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344" r:id="rId6"/>
    <p:sldId id="287" r:id="rId7"/>
    <p:sldId id="260" r:id="rId8"/>
    <p:sldId id="288" r:id="rId9"/>
    <p:sldId id="332" r:id="rId10"/>
    <p:sldId id="333" r:id="rId11"/>
    <p:sldId id="334" r:id="rId12"/>
    <p:sldId id="335" r:id="rId13"/>
    <p:sldId id="338" r:id="rId14"/>
    <p:sldId id="339" r:id="rId15"/>
    <p:sldId id="340" r:id="rId16"/>
    <p:sldId id="293" r:id="rId17"/>
    <p:sldId id="345" r:id="rId18"/>
    <p:sldId id="346" r:id="rId19"/>
    <p:sldId id="347" r:id="rId20"/>
    <p:sldId id="348" r:id="rId21"/>
    <p:sldId id="300" r:id="rId22"/>
    <p:sldId id="267" r:id="rId23"/>
    <p:sldId id="301" r:id="rId24"/>
    <p:sldId id="286" r:id="rId25"/>
    <p:sldId id="308" r:id="rId26"/>
    <p:sldId id="302" r:id="rId27"/>
    <p:sldId id="303" r:id="rId28"/>
    <p:sldId id="351" r:id="rId29"/>
    <p:sldId id="352" r:id="rId30"/>
    <p:sldId id="353" r:id="rId31"/>
    <p:sldId id="354" r:id="rId32"/>
    <p:sldId id="313" r:id="rId33"/>
    <p:sldId id="314" r:id="rId34"/>
    <p:sldId id="318" r:id="rId35"/>
    <p:sldId id="319" r:id="rId36"/>
    <p:sldId id="317" r:id="rId37"/>
    <p:sldId id="316" r:id="rId38"/>
    <p:sldId id="320" r:id="rId39"/>
    <p:sldId id="315" r:id="rId40"/>
    <p:sldId id="321" r:id="rId41"/>
    <p:sldId id="322" r:id="rId42"/>
    <p:sldId id="323" r:id="rId43"/>
    <p:sldId id="324" r:id="rId44"/>
    <p:sldId id="325" r:id="rId45"/>
    <p:sldId id="304" r:id="rId46"/>
    <p:sldId id="305" r:id="rId47"/>
    <p:sldId id="326" r:id="rId48"/>
    <p:sldId id="327" r:id="rId49"/>
    <p:sldId id="328" r:id="rId50"/>
    <p:sldId id="329" r:id="rId51"/>
    <p:sldId id="306" r:id="rId52"/>
    <p:sldId id="34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ddock,Michael J" initials="MJ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E668"/>
    <a:srgbClr val="AFF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88" d="100"/>
          <a:sy n="88" d="100"/>
        </p:scale>
        <p:origin x="-11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imar.mae.ufl.edu/eml2023/pages/topics/topic8_GDT/topic8_gdt.html" TargetMode="External"/><Relationship Id="rId2" Type="http://schemas.openxmlformats.org/officeDocument/2006/relationships/hyperlink" Target="http://www2.mae.ufl.edu/designlab/Lab%20Assignments/EML2322L-Assigned%20Part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-ease.com/gdt-terms.php" TargetMode="External"/><Relationship Id="rId2" Type="http://schemas.openxmlformats.org/officeDocument/2006/relationships/hyperlink" Target="http://www.sigmetrix.com/gdt-symbol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Geometric_dimensioning_and_toleranc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8610600" cy="1828800"/>
          </a:xfrm>
        </p:spPr>
        <p:txBody>
          <a:bodyPr/>
          <a:lstStyle/>
          <a:p>
            <a:pPr algn="r"/>
            <a:r>
              <a:rPr lang="en-US" dirty="0" smtClean="0"/>
              <a:t>Assigned Wheel Hub – GD&amp;T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STEP BY STEP WALKTHROUGH</a:t>
            </a:r>
            <a:endParaRPr lang="en-US" dirty="0"/>
          </a:p>
        </p:txBody>
      </p:sp>
      <p:pic>
        <p:nvPicPr>
          <p:cNvPr id="1028" name="Picture 4" descr="G:\Jonathan Dersch\FOR MIKE TO LOOK AT\GD&amp;T Drawing Explained\Wheel Hub RenderLG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80" r="16070"/>
          <a:stretch>
            <a:fillRect/>
          </a:stretch>
        </p:blipFill>
        <p:spPr bwMode="auto">
          <a:xfrm>
            <a:off x="3429000" y="1685925"/>
            <a:ext cx="2286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04800" y="877669"/>
            <a:ext cx="163068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Feature Control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Frames (FCF)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02080" y="2026920"/>
            <a:ext cx="1264920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80260" y="243840"/>
            <a:ext cx="944880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3000" y="4419600"/>
            <a:ext cx="1264920" cy="6858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95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2286000"/>
            <a:ext cx="54864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reads: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“This feature is flat to within three-thousandths of an inch and defines datum plane A.”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152400"/>
            <a:ext cx="1066800" cy="10668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1951" y="3133725"/>
            <a:ext cx="2505074" cy="203132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most critical datum is defined as Datum A.  For this part, the face that touches the wheel is the most important since poor flatness results in wheel wobble.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315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2286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This reads: 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This feature is flat to within three-thousandths of an inch 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defines datum plane A.”</a:t>
            </a:r>
            <a:endParaRPr lang="en-US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152400"/>
            <a:ext cx="1066800" cy="1066800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4325" y="2933700"/>
            <a:ext cx="2819400" cy="230832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the TD&amp;T drawing, all surfaces were specified to be finished, but did not include geometric (flatness) specifications.  GD&amp;T allows flatness requirements to be easily specified on any part surface.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33600" y="228600"/>
            <a:ext cx="838200" cy="5334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76800" y="457200"/>
            <a:ext cx="1905000" cy="147732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surface must be contained within an envelope three-thousandths of an inch wide.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24200" y="609600"/>
            <a:ext cx="1752600" cy="2286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453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38200" y="685800"/>
            <a:ext cx="7467600" cy="5486400"/>
          </a:xfrm>
          <a:prstGeom prst="ellipse">
            <a:avLst/>
          </a:prstGeom>
          <a:gradFill flip="none" rotWithShape="1">
            <a:gsLst>
              <a:gs pos="40000">
                <a:schemeClr val="bg1"/>
              </a:gs>
              <a:gs pos="45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24167" t="5394" r="67500" b="82739"/>
          <a:stretch>
            <a:fillRect/>
          </a:stretch>
        </p:blipFill>
        <p:spPr bwMode="auto">
          <a:xfrm>
            <a:off x="3886200" y="2971800"/>
            <a:ext cx="962780" cy="105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760400" y="3607650"/>
            <a:ext cx="32004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Indicates this feature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Datum 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95751" y="3552140"/>
            <a:ext cx="476250" cy="48646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460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38200" y="685800"/>
            <a:ext cx="7467600" cy="5486400"/>
          </a:xfrm>
          <a:prstGeom prst="ellipse">
            <a:avLst/>
          </a:prstGeom>
          <a:gradFill flip="none" rotWithShape="1">
            <a:gsLst>
              <a:gs pos="40000">
                <a:schemeClr val="bg1"/>
              </a:gs>
              <a:gs pos="45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24167" t="5394" r="67500" b="82739"/>
          <a:stretch>
            <a:fillRect/>
          </a:stretch>
        </p:blipFill>
        <p:spPr bwMode="auto">
          <a:xfrm>
            <a:off x="3886200" y="2971800"/>
            <a:ext cx="962780" cy="105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3794400" y="2923200"/>
            <a:ext cx="624132" cy="526622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8000" y="2997600"/>
            <a:ext cx="25908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Specifies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Flatness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control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536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38200" y="685800"/>
            <a:ext cx="7467600" cy="5486400"/>
          </a:xfrm>
          <a:prstGeom prst="ellipse">
            <a:avLst/>
          </a:prstGeom>
          <a:gradFill flip="none" rotWithShape="1">
            <a:gsLst>
              <a:gs pos="40000">
                <a:schemeClr val="bg1"/>
              </a:gs>
              <a:gs pos="45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24167" t="5394" r="67500" b="82739"/>
          <a:stretch>
            <a:fillRect/>
          </a:stretch>
        </p:blipFill>
        <p:spPr bwMode="auto">
          <a:xfrm>
            <a:off x="3886200" y="2971800"/>
            <a:ext cx="962780" cy="105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4176468" y="2920978"/>
            <a:ext cx="697932" cy="526622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83800" y="3002400"/>
            <a:ext cx="25146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Defines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Envelope Width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843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38200" y="685800"/>
            <a:ext cx="7467600" cy="5486400"/>
          </a:xfrm>
          <a:prstGeom prst="ellipse">
            <a:avLst/>
          </a:prstGeom>
          <a:gradFill flip="none" rotWithShape="1">
            <a:gsLst>
              <a:gs pos="40000">
                <a:schemeClr val="bg1"/>
              </a:gs>
              <a:gs pos="45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33334" t="9709" r="45833" b="68715"/>
          <a:stretch>
            <a:fillRect/>
          </a:stretch>
        </p:blipFill>
        <p:spPr bwMode="auto">
          <a:xfrm>
            <a:off x="3352800" y="2209800"/>
            <a:ext cx="2407008" cy="192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505200" y="2362199"/>
            <a:ext cx="2111375" cy="79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05200" y="2362200"/>
            <a:ext cx="21074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8600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Datum 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2209800"/>
            <a:ext cx="2971800" cy="1200329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Three-thousandths inch wide envelope (not to scale) in which every point on the top surface must be contained.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971800"/>
            <a:ext cx="3352800" cy="2462213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NOTE: Datum A is the outermost surface of the part.  The three-thousandths of an inch envelope extends into the part.  This is a result of the datum placement and is NOT normally the case for ‘flatness’.</a:t>
            </a:r>
          </a:p>
          <a:p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Normally, the specified envelope width is centered on that plane.  If this surface was not defined as a datum, then the envelope would extend 1.5 thousandths on either side of the ‘perfect’ location.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1" grpId="0"/>
      <p:bldP spid="21" grpId="1"/>
      <p:bldP spid="26" grpId="0" animBg="1"/>
      <p:bldP spid="26" grpId="1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5029200" y="4260000"/>
            <a:ext cx="1371600" cy="1143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90800" y="2133600"/>
            <a:ext cx="62484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reads: “This </a:t>
            </a:r>
            <a:r>
              <a:rPr lang="en-US" dirty="0" smtClean="0">
                <a:solidFill>
                  <a:srgbClr val="00B050"/>
                </a:solidFill>
              </a:rPr>
              <a:t>feature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" y="3447871"/>
            <a:ext cx="2819400" cy="92333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thru hole is defined as a very close clearance hole for the 5/16 shaft.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6412909" y="4313682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5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5029200" y="4260000"/>
            <a:ext cx="1371600" cy="1143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90800" y="2133600"/>
            <a:ext cx="62484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reads: “This feature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lang="en-US" dirty="0" smtClean="0">
                <a:solidFill>
                  <a:srgbClr val="00B050"/>
                </a:solidFill>
              </a:rPr>
              <a:t>straight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 within one-thousandths of an inch diameter…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3447871"/>
            <a:ext cx="2819400" cy="175432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means that the axis of the feature (in this case, hole) must fit in a cylinder of infinite length and a diameter of one-thousandths of an inch.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702800" y="4554086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876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5029200" y="4260000"/>
            <a:ext cx="1371600" cy="1143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90800" y="2133600"/>
            <a:ext cx="6248400" cy="92333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reads: “This feature is straight to within one-thousandths of an inch diameter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rgbClr val="00B050"/>
                </a:solidFill>
              </a:rPr>
              <a:t>perpendicular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 Datum A within six-thousandths of an inch diameter…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5686" y="3352798"/>
            <a:ext cx="2819400" cy="203132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means that the axis of the feature (in this case, hole) must fit in a cylinder of infinite length and a diameter of six-thousandths of an inch whose axis is perpendicular to Datum A.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702800" y="4771458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901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need…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Assigned part drawings</a:t>
            </a:r>
            <a:r>
              <a:rPr lang="en-US" dirty="0" smtClean="0"/>
              <a:t> for reference</a:t>
            </a:r>
          </a:p>
          <a:p>
            <a:pPr lvl="1"/>
            <a:r>
              <a:rPr lang="en-US" dirty="0" smtClean="0"/>
              <a:t>Wheel Hub</a:t>
            </a:r>
          </a:p>
          <a:p>
            <a:r>
              <a:rPr lang="en-US" dirty="0" smtClean="0"/>
              <a:t>Review material on GD&amp;T from </a:t>
            </a:r>
            <a:r>
              <a:rPr lang="en-US" dirty="0" smtClean="0">
                <a:hlinkClick r:id="rId3"/>
              </a:rPr>
              <a:t>CAD course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5029200" y="4260000"/>
            <a:ext cx="1371600" cy="1143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90800" y="2133600"/>
            <a:ext cx="6248400" cy="92333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reads: “This feature is straight to within one-thousandths of an inch diameter and perpendicular to Datum A within six-thousandths of an inch diameter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defines </a:t>
            </a:r>
            <a:r>
              <a:rPr lang="en-US" dirty="0" smtClean="0">
                <a:solidFill>
                  <a:srgbClr val="00B050"/>
                </a:solidFill>
              </a:rPr>
              <a:t>datum line 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3447871"/>
            <a:ext cx="2667000" cy="175432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Since datum feature B is attached to the feature control frame, it is defined by the perfect feature: a line perpendicular to Datum A.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5715000" y="5105400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554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5029200" y="4260000"/>
            <a:ext cx="1371600" cy="1143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334000" y="2286000"/>
            <a:ext cx="3276600" cy="147732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defined hole’s </a:t>
            </a:r>
            <a:r>
              <a:rPr lang="en-US" dirty="0" smtClean="0">
                <a:solidFill>
                  <a:srgbClr val="FF0000"/>
                </a:solidFill>
              </a:rPr>
              <a:t>axis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must not only be </a:t>
            </a:r>
            <a:r>
              <a:rPr lang="en-US" dirty="0" smtClean="0">
                <a:solidFill>
                  <a:srgbClr val="00B050"/>
                </a:solidFill>
              </a:rPr>
              <a:t>perpendicular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but also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straight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!  Both feature control frames contribute to defining the acceptable geometry of this hole.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3429000"/>
            <a:ext cx="2286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962400"/>
            <a:ext cx="2286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" y="3352800"/>
            <a:ext cx="2209800" cy="5334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505200"/>
            <a:ext cx="2209800" cy="5334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0600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Side View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.006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5133" y="2557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.001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7" name="Shape 26"/>
          <p:cNvCxnSpPr>
            <a:stCxn id="24" idx="1"/>
          </p:cNvCxnSpPr>
          <p:nvPr/>
        </p:nvCxnSpPr>
        <p:spPr>
          <a:xfrm rot="10800000" flipV="1">
            <a:off x="1447800" y="3080266"/>
            <a:ext cx="228600" cy="348734"/>
          </a:xfrm>
          <a:prstGeom prst="bentConnector2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47800" y="3962400"/>
            <a:ext cx="0" cy="228600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1"/>
          </p:cNvCxnSpPr>
          <p:nvPr/>
        </p:nvCxnSpPr>
        <p:spPr>
          <a:xfrm flipH="1" flipV="1">
            <a:off x="2744783" y="2741617"/>
            <a:ext cx="260350" cy="516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286000" y="2743200"/>
            <a:ext cx="457200" cy="990600"/>
          </a:xfrm>
          <a:prstGeom prst="straightConnector1">
            <a:avLst/>
          </a:prstGeom>
          <a:ln w="158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066471" y="3898900"/>
            <a:ext cx="130629" cy="239486"/>
          </a:xfrm>
          <a:prstGeom prst="straightConnector1">
            <a:avLst/>
          </a:prstGeom>
          <a:ln w="158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3400" y="2971800"/>
            <a:ext cx="0" cy="16002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48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Datum A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81000" y="3733800"/>
            <a:ext cx="2743200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34290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Datum 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10800000">
            <a:off x="6106886" y="4757058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707450" y="4547574"/>
            <a:ext cx="3810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105400" y="5105400"/>
            <a:ext cx="3810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33400" y="3276600"/>
            <a:ext cx="152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5800" y="3276600"/>
            <a:ext cx="0" cy="152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3400" y="3810000"/>
            <a:ext cx="152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85800" y="3810000"/>
            <a:ext cx="0" cy="152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3400" y="3581400"/>
            <a:ext cx="1524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5800" y="3581400"/>
            <a:ext cx="0" cy="1524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542925" y="3438525"/>
            <a:ext cx="2247900" cy="509588"/>
          </a:xfrm>
          <a:custGeom>
            <a:avLst/>
            <a:gdLst>
              <a:gd name="connsiteX0" fmla="*/ 0 w 2247900"/>
              <a:gd name="connsiteY0" fmla="*/ 0 h 509588"/>
              <a:gd name="connsiteX1" fmla="*/ 261938 w 2247900"/>
              <a:gd name="connsiteY1" fmla="*/ 100013 h 509588"/>
              <a:gd name="connsiteX2" fmla="*/ 885825 w 2247900"/>
              <a:gd name="connsiteY2" fmla="*/ 142875 h 509588"/>
              <a:gd name="connsiteX3" fmla="*/ 1114425 w 2247900"/>
              <a:gd name="connsiteY3" fmla="*/ 309563 h 509588"/>
              <a:gd name="connsiteX4" fmla="*/ 1366838 w 2247900"/>
              <a:gd name="connsiteY4" fmla="*/ 271463 h 509588"/>
              <a:gd name="connsiteX5" fmla="*/ 1647825 w 2247900"/>
              <a:gd name="connsiteY5" fmla="*/ 404813 h 509588"/>
              <a:gd name="connsiteX6" fmla="*/ 1962150 w 2247900"/>
              <a:gd name="connsiteY6" fmla="*/ 376238 h 509588"/>
              <a:gd name="connsiteX7" fmla="*/ 2247900 w 2247900"/>
              <a:gd name="connsiteY7" fmla="*/ 509588 h 50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900" h="509588">
                <a:moveTo>
                  <a:pt x="0" y="0"/>
                </a:moveTo>
                <a:cubicBezTo>
                  <a:pt x="57150" y="38100"/>
                  <a:pt x="114301" y="76201"/>
                  <a:pt x="261938" y="100013"/>
                </a:cubicBezTo>
                <a:cubicBezTo>
                  <a:pt x="409576" y="123826"/>
                  <a:pt x="743744" y="107950"/>
                  <a:pt x="885825" y="142875"/>
                </a:cubicBezTo>
                <a:cubicBezTo>
                  <a:pt x="1027906" y="177800"/>
                  <a:pt x="1034256" y="288132"/>
                  <a:pt x="1114425" y="309563"/>
                </a:cubicBezTo>
                <a:cubicBezTo>
                  <a:pt x="1194594" y="330994"/>
                  <a:pt x="1277938" y="255588"/>
                  <a:pt x="1366838" y="271463"/>
                </a:cubicBezTo>
                <a:cubicBezTo>
                  <a:pt x="1455738" y="287338"/>
                  <a:pt x="1548606" y="387351"/>
                  <a:pt x="1647825" y="404813"/>
                </a:cubicBezTo>
                <a:cubicBezTo>
                  <a:pt x="1747044" y="422275"/>
                  <a:pt x="1862138" y="358776"/>
                  <a:pt x="1962150" y="376238"/>
                </a:cubicBezTo>
                <a:cubicBezTo>
                  <a:pt x="2062162" y="393700"/>
                  <a:pt x="2178050" y="491332"/>
                  <a:pt x="2247900" y="509588"/>
                </a:cubicBezTo>
              </a:path>
            </a:pathLst>
          </a:custGeom>
          <a:ln w="190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362200" y="4431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Axis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Curved Connector 56"/>
          <p:cNvCxnSpPr>
            <a:stCxn id="46" idx="0"/>
          </p:cNvCxnSpPr>
          <p:nvPr/>
        </p:nvCxnSpPr>
        <p:spPr>
          <a:xfrm rot="16200000" flipV="1">
            <a:off x="2160032" y="3924300"/>
            <a:ext cx="556736" cy="45720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25" grpId="0"/>
      <p:bldP spid="52" grpId="0"/>
      <p:bldP spid="53" grpId="0" animBg="1"/>
      <p:bldP spid="54" grpId="0" animBg="1"/>
      <p:bldP spid="55" grpId="0" animBg="1"/>
      <p:bldP spid="55" grpId="1" animBg="1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2277070"/>
            <a:ext cx="56388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reads: “This feature is perpendicular to Datum B within five-thousandths of an inch and defines datum line C.”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1752600"/>
            <a:ext cx="1447800" cy="11430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533400"/>
            <a:ext cx="2362200" cy="92333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tapped hole is defined as in the assigned part drawing.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124200"/>
            <a:ext cx="2743200" cy="203132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Datum C is perpendicular to the line defined as Datum B (no orientation is prescribed, however, other features will have their orientations defined using Datum C).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4" grpId="1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19400" y="2209800"/>
            <a:ext cx="38862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Now, begin dimensioning the shoulder…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2209800"/>
            <a:ext cx="38862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Now, begin dimensioning the shoulder…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2667000"/>
            <a:ext cx="2819400" cy="92333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Apply dimensions as in TD&amp;T assigned part drawing as shown here.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304800"/>
            <a:ext cx="762000" cy="9906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609600"/>
            <a:ext cx="762000" cy="1524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2743200"/>
            <a:ext cx="6858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3505200"/>
            <a:ext cx="6858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3048000"/>
            <a:ext cx="2743200" cy="1200329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dimensions define a nominal tolerance window within which the features must fall.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2360474"/>
            <a:ext cx="2590800" cy="147732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 example, this face must measure between .48 and .52 from Datum A  at EVERY point on the surface.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09900" y="1035843"/>
            <a:ext cx="1981200" cy="2286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3000" y="304800"/>
            <a:ext cx="762000" cy="9906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609600"/>
            <a:ext cx="762000" cy="1524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2743200"/>
            <a:ext cx="6858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3505200"/>
            <a:ext cx="6858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187733" y="1150143"/>
            <a:ext cx="16255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2209800"/>
            <a:ext cx="56388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Next, add feature control frames to ensure the cylindrical features have finished surfaces and are truly cylindrical…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2209800"/>
            <a:ext cx="56388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Next, add feature control frames to ensure the cylindrical features have finished surfaces and are truly cylindrical…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6248400" y="3124200"/>
            <a:ext cx="3810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6477000" y="3810000"/>
            <a:ext cx="381000" cy="2286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2124670"/>
            <a:ext cx="61722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read: “This </a:t>
            </a:r>
            <a:r>
              <a:rPr lang="en-US" dirty="0" smtClean="0">
                <a:solidFill>
                  <a:srgbClr val="00B050"/>
                </a:solidFill>
              </a:rPr>
              <a:t>feature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is…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5791200" y="2790372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6019800" y="3534228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56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2124670"/>
            <a:ext cx="61722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These read: “This feature is </a:t>
            </a:r>
            <a:r>
              <a:rPr lang="en-US" dirty="0" smtClean="0">
                <a:solidFill>
                  <a:srgbClr val="00B050"/>
                </a:solidFill>
              </a:rPr>
              <a:t>concentric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with Datum B to within ten-thousandths of an inch diameter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186714" y="2971800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400800" y="3715656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2895600" cy="20313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means that at each </a:t>
            </a:r>
            <a:r>
              <a:rPr lang="en-US" dirty="0" smtClean="0">
                <a:solidFill>
                  <a:srgbClr val="FF0000"/>
                </a:solidFill>
              </a:rPr>
              <a:t>slice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of the cylinder, the </a:t>
            </a:r>
            <a:r>
              <a:rPr lang="en-US" dirty="0" smtClean="0">
                <a:solidFill>
                  <a:srgbClr val="FFC000"/>
                </a:solidFill>
              </a:rPr>
              <a:t>center point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of the resulting circle (average of all points) falls within a </a:t>
            </a:r>
            <a:r>
              <a:rPr lang="en-US" dirty="0" smtClean="0">
                <a:solidFill>
                  <a:srgbClr val="7030A0"/>
                </a:solidFill>
              </a:rPr>
              <a:t>circle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about </a:t>
            </a:r>
            <a:r>
              <a:rPr lang="en-US" dirty="0" smtClean="0">
                <a:solidFill>
                  <a:srgbClr val="00B0F0"/>
                </a:solidFill>
              </a:rPr>
              <a:t>Datum 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with a diameter of ten-thousandths of an inch.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86600" y="3276600"/>
            <a:ext cx="1447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41030" y="2907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Cross-section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43800" y="3733800"/>
            <a:ext cx="381000" cy="381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72400" y="39624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2" idx="2"/>
            <a:endCxn id="12" idx="6"/>
          </p:cNvCxnSpPr>
          <p:nvPr/>
        </p:nvCxnSpPr>
        <p:spPr>
          <a:xfrm>
            <a:off x="7543800" y="3924300"/>
            <a:ext cx="38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0" idx="0"/>
            <a:endCxn id="10" idx="4"/>
          </p:cNvCxnSpPr>
          <p:nvPr/>
        </p:nvCxnSpPr>
        <p:spPr>
          <a:xfrm>
            <a:off x="7810500" y="3276600"/>
            <a:ext cx="0" cy="1447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0"/>
            <a:endCxn id="12" idx="4"/>
          </p:cNvCxnSpPr>
          <p:nvPr/>
        </p:nvCxnSpPr>
        <p:spPr>
          <a:xfrm>
            <a:off x="7734300" y="3733800"/>
            <a:ext cx="0" cy="381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  <a:endCxn id="10" idx="6"/>
          </p:cNvCxnSpPr>
          <p:nvPr/>
        </p:nvCxnSpPr>
        <p:spPr>
          <a:xfrm>
            <a:off x="7086600" y="4000500"/>
            <a:ext cx="14478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96200" y="3886200"/>
            <a:ext cx="76200" cy="76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31" name="Straight Arrow Connector 30"/>
          <p:cNvCxnSpPr>
            <a:endCxn id="12" idx="1"/>
          </p:cNvCxnSpPr>
          <p:nvPr/>
        </p:nvCxnSpPr>
        <p:spPr>
          <a:xfrm>
            <a:off x="7239000" y="3429000"/>
            <a:ext cx="360596" cy="36059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38683" y="3298051"/>
            <a:ext cx="573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7030A0"/>
                </a:solidFill>
              </a:rPr>
              <a:t>Ø .01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112000" y="3436550"/>
            <a:ext cx="127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472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5" grpId="0" animBg="1"/>
      <p:bldP spid="13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Hub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slides walk you through the GD&amp;T dimensioning process on the assigned wheel hub.  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371600" y="5641975"/>
            <a:ext cx="7123113" cy="606425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The following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drawings are provided to illustrate </a:t>
            </a:r>
            <a:r>
              <a:rPr kumimoji="0" lang="en-US" b="0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en-US" b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</a:t>
            </a:r>
            <a:r>
              <a:rPr kumimoji="0" lang="en-US" b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properly dimension the wheel hub using GD&amp;T, not the </a:t>
            </a:r>
            <a:r>
              <a:rPr kumimoji="0" lang="en-US" b="0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way</a:t>
            </a:r>
            <a:r>
              <a:rPr kumimoji="0" lang="en-US" b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2124670"/>
            <a:ext cx="61722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These read: “This feature is concentric with Datum B to within ten-thousandths of an inch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is </a:t>
            </a:r>
            <a:r>
              <a:rPr lang="en-US" dirty="0" smtClean="0">
                <a:solidFill>
                  <a:srgbClr val="00B050"/>
                </a:solidFill>
              </a:rPr>
              <a:t>cylindrical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 within six-thousandths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5943600" y="3200400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172200" y="3944256"/>
            <a:ext cx="3810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3276600"/>
            <a:ext cx="3048000" cy="20313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While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toleranced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diameter provides an ‘acceptable’ window for feature size,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cylindricity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specifies the allowable deviation from a perfect cylinder.  (see Dr. Crane’s lecture 7)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2771778"/>
            <a:ext cx="1066800" cy="228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7000" y="2678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 inch.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776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3276600"/>
            <a:ext cx="2743200" cy="14773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concentricity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FCF ensures the part remains centered about the primary axis as intended in the TD&amp;T drawing.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291832"/>
            <a:ext cx="2362200" cy="120032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 err="1" smtClean="0">
                <a:solidFill>
                  <a:srgbClr val="00B050"/>
                </a:solidFill>
              </a:rPr>
              <a:t>cylindricity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FCF matches the TD&amp;T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surface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finish requirement.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857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38600" y="2297668"/>
            <a:ext cx="36576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Now dimension the set screw holes…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39544" y="2734270"/>
            <a:ext cx="2743200" cy="92333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Apply remaining dimensions as in TD&amp;T assigned part drawing as shown here.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72100" y="609600"/>
            <a:ext cx="381000" cy="9144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62625" y="609600"/>
            <a:ext cx="381000" cy="12954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2219325" y="2209800"/>
            <a:ext cx="1600201" cy="5334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2297668"/>
            <a:ext cx="36576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Now dimension the set screw holes…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38600" y="2373868"/>
            <a:ext cx="44958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Hole callouts are the same in GD&amp;T and TD&amp;T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2219325" y="2209800"/>
            <a:ext cx="1600201" cy="5334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1143000" y="1719944"/>
            <a:ext cx="1600201" cy="5334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2895600"/>
            <a:ext cx="2895600" cy="181588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NOTE: Normally, holes such as these would be specified as 2x (2 Places) rather than noted twice. In this case, it was necessary to specify the holes separately so that Datum C was properly defined. (see Dr. Crane’s notes on defining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datums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using two holes)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3505200"/>
            <a:ext cx="2743200" cy="1200329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dimensions locate the holes relative to Datum A according to the Tolerance Table.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72100" y="609600"/>
            <a:ext cx="381000" cy="9144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62625" y="609600"/>
            <a:ext cx="381000" cy="12954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3039070"/>
            <a:ext cx="2743200" cy="203132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Note that the holes’ locations relative to the part’s  centerline are defined by Datum C (rather than the 1.00" locating dimension in the TD&amp;T drawing).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flipV="1">
            <a:off x="1861456" y="2492828"/>
            <a:ext cx="371475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V="1">
            <a:off x="3318783" y="2547256"/>
            <a:ext cx="371475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62400" y="2124670"/>
            <a:ext cx="48768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reads: “This feature is parallel to Datum C to within five-thousandths of an inch diameter.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2481942" y="2547256"/>
            <a:ext cx="1251858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0"/>
            <a:ext cx="2819400" cy="147732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axis of this hole must lie within a cylinder whose axis is parallel to Datum C and whose diameter is five-thousandths of an inch.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 flipV="1">
            <a:off x="2481942" y="2547256"/>
            <a:ext cx="1251858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0"/>
            <a:ext cx="2819400" cy="1200329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interest, these feature control frames result in EXACTLY the same tolerance envelope (shifted .5").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1393370" y="2057400"/>
            <a:ext cx="1328058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62400" y="2124670"/>
            <a:ext cx="48768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Now that the set screw holes are dimensioned, add dimensions for the 3-hole bolt pattern…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533400"/>
            <a:ext cx="8001000" cy="230832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 a similar title block as in Traditional Dimensioning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Tolerancing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(TD&amp;T)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Requires standard notes: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 material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 units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deburring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Instructions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Finish notes are not included since finish is specified differently on GD&amp;T drawings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95600" y="5562600"/>
            <a:ext cx="1752600" cy="3048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6096000"/>
            <a:ext cx="1752600" cy="3048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95600" y="6400800"/>
            <a:ext cx="1752600" cy="2286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3657600"/>
            <a:ext cx="35814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Specify this drawing uses GD&amp;T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Curved Connector 28"/>
          <p:cNvCxnSpPr>
            <a:stCxn id="12" idx="2"/>
            <a:endCxn id="9" idx="0"/>
          </p:cNvCxnSpPr>
          <p:nvPr/>
        </p:nvCxnSpPr>
        <p:spPr>
          <a:xfrm rot="5400000">
            <a:off x="3004066" y="4794766"/>
            <a:ext cx="1535668" cy="1270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0" y="4267200"/>
            <a:ext cx="4038600" cy="92333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Define where hole depth is measured (Alternatively, hole-depth can be measured by the drill’s point)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4" name="Curved Connector 33"/>
          <p:cNvCxnSpPr>
            <a:stCxn id="32" idx="2"/>
            <a:endCxn id="10" idx="3"/>
          </p:cNvCxnSpPr>
          <p:nvPr/>
        </p:nvCxnSpPr>
        <p:spPr>
          <a:xfrm rot="5400000">
            <a:off x="5090815" y="4747915"/>
            <a:ext cx="1057870" cy="1943100"/>
          </a:xfrm>
          <a:prstGeom prst="curved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0" y="4267200"/>
            <a:ext cx="30480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Note how views are projected (see graphic beside note)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Shape 37"/>
          <p:cNvCxnSpPr>
            <a:endCxn id="11" idx="1"/>
          </p:cNvCxnSpPr>
          <p:nvPr/>
        </p:nvCxnSpPr>
        <p:spPr>
          <a:xfrm rot="16200000" flipH="1">
            <a:off x="1581150" y="5200650"/>
            <a:ext cx="1562100" cy="1066800"/>
          </a:xfrm>
          <a:prstGeom prst="curved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3125548"/>
            <a:ext cx="1613863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ADDITIONALLY: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9790" y="5751076"/>
            <a:ext cx="1889873" cy="25442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8035" y="5918085"/>
            <a:ext cx="1752599" cy="25442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32" grpId="0" animBg="1"/>
      <p:bldP spid="32" grpId="1" animBg="1"/>
      <p:bldP spid="36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62400" y="2124670"/>
            <a:ext cx="48768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Now that the set screw holes are dimensioned, add dimensions for the 3-hole bolt pattern…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flipV="1">
            <a:off x="914400" y="3276600"/>
            <a:ext cx="1785258" cy="6858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1066800" y="4953000"/>
            <a:ext cx="16002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2514600" y="4332514"/>
            <a:ext cx="7620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62400" y="2124670"/>
            <a:ext cx="48768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specifies that there exists a perfect circle on which holes should fall.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flipV="1">
            <a:off x="1066800" y="4953000"/>
            <a:ext cx="16002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3200162"/>
            <a:ext cx="2438400" cy="160043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NOTE: Boxed dimensions indicate theoretically perfect dimensions and are called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basic dimensions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.  Features located by basic dimensions are always modified by feature control frames.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62400" y="2124670"/>
            <a:ext cx="48768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specifies that the 120° dimension occurs three times (in a chain).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flipV="1">
            <a:off x="2536372" y="4332514"/>
            <a:ext cx="7620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3200162"/>
            <a:ext cx="2438400" cy="1600438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NOTE: Boxed dimensions indicate theoretically perfect dimensions and are called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basic dimensions</a:t>
            </a: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 Features located by basic dimensions are always modified by feature control frames.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flipV="1">
            <a:off x="947056" y="3254828"/>
            <a:ext cx="1752600" cy="500742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3962400"/>
            <a:ext cx="2286000" cy="52322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NOTE: 3X is used rather than 3 Places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373868"/>
            <a:ext cx="48768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Hole callouts are the same in GD&amp;T and TD&amp;T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flipV="1">
            <a:off x="838200" y="3546928"/>
            <a:ext cx="1861456" cy="402772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2035770"/>
            <a:ext cx="5181600" cy="877163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This reads: “This feature is located to within ten-thousandths of an inch diameter with respect to Datum A, Datum B and Datum C.</a:t>
            </a:r>
            <a:endParaRPr lang="en-US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984718"/>
            <a:ext cx="2514600" cy="181588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NOTE: This is equivalent to stating that these holes are parallel to Datum B EXCEPT that the design intent is clearer.  The holes positions are the focus rather than their straightness or orientation (although these are both implicitly constrained).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2789872"/>
            <a:ext cx="2438400" cy="147732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Add specifications for the chamfers and surface finish requirements (“finish all surfaces”).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2789872"/>
            <a:ext cx="2438400" cy="147732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Add final specifications for the chamfers and surface finish requirements (“finish all surfaces”).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4419600" y="2100942"/>
            <a:ext cx="11430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1632856" y="1393372"/>
            <a:ext cx="11430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1796142" y="1132114"/>
            <a:ext cx="1066800" cy="31568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2789872"/>
            <a:ext cx="2438400" cy="175432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chamfer is specified the same in GD&amp;T and TD&amp;T.  (note that further geometric requirements could be added if desired)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V="1">
            <a:off x="1796142" y="1132114"/>
            <a:ext cx="1066800" cy="31568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2789872"/>
            <a:ext cx="2438400" cy="1200329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reads: “This feature is parallel to Datum A to within three-thousandths of an inch.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4419600" y="2100942"/>
            <a:ext cx="11430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1632856" y="1393372"/>
            <a:ext cx="11430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2789872"/>
            <a:ext cx="2438400" cy="147732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 requiring a tight parallelism requirement, the manufacturer will need to finish these surfaces.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4419600" y="2100942"/>
            <a:ext cx="11430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1632856" y="1393372"/>
            <a:ext cx="1143000" cy="381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4343400"/>
            <a:ext cx="2438400" cy="954107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NOTE: A flatness requirement could also be used effectively.  Parallelism is a stronger requirement than flatness.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2971800"/>
            <a:ext cx="7772400" cy="203132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lab, we have always specified a quantity on the detail drawing in order to simplify the lab.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HOWEVER, in industry, the quantity is usually specified in the BOM and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rarely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shown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detail drawings (TD&amp;T or GD&amp;T). 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Quantity is shown here to match the TD&amp;T wheel hub drawings.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4400" y="5925844"/>
            <a:ext cx="1927860" cy="2286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35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check your work…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62800" cy="29718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Are all surfaces finished (as specified in TD&amp;T)?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Are all features completely defined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Position (dimensions, location, etc.)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Orientation (parallelism, perpendicularity, angles, etc.)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Size (with tolerances)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Quality (flatness, circularity, </a:t>
            </a:r>
            <a:r>
              <a:rPr lang="en-US" dirty="0" err="1" smtClean="0"/>
              <a:t>cylindricity</a:t>
            </a:r>
            <a:r>
              <a:rPr lang="en-US" dirty="0" smtClean="0"/>
              <a:t>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GD&amp;T Symbols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Additional Links:</a:t>
            </a:r>
          </a:p>
          <a:p>
            <a:r>
              <a:rPr lang="en-US" dirty="0">
                <a:hlinkClick r:id="rId2"/>
              </a:rPr>
              <a:t>Sigmetrix</a:t>
            </a:r>
            <a:endParaRPr lang="en-US" dirty="0"/>
          </a:p>
          <a:p>
            <a:r>
              <a:rPr lang="en-US" dirty="0" smtClean="0">
                <a:hlinkClick r:id="rId3"/>
              </a:rPr>
              <a:t>Tec-Ease, Inc.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Wikipedia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28" y="1600200"/>
            <a:ext cx="3791237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34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6200"/>
            <a:ext cx="9143999" cy="706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2249269"/>
            <a:ext cx="54864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this case, the same views that are used in TD&amp;T can be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used for GD&amp;T.  Add these views to the page…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5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2249269"/>
            <a:ext cx="548640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this case, the same views that are used in TD&amp;T can be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used for GD&amp;T.  Add these views to the page…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2362200"/>
            <a:ext cx="3886200" cy="3693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Now, define datums and control frames.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3999" cy="70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6720" y="624840"/>
            <a:ext cx="1539240" cy="6463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Datum Feature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Symbols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3627" y="716280"/>
            <a:ext cx="473867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90700" y="2453640"/>
            <a:ext cx="495300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33885" y="4991100"/>
            <a:ext cx="502447" cy="457200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917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21301</TotalTime>
  <Words>1641</Words>
  <Application>Microsoft Office PowerPoint</Application>
  <PresentationFormat>On-screen Show (4:3)</PresentationFormat>
  <Paragraphs>121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Median</vt:lpstr>
      <vt:lpstr>Assigned Wheel Hub – GD&amp;T</vt:lpstr>
      <vt:lpstr>What you will need…</vt:lpstr>
      <vt:lpstr>Wheel Hub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Now check your work…</vt:lpstr>
      <vt:lpstr>Slide 51</vt:lpstr>
      <vt:lpstr>Common GD&amp;T Symbols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Braddock,Michael J</dc:creator>
  <cp:lastModifiedBy>mjb</cp:lastModifiedBy>
  <cp:revision>226</cp:revision>
  <dcterms:created xsi:type="dcterms:W3CDTF">2006-08-16T00:00:00Z</dcterms:created>
  <dcterms:modified xsi:type="dcterms:W3CDTF">2013-10-16T19:49:38Z</dcterms:modified>
</cp:coreProperties>
</file>