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60" r:id="rId1"/>
  </p:sldMasterIdLst>
  <p:notesMasterIdLst>
    <p:notesMasterId r:id="rId18"/>
  </p:notesMasterIdLst>
  <p:sldIdLst>
    <p:sldId id="256" r:id="rId2"/>
    <p:sldId id="257" r:id="rId3"/>
    <p:sldId id="267" r:id="rId4"/>
    <p:sldId id="268" r:id="rId5"/>
    <p:sldId id="258" r:id="rId6"/>
    <p:sldId id="259" r:id="rId7"/>
    <p:sldId id="261" r:id="rId8"/>
    <p:sldId id="262" r:id="rId9"/>
    <p:sldId id="263" r:id="rId10"/>
    <p:sldId id="260" r:id="rId11"/>
    <p:sldId id="264" r:id="rId12"/>
    <p:sldId id="265" r:id="rId13"/>
    <p:sldId id="269" r:id="rId14"/>
    <p:sldId id="266"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6FB270-B578-4E7E-8846-DE2AB6BD5B00}" type="datetimeFigureOut">
              <a:rPr lang="en-US" smtClean="0"/>
              <a:t>7/11/2012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753A87-2D17-469A-B256-941E564F20F5}" type="slidenum">
              <a:rPr lang="en-US" smtClean="0"/>
              <a:t>‹#›</a:t>
            </a:fld>
            <a:endParaRPr lang="en-US"/>
          </a:p>
        </p:txBody>
      </p:sp>
    </p:spTree>
    <p:extLst>
      <p:ext uri="{BB962C8B-B14F-4D97-AF65-F5344CB8AC3E}">
        <p14:creationId xmlns:p14="http://schemas.microsoft.com/office/powerpoint/2010/main" val="284595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first dimensioning and tolerancing standards in the USA were military standards in the 50’s.  There were revisions A,B and C.  The standards have undergone name changes in the past,  American Standards Association (ASA).</a:t>
            </a:r>
          </a:p>
          <a:p>
            <a:pPr eaLnBrk="1" hangingPunct="1">
              <a:spcBef>
                <a:spcPct val="0"/>
              </a:spcBef>
            </a:pPr>
            <a:endParaRPr lang="en-US" smtClean="0"/>
          </a:p>
          <a:p>
            <a:pPr eaLnBrk="1" hangingPunct="1">
              <a:spcBef>
                <a:spcPct val="0"/>
              </a:spcBef>
            </a:pPr>
            <a:r>
              <a:rPr lang="en-US" smtClean="0"/>
              <a:t>The current standard is the American Society of Mechanical Engineers (ASME Y14.5-2009)  The M in the title, which meant “metric compatible” was dropped because it was deemed no longer necessary. The standard can be used with both inch and metric values.  It is a ASME standard with American National Standards Institute approval. Standards are always improved and work is taking place on the next revision.  Additional information can be found at www.ASME.ORG.</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p:nvSpPr>
        <p:spPr bwMode="auto">
          <a:xfrm flipH="1">
            <a:off x="1066800" y="838200"/>
            <a:ext cx="0" cy="4953000"/>
          </a:xfrm>
          <a:prstGeom prst="line">
            <a:avLst/>
          </a:prstGeom>
          <a:noFill/>
          <a:ln w="9525">
            <a:solidFill>
              <a:schemeClr val="tx1"/>
            </a:solidFill>
            <a:round/>
            <a:headEnd/>
            <a:tailEnd/>
          </a:ln>
          <a:effectLst/>
        </p:spPr>
        <p:txBody>
          <a:bodyPr/>
          <a:lstStyle/>
          <a:p>
            <a:pPr>
              <a:defRPr/>
            </a:pPr>
            <a:endParaRPr lang="en-US"/>
          </a:p>
        </p:txBody>
      </p:sp>
      <p:sp>
        <p:nvSpPr>
          <p:cNvPr id="5" name="Line 9"/>
          <p:cNvSpPr>
            <a:spLocks noChangeShapeType="1"/>
          </p:cNvSpPr>
          <p:nvPr/>
        </p:nvSpPr>
        <p:spPr bwMode="auto">
          <a:xfrm flipV="1">
            <a:off x="533400" y="2133600"/>
            <a:ext cx="7772400" cy="0"/>
          </a:xfrm>
          <a:prstGeom prst="line">
            <a:avLst/>
          </a:prstGeom>
          <a:noFill/>
          <a:ln w="9525">
            <a:solidFill>
              <a:schemeClr val="tx1"/>
            </a:solidFill>
            <a:round/>
            <a:headEnd/>
            <a:tailEnd/>
          </a:ln>
          <a:effectLst/>
        </p:spPr>
        <p:txBody>
          <a:bodyPr/>
          <a:lstStyle/>
          <a:p>
            <a:pPr>
              <a:defRPr/>
            </a:pPr>
            <a:endParaRPr lang="en-US"/>
          </a:p>
        </p:txBody>
      </p:sp>
      <p:pic>
        <p:nvPicPr>
          <p:cNvPr id="6" name="Picture 11" descr="C:\Users\carl\Pictures\logos\u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4724400"/>
            <a:ext cx="3579813"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1295400" y="304800"/>
            <a:ext cx="6781800" cy="1470025"/>
          </a:xfrm>
        </p:spPr>
        <p:txBody>
          <a:bodyPr/>
          <a:lstStyle>
            <a:lvl1pPr algn="l">
              <a:defRPr sz="3600"/>
            </a:lvl1pPr>
          </a:lstStyle>
          <a:p>
            <a:r>
              <a:rPr lang="en-US" smtClean="0"/>
              <a:t>Click to edit Master title style</a:t>
            </a:r>
            <a:endParaRPr lang="en-US"/>
          </a:p>
        </p:txBody>
      </p:sp>
      <p:sp>
        <p:nvSpPr>
          <p:cNvPr id="5123" name="Rectangle 3"/>
          <p:cNvSpPr>
            <a:spLocks noGrp="1" noChangeArrowheads="1"/>
          </p:cNvSpPr>
          <p:nvPr>
            <p:ph type="subTitle" idx="1"/>
          </p:nvPr>
        </p:nvSpPr>
        <p:spPr>
          <a:xfrm>
            <a:off x="1219200" y="2514600"/>
            <a:ext cx="6400800" cy="1752600"/>
          </a:xfrm>
        </p:spPr>
        <p:txBody>
          <a:bodyPr/>
          <a:lstStyle>
            <a:lvl1pPr marL="0" indent="0">
              <a:buFontTx/>
              <a:buNone/>
              <a:defRPr/>
            </a:lvl1pPr>
          </a:lstStyle>
          <a:p>
            <a:r>
              <a:rPr lang="en-US" smtClean="0"/>
              <a:t>Click to edit Master subtitle style</a:t>
            </a:r>
            <a:endParaRPr lang="en-US"/>
          </a:p>
        </p:txBody>
      </p:sp>
      <p:sp>
        <p:nvSpPr>
          <p:cNvPr id="7" name="Rectangle 4"/>
          <p:cNvSpPr>
            <a:spLocks noGrp="1" noChangeArrowheads="1"/>
          </p:cNvSpPr>
          <p:nvPr>
            <p:ph type="dt" sz="half" idx="10"/>
          </p:nvPr>
        </p:nvSpPr>
        <p:spPr/>
        <p:txBody>
          <a:bodyPr/>
          <a:lstStyle>
            <a:lvl1pPr>
              <a:defRPr/>
            </a:lvl1pPr>
          </a:lstStyle>
          <a:p>
            <a:fld id="{6987033D-9C20-4175-95CB-D606F83F8A78}" type="datetime1">
              <a:rPr lang="en-US" smtClean="0"/>
              <a:t>7/11/2012</a:t>
            </a:fld>
            <a:endParaRPr lang="en-US"/>
          </a:p>
        </p:txBody>
      </p:sp>
      <p:sp>
        <p:nvSpPr>
          <p:cNvPr id="8" name="Rectangle 5"/>
          <p:cNvSpPr>
            <a:spLocks noGrp="1" noChangeArrowheads="1"/>
          </p:cNvSpPr>
          <p:nvPr>
            <p:ph type="ftr" sz="quarter" idx="11"/>
          </p:nvPr>
        </p:nvSpPr>
        <p:spPr/>
        <p:txBody>
          <a:bodyPr/>
          <a:lstStyle>
            <a:lvl1pPr>
              <a:defRPr/>
            </a:lvl1pPr>
          </a:lstStyle>
          <a:p>
            <a:endParaRPr lang="en-US"/>
          </a:p>
        </p:txBody>
      </p:sp>
      <p:sp>
        <p:nvSpPr>
          <p:cNvPr id="9" name="Rectangle 6"/>
          <p:cNvSpPr>
            <a:spLocks noGrp="1" noChangeArrowheads="1"/>
          </p:cNvSpPr>
          <p:nvPr>
            <p:ph type="sldNum" sz="quarter" idx="12"/>
          </p:nvPr>
        </p:nvSpPr>
        <p:spPr>
          <a:xfrm>
            <a:off x="6553200" y="6245225"/>
            <a:ext cx="2133600" cy="476250"/>
          </a:xfrm>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799605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DA566479-4A04-4B85-9D67-BB4689BDA830}" type="datetime1">
              <a:rPr lang="en-US" smtClean="0"/>
              <a:t>7/11/2012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584725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4B1E4BB6-5901-448B-92CE-153F9DF56F15}" type="datetime1">
              <a:rPr lang="en-US" smtClean="0"/>
              <a:t>7/11/2012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4019430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38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A7CE5279-2603-42F3-8791-79B19CB384F1}" type="datetime1">
              <a:rPr lang="en-US" smtClean="0"/>
              <a:t>7/11/2012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068757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4191765-1FD0-43E6-9602-BE7843747C4E}" type="datetime1">
              <a:rPr lang="en-US" smtClean="0"/>
              <a:t>7/11/2012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918961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96EBE14D-6BC9-4D7E-9F23-5893F211CC82}" type="datetime1">
              <a:rPr lang="en-US" smtClean="0"/>
              <a:t>7/11/2012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621861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F60A07D1-3CB7-4BBA-B6F9-1D0CE73197BC}" type="datetime1">
              <a:rPr lang="en-US" smtClean="0"/>
              <a:t>7/11/2012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36027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FCB13327-8D57-41EC-881E-94A0D5AE96F5}" type="datetime1">
              <a:rPr lang="en-US" smtClean="0"/>
              <a:t>7/11/2012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2452386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416D0B74-747B-4598-9FF3-9ADA29172C70}" type="datetime1">
              <a:rPr lang="en-US" smtClean="0"/>
              <a:t>7/11/2012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2816489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8FD5B461-BD16-464B-AC4A-DA69EFC6F4F0}" type="datetime1">
              <a:rPr lang="en-US" smtClean="0"/>
              <a:t>7/11/2012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76886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FBE5F96-8051-4F5D-9495-1F0594FD8429}" type="datetime1">
              <a:rPr lang="en-US" smtClean="0"/>
              <a:t>7/11/2012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1708280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02A17E8-54CF-4B37-9F8E-896A8103C10F}" type="datetime1">
              <a:rPr lang="en-US" smtClean="0"/>
              <a:t>7/11/2012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EF9CD90-CA6C-4EE1-97E9-8AE06237CD1D}" type="slidenum">
              <a:rPr lang="en-US" smtClean="0"/>
              <a:t>‹#›</a:t>
            </a:fld>
            <a:endParaRPr lang="en-US"/>
          </a:p>
        </p:txBody>
      </p:sp>
    </p:spTree>
    <p:extLst>
      <p:ext uri="{BB962C8B-B14F-4D97-AF65-F5344CB8AC3E}">
        <p14:creationId xmlns:p14="http://schemas.microsoft.com/office/powerpoint/2010/main" val="320964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76200"/>
            <a:ext cx="82296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2051" name="Rectangle 3"/>
          <p:cNvSpPr>
            <a:spLocks noGrp="1" noChangeArrowheads="1"/>
          </p:cNvSpPr>
          <p:nvPr>
            <p:ph type="body" idx="1"/>
          </p:nvPr>
        </p:nvSpPr>
        <p:spPr bwMode="auto">
          <a:xfrm>
            <a:off x="457200" y="1066800"/>
            <a:ext cx="8229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A638D79-FE9A-4271-942C-CE0D5A7AF90A}" type="datetime1">
              <a:rPr lang="en-US" smtClean="0"/>
              <a:t>7/11/2012</a:t>
            </a:fld>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4102" name="Rectangle 6"/>
          <p:cNvSpPr>
            <a:spLocks noGrp="1" noChangeArrowheads="1"/>
          </p:cNvSpPr>
          <p:nvPr>
            <p:ph type="sldNum" sz="quarter" idx="4"/>
          </p:nvPr>
        </p:nvSpPr>
        <p:spPr bwMode="auto">
          <a:xfrm>
            <a:off x="8610600" y="6324600"/>
            <a:ext cx="533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EF9CD90-CA6C-4EE1-97E9-8AE06237CD1D}" type="slidenum">
              <a:rPr lang="en-US" smtClean="0"/>
              <a:t>‹#›</a:t>
            </a:fld>
            <a:endParaRPr lang="en-US"/>
          </a:p>
        </p:txBody>
      </p:sp>
      <p:sp>
        <p:nvSpPr>
          <p:cNvPr id="4103" name="Line 7"/>
          <p:cNvSpPr>
            <a:spLocks noChangeShapeType="1"/>
          </p:cNvSpPr>
          <p:nvPr/>
        </p:nvSpPr>
        <p:spPr bwMode="auto">
          <a:xfrm>
            <a:off x="457200" y="990600"/>
            <a:ext cx="8229600" cy="0"/>
          </a:xfrm>
          <a:prstGeom prst="line">
            <a:avLst/>
          </a:prstGeom>
          <a:noFill/>
          <a:ln w="9525">
            <a:solidFill>
              <a:schemeClr val="tx1"/>
            </a:solidFill>
            <a:round/>
            <a:headEnd/>
            <a:tailEnd/>
          </a:ln>
          <a:effectLst/>
        </p:spPr>
        <p:txBody>
          <a:bodyPr/>
          <a:lstStyle/>
          <a:p>
            <a:pPr>
              <a:defRPr/>
            </a:pPr>
            <a:endParaRPr lang="en-US"/>
          </a:p>
        </p:txBody>
      </p:sp>
      <p:sp>
        <p:nvSpPr>
          <p:cNvPr id="4104" name="Line 8"/>
          <p:cNvSpPr>
            <a:spLocks noChangeShapeType="1"/>
          </p:cNvSpPr>
          <p:nvPr/>
        </p:nvSpPr>
        <p:spPr bwMode="auto">
          <a:xfrm>
            <a:off x="457200" y="6172200"/>
            <a:ext cx="8229600" cy="0"/>
          </a:xfrm>
          <a:prstGeom prst="line">
            <a:avLst/>
          </a:prstGeom>
          <a:noFill/>
          <a:ln w="9525">
            <a:solidFill>
              <a:schemeClr val="tx1"/>
            </a:solidFill>
            <a:round/>
            <a:headEnd/>
            <a:tailEnd/>
          </a:ln>
          <a:effectLst/>
        </p:spPr>
        <p:txBody>
          <a:bodyPr/>
          <a:lstStyle/>
          <a:p>
            <a:pPr>
              <a:defRPr/>
            </a:pPr>
            <a:endParaRPr lang="en-US"/>
          </a:p>
        </p:txBody>
      </p:sp>
      <p:sp>
        <p:nvSpPr>
          <p:cNvPr id="4105" name="Text Box 9"/>
          <p:cNvSpPr txBox="1">
            <a:spLocks noChangeArrowheads="1"/>
          </p:cNvSpPr>
          <p:nvPr/>
        </p:nvSpPr>
        <p:spPr bwMode="auto">
          <a:xfrm>
            <a:off x="4419600" y="6248400"/>
            <a:ext cx="4343400" cy="457200"/>
          </a:xfrm>
          <a:prstGeom prst="rect">
            <a:avLst/>
          </a:prstGeom>
          <a:noFill/>
          <a:ln w="9525">
            <a:noFill/>
            <a:miter lim="800000"/>
            <a:headEnd/>
            <a:tailEnd/>
          </a:ln>
          <a:effectLst/>
        </p:spPr>
        <p:txBody>
          <a:bodyPr>
            <a:spAutoFit/>
          </a:bodyPr>
          <a:lstStyle/>
          <a:p>
            <a:pPr algn="r">
              <a:defRPr/>
            </a:pPr>
            <a:r>
              <a:rPr lang="en-US" sz="1200" b="1" dirty="0"/>
              <a:t>EML 2023</a:t>
            </a:r>
          </a:p>
          <a:p>
            <a:pPr algn="r">
              <a:defRPr/>
            </a:pPr>
            <a:r>
              <a:rPr lang="en-US" sz="1200" b="1" dirty="0"/>
              <a:t>Department of Mechanical and Aerospace Engineering</a:t>
            </a:r>
          </a:p>
        </p:txBody>
      </p:sp>
      <p:pic>
        <p:nvPicPr>
          <p:cNvPr id="2058" name="Picture 11" descr="C:\Users\carl\Pictures\logos\uf1.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7200" y="6227763"/>
            <a:ext cx="265906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1" fontAlgn="base" hangingPunct="1">
        <a:spcBef>
          <a:spcPct val="0"/>
        </a:spcBef>
        <a:spcAft>
          <a:spcPct val="0"/>
        </a:spcAft>
        <a:defRPr sz="3600">
          <a:solidFill>
            <a:schemeClr val="tx2"/>
          </a:solidFill>
          <a:latin typeface="+mj-lt"/>
          <a:ea typeface="+mj-ea"/>
          <a:cs typeface="+mj-cs"/>
        </a:defRPr>
      </a:lvl1pPr>
      <a:lvl2pPr algn="ctr" rtl="0" eaLnBrk="1" fontAlgn="base" hangingPunct="1">
        <a:spcBef>
          <a:spcPct val="0"/>
        </a:spcBef>
        <a:spcAft>
          <a:spcPct val="0"/>
        </a:spcAft>
        <a:defRPr sz="4000">
          <a:solidFill>
            <a:schemeClr val="tx2"/>
          </a:solidFill>
          <a:latin typeface="Arial" charset="0"/>
        </a:defRPr>
      </a:lvl2pPr>
      <a:lvl3pPr algn="ctr" rtl="0" eaLnBrk="1" fontAlgn="base" hangingPunct="1">
        <a:spcBef>
          <a:spcPct val="0"/>
        </a:spcBef>
        <a:spcAft>
          <a:spcPct val="0"/>
        </a:spcAft>
        <a:defRPr sz="4000">
          <a:solidFill>
            <a:schemeClr val="tx2"/>
          </a:solidFill>
          <a:latin typeface="Arial" charset="0"/>
        </a:defRPr>
      </a:lvl3pPr>
      <a:lvl4pPr algn="ctr" rtl="0" eaLnBrk="1" fontAlgn="base" hangingPunct="1">
        <a:spcBef>
          <a:spcPct val="0"/>
        </a:spcBef>
        <a:spcAft>
          <a:spcPct val="0"/>
        </a:spcAft>
        <a:defRPr sz="4000">
          <a:solidFill>
            <a:schemeClr val="tx2"/>
          </a:solidFill>
          <a:latin typeface="Arial" charset="0"/>
        </a:defRPr>
      </a:lvl4pPr>
      <a:lvl5pPr algn="ctr" rtl="0" eaLnBrk="1" fontAlgn="base" hangingPunct="1">
        <a:spcBef>
          <a:spcPct val="0"/>
        </a:spcBef>
        <a:spcAft>
          <a:spcPct val="0"/>
        </a:spcAft>
        <a:defRPr sz="4000">
          <a:solidFill>
            <a:schemeClr val="tx2"/>
          </a:solidFill>
          <a:latin typeface="Arial" charset="0"/>
        </a:defRPr>
      </a:lvl5pPr>
      <a:lvl6pPr marL="457200" algn="ctr" rtl="0" eaLnBrk="1" fontAlgn="base" hangingPunct="1">
        <a:spcBef>
          <a:spcPct val="0"/>
        </a:spcBef>
        <a:spcAft>
          <a:spcPct val="0"/>
        </a:spcAft>
        <a:defRPr sz="4000">
          <a:solidFill>
            <a:schemeClr val="tx2"/>
          </a:solidFill>
          <a:latin typeface="Arial" charset="0"/>
        </a:defRPr>
      </a:lvl6pPr>
      <a:lvl7pPr marL="914400" algn="ctr" rtl="0" eaLnBrk="1" fontAlgn="base" hangingPunct="1">
        <a:spcBef>
          <a:spcPct val="0"/>
        </a:spcBef>
        <a:spcAft>
          <a:spcPct val="0"/>
        </a:spcAft>
        <a:defRPr sz="4000">
          <a:solidFill>
            <a:schemeClr val="tx2"/>
          </a:solidFill>
          <a:latin typeface="Arial" charset="0"/>
        </a:defRPr>
      </a:lvl7pPr>
      <a:lvl8pPr marL="1371600" algn="ctr" rtl="0" eaLnBrk="1" fontAlgn="base" hangingPunct="1">
        <a:spcBef>
          <a:spcPct val="0"/>
        </a:spcBef>
        <a:spcAft>
          <a:spcPct val="0"/>
        </a:spcAft>
        <a:defRPr sz="4000">
          <a:solidFill>
            <a:schemeClr val="tx2"/>
          </a:solidFill>
          <a:latin typeface="Arial" charset="0"/>
        </a:defRPr>
      </a:lvl8pPr>
      <a:lvl9pPr marL="1828800" algn="ctr" rtl="0" eaLnBrk="1" fontAlgn="base" hangingPunct="1">
        <a:spcBef>
          <a:spcPct val="0"/>
        </a:spcBef>
        <a:spcAft>
          <a:spcPct val="0"/>
        </a:spcAft>
        <a:defRPr sz="4000">
          <a:solidFill>
            <a:schemeClr val="tx2"/>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1800">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upload.wikimedia.org/wikipedia/commons/9/95/Whitney-Eli-LOC.jp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Geometric Dimensioning and Tolerancing</a:t>
            </a:r>
            <a:endParaRPr lang="en-US" dirty="0"/>
          </a:p>
        </p:txBody>
      </p:sp>
      <p:sp>
        <p:nvSpPr>
          <p:cNvPr id="3" name="Subtitle 2"/>
          <p:cNvSpPr>
            <a:spLocks noGrp="1"/>
          </p:cNvSpPr>
          <p:nvPr>
            <p:ph type="subTitle" idx="1"/>
          </p:nvPr>
        </p:nvSpPr>
        <p:spPr/>
        <p:txBody>
          <a:bodyPr/>
          <a:lstStyle/>
          <a:p>
            <a:r>
              <a:rPr lang="en-US" dirty="0" smtClean="0"/>
              <a:t>Chapter 1, Introduction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4507" y="3048001"/>
            <a:ext cx="1988598" cy="2667000"/>
          </a:xfrm>
          <a:prstGeom prst="rect">
            <a:avLst/>
          </a:prstGeom>
        </p:spPr>
      </p:pic>
    </p:spTree>
    <p:extLst>
      <p:ext uri="{BB962C8B-B14F-4D97-AF65-F5344CB8AC3E}">
        <p14:creationId xmlns:p14="http://schemas.microsoft.com/office/powerpoint/2010/main" val="38995713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 Tolerancing</a:t>
            </a:r>
            <a:endParaRPr lang="en-US" dirty="0"/>
          </a:p>
        </p:txBody>
      </p:sp>
      <p:pic>
        <p:nvPicPr>
          <p:cNvPr id="3074"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86565"/>
            <a:ext cx="3629025" cy="35814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9EF9CD90-CA6C-4EE1-97E9-8AE06237CD1D}" type="slidenum">
              <a:rPr lang="en-US" smtClean="0"/>
              <a:t>10</a:t>
            </a:fld>
            <a:endParaRPr lang="en-US"/>
          </a:p>
        </p:txBody>
      </p:sp>
    </p:spTree>
    <p:extLst>
      <p:ext uri="{BB962C8B-B14F-4D97-AF65-F5344CB8AC3E}">
        <p14:creationId xmlns:p14="http://schemas.microsoft.com/office/powerpoint/2010/main" val="6321329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 Tolerancing</a:t>
            </a:r>
            <a:endParaRPr lang="en-US" dirty="0"/>
          </a:p>
        </p:txBody>
      </p:sp>
      <p:pic>
        <p:nvPicPr>
          <p:cNvPr id="3074"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86565"/>
            <a:ext cx="3629025" cy="35814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lick to collap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1800839"/>
            <a:ext cx="4267200" cy="3752851"/>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9EF9CD90-CA6C-4EE1-97E9-8AE06237CD1D}" type="slidenum">
              <a:rPr lang="en-US" smtClean="0"/>
              <a:t>11</a:t>
            </a:fld>
            <a:endParaRPr lang="en-US"/>
          </a:p>
        </p:txBody>
      </p:sp>
    </p:spTree>
    <p:extLst>
      <p:ext uri="{BB962C8B-B14F-4D97-AF65-F5344CB8AC3E}">
        <p14:creationId xmlns:p14="http://schemas.microsoft.com/office/powerpoint/2010/main" val="30300071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 Tolerancing</a:t>
            </a:r>
            <a:endParaRPr lang="en-US" dirty="0"/>
          </a:p>
        </p:txBody>
      </p:sp>
      <p:pic>
        <p:nvPicPr>
          <p:cNvPr id="8194" name="Picture 2" descr="http://images.books24x7.com/bookimages/id_36038/fig13_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286000"/>
            <a:ext cx="3276600" cy="2669822"/>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9EF9CD90-CA6C-4EE1-97E9-8AE06237CD1D}" type="slidenum">
              <a:rPr lang="en-US" smtClean="0"/>
              <a:t>12</a:t>
            </a:fld>
            <a:endParaRPr lang="en-US"/>
          </a:p>
        </p:txBody>
      </p:sp>
    </p:spTree>
    <p:extLst>
      <p:ext uri="{BB962C8B-B14F-4D97-AF65-F5344CB8AC3E}">
        <p14:creationId xmlns:p14="http://schemas.microsoft.com/office/powerpoint/2010/main" val="41309205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GDT</a:t>
            </a:r>
            <a:endParaRPr lang="en-US" dirty="0"/>
          </a:p>
        </p:txBody>
      </p:sp>
      <p:sp>
        <p:nvSpPr>
          <p:cNvPr id="3" name="Content Placeholder 2"/>
          <p:cNvSpPr>
            <a:spLocks noGrp="1"/>
          </p:cNvSpPr>
          <p:nvPr>
            <p:ph idx="1"/>
          </p:nvPr>
        </p:nvSpPr>
        <p:spPr/>
        <p:txBody>
          <a:bodyPr/>
          <a:lstStyle/>
          <a:p>
            <a:r>
              <a:rPr lang="en-US" dirty="0" smtClean="0"/>
              <a:t>Limit tolerancing can give the size of individual features.</a:t>
            </a:r>
          </a:p>
          <a:p>
            <a:r>
              <a:rPr lang="en-US" dirty="0" smtClean="0"/>
              <a:t>GDT can provide:</a:t>
            </a:r>
          </a:p>
          <a:p>
            <a:pPr lvl="1"/>
            <a:r>
              <a:rPr lang="en-US" dirty="0" smtClean="0"/>
              <a:t>relationships between features</a:t>
            </a:r>
          </a:p>
          <a:p>
            <a:pPr lvl="1"/>
            <a:r>
              <a:rPr lang="en-US" dirty="0" smtClean="0"/>
              <a:t>circular tolerance zone for hole placement</a:t>
            </a:r>
          </a:p>
          <a:p>
            <a:r>
              <a:rPr lang="en-US" dirty="0" smtClean="0"/>
              <a:t>GDT removes any ambiguity from the drawing specification</a:t>
            </a:r>
          </a:p>
          <a:p>
            <a:pPr lvl="1"/>
            <a:endParaRPr lang="en-US" dirty="0"/>
          </a:p>
        </p:txBody>
      </p:sp>
      <p:sp>
        <p:nvSpPr>
          <p:cNvPr id="4" name="Slide Number Placeholder 3"/>
          <p:cNvSpPr>
            <a:spLocks noGrp="1"/>
          </p:cNvSpPr>
          <p:nvPr>
            <p:ph type="sldNum" sz="quarter" idx="12"/>
          </p:nvPr>
        </p:nvSpPr>
        <p:spPr/>
        <p:txBody>
          <a:bodyPr/>
          <a:lstStyle/>
          <a:p>
            <a:fld id="{9EF9CD90-CA6C-4EE1-97E9-8AE06237CD1D}" type="slidenum">
              <a:rPr lang="en-US" smtClean="0"/>
              <a:t>13</a:t>
            </a:fld>
            <a:endParaRPr lang="en-US"/>
          </a:p>
        </p:txBody>
      </p:sp>
    </p:spTree>
    <p:extLst>
      <p:ext uri="{BB962C8B-B14F-4D97-AF65-F5344CB8AC3E}">
        <p14:creationId xmlns:p14="http://schemas.microsoft.com/office/powerpoint/2010/main" val="9429544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2895600" y="1524000"/>
            <a:ext cx="3276600" cy="447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ts val="600"/>
              </a:spcBef>
            </a:pPr>
            <a:r>
              <a:rPr lang="en-US" sz="2400"/>
              <a:t>Mil Std 8    1950’s</a:t>
            </a:r>
          </a:p>
          <a:p>
            <a:pPr algn="ctr"/>
            <a:r>
              <a:rPr lang="en-US" sz="2400"/>
              <a:t>Mil Std 8A</a:t>
            </a:r>
          </a:p>
          <a:p>
            <a:pPr algn="ctr"/>
            <a:r>
              <a:rPr lang="en-US" sz="2400"/>
              <a:t>Mil Std 8B</a:t>
            </a:r>
          </a:p>
          <a:p>
            <a:pPr algn="ctr">
              <a:spcBef>
                <a:spcPts val="600"/>
              </a:spcBef>
            </a:pPr>
            <a:r>
              <a:rPr lang="en-US" sz="2400"/>
              <a:t>Mil Std 8C-1963</a:t>
            </a:r>
          </a:p>
          <a:p>
            <a:pPr algn="ctr">
              <a:spcBef>
                <a:spcPts val="600"/>
              </a:spcBef>
            </a:pPr>
            <a:r>
              <a:rPr lang="en-US" sz="2400"/>
              <a:t>ASA-Y14.5-1957</a:t>
            </a:r>
          </a:p>
          <a:p>
            <a:pPr algn="ctr">
              <a:spcBef>
                <a:spcPts val="600"/>
              </a:spcBef>
            </a:pPr>
            <a:r>
              <a:rPr lang="en-US" sz="2400"/>
              <a:t>USASI Y14.5-1966</a:t>
            </a:r>
          </a:p>
          <a:p>
            <a:pPr algn="ctr">
              <a:spcBef>
                <a:spcPts val="600"/>
              </a:spcBef>
            </a:pPr>
            <a:r>
              <a:rPr lang="en-US" sz="2400"/>
              <a:t>ANSI Y14.5-1973</a:t>
            </a:r>
          </a:p>
          <a:p>
            <a:pPr algn="ctr">
              <a:spcBef>
                <a:spcPts val="600"/>
              </a:spcBef>
            </a:pPr>
            <a:r>
              <a:rPr lang="en-US" sz="2400"/>
              <a:t>ANSI Y14.5M-1982</a:t>
            </a:r>
          </a:p>
          <a:p>
            <a:pPr algn="ctr">
              <a:spcBef>
                <a:spcPts val="600"/>
              </a:spcBef>
            </a:pPr>
            <a:r>
              <a:rPr lang="en-US" sz="2400"/>
              <a:t>ASME Y14.5M-1994</a:t>
            </a:r>
          </a:p>
          <a:p>
            <a:pPr algn="ctr">
              <a:spcBef>
                <a:spcPts val="600"/>
              </a:spcBef>
            </a:pPr>
            <a:r>
              <a:rPr lang="en-US" sz="2400">
                <a:solidFill>
                  <a:srgbClr val="FA1604"/>
                </a:solidFill>
              </a:rPr>
              <a:t>ASME Y14.5-2009</a:t>
            </a:r>
            <a:r>
              <a:rPr lang="en-US" sz="2400"/>
              <a:t> </a:t>
            </a:r>
          </a:p>
        </p:txBody>
      </p:sp>
      <p:sp>
        <p:nvSpPr>
          <p:cNvPr id="36868" name="Title 3"/>
          <p:cNvSpPr>
            <a:spLocks noGrp="1"/>
          </p:cNvSpPr>
          <p:nvPr>
            <p:ph type="title"/>
          </p:nvPr>
        </p:nvSpPr>
        <p:spPr/>
        <p:txBody>
          <a:bodyPr/>
          <a:lstStyle/>
          <a:p>
            <a:r>
              <a:rPr lang="en-US" smtClean="0"/>
              <a:t>History of Dimensioning and Tolerancing Standards in the USA</a:t>
            </a:r>
          </a:p>
        </p:txBody>
      </p:sp>
      <p:sp>
        <p:nvSpPr>
          <p:cNvPr id="2" name="Slide Number Placeholder 1"/>
          <p:cNvSpPr>
            <a:spLocks noGrp="1"/>
          </p:cNvSpPr>
          <p:nvPr>
            <p:ph type="sldNum" sz="quarter" idx="12"/>
          </p:nvPr>
        </p:nvSpPr>
        <p:spPr/>
        <p:txBody>
          <a:bodyPr/>
          <a:lstStyle/>
          <a:p>
            <a:fld id="{9EF9CD90-CA6C-4EE1-97E9-8AE06237CD1D}" type="slidenum">
              <a:rPr lang="en-US" smtClean="0"/>
              <a:t>14</a:t>
            </a:fld>
            <a:endParaRPr lang="en-US"/>
          </a:p>
        </p:txBody>
      </p:sp>
    </p:spTree>
    <p:custDataLst>
      <p:tags r:id="rId1"/>
    </p:custDataLst>
    <p:extLst>
      <p:ext uri="{BB962C8B-B14F-4D97-AF65-F5344CB8AC3E}">
        <p14:creationId xmlns:p14="http://schemas.microsoft.com/office/powerpoint/2010/main" val="23972489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smtClean="0"/>
              <a:t>Geometric Dimensioning and Tolerancing  (GDT)</a:t>
            </a:r>
          </a:p>
        </p:txBody>
      </p:sp>
      <p:sp>
        <p:nvSpPr>
          <p:cNvPr id="45059" name="Content Placeholder 2"/>
          <p:cNvSpPr>
            <a:spLocks noGrp="1"/>
          </p:cNvSpPr>
          <p:nvPr>
            <p:ph idx="1"/>
          </p:nvPr>
        </p:nvSpPr>
        <p:spPr/>
        <p:txBody>
          <a:bodyPr/>
          <a:lstStyle/>
          <a:p>
            <a:pPr marL="514350" indent="-514350" eaLnBrk="1" hangingPunct="1">
              <a:spcBef>
                <a:spcPts val="2400"/>
              </a:spcBef>
              <a:buFontTx/>
              <a:buAutoNum type="arabicPeriod"/>
            </a:pPr>
            <a:r>
              <a:rPr lang="en-US" smtClean="0"/>
              <a:t>establish a reference coordinate system by defining datums</a:t>
            </a:r>
          </a:p>
          <a:p>
            <a:pPr marL="514350" indent="-514350" eaLnBrk="1" hangingPunct="1">
              <a:spcBef>
                <a:spcPts val="2400"/>
              </a:spcBef>
              <a:buFontTx/>
              <a:buAutoNum type="arabicPeriod"/>
            </a:pPr>
            <a:r>
              <a:rPr lang="en-US" smtClean="0"/>
              <a:t>provide basic dimensions (perfect dimensions) relative to the datums</a:t>
            </a:r>
          </a:p>
          <a:p>
            <a:pPr marL="514350" indent="-514350" eaLnBrk="1" hangingPunct="1">
              <a:spcBef>
                <a:spcPts val="2400"/>
              </a:spcBef>
              <a:buFontTx/>
              <a:buAutoNum type="arabicPeriod"/>
            </a:pPr>
            <a:r>
              <a:rPr lang="en-US" smtClean="0"/>
              <a:t>specify allowable tolerances</a:t>
            </a:r>
          </a:p>
        </p:txBody>
      </p:sp>
      <p:sp>
        <p:nvSpPr>
          <p:cNvPr id="2" name="Slide Number Placeholder 1"/>
          <p:cNvSpPr>
            <a:spLocks noGrp="1"/>
          </p:cNvSpPr>
          <p:nvPr>
            <p:ph type="sldNum" sz="quarter" idx="12"/>
          </p:nvPr>
        </p:nvSpPr>
        <p:spPr/>
        <p:txBody>
          <a:bodyPr/>
          <a:lstStyle/>
          <a:p>
            <a:fld id="{9EF9CD90-CA6C-4EE1-97E9-8AE06237CD1D}" type="slidenum">
              <a:rPr lang="en-US" smtClean="0"/>
              <a:t>15</a:t>
            </a:fld>
            <a:endParaRPr lang="en-US"/>
          </a:p>
        </p:txBody>
      </p:sp>
    </p:spTree>
    <p:extLst>
      <p:ext uri="{BB962C8B-B14F-4D97-AF65-F5344CB8AC3E}">
        <p14:creationId xmlns:p14="http://schemas.microsoft.com/office/powerpoint/2010/main" val="27623831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EF9CD90-CA6C-4EE1-97E9-8AE06237CD1D}" type="slidenum">
              <a:rPr lang="en-US" smtClean="0"/>
              <a:t>16</a:t>
            </a:fld>
            <a:endParaRPr lang="en-US"/>
          </a:p>
        </p:txBody>
      </p:sp>
      <p:pic>
        <p:nvPicPr>
          <p:cNvPr id="10254" name="Picture 14"/>
          <p:cNvPicPr>
            <a:picLocks noChangeAspect="1" noChangeArrowheads="1"/>
          </p:cNvPicPr>
          <p:nvPr/>
        </p:nvPicPr>
        <p:blipFill rotWithShape="1">
          <a:blip r:embed="rId2">
            <a:extLst>
              <a:ext uri="{28A0092B-C50C-407E-A947-70E740481C1C}">
                <a14:useLocalDpi xmlns:a14="http://schemas.microsoft.com/office/drawing/2010/main" val="0"/>
              </a:ext>
            </a:extLst>
          </a:blip>
          <a:srcRect l="12931" t="42912" r="40344" b="10498"/>
          <a:stretch/>
        </p:blipFill>
        <p:spPr bwMode="auto">
          <a:xfrm>
            <a:off x="194187" y="1143000"/>
            <a:ext cx="8544910" cy="4792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985518" y="1506792"/>
            <a:ext cx="1736373" cy="369332"/>
          </a:xfrm>
          <a:prstGeom prst="rect">
            <a:avLst/>
          </a:prstGeom>
          <a:noFill/>
        </p:spPr>
        <p:txBody>
          <a:bodyPr wrap="none" rtlCol="0">
            <a:spAutoFit/>
          </a:bodyPr>
          <a:lstStyle/>
          <a:p>
            <a:r>
              <a:rPr lang="en-US" dirty="0" smtClean="0">
                <a:solidFill>
                  <a:srgbClr val="FF0000"/>
                </a:solidFill>
              </a:rPr>
              <a:t>communication</a:t>
            </a:r>
            <a:endParaRPr lang="en-US" dirty="0">
              <a:solidFill>
                <a:srgbClr val="FF0000"/>
              </a:solidFill>
            </a:endParaRPr>
          </a:p>
        </p:txBody>
      </p:sp>
      <p:sp>
        <p:nvSpPr>
          <p:cNvPr id="22" name="TextBox 21"/>
          <p:cNvSpPr txBox="1"/>
          <p:nvPr/>
        </p:nvSpPr>
        <p:spPr>
          <a:xfrm>
            <a:off x="4633452" y="1807608"/>
            <a:ext cx="1031051" cy="369332"/>
          </a:xfrm>
          <a:prstGeom prst="rect">
            <a:avLst/>
          </a:prstGeom>
          <a:noFill/>
        </p:spPr>
        <p:txBody>
          <a:bodyPr wrap="none" rtlCol="0">
            <a:spAutoFit/>
          </a:bodyPr>
          <a:lstStyle/>
          <a:p>
            <a:r>
              <a:rPr lang="en-US" dirty="0" smtClean="0">
                <a:solidFill>
                  <a:srgbClr val="FF0000"/>
                </a:solidFill>
              </a:rPr>
              <a:t>symbols</a:t>
            </a:r>
            <a:endParaRPr lang="en-US" dirty="0">
              <a:solidFill>
                <a:srgbClr val="FF0000"/>
              </a:solidFill>
            </a:endParaRPr>
          </a:p>
        </p:txBody>
      </p:sp>
      <p:sp>
        <p:nvSpPr>
          <p:cNvPr id="23" name="TextBox 22"/>
          <p:cNvSpPr txBox="1"/>
          <p:nvPr/>
        </p:nvSpPr>
        <p:spPr>
          <a:xfrm>
            <a:off x="5473621" y="2115772"/>
            <a:ext cx="838691" cy="369332"/>
          </a:xfrm>
          <a:prstGeom prst="rect">
            <a:avLst/>
          </a:prstGeom>
          <a:noFill/>
        </p:spPr>
        <p:txBody>
          <a:bodyPr wrap="none" rtlCol="0">
            <a:spAutoFit/>
          </a:bodyPr>
          <a:lstStyle/>
          <a:p>
            <a:r>
              <a:rPr lang="en-US" dirty="0" smtClean="0">
                <a:solidFill>
                  <a:srgbClr val="FF0000"/>
                </a:solidFill>
              </a:rPr>
              <a:t>ASME</a:t>
            </a:r>
            <a:endParaRPr lang="en-US" dirty="0">
              <a:solidFill>
                <a:srgbClr val="FF0000"/>
              </a:solidFill>
            </a:endParaRPr>
          </a:p>
        </p:txBody>
      </p:sp>
      <p:sp>
        <p:nvSpPr>
          <p:cNvPr id="24" name="TextBox 23"/>
          <p:cNvSpPr txBox="1"/>
          <p:nvPr/>
        </p:nvSpPr>
        <p:spPr>
          <a:xfrm>
            <a:off x="5738264" y="2431157"/>
            <a:ext cx="787395" cy="369332"/>
          </a:xfrm>
          <a:prstGeom prst="rect">
            <a:avLst/>
          </a:prstGeom>
          <a:noFill/>
        </p:spPr>
        <p:txBody>
          <a:bodyPr wrap="none" rtlCol="0">
            <a:spAutoFit/>
          </a:bodyPr>
          <a:lstStyle/>
          <a:p>
            <a:r>
              <a:rPr lang="en-US" dirty="0" smtClean="0">
                <a:solidFill>
                  <a:srgbClr val="FF0000"/>
                </a:solidFill>
              </a:rPr>
              <a:t>clarity</a:t>
            </a:r>
            <a:endParaRPr lang="en-US" dirty="0">
              <a:solidFill>
                <a:srgbClr val="FF0000"/>
              </a:solidFill>
            </a:endParaRPr>
          </a:p>
        </p:txBody>
      </p:sp>
      <p:sp>
        <p:nvSpPr>
          <p:cNvPr id="25" name="TextBox 24"/>
          <p:cNvSpPr txBox="1"/>
          <p:nvPr/>
        </p:nvSpPr>
        <p:spPr>
          <a:xfrm>
            <a:off x="1983660" y="2772777"/>
            <a:ext cx="941283" cy="369332"/>
          </a:xfrm>
          <a:prstGeom prst="rect">
            <a:avLst/>
          </a:prstGeom>
          <a:noFill/>
        </p:spPr>
        <p:txBody>
          <a:bodyPr wrap="none" rtlCol="0">
            <a:spAutoFit/>
          </a:bodyPr>
          <a:lstStyle/>
          <a:p>
            <a:r>
              <a:rPr lang="en-US" dirty="0" smtClean="0">
                <a:solidFill>
                  <a:srgbClr val="FF0000"/>
                </a:solidFill>
              </a:rPr>
              <a:t>replace</a:t>
            </a:r>
            <a:endParaRPr lang="en-US" dirty="0">
              <a:solidFill>
                <a:srgbClr val="FF0000"/>
              </a:solidFill>
            </a:endParaRPr>
          </a:p>
        </p:txBody>
      </p:sp>
      <p:sp>
        <p:nvSpPr>
          <p:cNvPr id="26" name="TextBox 25"/>
          <p:cNvSpPr txBox="1"/>
          <p:nvPr/>
        </p:nvSpPr>
        <p:spPr>
          <a:xfrm>
            <a:off x="3505200" y="3100348"/>
            <a:ext cx="620683" cy="369332"/>
          </a:xfrm>
          <a:prstGeom prst="rect">
            <a:avLst/>
          </a:prstGeom>
          <a:noFill/>
        </p:spPr>
        <p:txBody>
          <a:bodyPr wrap="none" rtlCol="0">
            <a:spAutoFit/>
          </a:bodyPr>
          <a:lstStyle/>
          <a:p>
            <a:r>
              <a:rPr lang="en-US" dirty="0" smtClean="0">
                <a:solidFill>
                  <a:srgbClr val="FF0000"/>
                </a:solidFill>
              </a:rPr>
              <a:t>total</a:t>
            </a:r>
            <a:endParaRPr lang="en-US" dirty="0">
              <a:solidFill>
                <a:srgbClr val="FF0000"/>
              </a:solidFill>
            </a:endParaRPr>
          </a:p>
        </p:txBody>
      </p:sp>
      <p:sp>
        <p:nvSpPr>
          <p:cNvPr id="27" name="TextBox 26"/>
          <p:cNvSpPr txBox="1"/>
          <p:nvPr/>
        </p:nvSpPr>
        <p:spPr>
          <a:xfrm>
            <a:off x="2969030" y="3399748"/>
            <a:ext cx="646331" cy="369332"/>
          </a:xfrm>
          <a:prstGeom prst="rect">
            <a:avLst/>
          </a:prstGeom>
          <a:noFill/>
        </p:spPr>
        <p:txBody>
          <a:bodyPr wrap="none" rtlCol="0">
            <a:spAutoFit/>
          </a:bodyPr>
          <a:lstStyle/>
          <a:p>
            <a:r>
              <a:rPr lang="en-US" dirty="0" smtClean="0">
                <a:solidFill>
                  <a:srgbClr val="FF0000"/>
                </a:solidFill>
              </a:rPr>
              <a:t>form</a:t>
            </a:r>
            <a:endParaRPr lang="en-US" dirty="0">
              <a:solidFill>
                <a:srgbClr val="FF0000"/>
              </a:solidFill>
            </a:endParaRPr>
          </a:p>
        </p:txBody>
      </p:sp>
      <p:sp>
        <p:nvSpPr>
          <p:cNvPr id="28" name="TextBox 27"/>
          <p:cNvSpPr txBox="1"/>
          <p:nvPr/>
        </p:nvSpPr>
        <p:spPr>
          <a:xfrm>
            <a:off x="5852623" y="3780020"/>
            <a:ext cx="1672253" cy="369332"/>
          </a:xfrm>
          <a:prstGeom prst="rect">
            <a:avLst/>
          </a:prstGeom>
          <a:noFill/>
        </p:spPr>
        <p:txBody>
          <a:bodyPr wrap="none" rtlCol="0">
            <a:spAutoFit/>
          </a:bodyPr>
          <a:lstStyle/>
          <a:p>
            <a:r>
              <a:rPr lang="en-US" dirty="0" smtClean="0">
                <a:solidFill>
                  <a:srgbClr val="FF0000"/>
                </a:solidFill>
              </a:rPr>
              <a:t>size &amp; location</a:t>
            </a:r>
            <a:endParaRPr lang="en-US" dirty="0">
              <a:solidFill>
                <a:srgbClr val="FF0000"/>
              </a:solidFill>
            </a:endParaRPr>
          </a:p>
        </p:txBody>
      </p:sp>
      <p:sp>
        <p:nvSpPr>
          <p:cNvPr id="29" name="TextBox 28"/>
          <p:cNvSpPr txBox="1"/>
          <p:nvPr/>
        </p:nvSpPr>
        <p:spPr>
          <a:xfrm>
            <a:off x="5249145" y="4114800"/>
            <a:ext cx="2454518" cy="369332"/>
          </a:xfrm>
          <a:prstGeom prst="rect">
            <a:avLst/>
          </a:prstGeom>
          <a:noFill/>
        </p:spPr>
        <p:txBody>
          <a:bodyPr wrap="none" rtlCol="0">
            <a:spAutoFit/>
          </a:bodyPr>
          <a:lstStyle/>
          <a:p>
            <a:r>
              <a:rPr lang="en-US" dirty="0" smtClean="0">
                <a:solidFill>
                  <a:srgbClr val="FF0000"/>
                </a:solidFill>
              </a:rPr>
              <a:t>function &amp; relationship</a:t>
            </a:r>
            <a:endParaRPr lang="en-US" dirty="0">
              <a:solidFill>
                <a:srgbClr val="FF0000"/>
              </a:solidFill>
            </a:endParaRPr>
          </a:p>
        </p:txBody>
      </p:sp>
      <p:sp>
        <p:nvSpPr>
          <p:cNvPr id="30" name="TextBox 29"/>
          <p:cNvSpPr txBox="1"/>
          <p:nvPr/>
        </p:nvSpPr>
        <p:spPr>
          <a:xfrm>
            <a:off x="5860850" y="4800600"/>
            <a:ext cx="3198311" cy="369332"/>
          </a:xfrm>
          <a:prstGeom prst="rect">
            <a:avLst/>
          </a:prstGeom>
          <a:noFill/>
        </p:spPr>
        <p:txBody>
          <a:bodyPr wrap="none" rtlCol="0">
            <a:spAutoFit/>
          </a:bodyPr>
          <a:lstStyle/>
          <a:p>
            <a:r>
              <a:rPr lang="en-US" dirty="0" smtClean="0">
                <a:solidFill>
                  <a:srgbClr val="FF0000"/>
                </a:solidFill>
              </a:rPr>
              <a:t>tolerances &amp; </a:t>
            </a:r>
            <a:r>
              <a:rPr lang="en-US" dirty="0" err="1" smtClean="0">
                <a:solidFill>
                  <a:srgbClr val="FF0000"/>
                </a:solidFill>
              </a:rPr>
              <a:t>interchageability</a:t>
            </a:r>
            <a:endParaRPr lang="en-US" dirty="0">
              <a:solidFill>
                <a:srgbClr val="FF0000"/>
              </a:solidFill>
            </a:endParaRPr>
          </a:p>
        </p:txBody>
      </p:sp>
      <p:sp>
        <p:nvSpPr>
          <p:cNvPr id="31" name="TextBox 30"/>
          <p:cNvSpPr txBox="1"/>
          <p:nvPr/>
        </p:nvSpPr>
        <p:spPr>
          <a:xfrm>
            <a:off x="4725879" y="4753896"/>
            <a:ext cx="1133644" cy="369332"/>
          </a:xfrm>
          <a:prstGeom prst="rect">
            <a:avLst/>
          </a:prstGeom>
          <a:noFill/>
        </p:spPr>
        <p:txBody>
          <a:bodyPr wrap="none" rtlCol="0">
            <a:spAutoFit/>
          </a:bodyPr>
          <a:lstStyle/>
          <a:p>
            <a:r>
              <a:rPr lang="en-US" dirty="0" smtClean="0">
                <a:solidFill>
                  <a:srgbClr val="FF0000"/>
                </a:solidFill>
              </a:rPr>
              <a:t>tolerance</a:t>
            </a:r>
            <a:endParaRPr lang="en-US" dirty="0">
              <a:solidFill>
                <a:srgbClr val="FF0000"/>
              </a:solidFill>
            </a:endParaRPr>
          </a:p>
        </p:txBody>
      </p:sp>
      <p:sp>
        <p:nvSpPr>
          <p:cNvPr id="32" name="TextBox 31"/>
          <p:cNvSpPr txBox="1"/>
          <p:nvPr/>
        </p:nvSpPr>
        <p:spPr>
          <a:xfrm>
            <a:off x="7703663" y="5374344"/>
            <a:ext cx="1287532" cy="369332"/>
          </a:xfrm>
          <a:prstGeom prst="rect">
            <a:avLst/>
          </a:prstGeom>
          <a:noFill/>
        </p:spPr>
        <p:txBody>
          <a:bodyPr wrap="none" rtlCol="0">
            <a:spAutoFit/>
          </a:bodyPr>
          <a:lstStyle/>
          <a:p>
            <a:r>
              <a:rPr lang="en-US" dirty="0" smtClean="0">
                <a:solidFill>
                  <a:srgbClr val="FF0000"/>
                </a:solidFill>
              </a:rPr>
              <a:t>plus/minus</a:t>
            </a:r>
            <a:endParaRPr lang="en-US" dirty="0">
              <a:solidFill>
                <a:srgbClr val="FF0000"/>
              </a:solidFill>
            </a:endParaRPr>
          </a:p>
        </p:txBody>
      </p:sp>
      <p:sp>
        <p:nvSpPr>
          <p:cNvPr id="33" name="TextBox 32"/>
          <p:cNvSpPr txBox="1"/>
          <p:nvPr/>
        </p:nvSpPr>
        <p:spPr>
          <a:xfrm>
            <a:off x="5696505" y="5410200"/>
            <a:ext cx="595035" cy="369332"/>
          </a:xfrm>
          <a:prstGeom prst="rect">
            <a:avLst/>
          </a:prstGeom>
          <a:noFill/>
        </p:spPr>
        <p:txBody>
          <a:bodyPr wrap="none" rtlCol="0">
            <a:spAutoFit/>
          </a:bodyPr>
          <a:lstStyle/>
          <a:p>
            <a:r>
              <a:rPr lang="en-US" dirty="0" smtClean="0">
                <a:solidFill>
                  <a:srgbClr val="FF0000"/>
                </a:solidFill>
              </a:rPr>
              <a:t>size</a:t>
            </a:r>
            <a:endParaRPr lang="en-US" dirty="0">
              <a:solidFill>
                <a:srgbClr val="FF0000"/>
              </a:solidFill>
            </a:endParaRPr>
          </a:p>
        </p:txBody>
      </p:sp>
    </p:spTree>
    <p:extLst>
      <p:ext uri="{BB962C8B-B14F-4D97-AF65-F5344CB8AC3E}">
        <p14:creationId xmlns:p14="http://schemas.microsoft.com/office/powerpoint/2010/main" val="16616091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p:txBody>
          <a:bodyPr/>
          <a:lstStyle/>
          <a:p>
            <a:r>
              <a:rPr lang="en-US" dirty="0" smtClean="0"/>
              <a:t>during the early period of manufacturing there were seldom any drawings</a:t>
            </a:r>
          </a:p>
          <a:p>
            <a:r>
              <a:rPr lang="en-US" dirty="0" smtClean="0"/>
              <a:t>one-off manufacturing</a:t>
            </a:r>
          </a:p>
          <a:p>
            <a:r>
              <a:rPr lang="en-US" dirty="0" smtClean="0"/>
              <a:t>~1798 – concept of interchange parts</a:t>
            </a:r>
          </a:p>
          <a:p>
            <a:pPr lvl="1"/>
            <a:r>
              <a:rPr lang="en-US" dirty="0" smtClean="0"/>
              <a:t>Eli Whitney </a:t>
            </a:r>
            <a:r>
              <a:rPr lang="en-US" dirty="0"/>
              <a:t>won a contract to supply </a:t>
            </a:r>
            <a:r>
              <a:rPr lang="en-US" dirty="0" smtClean="0"/>
              <a:t>muskets</a:t>
            </a:r>
            <a:br>
              <a:rPr lang="en-US" dirty="0" smtClean="0"/>
            </a:br>
            <a:r>
              <a:rPr lang="en-US" dirty="0" smtClean="0"/>
              <a:t>to </a:t>
            </a:r>
            <a:r>
              <a:rPr lang="en-US" dirty="0"/>
              <a:t>the United States government.  The </a:t>
            </a:r>
            <a:r>
              <a:rPr lang="en-US" dirty="0" smtClean="0"/>
              <a:t>firearms</a:t>
            </a:r>
            <a:br>
              <a:rPr lang="en-US" dirty="0" smtClean="0"/>
            </a:br>
            <a:r>
              <a:rPr lang="en-US" dirty="0" smtClean="0"/>
              <a:t>manufacture </a:t>
            </a:r>
            <a:r>
              <a:rPr lang="en-US" dirty="0"/>
              <a:t>were based on the concept </a:t>
            </a:r>
            <a:r>
              <a:rPr lang="en-US" dirty="0" smtClean="0"/>
              <a:t>of</a:t>
            </a:r>
            <a:br>
              <a:rPr lang="en-US" dirty="0" smtClean="0"/>
            </a:br>
            <a:r>
              <a:rPr lang="en-US" dirty="0" smtClean="0"/>
              <a:t>interchangeable </a:t>
            </a:r>
            <a:r>
              <a:rPr lang="en-US" dirty="0"/>
              <a:t>parts.</a:t>
            </a:r>
          </a:p>
          <a:p>
            <a:pPr lvl="1"/>
            <a:r>
              <a:rPr lang="en-US" dirty="0"/>
              <a:t>He made a presentation to congress by </a:t>
            </a:r>
            <a:r>
              <a:rPr lang="en-US" dirty="0" smtClean="0"/>
              <a:t>building</a:t>
            </a:r>
            <a:br>
              <a:rPr lang="en-US" dirty="0" smtClean="0"/>
            </a:br>
            <a:r>
              <a:rPr lang="en-US" dirty="0" smtClean="0"/>
              <a:t>10 </a:t>
            </a:r>
            <a:r>
              <a:rPr lang="en-US" dirty="0"/>
              <a:t>guns and assembling and </a:t>
            </a:r>
            <a:r>
              <a:rPr lang="en-US" dirty="0" smtClean="0"/>
              <a:t>disassembling</a:t>
            </a:r>
            <a:br>
              <a:rPr lang="en-US" dirty="0" smtClean="0"/>
            </a:br>
            <a:r>
              <a:rPr lang="en-US" dirty="0" smtClean="0"/>
              <a:t>them </a:t>
            </a:r>
            <a:r>
              <a:rPr lang="en-US" dirty="0"/>
              <a:t>claiming the same exact parts </a:t>
            </a:r>
            <a:r>
              <a:rPr lang="en-US" dirty="0" smtClean="0"/>
              <a:t>and</a:t>
            </a:r>
            <a:br>
              <a:rPr lang="en-US" dirty="0" smtClean="0"/>
            </a:br>
            <a:r>
              <a:rPr lang="en-US" dirty="0" smtClean="0"/>
              <a:t>mechanisms.</a:t>
            </a:r>
          </a:p>
          <a:p>
            <a:r>
              <a:rPr lang="en-US" dirty="0" smtClean="0"/>
              <a:t>specifying tolerances became very</a:t>
            </a:r>
            <a:br>
              <a:rPr lang="en-US" dirty="0" smtClean="0"/>
            </a:br>
            <a:r>
              <a:rPr lang="en-US" dirty="0" smtClean="0"/>
              <a:t>important</a:t>
            </a:r>
            <a:endParaRPr lang="en-US" dirty="0"/>
          </a:p>
          <a:p>
            <a:pPr lvl="1"/>
            <a:endParaRPr lang="en-US" dirty="0"/>
          </a:p>
        </p:txBody>
      </p:sp>
      <p:pic>
        <p:nvPicPr>
          <p:cNvPr id="5" name="Picture 2" descr="338px-Whitney-Eli-LOC">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0684" y="1970658"/>
            <a:ext cx="2178050" cy="3860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p:cNvSpPr txBox="1">
            <a:spLocks noChangeArrowheads="1"/>
          </p:cNvSpPr>
          <p:nvPr/>
        </p:nvSpPr>
        <p:spPr bwMode="auto">
          <a:xfrm>
            <a:off x="6477000" y="5830888"/>
            <a:ext cx="2819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dirty="0"/>
              <a:t>Eli Whitney 1765 - 1825</a:t>
            </a:r>
          </a:p>
          <a:p>
            <a:pPr eaLnBrk="1" hangingPunct="1"/>
            <a:endParaRPr lang="en-US" dirty="0"/>
          </a:p>
        </p:txBody>
      </p:sp>
      <p:sp>
        <p:nvSpPr>
          <p:cNvPr id="7" name="Slide Number Placeholder 6"/>
          <p:cNvSpPr>
            <a:spLocks noGrp="1"/>
          </p:cNvSpPr>
          <p:nvPr>
            <p:ph type="sldNum" sz="quarter" idx="12"/>
          </p:nvPr>
        </p:nvSpPr>
        <p:spPr/>
        <p:txBody>
          <a:bodyPr/>
          <a:lstStyle/>
          <a:p>
            <a:fld id="{9EF9CD90-CA6C-4EE1-97E9-8AE06237CD1D}" type="slidenum">
              <a:rPr lang="en-US" smtClean="0"/>
              <a:t>2</a:t>
            </a:fld>
            <a:endParaRPr lang="en-US"/>
          </a:p>
        </p:txBody>
      </p:sp>
    </p:spTree>
    <p:extLst>
      <p:ext uri="{BB962C8B-B14F-4D97-AF65-F5344CB8AC3E}">
        <p14:creationId xmlns:p14="http://schemas.microsoft.com/office/powerpoint/2010/main" val="18373824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smtClean="0"/>
              <a:t>Tolerances</a:t>
            </a:r>
          </a:p>
        </p:txBody>
      </p:sp>
      <p:sp>
        <p:nvSpPr>
          <p:cNvPr id="43011" name="Content Placeholder 2"/>
          <p:cNvSpPr>
            <a:spLocks noGrp="1"/>
          </p:cNvSpPr>
          <p:nvPr>
            <p:ph idx="1"/>
          </p:nvPr>
        </p:nvSpPr>
        <p:spPr/>
        <p:txBody>
          <a:bodyPr/>
          <a:lstStyle/>
          <a:p>
            <a:pPr eaLnBrk="1" hangingPunct="1">
              <a:spcBef>
                <a:spcPts val="1800"/>
              </a:spcBef>
            </a:pPr>
            <a:r>
              <a:rPr lang="en-US" smtClean="0"/>
              <a:t>All dimensions require a tolerance.</a:t>
            </a:r>
          </a:p>
          <a:p>
            <a:pPr eaLnBrk="1" hangingPunct="1">
              <a:spcBef>
                <a:spcPts val="1800"/>
              </a:spcBef>
            </a:pPr>
            <a:r>
              <a:rPr lang="en-US" smtClean="0"/>
              <a:t>A tolerance should be as large as possible without interfering with the function of the part to minimize production costs.</a:t>
            </a:r>
          </a:p>
          <a:p>
            <a:pPr eaLnBrk="1" hangingPunct="1">
              <a:spcBef>
                <a:spcPts val="1800"/>
              </a:spcBef>
            </a:pPr>
            <a:r>
              <a:rPr lang="en-US" smtClean="0"/>
              <a:t>Consider how your part will be checked to see if it meets the tolerances.</a:t>
            </a:r>
          </a:p>
          <a:p>
            <a:pPr eaLnBrk="1" hangingPunct="1"/>
            <a:endParaRPr lang="en-US" smtClean="0"/>
          </a:p>
        </p:txBody>
      </p:sp>
      <p:sp>
        <p:nvSpPr>
          <p:cNvPr id="2" name="Slide Number Placeholder 1"/>
          <p:cNvSpPr>
            <a:spLocks noGrp="1"/>
          </p:cNvSpPr>
          <p:nvPr>
            <p:ph type="sldNum" sz="quarter" idx="12"/>
          </p:nvPr>
        </p:nvSpPr>
        <p:spPr/>
        <p:txBody>
          <a:bodyPr/>
          <a:lstStyle/>
          <a:p>
            <a:fld id="{9EF9CD90-CA6C-4EE1-97E9-8AE06237CD1D}" type="slidenum">
              <a:rPr lang="en-US" smtClean="0"/>
              <a:t>3</a:t>
            </a:fld>
            <a:endParaRPr lang="en-US"/>
          </a:p>
        </p:txBody>
      </p:sp>
    </p:spTree>
    <p:extLst>
      <p:ext uri="{BB962C8B-B14F-4D97-AF65-F5344CB8AC3E}">
        <p14:creationId xmlns:p14="http://schemas.microsoft.com/office/powerpoint/2010/main" val="24803893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3"/>
          <p:cNvSpPr>
            <a:spLocks noGrp="1"/>
          </p:cNvSpPr>
          <p:nvPr>
            <p:ph type="title"/>
          </p:nvPr>
        </p:nvSpPr>
        <p:spPr/>
        <p:txBody>
          <a:bodyPr/>
          <a:lstStyle/>
          <a:p>
            <a:pPr eaLnBrk="1" hangingPunct="1"/>
            <a:r>
              <a:rPr lang="en-US" smtClean="0"/>
              <a:t>Tolerance Notes</a:t>
            </a:r>
          </a:p>
        </p:txBody>
      </p:sp>
      <p:pic>
        <p:nvPicPr>
          <p:cNvPr id="44035" name="Picture 4" descr="page1_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138" y="949325"/>
            <a:ext cx="897572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p:cNvPicPr>
            <a:picLocks noChangeAspect="1" noChangeArrowheads="1"/>
          </p:cNvPicPr>
          <p:nvPr/>
        </p:nvPicPr>
        <p:blipFill>
          <a:blip r:embed="rId3">
            <a:clrChange>
              <a:clrFrom>
                <a:srgbClr val="E6E6DB"/>
              </a:clrFrom>
              <a:clrTo>
                <a:srgbClr val="E6E6DB">
                  <a:alpha val="0"/>
                </a:srgbClr>
              </a:clrTo>
            </a:clrChange>
            <a:extLst>
              <a:ext uri="{28A0092B-C50C-407E-A947-70E740481C1C}">
                <a14:useLocalDpi xmlns:a14="http://schemas.microsoft.com/office/drawing/2010/main" val="0"/>
              </a:ext>
            </a:extLst>
          </a:blip>
          <a:srcRect l="18286" t="21429" r="2000" b="31714"/>
          <a:stretch>
            <a:fillRect/>
          </a:stretch>
        </p:blipFill>
        <p:spPr bwMode="auto">
          <a:xfrm>
            <a:off x="1371600" y="1524000"/>
            <a:ext cx="4953000"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1295400" y="1524000"/>
            <a:ext cx="5257800" cy="2133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Notched Right Arrow 8"/>
          <p:cNvSpPr/>
          <p:nvPr/>
        </p:nvSpPr>
        <p:spPr>
          <a:xfrm rot="4363956">
            <a:off x="3215482" y="4001294"/>
            <a:ext cx="1619250" cy="744537"/>
          </a:xfrm>
          <a:prstGeom prst="notchedRightArrow">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sp>
        <p:nvSpPr>
          <p:cNvPr id="2" name="Slide Number Placeholder 1"/>
          <p:cNvSpPr>
            <a:spLocks noGrp="1"/>
          </p:cNvSpPr>
          <p:nvPr>
            <p:ph type="sldNum" sz="quarter" idx="12"/>
          </p:nvPr>
        </p:nvSpPr>
        <p:spPr/>
        <p:txBody>
          <a:bodyPr/>
          <a:lstStyle/>
          <a:p>
            <a:fld id="{9EF9CD90-CA6C-4EE1-97E9-8AE06237CD1D}" type="slidenum">
              <a:rPr lang="en-US" smtClean="0"/>
              <a:t>4</a:t>
            </a:fld>
            <a:endParaRPr lang="en-US"/>
          </a:p>
        </p:txBody>
      </p:sp>
    </p:spTree>
    <p:extLst>
      <p:ext uri="{BB962C8B-B14F-4D97-AF65-F5344CB8AC3E}">
        <p14:creationId xmlns:p14="http://schemas.microsoft.com/office/powerpoint/2010/main" val="20398922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Plus/Minus (Limit) Tolerancing</a:t>
            </a:r>
            <a:endParaRPr lang="en-US" dirty="0"/>
          </a:p>
        </p:txBody>
      </p:sp>
      <p:sp>
        <p:nvSpPr>
          <p:cNvPr id="3" name="Content Placeholder 2"/>
          <p:cNvSpPr>
            <a:spLocks noGrp="1"/>
          </p:cNvSpPr>
          <p:nvPr>
            <p:ph idx="1"/>
          </p:nvPr>
        </p:nvSpPr>
        <p:spPr/>
        <p:txBody>
          <a:bodyPr/>
          <a:lstStyle/>
          <a:p>
            <a:r>
              <a:rPr lang="en-US" dirty="0" smtClean="0"/>
              <a:t>Plus/minus tolerancing seemed to work well for many applications.</a:t>
            </a:r>
            <a:endParaRPr lang="en-US" dirty="0"/>
          </a:p>
        </p:txBody>
      </p:sp>
      <p:pic>
        <p:nvPicPr>
          <p:cNvPr id="1026" name="Picture 2" descr="Click to coll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905000"/>
            <a:ext cx="3762375" cy="425767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9EF9CD90-CA6C-4EE1-97E9-8AE06237CD1D}" type="slidenum">
              <a:rPr lang="en-US" smtClean="0"/>
              <a:t>5</a:t>
            </a:fld>
            <a:endParaRPr lang="en-US"/>
          </a:p>
        </p:txBody>
      </p:sp>
    </p:spTree>
    <p:extLst>
      <p:ext uri="{BB962C8B-B14F-4D97-AF65-F5344CB8AC3E}">
        <p14:creationId xmlns:p14="http://schemas.microsoft.com/office/powerpoint/2010/main" val="606765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Plus/Minus (Limit) Tolerancing</a:t>
            </a:r>
          </a:p>
        </p:txBody>
      </p:sp>
      <p:pic>
        <p:nvPicPr>
          <p:cNvPr id="4" name="Picture 4" descr="C:\Documents and Settings\carl\My Documents\My PaperPort Documents\Samples\Copy of p2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61463"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block.JPG"/>
          <p:cNvPicPr>
            <a:picLocks noChangeAspect="1"/>
          </p:cNvPicPr>
          <p:nvPr/>
        </p:nvPicPr>
        <p:blipFill>
          <a:blip r:embed="rId3">
            <a:extLst>
              <a:ext uri="{28A0092B-C50C-407E-A947-70E740481C1C}">
                <a14:useLocalDpi xmlns:a14="http://schemas.microsoft.com/office/drawing/2010/main" val="0"/>
              </a:ext>
            </a:extLst>
          </a:blip>
          <a:srcRect l="8807" t="11111" r="39702" b="26666"/>
          <a:stretch>
            <a:fillRect/>
          </a:stretch>
        </p:blipFill>
        <p:spPr bwMode="auto">
          <a:xfrm>
            <a:off x="7086600" y="1143000"/>
            <a:ext cx="19050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9EF9CD90-CA6C-4EE1-97E9-8AE06237CD1D}" type="slidenum">
              <a:rPr lang="en-US" smtClean="0"/>
              <a:t>6</a:t>
            </a:fld>
            <a:endParaRPr lang="en-US"/>
          </a:p>
        </p:txBody>
      </p:sp>
    </p:spTree>
    <p:extLst>
      <p:ext uri="{BB962C8B-B14F-4D97-AF65-F5344CB8AC3E}">
        <p14:creationId xmlns:p14="http://schemas.microsoft.com/office/powerpoint/2010/main" val="31975946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Plus/Minus (Limit) Tolerancing</a:t>
            </a:r>
          </a:p>
        </p:txBody>
      </p:sp>
      <p:pic>
        <p:nvPicPr>
          <p:cNvPr id="6" name="Picture 2" descr="C:\Documents and Settings\carl\My Documents\My PaperPort Documents\Samples\Copy 2 of p2_3.jpg"/>
          <p:cNvPicPr>
            <a:picLocks noChangeAspect="1" noChangeArrowheads="1"/>
          </p:cNvPicPr>
          <p:nvPr/>
        </p:nvPicPr>
        <p:blipFill>
          <a:blip r:embed="rId2" cstate="print">
            <a:extLst>
              <a:ext uri="{28A0092B-C50C-407E-A947-70E740481C1C}">
                <a14:useLocalDpi xmlns:a14="http://schemas.microsoft.com/office/drawing/2010/main" val="0"/>
              </a:ext>
            </a:extLst>
          </a:blip>
          <a:srcRect b="5168"/>
          <a:stretch>
            <a:fillRect/>
          </a:stretch>
        </p:blipFill>
        <p:spPr bwMode="auto">
          <a:xfrm>
            <a:off x="457200" y="1828800"/>
            <a:ext cx="7543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block.JPG"/>
          <p:cNvPicPr>
            <a:picLocks noChangeAspect="1"/>
          </p:cNvPicPr>
          <p:nvPr/>
        </p:nvPicPr>
        <p:blipFill rotWithShape="1">
          <a:blip r:embed="rId3">
            <a:extLst>
              <a:ext uri="{28A0092B-C50C-407E-A947-70E740481C1C}">
                <a14:useLocalDpi xmlns:a14="http://schemas.microsoft.com/office/drawing/2010/main" val="0"/>
              </a:ext>
            </a:extLst>
          </a:blip>
          <a:srcRect l="8807" t="11111" r="39702" b="26666"/>
          <a:stretch/>
        </p:blipFill>
        <p:spPr bwMode="auto">
          <a:xfrm>
            <a:off x="7239000" y="1041400"/>
            <a:ext cx="19050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EF9CD90-CA6C-4EE1-97E9-8AE06237CD1D}" type="slidenum">
              <a:rPr lang="en-US" smtClean="0"/>
              <a:t>7</a:t>
            </a:fld>
            <a:endParaRPr lang="en-US"/>
          </a:p>
        </p:txBody>
      </p:sp>
    </p:spTree>
    <p:extLst>
      <p:ext uri="{BB962C8B-B14F-4D97-AF65-F5344CB8AC3E}">
        <p14:creationId xmlns:p14="http://schemas.microsoft.com/office/powerpoint/2010/main" val="14383111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Limit Tolerancing</a:t>
            </a:r>
          </a:p>
        </p:txBody>
      </p:sp>
      <p:sp>
        <p:nvSpPr>
          <p:cNvPr id="33795" name="Content Placeholder 2"/>
          <p:cNvSpPr>
            <a:spLocks noGrp="1"/>
          </p:cNvSpPr>
          <p:nvPr>
            <p:ph idx="1"/>
          </p:nvPr>
        </p:nvSpPr>
        <p:spPr/>
        <p:txBody>
          <a:bodyPr/>
          <a:lstStyle/>
          <a:p>
            <a:r>
              <a:rPr lang="en-US" smtClean="0"/>
              <a:t>Is the .620-.630 hole horizontal position measured from a true vertical plane or from the as built face?</a:t>
            </a:r>
          </a:p>
          <a:p>
            <a:r>
              <a:rPr lang="en-US" smtClean="0"/>
              <a:t>A </a:t>
            </a:r>
            <a:r>
              <a:rPr lang="en-US" smtClean="0">
                <a:sym typeface="Symbol" pitchFamily="18" charset="2"/>
              </a:rPr>
              <a:t>.005” tolerance on the horizontal and vertical position of the hole means that the position could be off by as much as</a:t>
            </a:r>
            <a:r>
              <a:rPr lang="en-US" smtClean="0"/>
              <a:t> </a:t>
            </a:r>
            <a:r>
              <a:rPr lang="en-US" smtClean="0">
                <a:sym typeface="Symbol" pitchFamily="18" charset="2"/>
              </a:rPr>
              <a:t>.007”. </a:t>
            </a:r>
            <a:endParaRPr lang="en-US" smtClean="0"/>
          </a:p>
        </p:txBody>
      </p:sp>
      <p:grpSp>
        <p:nvGrpSpPr>
          <p:cNvPr id="33796" name="Group 8"/>
          <p:cNvGrpSpPr>
            <a:grpSpLocks/>
          </p:cNvGrpSpPr>
          <p:nvPr/>
        </p:nvGrpSpPr>
        <p:grpSpPr bwMode="auto">
          <a:xfrm>
            <a:off x="6415088" y="4378325"/>
            <a:ext cx="1911350" cy="1436688"/>
            <a:chOff x="6781800" y="4495800"/>
            <a:chExt cx="1911159" cy="1436132"/>
          </a:xfrm>
        </p:grpSpPr>
        <p:sp>
          <p:nvSpPr>
            <p:cNvPr id="5" name="Right Triangle 4"/>
            <p:cNvSpPr/>
            <p:nvPr/>
          </p:nvSpPr>
          <p:spPr>
            <a:xfrm flipH="1">
              <a:off x="6781800" y="4495800"/>
              <a:ext cx="1066693" cy="1066387"/>
            </a:xfrm>
            <a:prstGeom prst="rtTriangle">
              <a:avLst/>
            </a:prstGeom>
            <a:solidFill>
              <a:schemeClr val="accent3"/>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02" name="TextBox 5"/>
            <p:cNvSpPr txBox="1">
              <a:spLocks noChangeArrowheads="1"/>
            </p:cNvSpPr>
            <p:nvPr/>
          </p:nvSpPr>
          <p:spPr bwMode="auto">
            <a:xfrm>
              <a:off x="7924800" y="4876800"/>
              <a:ext cx="768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+.005</a:t>
              </a:r>
            </a:p>
          </p:txBody>
        </p:sp>
        <p:sp>
          <p:nvSpPr>
            <p:cNvPr id="33803" name="TextBox 6"/>
            <p:cNvSpPr txBox="1">
              <a:spLocks noChangeArrowheads="1"/>
            </p:cNvSpPr>
            <p:nvPr/>
          </p:nvSpPr>
          <p:spPr bwMode="auto">
            <a:xfrm>
              <a:off x="7010400" y="5562600"/>
              <a:ext cx="768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+.005</a:t>
              </a:r>
            </a:p>
          </p:txBody>
        </p:sp>
        <p:sp>
          <p:nvSpPr>
            <p:cNvPr id="33804" name="TextBox 7"/>
            <p:cNvSpPr txBox="1">
              <a:spLocks noChangeArrowheads="1"/>
            </p:cNvSpPr>
            <p:nvPr/>
          </p:nvSpPr>
          <p:spPr bwMode="auto">
            <a:xfrm>
              <a:off x="6781800" y="4736068"/>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.007</a:t>
              </a:r>
            </a:p>
          </p:txBody>
        </p:sp>
      </p:grpSp>
      <p:sp>
        <p:nvSpPr>
          <p:cNvPr id="33797" name="TextBox 9"/>
          <p:cNvSpPr txBox="1">
            <a:spLocks noChangeArrowheads="1"/>
          </p:cNvSpPr>
          <p:nvPr/>
        </p:nvSpPr>
        <p:spPr bwMode="auto">
          <a:xfrm>
            <a:off x="4738688" y="5129213"/>
            <a:ext cx="15763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t>perfect location</a:t>
            </a:r>
          </a:p>
          <a:p>
            <a:pPr eaLnBrk="1" hangingPunct="1"/>
            <a:r>
              <a:rPr lang="en-US" sz="1600"/>
              <a:t>for hole center</a:t>
            </a:r>
          </a:p>
        </p:txBody>
      </p:sp>
      <p:sp>
        <p:nvSpPr>
          <p:cNvPr id="33798" name="TextBox 10"/>
          <p:cNvSpPr txBox="1">
            <a:spLocks noChangeArrowheads="1"/>
          </p:cNvSpPr>
          <p:nvPr/>
        </p:nvSpPr>
        <p:spPr bwMode="auto">
          <a:xfrm>
            <a:off x="7115175" y="3830638"/>
            <a:ext cx="1814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t>max allowed error</a:t>
            </a:r>
          </a:p>
          <a:p>
            <a:pPr eaLnBrk="1" hangingPunct="1"/>
            <a:r>
              <a:rPr lang="en-US" sz="1600"/>
              <a:t>for hole center</a:t>
            </a:r>
          </a:p>
        </p:txBody>
      </p:sp>
      <p:sp>
        <p:nvSpPr>
          <p:cNvPr id="12" name="Oval 11"/>
          <p:cNvSpPr/>
          <p:nvPr/>
        </p:nvSpPr>
        <p:spPr>
          <a:xfrm>
            <a:off x="7439025" y="4346575"/>
            <a:ext cx="76200" cy="76200"/>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13" name="Oval 12"/>
          <p:cNvSpPr/>
          <p:nvPr/>
        </p:nvSpPr>
        <p:spPr>
          <a:xfrm>
            <a:off x="6394450" y="5407025"/>
            <a:ext cx="76200" cy="76200"/>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2" name="Slide Number Placeholder 1"/>
          <p:cNvSpPr>
            <a:spLocks noGrp="1"/>
          </p:cNvSpPr>
          <p:nvPr>
            <p:ph type="sldNum" sz="quarter" idx="12"/>
          </p:nvPr>
        </p:nvSpPr>
        <p:spPr/>
        <p:txBody>
          <a:bodyPr/>
          <a:lstStyle/>
          <a:p>
            <a:fld id="{9EF9CD90-CA6C-4EE1-97E9-8AE06237CD1D}" type="slidenum">
              <a:rPr lang="en-US" smtClean="0"/>
              <a:t>8</a:t>
            </a:fld>
            <a:endParaRPr lang="en-US"/>
          </a:p>
        </p:txBody>
      </p:sp>
    </p:spTree>
    <p:extLst>
      <p:ext uri="{BB962C8B-B14F-4D97-AF65-F5344CB8AC3E}">
        <p14:creationId xmlns:p14="http://schemas.microsoft.com/office/powerpoint/2010/main" val="41671004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Limit Tolerancing</a:t>
            </a:r>
          </a:p>
        </p:txBody>
      </p:sp>
      <p:sp>
        <p:nvSpPr>
          <p:cNvPr id="34819" name="Content Placeholder 2"/>
          <p:cNvSpPr>
            <a:spLocks noGrp="1"/>
          </p:cNvSpPr>
          <p:nvPr>
            <p:ph idx="1"/>
          </p:nvPr>
        </p:nvSpPr>
        <p:spPr/>
        <p:txBody>
          <a:bodyPr/>
          <a:lstStyle/>
          <a:p>
            <a:pPr>
              <a:spcBef>
                <a:spcPts val="2400"/>
              </a:spcBef>
            </a:pPr>
            <a:r>
              <a:rPr lang="en-US" sz="2400" smtClean="0"/>
              <a:t>Limit tolerances don’t have an origin or any orientation or location relative to datums.</a:t>
            </a:r>
          </a:p>
          <a:p>
            <a:pPr>
              <a:spcBef>
                <a:spcPts val="2400"/>
              </a:spcBef>
            </a:pPr>
            <a:r>
              <a:rPr lang="en-US" sz="2400" smtClean="0"/>
              <a:t>The datums are usually implied.</a:t>
            </a:r>
          </a:p>
          <a:p>
            <a:pPr>
              <a:spcBef>
                <a:spcPts val="2400"/>
              </a:spcBef>
            </a:pPr>
            <a:r>
              <a:rPr lang="en-US" sz="2400" smtClean="0"/>
              <a:t>The drawings are subject to different interpretations.</a:t>
            </a:r>
          </a:p>
          <a:p>
            <a:pPr>
              <a:spcBef>
                <a:spcPts val="2400"/>
              </a:spcBef>
            </a:pPr>
            <a:r>
              <a:rPr lang="en-US" sz="2400" smtClean="0"/>
              <a:t>Plus/minus tolerancing works well for individual features of size (ex. diameter of a shaft), but does not control the relationship between  individual features very well.</a:t>
            </a:r>
          </a:p>
        </p:txBody>
      </p:sp>
      <p:sp>
        <p:nvSpPr>
          <p:cNvPr id="2" name="Slide Number Placeholder 1"/>
          <p:cNvSpPr>
            <a:spLocks noGrp="1"/>
          </p:cNvSpPr>
          <p:nvPr>
            <p:ph type="sldNum" sz="quarter" idx="12"/>
          </p:nvPr>
        </p:nvSpPr>
        <p:spPr/>
        <p:txBody>
          <a:bodyPr/>
          <a:lstStyle/>
          <a:p>
            <a:fld id="{9EF9CD90-CA6C-4EE1-97E9-8AE06237CD1D}" type="slidenum">
              <a:rPr lang="en-US" smtClean="0"/>
              <a:t>9</a:t>
            </a:fld>
            <a:endParaRPr lang="en-US"/>
          </a:p>
        </p:txBody>
      </p:sp>
    </p:spTree>
    <p:extLst>
      <p:ext uri="{BB962C8B-B14F-4D97-AF65-F5344CB8AC3E}">
        <p14:creationId xmlns:p14="http://schemas.microsoft.com/office/powerpoint/2010/main" val="39185112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cimar2005_bw_new">
  <a:themeElements>
    <a:clrScheme name="cimar2005_bw_ne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imar2005_bw_new">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imar2005_bw_ne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imar2005_bw_new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imar2005_bw_new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imar2005_bw_new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imar2005_bw_new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imar2005_bw_new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imar2005_bw_new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imar2005_bw_new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imar2005_bw_new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imar2005_bw_new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imar2005_bw_new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imar2005_bw_new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EML2023</Template>
  <TotalTime>36</TotalTime>
  <Words>498</Words>
  <Application>Microsoft Office PowerPoint</Application>
  <PresentationFormat>On-screen Show (4:3)</PresentationFormat>
  <Paragraphs>89</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cimar2005_bw_new</vt:lpstr>
      <vt:lpstr>Geometric Dimensioning and Tolerancing</vt:lpstr>
      <vt:lpstr>History</vt:lpstr>
      <vt:lpstr>Tolerances</vt:lpstr>
      <vt:lpstr>Tolerance Notes</vt:lpstr>
      <vt:lpstr>Plus/Minus (Limit) Tolerancing</vt:lpstr>
      <vt:lpstr>Plus/Minus (Limit) Tolerancing</vt:lpstr>
      <vt:lpstr>Plus/Minus (Limit) Tolerancing</vt:lpstr>
      <vt:lpstr>Limit Tolerancing</vt:lpstr>
      <vt:lpstr>Limit Tolerancing</vt:lpstr>
      <vt:lpstr>Limit Tolerancing</vt:lpstr>
      <vt:lpstr>Limit Tolerancing</vt:lpstr>
      <vt:lpstr>Limit Tolerancing</vt:lpstr>
      <vt:lpstr>GDT</vt:lpstr>
      <vt:lpstr>History of Dimensioning and Tolerancing Standards in the USA</vt:lpstr>
      <vt:lpstr>Geometric Dimensioning and Tolerancing  (GDT)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Geometric Dimensioning and Tolerancing</dc:title>
  <dc:creator>carl</dc:creator>
  <cp:lastModifiedBy>carl</cp:lastModifiedBy>
  <cp:revision>6</cp:revision>
  <dcterms:created xsi:type="dcterms:W3CDTF">2012-07-11T12:46:56Z</dcterms:created>
  <dcterms:modified xsi:type="dcterms:W3CDTF">2012-07-11T13:23:15Z</dcterms:modified>
</cp:coreProperties>
</file>