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60" r:id="rId1"/>
  </p:sldMasterIdLst>
  <p:notesMasterIdLst>
    <p:notesMasterId r:id="rId13"/>
  </p:notesMasterIdLst>
  <p:sldIdLst>
    <p:sldId id="256" r:id="rId2"/>
    <p:sldId id="257" r:id="rId3"/>
    <p:sldId id="264" r:id="rId4"/>
    <p:sldId id="258" r:id="rId5"/>
    <p:sldId id="261" r:id="rId6"/>
    <p:sldId id="263" r:id="rId7"/>
    <p:sldId id="262" r:id="rId8"/>
    <p:sldId id="260"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92" autoAdjust="0"/>
  </p:normalViewPr>
  <p:slideViewPr>
    <p:cSldViewPr>
      <p:cViewPr varScale="1">
        <p:scale>
          <a:sx n="65" d="100"/>
          <a:sy n="65" d="100"/>
        </p:scale>
        <p:origin x="-1452"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6FB270-B578-4E7E-8846-DE2AB6BD5B00}" type="datetimeFigureOut">
              <a:rPr lang="en-US" smtClean="0"/>
              <a:t>7/19/2012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753A87-2D17-469A-B256-941E564F20F5}" type="slidenum">
              <a:rPr lang="en-US" smtClean="0"/>
              <a:t>‹#›</a:t>
            </a:fld>
            <a:endParaRPr lang="en-US"/>
          </a:p>
        </p:txBody>
      </p:sp>
    </p:spTree>
    <p:extLst>
      <p:ext uri="{BB962C8B-B14F-4D97-AF65-F5344CB8AC3E}">
        <p14:creationId xmlns:p14="http://schemas.microsoft.com/office/powerpoint/2010/main" val="284595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p:nvSpPr>
        <p:spPr bwMode="auto">
          <a:xfrm flipH="1">
            <a:off x="1066800" y="838200"/>
            <a:ext cx="0" cy="4953000"/>
          </a:xfrm>
          <a:prstGeom prst="line">
            <a:avLst/>
          </a:prstGeom>
          <a:noFill/>
          <a:ln w="9525">
            <a:solidFill>
              <a:schemeClr val="tx1"/>
            </a:solidFill>
            <a:round/>
            <a:headEnd/>
            <a:tailEnd/>
          </a:ln>
          <a:effectLst/>
        </p:spPr>
        <p:txBody>
          <a:bodyPr/>
          <a:lstStyle/>
          <a:p>
            <a:pPr>
              <a:defRPr/>
            </a:pPr>
            <a:endParaRPr lang="en-US"/>
          </a:p>
        </p:txBody>
      </p:sp>
      <p:sp>
        <p:nvSpPr>
          <p:cNvPr id="5" name="Line 9"/>
          <p:cNvSpPr>
            <a:spLocks noChangeShapeType="1"/>
          </p:cNvSpPr>
          <p:nvPr/>
        </p:nvSpPr>
        <p:spPr bwMode="auto">
          <a:xfrm flipV="1">
            <a:off x="533400" y="2133600"/>
            <a:ext cx="7772400" cy="0"/>
          </a:xfrm>
          <a:prstGeom prst="line">
            <a:avLst/>
          </a:prstGeom>
          <a:noFill/>
          <a:ln w="9525">
            <a:solidFill>
              <a:schemeClr val="tx1"/>
            </a:solidFill>
            <a:round/>
            <a:headEnd/>
            <a:tailEnd/>
          </a:ln>
          <a:effectLst/>
        </p:spPr>
        <p:txBody>
          <a:bodyPr/>
          <a:lstStyle/>
          <a:p>
            <a:pPr>
              <a:defRPr/>
            </a:pPr>
            <a:endParaRPr lang="en-US"/>
          </a:p>
        </p:txBody>
      </p:sp>
      <p:pic>
        <p:nvPicPr>
          <p:cNvPr id="6" name="Picture 11" descr="C:\Users\carl\Pictures\logos\u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724400"/>
            <a:ext cx="3579813"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1295400" y="304800"/>
            <a:ext cx="6781800" cy="1470025"/>
          </a:xfrm>
        </p:spPr>
        <p:txBody>
          <a:bodyPr/>
          <a:lstStyle>
            <a:lvl1pPr algn="l">
              <a:defRPr sz="3600"/>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1219200" y="2514600"/>
            <a:ext cx="6400800" cy="1752600"/>
          </a:xfrm>
        </p:spPr>
        <p:txBody>
          <a:bodyPr/>
          <a:lstStyle>
            <a:lvl1pPr marL="0" indent="0">
              <a:buFontTx/>
              <a:buNone/>
              <a:defRPr/>
            </a:lvl1pPr>
          </a:lstStyle>
          <a:p>
            <a:r>
              <a:rPr lang="en-US" smtClean="0"/>
              <a:t>Click to edit Master subtitle style</a:t>
            </a:r>
            <a:endParaRPr lang="en-US"/>
          </a:p>
        </p:txBody>
      </p:sp>
      <p:sp>
        <p:nvSpPr>
          <p:cNvPr id="7" name="Rectangle 4"/>
          <p:cNvSpPr>
            <a:spLocks noGrp="1" noChangeArrowheads="1"/>
          </p:cNvSpPr>
          <p:nvPr>
            <p:ph type="dt" sz="half" idx="10"/>
          </p:nvPr>
        </p:nvSpPr>
        <p:spPr/>
        <p:txBody>
          <a:bodyPr/>
          <a:lstStyle>
            <a:lvl1pPr>
              <a:defRPr/>
            </a:lvl1pPr>
          </a:lstStyle>
          <a:p>
            <a:fld id="{6987033D-9C20-4175-95CB-D606F83F8A78}" type="datetime1">
              <a:rPr lang="en-US" smtClean="0"/>
              <a:t>7/19/2012</a:t>
            </a:fld>
            <a:endParaRPr lang="en-US"/>
          </a:p>
        </p:txBody>
      </p:sp>
      <p:sp>
        <p:nvSpPr>
          <p:cNvPr id="8" name="Rectangle 5"/>
          <p:cNvSpPr>
            <a:spLocks noGrp="1" noChangeArrowheads="1"/>
          </p:cNvSpPr>
          <p:nvPr>
            <p:ph type="ftr" sz="quarter" idx="11"/>
          </p:nvPr>
        </p:nvSpPr>
        <p:spPr/>
        <p:txBody>
          <a:bodyPr/>
          <a:lstStyle>
            <a:lvl1pPr>
              <a:defRPr/>
            </a:lvl1pPr>
          </a:lstStyle>
          <a:p>
            <a:endParaRPr lang="en-US"/>
          </a:p>
        </p:txBody>
      </p:sp>
      <p:sp>
        <p:nvSpPr>
          <p:cNvPr id="9" name="Rectangle 6"/>
          <p:cNvSpPr>
            <a:spLocks noGrp="1" noChangeArrowheads="1"/>
          </p:cNvSpPr>
          <p:nvPr>
            <p:ph type="sldNum" sz="quarter" idx="12"/>
          </p:nvPr>
        </p:nvSpPr>
        <p:spPr>
          <a:xfrm>
            <a:off x="6553200" y="6245225"/>
            <a:ext cx="2133600" cy="476250"/>
          </a:xfrm>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799605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A566479-4A04-4B85-9D67-BB4689BDA830}" type="datetime1">
              <a:rPr lang="en-US" smtClean="0"/>
              <a:t>7/19/2012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584725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4B1E4BB6-5901-448B-92CE-153F9DF56F15}" type="datetime1">
              <a:rPr lang="en-US" smtClean="0"/>
              <a:t>7/19/2012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401943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A7CE5279-2603-42F3-8791-79B19CB384F1}" type="datetime1">
              <a:rPr lang="en-US" smtClean="0"/>
              <a:t>7/19/2012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068757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191765-1FD0-43E6-9602-BE7843747C4E}" type="datetime1">
              <a:rPr lang="en-US" smtClean="0"/>
              <a:t>7/19/2012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91896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96EBE14D-6BC9-4D7E-9F23-5893F211CC82}" type="datetime1">
              <a:rPr lang="en-US" smtClean="0"/>
              <a:t>7/19/2012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621861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F60A07D1-3CB7-4BBA-B6F9-1D0CE73197BC}" type="datetime1">
              <a:rPr lang="en-US" smtClean="0"/>
              <a:t>7/19/2012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36027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FCB13327-8D57-41EC-881E-94A0D5AE96F5}" type="datetime1">
              <a:rPr lang="en-US" smtClean="0"/>
              <a:t>7/19/2012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45238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416D0B74-747B-4598-9FF3-9ADA29172C70}" type="datetime1">
              <a:rPr lang="en-US" smtClean="0"/>
              <a:t>7/19/2012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816489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8FD5B461-BD16-464B-AC4A-DA69EFC6F4F0}" type="datetime1">
              <a:rPr lang="en-US" smtClean="0"/>
              <a:t>7/19/2012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76886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FBE5F96-8051-4F5D-9495-1F0594FD8429}" type="datetime1">
              <a:rPr lang="en-US" smtClean="0"/>
              <a:t>7/19/2012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1708280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02A17E8-54CF-4B37-9F8E-896A8103C10F}" type="datetime1">
              <a:rPr lang="en-US" smtClean="0"/>
              <a:t>7/19/2012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20964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76200"/>
            <a:ext cx="8229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066800"/>
            <a:ext cx="8229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A638D79-FE9A-4271-942C-CE0D5A7AF90A}" type="datetime1">
              <a:rPr lang="en-US" smtClean="0"/>
              <a:t>7/19/2012</a:t>
            </a:fld>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4102" name="Rectangle 6"/>
          <p:cNvSpPr>
            <a:spLocks noGrp="1" noChangeArrowheads="1"/>
          </p:cNvSpPr>
          <p:nvPr>
            <p:ph type="sldNum" sz="quarter" idx="4"/>
          </p:nvPr>
        </p:nvSpPr>
        <p:spPr bwMode="auto">
          <a:xfrm>
            <a:off x="8610600" y="6324600"/>
            <a:ext cx="533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EF9CD90-CA6C-4EE1-97E9-8AE06237CD1D}" type="slidenum">
              <a:rPr lang="en-US" smtClean="0"/>
              <a:t>‹#›</a:t>
            </a:fld>
            <a:endParaRPr lang="en-US"/>
          </a:p>
        </p:txBody>
      </p:sp>
      <p:sp>
        <p:nvSpPr>
          <p:cNvPr id="4103" name="Line 7"/>
          <p:cNvSpPr>
            <a:spLocks noChangeShapeType="1"/>
          </p:cNvSpPr>
          <p:nvPr/>
        </p:nvSpPr>
        <p:spPr bwMode="auto">
          <a:xfrm>
            <a:off x="457200" y="990600"/>
            <a:ext cx="8229600" cy="0"/>
          </a:xfrm>
          <a:prstGeom prst="line">
            <a:avLst/>
          </a:prstGeom>
          <a:noFill/>
          <a:ln w="9525">
            <a:solidFill>
              <a:schemeClr val="tx1"/>
            </a:solidFill>
            <a:round/>
            <a:headEnd/>
            <a:tailEnd/>
          </a:ln>
          <a:effectLst/>
        </p:spPr>
        <p:txBody>
          <a:bodyPr/>
          <a:lstStyle/>
          <a:p>
            <a:pPr>
              <a:defRPr/>
            </a:pPr>
            <a:endParaRPr lang="en-US"/>
          </a:p>
        </p:txBody>
      </p:sp>
      <p:sp>
        <p:nvSpPr>
          <p:cNvPr id="4104" name="Line 8"/>
          <p:cNvSpPr>
            <a:spLocks noChangeShapeType="1"/>
          </p:cNvSpPr>
          <p:nvPr/>
        </p:nvSpPr>
        <p:spPr bwMode="auto">
          <a:xfrm>
            <a:off x="457200" y="6172200"/>
            <a:ext cx="8229600" cy="0"/>
          </a:xfrm>
          <a:prstGeom prst="line">
            <a:avLst/>
          </a:prstGeom>
          <a:noFill/>
          <a:ln w="9525">
            <a:solidFill>
              <a:schemeClr val="tx1"/>
            </a:solidFill>
            <a:round/>
            <a:headEnd/>
            <a:tailEnd/>
          </a:ln>
          <a:effectLst/>
        </p:spPr>
        <p:txBody>
          <a:bodyPr/>
          <a:lstStyle/>
          <a:p>
            <a:pPr>
              <a:defRPr/>
            </a:pPr>
            <a:endParaRPr lang="en-US"/>
          </a:p>
        </p:txBody>
      </p:sp>
      <p:sp>
        <p:nvSpPr>
          <p:cNvPr id="4105" name="Text Box 9"/>
          <p:cNvSpPr txBox="1">
            <a:spLocks noChangeArrowheads="1"/>
          </p:cNvSpPr>
          <p:nvPr/>
        </p:nvSpPr>
        <p:spPr bwMode="auto">
          <a:xfrm>
            <a:off x="4419600" y="6248400"/>
            <a:ext cx="4343400" cy="457200"/>
          </a:xfrm>
          <a:prstGeom prst="rect">
            <a:avLst/>
          </a:prstGeom>
          <a:noFill/>
          <a:ln w="9525">
            <a:noFill/>
            <a:miter lim="800000"/>
            <a:headEnd/>
            <a:tailEnd/>
          </a:ln>
          <a:effectLst/>
        </p:spPr>
        <p:txBody>
          <a:bodyPr>
            <a:spAutoFit/>
          </a:bodyPr>
          <a:lstStyle/>
          <a:p>
            <a:pPr algn="r">
              <a:defRPr/>
            </a:pPr>
            <a:r>
              <a:rPr lang="en-US" sz="1200" b="1" dirty="0"/>
              <a:t>EML 2023</a:t>
            </a:r>
          </a:p>
          <a:p>
            <a:pPr algn="r">
              <a:defRPr/>
            </a:pPr>
            <a:r>
              <a:rPr lang="en-US" sz="1200" b="1" dirty="0"/>
              <a:t>Department of Mechanical and Aerospace Engineering</a:t>
            </a:r>
          </a:p>
        </p:txBody>
      </p:sp>
      <p:pic>
        <p:nvPicPr>
          <p:cNvPr id="2058" name="Picture 11" descr="C:\Users\carl\Pictures\logos\uf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7200" y="6227763"/>
            <a:ext cx="265906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1" fontAlgn="base" hangingPunct="1">
        <a:spcBef>
          <a:spcPct val="0"/>
        </a:spcBef>
        <a:spcAft>
          <a:spcPct val="0"/>
        </a:spcAft>
        <a:defRPr sz="3600">
          <a:solidFill>
            <a:schemeClr val="tx2"/>
          </a:solidFill>
          <a:latin typeface="+mj-lt"/>
          <a:ea typeface="+mj-ea"/>
          <a:cs typeface="+mj-cs"/>
        </a:defRPr>
      </a:lvl1pPr>
      <a:lvl2pPr algn="ctr" rtl="0" eaLnBrk="1" fontAlgn="base" hangingPunct="1">
        <a:spcBef>
          <a:spcPct val="0"/>
        </a:spcBef>
        <a:spcAft>
          <a:spcPct val="0"/>
        </a:spcAft>
        <a:defRPr sz="4000">
          <a:solidFill>
            <a:schemeClr val="tx2"/>
          </a:solidFill>
          <a:latin typeface="Arial" charset="0"/>
        </a:defRPr>
      </a:lvl2pPr>
      <a:lvl3pPr algn="ctr" rtl="0" eaLnBrk="1" fontAlgn="base" hangingPunct="1">
        <a:spcBef>
          <a:spcPct val="0"/>
        </a:spcBef>
        <a:spcAft>
          <a:spcPct val="0"/>
        </a:spcAft>
        <a:defRPr sz="4000">
          <a:solidFill>
            <a:schemeClr val="tx2"/>
          </a:solidFill>
          <a:latin typeface="Arial" charset="0"/>
        </a:defRPr>
      </a:lvl3pPr>
      <a:lvl4pPr algn="ctr" rtl="0" eaLnBrk="1" fontAlgn="base" hangingPunct="1">
        <a:spcBef>
          <a:spcPct val="0"/>
        </a:spcBef>
        <a:spcAft>
          <a:spcPct val="0"/>
        </a:spcAft>
        <a:defRPr sz="4000">
          <a:solidFill>
            <a:schemeClr val="tx2"/>
          </a:solidFill>
          <a:latin typeface="Arial" charset="0"/>
        </a:defRPr>
      </a:lvl4pPr>
      <a:lvl5pPr algn="ctr" rtl="0" eaLnBrk="1" fontAlgn="base" hangingPunct="1">
        <a:spcBef>
          <a:spcPct val="0"/>
        </a:spcBef>
        <a:spcAft>
          <a:spcPct val="0"/>
        </a:spcAft>
        <a:defRPr sz="4000">
          <a:solidFill>
            <a:schemeClr val="tx2"/>
          </a:solidFill>
          <a:latin typeface="Arial" charset="0"/>
        </a:defRPr>
      </a:lvl5pPr>
      <a:lvl6pPr marL="457200" algn="ctr" rtl="0" eaLnBrk="1" fontAlgn="base" hangingPunct="1">
        <a:spcBef>
          <a:spcPct val="0"/>
        </a:spcBef>
        <a:spcAft>
          <a:spcPct val="0"/>
        </a:spcAft>
        <a:defRPr sz="4000">
          <a:solidFill>
            <a:schemeClr val="tx2"/>
          </a:solidFill>
          <a:latin typeface="Arial" charset="0"/>
        </a:defRPr>
      </a:lvl6pPr>
      <a:lvl7pPr marL="914400" algn="ctr" rtl="0" eaLnBrk="1" fontAlgn="base" hangingPunct="1">
        <a:spcBef>
          <a:spcPct val="0"/>
        </a:spcBef>
        <a:spcAft>
          <a:spcPct val="0"/>
        </a:spcAft>
        <a:defRPr sz="4000">
          <a:solidFill>
            <a:schemeClr val="tx2"/>
          </a:solidFill>
          <a:latin typeface="Arial" charset="0"/>
        </a:defRPr>
      </a:lvl7pPr>
      <a:lvl8pPr marL="1371600" algn="ctr" rtl="0" eaLnBrk="1" fontAlgn="base" hangingPunct="1">
        <a:spcBef>
          <a:spcPct val="0"/>
        </a:spcBef>
        <a:spcAft>
          <a:spcPct val="0"/>
        </a:spcAft>
        <a:defRPr sz="4000">
          <a:solidFill>
            <a:schemeClr val="tx2"/>
          </a:solidFill>
          <a:latin typeface="Arial" charset="0"/>
        </a:defRPr>
      </a:lvl8pPr>
      <a:lvl9pPr marL="1828800" algn="ctr" rtl="0" eaLnBrk="1" fontAlgn="base" hangingPunct="1">
        <a:spcBef>
          <a:spcPct val="0"/>
        </a:spcBef>
        <a:spcAft>
          <a:spcPct val="0"/>
        </a:spcAft>
        <a:defRPr sz="4000">
          <a:solidFill>
            <a:schemeClr val="tx2"/>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18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Geometric Dimensioning and Tolerancing</a:t>
            </a:r>
            <a:endParaRPr lang="en-US" dirty="0"/>
          </a:p>
        </p:txBody>
      </p:sp>
      <p:sp>
        <p:nvSpPr>
          <p:cNvPr id="3" name="Subtitle 2"/>
          <p:cNvSpPr>
            <a:spLocks noGrp="1"/>
          </p:cNvSpPr>
          <p:nvPr>
            <p:ph type="subTitle" idx="1"/>
          </p:nvPr>
        </p:nvSpPr>
        <p:spPr>
          <a:xfrm>
            <a:off x="1219200" y="2514600"/>
            <a:ext cx="7620000" cy="1752600"/>
          </a:xfrm>
        </p:spPr>
        <p:txBody>
          <a:bodyPr/>
          <a:lstStyle/>
          <a:p>
            <a:pPr marL="2860675" indent="-2860675"/>
            <a:r>
              <a:rPr lang="en-US" dirty="0" smtClean="0"/>
              <a:t>Chapter 7, Virtual Condition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507" y="3048001"/>
            <a:ext cx="1988598" cy="2667000"/>
          </a:xfrm>
          <a:prstGeom prst="rect">
            <a:avLst/>
          </a:prstGeom>
        </p:spPr>
      </p:pic>
    </p:spTree>
    <p:extLst>
      <p:ext uri="{BB962C8B-B14F-4D97-AF65-F5344CB8AC3E}">
        <p14:creationId xmlns:p14="http://schemas.microsoft.com/office/powerpoint/2010/main" val="389957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Guaranteeing Part Mating</a:t>
            </a:r>
            <a:endParaRPr lang="en-US" dirty="0"/>
          </a:p>
        </p:txBody>
      </p:sp>
      <p:sp>
        <p:nvSpPr>
          <p:cNvPr id="3" name="Content Placeholder 2"/>
          <p:cNvSpPr>
            <a:spLocks noGrp="1"/>
          </p:cNvSpPr>
          <p:nvPr>
            <p:ph idx="1"/>
          </p:nvPr>
        </p:nvSpPr>
        <p:spPr/>
        <p:txBody>
          <a:bodyPr/>
          <a:lstStyle/>
          <a:p>
            <a:r>
              <a:rPr lang="en-US" dirty="0" smtClean="0"/>
              <a:t>The hole in the block will always clear the peg if the virtual size of the hole (the guaranteed free space) is greater than the virtual size of the peg (the largest possible region that may be occupied by the peg).</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10</a:t>
            </a:fld>
            <a:endParaRPr lang="en-US"/>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3744" t="29462" r="29061" b="27097"/>
          <a:stretch/>
        </p:blipFill>
        <p:spPr>
          <a:xfrm>
            <a:off x="457200" y="2812025"/>
            <a:ext cx="4188542" cy="2979175"/>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4047" t="26021" r="37702" b="33548"/>
          <a:stretch/>
        </p:blipFill>
        <p:spPr>
          <a:xfrm>
            <a:off x="6096000" y="2986547"/>
            <a:ext cx="2507226" cy="2772698"/>
          </a:xfrm>
          <a:prstGeom prst="rect">
            <a:avLst/>
          </a:prstGeom>
        </p:spPr>
      </p:pic>
    </p:spTree>
    <p:extLst>
      <p:ext uri="{BB962C8B-B14F-4D97-AF65-F5344CB8AC3E}">
        <p14:creationId xmlns:p14="http://schemas.microsoft.com/office/powerpoint/2010/main" val="3506960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Evaluation</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11</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077325"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3657600"/>
            <a:ext cx="1247775" cy="1771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08475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spcBef>
                <a:spcPts val="1800"/>
              </a:spcBef>
            </a:pPr>
            <a:r>
              <a:rPr lang="en-US" dirty="0" smtClean="0"/>
              <a:t>Chapter introduces an important concept related to the mating of parts in an assembly.</a:t>
            </a:r>
          </a:p>
          <a:p>
            <a:pPr>
              <a:spcBef>
                <a:spcPts val="1800"/>
              </a:spcBef>
            </a:pPr>
            <a:r>
              <a:rPr lang="en-US" dirty="0" smtClean="0"/>
              <a:t>Interchangeability of parts and assemblies can only be ensured when parts are accepted at virtual condition or better.</a:t>
            </a:r>
          </a:p>
          <a:p>
            <a:pPr>
              <a:spcBef>
                <a:spcPts val="1800"/>
              </a:spcBef>
            </a:pPr>
            <a:endParaRPr lang="en-US" dirty="0" smtClean="0"/>
          </a:p>
          <a:p>
            <a:pPr>
              <a:spcBef>
                <a:spcPts val="1800"/>
              </a:spcBef>
            </a:pPr>
            <a:endParaRPr lang="en-US" dirty="0" smtClean="0"/>
          </a:p>
        </p:txBody>
      </p:sp>
      <p:sp>
        <p:nvSpPr>
          <p:cNvPr id="4" name="Slide Number Placeholder 3"/>
          <p:cNvSpPr>
            <a:spLocks noGrp="1"/>
          </p:cNvSpPr>
          <p:nvPr>
            <p:ph type="sldNum" sz="quarter" idx="12"/>
          </p:nvPr>
        </p:nvSpPr>
        <p:spPr/>
        <p:txBody>
          <a:bodyPr/>
          <a:lstStyle/>
          <a:p>
            <a:fld id="{9EF9CD90-CA6C-4EE1-97E9-8AE06237CD1D}" type="slidenum">
              <a:rPr lang="en-US" smtClean="0"/>
              <a:t>2</a:t>
            </a:fld>
            <a:endParaRPr lang="en-US"/>
          </a:p>
        </p:txBody>
      </p:sp>
      <p:pic>
        <p:nvPicPr>
          <p:cNvPr id="1028" name="Picture 4" descr="http://minasaywhat.com/wp-content/uploads/2012/07/say-wha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429000"/>
            <a:ext cx="1828800" cy="895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56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Feature</a:t>
            </a:r>
            <a:endParaRPr lang="en-US" dirty="0"/>
          </a:p>
        </p:txBody>
      </p:sp>
      <p:sp>
        <p:nvSpPr>
          <p:cNvPr id="3" name="Content Placeholder 2"/>
          <p:cNvSpPr>
            <a:spLocks noGrp="1"/>
          </p:cNvSpPr>
          <p:nvPr>
            <p:ph idx="1"/>
          </p:nvPr>
        </p:nvSpPr>
        <p:spPr/>
        <p:txBody>
          <a:bodyPr/>
          <a:lstStyle/>
          <a:p>
            <a:r>
              <a:rPr lang="en-US" dirty="0" smtClean="0"/>
              <a:t>Suppose we’re making a clearance hole to fit over a peg.</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3</a:t>
            </a:fld>
            <a:endParaRPr lang="en-US"/>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3744" t="29462" r="29061" b="27097"/>
          <a:stretch/>
        </p:blipFill>
        <p:spPr>
          <a:xfrm>
            <a:off x="457200" y="1828800"/>
            <a:ext cx="4188542" cy="2979175"/>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4047" t="26021" r="37702" b="33548"/>
          <a:stretch/>
        </p:blipFill>
        <p:spPr>
          <a:xfrm>
            <a:off x="6096000" y="2003322"/>
            <a:ext cx="2507226" cy="2772698"/>
          </a:xfrm>
          <a:prstGeom prst="rect">
            <a:avLst/>
          </a:prstGeom>
        </p:spPr>
      </p:pic>
      <p:sp>
        <p:nvSpPr>
          <p:cNvPr id="7" name="TextBox 6"/>
          <p:cNvSpPr txBox="1"/>
          <p:nvPr/>
        </p:nvSpPr>
        <p:spPr>
          <a:xfrm>
            <a:off x="457201" y="5019056"/>
            <a:ext cx="3657600" cy="646331"/>
          </a:xfrm>
          <a:prstGeom prst="rect">
            <a:avLst/>
          </a:prstGeom>
          <a:noFill/>
        </p:spPr>
        <p:txBody>
          <a:bodyPr wrap="square" rtlCol="0">
            <a:spAutoFit/>
          </a:bodyPr>
          <a:lstStyle/>
          <a:p>
            <a:r>
              <a:rPr lang="en-US" dirty="0" smtClean="0"/>
              <a:t>How big should we make the hole to make sure we have clearance?</a:t>
            </a:r>
            <a:endParaRPr lang="en-US" dirty="0"/>
          </a:p>
        </p:txBody>
      </p:sp>
      <p:cxnSp>
        <p:nvCxnSpPr>
          <p:cNvPr id="9" name="Straight Arrow Connector 8"/>
          <p:cNvCxnSpPr/>
          <p:nvPr/>
        </p:nvCxnSpPr>
        <p:spPr>
          <a:xfrm flipV="1">
            <a:off x="1143000" y="3832122"/>
            <a:ext cx="304800" cy="118693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5208639" y="5028577"/>
            <a:ext cx="3657600" cy="646331"/>
          </a:xfrm>
          <a:prstGeom prst="rect">
            <a:avLst/>
          </a:prstGeom>
          <a:noFill/>
        </p:spPr>
        <p:txBody>
          <a:bodyPr wrap="square" rtlCol="0">
            <a:spAutoFit/>
          </a:bodyPr>
          <a:lstStyle/>
          <a:p>
            <a:r>
              <a:rPr lang="en-US" dirty="0" smtClean="0"/>
              <a:t>Well, what’s the virtual size of the peg?</a:t>
            </a:r>
            <a:endParaRPr lang="en-US" dirty="0"/>
          </a:p>
        </p:txBody>
      </p:sp>
    </p:spTree>
    <p:extLst>
      <p:ext uri="{BB962C8B-B14F-4D97-AF65-F5344CB8AC3E}">
        <p14:creationId xmlns:p14="http://schemas.microsoft.com/office/powerpoint/2010/main" val="14734163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Feature</a:t>
            </a:r>
            <a:endParaRPr lang="en-US" dirty="0"/>
          </a:p>
        </p:txBody>
      </p:sp>
      <p:sp>
        <p:nvSpPr>
          <p:cNvPr id="3" name="Content Placeholder 2"/>
          <p:cNvSpPr>
            <a:spLocks noGrp="1"/>
          </p:cNvSpPr>
          <p:nvPr>
            <p:ph idx="1"/>
          </p:nvPr>
        </p:nvSpPr>
        <p:spPr/>
        <p:txBody>
          <a:bodyPr/>
          <a:lstStyle/>
          <a:p>
            <a:r>
              <a:rPr lang="en-US" sz="2000" dirty="0" smtClean="0"/>
              <a:t>The virtual condition of an external feature is a constant value equal to its MMC size plus its applicable tolerance of form or location.</a:t>
            </a:r>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a:p>
            <a:r>
              <a:rPr lang="en-US" sz="2000" dirty="0" smtClean="0"/>
              <a:t>For this pin, the virtual condition is a diameter of 12.7 mm (MMC) + the straightness tolerance of the center axis of diameter 0.5 mm. </a:t>
            </a:r>
          </a:p>
          <a:p>
            <a:r>
              <a:rPr lang="en-US" sz="2000" dirty="0" smtClean="0"/>
              <a:t>Total virtual condition of </a:t>
            </a:r>
            <a:r>
              <a:rPr lang="en-US" sz="2000" dirty="0" smtClean="0">
                <a:sym typeface="Symbol"/>
              </a:rPr>
              <a:t>13.2 mm.</a:t>
            </a:r>
          </a:p>
          <a:p>
            <a:r>
              <a:rPr lang="en-US" sz="2000" dirty="0" smtClean="0">
                <a:sym typeface="Symbol"/>
              </a:rPr>
              <a:t>We can guarantee that any peg made to this specification will fit within a cylinder of diameter 13.2 mm.  This is the overall outer boundary.</a:t>
            </a:r>
            <a:endParaRPr lang="en-US" sz="2000" dirty="0"/>
          </a:p>
        </p:txBody>
      </p:sp>
      <p:sp>
        <p:nvSpPr>
          <p:cNvPr id="4" name="Slide Number Placeholder 3"/>
          <p:cNvSpPr>
            <a:spLocks noGrp="1"/>
          </p:cNvSpPr>
          <p:nvPr>
            <p:ph type="sldNum" sz="quarter" idx="12"/>
          </p:nvPr>
        </p:nvSpPr>
        <p:spPr/>
        <p:txBody>
          <a:bodyPr/>
          <a:lstStyle/>
          <a:p>
            <a:fld id="{9EF9CD90-CA6C-4EE1-97E9-8AE06237CD1D}" type="slidenum">
              <a:rPr lang="en-US" smtClean="0"/>
              <a:t>4</a:t>
            </a:fld>
            <a:endParaRPr lang="en-US"/>
          </a:p>
        </p:txBody>
      </p:sp>
      <p:pic>
        <p:nvPicPr>
          <p:cNvPr id="1026"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057400"/>
            <a:ext cx="5136306"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147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Feature, MMC discussion</a:t>
            </a:r>
            <a:endParaRPr lang="en-US" dirty="0"/>
          </a:p>
        </p:txBody>
      </p:sp>
      <p:sp>
        <p:nvSpPr>
          <p:cNvPr id="3" name="Content Placeholder 2"/>
          <p:cNvSpPr>
            <a:spLocks noGrp="1"/>
          </p:cNvSpPr>
          <p:nvPr>
            <p:ph idx="1"/>
          </p:nvPr>
        </p:nvSpPr>
        <p:spPr/>
        <p:txBody>
          <a:bodyPr/>
          <a:lstStyle/>
          <a:p>
            <a:r>
              <a:rPr lang="en-US" sz="2000" dirty="0" smtClean="0"/>
              <a:t>The feature control frame says that there is a straightness criteria of the center axis of </a:t>
            </a:r>
            <a:r>
              <a:rPr lang="en-US" sz="2000" dirty="0" smtClean="0">
                <a:sym typeface="Symbol"/>
              </a:rPr>
              <a:t>0.5 mm at MMC</a:t>
            </a:r>
            <a:endParaRPr lang="en-US" sz="2000" dirty="0" smtClean="0"/>
          </a:p>
          <a:p>
            <a:endParaRPr lang="en-US" sz="2000" dirty="0"/>
          </a:p>
          <a:p>
            <a:endParaRPr lang="en-US" sz="2000" dirty="0" smtClean="0"/>
          </a:p>
          <a:p>
            <a:endParaRPr lang="en-US" sz="2000" dirty="0"/>
          </a:p>
          <a:p>
            <a:endParaRPr lang="en-US" sz="2000" dirty="0" smtClean="0"/>
          </a:p>
          <a:p>
            <a:endParaRPr lang="en-US" sz="2000" dirty="0"/>
          </a:p>
          <a:p>
            <a:pPr>
              <a:spcBef>
                <a:spcPts val="1200"/>
              </a:spcBef>
            </a:pPr>
            <a:r>
              <a:rPr lang="en-US" sz="2000" dirty="0" smtClean="0"/>
              <a:t>If the as-built size deviates from MMC, you can have </a:t>
            </a:r>
            <a:r>
              <a:rPr lang="en-US" sz="2000" u="sng" dirty="0" smtClean="0"/>
              <a:t>more</a:t>
            </a:r>
            <a:r>
              <a:rPr lang="en-US" sz="2000" dirty="0" smtClean="0"/>
              <a:t> tolerance.</a:t>
            </a:r>
          </a:p>
          <a:p>
            <a:r>
              <a:rPr lang="en-US" sz="2000" dirty="0" smtClean="0"/>
              <a:t>The amount of extra tolerance will equal the deviation from MMC.</a:t>
            </a:r>
          </a:p>
        </p:txBody>
      </p:sp>
      <p:sp>
        <p:nvSpPr>
          <p:cNvPr id="4" name="Slide Number Placeholder 3"/>
          <p:cNvSpPr>
            <a:spLocks noGrp="1"/>
          </p:cNvSpPr>
          <p:nvPr>
            <p:ph type="sldNum" sz="quarter" idx="12"/>
          </p:nvPr>
        </p:nvSpPr>
        <p:spPr/>
        <p:txBody>
          <a:bodyPr/>
          <a:lstStyle/>
          <a:p>
            <a:fld id="{9EF9CD90-CA6C-4EE1-97E9-8AE06237CD1D}" type="slidenum">
              <a:rPr lang="en-US" smtClean="0"/>
              <a:t>5</a:t>
            </a:fld>
            <a:endParaRPr lang="en-US"/>
          </a:p>
        </p:txBody>
      </p:sp>
      <p:pic>
        <p:nvPicPr>
          <p:cNvPr id="1026"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057400"/>
            <a:ext cx="5136306"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5461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Feature, MMC discussion</a:t>
            </a:r>
            <a:endParaRPr lang="en-US" dirty="0"/>
          </a:p>
        </p:txBody>
      </p:sp>
      <p:sp>
        <p:nvSpPr>
          <p:cNvPr id="3" name="Content Placeholder 2"/>
          <p:cNvSpPr>
            <a:spLocks noGrp="1"/>
          </p:cNvSpPr>
          <p:nvPr>
            <p:ph idx="1"/>
          </p:nvPr>
        </p:nvSpPr>
        <p:spPr/>
        <p:txBody>
          <a:bodyPr/>
          <a:lstStyle/>
          <a:p>
            <a:endParaRPr lang="en-US" sz="2000" dirty="0"/>
          </a:p>
          <a:p>
            <a:endParaRPr lang="en-US" sz="2000" dirty="0" smtClean="0"/>
          </a:p>
          <a:p>
            <a:endParaRPr lang="en-US" sz="2000" dirty="0"/>
          </a:p>
          <a:p>
            <a:endParaRPr lang="en-US" sz="2000" dirty="0" smtClean="0"/>
          </a:p>
          <a:p>
            <a:endParaRPr lang="en-US" sz="2000" dirty="0"/>
          </a:p>
        </p:txBody>
      </p:sp>
      <p:sp>
        <p:nvSpPr>
          <p:cNvPr id="4" name="Slide Number Placeholder 3"/>
          <p:cNvSpPr>
            <a:spLocks noGrp="1"/>
          </p:cNvSpPr>
          <p:nvPr>
            <p:ph type="sldNum" sz="quarter" idx="12"/>
          </p:nvPr>
        </p:nvSpPr>
        <p:spPr/>
        <p:txBody>
          <a:bodyPr/>
          <a:lstStyle/>
          <a:p>
            <a:fld id="{9EF9CD90-CA6C-4EE1-97E9-8AE06237CD1D}" type="slidenum">
              <a:rPr lang="en-US" smtClean="0"/>
              <a:t>6</a:t>
            </a:fld>
            <a:endParaRPr lang="en-US"/>
          </a:p>
        </p:txBody>
      </p:sp>
      <p:pic>
        <p:nvPicPr>
          <p:cNvPr id="1026"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257300"/>
            <a:ext cx="5136306" cy="1600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3408088362"/>
              </p:ext>
            </p:extLst>
          </p:nvPr>
        </p:nvGraphicFramePr>
        <p:xfrm>
          <a:off x="1600200" y="3276600"/>
          <a:ext cx="5562600" cy="2499360"/>
        </p:xfrm>
        <a:graphic>
          <a:graphicData uri="http://schemas.openxmlformats.org/drawingml/2006/table">
            <a:tbl>
              <a:tblPr firstRow="1" bandRow="1">
                <a:tableStyleId>{85BE263C-DBD7-4A20-BB59-AAB30ACAA65A}</a:tableStyleId>
              </a:tblPr>
              <a:tblGrid>
                <a:gridCol w="2781300"/>
                <a:gridCol w="2781300"/>
              </a:tblGrid>
              <a:tr h="330200">
                <a:tc>
                  <a:txBody>
                    <a:bodyPr/>
                    <a:lstStyle/>
                    <a:p>
                      <a:r>
                        <a:rPr lang="en-US" sz="1600" dirty="0" smtClean="0"/>
                        <a:t>If you make the peg at a diameter of:</a:t>
                      </a:r>
                      <a:endParaRPr lang="en-US" sz="1600" dirty="0"/>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tcPr>
                </a:tc>
                <a:tc>
                  <a:txBody>
                    <a:bodyPr/>
                    <a:lstStyle/>
                    <a:p>
                      <a:r>
                        <a:rPr lang="en-US" sz="1600" dirty="0" smtClean="0"/>
                        <a:t>Then the</a:t>
                      </a:r>
                      <a:r>
                        <a:rPr lang="en-US" sz="1600" baseline="0" dirty="0" smtClean="0"/>
                        <a:t> diameter of the straightness tolerance zone is:</a:t>
                      </a:r>
                      <a:endParaRPr lang="en-US" sz="1600" dirty="0"/>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30200">
                <a:tc>
                  <a:txBody>
                    <a:bodyPr/>
                    <a:lstStyle/>
                    <a:p>
                      <a:pPr algn="ctr"/>
                      <a:r>
                        <a:rPr lang="en-US" sz="1600" dirty="0" smtClean="0">
                          <a:sym typeface="Symbol"/>
                        </a:rPr>
                        <a:t> 12.7 mm</a:t>
                      </a:r>
                      <a:endParaRPr lang="en-US" sz="1600" dirty="0"/>
                    </a:p>
                  </a:txBody>
                  <a:tcPr>
                    <a:lnL w="12700" cap="flat" cmpd="sng" algn="ctr">
                      <a:solidFill>
                        <a:schemeClr val="tx1"/>
                      </a:solidFill>
                      <a:prstDash val="solid"/>
                      <a:round/>
                      <a:headEnd type="none" w="med" len="med"/>
                      <a:tailEnd type="none" w="med" len="med"/>
                    </a:lnL>
                    <a:lnR>
                      <a:noFill/>
                    </a:lnR>
                  </a:tcPr>
                </a:tc>
                <a:tc>
                  <a:txBody>
                    <a:bodyPr/>
                    <a:lstStyle/>
                    <a:p>
                      <a:pPr algn="ctr"/>
                      <a:r>
                        <a:rPr lang="en-US" sz="1600" dirty="0" smtClean="0">
                          <a:sym typeface="Symbol"/>
                        </a:rPr>
                        <a:t> 0.5 mm</a:t>
                      </a:r>
                      <a:endParaRPr lang="en-US" sz="1600" dirty="0"/>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r>
              <a:tr h="330200">
                <a:tc>
                  <a:txBody>
                    <a:bodyPr/>
                    <a:lstStyle/>
                    <a:p>
                      <a:pPr algn="ctr"/>
                      <a:r>
                        <a:rPr lang="en-US" sz="1600" dirty="0" smtClean="0">
                          <a:sym typeface="Symbol"/>
                        </a:rPr>
                        <a:t> 12.6 mm</a:t>
                      </a:r>
                      <a:endParaRPr lang="en-US" sz="1600" dirty="0"/>
                    </a:p>
                  </a:txBody>
                  <a:tcPr>
                    <a:lnL w="12700" cap="flat" cmpd="sng" algn="ctr">
                      <a:solidFill>
                        <a:schemeClr val="tx1"/>
                      </a:solidFill>
                      <a:prstDash val="solid"/>
                      <a:round/>
                      <a:headEnd type="none" w="med" len="med"/>
                      <a:tailEnd type="none" w="med" len="med"/>
                    </a:lnL>
                    <a:lnR>
                      <a:noFill/>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Symbol"/>
                        </a:rPr>
                        <a:t> 0.6 mm</a:t>
                      </a:r>
                      <a:endParaRPr lang="en-US" sz="1600" dirty="0" smtClean="0"/>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r>
              <a:tr h="330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Symbol"/>
                        </a:rPr>
                        <a:t> 12.5 mm</a:t>
                      </a:r>
                      <a:endParaRPr lang="en-US" sz="1600" dirty="0" smtClean="0"/>
                    </a:p>
                  </a:txBody>
                  <a:tcPr>
                    <a:lnL w="12700" cap="flat" cmpd="sng" algn="ctr">
                      <a:solidFill>
                        <a:schemeClr val="tx1"/>
                      </a:solidFill>
                      <a:prstDash val="solid"/>
                      <a:round/>
                      <a:headEnd type="none" w="med" len="med"/>
                      <a:tailEnd type="none" w="med" len="med"/>
                    </a:lnL>
                    <a:lnR>
                      <a:noFill/>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Symbol"/>
                        </a:rPr>
                        <a:t> 0.7 mm</a:t>
                      </a:r>
                      <a:endParaRPr lang="en-US" sz="1600" dirty="0" smtClean="0"/>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r>
              <a:tr h="330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Symbol"/>
                        </a:rPr>
                        <a:t> 12.4 mm</a:t>
                      </a:r>
                      <a:endParaRPr lang="en-US" sz="1600" dirty="0" smtClean="0"/>
                    </a:p>
                  </a:txBody>
                  <a:tcPr>
                    <a:lnL w="12700" cap="flat" cmpd="sng" algn="ctr">
                      <a:solidFill>
                        <a:schemeClr val="tx1"/>
                      </a:solidFill>
                      <a:prstDash val="solid"/>
                      <a:round/>
                      <a:headEnd type="none" w="med" len="med"/>
                      <a:tailEnd type="none" w="med" len="med"/>
                    </a:lnL>
                    <a:lnR>
                      <a:noFill/>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Symbol"/>
                        </a:rPr>
                        <a:t> 0.8 mm</a:t>
                      </a:r>
                      <a:endParaRPr lang="en-US" sz="1600" dirty="0" smtClean="0"/>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r>
              <a:tr h="330200">
                <a:tc>
                  <a:txBody>
                    <a:bodyPr/>
                    <a:lstStyle/>
                    <a:p>
                      <a:pPr algn="ctr"/>
                      <a:r>
                        <a:rPr lang="en-US" sz="1600" dirty="0" smtClean="0">
                          <a:sym typeface="Symbol"/>
                        </a:rPr>
                        <a:t> 12.3 mm</a:t>
                      </a:r>
                      <a:endParaRPr lang="en-US" sz="1600" dirty="0"/>
                    </a:p>
                  </a:txBody>
                  <a:tcPr>
                    <a:lnL w="12700" cap="flat" cmpd="sng" algn="ctr">
                      <a:solidFill>
                        <a:schemeClr val="tx1"/>
                      </a:solidFill>
                      <a:prstDash val="solid"/>
                      <a:round/>
                      <a:headEnd type="none" w="med" len="med"/>
                      <a:tailEnd type="none" w="med" len="med"/>
                    </a:lnL>
                    <a:lnR>
                      <a:noFill/>
                    </a:lnR>
                    <a:lnB w="12700" cap="flat" cmpd="sng" algn="ctr">
                      <a:solidFill>
                        <a:schemeClr val="tx1"/>
                      </a:solidFill>
                      <a:prstDash val="solid"/>
                      <a:round/>
                      <a:headEnd type="none" w="med" len="med"/>
                      <a:tailEnd type="none" w="med" len="med"/>
                    </a:lnB>
                  </a:tcPr>
                </a:tc>
                <a:tc>
                  <a:txBody>
                    <a:bodyPr/>
                    <a:lstStyle/>
                    <a:p>
                      <a:pPr algn="ctr"/>
                      <a:r>
                        <a:rPr lang="en-US" sz="1600" dirty="0" smtClean="0">
                          <a:sym typeface="Symbol"/>
                        </a:rPr>
                        <a:t> 0.9 mm</a:t>
                      </a:r>
                      <a:endParaRPr lang="en-US" sz="1600" dirty="0"/>
                    </a:p>
                  </a:txBody>
                  <a:tcP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2976794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Feature, MMC discussion</a:t>
            </a:r>
            <a:endParaRPr lang="en-US" dirty="0"/>
          </a:p>
        </p:txBody>
      </p:sp>
      <p:sp>
        <p:nvSpPr>
          <p:cNvPr id="3" name="Content Placeholder 2"/>
          <p:cNvSpPr>
            <a:spLocks noGrp="1"/>
          </p:cNvSpPr>
          <p:nvPr>
            <p:ph idx="1"/>
          </p:nvPr>
        </p:nvSpPr>
        <p:spPr/>
        <p:txBody>
          <a:bodyPr/>
          <a:lstStyle/>
          <a:p>
            <a:r>
              <a:rPr lang="en-US" sz="2000" dirty="0" smtClean="0"/>
              <a:t>The feature control frame says that there is a straightness criteria of the center axis of </a:t>
            </a:r>
            <a:r>
              <a:rPr lang="en-US" sz="2000" dirty="0" smtClean="0">
                <a:sym typeface="Symbol"/>
              </a:rPr>
              <a:t>0.5 mm at MMC</a:t>
            </a:r>
            <a:endParaRPr lang="en-US" sz="2000" dirty="0" smtClean="0"/>
          </a:p>
          <a:p>
            <a:endParaRPr lang="en-US" sz="2000" dirty="0"/>
          </a:p>
          <a:p>
            <a:endParaRPr lang="en-US" sz="2000" dirty="0" smtClean="0"/>
          </a:p>
          <a:p>
            <a:endParaRPr lang="en-US" sz="2000" dirty="0"/>
          </a:p>
          <a:p>
            <a:endParaRPr lang="en-US" sz="2000" dirty="0" smtClean="0"/>
          </a:p>
          <a:p>
            <a:endParaRPr lang="en-US" sz="2000" dirty="0"/>
          </a:p>
          <a:p>
            <a:pPr>
              <a:spcBef>
                <a:spcPts val="1200"/>
              </a:spcBef>
            </a:pPr>
            <a:r>
              <a:rPr lang="en-US" sz="2000" dirty="0" smtClean="0"/>
              <a:t>If the as-built size deviates from MMC, you can have </a:t>
            </a:r>
            <a:r>
              <a:rPr lang="en-US" sz="2000" u="sng" dirty="0" smtClean="0"/>
              <a:t>more</a:t>
            </a:r>
            <a:r>
              <a:rPr lang="en-US" sz="2000" dirty="0" smtClean="0"/>
              <a:t> tolerance.</a:t>
            </a:r>
          </a:p>
          <a:p>
            <a:r>
              <a:rPr lang="en-US" sz="2000" dirty="0" smtClean="0"/>
              <a:t>The amount of extra tolerance will equal the deviation from MMC.</a:t>
            </a:r>
          </a:p>
          <a:p>
            <a:r>
              <a:rPr lang="en-US" sz="2000" dirty="0" smtClean="0"/>
              <a:t>For example if the part was built with a diameter of </a:t>
            </a:r>
            <a:r>
              <a:rPr lang="en-US" sz="2000" dirty="0" smtClean="0">
                <a:sym typeface="Symbol"/>
              </a:rPr>
              <a:t>12.3 mm (the smallest allowable size), then the straightness tolerance would be 0.5 + 0.4 = 0.9 mm.</a:t>
            </a:r>
          </a:p>
          <a:p>
            <a:r>
              <a:rPr lang="en-US" sz="2000" dirty="0" smtClean="0">
                <a:sym typeface="Symbol"/>
              </a:rPr>
              <a:t>The virtual size for this case would be 12.3 + 0.9 = 13.2 mm.</a:t>
            </a:r>
            <a:endParaRPr lang="en-US" sz="2000" dirty="0"/>
          </a:p>
        </p:txBody>
      </p:sp>
      <p:sp>
        <p:nvSpPr>
          <p:cNvPr id="4" name="Slide Number Placeholder 3"/>
          <p:cNvSpPr>
            <a:spLocks noGrp="1"/>
          </p:cNvSpPr>
          <p:nvPr>
            <p:ph type="sldNum" sz="quarter" idx="12"/>
          </p:nvPr>
        </p:nvSpPr>
        <p:spPr/>
        <p:txBody>
          <a:bodyPr/>
          <a:lstStyle/>
          <a:p>
            <a:fld id="{9EF9CD90-CA6C-4EE1-97E9-8AE06237CD1D}" type="slidenum">
              <a:rPr lang="en-US" smtClean="0"/>
              <a:t>7</a:t>
            </a:fld>
            <a:endParaRPr lang="en-US"/>
          </a:p>
        </p:txBody>
      </p:sp>
      <p:pic>
        <p:nvPicPr>
          <p:cNvPr id="1026"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057400"/>
            <a:ext cx="5136306"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4195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a:t>
            </a:r>
            <a:r>
              <a:rPr lang="en-US" dirty="0" smtClean="0"/>
              <a:t>nspection of External Feature</a:t>
            </a:r>
            <a:endParaRPr lang="en-US" dirty="0"/>
          </a:p>
        </p:txBody>
      </p:sp>
      <p:sp>
        <p:nvSpPr>
          <p:cNvPr id="3" name="Content Placeholder 2"/>
          <p:cNvSpPr>
            <a:spLocks noGrp="1"/>
          </p:cNvSpPr>
          <p:nvPr>
            <p:ph idx="1"/>
          </p:nvPr>
        </p:nvSpPr>
        <p:spPr/>
        <p:txBody>
          <a:bodyPr/>
          <a:lstStyle/>
          <a:p>
            <a:r>
              <a:rPr lang="en-US" sz="2000" dirty="0" smtClean="0"/>
              <a:t>Parts </a:t>
            </a:r>
            <a:r>
              <a:rPr lang="en-US" sz="2000" dirty="0"/>
              <a:t>are inspected with functional gaging at virtual condition that represents the mating part.</a:t>
            </a:r>
            <a:endParaRPr lang="en-US" sz="2000" dirty="0" smtClean="0"/>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p:txBody>
      </p:sp>
      <p:sp>
        <p:nvSpPr>
          <p:cNvPr id="4" name="Slide Number Placeholder 3"/>
          <p:cNvSpPr>
            <a:spLocks noGrp="1"/>
          </p:cNvSpPr>
          <p:nvPr>
            <p:ph type="sldNum" sz="quarter" idx="12"/>
          </p:nvPr>
        </p:nvSpPr>
        <p:spPr/>
        <p:txBody>
          <a:bodyPr/>
          <a:lstStyle/>
          <a:p>
            <a:fld id="{9EF9CD90-CA6C-4EE1-97E9-8AE06237CD1D}" type="slidenum">
              <a:rPr lang="en-US" smtClean="0"/>
              <a:t>8</a:t>
            </a:fld>
            <a:endParaRPr lang="en-US"/>
          </a:p>
        </p:txBody>
      </p:sp>
      <p:pic>
        <p:nvPicPr>
          <p:cNvPr id="2050"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667000"/>
            <a:ext cx="2819400" cy="17708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lick to collap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828800"/>
            <a:ext cx="3200400" cy="194584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51262" y="2080315"/>
            <a:ext cx="2563738" cy="738664"/>
          </a:xfrm>
          <a:prstGeom prst="rect">
            <a:avLst/>
          </a:prstGeom>
          <a:noFill/>
          <a:ln>
            <a:solidFill>
              <a:schemeClr val="tx1"/>
            </a:solidFill>
          </a:ln>
        </p:spPr>
        <p:txBody>
          <a:bodyPr wrap="square" rtlCol="0">
            <a:spAutoFit/>
          </a:bodyPr>
          <a:lstStyle/>
          <a:p>
            <a:r>
              <a:rPr lang="en-US" sz="1400" dirty="0" smtClean="0"/>
              <a:t>here is a part made at MMC</a:t>
            </a:r>
          </a:p>
          <a:p>
            <a:r>
              <a:rPr lang="en-US" sz="1400" dirty="0" smtClean="0"/>
              <a:t>which should have perfect form according to rule 1</a:t>
            </a:r>
            <a:endParaRPr lang="en-US" sz="1400" dirty="0"/>
          </a:p>
        </p:txBody>
      </p:sp>
      <p:pic>
        <p:nvPicPr>
          <p:cNvPr id="2054" name="Picture 6" descr="Click to colla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3413" y="3962400"/>
            <a:ext cx="3861987" cy="193523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822249" y="4191000"/>
            <a:ext cx="2563738" cy="954107"/>
          </a:xfrm>
          <a:prstGeom prst="rect">
            <a:avLst/>
          </a:prstGeom>
          <a:noFill/>
          <a:ln>
            <a:solidFill>
              <a:schemeClr val="tx1"/>
            </a:solidFill>
          </a:ln>
        </p:spPr>
        <p:txBody>
          <a:bodyPr wrap="square" rtlCol="0">
            <a:spAutoFit/>
          </a:bodyPr>
          <a:lstStyle/>
          <a:p>
            <a:r>
              <a:rPr lang="en-US" sz="1400" dirty="0" smtClean="0"/>
              <a:t>but our straightness specification overruled rule 1 so our inspection gage had to be bigger</a:t>
            </a:r>
            <a:endParaRPr lang="en-US" sz="1400" dirty="0"/>
          </a:p>
        </p:txBody>
      </p:sp>
    </p:spTree>
    <p:extLst>
      <p:ext uri="{BB962C8B-B14F-4D97-AF65-F5344CB8AC3E}">
        <p14:creationId xmlns:p14="http://schemas.microsoft.com/office/powerpoint/2010/main" val="2620327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Size of an Internal Feature</a:t>
            </a:r>
            <a:endParaRPr lang="en-US" dirty="0"/>
          </a:p>
        </p:txBody>
      </p:sp>
      <p:sp>
        <p:nvSpPr>
          <p:cNvPr id="3" name="Content Placeholder 2"/>
          <p:cNvSpPr>
            <a:spLocks noGrp="1"/>
          </p:cNvSpPr>
          <p:nvPr>
            <p:ph idx="1"/>
          </p:nvPr>
        </p:nvSpPr>
        <p:spPr/>
        <p:txBody>
          <a:bodyPr/>
          <a:lstStyle/>
          <a:p>
            <a:r>
              <a:rPr lang="en-US" dirty="0" smtClean="0"/>
              <a:t>The virtual size of an internal feature (hole) is the smallest cross sectional area that will be guaranteed to be free of material.</a:t>
            </a:r>
          </a:p>
          <a:p>
            <a:endParaRPr lang="en-US" dirty="0"/>
          </a:p>
          <a:p>
            <a:r>
              <a:rPr lang="en-US" dirty="0" smtClean="0"/>
              <a:t>virtual size = </a:t>
            </a:r>
            <a:r>
              <a:rPr lang="en-US" dirty="0" smtClean="0">
                <a:sym typeface="Symbol"/>
              </a:rPr>
              <a:t> at MMC minus any</a:t>
            </a:r>
            <a:br>
              <a:rPr lang="en-US" dirty="0" smtClean="0">
                <a:sym typeface="Symbol"/>
              </a:rPr>
            </a:br>
            <a:r>
              <a:rPr lang="en-US" dirty="0" smtClean="0">
                <a:sym typeface="Symbol"/>
              </a:rPr>
              <a:t>position tolerance (discussed in</a:t>
            </a:r>
            <a:br>
              <a:rPr lang="en-US" dirty="0" smtClean="0">
                <a:sym typeface="Symbol"/>
              </a:rPr>
            </a:br>
            <a:r>
              <a:rPr lang="en-US" dirty="0" smtClean="0">
                <a:sym typeface="Symbol"/>
              </a:rPr>
              <a:t>Chap 8) and any straightness type</a:t>
            </a:r>
            <a:br>
              <a:rPr lang="en-US" dirty="0" smtClean="0">
                <a:sym typeface="Symbol"/>
              </a:rPr>
            </a:br>
            <a:r>
              <a:rPr lang="en-US" dirty="0" smtClean="0">
                <a:sym typeface="Symbol"/>
              </a:rPr>
              <a:t>of tolerance</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9</a:t>
            </a:fld>
            <a:endParaRPr lang="en-US"/>
          </a:p>
        </p:txBody>
      </p:sp>
      <p:grpSp>
        <p:nvGrpSpPr>
          <p:cNvPr id="7" name="Group 6"/>
          <p:cNvGrpSpPr/>
          <p:nvPr/>
        </p:nvGrpSpPr>
        <p:grpSpPr>
          <a:xfrm>
            <a:off x="5917789" y="2708585"/>
            <a:ext cx="2653481" cy="3266972"/>
            <a:chOff x="1651819" y="2684004"/>
            <a:chExt cx="2653481" cy="3266972"/>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3744" t="29462" r="50166" b="27097"/>
            <a:stretch/>
          </p:blipFill>
          <p:spPr>
            <a:xfrm>
              <a:off x="1651819" y="2684004"/>
              <a:ext cx="2539181" cy="3266972"/>
            </a:xfrm>
            <a:prstGeom prst="rect">
              <a:avLst/>
            </a:prstGeom>
          </p:spPr>
        </p:pic>
        <p:sp>
          <p:nvSpPr>
            <p:cNvPr id="6" name="Right Triangle 5"/>
            <p:cNvSpPr/>
            <p:nvPr/>
          </p:nvSpPr>
          <p:spPr>
            <a:xfrm rot="16200000">
              <a:off x="3581400" y="4704733"/>
              <a:ext cx="723900" cy="7239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23657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cimar2005_bw_new">
  <a:themeElements>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imar2005_bw_new">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imar2005_bw_new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imar2005_bw_new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imar2005_bw_new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imar2005_bw_new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imar2005_bw_new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imar2005_bw_new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imar2005_bw_new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imar2005_bw_new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imar2005_bw_new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imar2005_bw_new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imar2005_bw_new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EML2023</Template>
  <TotalTime>888</TotalTime>
  <Words>534</Words>
  <Application>Microsoft Office PowerPoint</Application>
  <PresentationFormat>On-screen Show (4:3)</PresentationFormat>
  <Paragraphs>82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cimar2005_bw_new</vt:lpstr>
      <vt:lpstr>Geometric Dimensioning and Tolerancing</vt:lpstr>
      <vt:lpstr>Introduction</vt:lpstr>
      <vt:lpstr>External Feature</vt:lpstr>
      <vt:lpstr>External Feature</vt:lpstr>
      <vt:lpstr>External Feature, MMC discussion</vt:lpstr>
      <vt:lpstr>External Feature, MMC discussion</vt:lpstr>
      <vt:lpstr>External Feature, MMC discussion</vt:lpstr>
      <vt:lpstr>Inspection of External Feature</vt:lpstr>
      <vt:lpstr>Virtual Size of an Internal Feature</vt:lpstr>
      <vt:lpstr>Guaranteeing Part Mating</vt:lpstr>
      <vt:lpstr>Evaluation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Geometric Dimensioning and Tolerancing</dc:title>
  <dc:creator>carl</dc:creator>
  <cp:lastModifiedBy>carl</cp:lastModifiedBy>
  <cp:revision>83</cp:revision>
  <dcterms:created xsi:type="dcterms:W3CDTF">2012-07-11T12:46:56Z</dcterms:created>
  <dcterms:modified xsi:type="dcterms:W3CDTF">2012-07-19T23:58:54Z</dcterms:modified>
</cp:coreProperties>
</file>