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2" autoAdjust="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B270-B578-4E7E-8846-DE2AB6BD5B00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53A87-2D17-469A-B256-941E564F2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 flipH="1">
            <a:off x="1066800" y="8382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V="1">
            <a:off x="533400" y="2133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6" name="Picture 11" descr="C:\Users\carl\Pictures\logos\u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724400"/>
            <a:ext cx="357981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304800"/>
            <a:ext cx="6781800" cy="1470025"/>
          </a:xfrm>
        </p:spPr>
        <p:txBody>
          <a:bodyPr/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514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87033D-9C20-4175-95CB-D606F83F8A78}" type="datetime1">
              <a:rPr lang="en-US" smtClean="0"/>
              <a:t>11/7/2012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05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6479-4A04-4B85-9D67-BB4689BDA830}" type="datetime1">
              <a:rPr lang="en-US" smtClean="0"/>
              <a:t>11/7/2012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725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E4BB6-5901-448B-92CE-153F9DF56F15}" type="datetime1">
              <a:rPr lang="en-US" smtClean="0"/>
              <a:t>11/7/2012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30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CE5279-2603-42F3-8791-79B19CB384F1}" type="datetime1">
              <a:rPr lang="en-US" smtClean="0"/>
              <a:t>11/7/2012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57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191765-1FD0-43E6-9602-BE7843747C4E}" type="datetime1">
              <a:rPr lang="en-US" smtClean="0"/>
              <a:t>11/7/2012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96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EBE14D-6BC9-4D7E-9F23-5893F211CC82}" type="datetime1">
              <a:rPr lang="en-US" smtClean="0"/>
              <a:t>11/7/2012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861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A07D1-3CB7-4BBA-B6F9-1D0CE73197BC}" type="datetime1">
              <a:rPr lang="en-US" smtClean="0"/>
              <a:t>11/7/2012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27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B13327-8D57-41EC-881E-94A0D5AE96F5}" type="datetime1">
              <a:rPr lang="en-US" smtClean="0"/>
              <a:t>11/7/2012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38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6D0B74-747B-4598-9FF3-9ADA29172C70}" type="datetime1">
              <a:rPr lang="en-US" smtClean="0"/>
              <a:t>11/7/2012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8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5B461-BD16-464B-AC4A-DA69EFC6F4F0}" type="datetime1">
              <a:rPr lang="en-US" smtClean="0"/>
              <a:t>11/7/2012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6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BE5F96-8051-4F5D-9495-1F0594FD8429}" type="datetime1">
              <a:rPr lang="en-US" smtClean="0"/>
              <a:t>11/7/2012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280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2A17E8-54CF-4B37-9F8E-896A8103C10F}" type="datetime1">
              <a:rPr lang="en-US" smtClean="0"/>
              <a:t>11/7/2012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4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A638D79-FE9A-4271-942C-CE0D5A7AF90A}" type="datetime1">
              <a:rPr lang="en-US" smtClean="0"/>
              <a:t>11/7/2012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24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EF9CD90-CA6C-4EE1-97E9-8AE06237CD1D}" type="slidenum">
              <a:rPr lang="en-US" smtClean="0"/>
              <a:t>‹#›</a:t>
            </a:fld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457200" y="9906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419600" y="62484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200" b="1" dirty="0"/>
              <a:t>EML 2023</a:t>
            </a:r>
          </a:p>
          <a:p>
            <a:pPr algn="r">
              <a:defRPr/>
            </a:pPr>
            <a:r>
              <a:rPr lang="en-US" sz="1200" b="1" dirty="0"/>
              <a:t>Department of Mechanical and Aerospace Engineering</a:t>
            </a:r>
          </a:p>
        </p:txBody>
      </p:sp>
      <p:pic>
        <p:nvPicPr>
          <p:cNvPr id="2058" name="Picture 11" descr="C:\Users\carl\Pictures\logos\uf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27763"/>
            <a:ext cx="265906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Geometric Dimensioning and Tolerancing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514600"/>
            <a:ext cx="7620000" cy="1752600"/>
          </a:xfrm>
        </p:spPr>
        <p:txBody>
          <a:bodyPr/>
          <a:lstStyle/>
          <a:p>
            <a:pPr marL="2860675" indent="-2860675"/>
            <a:r>
              <a:rPr lang="en-US" dirty="0" smtClean="0"/>
              <a:t>Chapter 8, Tolerances of Location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507" y="3048001"/>
            <a:ext cx="1988598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7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 Tolerance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are the MMC, LMC, and RFS used for position tolerance?</a:t>
            </a:r>
          </a:p>
          <a:p>
            <a:r>
              <a:rPr lang="en-US" dirty="0" smtClean="0"/>
              <a:t>Let’s see ‘How it Works”.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10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228600"/>
            <a:ext cx="62345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92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2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1725970"/>
            <a:ext cx="4389120" cy="20078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9942" y="3733800"/>
            <a:ext cx="4389120" cy="8499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0" y="16764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552335" y="4235757"/>
            <a:ext cx="4389120" cy="10039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5800" y="5486400"/>
            <a:ext cx="784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Chapter 6, we discussed the geometric characteristics highlighted above.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12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3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8765"/>
            <a:ext cx="4389120" cy="34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25970"/>
            <a:ext cx="4389120" cy="285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05518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0675" indent="-2860675"/>
            <a:r>
              <a:rPr lang="en-US" dirty="0"/>
              <a:t>Form, Orientation, Profile, and </a:t>
            </a:r>
            <a:r>
              <a:rPr lang="en-US" dirty="0" err="1"/>
              <a:t>Runout</a:t>
            </a:r>
            <a:r>
              <a:rPr lang="en-US" dirty="0"/>
              <a:t> Tolerances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2971800"/>
            <a:ext cx="4369455" cy="13128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5800" y="5486400"/>
            <a:ext cx="6019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Chapter 8, we will now discuss the location tolerances.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78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Concentricity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</a:t>
            </a:r>
            <a:r>
              <a:rPr lang="en-US" dirty="0"/>
              <a:t>to establish a tolerance zone for the median points of a </a:t>
            </a:r>
            <a:r>
              <a:rPr lang="en-US" dirty="0" smtClean="0"/>
              <a:t>cylindrical feature.</a:t>
            </a:r>
          </a:p>
          <a:p>
            <a:r>
              <a:rPr lang="en-US" dirty="0" smtClean="0"/>
              <a:t>The FCF </a:t>
            </a:r>
            <a:r>
              <a:rPr lang="en-US" dirty="0" err="1" smtClean="0"/>
              <a:t>reads,"relative</a:t>
            </a:r>
            <a:r>
              <a:rPr lang="en-US" dirty="0" smtClean="0"/>
              <a:t> </a:t>
            </a:r>
            <a:r>
              <a:rPr lang="en-US" dirty="0"/>
              <a:t>to datum A, all median points of opposing elements on </a:t>
            </a:r>
            <a:r>
              <a:rPr lang="en-US" dirty="0" smtClean="0"/>
              <a:t>this</a:t>
            </a:r>
            <a:br>
              <a:rPr lang="en-US" dirty="0" smtClean="0"/>
            </a:br>
            <a:r>
              <a:rPr lang="en-US" dirty="0" smtClean="0"/>
              <a:t>cylindrical </a:t>
            </a:r>
            <a:r>
              <a:rPr lang="en-US" dirty="0"/>
              <a:t>surface must </a:t>
            </a:r>
            <a:r>
              <a:rPr lang="en-US" dirty="0" smtClean="0"/>
              <a:t>lie</a:t>
            </a:r>
            <a:br>
              <a:rPr lang="en-US" dirty="0" smtClean="0"/>
            </a:br>
            <a:r>
              <a:rPr lang="en-US" dirty="0" smtClean="0"/>
              <a:t>within </a:t>
            </a:r>
            <a:r>
              <a:rPr lang="en-US" dirty="0"/>
              <a:t>a cylindrical </a:t>
            </a:r>
            <a:r>
              <a:rPr lang="en-US" dirty="0" smtClean="0"/>
              <a:t>tolerance</a:t>
            </a:r>
            <a:br>
              <a:rPr lang="en-US" dirty="0" smtClean="0"/>
            </a:br>
            <a:r>
              <a:rPr lang="en-US" dirty="0" smtClean="0"/>
              <a:t>zone </a:t>
            </a:r>
            <a:r>
              <a:rPr lang="en-US" dirty="0"/>
              <a:t>of </a:t>
            </a:r>
            <a:r>
              <a:rPr lang="en-US" dirty="0" smtClean="0"/>
              <a:t>0.5 mm".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168" y="232063"/>
            <a:ext cx="609600" cy="581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Concentric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288" y="2438400"/>
            <a:ext cx="4155112" cy="369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51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Symmetry is the condition where a feature or part has the same profile on either side of the center plane (median plane) of a datum feature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The controlled feature is permitted a maximum of .005 inch shift to the side in either direction.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5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228600"/>
            <a:ext cx="762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667000"/>
            <a:ext cx="371475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lick to colla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095625"/>
            <a:ext cx="33909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17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 Tolerance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Position is one of the most effective and used controls in GD&amp;T</a:t>
            </a:r>
            <a:r>
              <a:rPr lang="en-US" dirty="0" smtClean="0"/>
              <a:t>.</a:t>
            </a:r>
          </a:p>
          <a:p>
            <a:r>
              <a:rPr lang="en-US" dirty="0" smtClean="0"/>
              <a:t>Position is defined in </a:t>
            </a:r>
            <a:r>
              <a:rPr lang="en-US" dirty="0"/>
              <a:t>terms of feature </a:t>
            </a:r>
            <a:r>
              <a:rPr lang="en-US" dirty="0" smtClean="0"/>
              <a:t>centers.</a:t>
            </a:r>
          </a:p>
          <a:p>
            <a:r>
              <a:rPr lang="en-US" dirty="0"/>
              <a:t>The tolerance zone </a:t>
            </a:r>
            <a:r>
              <a:rPr lang="en-US" dirty="0" smtClean="0"/>
              <a:t>may be </a:t>
            </a:r>
            <a:r>
              <a:rPr lang="en-US" dirty="0"/>
              <a:t>modified with </a:t>
            </a:r>
            <a:r>
              <a:rPr lang="en-US" dirty="0" smtClean="0"/>
              <a:t>the geometric modifiers, i.e. MMC, LMC, or RFS.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6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228600"/>
            <a:ext cx="62345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841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 Tolerance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‘perfect’ location of the center of the hole relative to the </a:t>
            </a:r>
            <a:r>
              <a:rPr lang="en-US" dirty="0" err="1" smtClean="0"/>
              <a:t>datums</a:t>
            </a:r>
            <a:r>
              <a:rPr lang="en-US" dirty="0" smtClean="0"/>
              <a:t> is defined by basic dimensions.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7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228600"/>
            <a:ext cx="62345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25" y="2104718"/>
            <a:ext cx="5324475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52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 Tolerance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hole is made at MMC (</a:t>
            </a:r>
            <a:r>
              <a:rPr lang="en-US" dirty="0" smtClean="0">
                <a:sym typeface="Symbol"/>
              </a:rPr>
              <a:t> .528), the center position must lie within a cylindrical tolerance zone of diameter</a:t>
            </a:r>
            <a:br>
              <a:rPr lang="en-US" dirty="0" smtClean="0">
                <a:sym typeface="Symbol"/>
              </a:rPr>
            </a:br>
            <a:r>
              <a:rPr lang="en-US" dirty="0" smtClean="0">
                <a:sym typeface="Symbol"/>
              </a:rPr>
              <a:t>  .010.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8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228600"/>
            <a:ext cx="62345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25" y="2104718"/>
            <a:ext cx="5324475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61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 Tolerance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make the hole diameter at a size different than MMC, you will be given a larger position tolerance size.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9CD90-CA6C-4EE1-97E9-8AE06237CD1D}" type="slidenum">
              <a:rPr lang="en-US" smtClean="0"/>
              <a:t>9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228600"/>
            <a:ext cx="62345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lick to collap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25" y="2104718"/>
            <a:ext cx="5324475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997349"/>
              </p:ext>
            </p:extLst>
          </p:nvPr>
        </p:nvGraphicFramePr>
        <p:xfrm>
          <a:off x="152400" y="2514600"/>
          <a:ext cx="1990726" cy="280911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95363"/>
                <a:gridCol w="99536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hole </a:t>
                      </a:r>
                      <a:r>
                        <a:rPr lang="en-US" sz="1600" dirty="0" smtClean="0">
                          <a:sym typeface="Symbol"/>
                        </a:rPr>
                        <a:t> (in)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tol</a:t>
                      </a:r>
                      <a:r>
                        <a:rPr lang="en-US" sz="1600" dirty="0" smtClean="0"/>
                        <a:t> zone </a:t>
                      </a:r>
                      <a:r>
                        <a:rPr lang="en-US" sz="1600" dirty="0" smtClean="0">
                          <a:sym typeface="Symbol"/>
                        </a:rPr>
                        <a:t> (in)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</a:t>
                      </a:r>
                      <a:r>
                        <a:rPr lang="en-US" sz="1600" dirty="0" smtClean="0"/>
                        <a:t> .528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 .010</a:t>
                      </a:r>
                      <a:endParaRPr lang="en-US" sz="1600" dirty="0"/>
                    </a:p>
                  </a:txBody>
                  <a:tcPr/>
                </a:tc>
              </a:tr>
              <a:tr h="37579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</a:t>
                      </a:r>
                      <a:r>
                        <a:rPr lang="en-US" sz="1600" dirty="0" smtClean="0"/>
                        <a:t> .530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 .012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</a:t>
                      </a:r>
                      <a:r>
                        <a:rPr lang="en-US" sz="1600" dirty="0" smtClean="0"/>
                        <a:t> .532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 .014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</a:t>
                      </a:r>
                      <a:r>
                        <a:rPr lang="en-US" sz="1600" dirty="0" smtClean="0"/>
                        <a:t> .534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 .016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</a:t>
                      </a:r>
                      <a:r>
                        <a:rPr lang="en-US" sz="1600" dirty="0" smtClean="0"/>
                        <a:t> .536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 .018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</a:t>
                      </a:r>
                      <a:r>
                        <a:rPr lang="en-US" sz="1600" dirty="0" smtClean="0"/>
                        <a:t> .538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/>
                        </a:rPr>
                        <a:t> .020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6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imar2005_bw_new">
  <a:themeElements>
    <a:clrScheme name="cimar2005_bw_new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imar2005_bw_ne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imar2005_bw_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mar2005_bw_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mar2005_bw_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EML2023</Template>
  <TotalTime>769</TotalTime>
  <Words>336</Words>
  <Application>Microsoft Office PowerPoint</Application>
  <PresentationFormat>On-screen Show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cimar2005_bw_new</vt:lpstr>
      <vt:lpstr>Geometric Dimensioning and Tolerancing</vt:lpstr>
      <vt:lpstr>Geometric Characteristics</vt:lpstr>
      <vt:lpstr>Geometric Characteristics</vt:lpstr>
      <vt:lpstr>Concentricity</vt:lpstr>
      <vt:lpstr>Symmetry</vt:lpstr>
      <vt:lpstr>Position Tolerance</vt:lpstr>
      <vt:lpstr>Position Tolerance</vt:lpstr>
      <vt:lpstr>Position Tolerance</vt:lpstr>
      <vt:lpstr>Position Tolerance</vt:lpstr>
      <vt:lpstr>Position Tolerance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Geometric Dimensioning and Tolerancing</dc:title>
  <dc:creator>carl</dc:creator>
  <cp:lastModifiedBy>carl</cp:lastModifiedBy>
  <cp:revision>83</cp:revision>
  <dcterms:created xsi:type="dcterms:W3CDTF">2012-07-11T12:46:56Z</dcterms:created>
  <dcterms:modified xsi:type="dcterms:W3CDTF">2012-11-07T20:09:20Z</dcterms:modified>
</cp:coreProperties>
</file>