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60" r:id="rId1"/>
  </p:sldMasterIdLst>
  <p:notesMasterIdLst>
    <p:notesMasterId r:id="rId18"/>
  </p:notesMasterIdLst>
  <p:sldIdLst>
    <p:sldId id="256" r:id="rId2"/>
    <p:sldId id="271" r:id="rId3"/>
    <p:sldId id="257" r:id="rId4"/>
    <p:sldId id="258" r:id="rId5"/>
    <p:sldId id="259" r:id="rId6"/>
    <p:sldId id="260" r:id="rId7"/>
    <p:sldId id="262" r:id="rId8"/>
    <p:sldId id="263" r:id="rId9"/>
    <p:sldId id="264" r:id="rId10"/>
    <p:sldId id="265" r:id="rId11"/>
    <p:sldId id="266" r:id="rId12"/>
    <p:sldId id="261" r:id="rId13"/>
    <p:sldId id="267" r:id="rId14"/>
    <p:sldId id="268"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92" autoAdjust="0"/>
  </p:normalViewPr>
  <p:slideViewPr>
    <p:cSldViewPr>
      <p:cViewPr varScale="1">
        <p:scale>
          <a:sx n="65" d="100"/>
          <a:sy n="65" d="100"/>
        </p:scale>
        <p:origin x="-780"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6FB270-B578-4E7E-8846-DE2AB6BD5B00}" type="datetimeFigureOut">
              <a:rPr lang="en-US" smtClean="0"/>
              <a:t>10/31/2012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753A87-2D17-469A-B256-941E564F20F5}" type="slidenum">
              <a:rPr lang="en-US" smtClean="0"/>
              <a:t>‹#›</a:t>
            </a:fld>
            <a:endParaRPr lang="en-US"/>
          </a:p>
        </p:txBody>
      </p:sp>
    </p:spTree>
    <p:extLst>
      <p:ext uri="{BB962C8B-B14F-4D97-AF65-F5344CB8AC3E}">
        <p14:creationId xmlns:p14="http://schemas.microsoft.com/office/powerpoint/2010/main" val="284595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93AE52-82E3-48C5-84C6-C3964AD864B2}" type="slidenum">
              <a:rPr lang="en-US" smtClean="0"/>
              <a:pPr eaLnBrk="1" hangingPunct="1"/>
              <a:t>7</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 rule that defines size is called Rule #1.</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03FF4DA-F301-47B7-B2FD-422C9DF41B4B}" type="slidenum">
              <a:rPr lang="en-US" smtClean="0"/>
              <a:pPr eaLnBrk="1" hangingPunct="1"/>
              <a:t>8</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This is a formal definition of the limits of size.  It is often called by 3 names, The Taylor Principle, Rule 1 and ISO often refers to it as the Envelope Principle.</a:t>
            </a:r>
          </a:p>
          <a:p>
            <a:pPr eaLnBrk="1" hangingPunct="1"/>
            <a:endParaRPr lang="en-US" smtClean="0"/>
          </a:p>
          <a:p>
            <a:pPr eaLnBrk="1" hangingPunct="1"/>
            <a:r>
              <a:rPr lang="en-US" smtClean="0"/>
              <a:t>This principle defines the size limits when plus/minus tolerance is used on a feature.  The size of a feature also controls the form of the feature.  It requires perfect form at MMC.</a:t>
            </a:r>
          </a:p>
          <a:p>
            <a:pPr eaLnBrk="1" hangingPunct="1"/>
            <a:endParaRPr lang="en-US" smtClean="0"/>
          </a:p>
          <a:p>
            <a:pPr eaLnBrk="1" hangingPunct="1"/>
            <a:r>
              <a:rPr lang="en-US" smtClean="0"/>
              <a:t>The size requirements do not affect stock sizes or commercially produced parts.  See workbook for additional info.</a:t>
            </a:r>
          </a:p>
          <a:p>
            <a:pPr eaLnBrk="1" hangingPunct="1"/>
            <a:endParaRPr lang="en-US" smtClean="0"/>
          </a:p>
          <a:p>
            <a:pPr eaLnBrk="1" hangingPunct="1"/>
            <a:r>
              <a:rPr lang="en-US" smtClean="0"/>
              <a:t>The knowledge of this concept is very important because in the form tolerance unit.  The size of the feature will allow variations to the form.  The object of the form tolerances is to further refine the form better than the size tolerance requires.</a:t>
            </a:r>
          </a:p>
          <a:p>
            <a:pPr eaLnBrk="1" hangingPunct="1"/>
            <a:endParaRPr lang="en-US" smtClean="0"/>
          </a:p>
          <a:p>
            <a:pPr eaLnBrk="1" hangingPunct="1"/>
            <a:r>
              <a:rPr lang="en-US" smtClean="0"/>
              <a:t>ISO standards often use another definition of size called the Independency Principle.   This principle does not require perfect form to be included in the limits of size.  Form limits must be controlled separately by geometric control or by additional standards.</a:t>
            </a:r>
          </a:p>
          <a:p>
            <a:pPr eaLnBrk="1" hangingPunct="1"/>
            <a:r>
              <a:rPr lang="en-US" smtClean="0"/>
              <a:t>We will talk about that later.</a:t>
            </a:r>
          </a:p>
          <a:p>
            <a:pPr eaLnBrk="1" hangingPunct="1"/>
            <a:endParaRPr lang="en-US" smtClean="0"/>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56D7FEC-A54F-42EF-946F-59086D43BE4E}" type="slidenum">
              <a:rPr lang="en-US" smtClean="0"/>
              <a:pPr eaLnBrk="1" hangingPunct="1"/>
              <a:t>9</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Notice the perfect form boundaries at MMC.  No part of the feature may extend beyond this boundary.  This will insure the pin will fit into the hole.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CD24B96-498C-4762-B377-75F8A4DA8F7B}" type="slidenum">
              <a:rPr lang="en-US" smtClean="0"/>
              <a:pPr eaLnBrk="1" hangingPunct="1"/>
              <a:t>10</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There is no requirement for perfect form at LMC so the pin or hole can be bent or tapered as it departs from MMC,</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17C48B6-792F-452A-A685-51E7111DC1BB}" type="slidenum">
              <a:rPr lang="en-US" smtClean="0"/>
              <a:pPr eaLnBrk="1" hangingPunct="1"/>
              <a:t>11</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This slide shows all the variations that the size tolerance alone will allow.  The pin can be tapered, bent, barreled, oval, D shaped, etc.</a:t>
            </a:r>
          </a:p>
          <a:p>
            <a:pPr eaLnBrk="1" hangingPunct="1"/>
            <a:endParaRPr lang="en-US" smtClean="0"/>
          </a:p>
          <a:p>
            <a:pPr eaLnBrk="1" hangingPunct="1"/>
            <a:r>
              <a:rPr lang="en-US" smtClean="0"/>
              <a:t>If it is necessary to refine these form variation better it would be necessary to apply a form tolerance as shown in unit 10.  </a:t>
            </a:r>
          </a:p>
          <a:p>
            <a:pPr eaLnBrk="1" hangingPunct="1"/>
            <a:endParaRPr lang="en-US" smtClean="0"/>
          </a:p>
          <a:p>
            <a:pPr eaLnBrk="1" hangingPunct="1"/>
            <a:r>
              <a:rPr lang="en-US" smtClean="0"/>
              <a:t>More on this in unit 10.  Just introduce the idea.</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p:nvSpPr>
        <p:spPr bwMode="auto">
          <a:xfrm flipH="1">
            <a:off x="1066800" y="838200"/>
            <a:ext cx="0" cy="4953000"/>
          </a:xfrm>
          <a:prstGeom prst="line">
            <a:avLst/>
          </a:prstGeom>
          <a:noFill/>
          <a:ln w="9525">
            <a:solidFill>
              <a:schemeClr val="tx1"/>
            </a:solidFill>
            <a:round/>
            <a:headEnd/>
            <a:tailEnd/>
          </a:ln>
          <a:effectLst/>
        </p:spPr>
        <p:txBody>
          <a:bodyPr/>
          <a:lstStyle/>
          <a:p>
            <a:pPr>
              <a:defRPr/>
            </a:pPr>
            <a:endParaRPr lang="en-US"/>
          </a:p>
        </p:txBody>
      </p:sp>
      <p:sp>
        <p:nvSpPr>
          <p:cNvPr id="5" name="Line 9"/>
          <p:cNvSpPr>
            <a:spLocks noChangeShapeType="1"/>
          </p:cNvSpPr>
          <p:nvPr/>
        </p:nvSpPr>
        <p:spPr bwMode="auto">
          <a:xfrm flipV="1">
            <a:off x="533400" y="2133600"/>
            <a:ext cx="7772400" cy="0"/>
          </a:xfrm>
          <a:prstGeom prst="line">
            <a:avLst/>
          </a:prstGeom>
          <a:noFill/>
          <a:ln w="9525">
            <a:solidFill>
              <a:schemeClr val="tx1"/>
            </a:solidFill>
            <a:round/>
            <a:headEnd/>
            <a:tailEnd/>
          </a:ln>
          <a:effectLst/>
        </p:spPr>
        <p:txBody>
          <a:bodyPr/>
          <a:lstStyle/>
          <a:p>
            <a:pPr>
              <a:defRPr/>
            </a:pPr>
            <a:endParaRPr lang="en-US"/>
          </a:p>
        </p:txBody>
      </p:sp>
      <p:pic>
        <p:nvPicPr>
          <p:cNvPr id="6" name="Picture 11" descr="C:\Users\carl\Pictures\logos\uf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4724400"/>
            <a:ext cx="3579813"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1295400" y="304800"/>
            <a:ext cx="6781800" cy="1470025"/>
          </a:xfrm>
        </p:spPr>
        <p:txBody>
          <a:bodyPr/>
          <a:lstStyle>
            <a:lvl1pPr algn="l">
              <a:defRPr sz="3600"/>
            </a:lvl1pPr>
          </a:lstStyle>
          <a:p>
            <a:r>
              <a:rPr lang="en-US" smtClean="0"/>
              <a:t>Click to edit Master title style</a:t>
            </a:r>
            <a:endParaRPr lang="en-US"/>
          </a:p>
        </p:txBody>
      </p:sp>
      <p:sp>
        <p:nvSpPr>
          <p:cNvPr id="5123" name="Rectangle 3"/>
          <p:cNvSpPr>
            <a:spLocks noGrp="1" noChangeArrowheads="1"/>
          </p:cNvSpPr>
          <p:nvPr>
            <p:ph type="subTitle" idx="1"/>
          </p:nvPr>
        </p:nvSpPr>
        <p:spPr>
          <a:xfrm>
            <a:off x="1219200" y="2514600"/>
            <a:ext cx="6400800" cy="1752600"/>
          </a:xfrm>
        </p:spPr>
        <p:txBody>
          <a:bodyPr/>
          <a:lstStyle>
            <a:lvl1pPr marL="0" indent="0">
              <a:buFontTx/>
              <a:buNone/>
              <a:defRPr/>
            </a:lvl1pPr>
          </a:lstStyle>
          <a:p>
            <a:r>
              <a:rPr lang="en-US" smtClean="0"/>
              <a:t>Click to edit Master subtitle style</a:t>
            </a:r>
            <a:endParaRPr lang="en-US"/>
          </a:p>
        </p:txBody>
      </p:sp>
      <p:sp>
        <p:nvSpPr>
          <p:cNvPr id="7" name="Rectangle 4"/>
          <p:cNvSpPr>
            <a:spLocks noGrp="1" noChangeArrowheads="1"/>
          </p:cNvSpPr>
          <p:nvPr>
            <p:ph type="dt" sz="half" idx="10"/>
          </p:nvPr>
        </p:nvSpPr>
        <p:spPr/>
        <p:txBody>
          <a:bodyPr/>
          <a:lstStyle>
            <a:lvl1pPr>
              <a:defRPr/>
            </a:lvl1pPr>
          </a:lstStyle>
          <a:p>
            <a:fld id="{6987033D-9C20-4175-95CB-D606F83F8A78}" type="datetime1">
              <a:rPr lang="en-US" smtClean="0"/>
              <a:t>10/31/2012</a:t>
            </a:fld>
            <a:endParaRPr lang="en-US"/>
          </a:p>
        </p:txBody>
      </p:sp>
      <p:sp>
        <p:nvSpPr>
          <p:cNvPr id="8" name="Rectangle 5"/>
          <p:cNvSpPr>
            <a:spLocks noGrp="1" noChangeArrowheads="1"/>
          </p:cNvSpPr>
          <p:nvPr>
            <p:ph type="ftr" sz="quarter" idx="11"/>
          </p:nvPr>
        </p:nvSpPr>
        <p:spPr/>
        <p:txBody>
          <a:bodyPr/>
          <a:lstStyle>
            <a:lvl1pPr>
              <a:defRPr/>
            </a:lvl1pPr>
          </a:lstStyle>
          <a:p>
            <a:endParaRPr lang="en-US"/>
          </a:p>
        </p:txBody>
      </p:sp>
      <p:sp>
        <p:nvSpPr>
          <p:cNvPr id="9" name="Rectangle 6"/>
          <p:cNvSpPr>
            <a:spLocks noGrp="1" noChangeArrowheads="1"/>
          </p:cNvSpPr>
          <p:nvPr>
            <p:ph type="sldNum" sz="quarter" idx="12"/>
          </p:nvPr>
        </p:nvSpPr>
        <p:spPr>
          <a:xfrm>
            <a:off x="6553200" y="6245225"/>
            <a:ext cx="2133600" cy="476250"/>
          </a:xfrm>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799605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DA566479-4A04-4B85-9D67-BB4689BDA830}" type="datetime1">
              <a:rPr lang="en-US" smtClean="0"/>
              <a:t>10/31/2012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584725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4B1E4BB6-5901-448B-92CE-153F9DF56F15}" type="datetime1">
              <a:rPr lang="en-US" smtClean="0"/>
              <a:t>10/31/2012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4019430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371600"/>
            <a:ext cx="40386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A7CE5279-2603-42F3-8791-79B19CB384F1}" type="datetime1">
              <a:rPr lang="en-US" smtClean="0"/>
              <a:t>10/31/2012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068757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4191765-1FD0-43E6-9602-BE7843747C4E}" type="datetime1">
              <a:rPr lang="en-US" smtClean="0"/>
              <a:t>10/31/2012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918961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96EBE14D-6BC9-4D7E-9F23-5893F211CC82}" type="datetime1">
              <a:rPr lang="en-US" smtClean="0"/>
              <a:t>10/31/2012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621861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F60A07D1-3CB7-4BBA-B6F9-1D0CE73197BC}" type="datetime1">
              <a:rPr lang="en-US" smtClean="0"/>
              <a:t>10/31/2012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36027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FCB13327-8D57-41EC-881E-94A0D5AE96F5}" type="datetime1">
              <a:rPr lang="en-US" smtClean="0"/>
              <a:t>10/31/2012</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2452386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416D0B74-747B-4598-9FF3-9ADA29172C70}" type="datetime1">
              <a:rPr lang="en-US" smtClean="0"/>
              <a:t>10/31/2012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2816489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8FD5B461-BD16-464B-AC4A-DA69EFC6F4F0}" type="datetime1">
              <a:rPr lang="en-US" smtClean="0"/>
              <a:t>10/31/2012</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76886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FBE5F96-8051-4F5D-9495-1F0594FD8429}" type="datetime1">
              <a:rPr lang="en-US" smtClean="0"/>
              <a:t>10/31/2012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1708280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02A17E8-54CF-4B37-9F8E-896A8103C10F}" type="datetime1">
              <a:rPr lang="en-US" smtClean="0"/>
              <a:t>10/31/2012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209646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76200"/>
            <a:ext cx="82296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066800"/>
            <a:ext cx="8229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AA638D79-FE9A-4271-942C-CE0D5A7AF90A}" type="datetime1">
              <a:rPr lang="en-US" smtClean="0"/>
              <a:t>10/31/2012</a:t>
            </a:fld>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4102" name="Rectangle 6"/>
          <p:cNvSpPr>
            <a:spLocks noGrp="1" noChangeArrowheads="1"/>
          </p:cNvSpPr>
          <p:nvPr>
            <p:ph type="sldNum" sz="quarter" idx="4"/>
          </p:nvPr>
        </p:nvSpPr>
        <p:spPr bwMode="auto">
          <a:xfrm>
            <a:off x="8610600" y="6324600"/>
            <a:ext cx="533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EF9CD90-CA6C-4EE1-97E9-8AE06237CD1D}" type="slidenum">
              <a:rPr lang="en-US" smtClean="0"/>
              <a:t>‹#›</a:t>
            </a:fld>
            <a:endParaRPr lang="en-US"/>
          </a:p>
        </p:txBody>
      </p:sp>
      <p:sp>
        <p:nvSpPr>
          <p:cNvPr id="4103" name="Line 7"/>
          <p:cNvSpPr>
            <a:spLocks noChangeShapeType="1"/>
          </p:cNvSpPr>
          <p:nvPr/>
        </p:nvSpPr>
        <p:spPr bwMode="auto">
          <a:xfrm>
            <a:off x="457200" y="990600"/>
            <a:ext cx="8229600" cy="0"/>
          </a:xfrm>
          <a:prstGeom prst="line">
            <a:avLst/>
          </a:prstGeom>
          <a:noFill/>
          <a:ln w="9525">
            <a:solidFill>
              <a:schemeClr val="tx1"/>
            </a:solidFill>
            <a:round/>
            <a:headEnd/>
            <a:tailEnd/>
          </a:ln>
          <a:effectLst/>
        </p:spPr>
        <p:txBody>
          <a:bodyPr/>
          <a:lstStyle/>
          <a:p>
            <a:pPr>
              <a:defRPr/>
            </a:pPr>
            <a:endParaRPr lang="en-US"/>
          </a:p>
        </p:txBody>
      </p:sp>
      <p:sp>
        <p:nvSpPr>
          <p:cNvPr id="4104" name="Line 8"/>
          <p:cNvSpPr>
            <a:spLocks noChangeShapeType="1"/>
          </p:cNvSpPr>
          <p:nvPr/>
        </p:nvSpPr>
        <p:spPr bwMode="auto">
          <a:xfrm>
            <a:off x="457200" y="6172200"/>
            <a:ext cx="8229600" cy="0"/>
          </a:xfrm>
          <a:prstGeom prst="line">
            <a:avLst/>
          </a:prstGeom>
          <a:noFill/>
          <a:ln w="9525">
            <a:solidFill>
              <a:schemeClr val="tx1"/>
            </a:solidFill>
            <a:round/>
            <a:headEnd/>
            <a:tailEnd/>
          </a:ln>
          <a:effectLst/>
        </p:spPr>
        <p:txBody>
          <a:bodyPr/>
          <a:lstStyle/>
          <a:p>
            <a:pPr>
              <a:defRPr/>
            </a:pPr>
            <a:endParaRPr lang="en-US"/>
          </a:p>
        </p:txBody>
      </p:sp>
      <p:sp>
        <p:nvSpPr>
          <p:cNvPr id="4105" name="Text Box 9"/>
          <p:cNvSpPr txBox="1">
            <a:spLocks noChangeArrowheads="1"/>
          </p:cNvSpPr>
          <p:nvPr/>
        </p:nvSpPr>
        <p:spPr bwMode="auto">
          <a:xfrm>
            <a:off x="4419600" y="6248400"/>
            <a:ext cx="4343400" cy="457200"/>
          </a:xfrm>
          <a:prstGeom prst="rect">
            <a:avLst/>
          </a:prstGeom>
          <a:noFill/>
          <a:ln w="9525">
            <a:noFill/>
            <a:miter lim="800000"/>
            <a:headEnd/>
            <a:tailEnd/>
          </a:ln>
          <a:effectLst/>
        </p:spPr>
        <p:txBody>
          <a:bodyPr>
            <a:spAutoFit/>
          </a:bodyPr>
          <a:lstStyle/>
          <a:p>
            <a:pPr algn="r">
              <a:defRPr/>
            </a:pPr>
            <a:r>
              <a:rPr lang="en-US" sz="1200" b="1" dirty="0"/>
              <a:t>EML 2023</a:t>
            </a:r>
          </a:p>
          <a:p>
            <a:pPr algn="r">
              <a:defRPr/>
            </a:pPr>
            <a:r>
              <a:rPr lang="en-US" sz="1200" b="1" dirty="0"/>
              <a:t>Department of Mechanical and Aerospace Engineering</a:t>
            </a:r>
          </a:p>
        </p:txBody>
      </p:sp>
      <p:pic>
        <p:nvPicPr>
          <p:cNvPr id="2058" name="Picture 11" descr="C:\Users\carl\Pictures\logos\uf1.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7200" y="6227763"/>
            <a:ext cx="265906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1" fontAlgn="base" hangingPunct="1">
        <a:spcBef>
          <a:spcPct val="0"/>
        </a:spcBef>
        <a:spcAft>
          <a:spcPct val="0"/>
        </a:spcAft>
        <a:defRPr sz="3600">
          <a:solidFill>
            <a:schemeClr val="tx2"/>
          </a:solidFill>
          <a:latin typeface="+mj-lt"/>
          <a:ea typeface="+mj-ea"/>
          <a:cs typeface="+mj-cs"/>
        </a:defRPr>
      </a:lvl1pPr>
      <a:lvl2pPr algn="ctr" rtl="0" eaLnBrk="1" fontAlgn="base" hangingPunct="1">
        <a:spcBef>
          <a:spcPct val="0"/>
        </a:spcBef>
        <a:spcAft>
          <a:spcPct val="0"/>
        </a:spcAft>
        <a:defRPr sz="4000">
          <a:solidFill>
            <a:schemeClr val="tx2"/>
          </a:solidFill>
          <a:latin typeface="Arial" charset="0"/>
        </a:defRPr>
      </a:lvl2pPr>
      <a:lvl3pPr algn="ctr" rtl="0" eaLnBrk="1" fontAlgn="base" hangingPunct="1">
        <a:spcBef>
          <a:spcPct val="0"/>
        </a:spcBef>
        <a:spcAft>
          <a:spcPct val="0"/>
        </a:spcAft>
        <a:defRPr sz="4000">
          <a:solidFill>
            <a:schemeClr val="tx2"/>
          </a:solidFill>
          <a:latin typeface="Arial" charset="0"/>
        </a:defRPr>
      </a:lvl3pPr>
      <a:lvl4pPr algn="ctr" rtl="0" eaLnBrk="1" fontAlgn="base" hangingPunct="1">
        <a:spcBef>
          <a:spcPct val="0"/>
        </a:spcBef>
        <a:spcAft>
          <a:spcPct val="0"/>
        </a:spcAft>
        <a:defRPr sz="4000">
          <a:solidFill>
            <a:schemeClr val="tx2"/>
          </a:solidFill>
          <a:latin typeface="Arial" charset="0"/>
        </a:defRPr>
      </a:lvl4pPr>
      <a:lvl5pPr algn="ctr" rtl="0" eaLnBrk="1" fontAlgn="base" hangingPunct="1">
        <a:spcBef>
          <a:spcPct val="0"/>
        </a:spcBef>
        <a:spcAft>
          <a:spcPct val="0"/>
        </a:spcAft>
        <a:defRPr sz="4000">
          <a:solidFill>
            <a:schemeClr val="tx2"/>
          </a:solidFill>
          <a:latin typeface="Arial" charset="0"/>
        </a:defRPr>
      </a:lvl5pPr>
      <a:lvl6pPr marL="457200" algn="ctr" rtl="0" eaLnBrk="1" fontAlgn="base" hangingPunct="1">
        <a:spcBef>
          <a:spcPct val="0"/>
        </a:spcBef>
        <a:spcAft>
          <a:spcPct val="0"/>
        </a:spcAft>
        <a:defRPr sz="4000">
          <a:solidFill>
            <a:schemeClr val="tx2"/>
          </a:solidFill>
          <a:latin typeface="Arial" charset="0"/>
        </a:defRPr>
      </a:lvl6pPr>
      <a:lvl7pPr marL="914400" algn="ctr" rtl="0" eaLnBrk="1" fontAlgn="base" hangingPunct="1">
        <a:spcBef>
          <a:spcPct val="0"/>
        </a:spcBef>
        <a:spcAft>
          <a:spcPct val="0"/>
        </a:spcAft>
        <a:defRPr sz="4000">
          <a:solidFill>
            <a:schemeClr val="tx2"/>
          </a:solidFill>
          <a:latin typeface="Arial" charset="0"/>
        </a:defRPr>
      </a:lvl7pPr>
      <a:lvl8pPr marL="1371600" algn="ctr" rtl="0" eaLnBrk="1" fontAlgn="base" hangingPunct="1">
        <a:spcBef>
          <a:spcPct val="0"/>
        </a:spcBef>
        <a:spcAft>
          <a:spcPct val="0"/>
        </a:spcAft>
        <a:defRPr sz="4000">
          <a:solidFill>
            <a:schemeClr val="tx2"/>
          </a:solidFill>
          <a:latin typeface="Arial" charset="0"/>
        </a:defRPr>
      </a:lvl8pPr>
      <a:lvl9pPr marL="1828800" algn="ctr" rtl="0" eaLnBrk="1" fontAlgn="base" hangingPunct="1">
        <a:spcBef>
          <a:spcPct val="0"/>
        </a:spcBef>
        <a:spcAft>
          <a:spcPct val="0"/>
        </a:spcAft>
        <a:defRPr sz="4000">
          <a:solidFill>
            <a:schemeClr val="tx2"/>
          </a:solidFill>
          <a:latin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1800">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Geometric Dimensioning and Tolerancing</a:t>
            </a:r>
            <a:endParaRPr lang="en-US" dirty="0"/>
          </a:p>
        </p:txBody>
      </p:sp>
      <p:sp>
        <p:nvSpPr>
          <p:cNvPr id="3" name="Subtitle 2"/>
          <p:cNvSpPr>
            <a:spLocks noGrp="1"/>
          </p:cNvSpPr>
          <p:nvPr>
            <p:ph type="subTitle" idx="1"/>
          </p:nvPr>
        </p:nvSpPr>
        <p:spPr/>
        <p:txBody>
          <a:bodyPr/>
          <a:lstStyle/>
          <a:p>
            <a:r>
              <a:rPr lang="en-US" dirty="0" smtClean="0"/>
              <a:t>Chapter 5, General Rules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4507" y="3048001"/>
            <a:ext cx="1988598" cy="2667000"/>
          </a:xfrm>
          <a:prstGeom prst="rect">
            <a:avLst/>
          </a:prstGeom>
        </p:spPr>
      </p:pic>
    </p:spTree>
    <p:extLst>
      <p:ext uri="{BB962C8B-B14F-4D97-AF65-F5344CB8AC3E}">
        <p14:creationId xmlns:p14="http://schemas.microsoft.com/office/powerpoint/2010/main" val="389957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Line 2"/>
          <p:cNvSpPr>
            <a:spLocks noChangeShapeType="1"/>
          </p:cNvSpPr>
          <p:nvPr/>
        </p:nvSpPr>
        <p:spPr bwMode="auto">
          <a:xfrm>
            <a:off x="685800" y="2438400"/>
            <a:ext cx="76200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l="937" t="2170"/>
          <a:stretch>
            <a:fillRect/>
          </a:stretch>
        </p:blipFill>
        <p:spPr bwMode="auto">
          <a:xfrm>
            <a:off x="762000" y="428625"/>
            <a:ext cx="67056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5"/>
          <p:cNvSpPr txBox="1">
            <a:spLocks noChangeArrowheads="1"/>
          </p:cNvSpPr>
          <p:nvPr/>
        </p:nvSpPr>
        <p:spPr bwMode="auto">
          <a:xfrm>
            <a:off x="2057400" y="0"/>
            <a:ext cx="533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t>Limits of Size – Rule #1 </a:t>
            </a:r>
          </a:p>
        </p:txBody>
      </p:sp>
      <p:grpSp>
        <p:nvGrpSpPr>
          <p:cNvPr id="11270" name="Group 6"/>
          <p:cNvGrpSpPr>
            <a:grpSpLocks/>
          </p:cNvGrpSpPr>
          <p:nvPr/>
        </p:nvGrpSpPr>
        <p:grpSpPr bwMode="auto">
          <a:xfrm>
            <a:off x="0" y="2590800"/>
            <a:ext cx="9144000" cy="4198938"/>
            <a:chOff x="0" y="1632"/>
            <a:chExt cx="5760" cy="2645"/>
          </a:xfrm>
        </p:grpSpPr>
        <p:sp>
          <p:nvSpPr>
            <p:cNvPr id="11282" name="Text Box 7"/>
            <p:cNvSpPr txBox="1">
              <a:spLocks noChangeArrowheads="1"/>
            </p:cNvSpPr>
            <p:nvPr/>
          </p:nvSpPr>
          <p:spPr bwMode="auto">
            <a:xfrm>
              <a:off x="0" y="3812"/>
              <a:ext cx="576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latin typeface="Times New Roman" pitchFamily="18" charset="0"/>
                </a:rPr>
                <a:t>The limits of size </a:t>
              </a:r>
              <a:r>
                <a:rPr lang="en-US" sz="1400" b="1">
                  <a:latin typeface="Times New Roman" pitchFamily="18" charset="0"/>
                </a:rPr>
                <a:t>define the size, as well as the form </a:t>
              </a:r>
              <a:r>
                <a:rPr lang="en-US" sz="1400">
                  <a:latin typeface="Times New Roman" pitchFamily="18" charset="0"/>
                </a:rPr>
                <a:t>of an individual feature.  The form of the feature may vary within the size limits.  </a:t>
              </a:r>
              <a:r>
                <a:rPr lang="en-US" sz="1400" u="sng">
                  <a:latin typeface="Times New Roman" pitchFamily="18" charset="0"/>
                </a:rPr>
                <a:t>If the feature is produced at its maximum material condition, the form must be perfect</a:t>
              </a:r>
              <a:r>
                <a:rPr lang="en-US" sz="1400">
                  <a:latin typeface="Times New Roman" pitchFamily="18" charset="0"/>
                </a:rPr>
                <a:t>.  The feature may be bent, tapered or out of round as it departs from the maximum material condition.</a:t>
              </a:r>
            </a:p>
          </p:txBody>
        </p:sp>
        <p:pic>
          <p:nvPicPr>
            <p:cNvPr id="11283"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 y="1632"/>
              <a:ext cx="4512" cy="2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1" name="Text Box 9"/>
          <p:cNvSpPr txBox="1">
            <a:spLocks noChangeArrowheads="1"/>
          </p:cNvSpPr>
          <p:nvPr/>
        </p:nvSpPr>
        <p:spPr bwMode="auto">
          <a:xfrm>
            <a:off x="3200400" y="304800"/>
            <a:ext cx="396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t>(Envelope Principle, Taylor Principle</a:t>
            </a:r>
          </a:p>
        </p:txBody>
      </p:sp>
      <p:sp>
        <p:nvSpPr>
          <p:cNvPr id="11272" name="AutoShape 13"/>
          <p:cNvSpPr>
            <a:spLocks noChangeArrowheads="1"/>
          </p:cNvSpPr>
          <p:nvPr/>
        </p:nvSpPr>
        <p:spPr bwMode="auto">
          <a:xfrm>
            <a:off x="2133600" y="3336925"/>
            <a:ext cx="441325" cy="228600"/>
          </a:xfrm>
          <a:prstGeom prst="rightArrow">
            <a:avLst>
              <a:gd name="adj1" fmla="val 50000"/>
              <a:gd name="adj2" fmla="val 48264"/>
            </a:avLst>
          </a:prstGeom>
          <a:solidFill>
            <a:srgbClr val="FF0000"/>
          </a:solidFill>
          <a:ln w="9525">
            <a:solidFill>
              <a:schemeClr val="tx1"/>
            </a:solidFill>
            <a:miter lim="800000"/>
            <a:headEnd/>
            <a:tailEnd/>
          </a:ln>
        </p:spPr>
        <p:txBody>
          <a:bodyPr wrap="none" anchor="ctr"/>
          <a:lstStyle/>
          <a:p>
            <a:endParaRPr lang="en-US"/>
          </a:p>
        </p:txBody>
      </p:sp>
      <p:sp>
        <p:nvSpPr>
          <p:cNvPr id="11273" name="AutoShape 14"/>
          <p:cNvSpPr>
            <a:spLocks noChangeArrowheads="1"/>
          </p:cNvSpPr>
          <p:nvPr/>
        </p:nvSpPr>
        <p:spPr bwMode="auto">
          <a:xfrm flipH="1">
            <a:off x="2882900" y="3336925"/>
            <a:ext cx="469900" cy="228600"/>
          </a:xfrm>
          <a:prstGeom prst="rightArrow">
            <a:avLst>
              <a:gd name="adj1" fmla="val 50000"/>
              <a:gd name="adj2" fmla="val 51389"/>
            </a:avLst>
          </a:prstGeom>
          <a:solidFill>
            <a:srgbClr val="FF0000"/>
          </a:solidFill>
          <a:ln w="9525">
            <a:solidFill>
              <a:schemeClr val="tx1"/>
            </a:solidFill>
            <a:miter lim="800000"/>
            <a:headEnd/>
            <a:tailEnd/>
          </a:ln>
        </p:spPr>
        <p:txBody>
          <a:bodyPr wrap="none" anchor="ctr"/>
          <a:lstStyle/>
          <a:p>
            <a:endParaRPr lang="en-US"/>
          </a:p>
        </p:txBody>
      </p:sp>
      <p:sp>
        <p:nvSpPr>
          <p:cNvPr id="11274" name="AutoShape 15"/>
          <p:cNvSpPr>
            <a:spLocks noChangeArrowheads="1"/>
          </p:cNvSpPr>
          <p:nvPr/>
        </p:nvSpPr>
        <p:spPr bwMode="auto">
          <a:xfrm>
            <a:off x="5410200" y="3328988"/>
            <a:ext cx="903288" cy="228600"/>
          </a:xfrm>
          <a:prstGeom prst="rightArrow">
            <a:avLst>
              <a:gd name="adj1" fmla="val 50000"/>
              <a:gd name="adj2" fmla="val 98785"/>
            </a:avLst>
          </a:prstGeom>
          <a:solidFill>
            <a:schemeClr val="accent2"/>
          </a:solidFill>
          <a:ln w="9525">
            <a:solidFill>
              <a:schemeClr val="tx1"/>
            </a:solidFill>
            <a:miter lim="800000"/>
            <a:headEnd/>
            <a:tailEnd/>
          </a:ln>
        </p:spPr>
        <p:txBody>
          <a:bodyPr wrap="none" anchor="ctr"/>
          <a:lstStyle/>
          <a:p>
            <a:endParaRPr lang="en-US"/>
          </a:p>
        </p:txBody>
      </p:sp>
      <p:sp>
        <p:nvSpPr>
          <p:cNvPr id="11275" name="AutoShape 16"/>
          <p:cNvSpPr>
            <a:spLocks noChangeArrowheads="1"/>
          </p:cNvSpPr>
          <p:nvPr/>
        </p:nvSpPr>
        <p:spPr bwMode="auto">
          <a:xfrm flipH="1">
            <a:off x="6700838" y="3328988"/>
            <a:ext cx="842962" cy="228600"/>
          </a:xfrm>
          <a:prstGeom prst="rightArrow">
            <a:avLst>
              <a:gd name="adj1" fmla="val 50000"/>
              <a:gd name="adj2" fmla="val 92187"/>
            </a:avLst>
          </a:prstGeom>
          <a:solidFill>
            <a:schemeClr val="accent2"/>
          </a:solidFill>
          <a:ln w="9525">
            <a:solidFill>
              <a:schemeClr val="tx1"/>
            </a:solidFill>
            <a:miter lim="800000"/>
            <a:headEnd/>
            <a:tailEnd/>
          </a:ln>
        </p:spPr>
        <p:txBody>
          <a:bodyPr wrap="none" anchor="ctr"/>
          <a:lstStyle/>
          <a:p>
            <a:endParaRPr lang="en-US"/>
          </a:p>
        </p:txBody>
      </p:sp>
      <p:sp>
        <p:nvSpPr>
          <p:cNvPr id="11276" name="AutoShape 17"/>
          <p:cNvSpPr>
            <a:spLocks noChangeArrowheads="1"/>
          </p:cNvSpPr>
          <p:nvPr/>
        </p:nvSpPr>
        <p:spPr bwMode="auto">
          <a:xfrm>
            <a:off x="2125663" y="5470525"/>
            <a:ext cx="441325" cy="228600"/>
          </a:xfrm>
          <a:prstGeom prst="rightArrow">
            <a:avLst>
              <a:gd name="adj1" fmla="val 50000"/>
              <a:gd name="adj2" fmla="val 48264"/>
            </a:avLst>
          </a:prstGeom>
          <a:solidFill>
            <a:srgbClr val="FF0000"/>
          </a:solidFill>
          <a:ln w="9525">
            <a:solidFill>
              <a:schemeClr val="tx1"/>
            </a:solidFill>
            <a:miter lim="800000"/>
            <a:headEnd/>
            <a:tailEnd/>
          </a:ln>
        </p:spPr>
        <p:txBody>
          <a:bodyPr wrap="none" anchor="ctr"/>
          <a:lstStyle/>
          <a:p>
            <a:endParaRPr lang="en-US"/>
          </a:p>
        </p:txBody>
      </p:sp>
      <p:sp>
        <p:nvSpPr>
          <p:cNvPr id="11277" name="AutoShape 18"/>
          <p:cNvSpPr>
            <a:spLocks noChangeArrowheads="1"/>
          </p:cNvSpPr>
          <p:nvPr/>
        </p:nvSpPr>
        <p:spPr bwMode="auto">
          <a:xfrm flipH="1">
            <a:off x="2843213" y="5470525"/>
            <a:ext cx="469900" cy="228600"/>
          </a:xfrm>
          <a:prstGeom prst="rightArrow">
            <a:avLst>
              <a:gd name="adj1" fmla="val 50000"/>
              <a:gd name="adj2" fmla="val 51389"/>
            </a:avLst>
          </a:prstGeom>
          <a:solidFill>
            <a:srgbClr val="FF0000"/>
          </a:solidFill>
          <a:ln w="9525">
            <a:solidFill>
              <a:schemeClr val="tx1"/>
            </a:solidFill>
            <a:miter lim="800000"/>
            <a:headEnd/>
            <a:tailEnd/>
          </a:ln>
        </p:spPr>
        <p:txBody>
          <a:bodyPr wrap="none" anchor="ctr"/>
          <a:lstStyle/>
          <a:p>
            <a:endParaRPr lang="en-US"/>
          </a:p>
        </p:txBody>
      </p:sp>
      <p:sp>
        <p:nvSpPr>
          <p:cNvPr id="11278" name="AutoShape 19"/>
          <p:cNvSpPr>
            <a:spLocks noChangeArrowheads="1"/>
          </p:cNvSpPr>
          <p:nvPr/>
        </p:nvSpPr>
        <p:spPr bwMode="auto">
          <a:xfrm>
            <a:off x="5426075" y="4953000"/>
            <a:ext cx="903288" cy="228600"/>
          </a:xfrm>
          <a:prstGeom prst="rightArrow">
            <a:avLst>
              <a:gd name="adj1" fmla="val 50000"/>
              <a:gd name="adj2" fmla="val 98785"/>
            </a:avLst>
          </a:prstGeom>
          <a:solidFill>
            <a:schemeClr val="accent2"/>
          </a:solidFill>
          <a:ln w="9525">
            <a:solidFill>
              <a:schemeClr val="tx1"/>
            </a:solidFill>
            <a:miter lim="800000"/>
            <a:headEnd/>
            <a:tailEnd/>
          </a:ln>
        </p:spPr>
        <p:txBody>
          <a:bodyPr wrap="none" anchor="ctr"/>
          <a:lstStyle/>
          <a:p>
            <a:endParaRPr lang="en-US"/>
          </a:p>
        </p:txBody>
      </p:sp>
      <p:sp>
        <p:nvSpPr>
          <p:cNvPr id="11279" name="AutoShape 20"/>
          <p:cNvSpPr>
            <a:spLocks noChangeArrowheads="1"/>
          </p:cNvSpPr>
          <p:nvPr/>
        </p:nvSpPr>
        <p:spPr bwMode="auto">
          <a:xfrm flipH="1">
            <a:off x="6637338" y="4953000"/>
            <a:ext cx="842962" cy="228600"/>
          </a:xfrm>
          <a:prstGeom prst="rightArrow">
            <a:avLst>
              <a:gd name="adj1" fmla="val 50000"/>
              <a:gd name="adj2" fmla="val 92187"/>
            </a:avLst>
          </a:prstGeom>
          <a:solidFill>
            <a:schemeClr val="accent2"/>
          </a:solidFill>
          <a:ln w="9525">
            <a:solidFill>
              <a:schemeClr val="tx1"/>
            </a:solidFill>
            <a:miter lim="800000"/>
            <a:headEnd/>
            <a:tailEnd/>
          </a:ln>
        </p:spPr>
        <p:txBody>
          <a:bodyPr wrap="none" anchor="ctr"/>
          <a:lstStyle/>
          <a:p>
            <a:endParaRPr lang="en-US"/>
          </a:p>
        </p:txBody>
      </p:sp>
      <p:sp>
        <p:nvSpPr>
          <p:cNvPr id="11280" name="Rectangle 21"/>
          <p:cNvSpPr>
            <a:spLocks noChangeArrowheads="1"/>
          </p:cNvSpPr>
          <p:nvPr/>
        </p:nvSpPr>
        <p:spPr bwMode="auto">
          <a:xfrm>
            <a:off x="533400" y="4038600"/>
            <a:ext cx="7010400" cy="838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1" name="TextBox 20"/>
          <p:cNvSpPr txBox="1"/>
          <p:nvPr/>
        </p:nvSpPr>
        <p:spPr>
          <a:xfrm>
            <a:off x="3352800" y="2514600"/>
            <a:ext cx="2352675" cy="646113"/>
          </a:xfrm>
          <a:prstGeom prst="rect">
            <a:avLst/>
          </a:prstGeom>
          <a:solidFill>
            <a:schemeClr val="accent6">
              <a:lumMod val="20000"/>
              <a:lumOff val="80000"/>
            </a:schemeClr>
          </a:solidFill>
          <a:ln>
            <a:solidFill>
              <a:srgbClr val="002060"/>
            </a:solidFill>
          </a:ln>
        </p:spPr>
        <p:txBody>
          <a:bodyPr wrap="none">
            <a:spAutoFit/>
          </a:bodyPr>
          <a:lstStyle/>
          <a:p>
            <a:pPr algn="ctr">
              <a:defRPr/>
            </a:pPr>
            <a:r>
              <a:rPr lang="en-US" dirty="0"/>
              <a:t>Verification Check #2</a:t>
            </a:r>
          </a:p>
          <a:p>
            <a:pPr algn="ctr">
              <a:defRPr/>
            </a:pPr>
            <a:r>
              <a:rPr lang="en-US" dirty="0"/>
              <a:t>(local size check)</a:t>
            </a:r>
          </a:p>
        </p:txBody>
      </p:sp>
    </p:spTree>
    <p:custDataLst>
      <p:tags r:id="rId1"/>
    </p:custDataLst>
    <p:extLst>
      <p:ext uri="{BB962C8B-B14F-4D97-AF65-F5344CB8AC3E}">
        <p14:creationId xmlns:p14="http://schemas.microsoft.com/office/powerpoint/2010/main" val="38367932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05"/>
          <p:cNvSpPr>
            <a:spLocks noChangeArrowheads="1"/>
          </p:cNvSpPr>
          <p:nvPr/>
        </p:nvSpPr>
        <p:spPr bwMode="auto">
          <a:xfrm>
            <a:off x="1371600" y="554038"/>
            <a:ext cx="109538"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T</a:t>
            </a:r>
            <a:endParaRPr lang="en-US"/>
          </a:p>
        </p:txBody>
      </p:sp>
      <p:sp>
        <p:nvSpPr>
          <p:cNvPr id="12291" name="Rectangle 906"/>
          <p:cNvSpPr>
            <a:spLocks noChangeArrowheads="1"/>
          </p:cNvSpPr>
          <p:nvPr/>
        </p:nvSpPr>
        <p:spPr bwMode="auto">
          <a:xfrm>
            <a:off x="1484313" y="554038"/>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h</a:t>
            </a:r>
            <a:endParaRPr lang="en-US"/>
          </a:p>
        </p:txBody>
      </p:sp>
      <p:sp>
        <p:nvSpPr>
          <p:cNvPr id="12292" name="Rectangle 907"/>
          <p:cNvSpPr>
            <a:spLocks noChangeArrowheads="1"/>
          </p:cNvSpPr>
          <p:nvPr/>
        </p:nvSpPr>
        <p:spPr bwMode="auto">
          <a:xfrm>
            <a:off x="1579563" y="554038"/>
            <a:ext cx="46037"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i</a:t>
            </a:r>
            <a:endParaRPr lang="en-US"/>
          </a:p>
        </p:txBody>
      </p:sp>
      <p:sp>
        <p:nvSpPr>
          <p:cNvPr id="12293" name="Rectangle 908"/>
          <p:cNvSpPr>
            <a:spLocks noChangeArrowheads="1"/>
          </p:cNvSpPr>
          <p:nvPr/>
        </p:nvSpPr>
        <p:spPr bwMode="auto">
          <a:xfrm>
            <a:off x="1625600" y="554038"/>
            <a:ext cx="635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s</a:t>
            </a:r>
            <a:endParaRPr lang="en-US"/>
          </a:p>
        </p:txBody>
      </p:sp>
      <p:sp>
        <p:nvSpPr>
          <p:cNvPr id="12294" name="Rectangle 909"/>
          <p:cNvSpPr>
            <a:spLocks noChangeArrowheads="1"/>
          </p:cNvSpPr>
          <p:nvPr/>
        </p:nvSpPr>
        <p:spPr bwMode="auto">
          <a:xfrm>
            <a:off x="1735138" y="554038"/>
            <a:ext cx="825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o</a:t>
            </a:r>
            <a:endParaRPr lang="en-US"/>
          </a:p>
        </p:txBody>
      </p:sp>
      <p:sp>
        <p:nvSpPr>
          <p:cNvPr id="12295" name="Rectangle 910"/>
          <p:cNvSpPr>
            <a:spLocks noChangeArrowheads="1"/>
          </p:cNvSpPr>
          <p:nvPr/>
        </p:nvSpPr>
        <p:spPr bwMode="auto">
          <a:xfrm>
            <a:off x="1819275" y="554038"/>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n</a:t>
            </a:r>
            <a:endParaRPr lang="en-US"/>
          </a:p>
        </p:txBody>
      </p:sp>
      <p:sp>
        <p:nvSpPr>
          <p:cNvPr id="12296" name="Rectangle 911"/>
          <p:cNvSpPr>
            <a:spLocks noChangeArrowheads="1"/>
          </p:cNvSpPr>
          <p:nvPr/>
        </p:nvSpPr>
        <p:spPr bwMode="auto">
          <a:xfrm>
            <a:off x="1955800" y="554038"/>
            <a:ext cx="555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t</a:t>
            </a:r>
            <a:endParaRPr lang="en-US"/>
          </a:p>
        </p:txBody>
      </p:sp>
      <p:sp>
        <p:nvSpPr>
          <p:cNvPr id="12297" name="Rectangle 912"/>
          <p:cNvSpPr>
            <a:spLocks noChangeArrowheads="1"/>
          </p:cNvSpPr>
          <p:nvPr/>
        </p:nvSpPr>
        <p:spPr bwMode="auto">
          <a:xfrm>
            <a:off x="2012950" y="554038"/>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h</a:t>
            </a:r>
            <a:endParaRPr lang="en-US"/>
          </a:p>
        </p:txBody>
      </p:sp>
      <p:sp>
        <p:nvSpPr>
          <p:cNvPr id="12298" name="Rectangle 913"/>
          <p:cNvSpPr>
            <a:spLocks noChangeArrowheads="1"/>
          </p:cNvSpPr>
          <p:nvPr/>
        </p:nvSpPr>
        <p:spPr bwMode="auto">
          <a:xfrm>
            <a:off x="2106613" y="554038"/>
            <a:ext cx="7302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e</a:t>
            </a:r>
            <a:endParaRPr lang="en-US"/>
          </a:p>
        </p:txBody>
      </p:sp>
      <p:sp>
        <p:nvSpPr>
          <p:cNvPr id="12299" name="Rectangle 914"/>
          <p:cNvSpPr>
            <a:spLocks noChangeArrowheads="1"/>
          </p:cNvSpPr>
          <p:nvPr/>
        </p:nvSpPr>
        <p:spPr bwMode="auto">
          <a:xfrm>
            <a:off x="2225675" y="554038"/>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d</a:t>
            </a:r>
            <a:endParaRPr lang="en-US"/>
          </a:p>
        </p:txBody>
      </p:sp>
      <p:sp>
        <p:nvSpPr>
          <p:cNvPr id="12300" name="Rectangle 915"/>
          <p:cNvSpPr>
            <a:spLocks noChangeArrowheads="1"/>
          </p:cNvSpPr>
          <p:nvPr/>
        </p:nvSpPr>
        <p:spPr bwMode="auto">
          <a:xfrm>
            <a:off x="2319338" y="554038"/>
            <a:ext cx="7302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r</a:t>
            </a:r>
            <a:endParaRPr lang="en-US"/>
          </a:p>
        </p:txBody>
      </p:sp>
      <p:sp>
        <p:nvSpPr>
          <p:cNvPr id="12301" name="Rectangle 916"/>
          <p:cNvSpPr>
            <a:spLocks noChangeArrowheads="1"/>
          </p:cNvSpPr>
          <p:nvPr/>
        </p:nvSpPr>
        <p:spPr bwMode="auto">
          <a:xfrm>
            <a:off x="2395538" y="554038"/>
            <a:ext cx="825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a</a:t>
            </a:r>
            <a:endParaRPr lang="en-US"/>
          </a:p>
        </p:txBody>
      </p:sp>
      <p:sp>
        <p:nvSpPr>
          <p:cNvPr id="12302" name="Rectangle 917"/>
          <p:cNvSpPr>
            <a:spLocks noChangeArrowheads="1"/>
          </p:cNvSpPr>
          <p:nvPr/>
        </p:nvSpPr>
        <p:spPr bwMode="auto">
          <a:xfrm>
            <a:off x="2479675" y="554038"/>
            <a:ext cx="1190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w</a:t>
            </a:r>
            <a:endParaRPr lang="en-US"/>
          </a:p>
        </p:txBody>
      </p:sp>
      <p:sp>
        <p:nvSpPr>
          <p:cNvPr id="12303" name="Rectangle 918"/>
          <p:cNvSpPr>
            <a:spLocks noChangeArrowheads="1"/>
          </p:cNvSpPr>
          <p:nvPr/>
        </p:nvSpPr>
        <p:spPr bwMode="auto">
          <a:xfrm>
            <a:off x="2601913" y="554038"/>
            <a:ext cx="46037"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i</a:t>
            </a:r>
            <a:endParaRPr lang="en-US"/>
          </a:p>
        </p:txBody>
      </p:sp>
      <p:sp>
        <p:nvSpPr>
          <p:cNvPr id="12304" name="Rectangle 919"/>
          <p:cNvSpPr>
            <a:spLocks noChangeArrowheads="1"/>
          </p:cNvSpPr>
          <p:nvPr/>
        </p:nvSpPr>
        <p:spPr bwMode="auto">
          <a:xfrm>
            <a:off x="2649538" y="554038"/>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n</a:t>
            </a:r>
            <a:endParaRPr lang="en-US"/>
          </a:p>
        </p:txBody>
      </p:sp>
      <p:sp>
        <p:nvSpPr>
          <p:cNvPr id="12305" name="Rectangle 920"/>
          <p:cNvSpPr>
            <a:spLocks noChangeArrowheads="1"/>
          </p:cNvSpPr>
          <p:nvPr/>
        </p:nvSpPr>
        <p:spPr bwMode="auto">
          <a:xfrm>
            <a:off x="2743200" y="554038"/>
            <a:ext cx="825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g</a:t>
            </a:r>
            <a:endParaRPr lang="en-US"/>
          </a:p>
        </p:txBody>
      </p:sp>
      <p:grpSp>
        <p:nvGrpSpPr>
          <p:cNvPr id="12306" name="Group 987"/>
          <p:cNvGrpSpPr>
            <a:grpSpLocks/>
          </p:cNvGrpSpPr>
          <p:nvPr/>
        </p:nvGrpSpPr>
        <p:grpSpPr bwMode="auto">
          <a:xfrm>
            <a:off x="3463925" y="152400"/>
            <a:ext cx="3394075" cy="1033463"/>
            <a:chOff x="2182" y="118"/>
            <a:chExt cx="2401" cy="731"/>
          </a:xfrm>
        </p:grpSpPr>
        <p:sp>
          <p:nvSpPr>
            <p:cNvPr id="12537" name="Rectangle 921"/>
            <p:cNvSpPr>
              <a:spLocks noChangeArrowheads="1"/>
            </p:cNvSpPr>
            <p:nvPr/>
          </p:nvSpPr>
          <p:spPr bwMode="auto">
            <a:xfrm>
              <a:off x="3002" y="352"/>
              <a:ext cx="49" cy="294"/>
            </a:xfrm>
            <a:prstGeom prst="rect">
              <a:avLst/>
            </a:prstGeom>
            <a:solidFill>
              <a:srgbClr val="625F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538" name="Rectangle 922"/>
            <p:cNvSpPr>
              <a:spLocks noChangeArrowheads="1"/>
            </p:cNvSpPr>
            <p:nvPr/>
          </p:nvSpPr>
          <p:spPr bwMode="auto">
            <a:xfrm>
              <a:off x="2222" y="352"/>
              <a:ext cx="67" cy="294"/>
            </a:xfrm>
            <a:prstGeom prst="rect">
              <a:avLst/>
            </a:prstGeom>
            <a:solidFill>
              <a:srgbClr val="625F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539" name="Freeform 923"/>
            <p:cNvSpPr>
              <a:spLocks/>
            </p:cNvSpPr>
            <p:nvPr/>
          </p:nvSpPr>
          <p:spPr bwMode="auto">
            <a:xfrm>
              <a:off x="2242" y="499"/>
              <a:ext cx="782" cy="160"/>
            </a:xfrm>
            <a:custGeom>
              <a:avLst/>
              <a:gdLst>
                <a:gd name="T0" fmla="*/ 782 w 782"/>
                <a:gd name="T1" fmla="*/ 160 h 160"/>
                <a:gd name="T2" fmla="*/ 0 w 782"/>
                <a:gd name="T3" fmla="*/ 160 h 160"/>
                <a:gd name="T4" fmla="*/ 0 w 782"/>
                <a:gd name="T5" fmla="*/ 0 h 160"/>
                <a:gd name="T6" fmla="*/ 283 w 782"/>
                <a:gd name="T7" fmla="*/ 0 h 160"/>
                <a:gd name="T8" fmla="*/ 323 w 782"/>
                <a:gd name="T9" fmla="*/ 0 h 160"/>
                <a:gd name="T10" fmla="*/ 537 w 782"/>
                <a:gd name="T11" fmla="*/ 0 h 160"/>
                <a:gd name="T12" fmla="*/ 577 w 782"/>
                <a:gd name="T13" fmla="*/ 0 h 160"/>
                <a:gd name="T14" fmla="*/ 782 w 782"/>
                <a:gd name="T15" fmla="*/ 0 h 160"/>
                <a:gd name="T16" fmla="*/ 782 w 782"/>
                <a:gd name="T17" fmla="*/ 16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2"/>
                <a:gd name="T28" fmla="*/ 0 h 160"/>
                <a:gd name="T29" fmla="*/ 782 w 782"/>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2" h="160">
                  <a:moveTo>
                    <a:pt x="782" y="160"/>
                  </a:moveTo>
                  <a:lnTo>
                    <a:pt x="0" y="160"/>
                  </a:lnTo>
                  <a:lnTo>
                    <a:pt x="0" y="0"/>
                  </a:lnTo>
                  <a:lnTo>
                    <a:pt x="283" y="0"/>
                  </a:lnTo>
                  <a:lnTo>
                    <a:pt x="323" y="0"/>
                  </a:lnTo>
                  <a:lnTo>
                    <a:pt x="537" y="0"/>
                  </a:lnTo>
                  <a:lnTo>
                    <a:pt x="577" y="0"/>
                  </a:lnTo>
                  <a:lnTo>
                    <a:pt x="782" y="0"/>
                  </a:lnTo>
                  <a:lnTo>
                    <a:pt x="782" y="160"/>
                  </a:ln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40" name="Freeform 924"/>
            <p:cNvSpPr>
              <a:spLocks/>
            </p:cNvSpPr>
            <p:nvPr/>
          </p:nvSpPr>
          <p:spPr bwMode="auto">
            <a:xfrm>
              <a:off x="2242" y="343"/>
              <a:ext cx="782" cy="156"/>
            </a:xfrm>
            <a:custGeom>
              <a:avLst/>
              <a:gdLst>
                <a:gd name="T0" fmla="*/ 283 w 782"/>
                <a:gd name="T1" fmla="*/ 156 h 156"/>
                <a:gd name="T2" fmla="*/ 0 w 782"/>
                <a:gd name="T3" fmla="*/ 156 h 156"/>
                <a:gd name="T4" fmla="*/ 0 w 782"/>
                <a:gd name="T5" fmla="*/ 0 h 156"/>
                <a:gd name="T6" fmla="*/ 782 w 782"/>
                <a:gd name="T7" fmla="*/ 0 h 156"/>
                <a:gd name="T8" fmla="*/ 782 w 782"/>
                <a:gd name="T9" fmla="*/ 156 h 156"/>
                <a:gd name="T10" fmla="*/ 577 w 782"/>
                <a:gd name="T11" fmla="*/ 156 h 156"/>
                <a:gd name="T12" fmla="*/ 537 w 782"/>
                <a:gd name="T13" fmla="*/ 156 h 156"/>
                <a:gd name="T14" fmla="*/ 323 w 782"/>
                <a:gd name="T15" fmla="*/ 156 h 156"/>
                <a:gd name="T16" fmla="*/ 283 w 782"/>
                <a:gd name="T17" fmla="*/ 156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2"/>
                <a:gd name="T28" fmla="*/ 0 h 156"/>
                <a:gd name="T29" fmla="*/ 782 w 782"/>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2" h="156">
                  <a:moveTo>
                    <a:pt x="283" y="156"/>
                  </a:moveTo>
                  <a:lnTo>
                    <a:pt x="0" y="156"/>
                  </a:lnTo>
                  <a:lnTo>
                    <a:pt x="0" y="0"/>
                  </a:lnTo>
                  <a:lnTo>
                    <a:pt x="782" y="0"/>
                  </a:lnTo>
                  <a:lnTo>
                    <a:pt x="782" y="156"/>
                  </a:lnTo>
                  <a:lnTo>
                    <a:pt x="577" y="156"/>
                  </a:lnTo>
                  <a:lnTo>
                    <a:pt x="537" y="156"/>
                  </a:lnTo>
                  <a:lnTo>
                    <a:pt x="323" y="156"/>
                  </a:lnTo>
                  <a:lnTo>
                    <a:pt x="283" y="156"/>
                  </a:ln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41" name="Freeform 925"/>
            <p:cNvSpPr>
              <a:spLocks/>
            </p:cNvSpPr>
            <p:nvPr/>
          </p:nvSpPr>
          <p:spPr bwMode="auto">
            <a:xfrm>
              <a:off x="2819" y="499"/>
              <a:ext cx="285" cy="1"/>
            </a:xfrm>
            <a:custGeom>
              <a:avLst/>
              <a:gdLst>
                <a:gd name="T0" fmla="*/ 285 w 285"/>
                <a:gd name="T1" fmla="*/ 0 h 1"/>
                <a:gd name="T2" fmla="*/ 234 w 285"/>
                <a:gd name="T3" fmla="*/ 0 h 1"/>
                <a:gd name="T4" fmla="*/ 205 w 285"/>
                <a:gd name="T5" fmla="*/ 0 h 1"/>
                <a:gd name="T6" fmla="*/ 0 w 285"/>
                <a:gd name="T7" fmla="*/ 0 h 1"/>
                <a:gd name="T8" fmla="*/ 0 60000 65536"/>
                <a:gd name="T9" fmla="*/ 0 60000 65536"/>
                <a:gd name="T10" fmla="*/ 0 60000 65536"/>
                <a:gd name="T11" fmla="*/ 0 60000 65536"/>
                <a:gd name="T12" fmla="*/ 0 w 285"/>
                <a:gd name="T13" fmla="*/ 0 h 1"/>
                <a:gd name="T14" fmla="*/ 285 w 285"/>
                <a:gd name="T15" fmla="*/ 1 h 1"/>
              </a:gdLst>
              <a:ahLst/>
              <a:cxnLst>
                <a:cxn ang="T8">
                  <a:pos x="T0" y="T1"/>
                </a:cxn>
                <a:cxn ang="T9">
                  <a:pos x="T2" y="T3"/>
                </a:cxn>
                <a:cxn ang="T10">
                  <a:pos x="T4" y="T5"/>
                </a:cxn>
                <a:cxn ang="T11">
                  <a:pos x="T6" y="T7"/>
                </a:cxn>
              </a:cxnLst>
              <a:rect l="T12" t="T13" r="T14" b="T15"/>
              <a:pathLst>
                <a:path w="285" h="1">
                  <a:moveTo>
                    <a:pt x="285" y="0"/>
                  </a:moveTo>
                  <a:lnTo>
                    <a:pt x="234" y="0"/>
                  </a:lnTo>
                  <a:lnTo>
                    <a:pt x="205" y="0"/>
                  </a:lnTo>
                  <a:lnTo>
                    <a:pt x="0" y="0"/>
                  </a:lnTo>
                </a:path>
              </a:pathLst>
            </a:custGeom>
            <a:noFill/>
            <a:ln w="1428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42" name="Freeform 926"/>
            <p:cNvSpPr>
              <a:spLocks/>
            </p:cNvSpPr>
            <p:nvPr/>
          </p:nvSpPr>
          <p:spPr bwMode="auto">
            <a:xfrm>
              <a:off x="2182" y="499"/>
              <a:ext cx="343" cy="1"/>
            </a:xfrm>
            <a:custGeom>
              <a:avLst/>
              <a:gdLst>
                <a:gd name="T0" fmla="*/ 343 w 343"/>
                <a:gd name="T1" fmla="*/ 0 h 1"/>
                <a:gd name="T2" fmla="*/ 60 w 343"/>
                <a:gd name="T3" fmla="*/ 0 h 1"/>
                <a:gd name="T4" fmla="*/ 36 w 343"/>
                <a:gd name="T5" fmla="*/ 0 h 1"/>
                <a:gd name="T6" fmla="*/ 0 w 343"/>
                <a:gd name="T7" fmla="*/ 0 h 1"/>
                <a:gd name="T8" fmla="*/ 0 60000 65536"/>
                <a:gd name="T9" fmla="*/ 0 60000 65536"/>
                <a:gd name="T10" fmla="*/ 0 60000 65536"/>
                <a:gd name="T11" fmla="*/ 0 60000 65536"/>
                <a:gd name="T12" fmla="*/ 0 w 343"/>
                <a:gd name="T13" fmla="*/ 0 h 1"/>
                <a:gd name="T14" fmla="*/ 343 w 343"/>
                <a:gd name="T15" fmla="*/ 1 h 1"/>
              </a:gdLst>
              <a:ahLst/>
              <a:cxnLst>
                <a:cxn ang="T8">
                  <a:pos x="T0" y="T1"/>
                </a:cxn>
                <a:cxn ang="T9">
                  <a:pos x="T2" y="T3"/>
                </a:cxn>
                <a:cxn ang="T10">
                  <a:pos x="T4" y="T5"/>
                </a:cxn>
                <a:cxn ang="T11">
                  <a:pos x="T6" y="T7"/>
                </a:cxn>
              </a:cxnLst>
              <a:rect l="T12" t="T13" r="T14" b="T15"/>
              <a:pathLst>
                <a:path w="343" h="1">
                  <a:moveTo>
                    <a:pt x="343" y="0"/>
                  </a:moveTo>
                  <a:lnTo>
                    <a:pt x="60" y="0"/>
                  </a:lnTo>
                  <a:lnTo>
                    <a:pt x="36" y="0"/>
                  </a:lnTo>
                  <a:lnTo>
                    <a:pt x="0" y="0"/>
                  </a:lnTo>
                </a:path>
              </a:pathLst>
            </a:custGeom>
            <a:noFill/>
            <a:ln w="1428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43" name="Line 927"/>
            <p:cNvSpPr>
              <a:spLocks noChangeShapeType="1"/>
            </p:cNvSpPr>
            <p:nvPr/>
          </p:nvSpPr>
          <p:spPr bwMode="auto">
            <a:xfrm flipH="1">
              <a:off x="2565" y="499"/>
              <a:ext cx="214" cy="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44" name="Freeform 928"/>
            <p:cNvSpPr>
              <a:spLocks/>
            </p:cNvSpPr>
            <p:nvPr/>
          </p:nvSpPr>
          <p:spPr bwMode="auto">
            <a:xfrm>
              <a:off x="2242" y="343"/>
              <a:ext cx="782" cy="316"/>
            </a:xfrm>
            <a:custGeom>
              <a:avLst/>
              <a:gdLst>
                <a:gd name="T0" fmla="*/ 0 w 782"/>
                <a:gd name="T1" fmla="*/ 316 h 316"/>
                <a:gd name="T2" fmla="*/ 0 w 782"/>
                <a:gd name="T3" fmla="*/ 156 h 316"/>
                <a:gd name="T4" fmla="*/ 0 w 782"/>
                <a:gd name="T5" fmla="*/ 0 h 316"/>
                <a:gd name="T6" fmla="*/ 782 w 782"/>
                <a:gd name="T7" fmla="*/ 0 h 316"/>
                <a:gd name="T8" fmla="*/ 782 w 782"/>
                <a:gd name="T9" fmla="*/ 156 h 316"/>
                <a:gd name="T10" fmla="*/ 782 w 782"/>
                <a:gd name="T11" fmla="*/ 316 h 316"/>
                <a:gd name="T12" fmla="*/ 0 w 782"/>
                <a:gd name="T13" fmla="*/ 316 h 316"/>
                <a:gd name="T14" fmla="*/ 0 60000 65536"/>
                <a:gd name="T15" fmla="*/ 0 60000 65536"/>
                <a:gd name="T16" fmla="*/ 0 60000 65536"/>
                <a:gd name="T17" fmla="*/ 0 60000 65536"/>
                <a:gd name="T18" fmla="*/ 0 60000 65536"/>
                <a:gd name="T19" fmla="*/ 0 60000 65536"/>
                <a:gd name="T20" fmla="*/ 0 60000 65536"/>
                <a:gd name="T21" fmla="*/ 0 w 782"/>
                <a:gd name="T22" fmla="*/ 0 h 316"/>
                <a:gd name="T23" fmla="*/ 782 w 782"/>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316">
                  <a:moveTo>
                    <a:pt x="0" y="316"/>
                  </a:moveTo>
                  <a:lnTo>
                    <a:pt x="0" y="156"/>
                  </a:lnTo>
                  <a:lnTo>
                    <a:pt x="0" y="0"/>
                  </a:lnTo>
                  <a:lnTo>
                    <a:pt x="782" y="0"/>
                  </a:lnTo>
                  <a:lnTo>
                    <a:pt x="782" y="156"/>
                  </a:lnTo>
                  <a:lnTo>
                    <a:pt x="782" y="316"/>
                  </a:lnTo>
                  <a:lnTo>
                    <a:pt x="0" y="316"/>
                  </a:lnTo>
                  <a:close/>
                </a:path>
              </a:pathLst>
            </a:custGeom>
            <a:noFill/>
            <a:ln w="206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45" name="Freeform 929"/>
            <p:cNvSpPr>
              <a:spLocks/>
            </p:cNvSpPr>
            <p:nvPr/>
          </p:nvSpPr>
          <p:spPr bwMode="auto">
            <a:xfrm>
              <a:off x="2218" y="365"/>
              <a:ext cx="1" cy="281"/>
            </a:xfrm>
            <a:custGeom>
              <a:avLst/>
              <a:gdLst>
                <a:gd name="T0" fmla="*/ 0 w 1"/>
                <a:gd name="T1" fmla="*/ 0 h 281"/>
                <a:gd name="T2" fmla="*/ 0 w 1"/>
                <a:gd name="T3" fmla="*/ 134 h 281"/>
                <a:gd name="T4" fmla="*/ 0 w 1"/>
                <a:gd name="T5" fmla="*/ 281 h 281"/>
                <a:gd name="T6" fmla="*/ 0 60000 65536"/>
                <a:gd name="T7" fmla="*/ 0 60000 65536"/>
                <a:gd name="T8" fmla="*/ 0 60000 65536"/>
                <a:gd name="T9" fmla="*/ 0 w 1"/>
                <a:gd name="T10" fmla="*/ 0 h 281"/>
                <a:gd name="T11" fmla="*/ 1 w 1"/>
                <a:gd name="T12" fmla="*/ 281 h 281"/>
              </a:gdLst>
              <a:ahLst/>
              <a:cxnLst>
                <a:cxn ang="T6">
                  <a:pos x="T0" y="T1"/>
                </a:cxn>
                <a:cxn ang="T7">
                  <a:pos x="T2" y="T3"/>
                </a:cxn>
                <a:cxn ang="T8">
                  <a:pos x="T4" y="T5"/>
                </a:cxn>
              </a:cxnLst>
              <a:rect l="T9" t="T10" r="T11" b="T12"/>
              <a:pathLst>
                <a:path w="1" h="281">
                  <a:moveTo>
                    <a:pt x="0" y="0"/>
                  </a:moveTo>
                  <a:lnTo>
                    <a:pt x="0" y="134"/>
                  </a:lnTo>
                  <a:lnTo>
                    <a:pt x="0" y="281"/>
                  </a:lnTo>
                </a:path>
              </a:pathLst>
            </a:custGeom>
            <a:noFill/>
            <a:ln w="206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46" name="Freeform 930"/>
            <p:cNvSpPr>
              <a:spLocks/>
            </p:cNvSpPr>
            <p:nvPr/>
          </p:nvSpPr>
          <p:spPr bwMode="auto">
            <a:xfrm>
              <a:off x="3053" y="363"/>
              <a:ext cx="1" cy="278"/>
            </a:xfrm>
            <a:custGeom>
              <a:avLst/>
              <a:gdLst>
                <a:gd name="T0" fmla="*/ 0 w 1"/>
                <a:gd name="T1" fmla="*/ 0 h 278"/>
                <a:gd name="T2" fmla="*/ 0 w 1"/>
                <a:gd name="T3" fmla="*/ 136 h 278"/>
                <a:gd name="T4" fmla="*/ 0 w 1"/>
                <a:gd name="T5" fmla="*/ 278 h 278"/>
                <a:gd name="T6" fmla="*/ 0 60000 65536"/>
                <a:gd name="T7" fmla="*/ 0 60000 65536"/>
                <a:gd name="T8" fmla="*/ 0 60000 65536"/>
                <a:gd name="T9" fmla="*/ 0 w 1"/>
                <a:gd name="T10" fmla="*/ 0 h 278"/>
                <a:gd name="T11" fmla="*/ 1 w 1"/>
                <a:gd name="T12" fmla="*/ 278 h 278"/>
              </a:gdLst>
              <a:ahLst/>
              <a:cxnLst>
                <a:cxn ang="T6">
                  <a:pos x="T0" y="T1"/>
                </a:cxn>
                <a:cxn ang="T7">
                  <a:pos x="T2" y="T3"/>
                </a:cxn>
                <a:cxn ang="T8">
                  <a:pos x="T4" y="T5"/>
                </a:cxn>
              </a:cxnLst>
              <a:rect l="T9" t="T10" r="T11" b="T12"/>
              <a:pathLst>
                <a:path w="1" h="278">
                  <a:moveTo>
                    <a:pt x="0" y="0"/>
                  </a:moveTo>
                  <a:lnTo>
                    <a:pt x="0" y="136"/>
                  </a:lnTo>
                  <a:lnTo>
                    <a:pt x="0" y="278"/>
                  </a:lnTo>
                </a:path>
              </a:pathLst>
            </a:custGeom>
            <a:noFill/>
            <a:ln w="206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47" name="Line 931"/>
            <p:cNvSpPr>
              <a:spLocks noChangeShapeType="1"/>
            </p:cNvSpPr>
            <p:nvPr/>
          </p:nvSpPr>
          <p:spPr bwMode="auto">
            <a:xfrm flipH="1" flipV="1">
              <a:off x="3031" y="345"/>
              <a:ext cx="20" cy="1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48" name="Line 932"/>
            <p:cNvSpPr>
              <a:spLocks noChangeShapeType="1"/>
            </p:cNvSpPr>
            <p:nvPr/>
          </p:nvSpPr>
          <p:spPr bwMode="auto">
            <a:xfrm flipH="1">
              <a:off x="3026" y="646"/>
              <a:ext cx="25" cy="13"/>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49" name="Line 933"/>
            <p:cNvSpPr>
              <a:spLocks noChangeShapeType="1"/>
            </p:cNvSpPr>
            <p:nvPr/>
          </p:nvSpPr>
          <p:spPr bwMode="auto">
            <a:xfrm flipV="1">
              <a:off x="2220" y="345"/>
              <a:ext cx="22" cy="18"/>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50" name="Line 934"/>
            <p:cNvSpPr>
              <a:spLocks noChangeShapeType="1"/>
            </p:cNvSpPr>
            <p:nvPr/>
          </p:nvSpPr>
          <p:spPr bwMode="auto">
            <a:xfrm>
              <a:off x="2220" y="646"/>
              <a:ext cx="22" cy="13"/>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51" name="Line 937"/>
            <p:cNvSpPr>
              <a:spLocks noChangeShapeType="1"/>
            </p:cNvSpPr>
            <p:nvPr/>
          </p:nvSpPr>
          <p:spPr bwMode="auto">
            <a:xfrm>
              <a:off x="3409" y="118"/>
              <a:ext cx="1" cy="138"/>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52" name="Freeform 938"/>
            <p:cNvSpPr>
              <a:spLocks/>
            </p:cNvSpPr>
            <p:nvPr/>
          </p:nvSpPr>
          <p:spPr bwMode="auto">
            <a:xfrm>
              <a:off x="3383" y="238"/>
              <a:ext cx="51" cy="96"/>
            </a:xfrm>
            <a:custGeom>
              <a:avLst/>
              <a:gdLst>
                <a:gd name="T0" fmla="*/ 0 w 51"/>
                <a:gd name="T1" fmla="*/ 0 h 96"/>
                <a:gd name="T2" fmla="*/ 26 w 51"/>
                <a:gd name="T3" fmla="*/ 96 h 96"/>
                <a:gd name="T4" fmla="*/ 51 w 51"/>
                <a:gd name="T5" fmla="*/ 0 h 96"/>
                <a:gd name="T6" fmla="*/ 0 w 51"/>
                <a:gd name="T7" fmla="*/ 0 h 96"/>
                <a:gd name="T8" fmla="*/ 0 60000 65536"/>
                <a:gd name="T9" fmla="*/ 0 60000 65536"/>
                <a:gd name="T10" fmla="*/ 0 60000 65536"/>
                <a:gd name="T11" fmla="*/ 0 60000 65536"/>
                <a:gd name="T12" fmla="*/ 0 w 51"/>
                <a:gd name="T13" fmla="*/ 0 h 96"/>
                <a:gd name="T14" fmla="*/ 51 w 51"/>
                <a:gd name="T15" fmla="*/ 96 h 96"/>
              </a:gdLst>
              <a:ahLst/>
              <a:cxnLst>
                <a:cxn ang="T8">
                  <a:pos x="T0" y="T1"/>
                </a:cxn>
                <a:cxn ang="T9">
                  <a:pos x="T2" y="T3"/>
                </a:cxn>
                <a:cxn ang="T10">
                  <a:pos x="T4" y="T5"/>
                </a:cxn>
                <a:cxn ang="T11">
                  <a:pos x="T6" y="T7"/>
                </a:cxn>
              </a:cxnLst>
              <a:rect l="T12" t="T13" r="T14" b="T15"/>
              <a:pathLst>
                <a:path w="51" h="96">
                  <a:moveTo>
                    <a:pt x="0" y="0"/>
                  </a:moveTo>
                  <a:lnTo>
                    <a:pt x="26" y="96"/>
                  </a:lnTo>
                  <a:lnTo>
                    <a:pt x="5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53" name="Line 939"/>
            <p:cNvSpPr>
              <a:spLocks noChangeShapeType="1"/>
            </p:cNvSpPr>
            <p:nvPr/>
          </p:nvSpPr>
          <p:spPr bwMode="auto">
            <a:xfrm flipV="1">
              <a:off x="3409" y="722"/>
              <a:ext cx="1" cy="127"/>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54" name="Freeform 940"/>
            <p:cNvSpPr>
              <a:spLocks/>
            </p:cNvSpPr>
            <p:nvPr/>
          </p:nvSpPr>
          <p:spPr bwMode="auto">
            <a:xfrm>
              <a:off x="3383" y="644"/>
              <a:ext cx="51" cy="95"/>
            </a:xfrm>
            <a:custGeom>
              <a:avLst/>
              <a:gdLst>
                <a:gd name="T0" fmla="*/ 51 w 51"/>
                <a:gd name="T1" fmla="*/ 95 h 95"/>
                <a:gd name="T2" fmla="*/ 26 w 51"/>
                <a:gd name="T3" fmla="*/ 0 h 95"/>
                <a:gd name="T4" fmla="*/ 0 w 51"/>
                <a:gd name="T5" fmla="*/ 95 h 95"/>
                <a:gd name="T6" fmla="*/ 51 w 51"/>
                <a:gd name="T7" fmla="*/ 95 h 95"/>
                <a:gd name="T8" fmla="*/ 0 60000 65536"/>
                <a:gd name="T9" fmla="*/ 0 60000 65536"/>
                <a:gd name="T10" fmla="*/ 0 60000 65536"/>
                <a:gd name="T11" fmla="*/ 0 60000 65536"/>
                <a:gd name="T12" fmla="*/ 0 w 51"/>
                <a:gd name="T13" fmla="*/ 0 h 95"/>
                <a:gd name="T14" fmla="*/ 51 w 51"/>
                <a:gd name="T15" fmla="*/ 95 h 95"/>
              </a:gdLst>
              <a:ahLst/>
              <a:cxnLst>
                <a:cxn ang="T8">
                  <a:pos x="T0" y="T1"/>
                </a:cxn>
                <a:cxn ang="T9">
                  <a:pos x="T2" y="T3"/>
                </a:cxn>
                <a:cxn ang="T10">
                  <a:pos x="T4" y="T5"/>
                </a:cxn>
                <a:cxn ang="T11">
                  <a:pos x="T6" y="T7"/>
                </a:cxn>
              </a:cxnLst>
              <a:rect l="T12" t="T13" r="T14" b="T15"/>
              <a:pathLst>
                <a:path w="51" h="95">
                  <a:moveTo>
                    <a:pt x="51" y="95"/>
                  </a:moveTo>
                  <a:lnTo>
                    <a:pt x="26" y="0"/>
                  </a:lnTo>
                  <a:lnTo>
                    <a:pt x="0" y="95"/>
                  </a:lnTo>
                  <a:lnTo>
                    <a:pt x="51"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55" name="Rectangle 941"/>
            <p:cNvSpPr>
              <a:spLocks noChangeArrowheads="1"/>
            </p:cNvSpPr>
            <p:nvPr/>
          </p:nvSpPr>
          <p:spPr bwMode="auto">
            <a:xfrm>
              <a:off x="3275" y="356"/>
              <a:ext cx="32"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a:t>
              </a:r>
              <a:endParaRPr lang="en-US"/>
            </a:p>
          </p:txBody>
        </p:sp>
        <p:sp>
          <p:nvSpPr>
            <p:cNvPr id="12556" name="Rectangle 942"/>
            <p:cNvSpPr>
              <a:spLocks noChangeArrowheads="1"/>
            </p:cNvSpPr>
            <p:nvPr/>
          </p:nvSpPr>
          <p:spPr bwMode="auto">
            <a:xfrm>
              <a:off x="3305" y="356"/>
              <a:ext cx="6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8</a:t>
              </a:r>
              <a:endParaRPr lang="en-US"/>
            </a:p>
          </p:txBody>
        </p:sp>
        <p:sp>
          <p:nvSpPr>
            <p:cNvPr id="12557" name="Rectangle 943"/>
            <p:cNvSpPr>
              <a:spLocks noChangeArrowheads="1"/>
            </p:cNvSpPr>
            <p:nvPr/>
          </p:nvSpPr>
          <p:spPr bwMode="auto">
            <a:xfrm>
              <a:off x="3365" y="356"/>
              <a:ext cx="6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7</a:t>
              </a:r>
              <a:endParaRPr lang="en-US"/>
            </a:p>
          </p:txBody>
        </p:sp>
        <p:sp>
          <p:nvSpPr>
            <p:cNvPr id="12558" name="Rectangle 944"/>
            <p:cNvSpPr>
              <a:spLocks noChangeArrowheads="1"/>
            </p:cNvSpPr>
            <p:nvPr/>
          </p:nvSpPr>
          <p:spPr bwMode="auto">
            <a:xfrm>
              <a:off x="3424" y="356"/>
              <a:ext cx="6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4</a:t>
              </a:r>
              <a:endParaRPr lang="en-US"/>
            </a:p>
          </p:txBody>
        </p:sp>
        <p:sp>
          <p:nvSpPr>
            <p:cNvPr id="12559" name="Rectangle 945"/>
            <p:cNvSpPr>
              <a:spLocks noChangeArrowheads="1"/>
            </p:cNvSpPr>
            <p:nvPr/>
          </p:nvSpPr>
          <p:spPr bwMode="auto">
            <a:xfrm>
              <a:off x="3275" y="486"/>
              <a:ext cx="32"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a:t>
              </a:r>
              <a:endParaRPr lang="en-US"/>
            </a:p>
          </p:txBody>
        </p:sp>
        <p:sp>
          <p:nvSpPr>
            <p:cNvPr id="12560" name="Rectangle 946"/>
            <p:cNvSpPr>
              <a:spLocks noChangeArrowheads="1"/>
            </p:cNvSpPr>
            <p:nvPr/>
          </p:nvSpPr>
          <p:spPr bwMode="auto">
            <a:xfrm>
              <a:off x="3305" y="486"/>
              <a:ext cx="65"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8</a:t>
              </a:r>
              <a:endParaRPr lang="en-US"/>
            </a:p>
          </p:txBody>
        </p:sp>
        <p:sp>
          <p:nvSpPr>
            <p:cNvPr id="12561" name="Rectangle 947"/>
            <p:cNvSpPr>
              <a:spLocks noChangeArrowheads="1"/>
            </p:cNvSpPr>
            <p:nvPr/>
          </p:nvSpPr>
          <p:spPr bwMode="auto">
            <a:xfrm>
              <a:off x="3365" y="486"/>
              <a:ext cx="65"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7</a:t>
              </a:r>
              <a:endParaRPr lang="en-US"/>
            </a:p>
          </p:txBody>
        </p:sp>
        <p:sp>
          <p:nvSpPr>
            <p:cNvPr id="12562" name="Rectangle 948"/>
            <p:cNvSpPr>
              <a:spLocks noChangeArrowheads="1"/>
            </p:cNvSpPr>
            <p:nvPr/>
          </p:nvSpPr>
          <p:spPr bwMode="auto">
            <a:xfrm>
              <a:off x="3424" y="486"/>
              <a:ext cx="65"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rPr>
                <a:t>0</a:t>
              </a:r>
              <a:endParaRPr lang="en-US"/>
            </a:p>
          </p:txBody>
        </p:sp>
        <p:sp>
          <p:nvSpPr>
            <p:cNvPr id="12563" name="Line 949"/>
            <p:cNvSpPr>
              <a:spLocks noChangeShapeType="1"/>
            </p:cNvSpPr>
            <p:nvPr/>
          </p:nvSpPr>
          <p:spPr bwMode="auto">
            <a:xfrm flipV="1">
              <a:off x="3185" y="405"/>
              <a:ext cx="51" cy="125"/>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64" name="Freeform 950"/>
            <p:cNvSpPr>
              <a:spLocks/>
            </p:cNvSpPr>
            <p:nvPr/>
          </p:nvSpPr>
          <p:spPr bwMode="auto">
            <a:xfrm>
              <a:off x="3167" y="414"/>
              <a:ext cx="87" cy="112"/>
            </a:xfrm>
            <a:custGeom>
              <a:avLst/>
              <a:gdLst>
                <a:gd name="T0" fmla="*/ 966 w 39"/>
                <a:gd name="T1" fmla="*/ 607 h 50"/>
                <a:gd name="T2" fmla="*/ 966 w 39"/>
                <a:gd name="T3" fmla="*/ 482 h 50"/>
                <a:gd name="T4" fmla="*/ 921 w 39"/>
                <a:gd name="T5" fmla="*/ 381 h 50"/>
                <a:gd name="T6" fmla="*/ 20 w 39"/>
                <a:gd name="T7" fmla="*/ 426 h 50"/>
                <a:gd name="T8" fmla="*/ 0 w 39"/>
                <a:gd name="T9" fmla="*/ 526 h 50"/>
                <a:gd name="T10" fmla="*/ 0 w 39"/>
                <a:gd name="T11" fmla="*/ 652 h 50"/>
                <a:gd name="T12" fmla="*/ 921 w 39"/>
                <a:gd name="T13" fmla="*/ 809 h 50"/>
                <a:gd name="T14" fmla="*/ 966 w 39"/>
                <a:gd name="T15" fmla="*/ 708 h 50"/>
                <a:gd name="T16" fmla="*/ 966 w 39"/>
                <a:gd name="T17" fmla="*/ 60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
                <a:gd name="T28" fmla="*/ 0 h 50"/>
                <a:gd name="T29" fmla="*/ 39 w 39"/>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 h="50">
                  <a:moveTo>
                    <a:pt x="39" y="24"/>
                  </a:moveTo>
                  <a:cubicBezTo>
                    <a:pt x="39" y="19"/>
                    <a:pt x="39" y="19"/>
                    <a:pt x="39" y="19"/>
                  </a:cubicBezTo>
                  <a:cubicBezTo>
                    <a:pt x="37" y="15"/>
                    <a:pt x="37" y="15"/>
                    <a:pt x="37" y="15"/>
                  </a:cubicBezTo>
                  <a:cubicBezTo>
                    <a:pt x="30" y="0"/>
                    <a:pt x="7" y="1"/>
                    <a:pt x="1" y="17"/>
                  </a:cubicBezTo>
                  <a:cubicBezTo>
                    <a:pt x="0" y="21"/>
                    <a:pt x="0" y="21"/>
                    <a:pt x="0" y="21"/>
                  </a:cubicBezTo>
                  <a:cubicBezTo>
                    <a:pt x="0" y="26"/>
                    <a:pt x="0" y="26"/>
                    <a:pt x="0" y="26"/>
                  </a:cubicBezTo>
                  <a:cubicBezTo>
                    <a:pt x="3" y="45"/>
                    <a:pt x="28" y="50"/>
                    <a:pt x="37" y="32"/>
                  </a:cubicBezTo>
                  <a:cubicBezTo>
                    <a:pt x="39" y="28"/>
                    <a:pt x="39" y="28"/>
                    <a:pt x="39" y="28"/>
                  </a:cubicBezTo>
                  <a:cubicBezTo>
                    <a:pt x="39" y="24"/>
                    <a:pt x="39" y="24"/>
                    <a:pt x="39" y="24"/>
                  </a:cubicBezTo>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65" name="Line 951"/>
            <p:cNvSpPr>
              <a:spLocks noChangeShapeType="1"/>
            </p:cNvSpPr>
            <p:nvPr/>
          </p:nvSpPr>
          <p:spPr bwMode="auto">
            <a:xfrm>
              <a:off x="3118" y="341"/>
              <a:ext cx="394" cy="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66" name="Line 952"/>
            <p:cNvSpPr>
              <a:spLocks noChangeShapeType="1"/>
            </p:cNvSpPr>
            <p:nvPr/>
          </p:nvSpPr>
          <p:spPr bwMode="auto">
            <a:xfrm>
              <a:off x="3111" y="653"/>
              <a:ext cx="414" cy="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67" name="Oval 953"/>
            <p:cNvSpPr>
              <a:spLocks noChangeArrowheads="1"/>
            </p:cNvSpPr>
            <p:nvPr/>
          </p:nvSpPr>
          <p:spPr bwMode="auto">
            <a:xfrm>
              <a:off x="4182" y="370"/>
              <a:ext cx="336" cy="336"/>
            </a:xfrm>
            <a:prstGeom prst="ellipse">
              <a:avLst/>
            </a:prstGeom>
            <a:solidFill>
              <a:srgbClr val="625FAA"/>
            </a:solidFill>
            <a:ln w="26988">
              <a:solidFill>
                <a:srgbClr val="000000"/>
              </a:solidFill>
              <a:miter lim="800000"/>
              <a:headEnd/>
              <a:tailEnd/>
            </a:ln>
          </p:spPr>
          <p:txBody>
            <a:bodyPr/>
            <a:lstStyle/>
            <a:p>
              <a:endParaRPr lang="en-US"/>
            </a:p>
          </p:txBody>
        </p:sp>
        <p:sp>
          <p:nvSpPr>
            <p:cNvPr id="12568" name="Oval 954"/>
            <p:cNvSpPr>
              <a:spLocks noChangeArrowheads="1"/>
            </p:cNvSpPr>
            <p:nvPr/>
          </p:nvSpPr>
          <p:spPr bwMode="auto">
            <a:xfrm>
              <a:off x="4204" y="394"/>
              <a:ext cx="292" cy="292"/>
            </a:xfrm>
            <a:prstGeom prst="ellipse">
              <a:avLst/>
            </a:prstGeom>
            <a:solidFill>
              <a:srgbClr val="625FAA"/>
            </a:solidFill>
            <a:ln w="14288">
              <a:solidFill>
                <a:srgbClr val="000000"/>
              </a:solidFill>
              <a:miter lim="800000"/>
              <a:headEnd/>
              <a:tailEnd/>
            </a:ln>
          </p:spPr>
          <p:txBody>
            <a:bodyPr/>
            <a:lstStyle/>
            <a:p>
              <a:endParaRPr lang="en-US"/>
            </a:p>
          </p:txBody>
        </p:sp>
        <p:sp>
          <p:nvSpPr>
            <p:cNvPr id="12569" name="Line 955"/>
            <p:cNvSpPr>
              <a:spLocks noChangeShapeType="1"/>
            </p:cNvSpPr>
            <p:nvPr/>
          </p:nvSpPr>
          <p:spPr bwMode="auto">
            <a:xfrm>
              <a:off x="4331" y="541"/>
              <a:ext cx="52" cy="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70" name="Line 956"/>
            <p:cNvSpPr>
              <a:spLocks noChangeShapeType="1"/>
            </p:cNvSpPr>
            <p:nvPr/>
          </p:nvSpPr>
          <p:spPr bwMode="auto">
            <a:xfrm>
              <a:off x="4356" y="510"/>
              <a:ext cx="1" cy="62"/>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71" name="Line 957"/>
            <p:cNvSpPr>
              <a:spLocks noChangeShapeType="1"/>
            </p:cNvSpPr>
            <p:nvPr/>
          </p:nvSpPr>
          <p:spPr bwMode="auto">
            <a:xfrm>
              <a:off x="4405" y="541"/>
              <a:ext cx="178" cy="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72" name="Line 958"/>
            <p:cNvSpPr>
              <a:spLocks noChangeShapeType="1"/>
            </p:cNvSpPr>
            <p:nvPr/>
          </p:nvSpPr>
          <p:spPr bwMode="auto">
            <a:xfrm flipH="1">
              <a:off x="4122" y="541"/>
              <a:ext cx="183" cy="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73" name="Line 959"/>
            <p:cNvSpPr>
              <a:spLocks noChangeShapeType="1"/>
            </p:cNvSpPr>
            <p:nvPr/>
          </p:nvSpPr>
          <p:spPr bwMode="auto">
            <a:xfrm flipV="1">
              <a:off x="4358" y="330"/>
              <a:ext cx="1" cy="160"/>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74" name="Line 960"/>
            <p:cNvSpPr>
              <a:spLocks noChangeShapeType="1"/>
            </p:cNvSpPr>
            <p:nvPr/>
          </p:nvSpPr>
          <p:spPr bwMode="auto">
            <a:xfrm>
              <a:off x="4354" y="595"/>
              <a:ext cx="1" cy="158"/>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2307" name="Freeform 978"/>
          <p:cNvSpPr>
            <a:spLocks/>
          </p:cNvSpPr>
          <p:nvPr/>
        </p:nvSpPr>
        <p:spPr bwMode="auto">
          <a:xfrm>
            <a:off x="2474913" y="6280150"/>
            <a:ext cx="1587" cy="385763"/>
          </a:xfrm>
          <a:custGeom>
            <a:avLst/>
            <a:gdLst>
              <a:gd name="T0" fmla="*/ 0 w 1587"/>
              <a:gd name="T1" fmla="*/ 0 h 243"/>
              <a:gd name="T2" fmla="*/ 0 w 1587"/>
              <a:gd name="T3" fmla="*/ 2147483647 h 243"/>
              <a:gd name="T4" fmla="*/ 0 w 1587"/>
              <a:gd name="T5" fmla="*/ 0 h 243"/>
              <a:gd name="T6" fmla="*/ 0 60000 65536"/>
              <a:gd name="T7" fmla="*/ 0 60000 65536"/>
              <a:gd name="T8" fmla="*/ 0 60000 65536"/>
              <a:gd name="T9" fmla="*/ 0 w 1587"/>
              <a:gd name="T10" fmla="*/ 0 h 243"/>
              <a:gd name="T11" fmla="*/ 1587 w 1587"/>
              <a:gd name="T12" fmla="*/ 243 h 243"/>
            </a:gdLst>
            <a:ahLst/>
            <a:cxnLst>
              <a:cxn ang="T6">
                <a:pos x="T0" y="T1"/>
              </a:cxn>
              <a:cxn ang="T7">
                <a:pos x="T2" y="T3"/>
              </a:cxn>
              <a:cxn ang="T8">
                <a:pos x="T4" y="T5"/>
              </a:cxn>
            </a:cxnLst>
            <a:rect l="T9" t="T10" r="T11" b="T12"/>
            <a:pathLst>
              <a:path w="1587" h="243">
                <a:moveTo>
                  <a:pt x="0" y="0"/>
                </a:moveTo>
                <a:lnTo>
                  <a:pt x="0" y="243"/>
                </a:lnTo>
                <a:lnTo>
                  <a:pt x="0" y="0"/>
                </a:ln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3" name="Group 988"/>
          <p:cNvGrpSpPr>
            <a:grpSpLocks/>
          </p:cNvGrpSpPr>
          <p:nvPr/>
        </p:nvGrpSpPr>
        <p:grpSpPr bwMode="auto">
          <a:xfrm>
            <a:off x="152400" y="1219200"/>
            <a:ext cx="7356475" cy="1965325"/>
            <a:chOff x="96" y="768"/>
            <a:chExt cx="4634" cy="1238"/>
          </a:xfrm>
        </p:grpSpPr>
        <p:sp>
          <p:nvSpPr>
            <p:cNvPr id="12488" name="Line 19"/>
            <p:cNvSpPr>
              <a:spLocks noChangeShapeType="1"/>
            </p:cNvSpPr>
            <p:nvPr/>
          </p:nvSpPr>
          <p:spPr bwMode="auto">
            <a:xfrm flipH="1">
              <a:off x="841" y="980"/>
              <a:ext cx="830" cy="223"/>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89" name="Line 20"/>
            <p:cNvSpPr>
              <a:spLocks noChangeShapeType="1"/>
            </p:cNvSpPr>
            <p:nvPr/>
          </p:nvSpPr>
          <p:spPr bwMode="auto">
            <a:xfrm flipH="1">
              <a:off x="925" y="1328"/>
              <a:ext cx="831" cy="218"/>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90" name="Line 21"/>
            <p:cNvSpPr>
              <a:spLocks noChangeShapeType="1"/>
            </p:cNvSpPr>
            <p:nvPr/>
          </p:nvSpPr>
          <p:spPr bwMode="auto">
            <a:xfrm>
              <a:off x="916" y="1277"/>
              <a:ext cx="45" cy="160"/>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91" name="Freeform 22"/>
            <p:cNvSpPr>
              <a:spLocks/>
            </p:cNvSpPr>
            <p:nvPr/>
          </p:nvSpPr>
          <p:spPr bwMode="auto">
            <a:xfrm>
              <a:off x="925" y="1408"/>
              <a:ext cx="60" cy="120"/>
            </a:xfrm>
            <a:custGeom>
              <a:avLst/>
              <a:gdLst>
                <a:gd name="T0" fmla="*/ 0 w 60"/>
                <a:gd name="T1" fmla="*/ 18 h 120"/>
                <a:gd name="T2" fmla="*/ 60 w 60"/>
                <a:gd name="T3" fmla="*/ 120 h 120"/>
                <a:gd name="T4" fmla="*/ 60 w 60"/>
                <a:gd name="T5" fmla="*/ 0 h 120"/>
                <a:gd name="T6" fmla="*/ 0 w 60"/>
                <a:gd name="T7" fmla="*/ 18 h 120"/>
                <a:gd name="T8" fmla="*/ 0 60000 65536"/>
                <a:gd name="T9" fmla="*/ 0 60000 65536"/>
                <a:gd name="T10" fmla="*/ 0 60000 65536"/>
                <a:gd name="T11" fmla="*/ 0 60000 65536"/>
                <a:gd name="T12" fmla="*/ 0 w 60"/>
                <a:gd name="T13" fmla="*/ 0 h 120"/>
                <a:gd name="T14" fmla="*/ 60 w 60"/>
                <a:gd name="T15" fmla="*/ 120 h 120"/>
              </a:gdLst>
              <a:ahLst/>
              <a:cxnLst>
                <a:cxn ang="T8">
                  <a:pos x="T0" y="T1"/>
                </a:cxn>
                <a:cxn ang="T9">
                  <a:pos x="T2" y="T3"/>
                </a:cxn>
                <a:cxn ang="T10">
                  <a:pos x="T4" y="T5"/>
                </a:cxn>
                <a:cxn ang="T11">
                  <a:pos x="T6" y="T7"/>
                </a:cxn>
              </a:cxnLst>
              <a:rect l="T12" t="T13" r="T14" b="T15"/>
              <a:pathLst>
                <a:path w="60" h="120">
                  <a:moveTo>
                    <a:pt x="0" y="18"/>
                  </a:moveTo>
                  <a:lnTo>
                    <a:pt x="60" y="120"/>
                  </a:lnTo>
                  <a:lnTo>
                    <a:pt x="60" y="0"/>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92" name="Freeform 23"/>
            <p:cNvSpPr>
              <a:spLocks/>
            </p:cNvSpPr>
            <p:nvPr/>
          </p:nvSpPr>
          <p:spPr bwMode="auto">
            <a:xfrm>
              <a:off x="892" y="1185"/>
              <a:ext cx="60" cy="120"/>
            </a:xfrm>
            <a:custGeom>
              <a:avLst/>
              <a:gdLst>
                <a:gd name="T0" fmla="*/ 60 w 60"/>
                <a:gd name="T1" fmla="*/ 105 h 120"/>
                <a:gd name="T2" fmla="*/ 0 w 60"/>
                <a:gd name="T3" fmla="*/ 0 h 120"/>
                <a:gd name="T4" fmla="*/ 0 w 60"/>
                <a:gd name="T5" fmla="*/ 120 h 120"/>
                <a:gd name="T6" fmla="*/ 60 w 60"/>
                <a:gd name="T7" fmla="*/ 105 h 120"/>
                <a:gd name="T8" fmla="*/ 0 60000 65536"/>
                <a:gd name="T9" fmla="*/ 0 60000 65536"/>
                <a:gd name="T10" fmla="*/ 0 60000 65536"/>
                <a:gd name="T11" fmla="*/ 0 60000 65536"/>
                <a:gd name="T12" fmla="*/ 0 w 60"/>
                <a:gd name="T13" fmla="*/ 0 h 120"/>
                <a:gd name="T14" fmla="*/ 60 w 60"/>
                <a:gd name="T15" fmla="*/ 120 h 120"/>
              </a:gdLst>
              <a:ahLst/>
              <a:cxnLst>
                <a:cxn ang="T8">
                  <a:pos x="T0" y="T1"/>
                </a:cxn>
                <a:cxn ang="T9">
                  <a:pos x="T2" y="T3"/>
                </a:cxn>
                <a:cxn ang="T10">
                  <a:pos x="T4" y="T5"/>
                </a:cxn>
                <a:cxn ang="T11">
                  <a:pos x="T6" y="T7"/>
                </a:cxn>
              </a:cxnLst>
              <a:rect l="T12" t="T13" r="T14" b="T15"/>
              <a:pathLst>
                <a:path w="60" h="120">
                  <a:moveTo>
                    <a:pt x="60" y="105"/>
                  </a:moveTo>
                  <a:lnTo>
                    <a:pt x="0" y="0"/>
                  </a:lnTo>
                  <a:lnTo>
                    <a:pt x="0" y="120"/>
                  </a:lnTo>
                  <a:lnTo>
                    <a:pt x="60"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93" name="Rectangle 24"/>
            <p:cNvSpPr>
              <a:spLocks noChangeArrowheads="1"/>
            </p:cNvSpPr>
            <p:nvPr/>
          </p:nvSpPr>
          <p:spPr bwMode="auto">
            <a:xfrm>
              <a:off x="785" y="1310"/>
              <a:ext cx="270"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494" name="Rectangle 25"/>
            <p:cNvSpPr>
              <a:spLocks noChangeArrowheads="1"/>
            </p:cNvSpPr>
            <p:nvPr/>
          </p:nvSpPr>
          <p:spPr bwMode="auto">
            <a:xfrm>
              <a:off x="788" y="1303"/>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495" name="Rectangle 26"/>
            <p:cNvSpPr>
              <a:spLocks noChangeArrowheads="1"/>
            </p:cNvSpPr>
            <p:nvPr/>
          </p:nvSpPr>
          <p:spPr bwMode="auto">
            <a:xfrm>
              <a:off x="810" y="1303"/>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496" name="Rectangle 27"/>
            <p:cNvSpPr>
              <a:spLocks noChangeArrowheads="1"/>
            </p:cNvSpPr>
            <p:nvPr/>
          </p:nvSpPr>
          <p:spPr bwMode="auto">
            <a:xfrm>
              <a:off x="855" y="1303"/>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497" name="Rectangle 28"/>
            <p:cNvSpPr>
              <a:spLocks noChangeArrowheads="1"/>
            </p:cNvSpPr>
            <p:nvPr/>
          </p:nvSpPr>
          <p:spPr bwMode="auto">
            <a:xfrm>
              <a:off x="900" y="1303"/>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4</a:t>
              </a:r>
              <a:endParaRPr lang="en-US"/>
            </a:p>
          </p:txBody>
        </p:sp>
        <p:sp>
          <p:nvSpPr>
            <p:cNvPr id="12498" name="Rectangle 29"/>
            <p:cNvSpPr>
              <a:spLocks noChangeArrowheads="1"/>
            </p:cNvSpPr>
            <p:nvPr/>
          </p:nvSpPr>
          <p:spPr bwMode="auto">
            <a:xfrm>
              <a:off x="967" y="1303"/>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499" name="Rectangle 30"/>
            <p:cNvSpPr>
              <a:spLocks noChangeArrowheads="1"/>
            </p:cNvSpPr>
            <p:nvPr/>
          </p:nvSpPr>
          <p:spPr bwMode="auto">
            <a:xfrm>
              <a:off x="1046" y="1303"/>
              <a:ext cx="3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a:t>
              </a:r>
              <a:endParaRPr lang="en-US"/>
            </a:p>
          </p:txBody>
        </p:sp>
        <p:sp>
          <p:nvSpPr>
            <p:cNvPr id="12500" name="Rectangle 31"/>
            <p:cNvSpPr>
              <a:spLocks noChangeArrowheads="1"/>
            </p:cNvSpPr>
            <p:nvPr/>
          </p:nvSpPr>
          <p:spPr bwMode="auto">
            <a:xfrm>
              <a:off x="1086" y="1303"/>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x</a:t>
              </a:r>
              <a:endParaRPr lang="en-US"/>
            </a:p>
          </p:txBody>
        </p:sp>
        <p:sp>
          <p:nvSpPr>
            <p:cNvPr id="12501" name="Line 32"/>
            <p:cNvSpPr>
              <a:spLocks noChangeShapeType="1"/>
            </p:cNvSpPr>
            <p:nvPr/>
          </p:nvSpPr>
          <p:spPr bwMode="auto">
            <a:xfrm>
              <a:off x="1353" y="925"/>
              <a:ext cx="29" cy="84"/>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502" name="Freeform 33"/>
            <p:cNvSpPr>
              <a:spLocks/>
            </p:cNvSpPr>
            <p:nvPr/>
          </p:nvSpPr>
          <p:spPr bwMode="auto">
            <a:xfrm>
              <a:off x="1346" y="980"/>
              <a:ext cx="65" cy="121"/>
            </a:xfrm>
            <a:custGeom>
              <a:avLst/>
              <a:gdLst>
                <a:gd name="T0" fmla="*/ 0 w 65"/>
                <a:gd name="T1" fmla="*/ 20 h 121"/>
                <a:gd name="T2" fmla="*/ 65 w 65"/>
                <a:gd name="T3" fmla="*/ 121 h 121"/>
                <a:gd name="T4" fmla="*/ 58 w 65"/>
                <a:gd name="T5" fmla="*/ 0 h 121"/>
                <a:gd name="T6" fmla="*/ 0 w 65"/>
                <a:gd name="T7" fmla="*/ 20 h 121"/>
                <a:gd name="T8" fmla="*/ 0 60000 65536"/>
                <a:gd name="T9" fmla="*/ 0 60000 65536"/>
                <a:gd name="T10" fmla="*/ 0 60000 65536"/>
                <a:gd name="T11" fmla="*/ 0 60000 65536"/>
                <a:gd name="T12" fmla="*/ 0 w 65"/>
                <a:gd name="T13" fmla="*/ 0 h 121"/>
                <a:gd name="T14" fmla="*/ 65 w 65"/>
                <a:gd name="T15" fmla="*/ 121 h 121"/>
              </a:gdLst>
              <a:ahLst/>
              <a:cxnLst>
                <a:cxn ang="T8">
                  <a:pos x="T0" y="T1"/>
                </a:cxn>
                <a:cxn ang="T9">
                  <a:pos x="T2" y="T3"/>
                </a:cxn>
                <a:cxn ang="T10">
                  <a:pos x="T4" y="T5"/>
                </a:cxn>
                <a:cxn ang="T11">
                  <a:pos x="T6" y="T7"/>
                </a:cxn>
              </a:cxnLst>
              <a:rect l="T12" t="T13" r="T14" b="T15"/>
              <a:pathLst>
                <a:path w="65" h="121">
                  <a:moveTo>
                    <a:pt x="0" y="20"/>
                  </a:moveTo>
                  <a:lnTo>
                    <a:pt x="65" y="121"/>
                  </a:lnTo>
                  <a:lnTo>
                    <a:pt x="58" y="0"/>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03" name="Line 34"/>
            <p:cNvSpPr>
              <a:spLocks noChangeShapeType="1"/>
            </p:cNvSpPr>
            <p:nvPr/>
          </p:nvSpPr>
          <p:spPr bwMode="auto">
            <a:xfrm flipH="1" flipV="1">
              <a:off x="1516" y="1437"/>
              <a:ext cx="35" cy="9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504" name="Freeform 35"/>
            <p:cNvSpPr>
              <a:spLocks/>
            </p:cNvSpPr>
            <p:nvPr/>
          </p:nvSpPr>
          <p:spPr bwMode="auto">
            <a:xfrm>
              <a:off x="1482" y="1348"/>
              <a:ext cx="69" cy="118"/>
            </a:xfrm>
            <a:custGeom>
              <a:avLst/>
              <a:gdLst>
                <a:gd name="T0" fmla="*/ 69 w 69"/>
                <a:gd name="T1" fmla="*/ 98 h 118"/>
                <a:gd name="T2" fmla="*/ 0 w 69"/>
                <a:gd name="T3" fmla="*/ 0 h 118"/>
                <a:gd name="T4" fmla="*/ 11 w 69"/>
                <a:gd name="T5" fmla="*/ 118 h 118"/>
                <a:gd name="T6" fmla="*/ 69 w 69"/>
                <a:gd name="T7" fmla="*/ 98 h 118"/>
                <a:gd name="T8" fmla="*/ 0 60000 65536"/>
                <a:gd name="T9" fmla="*/ 0 60000 65536"/>
                <a:gd name="T10" fmla="*/ 0 60000 65536"/>
                <a:gd name="T11" fmla="*/ 0 60000 65536"/>
                <a:gd name="T12" fmla="*/ 0 w 69"/>
                <a:gd name="T13" fmla="*/ 0 h 118"/>
                <a:gd name="T14" fmla="*/ 69 w 69"/>
                <a:gd name="T15" fmla="*/ 118 h 118"/>
              </a:gdLst>
              <a:ahLst/>
              <a:cxnLst>
                <a:cxn ang="T8">
                  <a:pos x="T0" y="T1"/>
                </a:cxn>
                <a:cxn ang="T9">
                  <a:pos x="T2" y="T3"/>
                </a:cxn>
                <a:cxn ang="T10">
                  <a:pos x="T4" y="T5"/>
                </a:cxn>
                <a:cxn ang="T11">
                  <a:pos x="T6" y="T7"/>
                </a:cxn>
              </a:cxnLst>
              <a:rect l="T12" t="T13" r="T14" b="T15"/>
              <a:pathLst>
                <a:path w="69" h="118">
                  <a:moveTo>
                    <a:pt x="69" y="98"/>
                  </a:moveTo>
                  <a:lnTo>
                    <a:pt x="0" y="0"/>
                  </a:lnTo>
                  <a:lnTo>
                    <a:pt x="11" y="118"/>
                  </a:lnTo>
                  <a:lnTo>
                    <a:pt x="69" y="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05" name="Line 36"/>
            <p:cNvSpPr>
              <a:spLocks noChangeShapeType="1"/>
            </p:cNvSpPr>
            <p:nvPr/>
          </p:nvSpPr>
          <p:spPr bwMode="auto">
            <a:xfrm flipH="1">
              <a:off x="1255" y="1265"/>
              <a:ext cx="82"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506" name="Rectangle 37"/>
            <p:cNvSpPr>
              <a:spLocks noChangeArrowheads="1"/>
            </p:cNvSpPr>
            <p:nvPr/>
          </p:nvSpPr>
          <p:spPr bwMode="auto">
            <a:xfrm>
              <a:off x="1235" y="816"/>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507" name="Rectangle 38"/>
            <p:cNvSpPr>
              <a:spLocks noChangeArrowheads="1"/>
            </p:cNvSpPr>
            <p:nvPr/>
          </p:nvSpPr>
          <p:spPr bwMode="auto">
            <a:xfrm>
              <a:off x="1257" y="81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508" name="Rectangle 39"/>
            <p:cNvSpPr>
              <a:spLocks noChangeArrowheads="1"/>
            </p:cNvSpPr>
            <p:nvPr/>
          </p:nvSpPr>
          <p:spPr bwMode="auto">
            <a:xfrm>
              <a:off x="1302" y="81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509" name="Rectangle 40"/>
            <p:cNvSpPr>
              <a:spLocks noChangeArrowheads="1"/>
            </p:cNvSpPr>
            <p:nvPr/>
          </p:nvSpPr>
          <p:spPr bwMode="auto">
            <a:xfrm>
              <a:off x="1347" y="81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0</a:t>
              </a:r>
              <a:endParaRPr lang="en-US"/>
            </a:p>
          </p:txBody>
        </p:sp>
        <p:sp>
          <p:nvSpPr>
            <p:cNvPr id="12510" name="Rectangle 41"/>
            <p:cNvSpPr>
              <a:spLocks noChangeArrowheads="1"/>
            </p:cNvSpPr>
            <p:nvPr/>
          </p:nvSpPr>
          <p:spPr bwMode="auto">
            <a:xfrm>
              <a:off x="1414" y="816"/>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511" name="Rectangle 42"/>
            <p:cNvSpPr>
              <a:spLocks noChangeArrowheads="1"/>
            </p:cNvSpPr>
            <p:nvPr/>
          </p:nvSpPr>
          <p:spPr bwMode="auto">
            <a:xfrm>
              <a:off x="1493" y="816"/>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i</a:t>
              </a:r>
              <a:endParaRPr lang="en-US"/>
            </a:p>
          </p:txBody>
        </p:sp>
        <p:sp>
          <p:nvSpPr>
            <p:cNvPr id="12512" name="Rectangle 43"/>
            <p:cNvSpPr>
              <a:spLocks noChangeArrowheads="1"/>
            </p:cNvSpPr>
            <p:nvPr/>
          </p:nvSpPr>
          <p:spPr bwMode="auto">
            <a:xfrm>
              <a:off x="1518" y="81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n</a:t>
              </a:r>
              <a:endParaRPr lang="en-US"/>
            </a:p>
          </p:txBody>
        </p:sp>
        <p:sp>
          <p:nvSpPr>
            <p:cNvPr id="12513" name="Freeform 44"/>
            <p:cNvSpPr>
              <a:spLocks/>
            </p:cNvSpPr>
            <p:nvPr/>
          </p:nvSpPr>
          <p:spPr bwMode="auto">
            <a:xfrm>
              <a:off x="720" y="1332"/>
              <a:ext cx="54" cy="54"/>
            </a:xfrm>
            <a:custGeom>
              <a:avLst/>
              <a:gdLst>
                <a:gd name="T0" fmla="*/ 54 w 54"/>
                <a:gd name="T1" fmla="*/ 29 h 54"/>
                <a:gd name="T2" fmla="*/ 54 w 54"/>
                <a:gd name="T3" fmla="*/ 22 h 54"/>
                <a:gd name="T4" fmla="*/ 52 w 54"/>
                <a:gd name="T5" fmla="*/ 16 h 54"/>
                <a:gd name="T6" fmla="*/ 47 w 54"/>
                <a:gd name="T7" fmla="*/ 9 h 54"/>
                <a:gd name="T8" fmla="*/ 41 w 54"/>
                <a:gd name="T9" fmla="*/ 5 h 54"/>
                <a:gd name="T10" fmla="*/ 36 w 54"/>
                <a:gd name="T11" fmla="*/ 2 h 54"/>
                <a:gd name="T12" fmla="*/ 29 w 54"/>
                <a:gd name="T13" fmla="*/ 0 h 54"/>
                <a:gd name="T14" fmla="*/ 23 w 54"/>
                <a:gd name="T15" fmla="*/ 2 h 54"/>
                <a:gd name="T16" fmla="*/ 16 w 54"/>
                <a:gd name="T17" fmla="*/ 5 h 54"/>
                <a:gd name="T18" fmla="*/ 9 w 54"/>
                <a:gd name="T19" fmla="*/ 7 h 54"/>
                <a:gd name="T20" fmla="*/ 5 w 54"/>
                <a:gd name="T21" fmla="*/ 11 h 54"/>
                <a:gd name="T22" fmla="*/ 3 w 54"/>
                <a:gd name="T23" fmla="*/ 18 h 54"/>
                <a:gd name="T24" fmla="*/ 0 w 54"/>
                <a:gd name="T25" fmla="*/ 25 h 54"/>
                <a:gd name="T26" fmla="*/ 0 w 54"/>
                <a:gd name="T27" fmla="*/ 31 h 54"/>
                <a:gd name="T28" fmla="*/ 3 w 54"/>
                <a:gd name="T29" fmla="*/ 38 h 54"/>
                <a:gd name="T30" fmla="*/ 5 w 54"/>
                <a:gd name="T31" fmla="*/ 45 h 54"/>
                <a:gd name="T32" fmla="*/ 9 w 54"/>
                <a:gd name="T33" fmla="*/ 49 h 54"/>
                <a:gd name="T34" fmla="*/ 16 w 54"/>
                <a:gd name="T35" fmla="*/ 51 h 54"/>
                <a:gd name="T36" fmla="*/ 23 w 54"/>
                <a:gd name="T37" fmla="*/ 54 h 54"/>
                <a:gd name="T38" fmla="*/ 29 w 54"/>
                <a:gd name="T39" fmla="*/ 54 h 54"/>
                <a:gd name="T40" fmla="*/ 36 w 54"/>
                <a:gd name="T41" fmla="*/ 54 h 54"/>
                <a:gd name="T42" fmla="*/ 41 w 54"/>
                <a:gd name="T43" fmla="*/ 51 h 54"/>
                <a:gd name="T44" fmla="*/ 47 w 54"/>
                <a:gd name="T45" fmla="*/ 47 h 54"/>
                <a:gd name="T46" fmla="*/ 52 w 54"/>
                <a:gd name="T47" fmla="*/ 40 h 54"/>
                <a:gd name="T48" fmla="*/ 54 w 54"/>
                <a:gd name="T49" fmla="*/ 36 h 54"/>
                <a:gd name="T50" fmla="*/ 54 w 54"/>
                <a:gd name="T51" fmla="*/ 29 h 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4"/>
                <a:gd name="T79" fmla="*/ 0 h 54"/>
                <a:gd name="T80" fmla="*/ 54 w 54"/>
                <a:gd name="T81" fmla="*/ 54 h 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4" h="54">
                  <a:moveTo>
                    <a:pt x="54" y="29"/>
                  </a:moveTo>
                  <a:lnTo>
                    <a:pt x="54" y="22"/>
                  </a:lnTo>
                  <a:lnTo>
                    <a:pt x="52" y="16"/>
                  </a:lnTo>
                  <a:lnTo>
                    <a:pt x="47" y="9"/>
                  </a:lnTo>
                  <a:lnTo>
                    <a:pt x="41" y="5"/>
                  </a:lnTo>
                  <a:lnTo>
                    <a:pt x="36" y="2"/>
                  </a:lnTo>
                  <a:lnTo>
                    <a:pt x="29" y="0"/>
                  </a:lnTo>
                  <a:lnTo>
                    <a:pt x="23" y="2"/>
                  </a:lnTo>
                  <a:lnTo>
                    <a:pt x="16" y="5"/>
                  </a:lnTo>
                  <a:lnTo>
                    <a:pt x="9" y="7"/>
                  </a:lnTo>
                  <a:lnTo>
                    <a:pt x="5" y="11"/>
                  </a:lnTo>
                  <a:lnTo>
                    <a:pt x="3" y="18"/>
                  </a:lnTo>
                  <a:lnTo>
                    <a:pt x="0" y="25"/>
                  </a:lnTo>
                  <a:lnTo>
                    <a:pt x="0" y="31"/>
                  </a:lnTo>
                  <a:lnTo>
                    <a:pt x="3" y="38"/>
                  </a:lnTo>
                  <a:lnTo>
                    <a:pt x="5" y="45"/>
                  </a:lnTo>
                  <a:lnTo>
                    <a:pt x="9" y="49"/>
                  </a:lnTo>
                  <a:lnTo>
                    <a:pt x="16" y="51"/>
                  </a:lnTo>
                  <a:lnTo>
                    <a:pt x="23" y="54"/>
                  </a:lnTo>
                  <a:lnTo>
                    <a:pt x="29" y="54"/>
                  </a:lnTo>
                  <a:lnTo>
                    <a:pt x="36" y="54"/>
                  </a:lnTo>
                  <a:lnTo>
                    <a:pt x="41" y="51"/>
                  </a:lnTo>
                  <a:lnTo>
                    <a:pt x="47" y="47"/>
                  </a:lnTo>
                  <a:lnTo>
                    <a:pt x="52" y="40"/>
                  </a:lnTo>
                  <a:lnTo>
                    <a:pt x="54" y="36"/>
                  </a:lnTo>
                  <a:lnTo>
                    <a:pt x="54" y="29"/>
                  </a:lnTo>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14" name="Line 45"/>
            <p:cNvSpPr>
              <a:spLocks noChangeShapeType="1"/>
            </p:cNvSpPr>
            <p:nvPr/>
          </p:nvSpPr>
          <p:spPr bwMode="auto">
            <a:xfrm flipV="1">
              <a:off x="732" y="1321"/>
              <a:ext cx="31" cy="78"/>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15" name="Line 633"/>
            <p:cNvSpPr>
              <a:spLocks noChangeShapeType="1"/>
            </p:cNvSpPr>
            <p:nvPr/>
          </p:nvSpPr>
          <p:spPr bwMode="auto">
            <a:xfrm>
              <a:off x="998" y="768"/>
              <a:ext cx="3732"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516" name="Freeform 634"/>
            <p:cNvSpPr>
              <a:spLocks/>
            </p:cNvSpPr>
            <p:nvPr/>
          </p:nvSpPr>
          <p:spPr bwMode="auto">
            <a:xfrm>
              <a:off x="1121" y="1101"/>
              <a:ext cx="214" cy="358"/>
            </a:xfrm>
            <a:custGeom>
              <a:avLst/>
              <a:gdLst>
                <a:gd name="T0" fmla="*/ 421 w 96"/>
                <a:gd name="T1" fmla="*/ 485 h 161"/>
                <a:gd name="T2" fmla="*/ 20 w 96"/>
                <a:gd name="T3" fmla="*/ 1296 h 161"/>
                <a:gd name="T4" fmla="*/ 299 w 96"/>
                <a:gd name="T5" fmla="*/ 2373 h 161"/>
                <a:gd name="T6" fmla="*/ 1685 w 96"/>
                <a:gd name="T7" fmla="*/ 3475 h 161"/>
                <a:gd name="T8" fmla="*/ 1730 w 96"/>
                <a:gd name="T9" fmla="*/ 1681 h 161"/>
                <a:gd name="T10" fmla="*/ 178 w 96"/>
                <a:gd name="T11" fmla="*/ 538 h 161"/>
                <a:gd name="T12" fmla="*/ 0 60000 65536"/>
                <a:gd name="T13" fmla="*/ 0 60000 65536"/>
                <a:gd name="T14" fmla="*/ 0 60000 65536"/>
                <a:gd name="T15" fmla="*/ 0 60000 65536"/>
                <a:gd name="T16" fmla="*/ 0 60000 65536"/>
                <a:gd name="T17" fmla="*/ 0 60000 65536"/>
                <a:gd name="T18" fmla="*/ 0 w 96"/>
                <a:gd name="T19" fmla="*/ 0 h 161"/>
                <a:gd name="T20" fmla="*/ 96 w 96"/>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96" h="161">
                  <a:moveTo>
                    <a:pt x="17" y="20"/>
                  </a:moveTo>
                  <a:cubicBezTo>
                    <a:pt x="3" y="32"/>
                    <a:pt x="0" y="34"/>
                    <a:pt x="1" y="53"/>
                  </a:cubicBezTo>
                  <a:cubicBezTo>
                    <a:pt x="2" y="70"/>
                    <a:pt x="6" y="82"/>
                    <a:pt x="12" y="97"/>
                  </a:cubicBezTo>
                  <a:cubicBezTo>
                    <a:pt x="22" y="121"/>
                    <a:pt x="37" y="161"/>
                    <a:pt x="68" y="142"/>
                  </a:cubicBezTo>
                  <a:cubicBezTo>
                    <a:pt x="96" y="125"/>
                    <a:pt x="85" y="92"/>
                    <a:pt x="70" y="69"/>
                  </a:cubicBezTo>
                  <a:cubicBezTo>
                    <a:pt x="56" y="48"/>
                    <a:pt x="40" y="0"/>
                    <a:pt x="7" y="22"/>
                  </a:cubicBezTo>
                </a:path>
              </a:pathLst>
            </a:custGeom>
            <a:noFill/>
            <a:ln w="142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17" name="Freeform 881"/>
            <p:cNvSpPr>
              <a:spLocks/>
            </p:cNvSpPr>
            <p:nvPr/>
          </p:nvSpPr>
          <p:spPr bwMode="auto">
            <a:xfrm>
              <a:off x="1255" y="1424"/>
              <a:ext cx="40" cy="13"/>
            </a:xfrm>
            <a:custGeom>
              <a:avLst/>
              <a:gdLst>
                <a:gd name="T0" fmla="*/ 0 w 18"/>
                <a:gd name="T1" fmla="*/ 132 h 6"/>
                <a:gd name="T2" fmla="*/ 440 w 18"/>
                <a:gd name="T3" fmla="*/ 0 h 6"/>
                <a:gd name="T4" fmla="*/ 198 w 18"/>
                <a:gd name="T5" fmla="*/ 113 h 6"/>
                <a:gd name="T6" fmla="*/ 0 w 18"/>
                <a:gd name="T7" fmla="*/ 132 h 6"/>
                <a:gd name="T8" fmla="*/ 0 60000 65536"/>
                <a:gd name="T9" fmla="*/ 0 60000 65536"/>
                <a:gd name="T10" fmla="*/ 0 60000 65536"/>
                <a:gd name="T11" fmla="*/ 0 60000 65536"/>
                <a:gd name="T12" fmla="*/ 0 w 18"/>
                <a:gd name="T13" fmla="*/ 0 h 6"/>
                <a:gd name="T14" fmla="*/ 18 w 18"/>
                <a:gd name="T15" fmla="*/ 6 h 6"/>
              </a:gdLst>
              <a:ahLst/>
              <a:cxnLst>
                <a:cxn ang="T8">
                  <a:pos x="T0" y="T1"/>
                </a:cxn>
                <a:cxn ang="T9">
                  <a:pos x="T2" y="T3"/>
                </a:cxn>
                <a:cxn ang="T10">
                  <a:pos x="T4" y="T5"/>
                </a:cxn>
                <a:cxn ang="T11">
                  <a:pos x="T6" y="T7"/>
                </a:cxn>
              </a:cxnLst>
              <a:rect l="T12" t="T13" r="T14" b="T15"/>
              <a:pathLst>
                <a:path w="18" h="6">
                  <a:moveTo>
                    <a:pt x="0" y="6"/>
                  </a:moveTo>
                  <a:cubicBezTo>
                    <a:pt x="5" y="6"/>
                    <a:pt x="11" y="4"/>
                    <a:pt x="18" y="0"/>
                  </a:cubicBezTo>
                  <a:cubicBezTo>
                    <a:pt x="15" y="2"/>
                    <a:pt x="11" y="4"/>
                    <a:pt x="8" y="5"/>
                  </a:cubicBezTo>
                  <a:cubicBezTo>
                    <a:pt x="5" y="6"/>
                    <a:pt x="3" y="6"/>
                    <a:pt x="0" y="6"/>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18" name="Freeform 882"/>
            <p:cNvSpPr>
              <a:spLocks/>
            </p:cNvSpPr>
            <p:nvPr/>
          </p:nvSpPr>
          <p:spPr bwMode="auto">
            <a:xfrm>
              <a:off x="1190" y="976"/>
              <a:ext cx="622" cy="463"/>
            </a:xfrm>
            <a:custGeom>
              <a:avLst/>
              <a:gdLst>
                <a:gd name="T0" fmla="*/ 720 w 279"/>
                <a:gd name="T1" fmla="*/ 1621 h 208"/>
                <a:gd name="T2" fmla="*/ 1685 w 279"/>
                <a:gd name="T3" fmla="*/ 1520 h 208"/>
                <a:gd name="T4" fmla="*/ 3514 w 279"/>
                <a:gd name="T5" fmla="*/ 982 h 208"/>
                <a:gd name="T6" fmla="*/ 4443 w 279"/>
                <a:gd name="T7" fmla="*/ 585 h 208"/>
                <a:gd name="T8" fmla="*/ 5183 w 279"/>
                <a:gd name="T9" fmla="*/ 263 h 208"/>
                <a:gd name="T10" fmla="*/ 6550 w 279"/>
                <a:gd name="T11" fmla="*/ 1080 h 208"/>
                <a:gd name="T12" fmla="*/ 6768 w 279"/>
                <a:gd name="T13" fmla="*/ 2725 h 208"/>
                <a:gd name="T14" fmla="*/ 5685 w 279"/>
                <a:gd name="T15" fmla="*/ 3762 h 208"/>
                <a:gd name="T16" fmla="*/ 3480 w 279"/>
                <a:gd name="T17" fmla="*/ 3984 h 208"/>
                <a:gd name="T18" fmla="*/ 2049 w 279"/>
                <a:gd name="T19" fmla="*/ 4445 h 208"/>
                <a:gd name="T20" fmla="*/ 910 w 279"/>
                <a:gd name="T21" fmla="*/ 5084 h 208"/>
                <a:gd name="T22" fmla="*/ 910 w 279"/>
                <a:gd name="T23" fmla="*/ 5064 h 208"/>
                <a:gd name="T24" fmla="*/ 1164 w 279"/>
                <a:gd name="T25" fmla="*/ 4931 h 208"/>
                <a:gd name="T26" fmla="*/ 1164 w 279"/>
                <a:gd name="T27" fmla="*/ 4931 h 208"/>
                <a:gd name="T28" fmla="*/ 1164 w 279"/>
                <a:gd name="T29" fmla="*/ 4910 h 208"/>
                <a:gd name="T30" fmla="*/ 1188 w 279"/>
                <a:gd name="T31" fmla="*/ 2161 h 208"/>
                <a:gd name="T32" fmla="*/ 687 w 279"/>
                <a:gd name="T33" fmla="*/ 1745 h 208"/>
                <a:gd name="T34" fmla="*/ 0 w 279"/>
                <a:gd name="T35" fmla="*/ 1718 h 208"/>
                <a:gd name="T36" fmla="*/ 720 w 279"/>
                <a:gd name="T37" fmla="*/ 1621 h 2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9"/>
                <a:gd name="T58" fmla="*/ 0 h 208"/>
                <a:gd name="T59" fmla="*/ 279 w 279"/>
                <a:gd name="T60" fmla="*/ 208 h 2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9" h="208">
                  <a:moveTo>
                    <a:pt x="29" y="66"/>
                  </a:moveTo>
                  <a:cubicBezTo>
                    <a:pt x="42" y="64"/>
                    <a:pt x="55" y="62"/>
                    <a:pt x="68" y="62"/>
                  </a:cubicBezTo>
                  <a:cubicBezTo>
                    <a:pt x="94" y="60"/>
                    <a:pt x="118" y="52"/>
                    <a:pt x="142" y="40"/>
                  </a:cubicBezTo>
                  <a:cubicBezTo>
                    <a:pt x="154" y="35"/>
                    <a:pt x="167" y="29"/>
                    <a:pt x="180" y="24"/>
                  </a:cubicBezTo>
                  <a:cubicBezTo>
                    <a:pt x="188" y="22"/>
                    <a:pt x="200" y="12"/>
                    <a:pt x="210" y="11"/>
                  </a:cubicBezTo>
                  <a:cubicBezTo>
                    <a:pt x="228" y="0"/>
                    <a:pt x="257" y="33"/>
                    <a:pt x="265" y="44"/>
                  </a:cubicBezTo>
                  <a:cubicBezTo>
                    <a:pt x="279" y="64"/>
                    <a:pt x="277" y="87"/>
                    <a:pt x="274" y="111"/>
                  </a:cubicBezTo>
                  <a:cubicBezTo>
                    <a:pt x="270" y="135"/>
                    <a:pt x="255" y="155"/>
                    <a:pt x="230" y="153"/>
                  </a:cubicBezTo>
                  <a:cubicBezTo>
                    <a:pt x="201" y="150"/>
                    <a:pt x="171" y="158"/>
                    <a:pt x="141" y="162"/>
                  </a:cubicBezTo>
                  <a:cubicBezTo>
                    <a:pt x="121" y="165"/>
                    <a:pt x="102" y="174"/>
                    <a:pt x="83" y="181"/>
                  </a:cubicBezTo>
                  <a:cubicBezTo>
                    <a:pt x="72" y="186"/>
                    <a:pt x="46" y="208"/>
                    <a:pt x="37" y="207"/>
                  </a:cubicBezTo>
                  <a:cubicBezTo>
                    <a:pt x="37" y="206"/>
                    <a:pt x="37" y="206"/>
                    <a:pt x="37" y="206"/>
                  </a:cubicBezTo>
                  <a:cubicBezTo>
                    <a:pt x="40" y="205"/>
                    <a:pt x="44" y="203"/>
                    <a:pt x="47" y="201"/>
                  </a:cubicBezTo>
                  <a:cubicBezTo>
                    <a:pt x="47" y="201"/>
                    <a:pt x="47" y="201"/>
                    <a:pt x="47" y="201"/>
                  </a:cubicBezTo>
                  <a:cubicBezTo>
                    <a:pt x="47" y="200"/>
                    <a:pt x="47" y="200"/>
                    <a:pt x="47" y="200"/>
                  </a:cubicBezTo>
                  <a:cubicBezTo>
                    <a:pt x="91" y="173"/>
                    <a:pt x="73" y="119"/>
                    <a:pt x="48" y="88"/>
                  </a:cubicBezTo>
                  <a:cubicBezTo>
                    <a:pt x="41" y="80"/>
                    <a:pt x="39" y="74"/>
                    <a:pt x="28" y="71"/>
                  </a:cubicBezTo>
                  <a:cubicBezTo>
                    <a:pt x="19" y="69"/>
                    <a:pt x="9" y="70"/>
                    <a:pt x="0" y="70"/>
                  </a:cubicBezTo>
                  <a:cubicBezTo>
                    <a:pt x="9" y="67"/>
                    <a:pt x="21" y="67"/>
                    <a:pt x="29" y="66"/>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19" name="Freeform 883"/>
            <p:cNvSpPr>
              <a:spLocks/>
            </p:cNvSpPr>
            <p:nvPr/>
          </p:nvSpPr>
          <p:spPr bwMode="auto">
            <a:xfrm>
              <a:off x="1117" y="1125"/>
              <a:ext cx="227" cy="316"/>
            </a:xfrm>
            <a:custGeom>
              <a:avLst/>
              <a:gdLst>
                <a:gd name="T0" fmla="*/ 1961 w 102"/>
                <a:gd name="T1" fmla="*/ 3282 h 142"/>
                <a:gd name="T2" fmla="*/ 1520 w 102"/>
                <a:gd name="T3" fmla="*/ 3436 h 142"/>
                <a:gd name="T4" fmla="*/ 1520 w 102"/>
                <a:gd name="T5" fmla="*/ 3436 h 142"/>
                <a:gd name="T6" fmla="*/ 639 w 102"/>
                <a:gd name="T7" fmla="*/ 2768 h 142"/>
                <a:gd name="T8" fmla="*/ 100 w 102"/>
                <a:gd name="T9" fmla="*/ 2041 h 142"/>
                <a:gd name="T10" fmla="*/ 118 w 102"/>
                <a:gd name="T11" fmla="*/ 1302 h 142"/>
                <a:gd name="T12" fmla="*/ 663 w 102"/>
                <a:gd name="T13" fmla="*/ 100 h 142"/>
                <a:gd name="T14" fmla="*/ 663 w 102"/>
                <a:gd name="T15" fmla="*/ 100 h 142"/>
                <a:gd name="T16" fmla="*/ 1620 w 102"/>
                <a:gd name="T17" fmla="*/ 421 h 142"/>
                <a:gd name="T18" fmla="*/ 2283 w 102"/>
                <a:gd name="T19" fmla="*/ 1422 h 142"/>
                <a:gd name="T20" fmla="*/ 1961 w 102"/>
                <a:gd name="T21" fmla="*/ 3282 h 142"/>
                <a:gd name="T22" fmla="*/ 1961 w 102"/>
                <a:gd name="T23" fmla="*/ 3282 h 1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
                <a:gd name="T37" fmla="*/ 0 h 142"/>
                <a:gd name="T38" fmla="*/ 102 w 102"/>
                <a:gd name="T39" fmla="*/ 142 h 1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 h="142">
                  <a:moveTo>
                    <a:pt x="80" y="134"/>
                  </a:moveTo>
                  <a:cubicBezTo>
                    <a:pt x="73" y="138"/>
                    <a:pt x="67" y="140"/>
                    <a:pt x="62" y="140"/>
                  </a:cubicBezTo>
                  <a:cubicBezTo>
                    <a:pt x="62" y="140"/>
                    <a:pt x="62" y="140"/>
                    <a:pt x="62" y="140"/>
                  </a:cubicBezTo>
                  <a:cubicBezTo>
                    <a:pt x="47" y="142"/>
                    <a:pt x="37" y="129"/>
                    <a:pt x="26" y="113"/>
                  </a:cubicBezTo>
                  <a:cubicBezTo>
                    <a:pt x="19" y="101"/>
                    <a:pt x="9" y="96"/>
                    <a:pt x="4" y="83"/>
                  </a:cubicBezTo>
                  <a:cubicBezTo>
                    <a:pt x="0" y="72"/>
                    <a:pt x="5" y="65"/>
                    <a:pt x="5" y="53"/>
                  </a:cubicBezTo>
                  <a:cubicBezTo>
                    <a:pt x="5" y="35"/>
                    <a:pt x="5" y="13"/>
                    <a:pt x="27" y="4"/>
                  </a:cubicBezTo>
                  <a:cubicBezTo>
                    <a:pt x="27" y="4"/>
                    <a:pt x="27" y="4"/>
                    <a:pt x="27" y="4"/>
                  </a:cubicBezTo>
                  <a:cubicBezTo>
                    <a:pt x="41" y="0"/>
                    <a:pt x="54" y="9"/>
                    <a:pt x="66" y="17"/>
                  </a:cubicBezTo>
                  <a:cubicBezTo>
                    <a:pt x="78" y="24"/>
                    <a:pt x="88" y="44"/>
                    <a:pt x="93" y="58"/>
                  </a:cubicBezTo>
                  <a:cubicBezTo>
                    <a:pt x="102" y="78"/>
                    <a:pt x="98" y="118"/>
                    <a:pt x="80" y="134"/>
                  </a:cubicBezTo>
                  <a:cubicBezTo>
                    <a:pt x="80" y="134"/>
                    <a:pt x="80" y="134"/>
                    <a:pt x="80" y="134"/>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20" name="Freeform 886"/>
            <p:cNvSpPr>
              <a:spLocks/>
            </p:cNvSpPr>
            <p:nvPr/>
          </p:nvSpPr>
          <p:spPr bwMode="auto">
            <a:xfrm>
              <a:off x="1177" y="1125"/>
              <a:ext cx="216" cy="299"/>
            </a:xfrm>
            <a:custGeom>
              <a:avLst/>
              <a:gdLst>
                <a:gd name="T0" fmla="*/ 1621 w 97"/>
                <a:gd name="T1" fmla="*/ 1435 h 134"/>
                <a:gd name="T2" fmla="*/ 962 w 97"/>
                <a:gd name="T3" fmla="*/ 424 h 134"/>
                <a:gd name="T4" fmla="*/ 0 w 97"/>
                <a:gd name="T5" fmla="*/ 100 h 134"/>
                <a:gd name="T6" fmla="*/ 145 w 97"/>
                <a:gd name="T7" fmla="*/ 80 h 134"/>
                <a:gd name="T8" fmla="*/ 837 w 97"/>
                <a:gd name="T9" fmla="*/ 100 h 134"/>
                <a:gd name="T10" fmla="*/ 1325 w 97"/>
                <a:gd name="T11" fmla="*/ 522 h 134"/>
                <a:gd name="T12" fmla="*/ 1305 w 97"/>
                <a:gd name="T13" fmla="*/ 3300 h 134"/>
                <a:gd name="T14" fmla="*/ 1305 w 97"/>
                <a:gd name="T15" fmla="*/ 3320 h 134"/>
                <a:gd name="T16" fmla="*/ 1621 w 97"/>
                <a:gd name="T17" fmla="*/ 1435 h 1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134"/>
                <a:gd name="T29" fmla="*/ 97 w 97"/>
                <a:gd name="T30" fmla="*/ 134 h 1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134">
                  <a:moveTo>
                    <a:pt x="66" y="58"/>
                  </a:moveTo>
                  <a:cubicBezTo>
                    <a:pt x="61" y="44"/>
                    <a:pt x="51" y="24"/>
                    <a:pt x="39" y="17"/>
                  </a:cubicBezTo>
                  <a:cubicBezTo>
                    <a:pt x="27" y="9"/>
                    <a:pt x="14" y="0"/>
                    <a:pt x="0" y="4"/>
                  </a:cubicBezTo>
                  <a:cubicBezTo>
                    <a:pt x="2" y="4"/>
                    <a:pt x="4" y="3"/>
                    <a:pt x="6" y="3"/>
                  </a:cubicBezTo>
                  <a:cubicBezTo>
                    <a:pt x="15" y="3"/>
                    <a:pt x="25" y="2"/>
                    <a:pt x="34" y="4"/>
                  </a:cubicBezTo>
                  <a:cubicBezTo>
                    <a:pt x="45" y="7"/>
                    <a:pt x="47" y="13"/>
                    <a:pt x="54" y="21"/>
                  </a:cubicBezTo>
                  <a:cubicBezTo>
                    <a:pt x="79" y="52"/>
                    <a:pt x="97" y="106"/>
                    <a:pt x="53" y="133"/>
                  </a:cubicBezTo>
                  <a:cubicBezTo>
                    <a:pt x="53" y="133"/>
                    <a:pt x="53" y="133"/>
                    <a:pt x="53" y="134"/>
                  </a:cubicBezTo>
                  <a:cubicBezTo>
                    <a:pt x="71" y="118"/>
                    <a:pt x="75" y="78"/>
                    <a:pt x="66" y="58"/>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21" name="Freeform 889"/>
            <p:cNvSpPr>
              <a:spLocks/>
            </p:cNvSpPr>
            <p:nvPr/>
          </p:nvSpPr>
          <p:spPr bwMode="auto">
            <a:xfrm>
              <a:off x="1190" y="1129"/>
              <a:ext cx="203" cy="295"/>
            </a:xfrm>
            <a:custGeom>
              <a:avLst/>
              <a:gdLst>
                <a:gd name="T0" fmla="*/ 1164 w 91"/>
                <a:gd name="T1" fmla="*/ 3292 h 132"/>
                <a:gd name="T2" fmla="*/ 1164 w 91"/>
                <a:gd name="T3" fmla="*/ 3272 h 132"/>
                <a:gd name="T4" fmla="*/ 1189 w 91"/>
                <a:gd name="T5" fmla="*/ 469 h 132"/>
                <a:gd name="T6" fmla="*/ 687 w 91"/>
                <a:gd name="T7" fmla="*/ 45 h 132"/>
                <a:gd name="T8" fmla="*/ 0 w 91"/>
                <a:gd name="T9" fmla="*/ 20 h 132"/>
                <a:gd name="T10" fmla="*/ 0 60000 65536"/>
                <a:gd name="T11" fmla="*/ 0 60000 65536"/>
                <a:gd name="T12" fmla="*/ 0 60000 65536"/>
                <a:gd name="T13" fmla="*/ 0 60000 65536"/>
                <a:gd name="T14" fmla="*/ 0 60000 65536"/>
                <a:gd name="T15" fmla="*/ 0 w 91"/>
                <a:gd name="T16" fmla="*/ 0 h 132"/>
                <a:gd name="T17" fmla="*/ 91 w 91"/>
                <a:gd name="T18" fmla="*/ 132 h 132"/>
              </a:gdLst>
              <a:ahLst/>
              <a:cxnLst>
                <a:cxn ang="T10">
                  <a:pos x="T0" y="T1"/>
                </a:cxn>
                <a:cxn ang="T11">
                  <a:pos x="T2" y="T3"/>
                </a:cxn>
                <a:cxn ang="T12">
                  <a:pos x="T4" y="T5"/>
                </a:cxn>
                <a:cxn ang="T13">
                  <a:pos x="T6" y="T7"/>
                </a:cxn>
                <a:cxn ang="T14">
                  <a:pos x="T8" y="T9"/>
                </a:cxn>
              </a:cxnLst>
              <a:rect l="T15" t="T16" r="T17" b="T18"/>
              <a:pathLst>
                <a:path w="91" h="132">
                  <a:moveTo>
                    <a:pt x="47" y="132"/>
                  </a:moveTo>
                  <a:cubicBezTo>
                    <a:pt x="47" y="131"/>
                    <a:pt x="47" y="131"/>
                    <a:pt x="47" y="131"/>
                  </a:cubicBezTo>
                  <a:cubicBezTo>
                    <a:pt x="91" y="104"/>
                    <a:pt x="73" y="50"/>
                    <a:pt x="48" y="19"/>
                  </a:cubicBezTo>
                  <a:cubicBezTo>
                    <a:pt x="41" y="11"/>
                    <a:pt x="39" y="5"/>
                    <a:pt x="28" y="2"/>
                  </a:cubicBezTo>
                  <a:cubicBezTo>
                    <a:pt x="19" y="0"/>
                    <a:pt x="9" y="1"/>
                    <a:pt x="0" y="1"/>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22" name="Freeform 890"/>
            <p:cNvSpPr>
              <a:spLocks/>
            </p:cNvSpPr>
            <p:nvPr/>
          </p:nvSpPr>
          <p:spPr bwMode="auto">
            <a:xfrm>
              <a:off x="1255" y="1424"/>
              <a:ext cx="40" cy="13"/>
            </a:xfrm>
            <a:custGeom>
              <a:avLst/>
              <a:gdLst>
                <a:gd name="T0" fmla="*/ 0 w 18"/>
                <a:gd name="T1" fmla="*/ 132 h 6"/>
                <a:gd name="T2" fmla="*/ 440 w 18"/>
                <a:gd name="T3" fmla="*/ 0 h 6"/>
                <a:gd name="T4" fmla="*/ 0 60000 65536"/>
                <a:gd name="T5" fmla="*/ 0 60000 65536"/>
                <a:gd name="T6" fmla="*/ 0 w 18"/>
                <a:gd name="T7" fmla="*/ 0 h 6"/>
                <a:gd name="T8" fmla="*/ 18 w 18"/>
                <a:gd name="T9" fmla="*/ 6 h 6"/>
              </a:gdLst>
              <a:ahLst/>
              <a:cxnLst>
                <a:cxn ang="T4">
                  <a:pos x="T0" y="T1"/>
                </a:cxn>
                <a:cxn ang="T5">
                  <a:pos x="T2" y="T3"/>
                </a:cxn>
              </a:cxnLst>
              <a:rect l="T6" t="T7" r="T8" b="T9"/>
              <a:pathLst>
                <a:path w="18" h="6">
                  <a:moveTo>
                    <a:pt x="0" y="6"/>
                  </a:moveTo>
                  <a:cubicBezTo>
                    <a:pt x="5" y="6"/>
                    <a:pt x="11" y="4"/>
                    <a:pt x="18" y="0"/>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23" name="Freeform 891"/>
            <p:cNvSpPr>
              <a:spLocks/>
            </p:cNvSpPr>
            <p:nvPr/>
          </p:nvSpPr>
          <p:spPr bwMode="auto">
            <a:xfrm>
              <a:off x="1117" y="1134"/>
              <a:ext cx="138" cy="307"/>
            </a:xfrm>
            <a:custGeom>
              <a:avLst/>
              <a:gdLst>
                <a:gd name="T0" fmla="*/ 663 w 62"/>
                <a:gd name="T1" fmla="*/ 0 h 138"/>
                <a:gd name="T2" fmla="*/ 118 w 62"/>
                <a:gd name="T3" fmla="*/ 1197 h 138"/>
                <a:gd name="T4" fmla="*/ 100 w 62"/>
                <a:gd name="T5" fmla="*/ 1940 h 138"/>
                <a:gd name="T6" fmla="*/ 639 w 62"/>
                <a:gd name="T7" fmla="*/ 2663 h 138"/>
                <a:gd name="T8" fmla="*/ 1520 w 62"/>
                <a:gd name="T9" fmla="*/ 3335 h 138"/>
                <a:gd name="T10" fmla="*/ 0 60000 65536"/>
                <a:gd name="T11" fmla="*/ 0 60000 65536"/>
                <a:gd name="T12" fmla="*/ 0 60000 65536"/>
                <a:gd name="T13" fmla="*/ 0 60000 65536"/>
                <a:gd name="T14" fmla="*/ 0 60000 65536"/>
                <a:gd name="T15" fmla="*/ 0 w 62"/>
                <a:gd name="T16" fmla="*/ 0 h 138"/>
                <a:gd name="T17" fmla="*/ 62 w 62"/>
                <a:gd name="T18" fmla="*/ 138 h 138"/>
              </a:gdLst>
              <a:ahLst/>
              <a:cxnLst>
                <a:cxn ang="T10">
                  <a:pos x="T0" y="T1"/>
                </a:cxn>
                <a:cxn ang="T11">
                  <a:pos x="T2" y="T3"/>
                </a:cxn>
                <a:cxn ang="T12">
                  <a:pos x="T4" y="T5"/>
                </a:cxn>
                <a:cxn ang="T13">
                  <a:pos x="T6" y="T7"/>
                </a:cxn>
                <a:cxn ang="T14">
                  <a:pos x="T8" y="T9"/>
                </a:cxn>
              </a:cxnLst>
              <a:rect l="T15" t="T16" r="T17" b="T18"/>
              <a:pathLst>
                <a:path w="62" h="138">
                  <a:moveTo>
                    <a:pt x="27" y="0"/>
                  </a:moveTo>
                  <a:cubicBezTo>
                    <a:pt x="5" y="9"/>
                    <a:pt x="5" y="31"/>
                    <a:pt x="5" y="49"/>
                  </a:cubicBezTo>
                  <a:cubicBezTo>
                    <a:pt x="5" y="61"/>
                    <a:pt x="0" y="68"/>
                    <a:pt x="4" y="79"/>
                  </a:cubicBezTo>
                  <a:cubicBezTo>
                    <a:pt x="9" y="92"/>
                    <a:pt x="19" y="97"/>
                    <a:pt x="26" y="109"/>
                  </a:cubicBezTo>
                  <a:cubicBezTo>
                    <a:pt x="37" y="125"/>
                    <a:pt x="47" y="138"/>
                    <a:pt x="62" y="136"/>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24" name="Freeform 892"/>
            <p:cNvSpPr>
              <a:spLocks/>
            </p:cNvSpPr>
            <p:nvPr/>
          </p:nvSpPr>
          <p:spPr bwMode="auto">
            <a:xfrm>
              <a:off x="1177" y="1000"/>
              <a:ext cx="488" cy="134"/>
            </a:xfrm>
            <a:custGeom>
              <a:avLst/>
              <a:gdLst>
                <a:gd name="T0" fmla="*/ 5397 w 219"/>
                <a:gd name="T1" fmla="*/ 0 h 60"/>
                <a:gd name="T2" fmla="*/ 5323 w 219"/>
                <a:gd name="T3" fmla="*/ 0 h 60"/>
                <a:gd name="T4" fmla="*/ 4584 w 219"/>
                <a:gd name="T5" fmla="*/ 324 h 60"/>
                <a:gd name="T6" fmla="*/ 3650 w 219"/>
                <a:gd name="T7" fmla="*/ 724 h 60"/>
                <a:gd name="T8" fmla="*/ 1827 w 219"/>
                <a:gd name="T9" fmla="*/ 1273 h 60"/>
                <a:gd name="T10" fmla="*/ 865 w 219"/>
                <a:gd name="T11" fmla="*/ 1371 h 60"/>
                <a:gd name="T12" fmla="*/ 145 w 219"/>
                <a:gd name="T13" fmla="*/ 1472 h 60"/>
                <a:gd name="T14" fmla="*/ 0 w 219"/>
                <a:gd name="T15" fmla="*/ 1492 h 60"/>
                <a:gd name="T16" fmla="*/ 0 60000 65536"/>
                <a:gd name="T17" fmla="*/ 0 60000 65536"/>
                <a:gd name="T18" fmla="*/ 0 60000 65536"/>
                <a:gd name="T19" fmla="*/ 0 60000 65536"/>
                <a:gd name="T20" fmla="*/ 0 60000 65536"/>
                <a:gd name="T21" fmla="*/ 0 60000 65536"/>
                <a:gd name="T22" fmla="*/ 0 60000 65536"/>
                <a:gd name="T23" fmla="*/ 0 60000 65536"/>
                <a:gd name="T24" fmla="*/ 0 w 219"/>
                <a:gd name="T25" fmla="*/ 0 h 60"/>
                <a:gd name="T26" fmla="*/ 219 w 219"/>
                <a:gd name="T27" fmla="*/ 60 h 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 h="60">
                  <a:moveTo>
                    <a:pt x="219" y="0"/>
                  </a:moveTo>
                  <a:cubicBezTo>
                    <a:pt x="218" y="0"/>
                    <a:pt x="217" y="0"/>
                    <a:pt x="216" y="0"/>
                  </a:cubicBezTo>
                  <a:cubicBezTo>
                    <a:pt x="206" y="1"/>
                    <a:pt x="194" y="11"/>
                    <a:pt x="186" y="13"/>
                  </a:cubicBezTo>
                  <a:cubicBezTo>
                    <a:pt x="173" y="18"/>
                    <a:pt x="160" y="24"/>
                    <a:pt x="148" y="29"/>
                  </a:cubicBezTo>
                  <a:cubicBezTo>
                    <a:pt x="124" y="41"/>
                    <a:pt x="100" y="49"/>
                    <a:pt x="74" y="51"/>
                  </a:cubicBezTo>
                  <a:cubicBezTo>
                    <a:pt x="61" y="51"/>
                    <a:pt x="48" y="53"/>
                    <a:pt x="35" y="55"/>
                  </a:cubicBezTo>
                  <a:cubicBezTo>
                    <a:pt x="27" y="56"/>
                    <a:pt x="15" y="56"/>
                    <a:pt x="6" y="59"/>
                  </a:cubicBezTo>
                  <a:cubicBezTo>
                    <a:pt x="4" y="59"/>
                    <a:pt x="2" y="60"/>
                    <a:pt x="0" y="60"/>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25" name="Freeform 898"/>
            <p:cNvSpPr>
              <a:spLocks/>
            </p:cNvSpPr>
            <p:nvPr/>
          </p:nvSpPr>
          <p:spPr bwMode="auto">
            <a:xfrm>
              <a:off x="1273" y="976"/>
              <a:ext cx="539" cy="463"/>
            </a:xfrm>
            <a:custGeom>
              <a:avLst/>
              <a:gdLst>
                <a:gd name="T0" fmla="*/ 4187 w 242"/>
                <a:gd name="T1" fmla="*/ 323 h 208"/>
                <a:gd name="T2" fmla="*/ 4256 w 242"/>
                <a:gd name="T3" fmla="*/ 263 h 208"/>
                <a:gd name="T4" fmla="*/ 5611 w 242"/>
                <a:gd name="T5" fmla="*/ 1080 h 208"/>
                <a:gd name="T6" fmla="*/ 5833 w 242"/>
                <a:gd name="T7" fmla="*/ 2725 h 208"/>
                <a:gd name="T8" fmla="*/ 4753 w 242"/>
                <a:gd name="T9" fmla="*/ 3762 h 208"/>
                <a:gd name="T10" fmla="*/ 2566 w 242"/>
                <a:gd name="T11" fmla="*/ 3984 h 208"/>
                <a:gd name="T12" fmla="*/ 1127 w 242"/>
                <a:gd name="T13" fmla="*/ 4445 h 208"/>
                <a:gd name="T14" fmla="*/ 0 w 242"/>
                <a:gd name="T15" fmla="*/ 5084 h 208"/>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208"/>
                <a:gd name="T26" fmla="*/ 242 w 242"/>
                <a:gd name="T27" fmla="*/ 208 h 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208">
                  <a:moveTo>
                    <a:pt x="170" y="13"/>
                  </a:moveTo>
                  <a:cubicBezTo>
                    <a:pt x="171" y="12"/>
                    <a:pt x="172" y="12"/>
                    <a:pt x="173" y="11"/>
                  </a:cubicBezTo>
                  <a:cubicBezTo>
                    <a:pt x="191" y="0"/>
                    <a:pt x="220" y="33"/>
                    <a:pt x="228" y="44"/>
                  </a:cubicBezTo>
                  <a:cubicBezTo>
                    <a:pt x="242" y="64"/>
                    <a:pt x="240" y="87"/>
                    <a:pt x="237" y="111"/>
                  </a:cubicBezTo>
                  <a:cubicBezTo>
                    <a:pt x="233" y="135"/>
                    <a:pt x="218" y="155"/>
                    <a:pt x="193" y="153"/>
                  </a:cubicBezTo>
                  <a:cubicBezTo>
                    <a:pt x="164" y="150"/>
                    <a:pt x="134" y="158"/>
                    <a:pt x="104" y="162"/>
                  </a:cubicBezTo>
                  <a:cubicBezTo>
                    <a:pt x="84" y="165"/>
                    <a:pt x="65" y="174"/>
                    <a:pt x="46" y="181"/>
                  </a:cubicBezTo>
                  <a:cubicBezTo>
                    <a:pt x="35" y="186"/>
                    <a:pt x="9" y="208"/>
                    <a:pt x="0" y="207"/>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26" name="Freeform 901"/>
            <p:cNvSpPr>
              <a:spLocks/>
            </p:cNvSpPr>
            <p:nvPr/>
          </p:nvSpPr>
          <p:spPr bwMode="auto">
            <a:xfrm>
              <a:off x="1166" y="1125"/>
              <a:ext cx="178" cy="312"/>
            </a:xfrm>
            <a:custGeom>
              <a:avLst/>
              <a:gdLst>
                <a:gd name="T0" fmla="*/ 0 w 80"/>
                <a:gd name="T1" fmla="*/ 178 h 140"/>
                <a:gd name="T2" fmla="*/ 118 w 80"/>
                <a:gd name="T3" fmla="*/ 100 h 140"/>
                <a:gd name="T4" fmla="*/ 118 w 80"/>
                <a:gd name="T5" fmla="*/ 100 h 140"/>
                <a:gd name="T6" fmla="*/ 1079 w 80"/>
                <a:gd name="T7" fmla="*/ 421 h 140"/>
                <a:gd name="T8" fmla="*/ 1742 w 80"/>
                <a:gd name="T9" fmla="*/ 1426 h 140"/>
                <a:gd name="T10" fmla="*/ 1422 w 80"/>
                <a:gd name="T11" fmla="*/ 3307 h 140"/>
                <a:gd name="T12" fmla="*/ 1422 w 80"/>
                <a:gd name="T13" fmla="*/ 3307 h 140"/>
                <a:gd name="T14" fmla="*/ 1179 w 80"/>
                <a:gd name="T15" fmla="*/ 3432 h 140"/>
                <a:gd name="T16" fmla="*/ 981 w 80"/>
                <a:gd name="T17" fmla="*/ 3452 h 140"/>
                <a:gd name="T18" fmla="*/ 981 w 80"/>
                <a:gd name="T19" fmla="*/ 3452 h 140"/>
                <a:gd name="T20" fmla="*/ 961 w 80"/>
                <a:gd name="T21" fmla="*/ 3452 h 1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140"/>
                <a:gd name="T35" fmla="*/ 80 w 80"/>
                <a:gd name="T36" fmla="*/ 140 h 1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140">
                  <a:moveTo>
                    <a:pt x="0" y="7"/>
                  </a:moveTo>
                  <a:cubicBezTo>
                    <a:pt x="2" y="5"/>
                    <a:pt x="4" y="5"/>
                    <a:pt x="5" y="4"/>
                  </a:cubicBezTo>
                  <a:cubicBezTo>
                    <a:pt x="5" y="4"/>
                    <a:pt x="5" y="4"/>
                    <a:pt x="5" y="4"/>
                  </a:cubicBezTo>
                  <a:cubicBezTo>
                    <a:pt x="19" y="0"/>
                    <a:pt x="32" y="9"/>
                    <a:pt x="44" y="17"/>
                  </a:cubicBezTo>
                  <a:cubicBezTo>
                    <a:pt x="56" y="24"/>
                    <a:pt x="66" y="44"/>
                    <a:pt x="71" y="58"/>
                  </a:cubicBezTo>
                  <a:cubicBezTo>
                    <a:pt x="80" y="78"/>
                    <a:pt x="76" y="118"/>
                    <a:pt x="58" y="134"/>
                  </a:cubicBezTo>
                  <a:cubicBezTo>
                    <a:pt x="58" y="134"/>
                    <a:pt x="58" y="134"/>
                    <a:pt x="58" y="134"/>
                  </a:cubicBezTo>
                  <a:cubicBezTo>
                    <a:pt x="55" y="136"/>
                    <a:pt x="51" y="138"/>
                    <a:pt x="48" y="139"/>
                  </a:cubicBezTo>
                  <a:cubicBezTo>
                    <a:pt x="45" y="140"/>
                    <a:pt x="43" y="140"/>
                    <a:pt x="40" y="140"/>
                  </a:cubicBezTo>
                  <a:cubicBezTo>
                    <a:pt x="40" y="140"/>
                    <a:pt x="40" y="140"/>
                    <a:pt x="40" y="140"/>
                  </a:cubicBezTo>
                  <a:cubicBezTo>
                    <a:pt x="39" y="140"/>
                    <a:pt x="39" y="140"/>
                    <a:pt x="39" y="140"/>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27" name="Rectangle 961"/>
            <p:cNvSpPr>
              <a:spLocks noChangeArrowheads="1"/>
            </p:cNvSpPr>
            <p:nvPr/>
          </p:nvSpPr>
          <p:spPr bwMode="auto">
            <a:xfrm>
              <a:off x="2640" y="801"/>
              <a:ext cx="9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M</a:t>
              </a:r>
              <a:endParaRPr lang="en-US"/>
            </a:p>
          </p:txBody>
        </p:sp>
        <p:sp>
          <p:nvSpPr>
            <p:cNvPr id="12528" name="Rectangle 962"/>
            <p:cNvSpPr>
              <a:spLocks noChangeArrowheads="1"/>
            </p:cNvSpPr>
            <p:nvPr/>
          </p:nvSpPr>
          <p:spPr bwMode="auto">
            <a:xfrm>
              <a:off x="2741" y="801"/>
              <a:ext cx="4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e</a:t>
              </a:r>
              <a:endParaRPr lang="en-US"/>
            </a:p>
          </p:txBody>
        </p:sp>
        <p:sp>
          <p:nvSpPr>
            <p:cNvPr id="12529" name="Rectangle 963"/>
            <p:cNvSpPr>
              <a:spLocks noChangeArrowheads="1"/>
            </p:cNvSpPr>
            <p:nvPr/>
          </p:nvSpPr>
          <p:spPr bwMode="auto">
            <a:xfrm>
              <a:off x="2788" y="80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a</a:t>
              </a:r>
              <a:endParaRPr lang="en-US"/>
            </a:p>
          </p:txBody>
        </p:sp>
        <p:sp>
          <p:nvSpPr>
            <p:cNvPr id="12530" name="Rectangle 964"/>
            <p:cNvSpPr>
              <a:spLocks noChangeArrowheads="1"/>
            </p:cNvSpPr>
            <p:nvPr/>
          </p:nvSpPr>
          <p:spPr bwMode="auto">
            <a:xfrm>
              <a:off x="2841" y="801"/>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n</a:t>
              </a:r>
              <a:endParaRPr lang="en-US"/>
            </a:p>
          </p:txBody>
        </p:sp>
        <p:sp>
          <p:nvSpPr>
            <p:cNvPr id="12531" name="Rectangle 965"/>
            <p:cNvSpPr>
              <a:spLocks noChangeArrowheads="1"/>
            </p:cNvSpPr>
            <p:nvPr/>
          </p:nvSpPr>
          <p:spPr bwMode="auto">
            <a:xfrm>
              <a:off x="2901" y="801"/>
              <a:ext cx="40"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s</a:t>
              </a:r>
              <a:endParaRPr lang="en-US"/>
            </a:p>
          </p:txBody>
        </p:sp>
        <p:sp>
          <p:nvSpPr>
            <p:cNvPr id="12532" name="Rectangle 966"/>
            <p:cNvSpPr>
              <a:spLocks noChangeArrowheads="1"/>
            </p:cNvSpPr>
            <p:nvPr/>
          </p:nvSpPr>
          <p:spPr bwMode="auto">
            <a:xfrm>
              <a:off x="2969" y="801"/>
              <a:ext cx="3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t</a:t>
              </a:r>
              <a:endParaRPr lang="en-US"/>
            </a:p>
          </p:txBody>
        </p:sp>
        <p:sp>
          <p:nvSpPr>
            <p:cNvPr id="12533" name="Rectangle 967"/>
            <p:cNvSpPr>
              <a:spLocks noChangeArrowheads="1"/>
            </p:cNvSpPr>
            <p:nvPr/>
          </p:nvSpPr>
          <p:spPr bwMode="auto">
            <a:xfrm>
              <a:off x="3005" y="801"/>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h</a:t>
              </a:r>
              <a:endParaRPr lang="en-US"/>
            </a:p>
          </p:txBody>
        </p:sp>
        <p:sp>
          <p:nvSpPr>
            <p:cNvPr id="12534" name="Rectangle 968"/>
            <p:cNvSpPr>
              <a:spLocks noChangeArrowheads="1"/>
            </p:cNvSpPr>
            <p:nvPr/>
          </p:nvSpPr>
          <p:spPr bwMode="auto">
            <a:xfrm>
              <a:off x="3064" y="801"/>
              <a:ext cx="29"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i</a:t>
              </a:r>
              <a:endParaRPr lang="en-US"/>
            </a:p>
          </p:txBody>
        </p:sp>
        <p:sp>
          <p:nvSpPr>
            <p:cNvPr id="12535" name="Rectangle 969"/>
            <p:cNvSpPr>
              <a:spLocks noChangeArrowheads="1"/>
            </p:cNvSpPr>
            <p:nvPr/>
          </p:nvSpPr>
          <p:spPr bwMode="auto">
            <a:xfrm>
              <a:off x="3094" y="801"/>
              <a:ext cx="40"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0000"/>
                  </a:solidFill>
                  <a:latin typeface="Times New Roman" pitchFamily="18" charset="0"/>
                </a:rPr>
                <a:t>s</a:t>
              </a:r>
              <a:endParaRPr lang="en-US"/>
            </a:p>
          </p:txBody>
        </p:sp>
        <p:sp>
          <p:nvSpPr>
            <p:cNvPr id="12536" name="Text Box 980"/>
            <p:cNvSpPr txBox="1">
              <a:spLocks noChangeArrowheads="1"/>
            </p:cNvSpPr>
            <p:nvPr/>
          </p:nvSpPr>
          <p:spPr bwMode="auto">
            <a:xfrm>
              <a:off x="96" y="1680"/>
              <a:ext cx="264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Times New Roman" pitchFamily="18" charset="0"/>
                </a:rPr>
                <a:t>Can be waisted within .004.   Form can be refined with straightness or cylindricity.</a:t>
              </a:r>
            </a:p>
          </p:txBody>
        </p:sp>
      </p:grpSp>
      <p:grpSp>
        <p:nvGrpSpPr>
          <p:cNvPr id="4" name="Group 989"/>
          <p:cNvGrpSpPr>
            <a:grpSpLocks/>
          </p:cNvGrpSpPr>
          <p:nvPr/>
        </p:nvGrpSpPr>
        <p:grpSpPr bwMode="auto">
          <a:xfrm>
            <a:off x="4535488" y="1327150"/>
            <a:ext cx="3459162" cy="4079875"/>
            <a:chOff x="2857" y="836"/>
            <a:chExt cx="2179" cy="2570"/>
          </a:xfrm>
        </p:grpSpPr>
        <p:sp>
          <p:nvSpPr>
            <p:cNvPr id="12453" name="Line 15"/>
            <p:cNvSpPr>
              <a:spLocks noChangeShapeType="1"/>
            </p:cNvSpPr>
            <p:nvPr/>
          </p:nvSpPr>
          <p:spPr bwMode="auto">
            <a:xfrm>
              <a:off x="3772" y="1222"/>
              <a:ext cx="53" cy="178"/>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54" name="Freeform 16"/>
            <p:cNvSpPr>
              <a:spLocks/>
            </p:cNvSpPr>
            <p:nvPr/>
          </p:nvSpPr>
          <p:spPr bwMode="auto">
            <a:xfrm>
              <a:off x="3790" y="1371"/>
              <a:ext cx="62" cy="121"/>
            </a:xfrm>
            <a:custGeom>
              <a:avLst/>
              <a:gdLst>
                <a:gd name="T0" fmla="*/ 0 w 62"/>
                <a:gd name="T1" fmla="*/ 18 h 121"/>
                <a:gd name="T2" fmla="*/ 62 w 62"/>
                <a:gd name="T3" fmla="*/ 121 h 121"/>
                <a:gd name="T4" fmla="*/ 57 w 62"/>
                <a:gd name="T5" fmla="*/ 0 h 121"/>
                <a:gd name="T6" fmla="*/ 0 w 62"/>
                <a:gd name="T7" fmla="*/ 18 h 121"/>
                <a:gd name="T8" fmla="*/ 0 60000 65536"/>
                <a:gd name="T9" fmla="*/ 0 60000 65536"/>
                <a:gd name="T10" fmla="*/ 0 60000 65536"/>
                <a:gd name="T11" fmla="*/ 0 60000 65536"/>
                <a:gd name="T12" fmla="*/ 0 w 62"/>
                <a:gd name="T13" fmla="*/ 0 h 121"/>
                <a:gd name="T14" fmla="*/ 62 w 62"/>
                <a:gd name="T15" fmla="*/ 121 h 121"/>
              </a:gdLst>
              <a:ahLst/>
              <a:cxnLst>
                <a:cxn ang="T8">
                  <a:pos x="T0" y="T1"/>
                </a:cxn>
                <a:cxn ang="T9">
                  <a:pos x="T2" y="T3"/>
                </a:cxn>
                <a:cxn ang="T10">
                  <a:pos x="T4" y="T5"/>
                </a:cxn>
                <a:cxn ang="T11">
                  <a:pos x="T6" y="T7"/>
                </a:cxn>
              </a:cxnLst>
              <a:rect l="T12" t="T13" r="T14" b="T15"/>
              <a:pathLst>
                <a:path w="62" h="121">
                  <a:moveTo>
                    <a:pt x="0" y="18"/>
                  </a:moveTo>
                  <a:lnTo>
                    <a:pt x="62" y="121"/>
                  </a:lnTo>
                  <a:lnTo>
                    <a:pt x="57" y="0"/>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55" name="Freeform 17"/>
            <p:cNvSpPr>
              <a:spLocks/>
            </p:cNvSpPr>
            <p:nvPr/>
          </p:nvSpPr>
          <p:spPr bwMode="auto">
            <a:xfrm>
              <a:off x="3745" y="1131"/>
              <a:ext cx="62" cy="120"/>
            </a:xfrm>
            <a:custGeom>
              <a:avLst/>
              <a:gdLst>
                <a:gd name="T0" fmla="*/ 62 w 62"/>
                <a:gd name="T1" fmla="*/ 102 h 120"/>
                <a:gd name="T2" fmla="*/ 0 w 62"/>
                <a:gd name="T3" fmla="*/ 0 h 120"/>
                <a:gd name="T4" fmla="*/ 2 w 62"/>
                <a:gd name="T5" fmla="*/ 120 h 120"/>
                <a:gd name="T6" fmla="*/ 62 w 62"/>
                <a:gd name="T7" fmla="*/ 102 h 120"/>
                <a:gd name="T8" fmla="*/ 0 60000 65536"/>
                <a:gd name="T9" fmla="*/ 0 60000 65536"/>
                <a:gd name="T10" fmla="*/ 0 60000 65536"/>
                <a:gd name="T11" fmla="*/ 0 60000 65536"/>
                <a:gd name="T12" fmla="*/ 0 w 62"/>
                <a:gd name="T13" fmla="*/ 0 h 120"/>
                <a:gd name="T14" fmla="*/ 62 w 62"/>
                <a:gd name="T15" fmla="*/ 120 h 120"/>
              </a:gdLst>
              <a:ahLst/>
              <a:cxnLst>
                <a:cxn ang="T8">
                  <a:pos x="T0" y="T1"/>
                </a:cxn>
                <a:cxn ang="T9">
                  <a:pos x="T2" y="T3"/>
                </a:cxn>
                <a:cxn ang="T10">
                  <a:pos x="T4" y="T5"/>
                </a:cxn>
                <a:cxn ang="T11">
                  <a:pos x="T6" y="T7"/>
                </a:cxn>
              </a:cxnLst>
              <a:rect l="T12" t="T13" r="T14" b="T15"/>
              <a:pathLst>
                <a:path w="62" h="120">
                  <a:moveTo>
                    <a:pt x="62" y="102"/>
                  </a:moveTo>
                  <a:lnTo>
                    <a:pt x="0" y="0"/>
                  </a:lnTo>
                  <a:lnTo>
                    <a:pt x="2" y="120"/>
                  </a:lnTo>
                  <a:lnTo>
                    <a:pt x="62"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56" name="Rectangle 18"/>
            <p:cNvSpPr>
              <a:spLocks noChangeArrowheads="1"/>
            </p:cNvSpPr>
            <p:nvPr/>
          </p:nvSpPr>
          <p:spPr bwMode="auto">
            <a:xfrm>
              <a:off x="3578" y="1260"/>
              <a:ext cx="383" cy="1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457" name="Line 66"/>
            <p:cNvSpPr>
              <a:spLocks noChangeShapeType="1"/>
            </p:cNvSpPr>
            <p:nvPr/>
          </p:nvSpPr>
          <p:spPr bwMode="auto">
            <a:xfrm flipH="1">
              <a:off x="3685" y="933"/>
              <a:ext cx="833" cy="225"/>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58" name="Line 67"/>
            <p:cNvSpPr>
              <a:spLocks noChangeShapeType="1"/>
            </p:cNvSpPr>
            <p:nvPr/>
          </p:nvSpPr>
          <p:spPr bwMode="auto">
            <a:xfrm flipH="1">
              <a:off x="3778" y="1282"/>
              <a:ext cx="824" cy="225"/>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59" name="Rectangle 68"/>
            <p:cNvSpPr>
              <a:spLocks noChangeArrowheads="1"/>
            </p:cNvSpPr>
            <p:nvPr/>
          </p:nvSpPr>
          <p:spPr bwMode="auto">
            <a:xfrm>
              <a:off x="3634" y="1257"/>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460" name="Rectangle 69"/>
            <p:cNvSpPr>
              <a:spLocks noChangeArrowheads="1"/>
            </p:cNvSpPr>
            <p:nvPr/>
          </p:nvSpPr>
          <p:spPr bwMode="auto">
            <a:xfrm>
              <a:off x="3656" y="1257"/>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461" name="Rectangle 70"/>
            <p:cNvSpPr>
              <a:spLocks noChangeArrowheads="1"/>
            </p:cNvSpPr>
            <p:nvPr/>
          </p:nvSpPr>
          <p:spPr bwMode="auto">
            <a:xfrm>
              <a:off x="3701" y="1257"/>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462" name="Rectangle 71"/>
            <p:cNvSpPr>
              <a:spLocks noChangeArrowheads="1"/>
            </p:cNvSpPr>
            <p:nvPr/>
          </p:nvSpPr>
          <p:spPr bwMode="auto">
            <a:xfrm>
              <a:off x="3746" y="1257"/>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4</a:t>
              </a:r>
              <a:endParaRPr lang="en-US"/>
            </a:p>
          </p:txBody>
        </p:sp>
        <p:sp>
          <p:nvSpPr>
            <p:cNvPr id="12463" name="Rectangle 72"/>
            <p:cNvSpPr>
              <a:spLocks noChangeArrowheads="1"/>
            </p:cNvSpPr>
            <p:nvPr/>
          </p:nvSpPr>
          <p:spPr bwMode="auto">
            <a:xfrm>
              <a:off x="3813" y="1257"/>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464" name="Rectangle 73"/>
            <p:cNvSpPr>
              <a:spLocks noChangeArrowheads="1"/>
            </p:cNvSpPr>
            <p:nvPr/>
          </p:nvSpPr>
          <p:spPr bwMode="auto">
            <a:xfrm>
              <a:off x="3892" y="1257"/>
              <a:ext cx="3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a:t>
              </a:r>
              <a:endParaRPr lang="en-US"/>
            </a:p>
          </p:txBody>
        </p:sp>
        <p:sp>
          <p:nvSpPr>
            <p:cNvPr id="12465" name="Rectangle 74"/>
            <p:cNvSpPr>
              <a:spLocks noChangeArrowheads="1"/>
            </p:cNvSpPr>
            <p:nvPr/>
          </p:nvSpPr>
          <p:spPr bwMode="auto">
            <a:xfrm>
              <a:off x="3932" y="1257"/>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x</a:t>
              </a:r>
              <a:endParaRPr lang="en-US"/>
            </a:p>
          </p:txBody>
        </p:sp>
        <p:sp>
          <p:nvSpPr>
            <p:cNvPr id="12466" name="Line 75"/>
            <p:cNvSpPr>
              <a:spLocks noChangeShapeType="1"/>
            </p:cNvSpPr>
            <p:nvPr/>
          </p:nvSpPr>
          <p:spPr bwMode="auto">
            <a:xfrm>
              <a:off x="4041" y="937"/>
              <a:ext cx="18" cy="65"/>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67" name="Freeform 76"/>
            <p:cNvSpPr>
              <a:spLocks/>
            </p:cNvSpPr>
            <p:nvPr/>
          </p:nvSpPr>
          <p:spPr bwMode="auto">
            <a:xfrm>
              <a:off x="4023" y="973"/>
              <a:ext cx="63" cy="120"/>
            </a:xfrm>
            <a:custGeom>
              <a:avLst/>
              <a:gdLst>
                <a:gd name="T0" fmla="*/ 0 w 63"/>
                <a:gd name="T1" fmla="*/ 15 h 120"/>
                <a:gd name="T2" fmla="*/ 63 w 63"/>
                <a:gd name="T3" fmla="*/ 120 h 120"/>
                <a:gd name="T4" fmla="*/ 60 w 63"/>
                <a:gd name="T5" fmla="*/ 0 h 120"/>
                <a:gd name="T6" fmla="*/ 0 w 63"/>
                <a:gd name="T7" fmla="*/ 15 h 120"/>
                <a:gd name="T8" fmla="*/ 0 60000 65536"/>
                <a:gd name="T9" fmla="*/ 0 60000 65536"/>
                <a:gd name="T10" fmla="*/ 0 60000 65536"/>
                <a:gd name="T11" fmla="*/ 0 60000 65536"/>
                <a:gd name="T12" fmla="*/ 0 w 63"/>
                <a:gd name="T13" fmla="*/ 0 h 120"/>
                <a:gd name="T14" fmla="*/ 63 w 63"/>
                <a:gd name="T15" fmla="*/ 120 h 120"/>
              </a:gdLst>
              <a:ahLst/>
              <a:cxnLst>
                <a:cxn ang="T8">
                  <a:pos x="T0" y="T1"/>
                </a:cxn>
                <a:cxn ang="T9">
                  <a:pos x="T2" y="T3"/>
                </a:cxn>
                <a:cxn ang="T10">
                  <a:pos x="T4" y="T5"/>
                </a:cxn>
                <a:cxn ang="T11">
                  <a:pos x="T6" y="T7"/>
                </a:cxn>
              </a:cxnLst>
              <a:rect l="T12" t="T13" r="T14" b="T15"/>
              <a:pathLst>
                <a:path w="63" h="120">
                  <a:moveTo>
                    <a:pt x="0" y="15"/>
                  </a:moveTo>
                  <a:lnTo>
                    <a:pt x="63" y="120"/>
                  </a:lnTo>
                  <a:lnTo>
                    <a:pt x="60"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68" name="Line 77"/>
            <p:cNvSpPr>
              <a:spLocks noChangeShapeType="1"/>
            </p:cNvSpPr>
            <p:nvPr/>
          </p:nvSpPr>
          <p:spPr bwMode="auto">
            <a:xfrm flipH="1" flipV="1">
              <a:off x="4204" y="1434"/>
              <a:ext cx="35" cy="102"/>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69" name="Freeform 78"/>
            <p:cNvSpPr>
              <a:spLocks/>
            </p:cNvSpPr>
            <p:nvPr/>
          </p:nvSpPr>
          <p:spPr bwMode="auto">
            <a:xfrm>
              <a:off x="4170" y="1345"/>
              <a:ext cx="69" cy="120"/>
            </a:xfrm>
            <a:custGeom>
              <a:avLst/>
              <a:gdLst>
                <a:gd name="T0" fmla="*/ 69 w 69"/>
                <a:gd name="T1" fmla="*/ 98 h 120"/>
                <a:gd name="T2" fmla="*/ 0 w 69"/>
                <a:gd name="T3" fmla="*/ 0 h 120"/>
                <a:gd name="T4" fmla="*/ 11 w 69"/>
                <a:gd name="T5" fmla="*/ 120 h 120"/>
                <a:gd name="T6" fmla="*/ 69 w 69"/>
                <a:gd name="T7" fmla="*/ 98 h 120"/>
                <a:gd name="T8" fmla="*/ 0 60000 65536"/>
                <a:gd name="T9" fmla="*/ 0 60000 65536"/>
                <a:gd name="T10" fmla="*/ 0 60000 65536"/>
                <a:gd name="T11" fmla="*/ 0 60000 65536"/>
                <a:gd name="T12" fmla="*/ 0 w 69"/>
                <a:gd name="T13" fmla="*/ 0 h 120"/>
                <a:gd name="T14" fmla="*/ 69 w 69"/>
                <a:gd name="T15" fmla="*/ 120 h 120"/>
              </a:gdLst>
              <a:ahLst/>
              <a:cxnLst>
                <a:cxn ang="T8">
                  <a:pos x="T0" y="T1"/>
                </a:cxn>
                <a:cxn ang="T9">
                  <a:pos x="T2" y="T3"/>
                </a:cxn>
                <a:cxn ang="T10">
                  <a:pos x="T4" y="T5"/>
                </a:cxn>
                <a:cxn ang="T11">
                  <a:pos x="T6" y="T7"/>
                </a:cxn>
              </a:cxnLst>
              <a:rect l="T12" t="T13" r="T14" b="T15"/>
              <a:pathLst>
                <a:path w="69" h="120">
                  <a:moveTo>
                    <a:pt x="69" y="98"/>
                  </a:moveTo>
                  <a:lnTo>
                    <a:pt x="0" y="0"/>
                  </a:lnTo>
                  <a:lnTo>
                    <a:pt x="11" y="120"/>
                  </a:lnTo>
                  <a:lnTo>
                    <a:pt x="69" y="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70" name="Rectangle 79"/>
            <p:cNvSpPr>
              <a:spLocks noChangeArrowheads="1"/>
            </p:cNvSpPr>
            <p:nvPr/>
          </p:nvSpPr>
          <p:spPr bwMode="auto">
            <a:xfrm>
              <a:off x="3903" y="836"/>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471" name="Rectangle 80"/>
            <p:cNvSpPr>
              <a:spLocks noChangeArrowheads="1"/>
            </p:cNvSpPr>
            <p:nvPr/>
          </p:nvSpPr>
          <p:spPr bwMode="auto">
            <a:xfrm>
              <a:off x="3925" y="83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472" name="Rectangle 81"/>
            <p:cNvSpPr>
              <a:spLocks noChangeArrowheads="1"/>
            </p:cNvSpPr>
            <p:nvPr/>
          </p:nvSpPr>
          <p:spPr bwMode="auto">
            <a:xfrm>
              <a:off x="3970" y="83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473" name="Rectangle 82"/>
            <p:cNvSpPr>
              <a:spLocks noChangeArrowheads="1"/>
            </p:cNvSpPr>
            <p:nvPr/>
          </p:nvSpPr>
          <p:spPr bwMode="auto">
            <a:xfrm>
              <a:off x="4014" y="83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0</a:t>
              </a:r>
              <a:endParaRPr lang="en-US"/>
            </a:p>
          </p:txBody>
        </p:sp>
        <p:sp>
          <p:nvSpPr>
            <p:cNvPr id="12474" name="Rectangle 83"/>
            <p:cNvSpPr>
              <a:spLocks noChangeArrowheads="1"/>
            </p:cNvSpPr>
            <p:nvPr/>
          </p:nvSpPr>
          <p:spPr bwMode="auto">
            <a:xfrm>
              <a:off x="4081" y="836"/>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475" name="Rectangle 84"/>
            <p:cNvSpPr>
              <a:spLocks noChangeArrowheads="1"/>
            </p:cNvSpPr>
            <p:nvPr/>
          </p:nvSpPr>
          <p:spPr bwMode="auto">
            <a:xfrm>
              <a:off x="4161" y="836"/>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i</a:t>
              </a:r>
              <a:endParaRPr lang="en-US"/>
            </a:p>
          </p:txBody>
        </p:sp>
        <p:sp>
          <p:nvSpPr>
            <p:cNvPr id="12476" name="Rectangle 85"/>
            <p:cNvSpPr>
              <a:spLocks noChangeArrowheads="1"/>
            </p:cNvSpPr>
            <p:nvPr/>
          </p:nvSpPr>
          <p:spPr bwMode="auto">
            <a:xfrm>
              <a:off x="4186" y="836"/>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n</a:t>
              </a:r>
              <a:endParaRPr lang="en-US"/>
            </a:p>
          </p:txBody>
        </p:sp>
        <p:sp>
          <p:nvSpPr>
            <p:cNvPr id="12477" name="Freeform 108"/>
            <p:cNvSpPr>
              <a:spLocks/>
            </p:cNvSpPr>
            <p:nvPr/>
          </p:nvSpPr>
          <p:spPr bwMode="auto">
            <a:xfrm>
              <a:off x="3567" y="1285"/>
              <a:ext cx="53" cy="53"/>
            </a:xfrm>
            <a:custGeom>
              <a:avLst/>
              <a:gdLst>
                <a:gd name="T0" fmla="*/ 53 w 53"/>
                <a:gd name="T1" fmla="*/ 26 h 53"/>
                <a:gd name="T2" fmla="*/ 53 w 53"/>
                <a:gd name="T3" fmla="*/ 20 h 53"/>
                <a:gd name="T4" fmla="*/ 49 w 53"/>
                <a:gd name="T5" fmla="*/ 13 h 53"/>
                <a:gd name="T6" fmla="*/ 47 w 53"/>
                <a:gd name="T7" fmla="*/ 8 h 53"/>
                <a:gd name="T8" fmla="*/ 40 w 53"/>
                <a:gd name="T9" fmla="*/ 4 h 53"/>
                <a:gd name="T10" fmla="*/ 35 w 53"/>
                <a:gd name="T11" fmla="*/ 2 h 53"/>
                <a:gd name="T12" fmla="*/ 29 w 53"/>
                <a:gd name="T13" fmla="*/ 0 h 53"/>
                <a:gd name="T14" fmla="*/ 22 w 53"/>
                <a:gd name="T15" fmla="*/ 0 h 53"/>
                <a:gd name="T16" fmla="*/ 15 w 53"/>
                <a:gd name="T17" fmla="*/ 2 h 53"/>
                <a:gd name="T18" fmla="*/ 9 w 53"/>
                <a:gd name="T19" fmla="*/ 6 h 53"/>
                <a:gd name="T20" fmla="*/ 4 w 53"/>
                <a:gd name="T21" fmla="*/ 11 h 53"/>
                <a:gd name="T22" fmla="*/ 2 w 53"/>
                <a:gd name="T23" fmla="*/ 17 h 53"/>
                <a:gd name="T24" fmla="*/ 0 w 53"/>
                <a:gd name="T25" fmla="*/ 24 h 53"/>
                <a:gd name="T26" fmla="*/ 0 w 53"/>
                <a:gd name="T27" fmla="*/ 31 h 53"/>
                <a:gd name="T28" fmla="*/ 2 w 53"/>
                <a:gd name="T29" fmla="*/ 37 h 53"/>
                <a:gd name="T30" fmla="*/ 4 w 53"/>
                <a:gd name="T31" fmla="*/ 42 h 53"/>
                <a:gd name="T32" fmla="*/ 9 w 53"/>
                <a:gd name="T33" fmla="*/ 49 h 53"/>
                <a:gd name="T34" fmla="*/ 15 w 53"/>
                <a:gd name="T35" fmla="*/ 51 h 53"/>
                <a:gd name="T36" fmla="*/ 22 w 53"/>
                <a:gd name="T37" fmla="*/ 53 h 53"/>
                <a:gd name="T38" fmla="*/ 29 w 53"/>
                <a:gd name="T39" fmla="*/ 53 h 53"/>
                <a:gd name="T40" fmla="*/ 35 w 53"/>
                <a:gd name="T41" fmla="*/ 53 h 53"/>
                <a:gd name="T42" fmla="*/ 40 w 53"/>
                <a:gd name="T43" fmla="*/ 49 h 53"/>
                <a:gd name="T44" fmla="*/ 47 w 53"/>
                <a:gd name="T45" fmla="*/ 44 h 53"/>
                <a:gd name="T46" fmla="*/ 49 w 53"/>
                <a:gd name="T47" fmla="*/ 40 h 53"/>
                <a:gd name="T48" fmla="*/ 53 w 53"/>
                <a:gd name="T49" fmla="*/ 33 h 53"/>
                <a:gd name="T50" fmla="*/ 53 w 53"/>
                <a:gd name="T51" fmla="*/ 26 h 5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3"/>
                <a:gd name="T79" fmla="*/ 0 h 53"/>
                <a:gd name="T80" fmla="*/ 53 w 53"/>
                <a:gd name="T81" fmla="*/ 53 h 5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3" h="53">
                  <a:moveTo>
                    <a:pt x="53" y="26"/>
                  </a:moveTo>
                  <a:lnTo>
                    <a:pt x="53" y="20"/>
                  </a:lnTo>
                  <a:lnTo>
                    <a:pt x="49" y="13"/>
                  </a:lnTo>
                  <a:lnTo>
                    <a:pt x="47" y="8"/>
                  </a:lnTo>
                  <a:lnTo>
                    <a:pt x="40" y="4"/>
                  </a:lnTo>
                  <a:lnTo>
                    <a:pt x="35" y="2"/>
                  </a:lnTo>
                  <a:lnTo>
                    <a:pt x="29" y="0"/>
                  </a:lnTo>
                  <a:lnTo>
                    <a:pt x="22" y="0"/>
                  </a:lnTo>
                  <a:lnTo>
                    <a:pt x="15" y="2"/>
                  </a:lnTo>
                  <a:lnTo>
                    <a:pt x="9" y="6"/>
                  </a:lnTo>
                  <a:lnTo>
                    <a:pt x="4" y="11"/>
                  </a:lnTo>
                  <a:lnTo>
                    <a:pt x="2" y="17"/>
                  </a:lnTo>
                  <a:lnTo>
                    <a:pt x="0" y="24"/>
                  </a:lnTo>
                  <a:lnTo>
                    <a:pt x="0" y="31"/>
                  </a:lnTo>
                  <a:lnTo>
                    <a:pt x="2" y="37"/>
                  </a:lnTo>
                  <a:lnTo>
                    <a:pt x="4" y="42"/>
                  </a:lnTo>
                  <a:lnTo>
                    <a:pt x="9" y="49"/>
                  </a:lnTo>
                  <a:lnTo>
                    <a:pt x="15" y="51"/>
                  </a:lnTo>
                  <a:lnTo>
                    <a:pt x="22" y="53"/>
                  </a:lnTo>
                  <a:lnTo>
                    <a:pt x="29" y="53"/>
                  </a:lnTo>
                  <a:lnTo>
                    <a:pt x="35" y="53"/>
                  </a:lnTo>
                  <a:lnTo>
                    <a:pt x="40" y="49"/>
                  </a:lnTo>
                  <a:lnTo>
                    <a:pt x="47" y="44"/>
                  </a:lnTo>
                  <a:lnTo>
                    <a:pt x="49" y="40"/>
                  </a:lnTo>
                  <a:lnTo>
                    <a:pt x="53" y="33"/>
                  </a:lnTo>
                  <a:lnTo>
                    <a:pt x="53" y="26"/>
                  </a:lnTo>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78" name="Line 109"/>
            <p:cNvSpPr>
              <a:spLocks noChangeShapeType="1"/>
            </p:cNvSpPr>
            <p:nvPr/>
          </p:nvSpPr>
          <p:spPr bwMode="auto">
            <a:xfrm flipV="1">
              <a:off x="3578" y="1273"/>
              <a:ext cx="31" cy="78"/>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79" name="Freeform 878"/>
            <p:cNvSpPr>
              <a:spLocks/>
            </p:cNvSpPr>
            <p:nvPr/>
          </p:nvSpPr>
          <p:spPr bwMode="auto">
            <a:xfrm>
              <a:off x="4057" y="953"/>
              <a:ext cx="599" cy="401"/>
            </a:xfrm>
            <a:custGeom>
              <a:avLst/>
              <a:gdLst>
                <a:gd name="T0" fmla="*/ 5231 w 269"/>
                <a:gd name="T1" fmla="*/ 45 h 180"/>
                <a:gd name="T2" fmla="*/ 6248 w 269"/>
                <a:gd name="T3" fmla="*/ 1504 h 180"/>
                <a:gd name="T4" fmla="*/ 6095 w 269"/>
                <a:gd name="T5" fmla="*/ 3206 h 180"/>
                <a:gd name="T6" fmla="*/ 3932 w 269"/>
                <a:gd name="T7" fmla="*/ 3872 h 180"/>
                <a:gd name="T8" fmla="*/ 1989 w 269"/>
                <a:gd name="T9" fmla="*/ 4159 h 180"/>
                <a:gd name="T10" fmla="*/ 764 w 269"/>
                <a:gd name="T11" fmla="*/ 4431 h 180"/>
                <a:gd name="T12" fmla="*/ 784 w 269"/>
                <a:gd name="T13" fmla="*/ 4411 h 180"/>
                <a:gd name="T14" fmla="*/ 1107 w 269"/>
                <a:gd name="T15" fmla="*/ 2907 h 180"/>
                <a:gd name="T16" fmla="*/ 664 w 269"/>
                <a:gd name="T17" fmla="*/ 2090 h 180"/>
                <a:gd name="T18" fmla="*/ 0 w 269"/>
                <a:gd name="T19" fmla="*/ 1669 h 180"/>
                <a:gd name="T20" fmla="*/ 2608 w 269"/>
                <a:gd name="T21" fmla="*/ 864 h 180"/>
                <a:gd name="T22" fmla="*/ 4790 w 269"/>
                <a:gd name="T23" fmla="*/ 0 h 180"/>
                <a:gd name="T24" fmla="*/ 4790 w 269"/>
                <a:gd name="T25" fmla="*/ 45 h 180"/>
                <a:gd name="T26" fmla="*/ 5231 w 269"/>
                <a:gd name="T27" fmla="*/ 45 h 1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9"/>
                <a:gd name="T43" fmla="*/ 0 h 180"/>
                <a:gd name="T44" fmla="*/ 269 w 269"/>
                <a:gd name="T45" fmla="*/ 180 h 1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9" h="180">
                  <a:moveTo>
                    <a:pt x="213" y="2"/>
                  </a:moveTo>
                  <a:cubicBezTo>
                    <a:pt x="241" y="10"/>
                    <a:pt x="253" y="35"/>
                    <a:pt x="254" y="61"/>
                  </a:cubicBezTo>
                  <a:cubicBezTo>
                    <a:pt x="255" y="89"/>
                    <a:pt x="269" y="105"/>
                    <a:pt x="248" y="130"/>
                  </a:cubicBezTo>
                  <a:cubicBezTo>
                    <a:pt x="229" y="153"/>
                    <a:pt x="189" y="154"/>
                    <a:pt x="160" y="157"/>
                  </a:cubicBezTo>
                  <a:cubicBezTo>
                    <a:pt x="134" y="160"/>
                    <a:pt x="107" y="166"/>
                    <a:pt x="81" y="169"/>
                  </a:cubicBezTo>
                  <a:cubicBezTo>
                    <a:pt x="64" y="171"/>
                    <a:pt x="48" y="178"/>
                    <a:pt x="31" y="180"/>
                  </a:cubicBezTo>
                  <a:cubicBezTo>
                    <a:pt x="31" y="180"/>
                    <a:pt x="31" y="180"/>
                    <a:pt x="32" y="179"/>
                  </a:cubicBezTo>
                  <a:cubicBezTo>
                    <a:pt x="48" y="165"/>
                    <a:pt x="51" y="138"/>
                    <a:pt x="45" y="118"/>
                  </a:cubicBezTo>
                  <a:cubicBezTo>
                    <a:pt x="40" y="105"/>
                    <a:pt x="40" y="93"/>
                    <a:pt x="27" y="85"/>
                  </a:cubicBezTo>
                  <a:cubicBezTo>
                    <a:pt x="19" y="79"/>
                    <a:pt x="10" y="72"/>
                    <a:pt x="0" y="68"/>
                  </a:cubicBezTo>
                  <a:cubicBezTo>
                    <a:pt x="33" y="52"/>
                    <a:pt x="70" y="45"/>
                    <a:pt x="106" y="35"/>
                  </a:cubicBezTo>
                  <a:cubicBezTo>
                    <a:pt x="136" y="26"/>
                    <a:pt x="166" y="10"/>
                    <a:pt x="195" y="0"/>
                  </a:cubicBezTo>
                  <a:cubicBezTo>
                    <a:pt x="195" y="2"/>
                    <a:pt x="195" y="2"/>
                    <a:pt x="195" y="2"/>
                  </a:cubicBezTo>
                  <a:cubicBezTo>
                    <a:pt x="200" y="0"/>
                    <a:pt x="207" y="0"/>
                    <a:pt x="213" y="2"/>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80" name="Freeform 879"/>
            <p:cNvSpPr>
              <a:spLocks/>
            </p:cNvSpPr>
            <p:nvPr/>
          </p:nvSpPr>
          <p:spPr bwMode="auto">
            <a:xfrm>
              <a:off x="3970" y="1126"/>
              <a:ext cx="171" cy="219"/>
            </a:xfrm>
            <a:custGeom>
              <a:avLst/>
              <a:gdLst>
                <a:gd name="T0" fmla="*/ 1774 w 77"/>
                <a:gd name="T1" fmla="*/ 1473 h 98"/>
                <a:gd name="T2" fmla="*/ 1750 w 77"/>
                <a:gd name="T3" fmla="*/ 1978 h 98"/>
                <a:gd name="T4" fmla="*/ 1292 w 77"/>
                <a:gd name="T5" fmla="*/ 2342 h 98"/>
                <a:gd name="T6" fmla="*/ 460 w 77"/>
                <a:gd name="T7" fmla="*/ 2123 h 98"/>
                <a:gd name="T8" fmla="*/ 460 w 77"/>
                <a:gd name="T9" fmla="*/ 2123 h 98"/>
                <a:gd name="T10" fmla="*/ 178 w 77"/>
                <a:gd name="T11" fmla="*/ 1374 h 98"/>
                <a:gd name="T12" fmla="*/ 440 w 77"/>
                <a:gd name="T13" fmla="*/ 145 h 98"/>
                <a:gd name="T14" fmla="*/ 484 w 77"/>
                <a:gd name="T15" fmla="*/ 145 h 98"/>
                <a:gd name="T16" fmla="*/ 1455 w 77"/>
                <a:gd name="T17" fmla="*/ 469 h 98"/>
                <a:gd name="T18" fmla="*/ 1774 w 77"/>
                <a:gd name="T19" fmla="*/ 1473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7"/>
                <a:gd name="T31" fmla="*/ 0 h 98"/>
                <a:gd name="T32" fmla="*/ 77 w 77"/>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7" h="98">
                  <a:moveTo>
                    <a:pt x="73" y="59"/>
                  </a:moveTo>
                  <a:cubicBezTo>
                    <a:pt x="74" y="68"/>
                    <a:pt x="77" y="71"/>
                    <a:pt x="72" y="79"/>
                  </a:cubicBezTo>
                  <a:cubicBezTo>
                    <a:pt x="69" y="84"/>
                    <a:pt x="58" y="91"/>
                    <a:pt x="53" y="94"/>
                  </a:cubicBezTo>
                  <a:cubicBezTo>
                    <a:pt x="45" y="98"/>
                    <a:pt x="27" y="94"/>
                    <a:pt x="19" y="85"/>
                  </a:cubicBezTo>
                  <a:cubicBezTo>
                    <a:pt x="19" y="85"/>
                    <a:pt x="19" y="85"/>
                    <a:pt x="19" y="85"/>
                  </a:cubicBezTo>
                  <a:cubicBezTo>
                    <a:pt x="15" y="76"/>
                    <a:pt x="10" y="63"/>
                    <a:pt x="7" y="55"/>
                  </a:cubicBezTo>
                  <a:cubicBezTo>
                    <a:pt x="0" y="37"/>
                    <a:pt x="6" y="19"/>
                    <a:pt x="18" y="6"/>
                  </a:cubicBezTo>
                  <a:cubicBezTo>
                    <a:pt x="20" y="6"/>
                    <a:pt x="20" y="6"/>
                    <a:pt x="20" y="6"/>
                  </a:cubicBezTo>
                  <a:cubicBezTo>
                    <a:pt x="35" y="0"/>
                    <a:pt x="50" y="8"/>
                    <a:pt x="60" y="19"/>
                  </a:cubicBezTo>
                  <a:cubicBezTo>
                    <a:pt x="71" y="31"/>
                    <a:pt x="71" y="43"/>
                    <a:pt x="73" y="59"/>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81" name="Freeform 880"/>
            <p:cNvSpPr>
              <a:spLocks/>
            </p:cNvSpPr>
            <p:nvPr/>
          </p:nvSpPr>
          <p:spPr bwMode="auto">
            <a:xfrm>
              <a:off x="4010" y="1104"/>
              <a:ext cx="160" cy="254"/>
            </a:xfrm>
            <a:custGeom>
              <a:avLst/>
              <a:gdLst>
                <a:gd name="T0" fmla="*/ 1022 w 72"/>
                <a:gd name="T1" fmla="*/ 720 h 114"/>
                <a:gd name="T2" fmla="*/ 44 w 72"/>
                <a:gd name="T3" fmla="*/ 397 h 114"/>
                <a:gd name="T4" fmla="*/ 0 w 72"/>
                <a:gd name="T5" fmla="*/ 397 h 114"/>
                <a:gd name="T6" fmla="*/ 440 w 72"/>
                <a:gd name="T7" fmla="*/ 45 h 114"/>
                <a:gd name="T8" fmla="*/ 513 w 72"/>
                <a:gd name="T9" fmla="*/ 0 h 114"/>
                <a:gd name="T10" fmla="*/ 1176 w 72"/>
                <a:gd name="T11" fmla="*/ 421 h 114"/>
                <a:gd name="T12" fmla="*/ 1616 w 72"/>
                <a:gd name="T13" fmla="*/ 1225 h 114"/>
                <a:gd name="T14" fmla="*/ 1293 w 72"/>
                <a:gd name="T15" fmla="*/ 2729 h 114"/>
                <a:gd name="T16" fmla="*/ 1273 w 72"/>
                <a:gd name="T17" fmla="*/ 2765 h 114"/>
                <a:gd name="T18" fmla="*/ 1176 w 72"/>
                <a:gd name="T19" fmla="*/ 2785 h 114"/>
                <a:gd name="T20" fmla="*/ 98 w 72"/>
                <a:gd name="T21" fmla="*/ 2466 h 114"/>
                <a:gd name="T22" fmla="*/ 20 w 72"/>
                <a:gd name="T23" fmla="*/ 2344 h 114"/>
                <a:gd name="T24" fmla="*/ 853 w 72"/>
                <a:gd name="T25" fmla="*/ 2567 h 114"/>
                <a:gd name="T26" fmla="*/ 1318 w 72"/>
                <a:gd name="T27" fmla="*/ 2190 h 114"/>
                <a:gd name="T28" fmla="*/ 1338 w 72"/>
                <a:gd name="T29" fmla="*/ 1702 h 114"/>
                <a:gd name="T30" fmla="*/ 1022 w 72"/>
                <a:gd name="T31" fmla="*/ 720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
                <a:gd name="T49" fmla="*/ 0 h 114"/>
                <a:gd name="T50" fmla="*/ 72 w 72"/>
                <a:gd name="T51" fmla="*/ 114 h 1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 h="114">
                  <a:moveTo>
                    <a:pt x="42" y="29"/>
                  </a:moveTo>
                  <a:cubicBezTo>
                    <a:pt x="32" y="18"/>
                    <a:pt x="17" y="10"/>
                    <a:pt x="2" y="16"/>
                  </a:cubicBezTo>
                  <a:cubicBezTo>
                    <a:pt x="0" y="16"/>
                    <a:pt x="0" y="16"/>
                    <a:pt x="0" y="16"/>
                  </a:cubicBezTo>
                  <a:cubicBezTo>
                    <a:pt x="5" y="10"/>
                    <a:pt x="11" y="5"/>
                    <a:pt x="18" y="2"/>
                  </a:cubicBezTo>
                  <a:cubicBezTo>
                    <a:pt x="19" y="1"/>
                    <a:pt x="20" y="1"/>
                    <a:pt x="21" y="0"/>
                  </a:cubicBezTo>
                  <a:cubicBezTo>
                    <a:pt x="31" y="4"/>
                    <a:pt x="40" y="11"/>
                    <a:pt x="48" y="17"/>
                  </a:cubicBezTo>
                  <a:cubicBezTo>
                    <a:pt x="61" y="25"/>
                    <a:pt x="61" y="37"/>
                    <a:pt x="66" y="50"/>
                  </a:cubicBezTo>
                  <a:cubicBezTo>
                    <a:pt x="72" y="70"/>
                    <a:pt x="69" y="97"/>
                    <a:pt x="53" y="111"/>
                  </a:cubicBezTo>
                  <a:cubicBezTo>
                    <a:pt x="52" y="112"/>
                    <a:pt x="52" y="112"/>
                    <a:pt x="52" y="112"/>
                  </a:cubicBezTo>
                  <a:cubicBezTo>
                    <a:pt x="51" y="112"/>
                    <a:pt x="50" y="112"/>
                    <a:pt x="48" y="113"/>
                  </a:cubicBezTo>
                  <a:cubicBezTo>
                    <a:pt x="33" y="114"/>
                    <a:pt x="14" y="113"/>
                    <a:pt x="4" y="100"/>
                  </a:cubicBezTo>
                  <a:cubicBezTo>
                    <a:pt x="3" y="99"/>
                    <a:pt x="2" y="97"/>
                    <a:pt x="1" y="95"/>
                  </a:cubicBezTo>
                  <a:cubicBezTo>
                    <a:pt x="9" y="104"/>
                    <a:pt x="27" y="108"/>
                    <a:pt x="35" y="104"/>
                  </a:cubicBezTo>
                  <a:cubicBezTo>
                    <a:pt x="40" y="101"/>
                    <a:pt x="51" y="94"/>
                    <a:pt x="54" y="89"/>
                  </a:cubicBezTo>
                  <a:cubicBezTo>
                    <a:pt x="59" y="81"/>
                    <a:pt x="56" y="78"/>
                    <a:pt x="55" y="69"/>
                  </a:cubicBezTo>
                  <a:cubicBezTo>
                    <a:pt x="53" y="53"/>
                    <a:pt x="53" y="41"/>
                    <a:pt x="42" y="29"/>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82" name="Freeform 896"/>
            <p:cNvSpPr>
              <a:spLocks/>
            </p:cNvSpPr>
            <p:nvPr/>
          </p:nvSpPr>
          <p:spPr bwMode="auto">
            <a:xfrm>
              <a:off x="4012" y="953"/>
              <a:ext cx="644" cy="405"/>
            </a:xfrm>
            <a:custGeom>
              <a:avLst/>
              <a:gdLst>
                <a:gd name="T0" fmla="*/ 0 w 289"/>
                <a:gd name="T1" fmla="*/ 4001 h 182"/>
                <a:gd name="T2" fmla="*/ 80 w 289"/>
                <a:gd name="T3" fmla="*/ 4119 h 182"/>
                <a:gd name="T4" fmla="*/ 1161 w 289"/>
                <a:gd name="T5" fmla="*/ 4442 h 182"/>
                <a:gd name="T6" fmla="*/ 1261 w 289"/>
                <a:gd name="T7" fmla="*/ 4417 h 182"/>
                <a:gd name="T8" fmla="*/ 2487 w 289"/>
                <a:gd name="T9" fmla="*/ 4146 h 182"/>
                <a:gd name="T10" fmla="*/ 4439 w 289"/>
                <a:gd name="T11" fmla="*/ 3848 h 182"/>
                <a:gd name="T12" fmla="*/ 6605 w 289"/>
                <a:gd name="T13" fmla="*/ 3184 h 182"/>
                <a:gd name="T14" fmla="*/ 6763 w 289"/>
                <a:gd name="T15" fmla="*/ 1500 h 182"/>
                <a:gd name="T16" fmla="*/ 5745 w 289"/>
                <a:gd name="T17" fmla="*/ 45 h 182"/>
                <a:gd name="T18" fmla="*/ 5299 w 289"/>
                <a:gd name="T19" fmla="*/ 45 h 182"/>
                <a:gd name="T20" fmla="*/ 5279 w 289"/>
                <a:gd name="T21" fmla="*/ 45 h 1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9"/>
                <a:gd name="T34" fmla="*/ 0 h 182"/>
                <a:gd name="T35" fmla="*/ 289 w 289"/>
                <a:gd name="T36" fmla="*/ 182 h 1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9" h="182">
                  <a:moveTo>
                    <a:pt x="0" y="163"/>
                  </a:moveTo>
                  <a:cubicBezTo>
                    <a:pt x="1" y="165"/>
                    <a:pt x="2" y="167"/>
                    <a:pt x="3" y="168"/>
                  </a:cubicBezTo>
                  <a:cubicBezTo>
                    <a:pt x="13" y="181"/>
                    <a:pt x="32" y="182"/>
                    <a:pt x="47" y="181"/>
                  </a:cubicBezTo>
                  <a:cubicBezTo>
                    <a:pt x="49" y="180"/>
                    <a:pt x="50" y="180"/>
                    <a:pt x="51" y="180"/>
                  </a:cubicBezTo>
                  <a:cubicBezTo>
                    <a:pt x="68" y="178"/>
                    <a:pt x="84" y="171"/>
                    <a:pt x="101" y="169"/>
                  </a:cubicBezTo>
                  <a:cubicBezTo>
                    <a:pt x="127" y="166"/>
                    <a:pt x="154" y="160"/>
                    <a:pt x="180" y="157"/>
                  </a:cubicBezTo>
                  <a:cubicBezTo>
                    <a:pt x="209" y="154"/>
                    <a:pt x="249" y="153"/>
                    <a:pt x="268" y="130"/>
                  </a:cubicBezTo>
                  <a:cubicBezTo>
                    <a:pt x="289" y="105"/>
                    <a:pt x="275" y="89"/>
                    <a:pt x="274" y="61"/>
                  </a:cubicBezTo>
                  <a:cubicBezTo>
                    <a:pt x="273" y="35"/>
                    <a:pt x="261" y="10"/>
                    <a:pt x="233" y="2"/>
                  </a:cubicBezTo>
                  <a:cubicBezTo>
                    <a:pt x="227" y="0"/>
                    <a:pt x="220" y="0"/>
                    <a:pt x="215" y="2"/>
                  </a:cubicBezTo>
                  <a:cubicBezTo>
                    <a:pt x="215" y="2"/>
                    <a:pt x="214" y="2"/>
                    <a:pt x="214" y="2"/>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83" name="Freeform 897"/>
            <p:cNvSpPr>
              <a:spLocks/>
            </p:cNvSpPr>
            <p:nvPr/>
          </p:nvSpPr>
          <p:spPr bwMode="auto">
            <a:xfrm>
              <a:off x="3970" y="948"/>
              <a:ext cx="537" cy="368"/>
            </a:xfrm>
            <a:custGeom>
              <a:avLst/>
              <a:gdLst>
                <a:gd name="T0" fmla="*/ 5943 w 241"/>
                <a:gd name="T1" fmla="*/ 0 h 165"/>
                <a:gd name="T2" fmla="*/ 5764 w 241"/>
                <a:gd name="T3" fmla="*/ 45 h 165"/>
                <a:gd name="T4" fmla="*/ 3574 w 241"/>
                <a:gd name="T5" fmla="*/ 921 h 165"/>
                <a:gd name="T6" fmla="*/ 963 w 241"/>
                <a:gd name="T7" fmla="*/ 1731 h 165"/>
                <a:gd name="T8" fmla="*/ 885 w 241"/>
                <a:gd name="T9" fmla="*/ 1786 h 165"/>
                <a:gd name="T10" fmla="*/ 441 w 241"/>
                <a:gd name="T11" fmla="*/ 2130 h 165"/>
                <a:gd name="T12" fmla="*/ 178 w 241"/>
                <a:gd name="T13" fmla="*/ 3339 h 165"/>
                <a:gd name="T14" fmla="*/ 466 w 241"/>
                <a:gd name="T15" fmla="*/ 4084 h 165"/>
                <a:gd name="T16" fmla="*/ 0 60000 65536"/>
                <a:gd name="T17" fmla="*/ 0 60000 65536"/>
                <a:gd name="T18" fmla="*/ 0 60000 65536"/>
                <a:gd name="T19" fmla="*/ 0 60000 65536"/>
                <a:gd name="T20" fmla="*/ 0 60000 65536"/>
                <a:gd name="T21" fmla="*/ 0 60000 65536"/>
                <a:gd name="T22" fmla="*/ 0 60000 65536"/>
                <a:gd name="T23" fmla="*/ 0 60000 65536"/>
                <a:gd name="T24" fmla="*/ 0 w 241"/>
                <a:gd name="T25" fmla="*/ 0 h 165"/>
                <a:gd name="T26" fmla="*/ 241 w 241"/>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 h="165">
                  <a:moveTo>
                    <a:pt x="241" y="0"/>
                  </a:moveTo>
                  <a:cubicBezTo>
                    <a:pt x="239" y="1"/>
                    <a:pt x="236" y="1"/>
                    <a:pt x="234" y="2"/>
                  </a:cubicBezTo>
                  <a:cubicBezTo>
                    <a:pt x="205" y="12"/>
                    <a:pt x="175" y="28"/>
                    <a:pt x="145" y="37"/>
                  </a:cubicBezTo>
                  <a:cubicBezTo>
                    <a:pt x="109" y="47"/>
                    <a:pt x="72" y="54"/>
                    <a:pt x="39" y="70"/>
                  </a:cubicBezTo>
                  <a:cubicBezTo>
                    <a:pt x="38" y="71"/>
                    <a:pt x="37" y="71"/>
                    <a:pt x="36" y="72"/>
                  </a:cubicBezTo>
                  <a:cubicBezTo>
                    <a:pt x="29" y="75"/>
                    <a:pt x="23" y="80"/>
                    <a:pt x="18" y="86"/>
                  </a:cubicBezTo>
                  <a:cubicBezTo>
                    <a:pt x="6" y="99"/>
                    <a:pt x="0" y="117"/>
                    <a:pt x="7" y="135"/>
                  </a:cubicBezTo>
                  <a:cubicBezTo>
                    <a:pt x="10" y="143"/>
                    <a:pt x="15" y="156"/>
                    <a:pt x="19" y="165"/>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84" name="Freeform 899"/>
            <p:cNvSpPr>
              <a:spLocks/>
            </p:cNvSpPr>
            <p:nvPr/>
          </p:nvSpPr>
          <p:spPr bwMode="auto">
            <a:xfrm>
              <a:off x="4050" y="1104"/>
              <a:ext cx="120" cy="254"/>
            </a:xfrm>
            <a:custGeom>
              <a:avLst/>
              <a:gdLst>
                <a:gd name="T0" fmla="*/ 20 w 54"/>
                <a:gd name="T1" fmla="*/ 0 h 114"/>
                <a:gd name="T2" fmla="*/ 20 w 54"/>
                <a:gd name="T3" fmla="*/ 0 h 114"/>
                <a:gd name="T4" fmla="*/ 80 w 54"/>
                <a:gd name="T5" fmla="*/ 0 h 114"/>
                <a:gd name="T6" fmla="*/ 736 w 54"/>
                <a:gd name="T7" fmla="*/ 421 h 114"/>
                <a:gd name="T8" fmla="*/ 1176 w 54"/>
                <a:gd name="T9" fmla="*/ 1225 h 114"/>
                <a:gd name="T10" fmla="*/ 853 w 54"/>
                <a:gd name="T11" fmla="*/ 2729 h 114"/>
                <a:gd name="T12" fmla="*/ 836 w 54"/>
                <a:gd name="T13" fmla="*/ 2765 h 114"/>
                <a:gd name="T14" fmla="*/ 880 w 54"/>
                <a:gd name="T15" fmla="*/ 2765 h 114"/>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114"/>
                <a:gd name="T26" fmla="*/ 54 w 54"/>
                <a:gd name="T27" fmla="*/ 114 h 1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114">
                  <a:moveTo>
                    <a:pt x="1" y="0"/>
                  </a:moveTo>
                  <a:cubicBezTo>
                    <a:pt x="1" y="2"/>
                    <a:pt x="0" y="1"/>
                    <a:pt x="1" y="0"/>
                  </a:cubicBezTo>
                  <a:cubicBezTo>
                    <a:pt x="2" y="0"/>
                    <a:pt x="2" y="0"/>
                    <a:pt x="3" y="0"/>
                  </a:cubicBezTo>
                  <a:cubicBezTo>
                    <a:pt x="13" y="4"/>
                    <a:pt x="22" y="11"/>
                    <a:pt x="30" y="17"/>
                  </a:cubicBezTo>
                  <a:cubicBezTo>
                    <a:pt x="43" y="25"/>
                    <a:pt x="43" y="37"/>
                    <a:pt x="48" y="50"/>
                  </a:cubicBezTo>
                  <a:cubicBezTo>
                    <a:pt x="54" y="70"/>
                    <a:pt x="51" y="97"/>
                    <a:pt x="35" y="111"/>
                  </a:cubicBezTo>
                  <a:cubicBezTo>
                    <a:pt x="34" y="112"/>
                    <a:pt x="34" y="112"/>
                    <a:pt x="34" y="112"/>
                  </a:cubicBezTo>
                  <a:cubicBezTo>
                    <a:pt x="34" y="114"/>
                    <a:pt x="36" y="113"/>
                    <a:pt x="36" y="112"/>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85" name="Freeform 900"/>
            <p:cNvSpPr>
              <a:spLocks/>
            </p:cNvSpPr>
            <p:nvPr/>
          </p:nvSpPr>
          <p:spPr bwMode="auto">
            <a:xfrm>
              <a:off x="4003" y="1126"/>
              <a:ext cx="138" cy="219"/>
            </a:xfrm>
            <a:custGeom>
              <a:avLst/>
              <a:gdLst>
                <a:gd name="T0" fmla="*/ 118 w 62"/>
                <a:gd name="T1" fmla="*/ 145 h 98"/>
                <a:gd name="T2" fmla="*/ 1104 w 62"/>
                <a:gd name="T3" fmla="*/ 469 h 98"/>
                <a:gd name="T4" fmla="*/ 1422 w 62"/>
                <a:gd name="T5" fmla="*/ 1473 h 98"/>
                <a:gd name="T6" fmla="*/ 1402 w 62"/>
                <a:gd name="T7" fmla="*/ 1978 h 98"/>
                <a:gd name="T8" fmla="*/ 937 w 62"/>
                <a:gd name="T9" fmla="*/ 2342 h 98"/>
                <a:gd name="T10" fmla="*/ 100 w 62"/>
                <a:gd name="T11" fmla="*/ 2123 h 98"/>
                <a:gd name="T12" fmla="*/ 100 w 62"/>
                <a:gd name="T13" fmla="*/ 2123 h 98"/>
                <a:gd name="T14" fmla="*/ 0 w 62"/>
                <a:gd name="T15" fmla="*/ 1897 h 98"/>
                <a:gd name="T16" fmla="*/ 0 60000 65536"/>
                <a:gd name="T17" fmla="*/ 0 60000 65536"/>
                <a:gd name="T18" fmla="*/ 0 60000 65536"/>
                <a:gd name="T19" fmla="*/ 0 60000 65536"/>
                <a:gd name="T20" fmla="*/ 0 60000 65536"/>
                <a:gd name="T21" fmla="*/ 0 60000 65536"/>
                <a:gd name="T22" fmla="*/ 0 60000 65536"/>
                <a:gd name="T23" fmla="*/ 0 60000 65536"/>
                <a:gd name="T24" fmla="*/ 0 w 62"/>
                <a:gd name="T25" fmla="*/ 0 h 98"/>
                <a:gd name="T26" fmla="*/ 62 w 62"/>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 h="98">
                  <a:moveTo>
                    <a:pt x="5" y="6"/>
                  </a:moveTo>
                  <a:cubicBezTo>
                    <a:pt x="20" y="0"/>
                    <a:pt x="35" y="8"/>
                    <a:pt x="45" y="19"/>
                  </a:cubicBezTo>
                  <a:cubicBezTo>
                    <a:pt x="56" y="31"/>
                    <a:pt x="56" y="43"/>
                    <a:pt x="58" y="59"/>
                  </a:cubicBezTo>
                  <a:cubicBezTo>
                    <a:pt x="59" y="68"/>
                    <a:pt x="62" y="71"/>
                    <a:pt x="57" y="79"/>
                  </a:cubicBezTo>
                  <a:cubicBezTo>
                    <a:pt x="54" y="84"/>
                    <a:pt x="43" y="91"/>
                    <a:pt x="38" y="94"/>
                  </a:cubicBezTo>
                  <a:cubicBezTo>
                    <a:pt x="30" y="98"/>
                    <a:pt x="12" y="94"/>
                    <a:pt x="4" y="85"/>
                  </a:cubicBezTo>
                  <a:cubicBezTo>
                    <a:pt x="4" y="85"/>
                    <a:pt x="4" y="85"/>
                    <a:pt x="4" y="85"/>
                  </a:cubicBezTo>
                  <a:cubicBezTo>
                    <a:pt x="2" y="82"/>
                    <a:pt x="0" y="79"/>
                    <a:pt x="0" y="76"/>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86" name="Line 974"/>
            <p:cNvSpPr>
              <a:spLocks noChangeShapeType="1"/>
            </p:cNvSpPr>
            <p:nvPr/>
          </p:nvSpPr>
          <p:spPr bwMode="auto">
            <a:xfrm>
              <a:off x="2857" y="1165"/>
              <a:ext cx="1" cy="224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87" name="Text Box 981"/>
            <p:cNvSpPr txBox="1">
              <a:spLocks noChangeArrowheads="1"/>
            </p:cNvSpPr>
            <p:nvPr/>
          </p:nvSpPr>
          <p:spPr bwMode="auto">
            <a:xfrm>
              <a:off x="3216" y="1584"/>
              <a:ext cx="182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Times New Roman" pitchFamily="18" charset="0"/>
                </a:rPr>
                <a:t>Can be tapered within .004</a:t>
              </a:r>
            </a:p>
            <a:p>
              <a:pPr eaLnBrk="1" hangingPunct="1"/>
              <a:r>
                <a:rPr lang="en-US" sz="1400">
                  <a:latin typeface="Times New Roman" pitchFamily="18" charset="0"/>
                </a:rPr>
                <a:t>Form can be refined with cylindricity.</a:t>
              </a:r>
            </a:p>
          </p:txBody>
        </p:sp>
      </p:grpSp>
      <p:grpSp>
        <p:nvGrpSpPr>
          <p:cNvPr id="5" name="Group 991"/>
          <p:cNvGrpSpPr>
            <a:grpSpLocks/>
          </p:cNvGrpSpPr>
          <p:nvPr/>
        </p:nvGrpSpPr>
        <p:grpSpPr bwMode="auto">
          <a:xfrm>
            <a:off x="4876800" y="3197225"/>
            <a:ext cx="3967163" cy="1892300"/>
            <a:chOff x="3072" y="2014"/>
            <a:chExt cx="2499" cy="1192"/>
          </a:xfrm>
        </p:grpSpPr>
        <p:sp>
          <p:nvSpPr>
            <p:cNvPr id="12419" name="Line 11"/>
            <p:cNvSpPr>
              <a:spLocks noChangeShapeType="1"/>
            </p:cNvSpPr>
            <p:nvPr/>
          </p:nvSpPr>
          <p:spPr bwMode="auto">
            <a:xfrm>
              <a:off x="3556" y="2555"/>
              <a:ext cx="52" cy="178"/>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20" name="Freeform 12"/>
            <p:cNvSpPr>
              <a:spLocks/>
            </p:cNvSpPr>
            <p:nvPr/>
          </p:nvSpPr>
          <p:spPr bwMode="auto">
            <a:xfrm>
              <a:off x="3574" y="2704"/>
              <a:ext cx="63" cy="120"/>
            </a:xfrm>
            <a:custGeom>
              <a:avLst/>
              <a:gdLst>
                <a:gd name="T0" fmla="*/ 0 w 63"/>
                <a:gd name="T1" fmla="*/ 18 h 120"/>
                <a:gd name="T2" fmla="*/ 63 w 63"/>
                <a:gd name="T3" fmla="*/ 120 h 120"/>
                <a:gd name="T4" fmla="*/ 58 w 63"/>
                <a:gd name="T5" fmla="*/ 0 h 120"/>
                <a:gd name="T6" fmla="*/ 0 w 63"/>
                <a:gd name="T7" fmla="*/ 18 h 120"/>
                <a:gd name="T8" fmla="*/ 0 60000 65536"/>
                <a:gd name="T9" fmla="*/ 0 60000 65536"/>
                <a:gd name="T10" fmla="*/ 0 60000 65536"/>
                <a:gd name="T11" fmla="*/ 0 60000 65536"/>
                <a:gd name="T12" fmla="*/ 0 w 63"/>
                <a:gd name="T13" fmla="*/ 0 h 120"/>
                <a:gd name="T14" fmla="*/ 63 w 63"/>
                <a:gd name="T15" fmla="*/ 120 h 120"/>
              </a:gdLst>
              <a:ahLst/>
              <a:cxnLst>
                <a:cxn ang="T8">
                  <a:pos x="T0" y="T1"/>
                </a:cxn>
                <a:cxn ang="T9">
                  <a:pos x="T2" y="T3"/>
                </a:cxn>
                <a:cxn ang="T10">
                  <a:pos x="T4" y="T5"/>
                </a:cxn>
                <a:cxn ang="T11">
                  <a:pos x="T6" y="T7"/>
                </a:cxn>
              </a:cxnLst>
              <a:rect l="T12" t="T13" r="T14" b="T15"/>
              <a:pathLst>
                <a:path w="63" h="120">
                  <a:moveTo>
                    <a:pt x="0" y="18"/>
                  </a:moveTo>
                  <a:lnTo>
                    <a:pt x="63" y="120"/>
                  </a:lnTo>
                  <a:lnTo>
                    <a:pt x="58" y="0"/>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21" name="Freeform 13"/>
            <p:cNvSpPr>
              <a:spLocks/>
            </p:cNvSpPr>
            <p:nvPr/>
          </p:nvSpPr>
          <p:spPr bwMode="auto">
            <a:xfrm>
              <a:off x="3530" y="2466"/>
              <a:ext cx="62" cy="118"/>
            </a:xfrm>
            <a:custGeom>
              <a:avLst/>
              <a:gdLst>
                <a:gd name="T0" fmla="*/ 62 w 62"/>
                <a:gd name="T1" fmla="*/ 102 h 118"/>
                <a:gd name="T2" fmla="*/ 0 w 62"/>
                <a:gd name="T3" fmla="*/ 0 h 118"/>
                <a:gd name="T4" fmla="*/ 2 w 62"/>
                <a:gd name="T5" fmla="*/ 118 h 118"/>
                <a:gd name="T6" fmla="*/ 62 w 62"/>
                <a:gd name="T7" fmla="*/ 102 h 118"/>
                <a:gd name="T8" fmla="*/ 0 60000 65536"/>
                <a:gd name="T9" fmla="*/ 0 60000 65536"/>
                <a:gd name="T10" fmla="*/ 0 60000 65536"/>
                <a:gd name="T11" fmla="*/ 0 60000 65536"/>
                <a:gd name="T12" fmla="*/ 0 w 62"/>
                <a:gd name="T13" fmla="*/ 0 h 118"/>
                <a:gd name="T14" fmla="*/ 62 w 62"/>
                <a:gd name="T15" fmla="*/ 118 h 118"/>
              </a:gdLst>
              <a:ahLst/>
              <a:cxnLst>
                <a:cxn ang="T8">
                  <a:pos x="T0" y="T1"/>
                </a:cxn>
                <a:cxn ang="T9">
                  <a:pos x="T2" y="T3"/>
                </a:cxn>
                <a:cxn ang="T10">
                  <a:pos x="T4" y="T5"/>
                </a:cxn>
                <a:cxn ang="T11">
                  <a:pos x="T6" y="T7"/>
                </a:cxn>
              </a:cxnLst>
              <a:rect l="T12" t="T13" r="T14" b="T15"/>
              <a:pathLst>
                <a:path w="62" h="118">
                  <a:moveTo>
                    <a:pt x="62" y="102"/>
                  </a:moveTo>
                  <a:lnTo>
                    <a:pt x="0" y="0"/>
                  </a:lnTo>
                  <a:lnTo>
                    <a:pt x="2" y="118"/>
                  </a:lnTo>
                  <a:lnTo>
                    <a:pt x="62"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22" name="Rectangle 14"/>
            <p:cNvSpPr>
              <a:spLocks noChangeArrowheads="1"/>
            </p:cNvSpPr>
            <p:nvPr/>
          </p:nvSpPr>
          <p:spPr bwMode="auto">
            <a:xfrm>
              <a:off x="3367" y="2599"/>
              <a:ext cx="319"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423" name="Line 46"/>
            <p:cNvSpPr>
              <a:spLocks noChangeShapeType="1"/>
            </p:cNvSpPr>
            <p:nvPr/>
          </p:nvSpPr>
          <p:spPr bwMode="auto">
            <a:xfrm flipH="1">
              <a:off x="3467" y="2261"/>
              <a:ext cx="835" cy="225"/>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24" name="Line 47"/>
            <p:cNvSpPr>
              <a:spLocks noChangeShapeType="1"/>
            </p:cNvSpPr>
            <p:nvPr/>
          </p:nvSpPr>
          <p:spPr bwMode="auto">
            <a:xfrm flipH="1">
              <a:off x="3561" y="2615"/>
              <a:ext cx="826" cy="227"/>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25" name="Rectangle 48"/>
            <p:cNvSpPr>
              <a:spLocks noChangeArrowheads="1"/>
            </p:cNvSpPr>
            <p:nvPr/>
          </p:nvSpPr>
          <p:spPr bwMode="auto">
            <a:xfrm>
              <a:off x="3389" y="2590"/>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426" name="Rectangle 49"/>
            <p:cNvSpPr>
              <a:spLocks noChangeArrowheads="1"/>
            </p:cNvSpPr>
            <p:nvPr/>
          </p:nvSpPr>
          <p:spPr bwMode="auto">
            <a:xfrm>
              <a:off x="3411" y="259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427" name="Rectangle 50"/>
            <p:cNvSpPr>
              <a:spLocks noChangeArrowheads="1"/>
            </p:cNvSpPr>
            <p:nvPr/>
          </p:nvSpPr>
          <p:spPr bwMode="auto">
            <a:xfrm>
              <a:off x="3456" y="259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428" name="Rectangle 51"/>
            <p:cNvSpPr>
              <a:spLocks noChangeArrowheads="1"/>
            </p:cNvSpPr>
            <p:nvPr/>
          </p:nvSpPr>
          <p:spPr bwMode="auto">
            <a:xfrm>
              <a:off x="3500" y="259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4</a:t>
              </a:r>
              <a:endParaRPr lang="en-US"/>
            </a:p>
          </p:txBody>
        </p:sp>
        <p:sp>
          <p:nvSpPr>
            <p:cNvPr id="12429" name="Rectangle 52"/>
            <p:cNvSpPr>
              <a:spLocks noChangeArrowheads="1"/>
            </p:cNvSpPr>
            <p:nvPr/>
          </p:nvSpPr>
          <p:spPr bwMode="auto">
            <a:xfrm>
              <a:off x="3567" y="2590"/>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430" name="Rectangle 53"/>
            <p:cNvSpPr>
              <a:spLocks noChangeArrowheads="1"/>
            </p:cNvSpPr>
            <p:nvPr/>
          </p:nvSpPr>
          <p:spPr bwMode="auto">
            <a:xfrm>
              <a:off x="3647" y="2590"/>
              <a:ext cx="3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a:t>
              </a:r>
              <a:endParaRPr lang="en-US"/>
            </a:p>
          </p:txBody>
        </p:sp>
        <p:sp>
          <p:nvSpPr>
            <p:cNvPr id="12431" name="Rectangle 54"/>
            <p:cNvSpPr>
              <a:spLocks noChangeArrowheads="1"/>
            </p:cNvSpPr>
            <p:nvPr/>
          </p:nvSpPr>
          <p:spPr bwMode="auto">
            <a:xfrm>
              <a:off x="3687" y="259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x</a:t>
              </a:r>
              <a:endParaRPr lang="en-US"/>
            </a:p>
          </p:txBody>
        </p:sp>
        <p:sp>
          <p:nvSpPr>
            <p:cNvPr id="12432" name="Line 55"/>
            <p:cNvSpPr>
              <a:spLocks noChangeShapeType="1"/>
            </p:cNvSpPr>
            <p:nvPr/>
          </p:nvSpPr>
          <p:spPr bwMode="auto">
            <a:xfrm>
              <a:off x="4180" y="2158"/>
              <a:ext cx="27" cy="85"/>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33" name="Freeform 56"/>
            <p:cNvSpPr>
              <a:spLocks/>
            </p:cNvSpPr>
            <p:nvPr/>
          </p:nvSpPr>
          <p:spPr bwMode="auto">
            <a:xfrm>
              <a:off x="4171" y="2212"/>
              <a:ext cx="65" cy="120"/>
            </a:xfrm>
            <a:custGeom>
              <a:avLst/>
              <a:gdLst>
                <a:gd name="T0" fmla="*/ 0 w 65"/>
                <a:gd name="T1" fmla="*/ 20 h 120"/>
                <a:gd name="T2" fmla="*/ 65 w 65"/>
                <a:gd name="T3" fmla="*/ 120 h 120"/>
                <a:gd name="T4" fmla="*/ 60 w 65"/>
                <a:gd name="T5" fmla="*/ 0 h 120"/>
                <a:gd name="T6" fmla="*/ 0 w 65"/>
                <a:gd name="T7" fmla="*/ 20 h 120"/>
                <a:gd name="T8" fmla="*/ 0 60000 65536"/>
                <a:gd name="T9" fmla="*/ 0 60000 65536"/>
                <a:gd name="T10" fmla="*/ 0 60000 65536"/>
                <a:gd name="T11" fmla="*/ 0 60000 65536"/>
                <a:gd name="T12" fmla="*/ 0 w 65"/>
                <a:gd name="T13" fmla="*/ 0 h 120"/>
                <a:gd name="T14" fmla="*/ 65 w 65"/>
                <a:gd name="T15" fmla="*/ 120 h 120"/>
              </a:gdLst>
              <a:ahLst/>
              <a:cxnLst>
                <a:cxn ang="T8">
                  <a:pos x="T0" y="T1"/>
                </a:cxn>
                <a:cxn ang="T9">
                  <a:pos x="T2" y="T3"/>
                </a:cxn>
                <a:cxn ang="T10">
                  <a:pos x="T4" y="T5"/>
                </a:cxn>
                <a:cxn ang="T11">
                  <a:pos x="T6" y="T7"/>
                </a:cxn>
              </a:cxnLst>
              <a:rect l="T12" t="T13" r="T14" b="T15"/>
              <a:pathLst>
                <a:path w="65" h="120">
                  <a:moveTo>
                    <a:pt x="0" y="20"/>
                  </a:moveTo>
                  <a:lnTo>
                    <a:pt x="65" y="120"/>
                  </a:lnTo>
                  <a:lnTo>
                    <a:pt x="60" y="0"/>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34" name="Line 57"/>
            <p:cNvSpPr>
              <a:spLocks noChangeShapeType="1"/>
            </p:cNvSpPr>
            <p:nvPr/>
          </p:nvSpPr>
          <p:spPr bwMode="auto">
            <a:xfrm flipH="1" flipV="1">
              <a:off x="4356" y="2660"/>
              <a:ext cx="31" cy="93"/>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35" name="Freeform 58"/>
            <p:cNvSpPr>
              <a:spLocks/>
            </p:cNvSpPr>
            <p:nvPr/>
          </p:nvSpPr>
          <p:spPr bwMode="auto">
            <a:xfrm>
              <a:off x="4322" y="2570"/>
              <a:ext cx="70" cy="121"/>
            </a:xfrm>
            <a:custGeom>
              <a:avLst/>
              <a:gdLst>
                <a:gd name="T0" fmla="*/ 70 w 70"/>
                <a:gd name="T1" fmla="*/ 98 h 121"/>
                <a:gd name="T2" fmla="*/ 0 w 70"/>
                <a:gd name="T3" fmla="*/ 0 h 121"/>
                <a:gd name="T4" fmla="*/ 9 w 70"/>
                <a:gd name="T5" fmla="*/ 121 h 121"/>
                <a:gd name="T6" fmla="*/ 70 w 70"/>
                <a:gd name="T7" fmla="*/ 98 h 121"/>
                <a:gd name="T8" fmla="*/ 0 60000 65536"/>
                <a:gd name="T9" fmla="*/ 0 60000 65536"/>
                <a:gd name="T10" fmla="*/ 0 60000 65536"/>
                <a:gd name="T11" fmla="*/ 0 60000 65536"/>
                <a:gd name="T12" fmla="*/ 0 w 70"/>
                <a:gd name="T13" fmla="*/ 0 h 121"/>
                <a:gd name="T14" fmla="*/ 70 w 70"/>
                <a:gd name="T15" fmla="*/ 121 h 121"/>
              </a:gdLst>
              <a:ahLst/>
              <a:cxnLst>
                <a:cxn ang="T8">
                  <a:pos x="T0" y="T1"/>
                </a:cxn>
                <a:cxn ang="T9">
                  <a:pos x="T2" y="T3"/>
                </a:cxn>
                <a:cxn ang="T10">
                  <a:pos x="T4" y="T5"/>
                </a:cxn>
                <a:cxn ang="T11">
                  <a:pos x="T6" y="T7"/>
                </a:cxn>
              </a:cxnLst>
              <a:rect l="T12" t="T13" r="T14" b="T15"/>
              <a:pathLst>
                <a:path w="70" h="121">
                  <a:moveTo>
                    <a:pt x="70" y="98"/>
                  </a:moveTo>
                  <a:lnTo>
                    <a:pt x="0" y="0"/>
                  </a:lnTo>
                  <a:lnTo>
                    <a:pt x="9" y="121"/>
                  </a:lnTo>
                  <a:lnTo>
                    <a:pt x="70" y="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36" name="Rectangle 59"/>
            <p:cNvSpPr>
              <a:spLocks noChangeArrowheads="1"/>
            </p:cNvSpPr>
            <p:nvPr/>
          </p:nvSpPr>
          <p:spPr bwMode="auto">
            <a:xfrm>
              <a:off x="3987" y="2059"/>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437" name="Rectangle 60"/>
            <p:cNvSpPr>
              <a:spLocks noChangeArrowheads="1"/>
            </p:cNvSpPr>
            <p:nvPr/>
          </p:nvSpPr>
          <p:spPr bwMode="auto">
            <a:xfrm>
              <a:off x="4009" y="2059"/>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438" name="Rectangle 61"/>
            <p:cNvSpPr>
              <a:spLocks noChangeArrowheads="1"/>
            </p:cNvSpPr>
            <p:nvPr/>
          </p:nvSpPr>
          <p:spPr bwMode="auto">
            <a:xfrm>
              <a:off x="4054" y="2059"/>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439" name="Rectangle 62"/>
            <p:cNvSpPr>
              <a:spLocks noChangeArrowheads="1"/>
            </p:cNvSpPr>
            <p:nvPr/>
          </p:nvSpPr>
          <p:spPr bwMode="auto">
            <a:xfrm>
              <a:off x="4098" y="2059"/>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0</a:t>
              </a:r>
              <a:endParaRPr lang="en-US"/>
            </a:p>
          </p:txBody>
        </p:sp>
        <p:sp>
          <p:nvSpPr>
            <p:cNvPr id="12440" name="Rectangle 63"/>
            <p:cNvSpPr>
              <a:spLocks noChangeArrowheads="1"/>
            </p:cNvSpPr>
            <p:nvPr/>
          </p:nvSpPr>
          <p:spPr bwMode="auto">
            <a:xfrm>
              <a:off x="4165" y="2059"/>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441" name="Rectangle 64"/>
            <p:cNvSpPr>
              <a:spLocks noChangeArrowheads="1"/>
            </p:cNvSpPr>
            <p:nvPr/>
          </p:nvSpPr>
          <p:spPr bwMode="auto">
            <a:xfrm>
              <a:off x="4245" y="205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i</a:t>
              </a:r>
              <a:endParaRPr lang="en-US"/>
            </a:p>
          </p:txBody>
        </p:sp>
        <p:sp>
          <p:nvSpPr>
            <p:cNvPr id="12442" name="Rectangle 65"/>
            <p:cNvSpPr>
              <a:spLocks noChangeArrowheads="1"/>
            </p:cNvSpPr>
            <p:nvPr/>
          </p:nvSpPr>
          <p:spPr bwMode="auto">
            <a:xfrm>
              <a:off x="4269" y="2059"/>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n</a:t>
              </a:r>
              <a:endParaRPr lang="en-US"/>
            </a:p>
          </p:txBody>
        </p:sp>
        <p:sp>
          <p:nvSpPr>
            <p:cNvPr id="12443" name="Freeform 106"/>
            <p:cNvSpPr>
              <a:spLocks/>
            </p:cNvSpPr>
            <p:nvPr/>
          </p:nvSpPr>
          <p:spPr bwMode="auto">
            <a:xfrm>
              <a:off x="3323" y="2613"/>
              <a:ext cx="53" cy="53"/>
            </a:xfrm>
            <a:custGeom>
              <a:avLst/>
              <a:gdLst>
                <a:gd name="T0" fmla="*/ 53 w 53"/>
                <a:gd name="T1" fmla="*/ 26 h 53"/>
                <a:gd name="T2" fmla="*/ 51 w 53"/>
                <a:gd name="T3" fmla="*/ 20 h 53"/>
                <a:gd name="T4" fmla="*/ 49 w 53"/>
                <a:gd name="T5" fmla="*/ 13 h 53"/>
                <a:gd name="T6" fmla="*/ 44 w 53"/>
                <a:gd name="T7" fmla="*/ 6 h 53"/>
                <a:gd name="T8" fmla="*/ 40 w 53"/>
                <a:gd name="T9" fmla="*/ 2 h 53"/>
                <a:gd name="T10" fmla="*/ 33 w 53"/>
                <a:gd name="T11" fmla="*/ 0 h 53"/>
                <a:gd name="T12" fmla="*/ 26 w 53"/>
                <a:gd name="T13" fmla="*/ 0 h 53"/>
                <a:gd name="T14" fmla="*/ 20 w 53"/>
                <a:gd name="T15" fmla="*/ 0 h 53"/>
                <a:gd name="T16" fmla="*/ 13 w 53"/>
                <a:gd name="T17" fmla="*/ 2 h 53"/>
                <a:gd name="T18" fmla="*/ 8 w 53"/>
                <a:gd name="T19" fmla="*/ 4 h 53"/>
                <a:gd name="T20" fmla="*/ 4 w 53"/>
                <a:gd name="T21" fmla="*/ 9 h 53"/>
                <a:gd name="T22" fmla="*/ 0 w 53"/>
                <a:gd name="T23" fmla="*/ 15 h 53"/>
                <a:gd name="T24" fmla="*/ 0 w 53"/>
                <a:gd name="T25" fmla="*/ 22 h 53"/>
                <a:gd name="T26" fmla="*/ 0 w 53"/>
                <a:gd name="T27" fmla="*/ 29 h 53"/>
                <a:gd name="T28" fmla="*/ 0 w 53"/>
                <a:gd name="T29" fmla="*/ 35 h 53"/>
                <a:gd name="T30" fmla="*/ 4 w 53"/>
                <a:gd name="T31" fmla="*/ 42 h 53"/>
                <a:gd name="T32" fmla="*/ 8 w 53"/>
                <a:gd name="T33" fmla="*/ 47 h 53"/>
                <a:gd name="T34" fmla="*/ 13 w 53"/>
                <a:gd name="T35" fmla="*/ 49 h 53"/>
                <a:gd name="T36" fmla="*/ 20 w 53"/>
                <a:gd name="T37" fmla="*/ 51 h 53"/>
                <a:gd name="T38" fmla="*/ 26 w 53"/>
                <a:gd name="T39" fmla="*/ 53 h 53"/>
                <a:gd name="T40" fmla="*/ 33 w 53"/>
                <a:gd name="T41" fmla="*/ 51 h 53"/>
                <a:gd name="T42" fmla="*/ 40 w 53"/>
                <a:gd name="T43" fmla="*/ 49 h 53"/>
                <a:gd name="T44" fmla="*/ 44 w 53"/>
                <a:gd name="T45" fmla="*/ 44 h 53"/>
                <a:gd name="T46" fmla="*/ 49 w 53"/>
                <a:gd name="T47" fmla="*/ 38 h 53"/>
                <a:gd name="T48" fmla="*/ 51 w 53"/>
                <a:gd name="T49" fmla="*/ 33 h 53"/>
                <a:gd name="T50" fmla="*/ 53 w 53"/>
                <a:gd name="T51" fmla="*/ 26 h 5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3"/>
                <a:gd name="T79" fmla="*/ 0 h 53"/>
                <a:gd name="T80" fmla="*/ 53 w 53"/>
                <a:gd name="T81" fmla="*/ 53 h 5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3" h="53">
                  <a:moveTo>
                    <a:pt x="53" y="26"/>
                  </a:moveTo>
                  <a:lnTo>
                    <a:pt x="51" y="20"/>
                  </a:lnTo>
                  <a:lnTo>
                    <a:pt x="49" y="13"/>
                  </a:lnTo>
                  <a:lnTo>
                    <a:pt x="44" y="6"/>
                  </a:lnTo>
                  <a:lnTo>
                    <a:pt x="40" y="2"/>
                  </a:lnTo>
                  <a:lnTo>
                    <a:pt x="33" y="0"/>
                  </a:lnTo>
                  <a:lnTo>
                    <a:pt x="26" y="0"/>
                  </a:lnTo>
                  <a:lnTo>
                    <a:pt x="20" y="0"/>
                  </a:lnTo>
                  <a:lnTo>
                    <a:pt x="13" y="2"/>
                  </a:lnTo>
                  <a:lnTo>
                    <a:pt x="8" y="4"/>
                  </a:lnTo>
                  <a:lnTo>
                    <a:pt x="4" y="9"/>
                  </a:lnTo>
                  <a:lnTo>
                    <a:pt x="0" y="15"/>
                  </a:lnTo>
                  <a:lnTo>
                    <a:pt x="0" y="22"/>
                  </a:lnTo>
                  <a:lnTo>
                    <a:pt x="0" y="29"/>
                  </a:lnTo>
                  <a:lnTo>
                    <a:pt x="0" y="35"/>
                  </a:lnTo>
                  <a:lnTo>
                    <a:pt x="4" y="42"/>
                  </a:lnTo>
                  <a:lnTo>
                    <a:pt x="8" y="47"/>
                  </a:lnTo>
                  <a:lnTo>
                    <a:pt x="13" y="49"/>
                  </a:lnTo>
                  <a:lnTo>
                    <a:pt x="20" y="51"/>
                  </a:lnTo>
                  <a:lnTo>
                    <a:pt x="26" y="53"/>
                  </a:lnTo>
                  <a:lnTo>
                    <a:pt x="33" y="51"/>
                  </a:lnTo>
                  <a:lnTo>
                    <a:pt x="40" y="49"/>
                  </a:lnTo>
                  <a:lnTo>
                    <a:pt x="44" y="44"/>
                  </a:lnTo>
                  <a:lnTo>
                    <a:pt x="49" y="38"/>
                  </a:lnTo>
                  <a:lnTo>
                    <a:pt x="51" y="33"/>
                  </a:lnTo>
                  <a:lnTo>
                    <a:pt x="53" y="26"/>
                  </a:lnTo>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44" name="Line 107"/>
            <p:cNvSpPr>
              <a:spLocks noChangeShapeType="1"/>
            </p:cNvSpPr>
            <p:nvPr/>
          </p:nvSpPr>
          <p:spPr bwMode="auto">
            <a:xfrm flipV="1">
              <a:off x="3334" y="2599"/>
              <a:ext cx="29" cy="78"/>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45" name="Freeform 875"/>
            <p:cNvSpPr>
              <a:spLocks/>
            </p:cNvSpPr>
            <p:nvPr/>
          </p:nvSpPr>
          <p:spPr bwMode="auto">
            <a:xfrm>
              <a:off x="3790" y="2332"/>
              <a:ext cx="597" cy="388"/>
            </a:xfrm>
            <a:custGeom>
              <a:avLst/>
              <a:gdLst>
                <a:gd name="T0" fmla="*/ 441 w 268"/>
                <a:gd name="T1" fmla="*/ 4103 h 174"/>
                <a:gd name="T2" fmla="*/ 1225 w 268"/>
                <a:gd name="T3" fmla="*/ 3381 h 174"/>
                <a:gd name="T4" fmla="*/ 938 w 268"/>
                <a:gd name="T5" fmla="*/ 2029 h 174"/>
                <a:gd name="T6" fmla="*/ 0 w 268"/>
                <a:gd name="T7" fmla="*/ 1333 h 174"/>
                <a:gd name="T8" fmla="*/ 1423 w 268"/>
                <a:gd name="T9" fmla="*/ 598 h 174"/>
                <a:gd name="T10" fmla="*/ 3493 w 268"/>
                <a:gd name="T11" fmla="*/ 145 h 174"/>
                <a:gd name="T12" fmla="*/ 4656 w 268"/>
                <a:gd name="T13" fmla="*/ 100 h 174"/>
                <a:gd name="T14" fmla="*/ 5340 w 268"/>
                <a:gd name="T15" fmla="*/ 100 h 174"/>
                <a:gd name="T16" fmla="*/ 5340 w 268"/>
                <a:gd name="T17" fmla="*/ 100 h 174"/>
                <a:gd name="T18" fmla="*/ 6358 w 268"/>
                <a:gd name="T19" fmla="*/ 1487 h 174"/>
                <a:gd name="T20" fmla="*/ 5420 w 268"/>
                <a:gd name="T21" fmla="*/ 2914 h 174"/>
                <a:gd name="T22" fmla="*/ 3395 w 268"/>
                <a:gd name="T23" fmla="*/ 3804 h 174"/>
                <a:gd name="T24" fmla="*/ 1305 w 268"/>
                <a:gd name="T25" fmla="*/ 4226 h 174"/>
                <a:gd name="T26" fmla="*/ 441 w 268"/>
                <a:gd name="T27" fmla="*/ 4103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174"/>
                <a:gd name="T44" fmla="*/ 268 w 268"/>
                <a:gd name="T45" fmla="*/ 174 h 1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174">
                  <a:moveTo>
                    <a:pt x="18" y="166"/>
                  </a:moveTo>
                  <a:cubicBezTo>
                    <a:pt x="37" y="170"/>
                    <a:pt x="48" y="157"/>
                    <a:pt x="50" y="137"/>
                  </a:cubicBezTo>
                  <a:cubicBezTo>
                    <a:pt x="53" y="118"/>
                    <a:pt x="46" y="98"/>
                    <a:pt x="38" y="82"/>
                  </a:cubicBezTo>
                  <a:cubicBezTo>
                    <a:pt x="31" y="69"/>
                    <a:pt x="15" y="51"/>
                    <a:pt x="0" y="54"/>
                  </a:cubicBezTo>
                  <a:cubicBezTo>
                    <a:pt x="18" y="41"/>
                    <a:pt x="40" y="30"/>
                    <a:pt x="58" y="24"/>
                  </a:cubicBezTo>
                  <a:cubicBezTo>
                    <a:pt x="83" y="14"/>
                    <a:pt x="114" y="6"/>
                    <a:pt x="142" y="6"/>
                  </a:cubicBezTo>
                  <a:cubicBezTo>
                    <a:pt x="157" y="6"/>
                    <a:pt x="173" y="5"/>
                    <a:pt x="189" y="4"/>
                  </a:cubicBezTo>
                  <a:cubicBezTo>
                    <a:pt x="195" y="3"/>
                    <a:pt x="220" y="0"/>
                    <a:pt x="217" y="4"/>
                  </a:cubicBezTo>
                  <a:cubicBezTo>
                    <a:pt x="217" y="4"/>
                    <a:pt x="217" y="4"/>
                    <a:pt x="217" y="4"/>
                  </a:cubicBezTo>
                  <a:cubicBezTo>
                    <a:pt x="234" y="7"/>
                    <a:pt x="253" y="46"/>
                    <a:pt x="258" y="60"/>
                  </a:cubicBezTo>
                  <a:cubicBezTo>
                    <a:pt x="268" y="87"/>
                    <a:pt x="239" y="105"/>
                    <a:pt x="220" y="118"/>
                  </a:cubicBezTo>
                  <a:cubicBezTo>
                    <a:pt x="193" y="136"/>
                    <a:pt x="172" y="149"/>
                    <a:pt x="138" y="154"/>
                  </a:cubicBezTo>
                  <a:cubicBezTo>
                    <a:pt x="109" y="159"/>
                    <a:pt x="84" y="171"/>
                    <a:pt x="53" y="171"/>
                  </a:cubicBezTo>
                  <a:cubicBezTo>
                    <a:pt x="42" y="171"/>
                    <a:pt x="26" y="174"/>
                    <a:pt x="18" y="166"/>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46" name="Freeform 876"/>
            <p:cNvSpPr>
              <a:spLocks/>
            </p:cNvSpPr>
            <p:nvPr/>
          </p:nvSpPr>
          <p:spPr bwMode="auto">
            <a:xfrm>
              <a:off x="3735" y="2446"/>
              <a:ext cx="173" cy="265"/>
            </a:xfrm>
            <a:custGeom>
              <a:avLst/>
              <a:gdLst>
                <a:gd name="T0" fmla="*/ 1038 w 78"/>
                <a:gd name="T1" fmla="*/ 2826 h 119"/>
                <a:gd name="T2" fmla="*/ 796 w 78"/>
                <a:gd name="T3" fmla="*/ 2748 h 119"/>
                <a:gd name="T4" fmla="*/ 481 w 78"/>
                <a:gd name="T5" fmla="*/ 2530 h 119"/>
                <a:gd name="T6" fmla="*/ 1506 w 78"/>
                <a:gd name="T7" fmla="*/ 1479 h 119"/>
                <a:gd name="T8" fmla="*/ 896 w 78"/>
                <a:gd name="T9" fmla="*/ 639 h 119"/>
                <a:gd name="T10" fmla="*/ 0 w 78"/>
                <a:gd name="T11" fmla="*/ 764 h 119"/>
                <a:gd name="T12" fmla="*/ 0 w 78"/>
                <a:gd name="T13" fmla="*/ 764 h 119"/>
                <a:gd name="T14" fmla="*/ 601 w 78"/>
                <a:gd name="T15" fmla="*/ 80 h 119"/>
                <a:gd name="T16" fmla="*/ 1530 w 78"/>
                <a:gd name="T17" fmla="*/ 764 h 119"/>
                <a:gd name="T18" fmla="*/ 1810 w 78"/>
                <a:gd name="T19" fmla="*/ 2122 h 119"/>
                <a:gd name="T20" fmla="*/ 1038 w 78"/>
                <a:gd name="T21" fmla="*/ 2826 h 1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119"/>
                <a:gd name="T35" fmla="*/ 78 w 78"/>
                <a:gd name="T36" fmla="*/ 119 h 1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119">
                  <a:moveTo>
                    <a:pt x="43" y="115"/>
                  </a:moveTo>
                  <a:cubicBezTo>
                    <a:pt x="40" y="114"/>
                    <a:pt x="37" y="113"/>
                    <a:pt x="33" y="112"/>
                  </a:cubicBezTo>
                  <a:cubicBezTo>
                    <a:pt x="28" y="109"/>
                    <a:pt x="24" y="106"/>
                    <a:pt x="20" y="103"/>
                  </a:cubicBezTo>
                  <a:cubicBezTo>
                    <a:pt x="46" y="113"/>
                    <a:pt x="68" y="89"/>
                    <a:pt x="62" y="60"/>
                  </a:cubicBezTo>
                  <a:cubicBezTo>
                    <a:pt x="58" y="44"/>
                    <a:pt x="53" y="32"/>
                    <a:pt x="37" y="26"/>
                  </a:cubicBezTo>
                  <a:cubicBezTo>
                    <a:pt x="26" y="22"/>
                    <a:pt x="6" y="18"/>
                    <a:pt x="0" y="31"/>
                  </a:cubicBezTo>
                  <a:cubicBezTo>
                    <a:pt x="0" y="31"/>
                    <a:pt x="0" y="31"/>
                    <a:pt x="0" y="31"/>
                  </a:cubicBezTo>
                  <a:cubicBezTo>
                    <a:pt x="5" y="21"/>
                    <a:pt x="14" y="11"/>
                    <a:pt x="25" y="3"/>
                  </a:cubicBezTo>
                  <a:cubicBezTo>
                    <a:pt x="40" y="0"/>
                    <a:pt x="56" y="18"/>
                    <a:pt x="63" y="31"/>
                  </a:cubicBezTo>
                  <a:cubicBezTo>
                    <a:pt x="71" y="47"/>
                    <a:pt x="78" y="67"/>
                    <a:pt x="75" y="86"/>
                  </a:cubicBezTo>
                  <a:cubicBezTo>
                    <a:pt x="73" y="106"/>
                    <a:pt x="62" y="119"/>
                    <a:pt x="43" y="115"/>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47" name="Freeform 877"/>
            <p:cNvSpPr>
              <a:spLocks/>
            </p:cNvSpPr>
            <p:nvPr/>
          </p:nvSpPr>
          <p:spPr bwMode="auto">
            <a:xfrm>
              <a:off x="3719" y="2486"/>
              <a:ext cx="167" cy="211"/>
            </a:xfrm>
            <a:custGeom>
              <a:avLst/>
              <a:gdLst>
                <a:gd name="T0" fmla="*/ 1701 w 75"/>
                <a:gd name="T1" fmla="*/ 1022 h 95"/>
                <a:gd name="T2" fmla="*/ 664 w 75"/>
                <a:gd name="T3" fmla="*/ 2072 h 95"/>
                <a:gd name="T4" fmla="*/ 145 w 75"/>
                <a:gd name="T5" fmla="*/ 1237 h 95"/>
                <a:gd name="T6" fmla="*/ 178 w 75"/>
                <a:gd name="T7" fmla="*/ 315 h 95"/>
                <a:gd name="T8" fmla="*/ 178 w 75"/>
                <a:gd name="T9" fmla="*/ 315 h 95"/>
                <a:gd name="T10" fmla="*/ 1080 w 75"/>
                <a:gd name="T11" fmla="*/ 198 h 95"/>
                <a:gd name="T12" fmla="*/ 1701 w 75"/>
                <a:gd name="T13" fmla="*/ 1022 h 95"/>
                <a:gd name="T14" fmla="*/ 0 60000 65536"/>
                <a:gd name="T15" fmla="*/ 0 60000 65536"/>
                <a:gd name="T16" fmla="*/ 0 60000 65536"/>
                <a:gd name="T17" fmla="*/ 0 60000 65536"/>
                <a:gd name="T18" fmla="*/ 0 60000 65536"/>
                <a:gd name="T19" fmla="*/ 0 60000 65536"/>
                <a:gd name="T20" fmla="*/ 0 60000 65536"/>
                <a:gd name="T21" fmla="*/ 0 w 75"/>
                <a:gd name="T22" fmla="*/ 0 h 95"/>
                <a:gd name="T23" fmla="*/ 75 w 75"/>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5">
                  <a:moveTo>
                    <a:pt x="69" y="42"/>
                  </a:moveTo>
                  <a:cubicBezTo>
                    <a:pt x="75" y="71"/>
                    <a:pt x="53" y="95"/>
                    <a:pt x="27" y="85"/>
                  </a:cubicBezTo>
                  <a:cubicBezTo>
                    <a:pt x="17" y="76"/>
                    <a:pt x="12" y="64"/>
                    <a:pt x="6" y="51"/>
                  </a:cubicBezTo>
                  <a:cubicBezTo>
                    <a:pt x="0" y="37"/>
                    <a:pt x="2" y="25"/>
                    <a:pt x="7" y="13"/>
                  </a:cubicBezTo>
                  <a:cubicBezTo>
                    <a:pt x="7" y="13"/>
                    <a:pt x="7" y="13"/>
                    <a:pt x="7" y="13"/>
                  </a:cubicBezTo>
                  <a:cubicBezTo>
                    <a:pt x="13" y="0"/>
                    <a:pt x="33" y="4"/>
                    <a:pt x="44" y="8"/>
                  </a:cubicBezTo>
                  <a:cubicBezTo>
                    <a:pt x="60" y="14"/>
                    <a:pt x="65" y="26"/>
                    <a:pt x="69" y="42"/>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48" name="Freeform 893"/>
            <p:cNvSpPr>
              <a:spLocks/>
            </p:cNvSpPr>
            <p:nvPr/>
          </p:nvSpPr>
          <p:spPr bwMode="auto">
            <a:xfrm>
              <a:off x="3719" y="2332"/>
              <a:ext cx="561" cy="379"/>
            </a:xfrm>
            <a:custGeom>
              <a:avLst/>
              <a:gdLst>
                <a:gd name="T0" fmla="*/ 6111 w 252"/>
                <a:gd name="T1" fmla="*/ 100 h 170"/>
                <a:gd name="T2" fmla="*/ 5427 w 252"/>
                <a:gd name="T3" fmla="*/ 100 h 170"/>
                <a:gd name="T4" fmla="*/ 4272 w 252"/>
                <a:gd name="T5" fmla="*/ 145 h 170"/>
                <a:gd name="T6" fmla="*/ 2206 w 252"/>
                <a:gd name="T7" fmla="*/ 597 h 170"/>
                <a:gd name="T8" fmla="*/ 784 w 252"/>
                <a:gd name="T9" fmla="*/ 1331 h 170"/>
                <a:gd name="T10" fmla="*/ 178 w 252"/>
                <a:gd name="T11" fmla="*/ 2029 h 170"/>
                <a:gd name="T12" fmla="*/ 145 w 252"/>
                <a:gd name="T13" fmla="*/ 2967 h 170"/>
                <a:gd name="T14" fmla="*/ 663 w 252"/>
                <a:gd name="T15" fmla="*/ 3803 h 170"/>
                <a:gd name="T16" fmla="*/ 982 w 252"/>
                <a:gd name="T17" fmla="*/ 4022 h 170"/>
                <a:gd name="T18" fmla="*/ 1224 w 252"/>
                <a:gd name="T19" fmla="*/ 4100 h 170"/>
                <a:gd name="T20" fmla="*/ 2017 w 252"/>
                <a:gd name="T21" fmla="*/ 3380 h 170"/>
                <a:gd name="T22" fmla="*/ 1719 w 252"/>
                <a:gd name="T23" fmla="*/ 2029 h 170"/>
                <a:gd name="T24" fmla="*/ 784 w 252"/>
                <a:gd name="T25" fmla="*/ 1331 h 170"/>
                <a:gd name="T26" fmla="*/ 663 w 252"/>
                <a:gd name="T27" fmla="*/ 1387 h 1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2"/>
                <a:gd name="T43" fmla="*/ 0 h 170"/>
                <a:gd name="T44" fmla="*/ 252 w 252"/>
                <a:gd name="T45" fmla="*/ 170 h 1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2" h="170">
                  <a:moveTo>
                    <a:pt x="249" y="4"/>
                  </a:moveTo>
                  <a:cubicBezTo>
                    <a:pt x="252" y="0"/>
                    <a:pt x="227" y="3"/>
                    <a:pt x="221" y="4"/>
                  </a:cubicBezTo>
                  <a:cubicBezTo>
                    <a:pt x="205" y="5"/>
                    <a:pt x="189" y="6"/>
                    <a:pt x="174" y="6"/>
                  </a:cubicBezTo>
                  <a:cubicBezTo>
                    <a:pt x="146" y="6"/>
                    <a:pt x="115" y="14"/>
                    <a:pt x="90" y="24"/>
                  </a:cubicBezTo>
                  <a:cubicBezTo>
                    <a:pt x="72" y="30"/>
                    <a:pt x="50" y="41"/>
                    <a:pt x="32" y="54"/>
                  </a:cubicBezTo>
                  <a:cubicBezTo>
                    <a:pt x="21" y="62"/>
                    <a:pt x="12" y="72"/>
                    <a:pt x="7" y="82"/>
                  </a:cubicBezTo>
                  <a:cubicBezTo>
                    <a:pt x="2" y="94"/>
                    <a:pt x="0" y="106"/>
                    <a:pt x="6" y="120"/>
                  </a:cubicBezTo>
                  <a:cubicBezTo>
                    <a:pt x="12" y="133"/>
                    <a:pt x="17" y="145"/>
                    <a:pt x="27" y="154"/>
                  </a:cubicBezTo>
                  <a:cubicBezTo>
                    <a:pt x="31" y="157"/>
                    <a:pt x="35" y="160"/>
                    <a:pt x="40" y="163"/>
                  </a:cubicBezTo>
                  <a:cubicBezTo>
                    <a:pt x="44" y="164"/>
                    <a:pt x="47" y="165"/>
                    <a:pt x="50" y="166"/>
                  </a:cubicBezTo>
                  <a:cubicBezTo>
                    <a:pt x="69" y="170"/>
                    <a:pt x="80" y="157"/>
                    <a:pt x="82" y="137"/>
                  </a:cubicBezTo>
                  <a:cubicBezTo>
                    <a:pt x="85" y="118"/>
                    <a:pt x="78" y="98"/>
                    <a:pt x="70" y="82"/>
                  </a:cubicBezTo>
                  <a:cubicBezTo>
                    <a:pt x="63" y="69"/>
                    <a:pt x="47" y="51"/>
                    <a:pt x="32" y="54"/>
                  </a:cubicBezTo>
                  <a:cubicBezTo>
                    <a:pt x="30" y="55"/>
                    <a:pt x="29" y="55"/>
                    <a:pt x="27" y="56"/>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49" name="Freeform 894"/>
            <p:cNvSpPr>
              <a:spLocks/>
            </p:cNvSpPr>
            <p:nvPr/>
          </p:nvSpPr>
          <p:spPr bwMode="auto">
            <a:xfrm>
              <a:off x="3735" y="2486"/>
              <a:ext cx="151" cy="211"/>
            </a:xfrm>
            <a:custGeom>
              <a:avLst/>
              <a:gdLst>
                <a:gd name="T0" fmla="*/ 0 w 68"/>
                <a:gd name="T1" fmla="*/ 315 h 95"/>
                <a:gd name="T2" fmla="*/ 897 w 68"/>
                <a:gd name="T3" fmla="*/ 198 h 95"/>
                <a:gd name="T4" fmla="*/ 1510 w 68"/>
                <a:gd name="T5" fmla="*/ 1022 h 95"/>
                <a:gd name="T6" fmla="*/ 484 w 68"/>
                <a:gd name="T7" fmla="*/ 2072 h 95"/>
                <a:gd name="T8" fmla="*/ 395 w 68"/>
                <a:gd name="T9" fmla="*/ 2017 h 95"/>
                <a:gd name="T10" fmla="*/ 0 60000 65536"/>
                <a:gd name="T11" fmla="*/ 0 60000 65536"/>
                <a:gd name="T12" fmla="*/ 0 60000 65536"/>
                <a:gd name="T13" fmla="*/ 0 60000 65536"/>
                <a:gd name="T14" fmla="*/ 0 60000 65536"/>
                <a:gd name="T15" fmla="*/ 0 w 68"/>
                <a:gd name="T16" fmla="*/ 0 h 95"/>
                <a:gd name="T17" fmla="*/ 68 w 68"/>
                <a:gd name="T18" fmla="*/ 95 h 95"/>
              </a:gdLst>
              <a:ahLst/>
              <a:cxnLst>
                <a:cxn ang="T10">
                  <a:pos x="T0" y="T1"/>
                </a:cxn>
                <a:cxn ang="T11">
                  <a:pos x="T2" y="T3"/>
                </a:cxn>
                <a:cxn ang="T12">
                  <a:pos x="T4" y="T5"/>
                </a:cxn>
                <a:cxn ang="T13">
                  <a:pos x="T6" y="T7"/>
                </a:cxn>
                <a:cxn ang="T14">
                  <a:pos x="T8" y="T9"/>
                </a:cxn>
              </a:cxnLst>
              <a:rect l="T15" t="T16" r="T17" b="T18"/>
              <a:pathLst>
                <a:path w="68" h="95">
                  <a:moveTo>
                    <a:pt x="0" y="13"/>
                  </a:moveTo>
                  <a:cubicBezTo>
                    <a:pt x="6" y="0"/>
                    <a:pt x="26" y="4"/>
                    <a:pt x="37" y="8"/>
                  </a:cubicBezTo>
                  <a:cubicBezTo>
                    <a:pt x="53" y="14"/>
                    <a:pt x="58" y="26"/>
                    <a:pt x="62" y="42"/>
                  </a:cubicBezTo>
                  <a:cubicBezTo>
                    <a:pt x="68" y="71"/>
                    <a:pt x="46" y="95"/>
                    <a:pt x="20" y="85"/>
                  </a:cubicBezTo>
                  <a:cubicBezTo>
                    <a:pt x="19" y="85"/>
                    <a:pt x="18" y="84"/>
                    <a:pt x="16" y="83"/>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50" name="Freeform 895"/>
            <p:cNvSpPr>
              <a:spLocks/>
            </p:cNvSpPr>
            <p:nvPr/>
          </p:nvSpPr>
          <p:spPr bwMode="auto">
            <a:xfrm>
              <a:off x="3830" y="2341"/>
              <a:ext cx="557" cy="379"/>
            </a:xfrm>
            <a:custGeom>
              <a:avLst/>
              <a:gdLst>
                <a:gd name="T0" fmla="*/ 4879 w 250"/>
                <a:gd name="T1" fmla="*/ 80 h 170"/>
                <a:gd name="T2" fmla="*/ 4855 w 250"/>
                <a:gd name="T3" fmla="*/ 0 h 170"/>
                <a:gd name="T4" fmla="*/ 4899 w 250"/>
                <a:gd name="T5" fmla="*/ 0 h 170"/>
                <a:gd name="T6" fmla="*/ 5918 w 250"/>
                <a:gd name="T7" fmla="*/ 1387 h 170"/>
                <a:gd name="T8" fmla="*/ 4980 w 250"/>
                <a:gd name="T9" fmla="*/ 2814 h 170"/>
                <a:gd name="T10" fmla="*/ 2954 w 250"/>
                <a:gd name="T11" fmla="*/ 3703 h 170"/>
                <a:gd name="T12" fmla="*/ 864 w 250"/>
                <a:gd name="T13" fmla="*/ 4120 h 170"/>
                <a:gd name="T14" fmla="*/ 0 w 250"/>
                <a:gd name="T15" fmla="*/ 4002 h 170"/>
                <a:gd name="T16" fmla="*/ 0 w 250"/>
                <a:gd name="T17" fmla="*/ 4002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0"/>
                <a:gd name="T28" fmla="*/ 0 h 170"/>
                <a:gd name="T29" fmla="*/ 250 w 250"/>
                <a:gd name="T30" fmla="*/ 170 h 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0" h="170">
                  <a:moveTo>
                    <a:pt x="198" y="3"/>
                  </a:moveTo>
                  <a:cubicBezTo>
                    <a:pt x="198" y="2"/>
                    <a:pt x="200" y="2"/>
                    <a:pt x="197" y="0"/>
                  </a:cubicBezTo>
                  <a:cubicBezTo>
                    <a:pt x="198" y="0"/>
                    <a:pt x="199" y="0"/>
                    <a:pt x="199" y="0"/>
                  </a:cubicBezTo>
                  <a:cubicBezTo>
                    <a:pt x="216" y="3"/>
                    <a:pt x="235" y="42"/>
                    <a:pt x="240" y="56"/>
                  </a:cubicBezTo>
                  <a:cubicBezTo>
                    <a:pt x="250" y="83"/>
                    <a:pt x="221" y="101"/>
                    <a:pt x="202" y="114"/>
                  </a:cubicBezTo>
                  <a:cubicBezTo>
                    <a:pt x="175" y="132"/>
                    <a:pt x="154" y="145"/>
                    <a:pt x="120" y="150"/>
                  </a:cubicBezTo>
                  <a:cubicBezTo>
                    <a:pt x="91" y="155"/>
                    <a:pt x="66" y="167"/>
                    <a:pt x="35" y="167"/>
                  </a:cubicBezTo>
                  <a:cubicBezTo>
                    <a:pt x="24" y="167"/>
                    <a:pt x="8" y="170"/>
                    <a:pt x="0" y="162"/>
                  </a:cubicBezTo>
                  <a:cubicBezTo>
                    <a:pt x="0" y="162"/>
                    <a:pt x="0" y="162"/>
                    <a:pt x="0" y="162"/>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51" name="Line 971"/>
            <p:cNvSpPr>
              <a:spLocks noChangeShapeType="1"/>
            </p:cNvSpPr>
            <p:nvPr/>
          </p:nvSpPr>
          <p:spPr bwMode="auto">
            <a:xfrm>
              <a:off x="3365" y="2014"/>
              <a:ext cx="2011" cy="2"/>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52" name="Text Box 982"/>
            <p:cNvSpPr txBox="1">
              <a:spLocks noChangeArrowheads="1"/>
            </p:cNvSpPr>
            <p:nvPr/>
          </p:nvSpPr>
          <p:spPr bwMode="auto">
            <a:xfrm>
              <a:off x="3072" y="2880"/>
              <a:ext cx="2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Times New Roman" pitchFamily="18" charset="0"/>
                </a:rPr>
                <a:t>Can be barreled within .004</a:t>
              </a:r>
            </a:p>
            <a:p>
              <a:pPr eaLnBrk="1" hangingPunct="1"/>
              <a:r>
                <a:rPr lang="en-US" sz="1400">
                  <a:latin typeface="Times New Roman" pitchFamily="18" charset="0"/>
                </a:rPr>
                <a:t>Form can be refined with straightness or cylindricity.</a:t>
              </a:r>
            </a:p>
          </p:txBody>
        </p:sp>
      </p:grpSp>
      <p:grpSp>
        <p:nvGrpSpPr>
          <p:cNvPr id="6" name="Group 990"/>
          <p:cNvGrpSpPr>
            <a:grpSpLocks/>
          </p:cNvGrpSpPr>
          <p:nvPr/>
        </p:nvGrpSpPr>
        <p:grpSpPr bwMode="auto">
          <a:xfrm>
            <a:off x="228600" y="3276600"/>
            <a:ext cx="3886200" cy="1889125"/>
            <a:chOff x="144" y="2064"/>
            <a:chExt cx="2448" cy="1190"/>
          </a:xfrm>
        </p:grpSpPr>
        <p:sp>
          <p:nvSpPr>
            <p:cNvPr id="12384" name="Line 7"/>
            <p:cNvSpPr>
              <a:spLocks noChangeShapeType="1"/>
            </p:cNvSpPr>
            <p:nvPr/>
          </p:nvSpPr>
          <p:spPr bwMode="auto">
            <a:xfrm>
              <a:off x="1038" y="2599"/>
              <a:ext cx="35" cy="136"/>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85" name="Freeform 8"/>
            <p:cNvSpPr>
              <a:spLocks/>
            </p:cNvSpPr>
            <p:nvPr/>
          </p:nvSpPr>
          <p:spPr bwMode="auto">
            <a:xfrm>
              <a:off x="1038" y="2706"/>
              <a:ext cx="62" cy="121"/>
            </a:xfrm>
            <a:custGeom>
              <a:avLst/>
              <a:gdLst>
                <a:gd name="T0" fmla="*/ 0 w 62"/>
                <a:gd name="T1" fmla="*/ 16 h 121"/>
                <a:gd name="T2" fmla="*/ 62 w 62"/>
                <a:gd name="T3" fmla="*/ 121 h 121"/>
                <a:gd name="T4" fmla="*/ 60 w 62"/>
                <a:gd name="T5" fmla="*/ 0 h 121"/>
                <a:gd name="T6" fmla="*/ 0 w 62"/>
                <a:gd name="T7" fmla="*/ 16 h 121"/>
                <a:gd name="T8" fmla="*/ 0 60000 65536"/>
                <a:gd name="T9" fmla="*/ 0 60000 65536"/>
                <a:gd name="T10" fmla="*/ 0 60000 65536"/>
                <a:gd name="T11" fmla="*/ 0 60000 65536"/>
                <a:gd name="T12" fmla="*/ 0 w 62"/>
                <a:gd name="T13" fmla="*/ 0 h 121"/>
                <a:gd name="T14" fmla="*/ 62 w 62"/>
                <a:gd name="T15" fmla="*/ 121 h 121"/>
              </a:gdLst>
              <a:ahLst/>
              <a:cxnLst>
                <a:cxn ang="T8">
                  <a:pos x="T0" y="T1"/>
                </a:cxn>
                <a:cxn ang="T9">
                  <a:pos x="T2" y="T3"/>
                </a:cxn>
                <a:cxn ang="T10">
                  <a:pos x="T4" y="T5"/>
                </a:cxn>
                <a:cxn ang="T11">
                  <a:pos x="T6" y="T7"/>
                </a:cxn>
              </a:cxnLst>
              <a:rect l="T12" t="T13" r="T14" b="T15"/>
              <a:pathLst>
                <a:path w="62" h="121">
                  <a:moveTo>
                    <a:pt x="0" y="16"/>
                  </a:moveTo>
                  <a:lnTo>
                    <a:pt x="62" y="121"/>
                  </a:lnTo>
                  <a:lnTo>
                    <a:pt x="60" y="0"/>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86" name="Freeform 9"/>
            <p:cNvSpPr>
              <a:spLocks/>
            </p:cNvSpPr>
            <p:nvPr/>
          </p:nvSpPr>
          <p:spPr bwMode="auto">
            <a:xfrm>
              <a:off x="1011" y="2508"/>
              <a:ext cx="60" cy="120"/>
            </a:xfrm>
            <a:custGeom>
              <a:avLst/>
              <a:gdLst>
                <a:gd name="T0" fmla="*/ 60 w 60"/>
                <a:gd name="T1" fmla="*/ 102 h 120"/>
                <a:gd name="T2" fmla="*/ 0 w 60"/>
                <a:gd name="T3" fmla="*/ 0 h 120"/>
                <a:gd name="T4" fmla="*/ 0 w 60"/>
                <a:gd name="T5" fmla="*/ 120 h 120"/>
                <a:gd name="T6" fmla="*/ 60 w 60"/>
                <a:gd name="T7" fmla="*/ 102 h 120"/>
                <a:gd name="T8" fmla="*/ 0 60000 65536"/>
                <a:gd name="T9" fmla="*/ 0 60000 65536"/>
                <a:gd name="T10" fmla="*/ 0 60000 65536"/>
                <a:gd name="T11" fmla="*/ 0 60000 65536"/>
                <a:gd name="T12" fmla="*/ 0 w 60"/>
                <a:gd name="T13" fmla="*/ 0 h 120"/>
                <a:gd name="T14" fmla="*/ 60 w 60"/>
                <a:gd name="T15" fmla="*/ 120 h 120"/>
              </a:gdLst>
              <a:ahLst/>
              <a:cxnLst>
                <a:cxn ang="T8">
                  <a:pos x="T0" y="T1"/>
                </a:cxn>
                <a:cxn ang="T9">
                  <a:pos x="T2" y="T3"/>
                </a:cxn>
                <a:cxn ang="T10">
                  <a:pos x="T4" y="T5"/>
                </a:cxn>
                <a:cxn ang="T11">
                  <a:pos x="T6" y="T7"/>
                </a:cxn>
              </a:cxnLst>
              <a:rect l="T12" t="T13" r="T14" b="T15"/>
              <a:pathLst>
                <a:path w="60" h="120">
                  <a:moveTo>
                    <a:pt x="60" y="102"/>
                  </a:moveTo>
                  <a:lnTo>
                    <a:pt x="0" y="0"/>
                  </a:lnTo>
                  <a:lnTo>
                    <a:pt x="0" y="120"/>
                  </a:lnTo>
                  <a:lnTo>
                    <a:pt x="60" y="1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87" name="Rectangle 10"/>
            <p:cNvSpPr>
              <a:spLocks noChangeArrowheads="1"/>
            </p:cNvSpPr>
            <p:nvPr/>
          </p:nvSpPr>
          <p:spPr bwMode="auto">
            <a:xfrm>
              <a:off x="853" y="2644"/>
              <a:ext cx="372" cy="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388" name="Line 86"/>
            <p:cNvSpPr>
              <a:spLocks noChangeShapeType="1"/>
            </p:cNvSpPr>
            <p:nvPr/>
          </p:nvSpPr>
          <p:spPr bwMode="auto">
            <a:xfrm flipH="1">
              <a:off x="958" y="2308"/>
              <a:ext cx="826" cy="220"/>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89" name="Line 87"/>
            <p:cNvSpPr>
              <a:spLocks noChangeShapeType="1"/>
            </p:cNvSpPr>
            <p:nvPr/>
          </p:nvSpPr>
          <p:spPr bwMode="auto">
            <a:xfrm flipH="1">
              <a:off x="1042" y="2617"/>
              <a:ext cx="824" cy="223"/>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90" name="Rectangle 88"/>
            <p:cNvSpPr>
              <a:spLocks noChangeArrowheads="1"/>
            </p:cNvSpPr>
            <p:nvPr/>
          </p:nvSpPr>
          <p:spPr bwMode="auto">
            <a:xfrm>
              <a:off x="899" y="2625"/>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391" name="Rectangle 89"/>
            <p:cNvSpPr>
              <a:spLocks noChangeArrowheads="1"/>
            </p:cNvSpPr>
            <p:nvPr/>
          </p:nvSpPr>
          <p:spPr bwMode="auto">
            <a:xfrm>
              <a:off x="922" y="2625"/>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392" name="Rectangle 90"/>
            <p:cNvSpPr>
              <a:spLocks noChangeArrowheads="1"/>
            </p:cNvSpPr>
            <p:nvPr/>
          </p:nvSpPr>
          <p:spPr bwMode="auto">
            <a:xfrm>
              <a:off x="966" y="2625"/>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393" name="Rectangle 91"/>
            <p:cNvSpPr>
              <a:spLocks noChangeArrowheads="1"/>
            </p:cNvSpPr>
            <p:nvPr/>
          </p:nvSpPr>
          <p:spPr bwMode="auto">
            <a:xfrm>
              <a:off x="1011" y="2625"/>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4</a:t>
              </a:r>
              <a:endParaRPr lang="en-US"/>
            </a:p>
          </p:txBody>
        </p:sp>
        <p:sp>
          <p:nvSpPr>
            <p:cNvPr id="12394" name="Rectangle 92"/>
            <p:cNvSpPr>
              <a:spLocks noChangeArrowheads="1"/>
            </p:cNvSpPr>
            <p:nvPr/>
          </p:nvSpPr>
          <p:spPr bwMode="auto">
            <a:xfrm>
              <a:off x="1078" y="2625"/>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395" name="Rectangle 93"/>
            <p:cNvSpPr>
              <a:spLocks noChangeArrowheads="1"/>
            </p:cNvSpPr>
            <p:nvPr/>
          </p:nvSpPr>
          <p:spPr bwMode="auto">
            <a:xfrm>
              <a:off x="1158" y="2625"/>
              <a:ext cx="3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a:t>
              </a:r>
              <a:endParaRPr lang="en-US"/>
            </a:p>
          </p:txBody>
        </p:sp>
        <p:sp>
          <p:nvSpPr>
            <p:cNvPr id="12396" name="Rectangle 94"/>
            <p:cNvSpPr>
              <a:spLocks noChangeArrowheads="1"/>
            </p:cNvSpPr>
            <p:nvPr/>
          </p:nvSpPr>
          <p:spPr bwMode="auto">
            <a:xfrm>
              <a:off x="1197" y="2625"/>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x</a:t>
              </a:r>
              <a:endParaRPr lang="en-US"/>
            </a:p>
          </p:txBody>
        </p:sp>
        <p:sp>
          <p:nvSpPr>
            <p:cNvPr id="12397" name="Line 95"/>
            <p:cNvSpPr>
              <a:spLocks noChangeShapeType="1"/>
            </p:cNvSpPr>
            <p:nvPr/>
          </p:nvSpPr>
          <p:spPr bwMode="auto">
            <a:xfrm>
              <a:off x="1496" y="2254"/>
              <a:ext cx="36" cy="103"/>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98" name="Freeform 96"/>
            <p:cNvSpPr>
              <a:spLocks/>
            </p:cNvSpPr>
            <p:nvPr/>
          </p:nvSpPr>
          <p:spPr bwMode="auto">
            <a:xfrm>
              <a:off x="1496" y="2325"/>
              <a:ext cx="67" cy="121"/>
            </a:xfrm>
            <a:custGeom>
              <a:avLst/>
              <a:gdLst>
                <a:gd name="T0" fmla="*/ 0 w 67"/>
                <a:gd name="T1" fmla="*/ 20 h 121"/>
                <a:gd name="T2" fmla="*/ 67 w 67"/>
                <a:gd name="T3" fmla="*/ 121 h 121"/>
                <a:gd name="T4" fmla="*/ 58 w 67"/>
                <a:gd name="T5" fmla="*/ 0 h 121"/>
                <a:gd name="T6" fmla="*/ 0 w 67"/>
                <a:gd name="T7" fmla="*/ 20 h 121"/>
                <a:gd name="T8" fmla="*/ 0 60000 65536"/>
                <a:gd name="T9" fmla="*/ 0 60000 65536"/>
                <a:gd name="T10" fmla="*/ 0 60000 65536"/>
                <a:gd name="T11" fmla="*/ 0 60000 65536"/>
                <a:gd name="T12" fmla="*/ 0 w 67"/>
                <a:gd name="T13" fmla="*/ 0 h 121"/>
                <a:gd name="T14" fmla="*/ 67 w 67"/>
                <a:gd name="T15" fmla="*/ 121 h 121"/>
              </a:gdLst>
              <a:ahLst/>
              <a:cxnLst>
                <a:cxn ang="T8">
                  <a:pos x="T0" y="T1"/>
                </a:cxn>
                <a:cxn ang="T9">
                  <a:pos x="T2" y="T3"/>
                </a:cxn>
                <a:cxn ang="T10">
                  <a:pos x="T4" y="T5"/>
                </a:cxn>
                <a:cxn ang="T11">
                  <a:pos x="T6" y="T7"/>
                </a:cxn>
              </a:cxnLst>
              <a:rect l="T12" t="T13" r="T14" b="T15"/>
              <a:pathLst>
                <a:path w="67" h="121">
                  <a:moveTo>
                    <a:pt x="0" y="20"/>
                  </a:moveTo>
                  <a:lnTo>
                    <a:pt x="67" y="121"/>
                  </a:lnTo>
                  <a:lnTo>
                    <a:pt x="58" y="0"/>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99" name="Line 97"/>
            <p:cNvSpPr>
              <a:spLocks noChangeShapeType="1"/>
            </p:cNvSpPr>
            <p:nvPr/>
          </p:nvSpPr>
          <p:spPr bwMode="auto">
            <a:xfrm flipH="1" flipV="1">
              <a:off x="1661" y="2757"/>
              <a:ext cx="31" cy="74"/>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00" name="Freeform 98"/>
            <p:cNvSpPr>
              <a:spLocks/>
            </p:cNvSpPr>
            <p:nvPr/>
          </p:nvSpPr>
          <p:spPr bwMode="auto">
            <a:xfrm>
              <a:off x="1626" y="2671"/>
              <a:ext cx="73" cy="118"/>
            </a:xfrm>
            <a:custGeom>
              <a:avLst/>
              <a:gdLst>
                <a:gd name="T0" fmla="*/ 73 w 73"/>
                <a:gd name="T1" fmla="*/ 93 h 118"/>
                <a:gd name="T2" fmla="*/ 0 w 73"/>
                <a:gd name="T3" fmla="*/ 0 h 118"/>
                <a:gd name="T4" fmla="*/ 15 w 73"/>
                <a:gd name="T5" fmla="*/ 118 h 118"/>
                <a:gd name="T6" fmla="*/ 73 w 73"/>
                <a:gd name="T7" fmla="*/ 93 h 118"/>
                <a:gd name="T8" fmla="*/ 0 60000 65536"/>
                <a:gd name="T9" fmla="*/ 0 60000 65536"/>
                <a:gd name="T10" fmla="*/ 0 60000 65536"/>
                <a:gd name="T11" fmla="*/ 0 60000 65536"/>
                <a:gd name="T12" fmla="*/ 0 w 73"/>
                <a:gd name="T13" fmla="*/ 0 h 118"/>
                <a:gd name="T14" fmla="*/ 73 w 73"/>
                <a:gd name="T15" fmla="*/ 118 h 118"/>
              </a:gdLst>
              <a:ahLst/>
              <a:cxnLst>
                <a:cxn ang="T8">
                  <a:pos x="T0" y="T1"/>
                </a:cxn>
                <a:cxn ang="T9">
                  <a:pos x="T2" y="T3"/>
                </a:cxn>
                <a:cxn ang="T10">
                  <a:pos x="T4" y="T5"/>
                </a:cxn>
                <a:cxn ang="T11">
                  <a:pos x="T6" y="T7"/>
                </a:cxn>
              </a:cxnLst>
              <a:rect l="T12" t="T13" r="T14" b="T15"/>
              <a:pathLst>
                <a:path w="73" h="118">
                  <a:moveTo>
                    <a:pt x="73" y="93"/>
                  </a:moveTo>
                  <a:lnTo>
                    <a:pt x="0" y="0"/>
                  </a:lnTo>
                  <a:lnTo>
                    <a:pt x="15" y="118"/>
                  </a:lnTo>
                  <a:lnTo>
                    <a:pt x="73"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01" name="Rectangle 99"/>
            <p:cNvSpPr>
              <a:spLocks noChangeArrowheads="1"/>
            </p:cNvSpPr>
            <p:nvPr/>
          </p:nvSpPr>
          <p:spPr bwMode="auto">
            <a:xfrm>
              <a:off x="1388" y="2160"/>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a:t>
              </a:r>
              <a:endParaRPr lang="en-US"/>
            </a:p>
          </p:txBody>
        </p:sp>
        <p:sp>
          <p:nvSpPr>
            <p:cNvPr id="12402" name="Rectangle 100"/>
            <p:cNvSpPr>
              <a:spLocks noChangeArrowheads="1"/>
            </p:cNvSpPr>
            <p:nvPr/>
          </p:nvSpPr>
          <p:spPr bwMode="auto">
            <a:xfrm>
              <a:off x="1411" y="216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8</a:t>
              </a:r>
              <a:endParaRPr lang="en-US"/>
            </a:p>
          </p:txBody>
        </p:sp>
        <p:sp>
          <p:nvSpPr>
            <p:cNvPr id="12403" name="Rectangle 101"/>
            <p:cNvSpPr>
              <a:spLocks noChangeArrowheads="1"/>
            </p:cNvSpPr>
            <p:nvPr/>
          </p:nvSpPr>
          <p:spPr bwMode="auto">
            <a:xfrm>
              <a:off x="1455" y="216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7</a:t>
              </a:r>
              <a:endParaRPr lang="en-US"/>
            </a:p>
          </p:txBody>
        </p:sp>
        <p:sp>
          <p:nvSpPr>
            <p:cNvPr id="12404" name="Rectangle 102"/>
            <p:cNvSpPr>
              <a:spLocks noChangeArrowheads="1"/>
            </p:cNvSpPr>
            <p:nvPr/>
          </p:nvSpPr>
          <p:spPr bwMode="auto">
            <a:xfrm>
              <a:off x="1500" y="216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0</a:t>
              </a:r>
              <a:endParaRPr lang="en-US"/>
            </a:p>
          </p:txBody>
        </p:sp>
        <p:sp>
          <p:nvSpPr>
            <p:cNvPr id="12405" name="Rectangle 103"/>
            <p:cNvSpPr>
              <a:spLocks noChangeArrowheads="1"/>
            </p:cNvSpPr>
            <p:nvPr/>
          </p:nvSpPr>
          <p:spPr bwMode="auto">
            <a:xfrm>
              <a:off x="1567" y="2160"/>
              <a:ext cx="7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M</a:t>
              </a:r>
              <a:endParaRPr lang="en-US"/>
            </a:p>
          </p:txBody>
        </p:sp>
        <p:sp>
          <p:nvSpPr>
            <p:cNvPr id="12406" name="Rectangle 104"/>
            <p:cNvSpPr>
              <a:spLocks noChangeArrowheads="1"/>
            </p:cNvSpPr>
            <p:nvPr/>
          </p:nvSpPr>
          <p:spPr bwMode="auto">
            <a:xfrm>
              <a:off x="1646" y="216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i</a:t>
              </a:r>
              <a:endParaRPr lang="en-US"/>
            </a:p>
          </p:txBody>
        </p:sp>
        <p:sp>
          <p:nvSpPr>
            <p:cNvPr id="12407" name="Rectangle 105"/>
            <p:cNvSpPr>
              <a:spLocks noChangeArrowheads="1"/>
            </p:cNvSpPr>
            <p:nvPr/>
          </p:nvSpPr>
          <p:spPr bwMode="auto">
            <a:xfrm>
              <a:off x="1671" y="2160"/>
              <a:ext cx="4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Times New Roman" pitchFamily="18" charset="0"/>
                </a:rPr>
                <a:t>n</a:t>
              </a:r>
              <a:endParaRPr lang="en-US"/>
            </a:p>
          </p:txBody>
        </p:sp>
        <p:sp>
          <p:nvSpPr>
            <p:cNvPr id="12408" name="Freeform 110"/>
            <p:cNvSpPr>
              <a:spLocks/>
            </p:cNvSpPr>
            <p:nvPr/>
          </p:nvSpPr>
          <p:spPr bwMode="auto">
            <a:xfrm>
              <a:off x="826" y="2653"/>
              <a:ext cx="54" cy="53"/>
            </a:xfrm>
            <a:custGeom>
              <a:avLst/>
              <a:gdLst>
                <a:gd name="T0" fmla="*/ 54 w 54"/>
                <a:gd name="T1" fmla="*/ 27 h 53"/>
                <a:gd name="T2" fmla="*/ 51 w 54"/>
                <a:gd name="T3" fmla="*/ 20 h 53"/>
                <a:gd name="T4" fmla="*/ 49 w 54"/>
                <a:gd name="T5" fmla="*/ 13 h 53"/>
                <a:gd name="T6" fmla="*/ 47 w 54"/>
                <a:gd name="T7" fmla="*/ 6 h 53"/>
                <a:gd name="T8" fmla="*/ 40 w 54"/>
                <a:gd name="T9" fmla="*/ 2 h 53"/>
                <a:gd name="T10" fmla="*/ 34 w 54"/>
                <a:gd name="T11" fmla="*/ 0 h 53"/>
                <a:gd name="T12" fmla="*/ 27 w 54"/>
                <a:gd name="T13" fmla="*/ 0 h 53"/>
                <a:gd name="T14" fmla="*/ 20 w 54"/>
                <a:gd name="T15" fmla="*/ 0 h 53"/>
                <a:gd name="T16" fmla="*/ 16 w 54"/>
                <a:gd name="T17" fmla="*/ 2 h 53"/>
                <a:gd name="T18" fmla="*/ 9 w 54"/>
                <a:gd name="T19" fmla="*/ 4 h 53"/>
                <a:gd name="T20" fmla="*/ 5 w 54"/>
                <a:gd name="T21" fmla="*/ 11 h 53"/>
                <a:gd name="T22" fmla="*/ 2 w 54"/>
                <a:gd name="T23" fmla="*/ 15 h 53"/>
                <a:gd name="T24" fmla="*/ 0 w 54"/>
                <a:gd name="T25" fmla="*/ 22 h 53"/>
                <a:gd name="T26" fmla="*/ 0 w 54"/>
                <a:gd name="T27" fmla="*/ 29 h 53"/>
                <a:gd name="T28" fmla="*/ 2 w 54"/>
                <a:gd name="T29" fmla="*/ 35 h 53"/>
                <a:gd name="T30" fmla="*/ 5 w 54"/>
                <a:gd name="T31" fmla="*/ 42 h 53"/>
                <a:gd name="T32" fmla="*/ 9 w 54"/>
                <a:gd name="T33" fmla="*/ 47 h 53"/>
                <a:gd name="T34" fmla="*/ 16 w 54"/>
                <a:gd name="T35" fmla="*/ 51 h 53"/>
                <a:gd name="T36" fmla="*/ 20 w 54"/>
                <a:gd name="T37" fmla="*/ 53 h 53"/>
                <a:gd name="T38" fmla="*/ 27 w 54"/>
                <a:gd name="T39" fmla="*/ 53 h 53"/>
                <a:gd name="T40" fmla="*/ 34 w 54"/>
                <a:gd name="T41" fmla="*/ 51 h 53"/>
                <a:gd name="T42" fmla="*/ 40 w 54"/>
                <a:gd name="T43" fmla="*/ 49 h 53"/>
                <a:gd name="T44" fmla="*/ 47 w 54"/>
                <a:gd name="T45" fmla="*/ 44 h 53"/>
                <a:gd name="T46" fmla="*/ 49 w 54"/>
                <a:gd name="T47" fmla="*/ 38 h 53"/>
                <a:gd name="T48" fmla="*/ 51 w 54"/>
                <a:gd name="T49" fmla="*/ 33 h 53"/>
                <a:gd name="T50" fmla="*/ 54 w 54"/>
                <a:gd name="T51" fmla="*/ 27 h 5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4"/>
                <a:gd name="T79" fmla="*/ 0 h 53"/>
                <a:gd name="T80" fmla="*/ 54 w 54"/>
                <a:gd name="T81" fmla="*/ 53 h 5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4" h="53">
                  <a:moveTo>
                    <a:pt x="54" y="27"/>
                  </a:moveTo>
                  <a:lnTo>
                    <a:pt x="51" y="20"/>
                  </a:lnTo>
                  <a:lnTo>
                    <a:pt x="49" y="13"/>
                  </a:lnTo>
                  <a:lnTo>
                    <a:pt x="47" y="6"/>
                  </a:lnTo>
                  <a:lnTo>
                    <a:pt x="40" y="2"/>
                  </a:lnTo>
                  <a:lnTo>
                    <a:pt x="34" y="0"/>
                  </a:lnTo>
                  <a:lnTo>
                    <a:pt x="27" y="0"/>
                  </a:lnTo>
                  <a:lnTo>
                    <a:pt x="20" y="0"/>
                  </a:lnTo>
                  <a:lnTo>
                    <a:pt x="16" y="2"/>
                  </a:lnTo>
                  <a:lnTo>
                    <a:pt x="9" y="4"/>
                  </a:lnTo>
                  <a:lnTo>
                    <a:pt x="5" y="11"/>
                  </a:lnTo>
                  <a:lnTo>
                    <a:pt x="2" y="15"/>
                  </a:lnTo>
                  <a:lnTo>
                    <a:pt x="0" y="22"/>
                  </a:lnTo>
                  <a:lnTo>
                    <a:pt x="0" y="29"/>
                  </a:lnTo>
                  <a:lnTo>
                    <a:pt x="2" y="35"/>
                  </a:lnTo>
                  <a:lnTo>
                    <a:pt x="5" y="42"/>
                  </a:lnTo>
                  <a:lnTo>
                    <a:pt x="9" y="47"/>
                  </a:lnTo>
                  <a:lnTo>
                    <a:pt x="16" y="51"/>
                  </a:lnTo>
                  <a:lnTo>
                    <a:pt x="20" y="53"/>
                  </a:lnTo>
                  <a:lnTo>
                    <a:pt x="27" y="53"/>
                  </a:lnTo>
                  <a:lnTo>
                    <a:pt x="34" y="51"/>
                  </a:lnTo>
                  <a:lnTo>
                    <a:pt x="40" y="49"/>
                  </a:lnTo>
                  <a:lnTo>
                    <a:pt x="47" y="44"/>
                  </a:lnTo>
                  <a:lnTo>
                    <a:pt x="49" y="38"/>
                  </a:lnTo>
                  <a:lnTo>
                    <a:pt x="51" y="33"/>
                  </a:lnTo>
                  <a:lnTo>
                    <a:pt x="54" y="27"/>
                  </a:lnTo>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09" name="Line 111"/>
            <p:cNvSpPr>
              <a:spLocks noChangeShapeType="1"/>
            </p:cNvSpPr>
            <p:nvPr/>
          </p:nvSpPr>
          <p:spPr bwMode="auto">
            <a:xfrm flipV="1">
              <a:off x="837" y="2639"/>
              <a:ext cx="31" cy="78"/>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10" name="Freeform 884"/>
            <p:cNvSpPr>
              <a:spLocks/>
            </p:cNvSpPr>
            <p:nvPr/>
          </p:nvSpPr>
          <p:spPr bwMode="auto">
            <a:xfrm>
              <a:off x="1314" y="2332"/>
              <a:ext cx="583" cy="381"/>
            </a:xfrm>
            <a:custGeom>
              <a:avLst/>
              <a:gdLst>
                <a:gd name="T0" fmla="*/ 1644 w 262"/>
                <a:gd name="T1" fmla="*/ 4017 h 171"/>
                <a:gd name="T2" fmla="*/ 343 w 262"/>
                <a:gd name="T3" fmla="*/ 4115 h 171"/>
                <a:gd name="T4" fmla="*/ 343 w 262"/>
                <a:gd name="T5" fmla="*/ 4115 h 171"/>
                <a:gd name="T6" fmla="*/ 0 w 262"/>
                <a:gd name="T7" fmla="*/ 1504 h 171"/>
                <a:gd name="T8" fmla="*/ 2328 w 262"/>
                <a:gd name="T9" fmla="*/ 1326 h 171"/>
                <a:gd name="T10" fmla="*/ 4065 w 262"/>
                <a:gd name="T11" fmla="*/ 784 h 171"/>
                <a:gd name="T12" fmla="*/ 5198 w 262"/>
                <a:gd name="T13" fmla="*/ 0 h 171"/>
                <a:gd name="T14" fmla="*/ 6248 w 262"/>
                <a:gd name="T15" fmla="*/ 963 h 171"/>
                <a:gd name="T16" fmla="*/ 6179 w 262"/>
                <a:gd name="T17" fmla="*/ 2368 h 171"/>
                <a:gd name="T18" fmla="*/ 4361 w 262"/>
                <a:gd name="T19" fmla="*/ 3451 h 171"/>
                <a:gd name="T20" fmla="*/ 1644 w 262"/>
                <a:gd name="T21" fmla="*/ 4017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71"/>
                <a:gd name="T35" fmla="*/ 262 w 262"/>
                <a:gd name="T36" fmla="*/ 171 h 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71">
                  <a:moveTo>
                    <a:pt x="67" y="163"/>
                  </a:moveTo>
                  <a:cubicBezTo>
                    <a:pt x="51" y="165"/>
                    <a:pt x="31" y="171"/>
                    <a:pt x="14" y="167"/>
                  </a:cubicBezTo>
                  <a:cubicBezTo>
                    <a:pt x="14" y="167"/>
                    <a:pt x="14" y="167"/>
                    <a:pt x="14" y="167"/>
                  </a:cubicBezTo>
                  <a:cubicBezTo>
                    <a:pt x="58" y="148"/>
                    <a:pt x="45" y="72"/>
                    <a:pt x="0" y="61"/>
                  </a:cubicBezTo>
                  <a:cubicBezTo>
                    <a:pt x="15" y="62"/>
                    <a:pt x="46" y="64"/>
                    <a:pt x="95" y="54"/>
                  </a:cubicBezTo>
                  <a:cubicBezTo>
                    <a:pt x="118" y="49"/>
                    <a:pt x="145" y="42"/>
                    <a:pt x="166" y="32"/>
                  </a:cubicBezTo>
                  <a:cubicBezTo>
                    <a:pt x="180" y="26"/>
                    <a:pt x="206" y="15"/>
                    <a:pt x="212" y="0"/>
                  </a:cubicBezTo>
                  <a:cubicBezTo>
                    <a:pt x="230" y="10"/>
                    <a:pt x="247" y="20"/>
                    <a:pt x="255" y="39"/>
                  </a:cubicBezTo>
                  <a:cubicBezTo>
                    <a:pt x="262" y="58"/>
                    <a:pt x="261" y="78"/>
                    <a:pt x="252" y="96"/>
                  </a:cubicBezTo>
                  <a:cubicBezTo>
                    <a:pt x="227" y="108"/>
                    <a:pt x="206" y="132"/>
                    <a:pt x="178" y="140"/>
                  </a:cubicBezTo>
                  <a:cubicBezTo>
                    <a:pt x="142" y="150"/>
                    <a:pt x="104" y="159"/>
                    <a:pt x="67" y="163"/>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11" name="Freeform 885"/>
            <p:cNvSpPr>
              <a:spLocks/>
            </p:cNvSpPr>
            <p:nvPr/>
          </p:nvSpPr>
          <p:spPr bwMode="auto">
            <a:xfrm>
              <a:off x="1245" y="2492"/>
              <a:ext cx="140" cy="194"/>
            </a:xfrm>
            <a:custGeom>
              <a:avLst/>
              <a:gdLst>
                <a:gd name="T0" fmla="*/ 1362 w 63"/>
                <a:gd name="T1" fmla="*/ 865 h 87"/>
                <a:gd name="T2" fmla="*/ 1362 w 63"/>
                <a:gd name="T3" fmla="*/ 1831 h 87"/>
                <a:gd name="T4" fmla="*/ 638 w 63"/>
                <a:gd name="T5" fmla="*/ 2029 h 87"/>
                <a:gd name="T6" fmla="*/ 460 w 63"/>
                <a:gd name="T7" fmla="*/ 1851 h 87"/>
                <a:gd name="T8" fmla="*/ 142 w 63"/>
                <a:gd name="T9" fmla="*/ 424 h 87"/>
                <a:gd name="T10" fmla="*/ 242 w 63"/>
                <a:gd name="T11" fmla="*/ 0 h 87"/>
                <a:gd name="T12" fmla="*/ 1022 w 63"/>
                <a:gd name="T13" fmla="*/ 100 h 87"/>
                <a:gd name="T14" fmla="*/ 1362 w 63"/>
                <a:gd name="T15" fmla="*/ 865 h 87"/>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87"/>
                <a:gd name="T26" fmla="*/ 63 w 63"/>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87">
                  <a:moveTo>
                    <a:pt x="56" y="35"/>
                  </a:moveTo>
                  <a:cubicBezTo>
                    <a:pt x="57" y="44"/>
                    <a:pt x="63" y="64"/>
                    <a:pt x="56" y="74"/>
                  </a:cubicBezTo>
                  <a:cubicBezTo>
                    <a:pt x="50" y="83"/>
                    <a:pt x="32" y="87"/>
                    <a:pt x="26" y="82"/>
                  </a:cubicBezTo>
                  <a:cubicBezTo>
                    <a:pt x="23" y="80"/>
                    <a:pt x="21" y="78"/>
                    <a:pt x="19" y="75"/>
                  </a:cubicBezTo>
                  <a:cubicBezTo>
                    <a:pt x="1" y="58"/>
                    <a:pt x="0" y="40"/>
                    <a:pt x="6" y="17"/>
                  </a:cubicBezTo>
                  <a:cubicBezTo>
                    <a:pt x="7" y="11"/>
                    <a:pt x="8" y="6"/>
                    <a:pt x="10" y="0"/>
                  </a:cubicBezTo>
                  <a:cubicBezTo>
                    <a:pt x="14" y="0"/>
                    <a:pt x="36" y="0"/>
                    <a:pt x="42" y="4"/>
                  </a:cubicBezTo>
                  <a:cubicBezTo>
                    <a:pt x="55" y="12"/>
                    <a:pt x="54" y="20"/>
                    <a:pt x="56" y="35"/>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12" name="Freeform 887"/>
            <p:cNvSpPr>
              <a:spLocks/>
            </p:cNvSpPr>
            <p:nvPr/>
          </p:nvSpPr>
          <p:spPr bwMode="auto">
            <a:xfrm>
              <a:off x="1296" y="2463"/>
              <a:ext cx="18" cy="5"/>
            </a:xfrm>
            <a:custGeom>
              <a:avLst/>
              <a:gdLst>
                <a:gd name="T0" fmla="*/ 0 w 8"/>
                <a:gd name="T1" fmla="*/ 0 h 2"/>
                <a:gd name="T2" fmla="*/ 203 w 8"/>
                <a:gd name="T3" fmla="*/ 75 h 2"/>
                <a:gd name="T4" fmla="*/ 0 w 8"/>
                <a:gd name="T5" fmla="*/ 0 h 2"/>
                <a:gd name="T6" fmla="*/ 0 60000 65536"/>
                <a:gd name="T7" fmla="*/ 0 60000 65536"/>
                <a:gd name="T8" fmla="*/ 0 60000 65536"/>
                <a:gd name="T9" fmla="*/ 0 w 8"/>
                <a:gd name="T10" fmla="*/ 0 h 2"/>
                <a:gd name="T11" fmla="*/ 8 w 8"/>
                <a:gd name="T12" fmla="*/ 2 h 2"/>
              </a:gdLst>
              <a:ahLst/>
              <a:cxnLst>
                <a:cxn ang="T6">
                  <a:pos x="T0" y="T1"/>
                </a:cxn>
                <a:cxn ang="T7">
                  <a:pos x="T2" y="T3"/>
                </a:cxn>
                <a:cxn ang="T8">
                  <a:pos x="T4" y="T5"/>
                </a:cxn>
              </a:cxnLst>
              <a:rect l="T9" t="T10" r="T11" b="T12"/>
              <a:pathLst>
                <a:path w="8" h="2">
                  <a:moveTo>
                    <a:pt x="0" y="0"/>
                  </a:moveTo>
                  <a:cubicBezTo>
                    <a:pt x="3" y="0"/>
                    <a:pt x="5" y="1"/>
                    <a:pt x="8" y="2"/>
                  </a:cubicBezTo>
                  <a:cubicBezTo>
                    <a:pt x="4" y="1"/>
                    <a:pt x="1" y="0"/>
                    <a:pt x="0" y="0"/>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13" name="Freeform 888"/>
            <p:cNvSpPr>
              <a:spLocks/>
            </p:cNvSpPr>
            <p:nvPr/>
          </p:nvSpPr>
          <p:spPr bwMode="auto">
            <a:xfrm>
              <a:off x="1267" y="2461"/>
              <a:ext cx="176" cy="243"/>
            </a:xfrm>
            <a:custGeom>
              <a:avLst/>
              <a:gdLst>
                <a:gd name="T0" fmla="*/ 521 w 79"/>
                <a:gd name="T1" fmla="*/ 80 h 109"/>
                <a:gd name="T2" fmla="*/ 864 w 79"/>
                <a:gd name="T3" fmla="*/ 2693 h 109"/>
                <a:gd name="T4" fmla="*/ 397 w 79"/>
                <a:gd name="T5" fmla="*/ 2370 h 109"/>
                <a:gd name="T6" fmla="*/ 1127 w 79"/>
                <a:gd name="T7" fmla="*/ 2171 h 109"/>
                <a:gd name="T8" fmla="*/ 1127 w 79"/>
                <a:gd name="T9" fmla="*/ 1208 h 109"/>
                <a:gd name="T10" fmla="*/ 784 w 79"/>
                <a:gd name="T11" fmla="*/ 441 h 109"/>
                <a:gd name="T12" fmla="*/ 0 w 79"/>
                <a:gd name="T13" fmla="*/ 343 h 109"/>
                <a:gd name="T14" fmla="*/ 223 w 79"/>
                <a:gd name="T15" fmla="*/ 0 h 109"/>
                <a:gd name="T16" fmla="*/ 243 w 79"/>
                <a:gd name="T17" fmla="*/ 20 h 109"/>
                <a:gd name="T18" fmla="*/ 323 w 79"/>
                <a:gd name="T19" fmla="*/ 20 h 109"/>
                <a:gd name="T20" fmla="*/ 521 w 79"/>
                <a:gd name="T21" fmla="*/ 80 h 1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109"/>
                <a:gd name="T35" fmla="*/ 79 w 79"/>
                <a:gd name="T36" fmla="*/ 109 h 1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109">
                  <a:moveTo>
                    <a:pt x="21" y="3"/>
                  </a:moveTo>
                  <a:cubicBezTo>
                    <a:pt x="66" y="14"/>
                    <a:pt x="79" y="90"/>
                    <a:pt x="35" y="109"/>
                  </a:cubicBezTo>
                  <a:cubicBezTo>
                    <a:pt x="29" y="108"/>
                    <a:pt x="22" y="102"/>
                    <a:pt x="16" y="96"/>
                  </a:cubicBezTo>
                  <a:cubicBezTo>
                    <a:pt x="22" y="101"/>
                    <a:pt x="40" y="97"/>
                    <a:pt x="46" y="88"/>
                  </a:cubicBezTo>
                  <a:cubicBezTo>
                    <a:pt x="53" y="78"/>
                    <a:pt x="47" y="58"/>
                    <a:pt x="46" y="49"/>
                  </a:cubicBezTo>
                  <a:cubicBezTo>
                    <a:pt x="44" y="34"/>
                    <a:pt x="45" y="26"/>
                    <a:pt x="32" y="18"/>
                  </a:cubicBezTo>
                  <a:cubicBezTo>
                    <a:pt x="26" y="14"/>
                    <a:pt x="4" y="14"/>
                    <a:pt x="0" y="14"/>
                  </a:cubicBezTo>
                  <a:cubicBezTo>
                    <a:pt x="2" y="9"/>
                    <a:pt x="4" y="4"/>
                    <a:pt x="9" y="0"/>
                  </a:cubicBezTo>
                  <a:cubicBezTo>
                    <a:pt x="10" y="1"/>
                    <a:pt x="10" y="1"/>
                    <a:pt x="10" y="1"/>
                  </a:cubicBezTo>
                  <a:cubicBezTo>
                    <a:pt x="10" y="1"/>
                    <a:pt x="11" y="1"/>
                    <a:pt x="13" y="1"/>
                  </a:cubicBezTo>
                  <a:cubicBezTo>
                    <a:pt x="14" y="1"/>
                    <a:pt x="17" y="2"/>
                    <a:pt x="21" y="3"/>
                  </a:cubicBezTo>
                  <a:close/>
                </a:path>
              </a:pathLst>
            </a:custGeom>
            <a:solidFill>
              <a:srgbClr val="625F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14" name="Freeform 902"/>
            <p:cNvSpPr>
              <a:spLocks/>
            </p:cNvSpPr>
            <p:nvPr/>
          </p:nvSpPr>
          <p:spPr bwMode="auto">
            <a:xfrm>
              <a:off x="1245" y="2332"/>
              <a:ext cx="652" cy="381"/>
            </a:xfrm>
            <a:custGeom>
              <a:avLst/>
              <a:gdLst>
                <a:gd name="T0" fmla="*/ 521 w 293"/>
                <a:gd name="T1" fmla="*/ 1450 h 171"/>
                <a:gd name="T2" fmla="*/ 496 w 293"/>
                <a:gd name="T3" fmla="*/ 1450 h 171"/>
                <a:gd name="T4" fmla="*/ 559 w 293"/>
                <a:gd name="T5" fmla="*/ 1450 h 171"/>
                <a:gd name="T6" fmla="*/ 763 w 293"/>
                <a:gd name="T7" fmla="*/ 1504 h 171"/>
                <a:gd name="T8" fmla="*/ 3084 w 293"/>
                <a:gd name="T9" fmla="*/ 1326 h 171"/>
                <a:gd name="T10" fmla="*/ 4829 w 293"/>
                <a:gd name="T11" fmla="*/ 784 h 171"/>
                <a:gd name="T12" fmla="*/ 5961 w 293"/>
                <a:gd name="T13" fmla="*/ 0 h 171"/>
                <a:gd name="T14" fmla="*/ 7007 w 293"/>
                <a:gd name="T15" fmla="*/ 963 h 171"/>
                <a:gd name="T16" fmla="*/ 6943 w 293"/>
                <a:gd name="T17" fmla="*/ 2368 h 171"/>
                <a:gd name="T18" fmla="*/ 5125 w 293"/>
                <a:gd name="T19" fmla="*/ 3451 h 171"/>
                <a:gd name="T20" fmla="*/ 2401 w 293"/>
                <a:gd name="T21" fmla="*/ 4017 h 171"/>
                <a:gd name="T22" fmla="*/ 1104 w 293"/>
                <a:gd name="T23" fmla="*/ 4115 h 171"/>
                <a:gd name="T24" fmla="*/ 1104 w 293"/>
                <a:gd name="T25" fmla="*/ 4115 h 171"/>
                <a:gd name="T26" fmla="*/ 639 w 293"/>
                <a:gd name="T27" fmla="*/ 3792 h 171"/>
                <a:gd name="T28" fmla="*/ 461 w 293"/>
                <a:gd name="T29" fmla="*/ 3630 h 171"/>
                <a:gd name="T30" fmla="*/ 145 w 293"/>
                <a:gd name="T31" fmla="*/ 2190 h 171"/>
                <a:gd name="T32" fmla="*/ 243 w 293"/>
                <a:gd name="T33" fmla="*/ 1767 h 171"/>
                <a:gd name="T34" fmla="*/ 461 w 293"/>
                <a:gd name="T35" fmla="*/ 1424 h 17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3"/>
                <a:gd name="T55" fmla="*/ 0 h 171"/>
                <a:gd name="T56" fmla="*/ 293 w 293"/>
                <a:gd name="T57" fmla="*/ 171 h 17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3" h="171">
                  <a:moveTo>
                    <a:pt x="21" y="59"/>
                  </a:moveTo>
                  <a:cubicBezTo>
                    <a:pt x="20" y="59"/>
                    <a:pt x="20" y="59"/>
                    <a:pt x="20" y="59"/>
                  </a:cubicBezTo>
                  <a:cubicBezTo>
                    <a:pt x="20" y="59"/>
                    <a:pt x="21" y="59"/>
                    <a:pt x="23" y="59"/>
                  </a:cubicBezTo>
                  <a:cubicBezTo>
                    <a:pt x="24" y="59"/>
                    <a:pt x="27" y="60"/>
                    <a:pt x="31" y="61"/>
                  </a:cubicBezTo>
                  <a:cubicBezTo>
                    <a:pt x="46" y="62"/>
                    <a:pt x="77" y="64"/>
                    <a:pt x="126" y="54"/>
                  </a:cubicBezTo>
                  <a:cubicBezTo>
                    <a:pt x="149" y="49"/>
                    <a:pt x="176" y="42"/>
                    <a:pt x="197" y="32"/>
                  </a:cubicBezTo>
                  <a:cubicBezTo>
                    <a:pt x="211" y="26"/>
                    <a:pt x="237" y="15"/>
                    <a:pt x="243" y="0"/>
                  </a:cubicBezTo>
                  <a:cubicBezTo>
                    <a:pt x="261" y="10"/>
                    <a:pt x="278" y="20"/>
                    <a:pt x="286" y="39"/>
                  </a:cubicBezTo>
                  <a:cubicBezTo>
                    <a:pt x="293" y="58"/>
                    <a:pt x="292" y="78"/>
                    <a:pt x="283" y="96"/>
                  </a:cubicBezTo>
                  <a:cubicBezTo>
                    <a:pt x="258" y="108"/>
                    <a:pt x="237" y="132"/>
                    <a:pt x="209" y="140"/>
                  </a:cubicBezTo>
                  <a:cubicBezTo>
                    <a:pt x="173" y="150"/>
                    <a:pt x="135" y="159"/>
                    <a:pt x="98" y="163"/>
                  </a:cubicBezTo>
                  <a:cubicBezTo>
                    <a:pt x="82" y="165"/>
                    <a:pt x="62" y="171"/>
                    <a:pt x="45" y="167"/>
                  </a:cubicBezTo>
                  <a:cubicBezTo>
                    <a:pt x="45" y="167"/>
                    <a:pt x="45" y="167"/>
                    <a:pt x="45" y="167"/>
                  </a:cubicBezTo>
                  <a:cubicBezTo>
                    <a:pt x="39" y="166"/>
                    <a:pt x="32" y="160"/>
                    <a:pt x="26" y="154"/>
                  </a:cubicBezTo>
                  <a:cubicBezTo>
                    <a:pt x="23" y="152"/>
                    <a:pt x="21" y="150"/>
                    <a:pt x="19" y="147"/>
                  </a:cubicBezTo>
                  <a:cubicBezTo>
                    <a:pt x="1" y="130"/>
                    <a:pt x="0" y="112"/>
                    <a:pt x="6" y="89"/>
                  </a:cubicBezTo>
                  <a:cubicBezTo>
                    <a:pt x="7" y="83"/>
                    <a:pt x="8" y="78"/>
                    <a:pt x="10" y="72"/>
                  </a:cubicBezTo>
                  <a:cubicBezTo>
                    <a:pt x="12" y="67"/>
                    <a:pt x="14" y="62"/>
                    <a:pt x="19" y="58"/>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15" name="Freeform 903"/>
            <p:cNvSpPr>
              <a:spLocks/>
            </p:cNvSpPr>
            <p:nvPr/>
          </p:nvSpPr>
          <p:spPr bwMode="auto">
            <a:xfrm>
              <a:off x="1292" y="2463"/>
              <a:ext cx="151" cy="241"/>
            </a:xfrm>
            <a:custGeom>
              <a:avLst/>
              <a:gdLst>
                <a:gd name="T0" fmla="*/ 0 w 68"/>
                <a:gd name="T1" fmla="*/ 0 h 108"/>
                <a:gd name="T2" fmla="*/ 44 w 68"/>
                <a:gd name="T3" fmla="*/ 0 h 108"/>
                <a:gd name="T4" fmla="*/ 242 w 68"/>
                <a:gd name="T5" fmla="*/ 45 h 108"/>
                <a:gd name="T6" fmla="*/ 582 w 68"/>
                <a:gd name="T7" fmla="*/ 2680 h 108"/>
                <a:gd name="T8" fmla="*/ 582 w 68"/>
                <a:gd name="T9" fmla="*/ 2680 h 108"/>
                <a:gd name="T10" fmla="*/ 0 60000 65536"/>
                <a:gd name="T11" fmla="*/ 0 60000 65536"/>
                <a:gd name="T12" fmla="*/ 0 60000 65536"/>
                <a:gd name="T13" fmla="*/ 0 60000 65536"/>
                <a:gd name="T14" fmla="*/ 0 60000 65536"/>
                <a:gd name="T15" fmla="*/ 0 w 68"/>
                <a:gd name="T16" fmla="*/ 0 h 108"/>
                <a:gd name="T17" fmla="*/ 68 w 68"/>
                <a:gd name="T18" fmla="*/ 108 h 108"/>
              </a:gdLst>
              <a:ahLst/>
              <a:cxnLst>
                <a:cxn ang="T10">
                  <a:pos x="T0" y="T1"/>
                </a:cxn>
                <a:cxn ang="T11">
                  <a:pos x="T2" y="T3"/>
                </a:cxn>
                <a:cxn ang="T12">
                  <a:pos x="T4" y="T5"/>
                </a:cxn>
                <a:cxn ang="T13">
                  <a:pos x="T6" y="T7"/>
                </a:cxn>
                <a:cxn ang="T14">
                  <a:pos x="T8" y="T9"/>
                </a:cxn>
              </a:cxnLst>
              <a:rect l="T15" t="T16" r="T17" b="T18"/>
              <a:pathLst>
                <a:path w="68" h="108">
                  <a:moveTo>
                    <a:pt x="0" y="0"/>
                  </a:moveTo>
                  <a:cubicBezTo>
                    <a:pt x="1" y="0"/>
                    <a:pt x="1" y="0"/>
                    <a:pt x="2" y="0"/>
                  </a:cubicBezTo>
                  <a:cubicBezTo>
                    <a:pt x="5" y="0"/>
                    <a:pt x="7" y="1"/>
                    <a:pt x="10" y="2"/>
                  </a:cubicBezTo>
                  <a:cubicBezTo>
                    <a:pt x="55" y="13"/>
                    <a:pt x="68" y="89"/>
                    <a:pt x="24" y="108"/>
                  </a:cubicBezTo>
                  <a:cubicBezTo>
                    <a:pt x="24" y="108"/>
                    <a:pt x="24" y="108"/>
                    <a:pt x="24" y="108"/>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16" name="Freeform 904"/>
            <p:cNvSpPr>
              <a:spLocks/>
            </p:cNvSpPr>
            <p:nvPr/>
          </p:nvSpPr>
          <p:spPr bwMode="auto">
            <a:xfrm>
              <a:off x="1265" y="2492"/>
              <a:ext cx="120" cy="194"/>
            </a:xfrm>
            <a:custGeom>
              <a:avLst/>
              <a:gdLst>
                <a:gd name="T0" fmla="*/ 0 w 54"/>
                <a:gd name="T1" fmla="*/ 0 h 87"/>
                <a:gd name="T2" fmla="*/ 20 w 54"/>
                <a:gd name="T3" fmla="*/ 0 h 87"/>
                <a:gd name="T4" fmla="*/ 800 w 54"/>
                <a:gd name="T5" fmla="*/ 100 h 87"/>
                <a:gd name="T6" fmla="*/ 1140 w 54"/>
                <a:gd name="T7" fmla="*/ 865 h 87"/>
                <a:gd name="T8" fmla="*/ 1140 w 54"/>
                <a:gd name="T9" fmla="*/ 1831 h 87"/>
                <a:gd name="T10" fmla="*/ 416 w 54"/>
                <a:gd name="T11" fmla="*/ 2029 h 87"/>
                <a:gd name="T12" fmla="*/ 396 w 54"/>
                <a:gd name="T13" fmla="*/ 2029 h 87"/>
                <a:gd name="T14" fmla="*/ 0 60000 65536"/>
                <a:gd name="T15" fmla="*/ 0 60000 65536"/>
                <a:gd name="T16" fmla="*/ 0 60000 65536"/>
                <a:gd name="T17" fmla="*/ 0 60000 65536"/>
                <a:gd name="T18" fmla="*/ 0 60000 65536"/>
                <a:gd name="T19" fmla="*/ 0 60000 65536"/>
                <a:gd name="T20" fmla="*/ 0 60000 65536"/>
                <a:gd name="T21" fmla="*/ 0 w 54"/>
                <a:gd name="T22" fmla="*/ 0 h 87"/>
                <a:gd name="T23" fmla="*/ 54 w 54"/>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87">
                  <a:moveTo>
                    <a:pt x="0" y="0"/>
                  </a:moveTo>
                  <a:cubicBezTo>
                    <a:pt x="0" y="0"/>
                    <a:pt x="1" y="0"/>
                    <a:pt x="1" y="0"/>
                  </a:cubicBezTo>
                  <a:cubicBezTo>
                    <a:pt x="5" y="0"/>
                    <a:pt x="27" y="0"/>
                    <a:pt x="33" y="4"/>
                  </a:cubicBezTo>
                  <a:cubicBezTo>
                    <a:pt x="46" y="12"/>
                    <a:pt x="45" y="20"/>
                    <a:pt x="47" y="35"/>
                  </a:cubicBezTo>
                  <a:cubicBezTo>
                    <a:pt x="48" y="44"/>
                    <a:pt x="54" y="64"/>
                    <a:pt x="47" y="74"/>
                  </a:cubicBezTo>
                  <a:cubicBezTo>
                    <a:pt x="41" y="83"/>
                    <a:pt x="23" y="87"/>
                    <a:pt x="17" y="82"/>
                  </a:cubicBezTo>
                  <a:cubicBezTo>
                    <a:pt x="17" y="82"/>
                    <a:pt x="16" y="82"/>
                    <a:pt x="16" y="82"/>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17" name="Line 970"/>
            <p:cNvSpPr>
              <a:spLocks noChangeShapeType="1"/>
            </p:cNvSpPr>
            <p:nvPr/>
          </p:nvSpPr>
          <p:spPr bwMode="auto">
            <a:xfrm>
              <a:off x="384" y="2064"/>
              <a:ext cx="1968"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418" name="Text Box 983"/>
            <p:cNvSpPr txBox="1">
              <a:spLocks noChangeArrowheads="1"/>
            </p:cNvSpPr>
            <p:nvPr/>
          </p:nvSpPr>
          <p:spPr bwMode="auto">
            <a:xfrm>
              <a:off x="144" y="2928"/>
              <a:ext cx="2448"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Times New Roman" pitchFamily="18" charset="0"/>
                </a:rPr>
                <a:t>Can be bent within .004.  Form can be refined with straightness or cylindricity.</a:t>
              </a:r>
            </a:p>
          </p:txBody>
        </p:sp>
      </p:grpSp>
      <p:grpSp>
        <p:nvGrpSpPr>
          <p:cNvPr id="7" name="Group 993"/>
          <p:cNvGrpSpPr>
            <a:grpSpLocks/>
          </p:cNvGrpSpPr>
          <p:nvPr/>
        </p:nvGrpSpPr>
        <p:grpSpPr bwMode="auto">
          <a:xfrm>
            <a:off x="5257800" y="5202238"/>
            <a:ext cx="3856038" cy="1608137"/>
            <a:chOff x="3312" y="3277"/>
            <a:chExt cx="2429" cy="1013"/>
          </a:xfrm>
        </p:grpSpPr>
        <p:sp>
          <p:nvSpPr>
            <p:cNvPr id="12351" name="Line 722"/>
            <p:cNvSpPr>
              <a:spLocks noChangeShapeType="1"/>
            </p:cNvSpPr>
            <p:nvPr/>
          </p:nvSpPr>
          <p:spPr bwMode="auto">
            <a:xfrm>
              <a:off x="4216" y="3455"/>
              <a:ext cx="1" cy="154"/>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52" name="Freeform 723"/>
            <p:cNvSpPr>
              <a:spLocks/>
            </p:cNvSpPr>
            <p:nvPr/>
          </p:nvSpPr>
          <p:spPr bwMode="auto">
            <a:xfrm>
              <a:off x="4185" y="3587"/>
              <a:ext cx="62" cy="116"/>
            </a:xfrm>
            <a:custGeom>
              <a:avLst/>
              <a:gdLst>
                <a:gd name="T0" fmla="*/ 0 w 62"/>
                <a:gd name="T1" fmla="*/ 0 h 116"/>
                <a:gd name="T2" fmla="*/ 31 w 62"/>
                <a:gd name="T3" fmla="*/ 116 h 116"/>
                <a:gd name="T4" fmla="*/ 62 w 62"/>
                <a:gd name="T5" fmla="*/ 0 h 116"/>
                <a:gd name="T6" fmla="*/ 0 w 62"/>
                <a:gd name="T7" fmla="*/ 0 h 116"/>
                <a:gd name="T8" fmla="*/ 0 60000 65536"/>
                <a:gd name="T9" fmla="*/ 0 60000 65536"/>
                <a:gd name="T10" fmla="*/ 0 60000 65536"/>
                <a:gd name="T11" fmla="*/ 0 60000 65536"/>
                <a:gd name="T12" fmla="*/ 0 w 62"/>
                <a:gd name="T13" fmla="*/ 0 h 116"/>
                <a:gd name="T14" fmla="*/ 62 w 62"/>
                <a:gd name="T15" fmla="*/ 116 h 116"/>
              </a:gdLst>
              <a:ahLst/>
              <a:cxnLst>
                <a:cxn ang="T8">
                  <a:pos x="T0" y="T1"/>
                </a:cxn>
                <a:cxn ang="T9">
                  <a:pos x="T2" y="T3"/>
                </a:cxn>
                <a:cxn ang="T10">
                  <a:pos x="T4" y="T5"/>
                </a:cxn>
                <a:cxn ang="T11">
                  <a:pos x="T6" y="T7"/>
                </a:cxn>
              </a:cxnLst>
              <a:rect l="T12" t="T13" r="T14" b="T15"/>
              <a:pathLst>
                <a:path w="62" h="116">
                  <a:moveTo>
                    <a:pt x="0" y="0"/>
                  </a:moveTo>
                  <a:lnTo>
                    <a:pt x="31" y="116"/>
                  </a:lnTo>
                  <a:lnTo>
                    <a:pt x="6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53" name="Freeform 724"/>
            <p:cNvSpPr>
              <a:spLocks/>
            </p:cNvSpPr>
            <p:nvPr/>
          </p:nvSpPr>
          <p:spPr bwMode="auto">
            <a:xfrm>
              <a:off x="4185" y="3360"/>
              <a:ext cx="62" cy="116"/>
            </a:xfrm>
            <a:custGeom>
              <a:avLst/>
              <a:gdLst>
                <a:gd name="T0" fmla="*/ 62 w 62"/>
                <a:gd name="T1" fmla="*/ 116 h 116"/>
                <a:gd name="T2" fmla="*/ 31 w 62"/>
                <a:gd name="T3" fmla="*/ 0 h 116"/>
                <a:gd name="T4" fmla="*/ 0 w 62"/>
                <a:gd name="T5" fmla="*/ 116 h 116"/>
                <a:gd name="T6" fmla="*/ 62 w 62"/>
                <a:gd name="T7" fmla="*/ 116 h 116"/>
                <a:gd name="T8" fmla="*/ 0 60000 65536"/>
                <a:gd name="T9" fmla="*/ 0 60000 65536"/>
                <a:gd name="T10" fmla="*/ 0 60000 65536"/>
                <a:gd name="T11" fmla="*/ 0 60000 65536"/>
                <a:gd name="T12" fmla="*/ 0 w 62"/>
                <a:gd name="T13" fmla="*/ 0 h 116"/>
                <a:gd name="T14" fmla="*/ 62 w 62"/>
                <a:gd name="T15" fmla="*/ 116 h 116"/>
              </a:gdLst>
              <a:ahLst/>
              <a:cxnLst>
                <a:cxn ang="T8">
                  <a:pos x="T0" y="T1"/>
                </a:cxn>
                <a:cxn ang="T9">
                  <a:pos x="T2" y="T3"/>
                </a:cxn>
                <a:cxn ang="T10">
                  <a:pos x="T4" y="T5"/>
                </a:cxn>
                <a:cxn ang="T11">
                  <a:pos x="T6" y="T7"/>
                </a:cxn>
              </a:cxnLst>
              <a:rect l="T12" t="T13" r="T14" b="T15"/>
              <a:pathLst>
                <a:path w="62" h="116">
                  <a:moveTo>
                    <a:pt x="62" y="116"/>
                  </a:moveTo>
                  <a:lnTo>
                    <a:pt x="31" y="0"/>
                  </a:lnTo>
                  <a:lnTo>
                    <a:pt x="0" y="116"/>
                  </a:lnTo>
                  <a:lnTo>
                    <a:pt x="62" y="1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54" name="Line 725"/>
            <p:cNvSpPr>
              <a:spLocks noChangeShapeType="1"/>
            </p:cNvSpPr>
            <p:nvPr/>
          </p:nvSpPr>
          <p:spPr bwMode="auto">
            <a:xfrm>
              <a:off x="4047" y="3360"/>
              <a:ext cx="236"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55" name="Line 726"/>
            <p:cNvSpPr>
              <a:spLocks noChangeShapeType="1"/>
            </p:cNvSpPr>
            <p:nvPr/>
          </p:nvSpPr>
          <p:spPr bwMode="auto">
            <a:xfrm>
              <a:off x="4049" y="3705"/>
              <a:ext cx="239"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56" name="Line 727"/>
            <p:cNvSpPr>
              <a:spLocks noChangeShapeType="1"/>
            </p:cNvSpPr>
            <p:nvPr/>
          </p:nvSpPr>
          <p:spPr bwMode="auto">
            <a:xfrm>
              <a:off x="3862" y="3620"/>
              <a:ext cx="1" cy="263"/>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57" name="Line 728"/>
            <p:cNvSpPr>
              <a:spLocks noChangeShapeType="1"/>
            </p:cNvSpPr>
            <p:nvPr/>
          </p:nvSpPr>
          <p:spPr bwMode="auto">
            <a:xfrm>
              <a:off x="4123" y="3625"/>
              <a:ext cx="1" cy="260"/>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58" name="Line 729"/>
            <p:cNvSpPr>
              <a:spLocks noChangeShapeType="1"/>
            </p:cNvSpPr>
            <p:nvPr/>
          </p:nvSpPr>
          <p:spPr bwMode="auto">
            <a:xfrm>
              <a:off x="3588" y="3796"/>
              <a:ext cx="199"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59" name="Freeform 730"/>
            <p:cNvSpPr>
              <a:spLocks/>
            </p:cNvSpPr>
            <p:nvPr/>
          </p:nvSpPr>
          <p:spPr bwMode="auto">
            <a:xfrm>
              <a:off x="3769" y="3770"/>
              <a:ext cx="95" cy="51"/>
            </a:xfrm>
            <a:custGeom>
              <a:avLst/>
              <a:gdLst>
                <a:gd name="T0" fmla="*/ 0 w 95"/>
                <a:gd name="T1" fmla="*/ 51 h 51"/>
                <a:gd name="T2" fmla="*/ 95 w 95"/>
                <a:gd name="T3" fmla="*/ 26 h 51"/>
                <a:gd name="T4" fmla="*/ 0 w 95"/>
                <a:gd name="T5" fmla="*/ 0 h 51"/>
                <a:gd name="T6" fmla="*/ 0 w 95"/>
                <a:gd name="T7" fmla="*/ 51 h 51"/>
                <a:gd name="T8" fmla="*/ 0 60000 65536"/>
                <a:gd name="T9" fmla="*/ 0 60000 65536"/>
                <a:gd name="T10" fmla="*/ 0 60000 65536"/>
                <a:gd name="T11" fmla="*/ 0 60000 65536"/>
                <a:gd name="T12" fmla="*/ 0 w 95"/>
                <a:gd name="T13" fmla="*/ 0 h 51"/>
                <a:gd name="T14" fmla="*/ 95 w 95"/>
                <a:gd name="T15" fmla="*/ 51 h 51"/>
              </a:gdLst>
              <a:ahLst/>
              <a:cxnLst>
                <a:cxn ang="T8">
                  <a:pos x="T0" y="T1"/>
                </a:cxn>
                <a:cxn ang="T9">
                  <a:pos x="T2" y="T3"/>
                </a:cxn>
                <a:cxn ang="T10">
                  <a:pos x="T4" y="T5"/>
                </a:cxn>
                <a:cxn ang="T11">
                  <a:pos x="T6" y="T7"/>
                </a:cxn>
              </a:cxnLst>
              <a:rect l="T12" t="T13" r="T14" b="T15"/>
              <a:pathLst>
                <a:path w="95" h="51">
                  <a:moveTo>
                    <a:pt x="0" y="51"/>
                  </a:moveTo>
                  <a:lnTo>
                    <a:pt x="95" y="26"/>
                  </a:lnTo>
                  <a:lnTo>
                    <a:pt x="0" y="0"/>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60" name="Line 731"/>
            <p:cNvSpPr>
              <a:spLocks noChangeShapeType="1"/>
            </p:cNvSpPr>
            <p:nvPr/>
          </p:nvSpPr>
          <p:spPr bwMode="auto">
            <a:xfrm flipH="1">
              <a:off x="4199" y="3803"/>
              <a:ext cx="222"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61" name="Freeform 732"/>
            <p:cNvSpPr>
              <a:spLocks/>
            </p:cNvSpPr>
            <p:nvPr/>
          </p:nvSpPr>
          <p:spPr bwMode="auto">
            <a:xfrm>
              <a:off x="4121" y="3776"/>
              <a:ext cx="95" cy="51"/>
            </a:xfrm>
            <a:custGeom>
              <a:avLst/>
              <a:gdLst>
                <a:gd name="T0" fmla="*/ 95 w 95"/>
                <a:gd name="T1" fmla="*/ 0 h 51"/>
                <a:gd name="T2" fmla="*/ 0 w 95"/>
                <a:gd name="T3" fmla="*/ 27 h 51"/>
                <a:gd name="T4" fmla="*/ 95 w 95"/>
                <a:gd name="T5" fmla="*/ 51 h 51"/>
                <a:gd name="T6" fmla="*/ 95 w 95"/>
                <a:gd name="T7" fmla="*/ 0 h 51"/>
                <a:gd name="T8" fmla="*/ 0 60000 65536"/>
                <a:gd name="T9" fmla="*/ 0 60000 65536"/>
                <a:gd name="T10" fmla="*/ 0 60000 65536"/>
                <a:gd name="T11" fmla="*/ 0 60000 65536"/>
                <a:gd name="T12" fmla="*/ 0 w 95"/>
                <a:gd name="T13" fmla="*/ 0 h 51"/>
                <a:gd name="T14" fmla="*/ 95 w 95"/>
                <a:gd name="T15" fmla="*/ 51 h 51"/>
              </a:gdLst>
              <a:ahLst/>
              <a:cxnLst>
                <a:cxn ang="T8">
                  <a:pos x="T0" y="T1"/>
                </a:cxn>
                <a:cxn ang="T9">
                  <a:pos x="T2" y="T3"/>
                </a:cxn>
                <a:cxn ang="T10">
                  <a:pos x="T4" y="T5"/>
                </a:cxn>
                <a:cxn ang="T11">
                  <a:pos x="T6" y="T7"/>
                </a:cxn>
              </a:cxnLst>
              <a:rect l="T12" t="T13" r="T14" b="T15"/>
              <a:pathLst>
                <a:path w="95" h="51">
                  <a:moveTo>
                    <a:pt x="95" y="0"/>
                  </a:moveTo>
                  <a:lnTo>
                    <a:pt x="0" y="27"/>
                  </a:lnTo>
                  <a:lnTo>
                    <a:pt x="95" y="51"/>
                  </a:lnTo>
                  <a:lnTo>
                    <a:pt x="9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62" name="Freeform 733"/>
            <p:cNvSpPr>
              <a:spLocks/>
            </p:cNvSpPr>
            <p:nvPr/>
          </p:nvSpPr>
          <p:spPr bwMode="auto">
            <a:xfrm>
              <a:off x="4466" y="3473"/>
              <a:ext cx="372" cy="116"/>
            </a:xfrm>
            <a:custGeom>
              <a:avLst/>
              <a:gdLst>
                <a:gd name="T0" fmla="*/ 352 w 372"/>
                <a:gd name="T1" fmla="*/ 116 h 116"/>
                <a:gd name="T2" fmla="*/ 0 w 372"/>
                <a:gd name="T3" fmla="*/ 116 h 116"/>
                <a:gd name="T4" fmla="*/ 18 w 372"/>
                <a:gd name="T5" fmla="*/ 0 h 116"/>
                <a:gd name="T6" fmla="*/ 372 w 372"/>
                <a:gd name="T7" fmla="*/ 0 h 116"/>
                <a:gd name="T8" fmla="*/ 352 w 372"/>
                <a:gd name="T9" fmla="*/ 116 h 116"/>
                <a:gd name="T10" fmla="*/ 0 60000 65536"/>
                <a:gd name="T11" fmla="*/ 0 60000 65536"/>
                <a:gd name="T12" fmla="*/ 0 60000 65536"/>
                <a:gd name="T13" fmla="*/ 0 60000 65536"/>
                <a:gd name="T14" fmla="*/ 0 60000 65536"/>
                <a:gd name="T15" fmla="*/ 0 w 372"/>
                <a:gd name="T16" fmla="*/ 0 h 116"/>
                <a:gd name="T17" fmla="*/ 372 w 372"/>
                <a:gd name="T18" fmla="*/ 116 h 116"/>
              </a:gdLst>
              <a:ahLst/>
              <a:cxnLst>
                <a:cxn ang="T10">
                  <a:pos x="T0" y="T1"/>
                </a:cxn>
                <a:cxn ang="T11">
                  <a:pos x="T2" y="T3"/>
                </a:cxn>
                <a:cxn ang="T12">
                  <a:pos x="T4" y="T5"/>
                </a:cxn>
                <a:cxn ang="T13">
                  <a:pos x="T6" y="T7"/>
                </a:cxn>
                <a:cxn ang="T14">
                  <a:pos x="T8" y="T9"/>
                </a:cxn>
              </a:cxnLst>
              <a:rect l="T15" t="T16" r="T17" b="T18"/>
              <a:pathLst>
                <a:path w="372" h="116">
                  <a:moveTo>
                    <a:pt x="352" y="116"/>
                  </a:moveTo>
                  <a:lnTo>
                    <a:pt x="0" y="116"/>
                  </a:lnTo>
                  <a:lnTo>
                    <a:pt x="18" y="0"/>
                  </a:lnTo>
                  <a:lnTo>
                    <a:pt x="372" y="0"/>
                  </a:lnTo>
                  <a:lnTo>
                    <a:pt x="352" y="1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63" name="Freeform 734"/>
            <p:cNvSpPr>
              <a:spLocks/>
            </p:cNvSpPr>
            <p:nvPr/>
          </p:nvSpPr>
          <p:spPr bwMode="auto">
            <a:xfrm>
              <a:off x="4466" y="3473"/>
              <a:ext cx="372" cy="116"/>
            </a:xfrm>
            <a:custGeom>
              <a:avLst/>
              <a:gdLst>
                <a:gd name="T0" fmla="*/ 352 w 372"/>
                <a:gd name="T1" fmla="*/ 116 h 116"/>
                <a:gd name="T2" fmla="*/ 0 w 372"/>
                <a:gd name="T3" fmla="*/ 116 h 116"/>
                <a:gd name="T4" fmla="*/ 18 w 372"/>
                <a:gd name="T5" fmla="*/ 0 h 116"/>
                <a:gd name="T6" fmla="*/ 372 w 372"/>
                <a:gd name="T7" fmla="*/ 0 h 116"/>
                <a:gd name="T8" fmla="*/ 0 60000 65536"/>
                <a:gd name="T9" fmla="*/ 0 60000 65536"/>
                <a:gd name="T10" fmla="*/ 0 60000 65536"/>
                <a:gd name="T11" fmla="*/ 0 60000 65536"/>
                <a:gd name="T12" fmla="*/ 0 w 372"/>
                <a:gd name="T13" fmla="*/ 0 h 116"/>
                <a:gd name="T14" fmla="*/ 372 w 372"/>
                <a:gd name="T15" fmla="*/ 116 h 116"/>
              </a:gdLst>
              <a:ahLst/>
              <a:cxnLst>
                <a:cxn ang="T8">
                  <a:pos x="T0" y="T1"/>
                </a:cxn>
                <a:cxn ang="T9">
                  <a:pos x="T2" y="T3"/>
                </a:cxn>
                <a:cxn ang="T10">
                  <a:pos x="T4" y="T5"/>
                </a:cxn>
                <a:cxn ang="T11">
                  <a:pos x="T6" y="T7"/>
                </a:cxn>
              </a:cxnLst>
              <a:rect l="T12" t="T13" r="T14" b="T15"/>
              <a:pathLst>
                <a:path w="372" h="116">
                  <a:moveTo>
                    <a:pt x="352" y="116"/>
                  </a:moveTo>
                  <a:lnTo>
                    <a:pt x="0" y="116"/>
                  </a:lnTo>
                  <a:lnTo>
                    <a:pt x="18" y="0"/>
                  </a:lnTo>
                  <a:lnTo>
                    <a:pt x="3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64" name="Rectangle 735"/>
            <p:cNvSpPr>
              <a:spLocks noChangeArrowheads="1"/>
            </p:cNvSpPr>
            <p:nvPr/>
          </p:nvSpPr>
          <p:spPr bwMode="auto">
            <a:xfrm>
              <a:off x="4471" y="3491"/>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a:t>
              </a:r>
              <a:endParaRPr lang="en-US"/>
            </a:p>
          </p:txBody>
        </p:sp>
        <p:sp>
          <p:nvSpPr>
            <p:cNvPr id="12365" name="Rectangle 736"/>
            <p:cNvSpPr>
              <a:spLocks noChangeArrowheads="1"/>
            </p:cNvSpPr>
            <p:nvPr/>
          </p:nvSpPr>
          <p:spPr bwMode="auto">
            <a:xfrm>
              <a:off x="4495" y="3491"/>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8</a:t>
              </a:r>
              <a:endParaRPr lang="en-US"/>
            </a:p>
          </p:txBody>
        </p:sp>
        <p:sp>
          <p:nvSpPr>
            <p:cNvPr id="12366" name="Rectangle 737"/>
            <p:cNvSpPr>
              <a:spLocks noChangeArrowheads="1"/>
            </p:cNvSpPr>
            <p:nvPr/>
          </p:nvSpPr>
          <p:spPr bwMode="auto">
            <a:xfrm>
              <a:off x="4543" y="3491"/>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7</a:t>
              </a:r>
              <a:endParaRPr lang="en-US"/>
            </a:p>
          </p:txBody>
        </p:sp>
        <p:sp>
          <p:nvSpPr>
            <p:cNvPr id="12367" name="Rectangle 738"/>
            <p:cNvSpPr>
              <a:spLocks noChangeArrowheads="1"/>
            </p:cNvSpPr>
            <p:nvPr/>
          </p:nvSpPr>
          <p:spPr bwMode="auto">
            <a:xfrm>
              <a:off x="4592" y="3491"/>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4</a:t>
              </a:r>
              <a:endParaRPr lang="en-US"/>
            </a:p>
          </p:txBody>
        </p:sp>
        <p:sp>
          <p:nvSpPr>
            <p:cNvPr id="12368" name="Rectangle 739"/>
            <p:cNvSpPr>
              <a:spLocks noChangeArrowheads="1"/>
            </p:cNvSpPr>
            <p:nvPr/>
          </p:nvSpPr>
          <p:spPr bwMode="auto">
            <a:xfrm>
              <a:off x="4665" y="3491"/>
              <a:ext cx="8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M</a:t>
              </a:r>
              <a:endParaRPr lang="en-US"/>
            </a:p>
          </p:txBody>
        </p:sp>
        <p:sp>
          <p:nvSpPr>
            <p:cNvPr id="12369" name="Rectangle 740"/>
            <p:cNvSpPr>
              <a:spLocks noChangeArrowheads="1"/>
            </p:cNvSpPr>
            <p:nvPr/>
          </p:nvSpPr>
          <p:spPr bwMode="auto">
            <a:xfrm>
              <a:off x="4751" y="3491"/>
              <a:ext cx="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a</a:t>
              </a:r>
              <a:endParaRPr lang="en-US"/>
            </a:p>
          </p:txBody>
        </p:sp>
        <p:sp>
          <p:nvSpPr>
            <p:cNvPr id="12370" name="Rectangle 741"/>
            <p:cNvSpPr>
              <a:spLocks noChangeArrowheads="1"/>
            </p:cNvSpPr>
            <p:nvPr/>
          </p:nvSpPr>
          <p:spPr bwMode="auto">
            <a:xfrm>
              <a:off x="4794" y="3491"/>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x</a:t>
              </a:r>
              <a:endParaRPr lang="en-US"/>
            </a:p>
          </p:txBody>
        </p:sp>
        <p:sp>
          <p:nvSpPr>
            <p:cNvPr id="12371" name="Freeform 742"/>
            <p:cNvSpPr>
              <a:spLocks/>
            </p:cNvSpPr>
            <p:nvPr/>
          </p:nvSpPr>
          <p:spPr bwMode="auto">
            <a:xfrm>
              <a:off x="4383" y="3518"/>
              <a:ext cx="58" cy="58"/>
            </a:xfrm>
            <a:custGeom>
              <a:avLst/>
              <a:gdLst>
                <a:gd name="T0" fmla="*/ 58 w 58"/>
                <a:gd name="T1" fmla="*/ 29 h 58"/>
                <a:gd name="T2" fmla="*/ 56 w 58"/>
                <a:gd name="T3" fmla="*/ 22 h 58"/>
                <a:gd name="T4" fmla="*/ 54 w 58"/>
                <a:gd name="T5" fmla="*/ 15 h 58"/>
                <a:gd name="T6" fmla="*/ 49 w 58"/>
                <a:gd name="T7" fmla="*/ 9 h 58"/>
                <a:gd name="T8" fmla="*/ 45 w 58"/>
                <a:gd name="T9" fmla="*/ 4 h 58"/>
                <a:gd name="T10" fmla="*/ 38 w 58"/>
                <a:gd name="T11" fmla="*/ 2 h 58"/>
                <a:gd name="T12" fmla="*/ 29 w 58"/>
                <a:gd name="T13" fmla="*/ 0 h 58"/>
                <a:gd name="T14" fmla="*/ 23 w 58"/>
                <a:gd name="T15" fmla="*/ 0 h 58"/>
                <a:gd name="T16" fmla="*/ 16 w 58"/>
                <a:gd name="T17" fmla="*/ 2 h 58"/>
                <a:gd name="T18" fmla="*/ 9 w 58"/>
                <a:gd name="T19" fmla="*/ 7 h 58"/>
                <a:gd name="T20" fmla="*/ 5 w 58"/>
                <a:gd name="T21" fmla="*/ 13 h 58"/>
                <a:gd name="T22" fmla="*/ 0 w 58"/>
                <a:gd name="T23" fmla="*/ 18 h 58"/>
                <a:gd name="T24" fmla="*/ 0 w 58"/>
                <a:gd name="T25" fmla="*/ 27 h 58"/>
                <a:gd name="T26" fmla="*/ 0 w 58"/>
                <a:gd name="T27" fmla="*/ 33 h 58"/>
                <a:gd name="T28" fmla="*/ 0 w 58"/>
                <a:gd name="T29" fmla="*/ 40 h 58"/>
                <a:gd name="T30" fmla="*/ 5 w 58"/>
                <a:gd name="T31" fmla="*/ 47 h 58"/>
                <a:gd name="T32" fmla="*/ 9 w 58"/>
                <a:gd name="T33" fmla="*/ 51 h 58"/>
                <a:gd name="T34" fmla="*/ 16 w 58"/>
                <a:gd name="T35" fmla="*/ 56 h 58"/>
                <a:gd name="T36" fmla="*/ 23 w 58"/>
                <a:gd name="T37" fmla="*/ 58 h 58"/>
                <a:gd name="T38" fmla="*/ 29 w 58"/>
                <a:gd name="T39" fmla="*/ 58 h 58"/>
                <a:gd name="T40" fmla="*/ 38 w 58"/>
                <a:gd name="T41" fmla="*/ 58 h 58"/>
                <a:gd name="T42" fmla="*/ 45 w 58"/>
                <a:gd name="T43" fmla="*/ 53 h 58"/>
                <a:gd name="T44" fmla="*/ 49 w 58"/>
                <a:gd name="T45" fmla="*/ 49 h 58"/>
                <a:gd name="T46" fmla="*/ 54 w 58"/>
                <a:gd name="T47" fmla="*/ 44 h 58"/>
                <a:gd name="T48" fmla="*/ 56 w 58"/>
                <a:gd name="T49" fmla="*/ 38 h 58"/>
                <a:gd name="T50" fmla="*/ 58 w 58"/>
                <a:gd name="T51" fmla="*/ 29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8"/>
                <a:gd name="T79" fmla="*/ 0 h 58"/>
                <a:gd name="T80" fmla="*/ 58 w 58"/>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8" h="58">
                  <a:moveTo>
                    <a:pt x="58" y="29"/>
                  </a:moveTo>
                  <a:lnTo>
                    <a:pt x="56" y="22"/>
                  </a:lnTo>
                  <a:lnTo>
                    <a:pt x="54" y="15"/>
                  </a:lnTo>
                  <a:lnTo>
                    <a:pt x="49" y="9"/>
                  </a:lnTo>
                  <a:lnTo>
                    <a:pt x="45" y="4"/>
                  </a:lnTo>
                  <a:lnTo>
                    <a:pt x="38" y="2"/>
                  </a:lnTo>
                  <a:lnTo>
                    <a:pt x="29" y="0"/>
                  </a:lnTo>
                  <a:lnTo>
                    <a:pt x="23" y="0"/>
                  </a:lnTo>
                  <a:lnTo>
                    <a:pt x="16" y="2"/>
                  </a:lnTo>
                  <a:lnTo>
                    <a:pt x="9" y="7"/>
                  </a:lnTo>
                  <a:lnTo>
                    <a:pt x="5" y="13"/>
                  </a:lnTo>
                  <a:lnTo>
                    <a:pt x="0" y="18"/>
                  </a:lnTo>
                  <a:lnTo>
                    <a:pt x="0" y="27"/>
                  </a:lnTo>
                  <a:lnTo>
                    <a:pt x="0" y="33"/>
                  </a:lnTo>
                  <a:lnTo>
                    <a:pt x="0" y="40"/>
                  </a:lnTo>
                  <a:lnTo>
                    <a:pt x="5" y="47"/>
                  </a:lnTo>
                  <a:lnTo>
                    <a:pt x="9" y="51"/>
                  </a:lnTo>
                  <a:lnTo>
                    <a:pt x="16" y="56"/>
                  </a:lnTo>
                  <a:lnTo>
                    <a:pt x="23" y="58"/>
                  </a:lnTo>
                  <a:lnTo>
                    <a:pt x="29" y="58"/>
                  </a:lnTo>
                  <a:lnTo>
                    <a:pt x="38" y="58"/>
                  </a:lnTo>
                  <a:lnTo>
                    <a:pt x="45" y="53"/>
                  </a:lnTo>
                  <a:lnTo>
                    <a:pt x="49" y="49"/>
                  </a:lnTo>
                  <a:lnTo>
                    <a:pt x="54" y="44"/>
                  </a:lnTo>
                  <a:lnTo>
                    <a:pt x="56" y="38"/>
                  </a:lnTo>
                  <a:lnTo>
                    <a:pt x="58" y="29"/>
                  </a:lnTo>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72" name="Line 743"/>
            <p:cNvSpPr>
              <a:spLocks noChangeShapeType="1"/>
            </p:cNvSpPr>
            <p:nvPr/>
          </p:nvSpPr>
          <p:spPr bwMode="auto">
            <a:xfrm flipV="1">
              <a:off x="4394" y="3504"/>
              <a:ext cx="34" cy="85"/>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3" name="Rectangle 744"/>
            <p:cNvSpPr>
              <a:spLocks noChangeArrowheads="1"/>
            </p:cNvSpPr>
            <p:nvPr/>
          </p:nvSpPr>
          <p:spPr bwMode="auto">
            <a:xfrm>
              <a:off x="4435" y="3747"/>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a:t>
              </a:r>
              <a:endParaRPr lang="en-US"/>
            </a:p>
          </p:txBody>
        </p:sp>
        <p:sp>
          <p:nvSpPr>
            <p:cNvPr id="12374" name="Rectangle 745"/>
            <p:cNvSpPr>
              <a:spLocks noChangeArrowheads="1"/>
            </p:cNvSpPr>
            <p:nvPr/>
          </p:nvSpPr>
          <p:spPr bwMode="auto">
            <a:xfrm>
              <a:off x="4459" y="3747"/>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8</a:t>
              </a:r>
              <a:endParaRPr lang="en-US"/>
            </a:p>
          </p:txBody>
        </p:sp>
        <p:sp>
          <p:nvSpPr>
            <p:cNvPr id="12375" name="Rectangle 746"/>
            <p:cNvSpPr>
              <a:spLocks noChangeArrowheads="1"/>
            </p:cNvSpPr>
            <p:nvPr/>
          </p:nvSpPr>
          <p:spPr bwMode="auto">
            <a:xfrm>
              <a:off x="4508" y="3747"/>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7</a:t>
              </a:r>
              <a:endParaRPr lang="en-US"/>
            </a:p>
          </p:txBody>
        </p:sp>
        <p:sp>
          <p:nvSpPr>
            <p:cNvPr id="12376" name="Rectangle 747"/>
            <p:cNvSpPr>
              <a:spLocks noChangeArrowheads="1"/>
            </p:cNvSpPr>
            <p:nvPr/>
          </p:nvSpPr>
          <p:spPr bwMode="auto">
            <a:xfrm>
              <a:off x="4556" y="3747"/>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0</a:t>
              </a:r>
              <a:endParaRPr lang="en-US"/>
            </a:p>
          </p:txBody>
        </p:sp>
        <p:sp>
          <p:nvSpPr>
            <p:cNvPr id="12377" name="Rectangle 748"/>
            <p:cNvSpPr>
              <a:spLocks noChangeArrowheads="1"/>
            </p:cNvSpPr>
            <p:nvPr/>
          </p:nvSpPr>
          <p:spPr bwMode="auto">
            <a:xfrm>
              <a:off x="4629" y="3747"/>
              <a:ext cx="8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M</a:t>
              </a:r>
              <a:endParaRPr lang="en-US"/>
            </a:p>
          </p:txBody>
        </p:sp>
        <p:sp>
          <p:nvSpPr>
            <p:cNvPr id="12378" name="Rectangle 749"/>
            <p:cNvSpPr>
              <a:spLocks noChangeArrowheads="1"/>
            </p:cNvSpPr>
            <p:nvPr/>
          </p:nvSpPr>
          <p:spPr bwMode="auto">
            <a:xfrm>
              <a:off x="4715" y="37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i</a:t>
              </a:r>
              <a:endParaRPr lang="en-US"/>
            </a:p>
          </p:txBody>
        </p:sp>
        <p:sp>
          <p:nvSpPr>
            <p:cNvPr id="12379" name="Rectangle 750"/>
            <p:cNvSpPr>
              <a:spLocks noChangeArrowheads="1"/>
            </p:cNvSpPr>
            <p:nvPr/>
          </p:nvSpPr>
          <p:spPr bwMode="auto">
            <a:xfrm>
              <a:off x="4742" y="3747"/>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n</a:t>
              </a:r>
              <a:endParaRPr lang="en-US"/>
            </a:p>
          </p:txBody>
        </p:sp>
        <p:sp>
          <p:nvSpPr>
            <p:cNvPr id="12380" name="Line 751"/>
            <p:cNvSpPr>
              <a:spLocks noChangeShapeType="1"/>
            </p:cNvSpPr>
            <p:nvPr/>
          </p:nvSpPr>
          <p:spPr bwMode="auto">
            <a:xfrm>
              <a:off x="4216" y="3545"/>
              <a:ext cx="121" cy="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1" name="Line 972"/>
            <p:cNvSpPr>
              <a:spLocks noChangeShapeType="1"/>
            </p:cNvSpPr>
            <p:nvPr/>
          </p:nvSpPr>
          <p:spPr bwMode="auto">
            <a:xfrm>
              <a:off x="3340" y="3277"/>
              <a:ext cx="2132" cy="2"/>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82" name="Oval 975"/>
            <p:cNvSpPr>
              <a:spLocks noChangeArrowheads="1"/>
            </p:cNvSpPr>
            <p:nvPr/>
          </p:nvSpPr>
          <p:spPr bwMode="auto">
            <a:xfrm>
              <a:off x="3876" y="3369"/>
              <a:ext cx="238" cy="327"/>
            </a:xfrm>
            <a:prstGeom prst="ellipse">
              <a:avLst/>
            </a:prstGeom>
            <a:solidFill>
              <a:srgbClr val="625FAA"/>
            </a:solidFill>
            <a:ln w="26988">
              <a:solidFill>
                <a:srgbClr val="000000"/>
              </a:solidFill>
              <a:miter lim="800000"/>
              <a:headEnd/>
              <a:tailEnd/>
            </a:ln>
          </p:spPr>
          <p:txBody>
            <a:bodyPr/>
            <a:lstStyle/>
            <a:p>
              <a:endParaRPr lang="en-US"/>
            </a:p>
          </p:txBody>
        </p:sp>
        <p:sp>
          <p:nvSpPr>
            <p:cNvPr id="12383" name="Text Box 984"/>
            <p:cNvSpPr txBox="1">
              <a:spLocks noChangeArrowheads="1"/>
            </p:cNvSpPr>
            <p:nvPr/>
          </p:nvSpPr>
          <p:spPr bwMode="auto">
            <a:xfrm>
              <a:off x="3312" y="3964"/>
              <a:ext cx="242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Times New Roman" pitchFamily="18" charset="0"/>
                </a:rPr>
                <a:t>Can be oval or out of round within .004</a:t>
              </a:r>
            </a:p>
            <a:p>
              <a:pPr eaLnBrk="1" hangingPunct="1"/>
              <a:r>
                <a:rPr lang="en-US" sz="1400">
                  <a:latin typeface="Times New Roman" pitchFamily="18" charset="0"/>
                </a:rPr>
                <a:t>Form can be refined with circularity or cylindricity.</a:t>
              </a:r>
            </a:p>
          </p:txBody>
        </p:sp>
      </p:grpSp>
      <p:grpSp>
        <p:nvGrpSpPr>
          <p:cNvPr id="8" name="Group 992"/>
          <p:cNvGrpSpPr>
            <a:grpSpLocks/>
          </p:cNvGrpSpPr>
          <p:nvPr/>
        </p:nvGrpSpPr>
        <p:grpSpPr bwMode="auto">
          <a:xfrm>
            <a:off x="381000" y="5257800"/>
            <a:ext cx="3856038" cy="1584325"/>
            <a:chOff x="240" y="3312"/>
            <a:chExt cx="2429" cy="998"/>
          </a:xfrm>
        </p:grpSpPr>
        <p:sp>
          <p:nvSpPr>
            <p:cNvPr id="12316" name="Line 845"/>
            <p:cNvSpPr>
              <a:spLocks noChangeShapeType="1"/>
            </p:cNvSpPr>
            <p:nvPr/>
          </p:nvSpPr>
          <p:spPr bwMode="auto">
            <a:xfrm>
              <a:off x="1570" y="3504"/>
              <a:ext cx="1" cy="154"/>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17" name="Freeform 846"/>
            <p:cNvSpPr>
              <a:spLocks/>
            </p:cNvSpPr>
            <p:nvPr/>
          </p:nvSpPr>
          <p:spPr bwMode="auto">
            <a:xfrm>
              <a:off x="1539" y="3636"/>
              <a:ext cx="62" cy="115"/>
            </a:xfrm>
            <a:custGeom>
              <a:avLst/>
              <a:gdLst>
                <a:gd name="T0" fmla="*/ 0 w 62"/>
                <a:gd name="T1" fmla="*/ 0 h 115"/>
                <a:gd name="T2" fmla="*/ 31 w 62"/>
                <a:gd name="T3" fmla="*/ 115 h 115"/>
                <a:gd name="T4" fmla="*/ 62 w 62"/>
                <a:gd name="T5" fmla="*/ 0 h 115"/>
                <a:gd name="T6" fmla="*/ 0 w 62"/>
                <a:gd name="T7" fmla="*/ 0 h 115"/>
                <a:gd name="T8" fmla="*/ 0 60000 65536"/>
                <a:gd name="T9" fmla="*/ 0 60000 65536"/>
                <a:gd name="T10" fmla="*/ 0 60000 65536"/>
                <a:gd name="T11" fmla="*/ 0 60000 65536"/>
                <a:gd name="T12" fmla="*/ 0 w 62"/>
                <a:gd name="T13" fmla="*/ 0 h 115"/>
                <a:gd name="T14" fmla="*/ 62 w 62"/>
                <a:gd name="T15" fmla="*/ 115 h 115"/>
              </a:gdLst>
              <a:ahLst/>
              <a:cxnLst>
                <a:cxn ang="T8">
                  <a:pos x="T0" y="T1"/>
                </a:cxn>
                <a:cxn ang="T9">
                  <a:pos x="T2" y="T3"/>
                </a:cxn>
                <a:cxn ang="T10">
                  <a:pos x="T4" y="T5"/>
                </a:cxn>
                <a:cxn ang="T11">
                  <a:pos x="T6" y="T7"/>
                </a:cxn>
              </a:cxnLst>
              <a:rect l="T12" t="T13" r="T14" b="T15"/>
              <a:pathLst>
                <a:path w="62" h="115">
                  <a:moveTo>
                    <a:pt x="0" y="0"/>
                  </a:moveTo>
                  <a:lnTo>
                    <a:pt x="31" y="115"/>
                  </a:lnTo>
                  <a:lnTo>
                    <a:pt x="6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18" name="Freeform 847"/>
            <p:cNvSpPr>
              <a:spLocks/>
            </p:cNvSpPr>
            <p:nvPr/>
          </p:nvSpPr>
          <p:spPr bwMode="auto">
            <a:xfrm>
              <a:off x="1539" y="3408"/>
              <a:ext cx="62" cy="116"/>
            </a:xfrm>
            <a:custGeom>
              <a:avLst/>
              <a:gdLst>
                <a:gd name="T0" fmla="*/ 62 w 62"/>
                <a:gd name="T1" fmla="*/ 116 h 116"/>
                <a:gd name="T2" fmla="*/ 31 w 62"/>
                <a:gd name="T3" fmla="*/ 0 h 116"/>
                <a:gd name="T4" fmla="*/ 0 w 62"/>
                <a:gd name="T5" fmla="*/ 116 h 116"/>
                <a:gd name="T6" fmla="*/ 62 w 62"/>
                <a:gd name="T7" fmla="*/ 116 h 116"/>
                <a:gd name="T8" fmla="*/ 0 60000 65536"/>
                <a:gd name="T9" fmla="*/ 0 60000 65536"/>
                <a:gd name="T10" fmla="*/ 0 60000 65536"/>
                <a:gd name="T11" fmla="*/ 0 60000 65536"/>
                <a:gd name="T12" fmla="*/ 0 w 62"/>
                <a:gd name="T13" fmla="*/ 0 h 116"/>
                <a:gd name="T14" fmla="*/ 62 w 62"/>
                <a:gd name="T15" fmla="*/ 116 h 116"/>
              </a:gdLst>
              <a:ahLst/>
              <a:cxnLst>
                <a:cxn ang="T8">
                  <a:pos x="T0" y="T1"/>
                </a:cxn>
                <a:cxn ang="T9">
                  <a:pos x="T2" y="T3"/>
                </a:cxn>
                <a:cxn ang="T10">
                  <a:pos x="T4" y="T5"/>
                </a:cxn>
                <a:cxn ang="T11">
                  <a:pos x="T6" y="T7"/>
                </a:cxn>
              </a:cxnLst>
              <a:rect l="T12" t="T13" r="T14" b="T15"/>
              <a:pathLst>
                <a:path w="62" h="116">
                  <a:moveTo>
                    <a:pt x="62" y="116"/>
                  </a:moveTo>
                  <a:lnTo>
                    <a:pt x="31" y="0"/>
                  </a:lnTo>
                  <a:lnTo>
                    <a:pt x="0" y="116"/>
                  </a:lnTo>
                  <a:lnTo>
                    <a:pt x="62" y="1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19" name="Line 848"/>
            <p:cNvSpPr>
              <a:spLocks noChangeShapeType="1"/>
            </p:cNvSpPr>
            <p:nvPr/>
          </p:nvSpPr>
          <p:spPr bwMode="auto">
            <a:xfrm>
              <a:off x="1403" y="3754"/>
              <a:ext cx="238"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20" name="Line 849"/>
            <p:cNvSpPr>
              <a:spLocks noChangeShapeType="1"/>
            </p:cNvSpPr>
            <p:nvPr/>
          </p:nvSpPr>
          <p:spPr bwMode="auto">
            <a:xfrm>
              <a:off x="1216" y="3731"/>
              <a:ext cx="1" cy="20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21" name="Line 850"/>
            <p:cNvSpPr>
              <a:spLocks noChangeShapeType="1"/>
            </p:cNvSpPr>
            <p:nvPr/>
          </p:nvSpPr>
          <p:spPr bwMode="auto">
            <a:xfrm>
              <a:off x="1477" y="3673"/>
              <a:ext cx="1" cy="26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22" name="Line 851"/>
            <p:cNvSpPr>
              <a:spLocks noChangeShapeType="1"/>
            </p:cNvSpPr>
            <p:nvPr/>
          </p:nvSpPr>
          <p:spPr bwMode="auto">
            <a:xfrm>
              <a:off x="942" y="3845"/>
              <a:ext cx="198"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23" name="Freeform 852"/>
            <p:cNvSpPr>
              <a:spLocks/>
            </p:cNvSpPr>
            <p:nvPr/>
          </p:nvSpPr>
          <p:spPr bwMode="auto">
            <a:xfrm>
              <a:off x="1123" y="3818"/>
              <a:ext cx="95" cy="51"/>
            </a:xfrm>
            <a:custGeom>
              <a:avLst/>
              <a:gdLst>
                <a:gd name="T0" fmla="*/ 0 w 95"/>
                <a:gd name="T1" fmla="*/ 51 h 51"/>
                <a:gd name="T2" fmla="*/ 95 w 95"/>
                <a:gd name="T3" fmla="*/ 27 h 51"/>
                <a:gd name="T4" fmla="*/ 0 w 95"/>
                <a:gd name="T5" fmla="*/ 0 h 51"/>
                <a:gd name="T6" fmla="*/ 0 w 95"/>
                <a:gd name="T7" fmla="*/ 51 h 51"/>
                <a:gd name="T8" fmla="*/ 0 60000 65536"/>
                <a:gd name="T9" fmla="*/ 0 60000 65536"/>
                <a:gd name="T10" fmla="*/ 0 60000 65536"/>
                <a:gd name="T11" fmla="*/ 0 60000 65536"/>
                <a:gd name="T12" fmla="*/ 0 w 95"/>
                <a:gd name="T13" fmla="*/ 0 h 51"/>
                <a:gd name="T14" fmla="*/ 95 w 95"/>
                <a:gd name="T15" fmla="*/ 51 h 51"/>
              </a:gdLst>
              <a:ahLst/>
              <a:cxnLst>
                <a:cxn ang="T8">
                  <a:pos x="T0" y="T1"/>
                </a:cxn>
                <a:cxn ang="T9">
                  <a:pos x="T2" y="T3"/>
                </a:cxn>
                <a:cxn ang="T10">
                  <a:pos x="T4" y="T5"/>
                </a:cxn>
                <a:cxn ang="T11">
                  <a:pos x="T6" y="T7"/>
                </a:cxn>
              </a:cxnLst>
              <a:rect l="T12" t="T13" r="T14" b="T15"/>
              <a:pathLst>
                <a:path w="95" h="51">
                  <a:moveTo>
                    <a:pt x="0" y="51"/>
                  </a:moveTo>
                  <a:lnTo>
                    <a:pt x="95" y="27"/>
                  </a:lnTo>
                  <a:lnTo>
                    <a:pt x="0" y="0"/>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24" name="Line 853"/>
            <p:cNvSpPr>
              <a:spLocks noChangeShapeType="1"/>
            </p:cNvSpPr>
            <p:nvPr/>
          </p:nvSpPr>
          <p:spPr bwMode="auto">
            <a:xfrm flipH="1">
              <a:off x="1552" y="3852"/>
              <a:ext cx="223"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25" name="Freeform 854"/>
            <p:cNvSpPr>
              <a:spLocks/>
            </p:cNvSpPr>
            <p:nvPr/>
          </p:nvSpPr>
          <p:spPr bwMode="auto">
            <a:xfrm>
              <a:off x="1474" y="3825"/>
              <a:ext cx="96" cy="51"/>
            </a:xfrm>
            <a:custGeom>
              <a:avLst/>
              <a:gdLst>
                <a:gd name="T0" fmla="*/ 96 w 96"/>
                <a:gd name="T1" fmla="*/ 0 h 51"/>
                <a:gd name="T2" fmla="*/ 0 w 96"/>
                <a:gd name="T3" fmla="*/ 27 h 51"/>
                <a:gd name="T4" fmla="*/ 96 w 96"/>
                <a:gd name="T5" fmla="*/ 51 h 51"/>
                <a:gd name="T6" fmla="*/ 96 w 96"/>
                <a:gd name="T7" fmla="*/ 0 h 51"/>
                <a:gd name="T8" fmla="*/ 0 60000 65536"/>
                <a:gd name="T9" fmla="*/ 0 60000 65536"/>
                <a:gd name="T10" fmla="*/ 0 60000 65536"/>
                <a:gd name="T11" fmla="*/ 0 60000 65536"/>
                <a:gd name="T12" fmla="*/ 0 w 96"/>
                <a:gd name="T13" fmla="*/ 0 h 51"/>
                <a:gd name="T14" fmla="*/ 96 w 96"/>
                <a:gd name="T15" fmla="*/ 51 h 51"/>
              </a:gdLst>
              <a:ahLst/>
              <a:cxnLst>
                <a:cxn ang="T8">
                  <a:pos x="T0" y="T1"/>
                </a:cxn>
                <a:cxn ang="T9">
                  <a:pos x="T2" y="T3"/>
                </a:cxn>
                <a:cxn ang="T10">
                  <a:pos x="T4" y="T5"/>
                </a:cxn>
                <a:cxn ang="T11">
                  <a:pos x="T6" y="T7"/>
                </a:cxn>
              </a:cxnLst>
              <a:rect l="T12" t="T13" r="T14" b="T15"/>
              <a:pathLst>
                <a:path w="96" h="51">
                  <a:moveTo>
                    <a:pt x="96" y="0"/>
                  </a:moveTo>
                  <a:lnTo>
                    <a:pt x="0" y="27"/>
                  </a:lnTo>
                  <a:lnTo>
                    <a:pt x="96" y="51"/>
                  </a:lnTo>
                  <a:lnTo>
                    <a:pt x="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26" name="Freeform 855"/>
            <p:cNvSpPr>
              <a:spLocks/>
            </p:cNvSpPr>
            <p:nvPr/>
          </p:nvSpPr>
          <p:spPr bwMode="auto">
            <a:xfrm>
              <a:off x="1820" y="3522"/>
              <a:ext cx="372" cy="116"/>
            </a:xfrm>
            <a:custGeom>
              <a:avLst/>
              <a:gdLst>
                <a:gd name="T0" fmla="*/ 352 w 372"/>
                <a:gd name="T1" fmla="*/ 116 h 116"/>
                <a:gd name="T2" fmla="*/ 0 w 372"/>
                <a:gd name="T3" fmla="*/ 116 h 116"/>
                <a:gd name="T4" fmla="*/ 17 w 372"/>
                <a:gd name="T5" fmla="*/ 0 h 116"/>
                <a:gd name="T6" fmla="*/ 372 w 372"/>
                <a:gd name="T7" fmla="*/ 0 h 116"/>
                <a:gd name="T8" fmla="*/ 352 w 372"/>
                <a:gd name="T9" fmla="*/ 116 h 116"/>
                <a:gd name="T10" fmla="*/ 0 60000 65536"/>
                <a:gd name="T11" fmla="*/ 0 60000 65536"/>
                <a:gd name="T12" fmla="*/ 0 60000 65536"/>
                <a:gd name="T13" fmla="*/ 0 60000 65536"/>
                <a:gd name="T14" fmla="*/ 0 60000 65536"/>
                <a:gd name="T15" fmla="*/ 0 w 372"/>
                <a:gd name="T16" fmla="*/ 0 h 116"/>
                <a:gd name="T17" fmla="*/ 372 w 372"/>
                <a:gd name="T18" fmla="*/ 116 h 116"/>
              </a:gdLst>
              <a:ahLst/>
              <a:cxnLst>
                <a:cxn ang="T10">
                  <a:pos x="T0" y="T1"/>
                </a:cxn>
                <a:cxn ang="T11">
                  <a:pos x="T2" y="T3"/>
                </a:cxn>
                <a:cxn ang="T12">
                  <a:pos x="T4" y="T5"/>
                </a:cxn>
                <a:cxn ang="T13">
                  <a:pos x="T6" y="T7"/>
                </a:cxn>
                <a:cxn ang="T14">
                  <a:pos x="T8" y="T9"/>
                </a:cxn>
              </a:cxnLst>
              <a:rect l="T15" t="T16" r="T17" b="T18"/>
              <a:pathLst>
                <a:path w="372" h="116">
                  <a:moveTo>
                    <a:pt x="352" y="116"/>
                  </a:moveTo>
                  <a:lnTo>
                    <a:pt x="0" y="116"/>
                  </a:lnTo>
                  <a:lnTo>
                    <a:pt x="17" y="0"/>
                  </a:lnTo>
                  <a:lnTo>
                    <a:pt x="372" y="0"/>
                  </a:lnTo>
                  <a:lnTo>
                    <a:pt x="352" y="1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27" name="Freeform 856"/>
            <p:cNvSpPr>
              <a:spLocks/>
            </p:cNvSpPr>
            <p:nvPr/>
          </p:nvSpPr>
          <p:spPr bwMode="auto">
            <a:xfrm>
              <a:off x="1820" y="3522"/>
              <a:ext cx="372" cy="116"/>
            </a:xfrm>
            <a:custGeom>
              <a:avLst/>
              <a:gdLst>
                <a:gd name="T0" fmla="*/ 352 w 372"/>
                <a:gd name="T1" fmla="*/ 116 h 116"/>
                <a:gd name="T2" fmla="*/ 0 w 372"/>
                <a:gd name="T3" fmla="*/ 116 h 116"/>
                <a:gd name="T4" fmla="*/ 17 w 372"/>
                <a:gd name="T5" fmla="*/ 0 h 116"/>
                <a:gd name="T6" fmla="*/ 372 w 372"/>
                <a:gd name="T7" fmla="*/ 0 h 116"/>
                <a:gd name="T8" fmla="*/ 0 60000 65536"/>
                <a:gd name="T9" fmla="*/ 0 60000 65536"/>
                <a:gd name="T10" fmla="*/ 0 60000 65536"/>
                <a:gd name="T11" fmla="*/ 0 60000 65536"/>
                <a:gd name="T12" fmla="*/ 0 w 372"/>
                <a:gd name="T13" fmla="*/ 0 h 116"/>
                <a:gd name="T14" fmla="*/ 372 w 372"/>
                <a:gd name="T15" fmla="*/ 116 h 116"/>
              </a:gdLst>
              <a:ahLst/>
              <a:cxnLst>
                <a:cxn ang="T8">
                  <a:pos x="T0" y="T1"/>
                </a:cxn>
                <a:cxn ang="T9">
                  <a:pos x="T2" y="T3"/>
                </a:cxn>
                <a:cxn ang="T10">
                  <a:pos x="T4" y="T5"/>
                </a:cxn>
                <a:cxn ang="T11">
                  <a:pos x="T6" y="T7"/>
                </a:cxn>
              </a:cxnLst>
              <a:rect l="T12" t="T13" r="T14" b="T15"/>
              <a:pathLst>
                <a:path w="372" h="116">
                  <a:moveTo>
                    <a:pt x="352" y="116"/>
                  </a:moveTo>
                  <a:lnTo>
                    <a:pt x="0" y="116"/>
                  </a:lnTo>
                  <a:lnTo>
                    <a:pt x="17" y="0"/>
                  </a:lnTo>
                  <a:lnTo>
                    <a:pt x="3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28" name="Rectangle 857"/>
            <p:cNvSpPr>
              <a:spLocks noChangeArrowheads="1"/>
            </p:cNvSpPr>
            <p:nvPr/>
          </p:nvSpPr>
          <p:spPr bwMode="auto">
            <a:xfrm>
              <a:off x="1825" y="3540"/>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a:t>
              </a:r>
              <a:endParaRPr lang="en-US"/>
            </a:p>
          </p:txBody>
        </p:sp>
        <p:sp>
          <p:nvSpPr>
            <p:cNvPr id="12329" name="Rectangle 858"/>
            <p:cNvSpPr>
              <a:spLocks noChangeArrowheads="1"/>
            </p:cNvSpPr>
            <p:nvPr/>
          </p:nvSpPr>
          <p:spPr bwMode="auto">
            <a:xfrm>
              <a:off x="1849" y="354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8</a:t>
              </a:r>
              <a:endParaRPr lang="en-US"/>
            </a:p>
          </p:txBody>
        </p:sp>
        <p:sp>
          <p:nvSpPr>
            <p:cNvPr id="12330" name="Rectangle 859"/>
            <p:cNvSpPr>
              <a:spLocks noChangeArrowheads="1"/>
            </p:cNvSpPr>
            <p:nvPr/>
          </p:nvSpPr>
          <p:spPr bwMode="auto">
            <a:xfrm>
              <a:off x="1897" y="354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7</a:t>
              </a:r>
              <a:endParaRPr lang="en-US"/>
            </a:p>
          </p:txBody>
        </p:sp>
        <p:sp>
          <p:nvSpPr>
            <p:cNvPr id="12331" name="Rectangle 860"/>
            <p:cNvSpPr>
              <a:spLocks noChangeArrowheads="1"/>
            </p:cNvSpPr>
            <p:nvPr/>
          </p:nvSpPr>
          <p:spPr bwMode="auto">
            <a:xfrm>
              <a:off x="1946" y="354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4</a:t>
              </a:r>
              <a:endParaRPr lang="en-US"/>
            </a:p>
          </p:txBody>
        </p:sp>
        <p:sp>
          <p:nvSpPr>
            <p:cNvPr id="12332" name="Rectangle 861"/>
            <p:cNvSpPr>
              <a:spLocks noChangeArrowheads="1"/>
            </p:cNvSpPr>
            <p:nvPr/>
          </p:nvSpPr>
          <p:spPr bwMode="auto">
            <a:xfrm>
              <a:off x="2018" y="3540"/>
              <a:ext cx="8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M</a:t>
              </a:r>
              <a:endParaRPr lang="en-US"/>
            </a:p>
          </p:txBody>
        </p:sp>
        <p:sp>
          <p:nvSpPr>
            <p:cNvPr id="12333" name="Rectangle 862"/>
            <p:cNvSpPr>
              <a:spLocks noChangeArrowheads="1"/>
            </p:cNvSpPr>
            <p:nvPr/>
          </p:nvSpPr>
          <p:spPr bwMode="auto">
            <a:xfrm>
              <a:off x="2105" y="3540"/>
              <a:ext cx="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a</a:t>
              </a:r>
              <a:endParaRPr lang="en-US"/>
            </a:p>
          </p:txBody>
        </p:sp>
        <p:sp>
          <p:nvSpPr>
            <p:cNvPr id="12334" name="Rectangle 863"/>
            <p:cNvSpPr>
              <a:spLocks noChangeArrowheads="1"/>
            </p:cNvSpPr>
            <p:nvPr/>
          </p:nvSpPr>
          <p:spPr bwMode="auto">
            <a:xfrm>
              <a:off x="2148" y="354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x</a:t>
              </a:r>
              <a:endParaRPr lang="en-US"/>
            </a:p>
          </p:txBody>
        </p:sp>
        <p:sp>
          <p:nvSpPr>
            <p:cNvPr id="12335" name="Freeform 864"/>
            <p:cNvSpPr>
              <a:spLocks/>
            </p:cNvSpPr>
            <p:nvPr/>
          </p:nvSpPr>
          <p:spPr bwMode="auto">
            <a:xfrm>
              <a:off x="1737" y="3567"/>
              <a:ext cx="58" cy="57"/>
            </a:xfrm>
            <a:custGeom>
              <a:avLst/>
              <a:gdLst>
                <a:gd name="T0" fmla="*/ 58 w 58"/>
                <a:gd name="T1" fmla="*/ 28 h 57"/>
                <a:gd name="T2" fmla="*/ 56 w 58"/>
                <a:gd name="T3" fmla="*/ 22 h 57"/>
                <a:gd name="T4" fmla="*/ 54 w 58"/>
                <a:gd name="T5" fmla="*/ 15 h 57"/>
                <a:gd name="T6" fmla="*/ 49 w 58"/>
                <a:gd name="T7" fmla="*/ 8 h 57"/>
                <a:gd name="T8" fmla="*/ 45 w 58"/>
                <a:gd name="T9" fmla="*/ 4 h 57"/>
                <a:gd name="T10" fmla="*/ 38 w 58"/>
                <a:gd name="T11" fmla="*/ 2 h 57"/>
                <a:gd name="T12" fmla="*/ 29 w 58"/>
                <a:gd name="T13" fmla="*/ 0 h 57"/>
                <a:gd name="T14" fmla="*/ 23 w 58"/>
                <a:gd name="T15" fmla="*/ 0 h 57"/>
                <a:gd name="T16" fmla="*/ 16 w 58"/>
                <a:gd name="T17" fmla="*/ 2 h 57"/>
                <a:gd name="T18" fmla="*/ 9 w 58"/>
                <a:gd name="T19" fmla="*/ 6 h 57"/>
                <a:gd name="T20" fmla="*/ 5 w 58"/>
                <a:gd name="T21" fmla="*/ 13 h 57"/>
                <a:gd name="T22" fmla="*/ 0 w 58"/>
                <a:gd name="T23" fmla="*/ 17 h 57"/>
                <a:gd name="T24" fmla="*/ 0 w 58"/>
                <a:gd name="T25" fmla="*/ 26 h 57"/>
                <a:gd name="T26" fmla="*/ 0 w 58"/>
                <a:gd name="T27" fmla="*/ 33 h 57"/>
                <a:gd name="T28" fmla="*/ 0 w 58"/>
                <a:gd name="T29" fmla="*/ 40 h 57"/>
                <a:gd name="T30" fmla="*/ 5 w 58"/>
                <a:gd name="T31" fmla="*/ 46 h 57"/>
                <a:gd name="T32" fmla="*/ 9 w 58"/>
                <a:gd name="T33" fmla="*/ 51 h 57"/>
                <a:gd name="T34" fmla="*/ 16 w 58"/>
                <a:gd name="T35" fmla="*/ 55 h 57"/>
                <a:gd name="T36" fmla="*/ 23 w 58"/>
                <a:gd name="T37" fmla="*/ 57 h 57"/>
                <a:gd name="T38" fmla="*/ 29 w 58"/>
                <a:gd name="T39" fmla="*/ 57 h 57"/>
                <a:gd name="T40" fmla="*/ 38 w 58"/>
                <a:gd name="T41" fmla="*/ 57 h 57"/>
                <a:gd name="T42" fmla="*/ 45 w 58"/>
                <a:gd name="T43" fmla="*/ 53 h 57"/>
                <a:gd name="T44" fmla="*/ 49 w 58"/>
                <a:gd name="T45" fmla="*/ 49 h 57"/>
                <a:gd name="T46" fmla="*/ 54 w 58"/>
                <a:gd name="T47" fmla="*/ 44 h 57"/>
                <a:gd name="T48" fmla="*/ 56 w 58"/>
                <a:gd name="T49" fmla="*/ 37 h 57"/>
                <a:gd name="T50" fmla="*/ 58 w 58"/>
                <a:gd name="T51" fmla="*/ 28 h 5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8"/>
                <a:gd name="T79" fmla="*/ 0 h 57"/>
                <a:gd name="T80" fmla="*/ 58 w 58"/>
                <a:gd name="T81" fmla="*/ 57 h 5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8" h="57">
                  <a:moveTo>
                    <a:pt x="58" y="28"/>
                  </a:moveTo>
                  <a:lnTo>
                    <a:pt x="56" y="22"/>
                  </a:lnTo>
                  <a:lnTo>
                    <a:pt x="54" y="15"/>
                  </a:lnTo>
                  <a:lnTo>
                    <a:pt x="49" y="8"/>
                  </a:lnTo>
                  <a:lnTo>
                    <a:pt x="45" y="4"/>
                  </a:lnTo>
                  <a:lnTo>
                    <a:pt x="38" y="2"/>
                  </a:lnTo>
                  <a:lnTo>
                    <a:pt x="29" y="0"/>
                  </a:lnTo>
                  <a:lnTo>
                    <a:pt x="23" y="0"/>
                  </a:lnTo>
                  <a:lnTo>
                    <a:pt x="16" y="2"/>
                  </a:lnTo>
                  <a:lnTo>
                    <a:pt x="9" y="6"/>
                  </a:lnTo>
                  <a:lnTo>
                    <a:pt x="5" y="13"/>
                  </a:lnTo>
                  <a:lnTo>
                    <a:pt x="0" y="17"/>
                  </a:lnTo>
                  <a:lnTo>
                    <a:pt x="0" y="26"/>
                  </a:lnTo>
                  <a:lnTo>
                    <a:pt x="0" y="33"/>
                  </a:lnTo>
                  <a:lnTo>
                    <a:pt x="0" y="40"/>
                  </a:lnTo>
                  <a:lnTo>
                    <a:pt x="5" y="46"/>
                  </a:lnTo>
                  <a:lnTo>
                    <a:pt x="9" y="51"/>
                  </a:lnTo>
                  <a:lnTo>
                    <a:pt x="16" y="55"/>
                  </a:lnTo>
                  <a:lnTo>
                    <a:pt x="23" y="57"/>
                  </a:lnTo>
                  <a:lnTo>
                    <a:pt x="29" y="57"/>
                  </a:lnTo>
                  <a:lnTo>
                    <a:pt x="38" y="57"/>
                  </a:lnTo>
                  <a:lnTo>
                    <a:pt x="45" y="53"/>
                  </a:lnTo>
                  <a:lnTo>
                    <a:pt x="49" y="49"/>
                  </a:lnTo>
                  <a:lnTo>
                    <a:pt x="54" y="44"/>
                  </a:lnTo>
                  <a:lnTo>
                    <a:pt x="56" y="37"/>
                  </a:lnTo>
                  <a:lnTo>
                    <a:pt x="58" y="28"/>
                  </a:lnTo>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36" name="Line 865"/>
            <p:cNvSpPr>
              <a:spLocks noChangeShapeType="1"/>
            </p:cNvSpPr>
            <p:nvPr/>
          </p:nvSpPr>
          <p:spPr bwMode="auto">
            <a:xfrm flipV="1">
              <a:off x="1748" y="3553"/>
              <a:ext cx="34" cy="85"/>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7" name="Rectangle 866"/>
            <p:cNvSpPr>
              <a:spLocks noChangeArrowheads="1"/>
            </p:cNvSpPr>
            <p:nvPr/>
          </p:nvSpPr>
          <p:spPr bwMode="auto">
            <a:xfrm>
              <a:off x="1789" y="3796"/>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a:t>
              </a:r>
              <a:endParaRPr lang="en-US"/>
            </a:p>
          </p:txBody>
        </p:sp>
        <p:sp>
          <p:nvSpPr>
            <p:cNvPr id="12338" name="Rectangle 867"/>
            <p:cNvSpPr>
              <a:spLocks noChangeArrowheads="1"/>
            </p:cNvSpPr>
            <p:nvPr/>
          </p:nvSpPr>
          <p:spPr bwMode="auto">
            <a:xfrm>
              <a:off x="1813" y="3796"/>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8</a:t>
              </a:r>
              <a:endParaRPr lang="en-US"/>
            </a:p>
          </p:txBody>
        </p:sp>
        <p:sp>
          <p:nvSpPr>
            <p:cNvPr id="12339" name="Rectangle 868"/>
            <p:cNvSpPr>
              <a:spLocks noChangeArrowheads="1"/>
            </p:cNvSpPr>
            <p:nvPr/>
          </p:nvSpPr>
          <p:spPr bwMode="auto">
            <a:xfrm>
              <a:off x="1862" y="3796"/>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7</a:t>
              </a:r>
              <a:endParaRPr lang="en-US"/>
            </a:p>
          </p:txBody>
        </p:sp>
        <p:sp>
          <p:nvSpPr>
            <p:cNvPr id="12340" name="Rectangle 869"/>
            <p:cNvSpPr>
              <a:spLocks noChangeArrowheads="1"/>
            </p:cNvSpPr>
            <p:nvPr/>
          </p:nvSpPr>
          <p:spPr bwMode="auto">
            <a:xfrm>
              <a:off x="1910" y="3796"/>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0</a:t>
              </a:r>
              <a:endParaRPr lang="en-US"/>
            </a:p>
          </p:txBody>
        </p:sp>
        <p:sp>
          <p:nvSpPr>
            <p:cNvPr id="12341" name="Rectangle 870"/>
            <p:cNvSpPr>
              <a:spLocks noChangeArrowheads="1"/>
            </p:cNvSpPr>
            <p:nvPr/>
          </p:nvSpPr>
          <p:spPr bwMode="auto">
            <a:xfrm>
              <a:off x="1983" y="3796"/>
              <a:ext cx="8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M</a:t>
              </a:r>
              <a:endParaRPr lang="en-US"/>
            </a:p>
          </p:txBody>
        </p:sp>
        <p:sp>
          <p:nvSpPr>
            <p:cNvPr id="12342" name="Rectangle 871"/>
            <p:cNvSpPr>
              <a:spLocks noChangeArrowheads="1"/>
            </p:cNvSpPr>
            <p:nvPr/>
          </p:nvSpPr>
          <p:spPr bwMode="auto">
            <a:xfrm>
              <a:off x="2069" y="379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i</a:t>
              </a:r>
              <a:endParaRPr lang="en-US"/>
            </a:p>
          </p:txBody>
        </p:sp>
        <p:sp>
          <p:nvSpPr>
            <p:cNvPr id="12343" name="Rectangle 872"/>
            <p:cNvSpPr>
              <a:spLocks noChangeArrowheads="1"/>
            </p:cNvSpPr>
            <p:nvPr/>
          </p:nvSpPr>
          <p:spPr bwMode="auto">
            <a:xfrm>
              <a:off x="2096" y="3796"/>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n</a:t>
              </a:r>
              <a:endParaRPr lang="en-US"/>
            </a:p>
          </p:txBody>
        </p:sp>
        <p:sp>
          <p:nvSpPr>
            <p:cNvPr id="12344" name="Line 873"/>
            <p:cNvSpPr>
              <a:spLocks noChangeShapeType="1"/>
            </p:cNvSpPr>
            <p:nvPr/>
          </p:nvSpPr>
          <p:spPr bwMode="auto">
            <a:xfrm>
              <a:off x="1570" y="3593"/>
              <a:ext cx="120" cy="1"/>
            </a:xfrm>
            <a:prstGeom prst="line">
              <a:avLst/>
            </a:prstGeom>
            <a:noFill/>
            <a:ln w="1428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5" name="Line 874"/>
            <p:cNvSpPr>
              <a:spLocks noChangeShapeType="1"/>
            </p:cNvSpPr>
            <p:nvPr/>
          </p:nvSpPr>
          <p:spPr bwMode="auto">
            <a:xfrm>
              <a:off x="1392" y="3419"/>
              <a:ext cx="236"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46" name="Line 973"/>
            <p:cNvSpPr>
              <a:spLocks noChangeShapeType="1"/>
            </p:cNvSpPr>
            <p:nvPr/>
          </p:nvSpPr>
          <p:spPr bwMode="auto">
            <a:xfrm>
              <a:off x="336" y="3312"/>
              <a:ext cx="2120" cy="1"/>
            </a:xfrm>
            <a:prstGeom prst="line">
              <a:avLst/>
            </a:prstGeom>
            <a:noFill/>
            <a:ln w="142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47" name="Freeform 976"/>
            <p:cNvSpPr>
              <a:spLocks/>
            </p:cNvSpPr>
            <p:nvPr/>
          </p:nvSpPr>
          <p:spPr bwMode="auto">
            <a:xfrm>
              <a:off x="1221" y="3424"/>
              <a:ext cx="262" cy="316"/>
            </a:xfrm>
            <a:custGeom>
              <a:avLst/>
              <a:gdLst>
                <a:gd name="T0" fmla="*/ 0 w 118"/>
                <a:gd name="T1" fmla="*/ 441 h 142"/>
                <a:gd name="T2" fmla="*/ 1139 w 118"/>
                <a:gd name="T3" fmla="*/ 0 h 142"/>
                <a:gd name="T4" fmla="*/ 2869 w 118"/>
                <a:gd name="T5" fmla="*/ 1742 h 142"/>
                <a:gd name="T6" fmla="*/ 1139 w 118"/>
                <a:gd name="T7" fmla="*/ 3480 h 142"/>
                <a:gd name="T8" fmla="*/ 20 w 118"/>
                <a:gd name="T9" fmla="*/ 3040 h 142"/>
                <a:gd name="T10" fmla="*/ 0 60000 65536"/>
                <a:gd name="T11" fmla="*/ 0 60000 65536"/>
                <a:gd name="T12" fmla="*/ 0 60000 65536"/>
                <a:gd name="T13" fmla="*/ 0 60000 65536"/>
                <a:gd name="T14" fmla="*/ 0 60000 65536"/>
                <a:gd name="T15" fmla="*/ 0 w 118"/>
                <a:gd name="T16" fmla="*/ 0 h 142"/>
                <a:gd name="T17" fmla="*/ 118 w 118"/>
                <a:gd name="T18" fmla="*/ 142 h 142"/>
              </a:gdLst>
              <a:ahLst/>
              <a:cxnLst>
                <a:cxn ang="T10">
                  <a:pos x="T0" y="T1"/>
                </a:cxn>
                <a:cxn ang="T11">
                  <a:pos x="T2" y="T3"/>
                </a:cxn>
                <a:cxn ang="T12">
                  <a:pos x="T4" y="T5"/>
                </a:cxn>
                <a:cxn ang="T13">
                  <a:pos x="T6" y="T7"/>
                </a:cxn>
                <a:cxn ang="T14">
                  <a:pos x="T8" y="T9"/>
                </a:cxn>
              </a:cxnLst>
              <a:rect l="T15" t="T16" r="T17" b="T18"/>
              <a:pathLst>
                <a:path w="118" h="142">
                  <a:moveTo>
                    <a:pt x="0" y="18"/>
                  </a:moveTo>
                  <a:cubicBezTo>
                    <a:pt x="13" y="7"/>
                    <a:pt x="29" y="0"/>
                    <a:pt x="47" y="0"/>
                  </a:cubicBezTo>
                  <a:cubicBezTo>
                    <a:pt x="86" y="0"/>
                    <a:pt x="118" y="32"/>
                    <a:pt x="118" y="71"/>
                  </a:cubicBezTo>
                  <a:cubicBezTo>
                    <a:pt x="118" y="110"/>
                    <a:pt x="86" y="142"/>
                    <a:pt x="47" y="142"/>
                  </a:cubicBezTo>
                  <a:cubicBezTo>
                    <a:pt x="29" y="142"/>
                    <a:pt x="13" y="135"/>
                    <a:pt x="1" y="124"/>
                  </a:cubicBezTo>
                </a:path>
              </a:pathLst>
            </a:custGeom>
            <a:solidFill>
              <a:srgbClr val="625FAA"/>
            </a:solidFill>
            <a:ln w="26988" cap="flat">
              <a:solidFill>
                <a:srgbClr val="000000"/>
              </a:solidFill>
              <a:prstDash val="solid"/>
              <a:miter lim="800000"/>
              <a:headEnd/>
              <a:tailEnd/>
            </a:ln>
          </p:spPr>
          <p:txBody>
            <a:bodyPr/>
            <a:lstStyle/>
            <a:p>
              <a:endParaRPr lang="en-US"/>
            </a:p>
          </p:txBody>
        </p:sp>
        <p:sp>
          <p:nvSpPr>
            <p:cNvPr id="12348" name="Freeform 977"/>
            <p:cNvSpPr>
              <a:spLocks/>
            </p:cNvSpPr>
            <p:nvPr/>
          </p:nvSpPr>
          <p:spPr bwMode="auto">
            <a:xfrm>
              <a:off x="1221" y="3424"/>
              <a:ext cx="262" cy="316"/>
            </a:xfrm>
            <a:custGeom>
              <a:avLst/>
              <a:gdLst>
                <a:gd name="T0" fmla="*/ 0 w 118"/>
                <a:gd name="T1" fmla="*/ 441 h 142"/>
                <a:gd name="T2" fmla="*/ 1139 w 118"/>
                <a:gd name="T3" fmla="*/ 0 h 142"/>
                <a:gd name="T4" fmla="*/ 2869 w 118"/>
                <a:gd name="T5" fmla="*/ 1742 h 142"/>
                <a:gd name="T6" fmla="*/ 1139 w 118"/>
                <a:gd name="T7" fmla="*/ 3480 h 142"/>
                <a:gd name="T8" fmla="*/ 20 w 118"/>
                <a:gd name="T9" fmla="*/ 3040 h 142"/>
                <a:gd name="T10" fmla="*/ 0 60000 65536"/>
                <a:gd name="T11" fmla="*/ 0 60000 65536"/>
                <a:gd name="T12" fmla="*/ 0 60000 65536"/>
                <a:gd name="T13" fmla="*/ 0 60000 65536"/>
                <a:gd name="T14" fmla="*/ 0 60000 65536"/>
                <a:gd name="T15" fmla="*/ 0 w 118"/>
                <a:gd name="T16" fmla="*/ 0 h 142"/>
                <a:gd name="T17" fmla="*/ 118 w 118"/>
                <a:gd name="T18" fmla="*/ 142 h 142"/>
              </a:gdLst>
              <a:ahLst/>
              <a:cxnLst>
                <a:cxn ang="T10">
                  <a:pos x="T0" y="T1"/>
                </a:cxn>
                <a:cxn ang="T11">
                  <a:pos x="T2" y="T3"/>
                </a:cxn>
                <a:cxn ang="T12">
                  <a:pos x="T4" y="T5"/>
                </a:cxn>
                <a:cxn ang="T13">
                  <a:pos x="T6" y="T7"/>
                </a:cxn>
                <a:cxn ang="T14">
                  <a:pos x="T8" y="T9"/>
                </a:cxn>
              </a:cxnLst>
              <a:rect l="T15" t="T16" r="T17" b="T18"/>
              <a:pathLst>
                <a:path w="118" h="142">
                  <a:moveTo>
                    <a:pt x="0" y="18"/>
                  </a:moveTo>
                  <a:cubicBezTo>
                    <a:pt x="13" y="7"/>
                    <a:pt x="29" y="0"/>
                    <a:pt x="47" y="0"/>
                  </a:cubicBezTo>
                  <a:cubicBezTo>
                    <a:pt x="86" y="0"/>
                    <a:pt x="118" y="32"/>
                    <a:pt x="118" y="71"/>
                  </a:cubicBezTo>
                  <a:cubicBezTo>
                    <a:pt x="118" y="110"/>
                    <a:pt x="86" y="142"/>
                    <a:pt x="47" y="142"/>
                  </a:cubicBezTo>
                  <a:cubicBezTo>
                    <a:pt x="29" y="142"/>
                    <a:pt x="13" y="135"/>
                    <a:pt x="1" y="124"/>
                  </a:cubicBez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49" name="Line 979"/>
            <p:cNvSpPr>
              <a:spLocks noChangeShapeType="1"/>
            </p:cNvSpPr>
            <p:nvPr/>
          </p:nvSpPr>
          <p:spPr bwMode="auto">
            <a:xfrm>
              <a:off x="1223" y="3466"/>
              <a:ext cx="1" cy="243"/>
            </a:xfrm>
            <a:prstGeom prst="line">
              <a:avLst/>
            </a:prstGeom>
            <a:noFill/>
            <a:ln w="26988">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350" name="Text Box 985"/>
            <p:cNvSpPr txBox="1">
              <a:spLocks noChangeArrowheads="1"/>
            </p:cNvSpPr>
            <p:nvPr/>
          </p:nvSpPr>
          <p:spPr bwMode="auto">
            <a:xfrm>
              <a:off x="240" y="3984"/>
              <a:ext cx="242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Times New Roman" pitchFamily="18" charset="0"/>
                </a:rPr>
                <a:t>Can be “D” shaped out of round within .004</a:t>
              </a:r>
            </a:p>
            <a:p>
              <a:pPr eaLnBrk="1" hangingPunct="1"/>
              <a:r>
                <a:rPr lang="en-US" sz="1400">
                  <a:latin typeface="Times New Roman" pitchFamily="18" charset="0"/>
                </a:rPr>
                <a:t>Form can be refined with circularity or cylindricity.</a:t>
              </a:r>
            </a:p>
          </p:txBody>
        </p:sp>
      </p:grpSp>
      <p:sp>
        <p:nvSpPr>
          <p:cNvPr id="12314" name="Text Box 986"/>
          <p:cNvSpPr txBox="1">
            <a:spLocks noChangeArrowheads="1"/>
          </p:cNvSpPr>
          <p:nvPr/>
        </p:nvSpPr>
        <p:spPr bwMode="auto">
          <a:xfrm>
            <a:off x="0" y="0"/>
            <a:ext cx="342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Limits of Size – Rule #1</a:t>
            </a:r>
          </a:p>
        </p:txBody>
      </p:sp>
    </p:spTree>
    <p:custDataLst>
      <p:tags r:id="rId1"/>
    </p:custDataLst>
    <p:extLst>
      <p:ext uri="{BB962C8B-B14F-4D97-AF65-F5344CB8AC3E}">
        <p14:creationId xmlns:p14="http://schemas.microsoft.com/office/powerpoint/2010/main" val="31889351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1</a:t>
            </a:r>
            <a:endParaRPr lang="en-US" dirty="0"/>
          </a:p>
        </p:txBody>
      </p:sp>
      <p:sp>
        <p:nvSpPr>
          <p:cNvPr id="3" name="Content Placeholder 2"/>
          <p:cNvSpPr>
            <a:spLocks noGrp="1"/>
          </p:cNvSpPr>
          <p:nvPr>
            <p:ph idx="1"/>
          </p:nvPr>
        </p:nvSpPr>
        <p:spPr/>
        <p:txBody>
          <a:bodyPr/>
          <a:lstStyle/>
          <a:p>
            <a:r>
              <a:rPr lang="en-US" dirty="0" smtClean="0"/>
              <a:t>Designers may wish to permit a feature to vary beyond the boundary of perfect form at MMC.</a:t>
            </a:r>
          </a:p>
          <a:p>
            <a:r>
              <a:rPr lang="en-US" dirty="0" smtClean="0"/>
              <a:t>In this case, the symbol       is used after the dimension to indicate independency.</a:t>
            </a:r>
          </a:p>
          <a:p>
            <a:endParaRPr lang="en-US" dirty="0"/>
          </a:p>
          <a:p>
            <a:r>
              <a:rPr lang="en-US" dirty="0" smtClean="0"/>
              <a:t>Also, rule 1 does not control any interrelation of features. The outer and inner surfaces each obey rule 1 individually.</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12</a:t>
            </a:fld>
            <a:endParaRPr lang="en-US"/>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8796" b="7726"/>
          <a:stretch/>
        </p:blipFill>
        <p:spPr bwMode="auto">
          <a:xfrm>
            <a:off x="4183048" y="1957344"/>
            <a:ext cx="352425" cy="310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descr="Click to collap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4085602"/>
            <a:ext cx="4419600" cy="1981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2807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2 – RFS default</a:t>
            </a:r>
            <a:endParaRPr lang="en-US" dirty="0"/>
          </a:p>
        </p:txBody>
      </p:sp>
      <p:sp>
        <p:nvSpPr>
          <p:cNvPr id="3" name="Content Placeholder 2"/>
          <p:cNvSpPr>
            <a:spLocks noGrp="1"/>
          </p:cNvSpPr>
          <p:nvPr>
            <p:ph idx="1"/>
          </p:nvPr>
        </p:nvSpPr>
        <p:spPr/>
        <p:txBody>
          <a:bodyPr/>
          <a:lstStyle/>
          <a:p>
            <a:r>
              <a:rPr lang="en-US" dirty="0"/>
              <a:t>Regardless of Feature Size (RFS) applies, with respect to the individual tolerance, datum reference, or both, where no modifying symbol is specified</a:t>
            </a:r>
            <a:r>
              <a:rPr lang="en-US" dirty="0" smtClean="0"/>
              <a:t>.</a:t>
            </a:r>
          </a:p>
          <a:p>
            <a:r>
              <a:rPr lang="en-US" dirty="0" smtClean="0"/>
              <a:t>This will be discussed further with regards to MMC and LMC modifiers.</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13</a:t>
            </a:fld>
            <a:endParaRPr lang="en-US"/>
          </a:p>
        </p:txBody>
      </p:sp>
    </p:spTree>
    <p:extLst>
      <p:ext uri="{BB962C8B-B14F-4D97-AF65-F5344CB8AC3E}">
        <p14:creationId xmlns:p14="http://schemas.microsoft.com/office/powerpoint/2010/main" val="34834466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3 - threads</a:t>
            </a:r>
            <a:endParaRPr lang="en-US" dirty="0"/>
          </a:p>
        </p:txBody>
      </p:sp>
      <p:sp>
        <p:nvSpPr>
          <p:cNvPr id="3" name="Content Placeholder 2"/>
          <p:cNvSpPr>
            <a:spLocks noGrp="1"/>
          </p:cNvSpPr>
          <p:nvPr>
            <p:ph idx="1"/>
          </p:nvPr>
        </p:nvSpPr>
        <p:spPr/>
        <p:txBody>
          <a:bodyPr/>
          <a:lstStyle/>
          <a:p>
            <a:r>
              <a:rPr lang="en-US" dirty="0"/>
              <a:t>Rule Three applies to all screw threads, gears, and splines</a:t>
            </a:r>
            <a:r>
              <a:rPr lang="en-US" dirty="0" smtClean="0"/>
              <a:t>.</a:t>
            </a:r>
          </a:p>
          <a:p>
            <a:r>
              <a:rPr lang="en-US" dirty="0"/>
              <a:t>"for each tolerance of orientation or position and datum reference specified for screw threads applies to the axis of the thread derived from the pitch cylinder, for gears and splines, the MAJOR DIA., PITCH DIA., or MINOR DIA. must be specified."</a:t>
            </a:r>
          </a:p>
        </p:txBody>
      </p:sp>
      <p:sp>
        <p:nvSpPr>
          <p:cNvPr id="4" name="Slide Number Placeholder 3"/>
          <p:cNvSpPr>
            <a:spLocks noGrp="1"/>
          </p:cNvSpPr>
          <p:nvPr>
            <p:ph type="sldNum" sz="quarter" idx="12"/>
          </p:nvPr>
        </p:nvSpPr>
        <p:spPr/>
        <p:txBody>
          <a:bodyPr/>
          <a:lstStyle/>
          <a:p>
            <a:fld id="{9EF9CD90-CA6C-4EE1-97E9-8AE06237CD1D}" type="slidenum">
              <a:rPr lang="en-US" smtClean="0"/>
              <a:t>14</a:t>
            </a:fld>
            <a:endParaRPr lang="en-US"/>
          </a:p>
        </p:txBody>
      </p:sp>
    </p:spTree>
    <p:extLst>
      <p:ext uri="{BB962C8B-B14F-4D97-AF65-F5344CB8AC3E}">
        <p14:creationId xmlns:p14="http://schemas.microsoft.com/office/powerpoint/2010/main" val="34835089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4 – datum/virtual condition rule</a:t>
            </a:r>
            <a:endParaRPr lang="en-US" dirty="0"/>
          </a:p>
        </p:txBody>
      </p:sp>
      <p:sp>
        <p:nvSpPr>
          <p:cNvPr id="3" name="Content Placeholder 2"/>
          <p:cNvSpPr>
            <a:spLocks noGrp="1"/>
          </p:cNvSpPr>
          <p:nvPr>
            <p:ph idx="1"/>
          </p:nvPr>
        </p:nvSpPr>
        <p:spPr/>
        <p:txBody>
          <a:bodyPr/>
          <a:lstStyle/>
          <a:p>
            <a:r>
              <a:rPr lang="en-US" dirty="0" smtClean="0"/>
              <a:t>applies to datum features subject to size variation</a:t>
            </a:r>
          </a:p>
          <a:p>
            <a:r>
              <a:rPr lang="en-US" dirty="0"/>
              <a:t>"depending on whether it is used as a primary, secondary, or tertiary datum, a virtual condition exists for a datum feature of size where its axis or center line is controlled by a geometric tolerance</a:t>
            </a:r>
            <a:r>
              <a:rPr lang="en-US" dirty="0" smtClean="0"/>
              <a:t>.“</a:t>
            </a:r>
          </a:p>
          <a:p>
            <a:r>
              <a:rPr lang="en-US" dirty="0" smtClean="0"/>
              <a:t>virtual condition is the worst acceptable condition of a feature</a:t>
            </a:r>
          </a:p>
          <a:p>
            <a:r>
              <a:rPr lang="en-US" dirty="0" smtClean="0"/>
              <a:t>the virtual condition for an internal or external feature is the </a:t>
            </a:r>
            <a:r>
              <a:rPr lang="en-US" dirty="0"/>
              <a:t>L</a:t>
            </a:r>
            <a:r>
              <a:rPr lang="en-US" dirty="0" smtClean="0"/>
              <a:t>MC size</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15</a:t>
            </a:fld>
            <a:endParaRPr lang="en-US"/>
          </a:p>
        </p:txBody>
      </p:sp>
    </p:spTree>
    <p:extLst>
      <p:ext uri="{BB962C8B-B14F-4D97-AF65-F5344CB8AC3E}">
        <p14:creationId xmlns:p14="http://schemas.microsoft.com/office/powerpoint/2010/main" val="5355697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16</a:t>
            </a:fld>
            <a:endParaRPr 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74" y="1219200"/>
            <a:ext cx="8985839"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141432" y="1506908"/>
            <a:ext cx="1633781" cy="369332"/>
          </a:xfrm>
          <a:prstGeom prst="rect">
            <a:avLst/>
          </a:prstGeom>
          <a:noFill/>
        </p:spPr>
        <p:txBody>
          <a:bodyPr wrap="none" rtlCol="0">
            <a:spAutoFit/>
          </a:bodyPr>
          <a:lstStyle/>
          <a:p>
            <a:r>
              <a:rPr lang="en-US" dirty="0" smtClean="0">
                <a:solidFill>
                  <a:srgbClr val="FF0000"/>
                </a:solidFill>
              </a:rPr>
              <a:t>size         form</a:t>
            </a:r>
            <a:endParaRPr lang="en-US" dirty="0">
              <a:solidFill>
                <a:srgbClr val="FF0000"/>
              </a:solidFill>
            </a:endParaRPr>
          </a:p>
        </p:txBody>
      </p:sp>
      <p:sp>
        <p:nvSpPr>
          <p:cNvPr id="7" name="TextBox 6"/>
          <p:cNvSpPr txBox="1"/>
          <p:nvPr/>
        </p:nvSpPr>
        <p:spPr>
          <a:xfrm>
            <a:off x="6019086" y="1828800"/>
            <a:ext cx="1146468" cy="369332"/>
          </a:xfrm>
          <a:prstGeom prst="rect">
            <a:avLst/>
          </a:prstGeom>
          <a:noFill/>
        </p:spPr>
        <p:txBody>
          <a:bodyPr wrap="none" rtlCol="0">
            <a:spAutoFit/>
          </a:bodyPr>
          <a:lstStyle/>
          <a:p>
            <a:r>
              <a:rPr lang="en-US" dirty="0" smtClean="0">
                <a:solidFill>
                  <a:srgbClr val="FF0000"/>
                </a:solidFill>
              </a:rPr>
              <a:t>individual</a:t>
            </a:r>
            <a:endParaRPr lang="en-US" dirty="0">
              <a:solidFill>
                <a:srgbClr val="FF0000"/>
              </a:solidFill>
            </a:endParaRPr>
          </a:p>
        </p:txBody>
      </p:sp>
      <p:sp>
        <p:nvSpPr>
          <p:cNvPr id="8" name="TextBox 7"/>
          <p:cNvSpPr txBox="1"/>
          <p:nvPr/>
        </p:nvSpPr>
        <p:spPr>
          <a:xfrm>
            <a:off x="2040308" y="2140228"/>
            <a:ext cx="1672253" cy="369332"/>
          </a:xfrm>
          <a:prstGeom prst="rect">
            <a:avLst/>
          </a:prstGeom>
          <a:noFill/>
        </p:spPr>
        <p:txBody>
          <a:bodyPr wrap="none" rtlCol="0">
            <a:spAutoFit/>
          </a:bodyPr>
          <a:lstStyle/>
          <a:p>
            <a:r>
              <a:rPr lang="en-US" dirty="0" smtClean="0">
                <a:solidFill>
                  <a:srgbClr val="FF0000"/>
                </a:solidFill>
              </a:rPr>
              <a:t>MMC       LMC</a:t>
            </a:r>
            <a:endParaRPr lang="en-US" dirty="0">
              <a:solidFill>
                <a:srgbClr val="FF0000"/>
              </a:solidFill>
            </a:endParaRPr>
          </a:p>
        </p:txBody>
      </p:sp>
      <p:sp>
        <p:nvSpPr>
          <p:cNvPr id="9" name="TextBox 8"/>
          <p:cNvSpPr txBox="1"/>
          <p:nvPr/>
        </p:nvSpPr>
        <p:spPr>
          <a:xfrm>
            <a:off x="3810000" y="2448314"/>
            <a:ext cx="736099" cy="369332"/>
          </a:xfrm>
          <a:prstGeom prst="rect">
            <a:avLst/>
          </a:prstGeom>
          <a:noFill/>
        </p:spPr>
        <p:txBody>
          <a:bodyPr wrap="none" rtlCol="0">
            <a:spAutoFit/>
          </a:bodyPr>
          <a:lstStyle/>
          <a:p>
            <a:r>
              <a:rPr lang="en-US" dirty="0" smtClean="0">
                <a:solidFill>
                  <a:srgbClr val="FF0000"/>
                </a:solidFill>
              </a:rPr>
              <a:t>MMC</a:t>
            </a:r>
            <a:endParaRPr lang="en-US" dirty="0">
              <a:solidFill>
                <a:srgbClr val="FF0000"/>
              </a:solidFill>
            </a:endParaRPr>
          </a:p>
        </p:txBody>
      </p:sp>
      <p:sp>
        <p:nvSpPr>
          <p:cNvPr id="10" name="TextBox 9"/>
          <p:cNvSpPr txBox="1"/>
          <p:nvPr/>
        </p:nvSpPr>
        <p:spPr>
          <a:xfrm>
            <a:off x="3030628" y="2752950"/>
            <a:ext cx="633507" cy="369332"/>
          </a:xfrm>
          <a:prstGeom prst="rect">
            <a:avLst/>
          </a:prstGeom>
          <a:noFill/>
        </p:spPr>
        <p:txBody>
          <a:bodyPr wrap="none" rtlCol="0">
            <a:spAutoFit/>
          </a:bodyPr>
          <a:lstStyle/>
          <a:p>
            <a:r>
              <a:rPr lang="en-US" dirty="0" smtClean="0">
                <a:solidFill>
                  <a:srgbClr val="FF0000"/>
                </a:solidFill>
              </a:rPr>
              <a:t>zero</a:t>
            </a:r>
            <a:endParaRPr lang="en-US" dirty="0">
              <a:solidFill>
                <a:srgbClr val="FF0000"/>
              </a:solidFill>
            </a:endParaRPr>
          </a:p>
        </p:txBody>
      </p:sp>
      <p:sp>
        <p:nvSpPr>
          <p:cNvPr id="11" name="TextBox 10"/>
          <p:cNvSpPr txBox="1"/>
          <p:nvPr/>
        </p:nvSpPr>
        <p:spPr>
          <a:xfrm>
            <a:off x="457200" y="3062243"/>
            <a:ext cx="646331" cy="369332"/>
          </a:xfrm>
          <a:prstGeom prst="rect">
            <a:avLst/>
          </a:prstGeom>
          <a:noFill/>
        </p:spPr>
        <p:txBody>
          <a:bodyPr wrap="none" rtlCol="0">
            <a:spAutoFit/>
          </a:bodyPr>
          <a:lstStyle/>
          <a:p>
            <a:r>
              <a:rPr lang="en-US" dirty="0" smtClean="0">
                <a:solidFill>
                  <a:srgbClr val="FF0000"/>
                </a:solidFill>
              </a:rPr>
              <a:t>RFS</a:t>
            </a:r>
            <a:endParaRPr lang="en-US" dirty="0">
              <a:solidFill>
                <a:srgbClr val="FF0000"/>
              </a:solidFill>
            </a:endParaRPr>
          </a:p>
        </p:txBody>
      </p:sp>
      <p:sp>
        <p:nvSpPr>
          <p:cNvPr id="12" name="TextBox 11"/>
          <p:cNvSpPr txBox="1"/>
          <p:nvPr/>
        </p:nvSpPr>
        <p:spPr>
          <a:xfrm>
            <a:off x="4038600" y="3352800"/>
            <a:ext cx="671979" cy="369332"/>
          </a:xfrm>
          <a:prstGeom prst="rect">
            <a:avLst/>
          </a:prstGeom>
          <a:noFill/>
        </p:spPr>
        <p:txBody>
          <a:bodyPr wrap="none" rtlCol="0">
            <a:spAutoFit/>
          </a:bodyPr>
          <a:lstStyle/>
          <a:p>
            <a:r>
              <a:rPr lang="en-US" dirty="0" smtClean="0">
                <a:solidFill>
                  <a:srgbClr val="FF0000"/>
                </a:solidFill>
              </a:rPr>
              <a:t>pitch</a:t>
            </a:r>
            <a:endParaRPr lang="en-US" dirty="0">
              <a:solidFill>
                <a:srgbClr val="FF0000"/>
              </a:solidFill>
            </a:endParaRPr>
          </a:p>
        </p:txBody>
      </p:sp>
      <p:sp>
        <p:nvSpPr>
          <p:cNvPr id="13" name="TextBox 12"/>
          <p:cNvSpPr txBox="1"/>
          <p:nvPr/>
        </p:nvSpPr>
        <p:spPr>
          <a:xfrm>
            <a:off x="5836729" y="3701206"/>
            <a:ext cx="1018227" cy="369332"/>
          </a:xfrm>
          <a:prstGeom prst="rect">
            <a:avLst/>
          </a:prstGeom>
          <a:noFill/>
        </p:spPr>
        <p:txBody>
          <a:bodyPr wrap="none" rtlCol="0">
            <a:spAutoFit/>
          </a:bodyPr>
          <a:lstStyle/>
          <a:p>
            <a:r>
              <a:rPr lang="en-US" dirty="0" smtClean="0">
                <a:solidFill>
                  <a:srgbClr val="FF0000"/>
                </a:solidFill>
              </a:rPr>
              <a:t>beneath</a:t>
            </a:r>
            <a:endParaRPr lang="en-US" dirty="0">
              <a:solidFill>
                <a:srgbClr val="FF0000"/>
              </a:solidFill>
            </a:endParaRPr>
          </a:p>
        </p:txBody>
      </p:sp>
      <p:sp>
        <p:nvSpPr>
          <p:cNvPr id="14" name="TextBox 13"/>
          <p:cNvSpPr txBox="1"/>
          <p:nvPr/>
        </p:nvSpPr>
        <p:spPr>
          <a:xfrm>
            <a:off x="6302255" y="4013676"/>
            <a:ext cx="1261884" cy="369332"/>
          </a:xfrm>
          <a:prstGeom prst="rect">
            <a:avLst/>
          </a:prstGeom>
          <a:noFill/>
        </p:spPr>
        <p:txBody>
          <a:bodyPr wrap="none" rtlCol="0">
            <a:spAutoFit/>
          </a:bodyPr>
          <a:lstStyle/>
          <a:p>
            <a:r>
              <a:rPr lang="en-US" dirty="0" smtClean="0">
                <a:solidFill>
                  <a:srgbClr val="FF0000"/>
                </a:solidFill>
              </a:rPr>
              <a:t>foundation</a:t>
            </a:r>
            <a:endParaRPr lang="en-US" dirty="0">
              <a:solidFill>
                <a:srgbClr val="FF0000"/>
              </a:solidFill>
            </a:endParaRPr>
          </a:p>
        </p:txBody>
      </p:sp>
      <p:sp>
        <p:nvSpPr>
          <p:cNvPr id="15" name="TextBox 14"/>
          <p:cNvSpPr txBox="1"/>
          <p:nvPr/>
        </p:nvSpPr>
        <p:spPr>
          <a:xfrm>
            <a:off x="4099374" y="4320884"/>
            <a:ext cx="505267" cy="369332"/>
          </a:xfrm>
          <a:prstGeom prst="rect">
            <a:avLst/>
          </a:prstGeom>
          <a:noFill/>
        </p:spPr>
        <p:txBody>
          <a:bodyPr wrap="none" rtlCol="0">
            <a:spAutoFit/>
          </a:bodyPr>
          <a:lstStyle/>
          <a:p>
            <a:r>
              <a:rPr lang="en-US" dirty="0" smtClean="0">
                <a:solidFill>
                  <a:srgbClr val="FF0000"/>
                </a:solidFill>
              </a:rPr>
              <a:t>not</a:t>
            </a:r>
            <a:endParaRPr lang="en-US" dirty="0">
              <a:solidFill>
                <a:srgbClr val="FF0000"/>
              </a:solidFill>
            </a:endParaRPr>
          </a:p>
        </p:txBody>
      </p:sp>
      <p:pic>
        <p:nvPicPr>
          <p:cNvPr id="1026" name="Picture 2" descr="C:\Users\carl\AppData\Local\Microsoft\Windows\Temporary Internet Files\Content.IE5\K3T3ITTF\MC900432537[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48" y="2817646"/>
            <a:ext cx="290512" cy="29051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carl\AppData\Local\Microsoft\Windows\Temporary Internet Files\Content.IE5\K3T3ITTF\MC900432537[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47" y="3431850"/>
            <a:ext cx="290512" cy="29051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carl\AppData\Local\Microsoft\Windows\Temporary Internet Files\Content.IE5\K3T3ITTF\MC900432537[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94" y="3740616"/>
            <a:ext cx="290512" cy="290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98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sp>
        <p:nvSpPr>
          <p:cNvPr id="3" name="Content Placeholder 2"/>
          <p:cNvSpPr>
            <a:spLocks noGrp="1"/>
          </p:cNvSpPr>
          <p:nvPr>
            <p:ph idx="1"/>
          </p:nvPr>
        </p:nvSpPr>
        <p:spPr/>
        <p:txBody>
          <a:bodyPr/>
          <a:lstStyle/>
          <a:p>
            <a:r>
              <a:rPr lang="en-US" dirty="0" smtClean="0"/>
              <a:t>Chap 1 – Introduction</a:t>
            </a:r>
          </a:p>
          <a:p>
            <a:pPr lvl="1"/>
            <a:r>
              <a:rPr lang="en-US" dirty="0" smtClean="0"/>
              <a:t>importance of interchangeable parts</a:t>
            </a:r>
          </a:p>
          <a:p>
            <a:pPr lvl="1"/>
            <a:r>
              <a:rPr lang="en-US" dirty="0" smtClean="0"/>
              <a:t>need to avoid ambiguity in drawings</a:t>
            </a:r>
          </a:p>
          <a:p>
            <a:r>
              <a:rPr lang="en-US" dirty="0" smtClean="0"/>
              <a:t>Chap 2 – Symbols &amp; Abbreviations</a:t>
            </a:r>
          </a:p>
          <a:p>
            <a:pPr lvl="1"/>
            <a:r>
              <a:rPr lang="en-US" dirty="0" smtClean="0"/>
              <a:t>Dimensioning Symbols ; Geometric Characteristics ; Modifying Symbols</a:t>
            </a:r>
          </a:p>
          <a:p>
            <a:r>
              <a:rPr lang="en-US" dirty="0" smtClean="0"/>
              <a:t>Chap 3 – </a:t>
            </a:r>
            <a:r>
              <a:rPr lang="en-US" dirty="0" err="1" smtClean="0"/>
              <a:t>Datums</a:t>
            </a:r>
            <a:endParaRPr lang="en-US" dirty="0" smtClean="0"/>
          </a:p>
          <a:p>
            <a:pPr lvl="1"/>
            <a:r>
              <a:rPr lang="en-US" dirty="0" err="1" smtClean="0"/>
              <a:t>datums</a:t>
            </a:r>
            <a:r>
              <a:rPr lang="en-US" dirty="0" smtClean="0"/>
              <a:t> define coordinate systems from which measurements are taken during part inspection</a:t>
            </a:r>
          </a:p>
          <a:p>
            <a:r>
              <a:rPr lang="en-US" dirty="0" smtClean="0"/>
              <a:t>Chap 4 – Feature Control Frames</a:t>
            </a:r>
          </a:p>
          <a:p>
            <a:pPr lvl="1"/>
            <a:r>
              <a:rPr lang="en-US" dirty="0" smtClean="0"/>
              <a:t>defines a geometric characteristic of a feature or a relationship between different features</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2</a:t>
            </a:fld>
            <a:endParaRPr lang="en-US"/>
          </a:p>
        </p:txBody>
      </p:sp>
    </p:spTree>
    <p:extLst>
      <p:ext uri="{BB962C8B-B14F-4D97-AF65-F5344CB8AC3E}">
        <p14:creationId xmlns:p14="http://schemas.microsoft.com/office/powerpoint/2010/main" val="300088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Rules</a:t>
            </a:r>
            <a:endParaRPr lang="en-US" dirty="0"/>
          </a:p>
        </p:txBody>
      </p:sp>
      <p:sp>
        <p:nvSpPr>
          <p:cNvPr id="3" name="Content Placeholder 2"/>
          <p:cNvSpPr>
            <a:spLocks noGrp="1"/>
          </p:cNvSpPr>
          <p:nvPr>
            <p:ph idx="1"/>
          </p:nvPr>
        </p:nvSpPr>
        <p:spPr/>
        <p:txBody>
          <a:bodyPr/>
          <a:lstStyle/>
          <a:p>
            <a:pPr>
              <a:spcBef>
                <a:spcPts val="1800"/>
              </a:spcBef>
            </a:pPr>
            <a:r>
              <a:rPr lang="en-US" dirty="0" smtClean="0"/>
              <a:t>There are four general rules</a:t>
            </a:r>
          </a:p>
          <a:p>
            <a:pPr marL="914400" lvl="1" indent="-457200">
              <a:spcBef>
                <a:spcPts val="1800"/>
              </a:spcBef>
              <a:buFont typeface="+mj-lt"/>
              <a:buAutoNum type="arabicPeriod"/>
            </a:pPr>
            <a:r>
              <a:rPr lang="en-US" dirty="0" smtClean="0"/>
              <a:t>Taylor’s rule.  Limits of size. </a:t>
            </a:r>
            <a:endParaRPr lang="en-US" dirty="0"/>
          </a:p>
          <a:p>
            <a:pPr marL="914400" lvl="1" indent="-457200">
              <a:spcBef>
                <a:spcPts val="1800"/>
              </a:spcBef>
              <a:buFont typeface="+mj-lt"/>
              <a:buAutoNum type="arabicPeriod"/>
            </a:pPr>
            <a:r>
              <a:rPr lang="en-US" dirty="0" smtClean="0"/>
              <a:t>Regardless of Feature Size (RFS) is the default.</a:t>
            </a:r>
          </a:p>
          <a:p>
            <a:pPr marL="914400" lvl="1" indent="-457200">
              <a:spcBef>
                <a:spcPts val="1800"/>
              </a:spcBef>
              <a:buFont typeface="+mj-lt"/>
              <a:buAutoNum type="arabicPeriod"/>
            </a:pPr>
            <a:r>
              <a:rPr lang="en-US" dirty="0" smtClean="0"/>
              <a:t>Pitch cylinder axis is reference for thread and screws.</a:t>
            </a:r>
          </a:p>
          <a:p>
            <a:pPr marL="914400" lvl="1" indent="-457200">
              <a:spcBef>
                <a:spcPts val="1800"/>
              </a:spcBef>
              <a:buFont typeface="+mj-lt"/>
              <a:buAutoNum type="arabicPeriod"/>
            </a:pPr>
            <a:r>
              <a:rPr lang="en-US" dirty="0" smtClean="0"/>
              <a:t>Virtual condition.</a:t>
            </a:r>
          </a:p>
        </p:txBody>
      </p:sp>
      <p:sp>
        <p:nvSpPr>
          <p:cNvPr id="4" name="Slide Number Placeholder 3"/>
          <p:cNvSpPr>
            <a:spLocks noGrp="1"/>
          </p:cNvSpPr>
          <p:nvPr>
            <p:ph type="sldNum" sz="quarter" idx="12"/>
          </p:nvPr>
        </p:nvSpPr>
        <p:spPr/>
        <p:txBody>
          <a:bodyPr/>
          <a:lstStyle/>
          <a:p>
            <a:fld id="{9EF9CD90-CA6C-4EE1-97E9-8AE06237CD1D}" type="slidenum">
              <a:rPr lang="en-US" smtClean="0"/>
              <a:t>3</a:t>
            </a:fld>
            <a:endParaRPr lang="en-US"/>
          </a:p>
        </p:txBody>
      </p:sp>
    </p:spTree>
    <p:extLst>
      <p:ext uri="{BB962C8B-B14F-4D97-AF65-F5344CB8AC3E}">
        <p14:creationId xmlns:p14="http://schemas.microsoft.com/office/powerpoint/2010/main" val="21335678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1 – Taylor’s Principle </a:t>
            </a:r>
            <a:endParaRPr lang="en-US" dirty="0"/>
          </a:p>
        </p:txBody>
      </p:sp>
      <p:sp>
        <p:nvSpPr>
          <p:cNvPr id="3" name="Content Placeholder 2"/>
          <p:cNvSpPr>
            <a:spLocks noGrp="1"/>
          </p:cNvSpPr>
          <p:nvPr>
            <p:ph idx="1"/>
          </p:nvPr>
        </p:nvSpPr>
        <p:spPr/>
        <p:txBody>
          <a:bodyPr/>
          <a:lstStyle/>
          <a:p>
            <a:r>
              <a:rPr lang="en-US" dirty="0" smtClean="0"/>
              <a:t>Rule 1 states:</a:t>
            </a:r>
          </a:p>
          <a:p>
            <a:pPr lvl="1"/>
            <a:r>
              <a:rPr lang="en-US" dirty="0"/>
              <a:t>"where only a tolerance of size is specified, the limits of size of an individual feature prescribe the extent to which variations in its geometric form, as well as size, are allowed</a:t>
            </a:r>
            <a:r>
              <a:rPr lang="en-US" dirty="0" smtClean="0"/>
              <a:t>.“</a:t>
            </a:r>
          </a:p>
          <a:p>
            <a:r>
              <a:rPr lang="en-US" dirty="0" smtClean="0"/>
              <a:t>The feature surface may not exceed the limits of size.</a:t>
            </a:r>
          </a:p>
          <a:p>
            <a:r>
              <a:rPr lang="en-US" dirty="0" smtClean="0"/>
              <a:t>When a feature is made at</a:t>
            </a:r>
            <a:br>
              <a:rPr lang="en-US" dirty="0" smtClean="0"/>
            </a:br>
            <a:r>
              <a:rPr lang="en-US" dirty="0" smtClean="0"/>
              <a:t>MMC, it must be of perfect</a:t>
            </a:r>
            <a:br>
              <a:rPr lang="en-US" dirty="0" smtClean="0"/>
            </a:br>
            <a:r>
              <a:rPr lang="en-US" dirty="0" smtClean="0"/>
              <a:t>form.</a:t>
            </a:r>
          </a:p>
          <a:p>
            <a:r>
              <a:rPr lang="en-US" dirty="0" smtClean="0"/>
              <a:t>When not at MMC, the shape</a:t>
            </a:r>
            <a:br>
              <a:rPr lang="en-US" dirty="0" smtClean="0"/>
            </a:br>
            <a:r>
              <a:rPr lang="en-US" dirty="0" smtClean="0"/>
              <a:t>may not extend beyond the</a:t>
            </a:r>
            <a:br>
              <a:rPr lang="en-US" dirty="0" smtClean="0"/>
            </a:br>
            <a:r>
              <a:rPr lang="en-US" dirty="0" smtClean="0"/>
              <a:t>MMC perfect form.</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4</a:t>
            </a:fld>
            <a:endParaRPr lang="en-US"/>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963" t="20860" r="40029" b="22151"/>
          <a:stretch/>
        </p:blipFill>
        <p:spPr>
          <a:xfrm>
            <a:off x="5181600" y="2971800"/>
            <a:ext cx="3886200" cy="3168747"/>
          </a:xfrm>
          <a:prstGeom prst="rect">
            <a:avLst/>
          </a:prstGeom>
        </p:spPr>
      </p:pic>
    </p:spTree>
    <p:extLst>
      <p:ext uri="{BB962C8B-B14F-4D97-AF65-F5344CB8AC3E}">
        <p14:creationId xmlns:p14="http://schemas.microsoft.com/office/powerpoint/2010/main" val="1088542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1</a:t>
            </a:r>
            <a:endParaRPr lang="en-US" dirty="0"/>
          </a:p>
        </p:txBody>
      </p:sp>
      <p:sp>
        <p:nvSpPr>
          <p:cNvPr id="3" name="Content Placeholder 2"/>
          <p:cNvSpPr>
            <a:spLocks noGrp="1"/>
          </p:cNvSpPr>
          <p:nvPr>
            <p:ph idx="1"/>
          </p:nvPr>
        </p:nvSpPr>
        <p:spPr/>
        <p:txBody>
          <a:bodyPr/>
          <a:lstStyle/>
          <a:p>
            <a:r>
              <a:rPr lang="en-US" dirty="0" smtClean="0"/>
              <a:t>Specification for a peg.</a:t>
            </a:r>
          </a:p>
          <a:p>
            <a:endParaRPr lang="en-US" dirty="0"/>
          </a:p>
          <a:p>
            <a:endParaRPr lang="en-US" dirty="0" smtClean="0"/>
          </a:p>
          <a:p>
            <a:endParaRPr lang="en-US" dirty="0"/>
          </a:p>
          <a:p>
            <a:endParaRPr lang="en-US" dirty="0" smtClean="0"/>
          </a:p>
          <a:p>
            <a:endParaRPr lang="en-US" dirty="0"/>
          </a:p>
          <a:p>
            <a:r>
              <a:rPr lang="en-US" dirty="0" smtClean="0"/>
              <a:t>If made at MMC, </a:t>
            </a:r>
            <a:r>
              <a:rPr lang="en-US" dirty="0" smtClean="0">
                <a:sym typeface="Symbol"/>
              </a:rPr>
              <a:t>.515, the peg must be perfectly straight.</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5</a:t>
            </a:fld>
            <a:endParaRPr lang="en-US"/>
          </a:p>
        </p:txBody>
      </p:sp>
      <p:pic>
        <p:nvPicPr>
          <p:cNvPr id="1026" name="Picture 2" descr="Click to collapse"/>
          <p:cNvPicPr>
            <a:picLocks noChangeAspect="1" noChangeArrowheads="1"/>
          </p:cNvPicPr>
          <p:nvPr/>
        </p:nvPicPr>
        <p:blipFill rotWithShape="1">
          <a:blip r:embed="rId2">
            <a:extLst>
              <a:ext uri="{28A0092B-C50C-407E-A947-70E740481C1C}">
                <a14:useLocalDpi xmlns:a14="http://schemas.microsoft.com/office/drawing/2010/main" val="0"/>
              </a:ext>
            </a:extLst>
          </a:blip>
          <a:srcRect b="65315"/>
          <a:stretch/>
        </p:blipFill>
        <p:spPr bwMode="auto">
          <a:xfrm>
            <a:off x="2590800" y="1828800"/>
            <a:ext cx="3657600" cy="1199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1571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1</a:t>
            </a:r>
            <a:endParaRPr lang="en-US" dirty="0"/>
          </a:p>
        </p:txBody>
      </p:sp>
      <p:sp>
        <p:nvSpPr>
          <p:cNvPr id="3" name="Content Placeholder 2"/>
          <p:cNvSpPr>
            <a:spLocks noGrp="1"/>
          </p:cNvSpPr>
          <p:nvPr>
            <p:ph idx="1"/>
          </p:nvPr>
        </p:nvSpPr>
        <p:spPr>
          <a:xfrm>
            <a:off x="457200" y="1066800"/>
            <a:ext cx="4343400" cy="5029200"/>
          </a:xfrm>
        </p:spPr>
        <p:txBody>
          <a:bodyPr/>
          <a:lstStyle/>
          <a:p>
            <a:r>
              <a:rPr lang="en-US" dirty="0" smtClean="0"/>
              <a:t>If made smaller than MMC, the peg can be bent or tapered.</a:t>
            </a:r>
          </a:p>
          <a:p>
            <a:r>
              <a:rPr lang="en-US" dirty="0" smtClean="0"/>
              <a:t>However, it must not extend beyond the MMC perfect shape boundaries. </a:t>
            </a:r>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6</a:t>
            </a:fld>
            <a:endParaRPr lang="en-US"/>
          </a:p>
        </p:txBody>
      </p:sp>
      <p:pic>
        <p:nvPicPr>
          <p:cNvPr id="5" name="Picture 4" descr="Click to collapse"/>
          <p:cNvPicPr>
            <a:picLocks noChangeAspect="1" noChangeArrowheads="1"/>
          </p:cNvPicPr>
          <p:nvPr/>
        </p:nvPicPr>
        <p:blipFill rotWithShape="1">
          <a:blip r:embed="rId2">
            <a:extLst>
              <a:ext uri="{28A0092B-C50C-407E-A947-70E740481C1C}">
                <a14:useLocalDpi xmlns:a14="http://schemas.microsoft.com/office/drawing/2010/main" val="0"/>
              </a:ext>
            </a:extLst>
          </a:blip>
          <a:srcRect b="47877"/>
          <a:stretch/>
        </p:blipFill>
        <p:spPr bwMode="auto">
          <a:xfrm>
            <a:off x="4695469" y="1222449"/>
            <a:ext cx="4286250" cy="235823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lick to collapse"/>
          <p:cNvPicPr>
            <a:picLocks noChangeAspect="1" noChangeArrowheads="1"/>
          </p:cNvPicPr>
          <p:nvPr/>
        </p:nvPicPr>
        <p:blipFill rotWithShape="1">
          <a:blip r:embed="rId3">
            <a:extLst>
              <a:ext uri="{28A0092B-C50C-407E-A947-70E740481C1C}">
                <a14:useLocalDpi xmlns:a14="http://schemas.microsoft.com/office/drawing/2010/main" val="0"/>
              </a:ext>
            </a:extLst>
          </a:blip>
          <a:srcRect r="12783" b="50000"/>
          <a:stretch/>
        </p:blipFill>
        <p:spPr bwMode="auto">
          <a:xfrm>
            <a:off x="4748880" y="3733799"/>
            <a:ext cx="3995872" cy="21621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lick to collapse"/>
          <p:cNvPicPr>
            <a:picLocks noChangeAspect="1" noChangeArrowheads="1"/>
          </p:cNvPicPr>
          <p:nvPr/>
        </p:nvPicPr>
        <p:blipFill rotWithShape="1">
          <a:blip r:embed="rId4">
            <a:extLst>
              <a:ext uri="{28A0092B-C50C-407E-A947-70E740481C1C}">
                <a14:useLocalDpi xmlns:a14="http://schemas.microsoft.com/office/drawing/2010/main" val="0"/>
              </a:ext>
            </a:extLst>
          </a:blip>
          <a:srcRect b="65315"/>
          <a:stretch/>
        </p:blipFill>
        <p:spPr bwMode="auto">
          <a:xfrm>
            <a:off x="533400" y="4215256"/>
            <a:ext cx="3657600" cy="1199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4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73200"/>
            <a:ext cx="9144000"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11"/>
          <p:cNvSpPr txBox="1">
            <a:spLocks noChangeArrowheads="1"/>
          </p:cNvSpPr>
          <p:nvPr/>
        </p:nvSpPr>
        <p:spPr bwMode="auto">
          <a:xfrm>
            <a:off x="3054350" y="90488"/>
            <a:ext cx="2584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Limits of Size – Rule #1</a:t>
            </a:r>
          </a:p>
        </p:txBody>
      </p:sp>
      <p:sp>
        <p:nvSpPr>
          <p:cNvPr id="8197" name="Text Box 13"/>
          <p:cNvSpPr txBox="1">
            <a:spLocks noChangeArrowheads="1"/>
          </p:cNvSpPr>
          <p:nvPr/>
        </p:nvSpPr>
        <p:spPr bwMode="auto">
          <a:xfrm>
            <a:off x="152400" y="1143000"/>
            <a:ext cx="5257800" cy="2032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u="sng">
                <a:latin typeface="Times New Roman" pitchFamily="18" charset="0"/>
              </a:rPr>
              <a:t>Taylor Principle (1905)</a:t>
            </a:r>
          </a:p>
          <a:p>
            <a:pPr eaLnBrk="1" hangingPunct="1"/>
            <a:endParaRPr lang="en-US">
              <a:latin typeface="Times New Roman" pitchFamily="18" charset="0"/>
            </a:endParaRPr>
          </a:p>
          <a:p>
            <a:pPr eaLnBrk="1" hangingPunct="1"/>
            <a:r>
              <a:rPr lang="en-US">
                <a:latin typeface="Times New Roman" pitchFamily="18" charset="0"/>
              </a:rPr>
              <a:t>The limits of size “Rule #1” defines the size and form limits for regular, individual features. It </a:t>
            </a:r>
            <a:r>
              <a:rPr lang="en-US" u="sng">
                <a:latin typeface="Times New Roman" pitchFamily="18" charset="0"/>
              </a:rPr>
              <a:t>requires perfect form at MMC</a:t>
            </a:r>
            <a:r>
              <a:rPr lang="en-US">
                <a:latin typeface="Times New Roman" pitchFamily="18" charset="0"/>
              </a:rPr>
              <a:t> and ensures the pin will fit in the hole.</a:t>
            </a:r>
          </a:p>
          <a:p>
            <a:pPr eaLnBrk="1" hangingPunct="1"/>
            <a:endParaRPr lang="en-US">
              <a:latin typeface="Times New Roman" pitchFamily="18" charset="0"/>
            </a:endParaRPr>
          </a:p>
        </p:txBody>
      </p:sp>
      <p:sp>
        <p:nvSpPr>
          <p:cNvPr id="8198" name="TextBox 1"/>
          <p:cNvSpPr txBox="1">
            <a:spLocks noChangeArrowheads="1"/>
          </p:cNvSpPr>
          <p:nvPr/>
        </p:nvSpPr>
        <p:spPr bwMode="auto">
          <a:xfrm>
            <a:off x="1828800" y="6307138"/>
            <a:ext cx="58277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If the feature is made at MMC, its form must be perfect.</a:t>
            </a:r>
          </a:p>
        </p:txBody>
      </p:sp>
    </p:spTree>
    <p:custDataLst>
      <p:tags r:id="rId1"/>
    </p:custDataLst>
    <p:extLst>
      <p:ext uri="{BB962C8B-B14F-4D97-AF65-F5344CB8AC3E}">
        <p14:creationId xmlns:p14="http://schemas.microsoft.com/office/powerpoint/2010/main" val="19616881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Line 7"/>
          <p:cNvSpPr>
            <a:spLocks noChangeShapeType="1"/>
          </p:cNvSpPr>
          <p:nvPr/>
        </p:nvSpPr>
        <p:spPr bwMode="auto">
          <a:xfrm>
            <a:off x="685800" y="2438400"/>
            <a:ext cx="76200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220" name="Picture 10"/>
          <p:cNvPicPr>
            <a:picLocks noChangeAspect="1" noChangeArrowheads="1"/>
          </p:cNvPicPr>
          <p:nvPr/>
        </p:nvPicPr>
        <p:blipFill>
          <a:blip r:embed="rId4">
            <a:extLst>
              <a:ext uri="{28A0092B-C50C-407E-A947-70E740481C1C}">
                <a14:useLocalDpi xmlns:a14="http://schemas.microsoft.com/office/drawing/2010/main" val="0"/>
              </a:ext>
            </a:extLst>
          </a:blip>
          <a:srcRect l="937" t="2170"/>
          <a:stretch>
            <a:fillRect/>
          </a:stretch>
        </p:blipFill>
        <p:spPr bwMode="auto">
          <a:xfrm>
            <a:off x="762000" y="428625"/>
            <a:ext cx="67056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8"/>
          <p:cNvSpPr txBox="1">
            <a:spLocks noChangeArrowheads="1"/>
          </p:cNvSpPr>
          <p:nvPr/>
        </p:nvSpPr>
        <p:spPr bwMode="auto">
          <a:xfrm>
            <a:off x="2057400" y="0"/>
            <a:ext cx="533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t>Limits of Size – Rule #1 </a:t>
            </a:r>
          </a:p>
        </p:txBody>
      </p:sp>
      <p:grpSp>
        <p:nvGrpSpPr>
          <p:cNvPr id="2" name="Group 13"/>
          <p:cNvGrpSpPr>
            <a:grpSpLocks/>
          </p:cNvGrpSpPr>
          <p:nvPr/>
        </p:nvGrpSpPr>
        <p:grpSpPr bwMode="auto">
          <a:xfrm>
            <a:off x="0" y="2590800"/>
            <a:ext cx="9144000" cy="4198938"/>
            <a:chOff x="0" y="1632"/>
            <a:chExt cx="5760" cy="2645"/>
          </a:xfrm>
        </p:grpSpPr>
        <p:sp>
          <p:nvSpPr>
            <p:cNvPr id="9224" name="Text Box 5"/>
            <p:cNvSpPr txBox="1">
              <a:spLocks noChangeArrowheads="1"/>
            </p:cNvSpPr>
            <p:nvPr/>
          </p:nvSpPr>
          <p:spPr bwMode="auto">
            <a:xfrm>
              <a:off x="0" y="3812"/>
              <a:ext cx="576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latin typeface="Times New Roman" pitchFamily="18" charset="0"/>
                </a:rPr>
                <a:t>The limits of size </a:t>
              </a:r>
              <a:r>
                <a:rPr lang="en-US" sz="1400" b="1">
                  <a:latin typeface="Times New Roman" pitchFamily="18" charset="0"/>
                </a:rPr>
                <a:t>define the size</a:t>
              </a:r>
              <a:r>
                <a:rPr lang="en-US" sz="1400">
                  <a:latin typeface="Times New Roman" pitchFamily="18" charset="0"/>
                </a:rPr>
                <a:t>, </a:t>
              </a:r>
              <a:r>
                <a:rPr lang="en-US" sz="1400" b="1">
                  <a:latin typeface="Times New Roman" pitchFamily="18" charset="0"/>
                </a:rPr>
                <a:t>as well as the form </a:t>
              </a:r>
              <a:r>
                <a:rPr lang="en-US" sz="1400">
                  <a:latin typeface="Times New Roman" pitchFamily="18" charset="0"/>
                </a:rPr>
                <a:t>of an individual feature.  The form of the feature may vary within the size limits.  </a:t>
              </a:r>
              <a:r>
                <a:rPr lang="en-US" sz="1400" u="sng">
                  <a:latin typeface="Times New Roman" pitchFamily="18" charset="0"/>
                </a:rPr>
                <a:t>If the feature is produced at its maximum material condition, the form must be perfect</a:t>
              </a:r>
              <a:r>
                <a:rPr lang="en-US" sz="1400">
                  <a:latin typeface="Times New Roman" pitchFamily="18" charset="0"/>
                </a:rPr>
                <a:t>.  The feature may be bent, tapered or out of round as it departs from the maximum material condition.</a:t>
              </a:r>
            </a:p>
          </p:txBody>
        </p:sp>
        <p:pic>
          <p:nvPicPr>
            <p:cNvPr id="922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 y="1632"/>
              <a:ext cx="4512" cy="2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6" name="Text Box 12"/>
          <p:cNvSpPr txBox="1">
            <a:spLocks noChangeArrowheads="1"/>
          </p:cNvSpPr>
          <p:nvPr/>
        </p:nvSpPr>
        <p:spPr bwMode="auto">
          <a:xfrm>
            <a:off x="3200400" y="304800"/>
            <a:ext cx="396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t>(Envelope Principle, Taylor Principle)</a:t>
            </a:r>
          </a:p>
        </p:txBody>
      </p:sp>
    </p:spTree>
    <p:custDataLst>
      <p:tags r:id="rId1"/>
    </p:custDataLst>
    <p:extLst>
      <p:ext uri="{BB962C8B-B14F-4D97-AF65-F5344CB8AC3E}">
        <p14:creationId xmlns:p14="http://schemas.microsoft.com/office/powerpoint/2010/main" val="25897454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56"/>
                                        </p:tgtEl>
                                        <p:attrNameLst>
                                          <p:attrName>style.visibility</p:attrName>
                                        </p:attrNameLst>
                                      </p:cBhvr>
                                      <p:to>
                                        <p:strVal val="visible"/>
                                      </p:to>
                                    </p:set>
                                    <p:animEffect transition="in" filter="blinds(horizontal)">
                                      <p:cBhvr>
                                        <p:cTn id="7" dur="500"/>
                                        <p:tgtEl>
                                          <p:spTgt spid="61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Line 2"/>
          <p:cNvSpPr>
            <a:spLocks noChangeShapeType="1"/>
          </p:cNvSpPr>
          <p:nvPr/>
        </p:nvSpPr>
        <p:spPr bwMode="auto">
          <a:xfrm>
            <a:off x="685800" y="2438400"/>
            <a:ext cx="76200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l="937" t="2170"/>
          <a:stretch>
            <a:fillRect/>
          </a:stretch>
        </p:blipFill>
        <p:spPr bwMode="auto">
          <a:xfrm>
            <a:off x="762000" y="428625"/>
            <a:ext cx="67056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Text Box 5"/>
          <p:cNvSpPr txBox="1">
            <a:spLocks noChangeArrowheads="1"/>
          </p:cNvSpPr>
          <p:nvPr/>
        </p:nvSpPr>
        <p:spPr bwMode="auto">
          <a:xfrm>
            <a:off x="2057400" y="0"/>
            <a:ext cx="533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t>Limits of Size – Rule #1 </a:t>
            </a:r>
          </a:p>
        </p:txBody>
      </p:sp>
      <p:grpSp>
        <p:nvGrpSpPr>
          <p:cNvPr id="10246" name="Group 6"/>
          <p:cNvGrpSpPr>
            <a:grpSpLocks/>
          </p:cNvGrpSpPr>
          <p:nvPr/>
        </p:nvGrpSpPr>
        <p:grpSpPr bwMode="auto">
          <a:xfrm>
            <a:off x="0" y="2590800"/>
            <a:ext cx="9144000" cy="4198938"/>
            <a:chOff x="0" y="1632"/>
            <a:chExt cx="5760" cy="2645"/>
          </a:xfrm>
        </p:grpSpPr>
        <p:sp>
          <p:nvSpPr>
            <p:cNvPr id="10258" name="Text Box 7"/>
            <p:cNvSpPr txBox="1">
              <a:spLocks noChangeArrowheads="1"/>
            </p:cNvSpPr>
            <p:nvPr/>
          </p:nvSpPr>
          <p:spPr bwMode="auto">
            <a:xfrm>
              <a:off x="0" y="3812"/>
              <a:ext cx="576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latin typeface="Times New Roman" pitchFamily="18" charset="0"/>
                </a:rPr>
                <a:t>The limits of size </a:t>
              </a:r>
              <a:r>
                <a:rPr lang="en-US" sz="1400" b="1">
                  <a:latin typeface="Times New Roman" pitchFamily="18" charset="0"/>
                </a:rPr>
                <a:t>define the size, as well as the form </a:t>
              </a:r>
              <a:r>
                <a:rPr lang="en-US" sz="1400">
                  <a:latin typeface="Times New Roman" pitchFamily="18" charset="0"/>
                </a:rPr>
                <a:t>of an individual feature.  The form of the feature may vary within the size limits.  </a:t>
              </a:r>
              <a:r>
                <a:rPr lang="en-US" sz="1400" u="sng">
                  <a:latin typeface="Times New Roman" pitchFamily="18" charset="0"/>
                </a:rPr>
                <a:t>If the feature is produced at its maximum material condition, the form must be perfect</a:t>
              </a:r>
              <a:r>
                <a:rPr lang="en-US" sz="1400">
                  <a:latin typeface="Times New Roman" pitchFamily="18" charset="0"/>
                </a:rPr>
                <a:t>.  The feature may be bent, tapered or out of round as it departs from the maximum material condition.</a:t>
              </a:r>
            </a:p>
          </p:txBody>
        </p:sp>
        <p:pic>
          <p:nvPicPr>
            <p:cNvPr id="10259"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 y="1632"/>
              <a:ext cx="4512" cy="2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47" name="Text Box 9"/>
          <p:cNvSpPr txBox="1">
            <a:spLocks noChangeArrowheads="1"/>
          </p:cNvSpPr>
          <p:nvPr/>
        </p:nvSpPr>
        <p:spPr bwMode="auto">
          <a:xfrm>
            <a:off x="3200400" y="304800"/>
            <a:ext cx="3962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t>(Envelope Principle, Taylor Principle</a:t>
            </a:r>
          </a:p>
        </p:txBody>
      </p:sp>
      <p:sp>
        <p:nvSpPr>
          <p:cNvPr id="10248" name="Rectangle 10"/>
          <p:cNvSpPr>
            <a:spLocks noChangeArrowheads="1"/>
          </p:cNvSpPr>
          <p:nvPr/>
        </p:nvSpPr>
        <p:spPr bwMode="auto">
          <a:xfrm>
            <a:off x="2887663" y="2940050"/>
            <a:ext cx="381000" cy="12192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0249" name="Rectangle 11"/>
          <p:cNvSpPr>
            <a:spLocks noChangeArrowheads="1"/>
          </p:cNvSpPr>
          <p:nvPr/>
        </p:nvSpPr>
        <p:spPr bwMode="auto">
          <a:xfrm>
            <a:off x="2166938" y="2927350"/>
            <a:ext cx="371475" cy="12319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0250" name="Rectangle 12"/>
          <p:cNvSpPr>
            <a:spLocks noChangeArrowheads="1"/>
          </p:cNvSpPr>
          <p:nvPr/>
        </p:nvSpPr>
        <p:spPr bwMode="auto">
          <a:xfrm>
            <a:off x="6324600" y="2867025"/>
            <a:ext cx="304800" cy="1247775"/>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10251" name="Rectangle 13"/>
          <p:cNvSpPr>
            <a:spLocks noChangeArrowheads="1"/>
          </p:cNvSpPr>
          <p:nvPr/>
        </p:nvSpPr>
        <p:spPr bwMode="auto">
          <a:xfrm>
            <a:off x="1066800" y="3048000"/>
            <a:ext cx="1023938" cy="871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252" name="Rectangle 14"/>
          <p:cNvSpPr>
            <a:spLocks noChangeArrowheads="1"/>
          </p:cNvSpPr>
          <p:nvPr/>
        </p:nvSpPr>
        <p:spPr bwMode="auto">
          <a:xfrm>
            <a:off x="4114800" y="3124200"/>
            <a:ext cx="1023938" cy="871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253" name="Line 15"/>
          <p:cNvSpPr>
            <a:spLocks noChangeShapeType="1"/>
          </p:cNvSpPr>
          <p:nvPr/>
        </p:nvSpPr>
        <p:spPr bwMode="auto">
          <a:xfrm>
            <a:off x="6629400" y="3438525"/>
            <a:ext cx="1524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4" name="Rectangle 16"/>
          <p:cNvSpPr>
            <a:spLocks noChangeArrowheads="1"/>
          </p:cNvSpPr>
          <p:nvPr/>
        </p:nvSpPr>
        <p:spPr bwMode="auto">
          <a:xfrm>
            <a:off x="2895600" y="4684713"/>
            <a:ext cx="381000" cy="12192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0255" name="Rectangle 17"/>
          <p:cNvSpPr>
            <a:spLocks noChangeArrowheads="1"/>
          </p:cNvSpPr>
          <p:nvPr/>
        </p:nvSpPr>
        <p:spPr bwMode="auto">
          <a:xfrm>
            <a:off x="2174875" y="4672013"/>
            <a:ext cx="371475" cy="12319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0256" name="Rectangle 18"/>
          <p:cNvSpPr>
            <a:spLocks noChangeArrowheads="1"/>
          </p:cNvSpPr>
          <p:nvPr/>
        </p:nvSpPr>
        <p:spPr bwMode="auto">
          <a:xfrm>
            <a:off x="6324600" y="4572000"/>
            <a:ext cx="304800" cy="1371600"/>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21" name="TextBox 20"/>
          <p:cNvSpPr txBox="1"/>
          <p:nvPr/>
        </p:nvSpPr>
        <p:spPr>
          <a:xfrm>
            <a:off x="3352800" y="2514600"/>
            <a:ext cx="2428875" cy="646113"/>
          </a:xfrm>
          <a:prstGeom prst="rect">
            <a:avLst/>
          </a:prstGeom>
          <a:solidFill>
            <a:schemeClr val="accent6">
              <a:lumMod val="20000"/>
              <a:lumOff val="80000"/>
            </a:schemeClr>
          </a:solidFill>
          <a:ln>
            <a:solidFill>
              <a:srgbClr val="002060"/>
            </a:solidFill>
          </a:ln>
        </p:spPr>
        <p:txBody>
          <a:bodyPr wrap="none">
            <a:spAutoFit/>
          </a:bodyPr>
          <a:lstStyle/>
          <a:p>
            <a:pPr algn="ctr">
              <a:defRPr/>
            </a:pPr>
            <a:r>
              <a:rPr lang="en-US" dirty="0"/>
              <a:t>Verification Check #1</a:t>
            </a:r>
          </a:p>
          <a:p>
            <a:pPr algn="ctr">
              <a:defRPr/>
            </a:pPr>
            <a:r>
              <a:rPr lang="en-US" dirty="0"/>
              <a:t>(form or shape check)</a:t>
            </a:r>
          </a:p>
        </p:txBody>
      </p:sp>
    </p:spTree>
    <p:custDataLst>
      <p:tags r:id="rId1"/>
    </p:custDataLst>
    <p:extLst>
      <p:ext uri="{BB962C8B-B14F-4D97-AF65-F5344CB8AC3E}">
        <p14:creationId xmlns:p14="http://schemas.microsoft.com/office/powerpoint/2010/main" val="64974759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cimar2005_bw_new">
  <a:themeElements>
    <a:clrScheme name="cimar2005_bw_new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imar2005_bw_new">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imar2005_bw_new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imar2005_bw_new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imar2005_bw_new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imar2005_bw_new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imar2005_bw_new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imar2005_bw_new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imar2005_bw_new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imar2005_bw_new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imar2005_bw_new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imar2005_bw_new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imar2005_bw_new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imar2005_bw_new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EML2023</Template>
  <TotalTime>295</TotalTime>
  <Words>1370</Words>
  <Application>Microsoft Office PowerPoint</Application>
  <PresentationFormat>On-screen Show (4:3)</PresentationFormat>
  <Paragraphs>241</Paragraphs>
  <Slides>16</Slides>
  <Notes>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cimar2005_bw_new</vt:lpstr>
      <vt:lpstr>Geometric Dimensioning and Tolerancing</vt:lpstr>
      <vt:lpstr>Review</vt:lpstr>
      <vt:lpstr>Overview of Rules</vt:lpstr>
      <vt:lpstr>Rule 1 – Taylor’s Principle </vt:lpstr>
      <vt:lpstr>Rule 1</vt:lpstr>
      <vt:lpstr>Rule 1</vt:lpstr>
      <vt:lpstr>PowerPoint Presentation</vt:lpstr>
      <vt:lpstr>PowerPoint Presentation</vt:lpstr>
      <vt:lpstr>PowerPoint Presentation</vt:lpstr>
      <vt:lpstr>PowerPoint Presentation</vt:lpstr>
      <vt:lpstr>PowerPoint Presentation</vt:lpstr>
      <vt:lpstr>Rule 1</vt:lpstr>
      <vt:lpstr>Rule 2 – RFS default</vt:lpstr>
      <vt:lpstr>Rule 3 - threads</vt:lpstr>
      <vt:lpstr>Rule 4 – datum/virtual condition rule</vt:lpstr>
      <vt:lpstr>Evaluation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Geometric Dimensioning and Tolerancing</dc:title>
  <dc:creator>carl</dc:creator>
  <cp:lastModifiedBy>carl</cp:lastModifiedBy>
  <cp:revision>52</cp:revision>
  <dcterms:created xsi:type="dcterms:W3CDTF">2012-07-11T12:46:56Z</dcterms:created>
  <dcterms:modified xsi:type="dcterms:W3CDTF">2012-10-31T18:08:06Z</dcterms:modified>
</cp:coreProperties>
</file>