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60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92" autoAdjust="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B270-B578-4E7E-8846-DE2AB6BD5B0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53A87-2D17-469A-B256-941E564F2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9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/>
        </p:nvSpPr>
        <p:spPr bwMode="auto">
          <a:xfrm flipH="1">
            <a:off x="1066800" y="838200"/>
            <a:ext cx="0" cy="495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 flipV="1">
            <a:off x="533400" y="2133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6" name="Picture 11" descr="C:\Users\carl\Pictures\logos\u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724400"/>
            <a:ext cx="3579813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304800"/>
            <a:ext cx="6781800" cy="1470025"/>
          </a:xfrm>
        </p:spPr>
        <p:txBody>
          <a:bodyPr/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2514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87033D-9C20-4175-95CB-D606F83F8A78}" type="datetime1">
              <a:rPr lang="en-US" smtClean="0"/>
              <a:t>10/31/2012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05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66479-4A04-4B85-9D67-BB4689BDA830}" type="datetime1">
              <a:rPr lang="en-US" smtClean="0"/>
              <a:t>10/31/2012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725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E4BB6-5901-448B-92CE-153F9DF56F15}" type="datetime1">
              <a:rPr lang="en-US" smtClean="0"/>
              <a:t>10/31/2012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430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716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CE5279-2603-42F3-8791-79B19CB384F1}" type="datetime1">
              <a:rPr lang="en-US" smtClean="0"/>
              <a:t>10/31/2012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757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191765-1FD0-43E6-9602-BE7843747C4E}" type="datetime1">
              <a:rPr lang="en-US" smtClean="0"/>
              <a:t>10/31/2012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96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EBE14D-6BC9-4D7E-9F23-5893F211CC82}" type="datetime1">
              <a:rPr lang="en-US" smtClean="0"/>
              <a:t>10/31/2012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861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0A07D1-3CB7-4BBA-B6F9-1D0CE73197BC}" type="datetime1">
              <a:rPr lang="en-US" smtClean="0"/>
              <a:t>10/31/2012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27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B13327-8D57-41EC-881E-94A0D5AE96F5}" type="datetime1">
              <a:rPr lang="en-US" smtClean="0"/>
              <a:t>10/31/2012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38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6D0B74-747B-4598-9FF3-9ADA29172C70}" type="datetime1">
              <a:rPr lang="en-US" smtClean="0"/>
              <a:t>10/31/2012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8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5B461-BD16-464B-AC4A-DA69EFC6F4F0}" type="datetime1">
              <a:rPr lang="en-US" smtClean="0"/>
              <a:t>10/31/2012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6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BE5F96-8051-4F5D-9495-1F0594FD8429}" type="datetime1">
              <a:rPr lang="en-US" smtClean="0"/>
              <a:t>10/31/2012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280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2A17E8-54CF-4B37-9F8E-896A8103C10F}" type="datetime1">
              <a:rPr lang="en-US" smtClean="0"/>
              <a:t>10/31/2012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4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A638D79-FE9A-4271-942C-CE0D5A7AF90A}" type="datetime1">
              <a:rPr lang="en-US" smtClean="0"/>
              <a:t>10/31/2012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246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457200" y="9906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419600" y="62484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200" b="1" dirty="0"/>
              <a:t>EML 2023</a:t>
            </a:r>
          </a:p>
          <a:p>
            <a:pPr algn="r">
              <a:defRPr/>
            </a:pPr>
            <a:r>
              <a:rPr lang="en-US" sz="1200" b="1" dirty="0"/>
              <a:t>Department of Mechanical and Aerospace Engineering</a:t>
            </a:r>
          </a:p>
        </p:txBody>
      </p:sp>
      <p:pic>
        <p:nvPicPr>
          <p:cNvPr id="2058" name="Picture 11" descr="C:\Users\carl\Pictures\logos\uf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27763"/>
            <a:ext cx="265906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Geometric Dimensioning and Tolerancing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dirty="0"/>
              <a:t>4</a:t>
            </a:r>
            <a:r>
              <a:rPr lang="en-US" dirty="0" smtClean="0"/>
              <a:t>, Feature Control Frames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507" y="3048001"/>
            <a:ext cx="1988598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57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Feature Control Frames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single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combined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feature given a tolerance and then identified as a datum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10</a:t>
            </a:fld>
            <a:endParaRPr lang="en-US"/>
          </a:p>
        </p:txBody>
      </p:sp>
      <p:pic>
        <p:nvPicPr>
          <p:cNvPr id="7170" name="Picture 2" descr="Image from boo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7"/>
          <a:stretch/>
        </p:blipFill>
        <p:spPr bwMode="auto">
          <a:xfrm>
            <a:off x="3027106" y="1429364"/>
            <a:ext cx="2476500" cy="56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 from bo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676" y="2971800"/>
            <a:ext cx="1438275" cy="77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Image from book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1" t="50000"/>
          <a:stretch/>
        </p:blipFill>
        <p:spPr bwMode="auto">
          <a:xfrm>
            <a:off x="3269378" y="4724400"/>
            <a:ext cx="1717573" cy="117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85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11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01" y="1524000"/>
            <a:ext cx="9007793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93660" y="1729232"/>
            <a:ext cx="190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control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4852" y="2069068"/>
            <a:ext cx="190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combined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67548" y="2362200"/>
            <a:ext cx="190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surface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5022" y="2603401"/>
            <a:ext cx="426966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geometric characteristic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5022" y="2943237"/>
            <a:ext cx="190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tolerance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1400" y="3250478"/>
            <a:ext cx="190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left        right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91400" y="3358945"/>
            <a:ext cx="145568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primary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55342" y="3829056"/>
            <a:ext cx="190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line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24600" y="4195930"/>
            <a:ext cx="190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compartments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75657" y="4451880"/>
            <a:ext cx="190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43600" y="4776968"/>
            <a:ext cx="190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              O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05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Chap 1 – Introduction</a:t>
            </a:r>
          </a:p>
          <a:p>
            <a:pPr lvl="1"/>
            <a:r>
              <a:rPr lang="en-US" dirty="0" smtClean="0"/>
              <a:t>importance of interchangeable parts</a:t>
            </a:r>
          </a:p>
          <a:p>
            <a:pPr lvl="1"/>
            <a:r>
              <a:rPr lang="en-US" dirty="0" smtClean="0"/>
              <a:t>need to avoid ambiguity in drawings</a:t>
            </a:r>
          </a:p>
          <a:p>
            <a:r>
              <a:rPr lang="en-US" dirty="0" smtClean="0"/>
              <a:t>Chap 2 – Symbols &amp; Abbreviations</a:t>
            </a:r>
          </a:p>
          <a:p>
            <a:pPr lvl="1"/>
            <a:r>
              <a:rPr lang="en-US" dirty="0" smtClean="0"/>
              <a:t>Dimensioning Symbols ; Geometric Characteristics ; Modifying Symbols</a:t>
            </a:r>
          </a:p>
          <a:p>
            <a:r>
              <a:rPr lang="en-US" dirty="0" smtClean="0"/>
              <a:t>Chap 3 – </a:t>
            </a:r>
            <a:r>
              <a:rPr lang="en-US" dirty="0" err="1" smtClean="0"/>
              <a:t>Datums</a:t>
            </a:r>
            <a:endParaRPr lang="en-US" dirty="0" smtClean="0"/>
          </a:p>
          <a:p>
            <a:pPr lvl="1"/>
            <a:r>
              <a:rPr lang="en-US" dirty="0" err="1" smtClean="0"/>
              <a:t>datums</a:t>
            </a:r>
            <a:r>
              <a:rPr lang="en-US" dirty="0" smtClean="0"/>
              <a:t> define coordinate systems from which measurements are taken during part </a:t>
            </a:r>
            <a:r>
              <a:rPr lang="en-US" dirty="0" smtClean="0"/>
              <a:t>inspection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98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The feature </a:t>
            </a:r>
            <a:r>
              <a:rPr lang="en-US" dirty="0"/>
              <a:t>control frame provides a specified control for single or multiple features</a:t>
            </a:r>
            <a:r>
              <a:rPr lang="en-US" dirty="0" smtClean="0"/>
              <a:t>.</a:t>
            </a:r>
          </a:p>
          <a:p>
            <a:pPr>
              <a:spcBef>
                <a:spcPts val="1800"/>
              </a:spcBef>
            </a:pPr>
            <a:r>
              <a:rPr lang="en-US" dirty="0"/>
              <a:t>A feature control frame must contain at least a </a:t>
            </a:r>
            <a:r>
              <a:rPr lang="en-US" i="1" dirty="0">
                <a:solidFill>
                  <a:srgbClr val="0070C0"/>
                </a:solidFill>
              </a:rPr>
              <a:t>geometric characteristic symbol</a:t>
            </a:r>
            <a:r>
              <a:rPr lang="en-US" dirty="0"/>
              <a:t> and a tolerance value.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3</a:t>
            </a:fld>
            <a:endParaRPr lang="en-US"/>
          </a:p>
        </p:txBody>
      </p:sp>
      <p:pic>
        <p:nvPicPr>
          <p:cNvPr id="1026" name="Picture 2" descr="Image from bo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505200"/>
            <a:ext cx="3657600" cy="57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56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4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3059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5290066"/>
            <a:ext cx="4198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Explained in detail in Chapters 6 and 8.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01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Attachment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placement of the feature control frame governs what information it is conveying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5</a:t>
            </a:fld>
            <a:endParaRPr lang="en-US"/>
          </a:p>
        </p:txBody>
      </p:sp>
      <p:pic>
        <p:nvPicPr>
          <p:cNvPr id="2050" name="Picture 2" descr="Image from bo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441913"/>
            <a:ext cx="3650226" cy="198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from bo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489473"/>
            <a:ext cx="3505200" cy="200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0" y="5181600"/>
            <a:ext cx="3057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surface of cylindrical feature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70987" y="5181600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center axis of cylindrical feature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9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Attachment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763000" cy="5029200"/>
          </a:xfrm>
        </p:spPr>
        <p:txBody>
          <a:bodyPr/>
          <a:lstStyle/>
          <a:p>
            <a:r>
              <a:rPr lang="en-US" dirty="0" smtClean="0"/>
              <a:t>4 placement styles</a:t>
            </a:r>
          </a:p>
          <a:p>
            <a:pPr marL="693738" lvl="1" indent="-457200">
              <a:buFont typeface="+mj-lt"/>
              <a:buAutoNum type="alphaLcParenR"/>
            </a:pPr>
            <a:r>
              <a:rPr lang="en-US" dirty="0"/>
              <a:t>The feature control frame is placed below a dimension pertaining to a feature. The leader is from the dimension.</a:t>
            </a:r>
          </a:p>
          <a:p>
            <a:pPr marL="693738" lvl="1" indent="-457200">
              <a:buFont typeface="+mj-lt"/>
              <a:buAutoNum type="alphaLcParenR"/>
            </a:pPr>
            <a:r>
              <a:rPr lang="en-US" dirty="0"/>
              <a:t>A leader from the feature control frame runs to the controlled feature.</a:t>
            </a:r>
          </a:p>
          <a:p>
            <a:pPr marL="693738" lvl="1" indent="-457200">
              <a:buFont typeface="+mj-lt"/>
              <a:buAutoNum type="alphaLcParenR"/>
            </a:pPr>
            <a:r>
              <a:rPr lang="en-US" dirty="0"/>
              <a:t>A side or end of the feature control frame is attached to an extension line from the feature. The feature surface must be a plane.</a:t>
            </a:r>
          </a:p>
          <a:p>
            <a:pPr marL="693738" lvl="1" indent="-457200">
              <a:buFont typeface="+mj-lt"/>
              <a:buAutoNum type="alphaLcParenR"/>
            </a:pPr>
            <a:r>
              <a:rPr lang="en-US" dirty="0"/>
              <a:t>A side or end of the feature control frame is attached to a feature-of-size dimension extension line.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6</a:t>
            </a:fld>
            <a:endParaRPr lang="en-US"/>
          </a:p>
        </p:txBody>
      </p:sp>
      <p:pic>
        <p:nvPicPr>
          <p:cNvPr id="3074" name="Picture 2" descr="Click to collap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150" y="3886200"/>
            <a:ext cx="4352925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469811"/>
            <a:ext cx="1524000" cy="14912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5346158"/>
            <a:ext cx="1524000" cy="14912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5310769"/>
            <a:ext cx="1524000" cy="149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29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of a Feature Control Frame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first compartment is always a </a:t>
            </a:r>
            <a:r>
              <a:rPr lang="en-US" i="1" dirty="0">
                <a:solidFill>
                  <a:srgbClr val="0070C0"/>
                </a:solidFill>
              </a:rPr>
              <a:t>geometric characteristic symbol</a:t>
            </a:r>
            <a:r>
              <a:rPr lang="en-US" dirty="0"/>
              <a:t> 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next compartment is a tolerance.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7</a:t>
            </a:fld>
            <a:endParaRPr lang="en-US"/>
          </a:p>
        </p:txBody>
      </p:sp>
      <p:pic>
        <p:nvPicPr>
          <p:cNvPr id="4098" name="Picture 2" descr="Click to collap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057400"/>
            <a:ext cx="394335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4111113"/>
            <a:ext cx="3733800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84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of a Feature Control Frame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next compartments identify </a:t>
            </a:r>
            <a:r>
              <a:rPr lang="en-US" dirty="0" err="1" smtClean="0"/>
              <a:t>datums</a:t>
            </a:r>
            <a:r>
              <a:rPr lang="en-US" dirty="0" smtClean="0"/>
              <a:t> as needed to define the reference coordinate system.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feature control frame may contain modifiers.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8</a:t>
            </a:fld>
            <a:endParaRPr lang="en-US"/>
          </a:p>
        </p:txBody>
      </p:sp>
      <p:pic>
        <p:nvPicPr>
          <p:cNvPr id="5122" name="Picture 2" descr="Click to collap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62316"/>
            <a:ext cx="4391025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from bo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419600"/>
            <a:ext cx="3181350" cy="126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mage from boo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399" y="2062316"/>
            <a:ext cx="2886075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55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9</a:t>
            </a:fld>
            <a:endParaRPr lang="en-US"/>
          </a:p>
        </p:txBody>
      </p:sp>
      <p:pic>
        <p:nvPicPr>
          <p:cNvPr id="6146" name="Picture 2" descr="Click to collap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04800"/>
            <a:ext cx="6838950" cy="618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7703" y="685800"/>
            <a:ext cx="2467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Read from left to right.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80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mar2005_bw_new">
  <a:themeElements>
    <a:clrScheme name="cimar2005_bw_new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imar2005_bw_ne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imar2005_bw_ne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EML2023</Template>
  <TotalTime>271</TotalTime>
  <Words>303</Words>
  <Application>Microsoft Office PowerPoint</Application>
  <PresentationFormat>On-screen Show (4:3)</PresentationFormat>
  <Paragraphs>72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cimar2005_bw_new</vt:lpstr>
      <vt:lpstr>Geometric Dimensioning and Tolerancing</vt:lpstr>
      <vt:lpstr>Review</vt:lpstr>
      <vt:lpstr>Introduction</vt:lpstr>
      <vt:lpstr>Geometric Characteristics</vt:lpstr>
      <vt:lpstr>Attachment</vt:lpstr>
      <vt:lpstr>Attachment</vt:lpstr>
      <vt:lpstr>Content of a Feature Control Frame</vt:lpstr>
      <vt:lpstr>Content of a Feature Control Frame</vt:lpstr>
      <vt:lpstr>PowerPoint Presentation</vt:lpstr>
      <vt:lpstr>Types of Feature Control Frames</vt:lpstr>
      <vt:lpstr>Evaluation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Geometric Dimensioning and Tolerancing</dc:title>
  <dc:creator>carl</dc:creator>
  <cp:lastModifiedBy>carl</cp:lastModifiedBy>
  <cp:revision>44</cp:revision>
  <dcterms:created xsi:type="dcterms:W3CDTF">2012-07-11T12:46:56Z</dcterms:created>
  <dcterms:modified xsi:type="dcterms:W3CDTF">2012-10-31T17:55:44Z</dcterms:modified>
</cp:coreProperties>
</file>