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</p:sldMasterIdLst>
  <p:notesMasterIdLst>
    <p:notesMasterId r:id="rId35"/>
  </p:notesMasterIdLst>
  <p:sldIdLst>
    <p:sldId id="256" r:id="rId2"/>
    <p:sldId id="258" r:id="rId3"/>
    <p:sldId id="257" r:id="rId4"/>
    <p:sldId id="260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61" r:id="rId29"/>
    <p:sldId id="288" r:id="rId30"/>
    <p:sldId id="289" r:id="rId31"/>
    <p:sldId id="286" r:id="rId32"/>
    <p:sldId id="285" r:id="rId33"/>
    <p:sldId id="28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2" autoAdjust="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B270-B578-4E7E-8846-DE2AB6BD5B00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53A87-2D17-469A-B256-941E564F2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 flipH="1">
            <a:off x="1066800" y="8382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V="1">
            <a:off x="533400" y="2133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" name="Picture 11" descr="C:\Users\carl\Pictures\logos\u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35798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304800"/>
            <a:ext cx="6781800" cy="1470025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514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87033D-9C20-4175-95CB-D606F83F8A78}" type="datetime1">
              <a:rPr lang="en-US" smtClean="0"/>
              <a:t>7/18/2012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0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6479-4A04-4B85-9D67-BB4689BDA830}" type="datetime1">
              <a:rPr lang="en-US" smtClean="0"/>
              <a:t>7/18/2012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25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E4BB6-5901-448B-92CE-153F9DF56F15}" type="datetime1">
              <a:rPr lang="en-US" smtClean="0"/>
              <a:t>7/18/2012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30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E5279-2603-42F3-8791-79B19CB384F1}" type="datetime1">
              <a:rPr lang="en-US" smtClean="0"/>
              <a:t>7/18/2012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57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191765-1FD0-43E6-9602-BE7843747C4E}" type="datetime1">
              <a:rPr lang="en-US" smtClean="0"/>
              <a:t>7/18/2012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96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EBE14D-6BC9-4D7E-9F23-5893F211CC82}" type="datetime1">
              <a:rPr lang="en-US" smtClean="0"/>
              <a:t>7/18/2012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6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A07D1-3CB7-4BBA-B6F9-1D0CE73197BC}" type="datetime1">
              <a:rPr lang="en-US" smtClean="0"/>
              <a:t>7/18/2012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7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B13327-8D57-41EC-881E-94A0D5AE96F5}" type="datetime1">
              <a:rPr lang="en-US" smtClean="0"/>
              <a:t>7/18/2012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8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D0B74-747B-4598-9FF3-9ADA29172C70}" type="datetime1">
              <a:rPr lang="en-US" smtClean="0"/>
              <a:t>7/18/2012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8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5B461-BD16-464B-AC4A-DA69EFC6F4F0}" type="datetime1">
              <a:rPr lang="en-US" smtClean="0"/>
              <a:t>7/18/2012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6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E5F96-8051-4F5D-9495-1F0594FD8429}" type="datetime1">
              <a:rPr lang="en-US" smtClean="0"/>
              <a:t>7/18/2012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8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A17E8-54CF-4B37-9F8E-896A8103C10F}" type="datetime1">
              <a:rPr lang="en-US" smtClean="0"/>
              <a:t>7/18/2012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4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A638D79-FE9A-4271-942C-CE0D5A7AF90A}" type="datetime1">
              <a:rPr lang="en-US" smtClean="0"/>
              <a:t>7/18/2012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24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419600" y="62484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 b="1" dirty="0"/>
              <a:t>EML 2023</a:t>
            </a:r>
          </a:p>
          <a:p>
            <a:pPr algn="r">
              <a:defRPr/>
            </a:pPr>
            <a:r>
              <a:rPr lang="en-US" sz="1200" b="1" dirty="0"/>
              <a:t>Department of Mechanical and Aerospace Engineering</a:t>
            </a:r>
          </a:p>
        </p:txBody>
      </p:sp>
      <p:pic>
        <p:nvPicPr>
          <p:cNvPr id="2058" name="Picture 11" descr="C:\Users\carl\Pictures\logos\uf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27763"/>
            <a:ext cx="265906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communities.ptc.com/message/173195" TargetMode="External"/><Relationship Id="rId2" Type="http://schemas.openxmlformats.org/officeDocument/2006/relationships/hyperlink" Target="http://www.eng-tips.com/viewthread.cfm?qid=18639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Geometric Dimensioning and Tolerancing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514600"/>
            <a:ext cx="7620000" cy="1752600"/>
          </a:xfrm>
        </p:spPr>
        <p:txBody>
          <a:bodyPr/>
          <a:lstStyle/>
          <a:p>
            <a:pPr marL="2860675" indent="-2860675"/>
            <a:r>
              <a:rPr lang="en-US" dirty="0" smtClean="0"/>
              <a:t>Chapter 6, Form, Orientation, Profile, and </a:t>
            </a:r>
            <a:r>
              <a:rPr lang="en-US" dirty="0" err="1" smtClean="0"/>
              <a:t>Runout</a:t>
            </a:r>
            <a:r>
              <a:rPr lang="en-US" dirty="0" smtClean="0"/>
              <a:t> Tolerances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507" y="3048001"/>
            <a:ext cx="1988598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10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1818968" y="2866104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Circularity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Circularity is roundness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At </a:t>
            </a:r>
            <a:r>
              <a:rPr lang="en-US" dirty="0"/>
              <a:t>any cross-sectional measurement during one complete revolution of the feature, all points of the surface are perpendicular at an equal distance from a common axis.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11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646" y="228600"/>
            <a:ext cx="610144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7" y="3549833"/>
            <a:ext cx="5220353" cy="177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442508"/>
            <a:ext cx="3581400" cy="198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79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12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1818968" y="3276600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0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Cylindricity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Cylindricity</a:t>
            </a:r>
            <a:r>
              <a:rPr lang="en-US" dirty="0"/>
              <a:t> is the condition of an entire feature surface during one revolution in which all surface points are an equal distance from a common axis.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13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2400"/>
            <a:ext cx="838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665614"/>
            <a:ext cx="4495800" cy="33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6" y="2286000"/>
            <a:ext cx="4957199" cy="18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1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14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6248400" y="2148482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09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9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Perpendicularity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Perpendicularity is the condition of an entire surface, plane, or axis at a right angle to a datum plane or axis.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15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8600"/>
            <a:ext cx="842962" cy="619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Image from 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90800"/>
            <a:ext cx="27051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Image from boo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2690812"/>
            <a:ext cx="205740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7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Perpendicularity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Perpendicularity is the condition of an entire surface, plane, or axis at a right angle to a datum plane or axis.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16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8600"/>
            <a:ext cx="842962" cy="619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92" y="2590800"/>
            <a:ext cx="3771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667000"/>
            <a:ext cx="37719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55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17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6248400" y="1676400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09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58" y="2188178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5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Angularity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Angularity is the condition of an axis or plane other than 90 degrees to another datum plane or axis.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18</a:t>
            </a:fld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8600"/>
            <a:ext cx="583142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0"/>
            <a:ext cx="40671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2562226"/>
            <a:ext cx="4391025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6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19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6248400" y="2576052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09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58" y="2188178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7526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05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2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Parallelism is the condition of a surface, center plane, or axis that is an equal distance at all points from a datum plane or axis.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20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567796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" y="2841174"/>
            <a:ext cx="5026025" cy="218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749917"/>
            <a:ext cx="3657600" cy="228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9729" y="5159166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tolerance zone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1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of a cylinder being parallel to another surface.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21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567796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566737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4" y="4114800"/>
            <a:ext cx="637222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32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of a cylinder being parallel to another cylinder.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22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567796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637" y="1600200"/>
            <a:ext cx="3844312" cy="21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392" y="3970200"/>
            <a:ext cx="3797607" cy="21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23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1875256" y="3930168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09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58" y="2188178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611235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785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2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Profile:  line       , surface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Profile tolerance is specified for designs where the surface is to be controlled within a given basic shape</a:t>
            </a:r>
            <a:r>
              <a:rPr lang="en-US" dirty="0" smtClean="0"/>
              <a:t>.</a:t>
            </a:r>
          </a:p>
          <a:p>
            <a:r>
              <a:rPr lang="en-US" dirty="0" smtClean="0"/>
              <a:t>Specified </a:t>
            </a:r>
            <a:r>
              <a:rPr lang="en-US" dirty="0"/>
              <a:t>for irregular features that are difficult to control with other form or orientation </a:t>
            </a:r>
            <a:r>
              <a:rPr lang="en-US" dirty="0" smtClean="0"/>
              <a:t>tolerances.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24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4800"/>
            <a:ext cx="609600" cy="47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0" y="249726"/>
            <a:ext cx="704170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83" r="14604" b="3656"/>
          <a:stretch/>
        </p:blipFill>
        <p:spPr>
          <a:xfrm>
            <a:off x="457200" y="2803758"/>
            <a:ext cx="5334000" cy="31450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3" t="18925" r="31149" b="27742"/>
          <a:stretch/>
        </p:blipFill>
        <p:spPr>
          <a:xfrm>
            <a:off x="6077630" y="2803758"/>
            <a:ext cx="2286000" cy="302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Profile:  line       , surface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25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4800"/>
            <a:ext cx="609600" cy="47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0" y="249726"/>
            <a:ext cx="704170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83" r="14604" b="3656"/>
          <a:stretch/>
        </p:blipFill>
        <p:spPr>
          <a:xfrm>
            <a:off x="0" y="2062316"/>
            <a:ext cx="5334000" cy="31450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4" t="32043" r="40196" b="17635"/>
          <a:stretch/>
        </p:blipFill>
        <p:spPr>
          <a:xfrm>
            <a:off x="5748249" y="2114271"/>
            <a:ext cx="2944761" cy="261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6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26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6259258" y="4493340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09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58" y="2188178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611235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785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919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45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Circular </a:t>
            </a:r>
            <a:r>
              <a:rPr lang="en-US" dirty="0" err="1" smtClean="0"/>
              <a:t>Runout</a:t>
            </a:r>
            <a:r>
              <a:rPr lang="en-US" dirty="0" smtClean="0"/>
              <a:t>      and Total </a:t>
            </a:r>
            <a:r>
              <a:rPr lang="en-US" dirty="0" err="1" smtClean="0"/>
              <a:t>Runout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worst circular </a:t>
            </a:r>
            <a:r>
              <a:rPr lang="en-US" dirty="0" err="1" smtClean="0"/>
              <a:t>runout</a:t>
            </a:r>
            <a:r>
              <a:rPr lang="en-US" dirty="0" smtClean="0"/>
              <a:t> occurs at the slice with the greatest variation (0.03</a:t>
            </a:r>
            <a:r>
              <a:rPr lang="en-US" dirty="0"/>
              <a:t> </a:t>
            </a:r>
            <a:r>
              <a:rPr lang="en-US" dirty="0" smtClean="0"/>
              <a:t>mm in this case).</a:t>
            </a:r>
          </a:p>
          <a:p>
            <a:r>
              <a:rPr lang="en-US" dirty="0"/>
              <a:t>Total </a:t>
            </a:r>
            <a:r>
              <a:rPr lang="en-US" dirty="0" err="1"/>
              <a:t>runout</a:t>
            </a:r>
            <a:r>
              <a:rPr lang="en-US" dirty="0"/>
              <a:t> is the difference between the highest and lowest readings found over the entire feature</a:t>
            </a:r>
            <a:r>
              <a:rPr lang="en-US" dirty="0" smtClean="0"/>
              <a:t>. (0.11 mm in this case).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27</a:t>
            </a:fld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20534"/>
            <a:ext cx="533400" cy="449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844" y="291178"/>
            <a:ext cx="785812" cy="50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3" name="Picture 9" descr="http://www.tec-ease.com/images/tips/march-00-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39" y="1233948"/>
            <a:ext cx="608647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5" name="Picture 11" descr="http://www.tec-ease.com/images/tips/march-00-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300" y="1066800"/>
            <a:ext cx="20764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9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2" descr="http://www.uiitraining.com/b51a/images/100/dial_indicator_runo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4102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mini-lathe.com/Mini_lathe/Reviews/Homier_7x12/chuck_runo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61975"/>
            <a:ext cx="30670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mini-lathe.com/Mini_lathe/Reviews/Big_dog/tir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90206"/>
            <a:ext cx="3585702" cy="280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79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Circularity vs. </a:t>
            </a:r>
            <a:r>
              <a:rPr lang="en-US" dirty="0" err="1" smtClean="0"/>
              <a:t>Runout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anyone explain the difference between the two and can they be used on a print </a:t>
            </a:r>
            <a:r>
              <a:rPr lang="en-US" dirty="0" err="1"/>
              <a:t>interchangeabilty</a:t>
            </a:r>
            <a:r>
              <a:rPr lang="en-US" dirty="0"/>
              <a:t>?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www.eng-tips.com/viewthread.cfm?qid=186399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communities.ptc.com/message/173195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3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Straightness can be applied to a surface (either flat or cylindrical).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Straightness can also be applied to an axis.</a:t>
            </a:r>
          </a:p>
          <a:p>
            <a:pPr>
              <a:spcBef>
                <a:spcPts val="1800"/>
              </a:spcBef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85" y="260556"/>
            <a:ext cx="77046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4547966" cy="327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10200" y="3048000"/>
            <a:ext cx="2685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straightness applied to a</a:t>
            </a:r>
          </a:p>
          <a:p>
            <a:r>
              <a:rPr lang="en-US" dirty="0" smtClean="0"/>
              <a:t>flat surface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4648200"/>
            <a:ext cx="2685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straightness applied to a</a:t>
            </a:r>
          </a:p>
          <a:p>
            <a:r>
              <a:rPr lang="en-US" dirty="0" smtClean="0"/>
              <a:t>cylindrical surface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56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Circularity vs. </a:t>
            </a:r>
            <a:r>
              <a:rPr lang="en-US" dirty="0" err="1" smtClean="0"/>
              <a:t>Runout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30</a:t>
            </a:fld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"/>
          <a:stretch/>
        </p:blipFill>
        <p:spPr bwMode="auto">
          <a:xfrm>
            <a:off x="152400" y="1292942"/>
            <a:ext cx="8851265" cy="4435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5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31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95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09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58" y="2188178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611235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7855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919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58" y="4512951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44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32</a:t>
            </a:fld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828675"/>
            <a:ext cx="888682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457200"/>
            <a:ext cx="16002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84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33</a:t>
            </a:fld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000" y="0"/>
            <a:ext cx="17658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6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85" y="260556"/>
            <a:ext cx="77046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lick to collap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89"/>
          <a:stretch/>
        </p:blipFill>
        <p:spPr bwMode="auto">
          <a:xfrm>
            <a:off x="838200" y="1274264"/>
            <a:ext cx="4547966" cy="148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7" t="24459" r="11116" b="10347"/>
          <a:stretch/>
        </p:blipFill>
        <p:spPr bwMode="auto">
          <a:xfrm>
            <a:off x="1066800" y="3460102"/>
            <a:ext cx="3765596" cy="236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7" t="24951" r="23859" b="8991"/>
          <a:stretch/>
        </p:blipFill>
        <p:spPr bwMode="auto">
          <a:xfrm>
            <a:off x="5386166" y="3124200"/>
            <a:ext cx="3389833" cy="278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68707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</a:t>
            </a:r>
            <a:r>
              <a:rPr lang="en-US" sz="1400" dirty="0" smtClean="0"/>
              <a:t>s you measure along a line, the height must be between 12 and 13 mm and the variation may not be more than 0.5 </a:t>
            </a:r>
            <a:r>
              <a:rPr lang="en-US" sz="1400" dirty="0" smtClean="0"/>
              <a:t>mm from a straight line.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7975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Straightness applied to a cylindrical surface.</a:t>
            </a:r>
          </a:p>
          <a:p>
            <a:pPr>
              <a:spcBef>
                <a:spcPts val="1800"/>
              </a:spcBef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85" y="260556"/>
            <a:ext cx="77046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lick to collap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7" t="47312"/>
          <a:stretch/>
        </p:blipFill>
        <p:spPr bwMode="auto">
          <a:xfrm>
            <a:off x="304800" y="2603013"/>
            <a:ext cx="4746338" cy="215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538" y="1600200"/>
            <a:ext cx="3848100" cy="416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01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Straightness can also be applied to an axis.</a:t>
            </a:r>
          </a:p>
          <a:p>
            <a:pPr>
              <a:spcBef>
                <a:spcPts val="1800"/>
              </a:spcBef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85" y="260556"/>
            <a:ext cx="77046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5201755" cy="177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51" y="4419600"/>
            <a:ext cx="6334124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6799" y="3274905"/>
            <a:ext cx="1219201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ym typeface="Symbol"/>
              </a:rPr>
              <a:t>12.5</a:t>
            </a:r>
            <a:r>
              <a:rPr lang="en-US" sz="1200" dirty="0" smtClean="0"/>
              <a:t>0.2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0062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7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1818968" y="2450690"/>
            <a:ext cx="685800" cy="4572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carl\AppData\Local\Microsoft\Windows\Temporary Internet Files\Content.IE5\BV9VA3Z3\MC9004347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4" y="2014156"/>
            <a:ext cx="332042" cy="3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35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Flatness is the condition of a surface where all elements are in one plane.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8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04800"/>
            <a:ext cx="806982" cy="57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33600"/>
            <a:ext cx="6172200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581400"/>
            <a:ext cx="568642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81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surface could be checked by translating the part under a dial indicator.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9</a:t>
            </a:fld>
            <a:endParaRPr lang="en-US"/>
          </a:p>
        </p:txBody>
      </p:sp>
      <p:pic>
        <p:nvPicPr>
          <p:cNvPr id="2052" name="Picture 4" descr="http://www.unislide.com/images/manual/axy4006b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819400"/>
            <a:ext cx="4092011" cy="3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chrome-addiction.com/prodimages/k-l-supply_3850-001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76400"/>
            <a:ext cx="2895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04800"/>
            <a:ext cx="806982" cy="57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37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mar2005_bw_new">
  <a:themeElements>
    <a:clrScheme name="cimar2005_bw_new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mar2005_bw_ne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mar2005_bw_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EML2023</Template>
  <TotalTime>677</TotalTime>
  <Words>588</Words>
  <Application>Microsoft Office PowerPoint</Application>
  <PresentationFormat>On-screen Show (4:3)</PresentationFormat>
  <Paragraphs>109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cimar2005_bw_new</vt:lpstr>
      <vt:lpstr>Geometric Dimensioning and Tolerancing</vt:lpstr>
      <vt:lpstr>Geometric Characteristics</vt:lpstr>
      <vt:lpstr>Straightness</vt:lpstr>
      <vt:lpstr>Straightness</vt:lpstr>
      <vt:lpstr>Straightness</vt:lpstr>
      <vt:lpstr>Straightness</vt:lpstr>
      <vt:lpstr>Geometric Characteristics</vt:lpstr>
      <vt:lpstr>Flatness</vt:lpstr>
      <vt:lpstr>Flatness</vt:lpstr>
      <vt:lpstr>Geometric Characteristics</vt:lpstr>
      <vt:lpstr>Circularity</vt:lpstr>
      <vt:lpstr>Geometric Characteristics</vt:lpstr>
      <vt:lpstr>Cylindricity</vt:lpstr>
      <vt:lpstr>Geometric Characteristics</vt:lpstr>
      <vt:lpstr>Perpendicularity</vt:lpstr>
      <vt:lpstr>Perpendicularity</vt:lpstr>
      <vt:lpstr>Geometric Characteristics</vt:lpstr>
      <vt:lpstr>Angularity</vt:lpstr>
      <vt:lpstr>Geometric Characteristics</vt:lpstr>
      <vt:lpstr>Parallelism</vt:lpstr>
      <vt:lpstr>Parallelism</vt:lpstr>
      <vt:lpstr>Parallelism</vt:lpstr>
      <vt:lpstr>Geometric Characteristics</vt:lpstr>
      <vt:lpstr>Profile:  line       , surface</vt:lpstr>
      <vt:lpstr>Profile:  line       , surface</vt:lpstr>
      <vt:lpstr>Geometric Characteristics</vt:lpstr>
      <vt:lpstr>Circular Runout      and Total Runout</vt:lpstr>
      <vt:lpstr>PowerPoint Presentation</vt:lpstr>
      <vt:lpstr>Circularity vs. Runout</vt:lpstr>
      <vt:lpstr>Circularity vs. Runout</vt:lpstr>
      <vt:lpstr>Geometric Characteristics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Geometric Dimensioning and Tolerancing</dc:title>
  <dc:creator>carl</dc:creator>
  <cp:lastModifiedBy>carl</cp:lastModifiedBy>
  <cp:revision>70</cp:revision>
  <dcterms:created xsi:type="dcterms:W3CDTF">2012-07-11T12:46:56Z</dcterms:created>
  <dcterms:modified xsi:type="dcterms:W3CDTF">2012-07-18T13:25:45Z</dcterms:modified>
</cp:coreProperties>
</file>