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7"/>
  </p:notesMasterIdLst>
  <p:handoutMasterIdLst>
    <p:handoutMasterId r:id="rId108"/>
  </p:handoutMasterIdLst>
  <p:sldIdLst>
    <p:sldId id="361" r:id="rId2"/>
    <p:sldId id="256" r:id="rId3"/>
    <p:sldId id="295" r:id="rId4"/>
    <p:sldId id="369" r:id="rId5"/>
    <p:sldId id="370" r:id="rId6"/>
    <p:sldId id="371" r:id="rId7"/>
    <p:sldId id="296" r:id="rId8"/>
    <p:sldId id="362" r:id="rId9"/>
    <p:sldId id="260" r:id="rId10"/>
    <p:sldId id="261" r:id="rId11"/>
    <p:sldId id="262" r:id="rId12"/>
    <p:sldId id="363" r:id="rId13"/>
    <p:sldId id="259" r:id="rId14"/>
    <p:sldId id="279" r:id="rId15"/>
    <p:sldId id="280" r:id="rId16"/>
    <p:sldId id="281" r:id="rId17"/>
    <p:sldId id="364" r:id="rId18"/>
    <p:sldId id="385" r:id="rId19"/>
    <p:sldId id="365" r:id="rId20"/>
    <p:sldId id="294" r:id="rId21"/>
    <p:sldId id="266" r:id="rId22"/>
    <p:sldId id="267" r:id="rId23"/>
    <p:sldId id="268" r:id="rId24"/>
    <p:sldId id="297" r:id="rId25"/>
    <p:sldId id="269" r:id="rId26"/>
    <p:sldId id="383" r:id="rId27"/>
    <p:sldId id="298" r:id="rId28"/>
    <p:sldId id="307" r:id="rId29"/>
    <p:sldId id="308" r:id="rId30"/>
    <p:sldId id="309" r:id="rId31"/>
    <p:sldId id="310" r:id="rId32"/>
    <p:sldId id="311" r:id="rId33"/>
    <p:sldId id="312" r:id="rId34"/>
    <p:sldId id="271" r:id="rId35"/>
    <p:sldId id="372" r:id="rId36"/>
    <p:sldId id="373" r:id="rId37"/>
    <p:sldId id="374" r:id="rId38"/>
    <p:sldId id="375" r:id="rId39"/>
    <p:sldId id="314" r:id="rId40"/>
    <p:sldId id="315" r:id="rId41"/>
    <p:sldId id="313" r:id="rId42"/>
    <p:sldId id="376" r:id="rId43"/>
    <p:sldId id="377" r:id="rId44"/>
    <p:sldId id="378" r:id="rId45"/>
    <p:sldId id="317" r:id="rId46"/>
    <p:sldId id="299" r:id="rId47"/>
    <p:sldId id="318" r:id="rId48"/>
    <p:sldId id="350" r:id="rId49"/>
    <p:sldId id="351" r:id="rId50"/>
    <p:sldId id="352" r:id="rId51"/>
    <p:sldId id="353" r:id="rId52"/>
    <p:sldId id="354" r:id="rId53"/>
    <p:sldId id="366" r:id="rId54"/>
    <p:sldId id="367" r:id="rId55"/>
    <p:sldId id="300" r:id="rId56"/>
    <p:sldId id="379" r:id="rId57"/>
    <p:sldId id="270" r:id="rId58"/>
    <p:sldId id="272" r:id="rId59"/>
    <p:sldId id="273" r:id="rId60"/>
    <p:sldId id="274" r:id="rId61"/>
    <p:sldId id="303" r:id="rId62"/>
    <p:sldId id="304" r:id="rId63"/>
    <p:sldId id="305" r:id="rId64"/>
    <p:sldId id="306" r:id="rId65"/>
    <p:sldId id="368" r:id="rId66"/>
    <p:sldId id="277" r:id="rId67"/>
    <p:sldId id="321" r:id="rId68"/>
    <p:sldId id="293" r:id="rId69"/>
    <p:sldId id="322" r:id="rId70"/>
    <p:sldId id="275" r:id="rId71"/>
    <p:sldId id="276" r:id="rId72"/>
    <p:sldId id="278" r:id="rId73"/>
    <p:sldId id="283" r:id="rId74"/>
    <p:sldId id="284" r:id="rId75"/>
    <p:sldId id="282" r:id="rId76"/>
    <p:sldId id="301" r:id="rId77"/>
    <p:sldId id="302" r:id="rId78"/>
    <p:sldId id="323" r:id="rId79"/>
    <p:sldId id="324" r:id="rId80"/>
    <p:sldId id="325" r:id="rId81"/>
    <p:sldId id="326" r:id="rId82"/>
    <p:sldId id="335" r:id="rId83"/>
    <p:sldId id="336" r:id="rId84"/>
    <p:sldId id="337" r:id="rId85"/>
    <p:sldId id="330" r:id="rId86"/>
    <p:sldId id="331" r:id="rId87"/>
    <p:sldId id="332" r:id="rId88"/>
    <p:sldId id="333" r:id="rId89"/>
    <p:sldId id="334" r:id="rId90"/>
    <p:sldId id="355" r:id="rId91"/>
    <p:sldId id="356" r:id="rId92"/>
    <p:sldId id="345" r:id="rId93"/>
    <p:sldId id="346" r:id="rId94"/>
    <p:sldId id="348" r:id="rId95"/>
    <p:sldId id="349" r:id="rId96"/>
    <p:sldId id="357" r:id="rId97"/>
    <p:sldId id="382" r:id="rId98"/>
    <p:sldId id="359" r:id="rId99"/>
    <p:sldId id="390" r:id="rId100"/>
    <p:sldId id="380" r:id="rId101"/>
    <p:sldId id="381" r:id="rId102"/>
    <p:sldId id="386" r:id="rId103"/>
    <p:sldId id="387" r:id="rId104"/>
    <p:sldId id="388" r:id="rId105"/>
    <p:sldId id="389" r:id="rId106"/>
  </p:sldIdLst>
  <p:sldSz cx="9144000" cy="6858000" type="screen4x3"/>
  <p:notesSz cx="7315200" cy="9601200"/>
  <p:embeddedFontLst>
    <p:embeddedFont>
      <p:font typeface="굴림" panose="020B0600000101010101" pitchFamily="34" charset="-127"/>
      <p:regular r:id="rId109"/>
    </p:embeddedFont>
    <p:embeddedFont>
      <p:font typeface="Cambria Math" panose="02040503050406030204" pitchFamily="18" charset="0"/>
      <p:regular r:id="rId110"/>
    </p:embeddedFont>
    <p:embeddedFont>
      <p:font typeface="Comic Sans MS" panose="030F0702030302020204" pitchFamily="66" charset="0"/>
      <p:regular r:id="rId111"/>
      <p:bold r:id="rId112"/>
      <p:italic r:id="rId113"/>
      <p:boldItalic r:id="rId114"/>
    </p:embeddedFont>
    <p:embeddedFont>
      <p:font typeface="Euclid" panose="02020503060505020303" pitchFamily="18" charset="0"/>
      <p:regular r:id="rId115"/>
      <p:bold r:id="rId116"/>
      <p:italic r:id="rId117"/>
      <p:boldItalic r:id="rId118"/>
    </p:embeddedFont>
    <p:embeddedFont>
      <p:font typeface="Euclid Symbol" panose="05050102010706020507" pitchFamily="18" charset="2"/>
      <p:regular r:id="rId119"/>
      <p:bold r:id="rId120"/>
      <p:italic r:id="rId121"/>
      <p:boldItalic r:id="rId1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0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5E465A-21D4-4B69-9643-582610A54307}" v="1101" dt="2025-09-22T17:10:06.8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47" autoAdjust="0"/>
    <p:restoredTop sz="94765" autoAdjust="0"/>
  </p:normalViewPr>
  <p:slideViewPr>
    <p:cSldViewPr snapToGrid="0">
      <p:cViewPr varScale="1">
        <p:scale>
          <a:sx n="121" d="100"/>
          <a:sy n="121" d="100"/>
        </p:scale>
        <p:origin x="37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42684"/>
    </p:cViewPr>
  </p:sorterViewPr>
  <p:notesViewPr>
    <p:cSldViewPr snapToGrid="0">
      <p:cViewPr varScale="1">
        <p:scale>
          <a:sx n="87" d="100"/>
          <a:sy n="87" d="100"/>
        </p:scale>
        <p:origin x="-1632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9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4.fntdata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5.fntdata"/><Relationship Id="rId118" Type="http://schemas.openxmlformats.org/officeDocument/2006/relationships/font" Target="fonts/font10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handoutMaster" Target="handoutMasters/handoutMaster1.xml"/><Relationship Id="rId124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6.fntdata"/><Relationship Id="rId119" Type="http://schemas.openxmlformats.org/officeDocument/2006/relationships/font" Target="fonts/font11.fntdata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1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font" Target="fonts/font12.fntdata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2.fntdata"/><Relationship Id="rId115" Type="http://schemas.openxmlformats.org/officeDocument/2006/relationships/font" Target="fonts/font7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font" Target="fonts/font13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3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4847B5B6-2CC1-415A-BF0B-B91BF3F4B293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1CBA9C19-D5B5-479D-9DD2-B09BF504B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90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9E50FF48-A8B1-45EB-9454-0EAF06D42A74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C2346C75-90DF-4626-8E1E-C123D8E122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5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741363"/>
            <a:ext cx="4378325" cy="587375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41363"/>
            <a:ext cx="4378325" cy="587375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88" y="49213"/>
            <a:ext cx="90503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475" y="741363"/>
            <a:ext cx="8909050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0056" name="AutoShape 8"/>
          <p:cNvSpPr>
            <a:spLocks noChangeArrowheads="1"/>
          </p:cNvSpPr>
          <p:nvPr/>
        </p:nvSpPr>
        <p:spPr bwMode="auto">
          <a:xfrm>
            <a:off x="49213" y="49213"/>
            <a:ext cx="9050337" cy="6764337"/>
          </a:xfrm>
          <a:prstGeom prst="roundRect">
            <a:avLst>
              <a:gd name="adj" fmla="val 1667"/>
            </a:avLst>
          </a:prstGeom>
          <a:noFill/>
          <a:ln w="57150" cmpd="thickThin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8648700" y="6491288"/>
            <a:ext cx="49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EBA5E64E-1A6B-431E-969C-4188182C2756}" type="slidenum">
              <a:rPr lang="en-US" sz="1400"/>
              <a:pPr algn="r">
                <a:spcBef>
                  <a:spcPct val="50000"/>
                </a:spcBef>
              </a:pPr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9.png"/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png"/><Relationship Id="rId2" Type="http://schemas.openxmlformats.org/officeDocument/2006/relationships/image" Target="../media/image2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3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nkim@ufl.edu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107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01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03.png"/><Relationship Id="rId4" Type="http://schemas.openxmlformats.org/officeDocument/2006/relationships/image" Target="../media/image1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3.png"/><Relationship Id="rId4" Type="http://schemas.openxmlformats.org/officeDocument/2006/relationships/image" Target="../media/image14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6.png"/><Relationship Id="rId7" Type="http://schemas.openxmlformats.org/officeDocument/2006/relationships/image" Target="../media/image15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10" Type="http://schemas.openxmlformats.org/officeDocument/2006/relationships/image" Target="../media/image154.png"/><Relationship Id="rId4" Type="http://schemas.openxmlformats.org/officeDocument/2006/relationships/image" Target="../media/image147.png"/><Relationship Id="rId9" Type="http://schemas.openxmlformats.org/officeDocument/2006/relationships/image" Target="../media/image1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56.png"/><Relationship Id="rId4" Type="http://schemas.openxmlformats.org/officeDocument/2006/relationships/image" Target="../media/image16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3" Type="http://schemas.openxmlformats.org/officeDocument/2006/relationships/image" Target="../media/image173.png"/><Relationship Id="rId7" Type="http://schemas.openxmlformats.org/officeDocument/2006/relationships/image" Target="../media/image198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5" Type="http://schemas.openxmlformats.org/officeDocument/2006/relationships/image" Target="../media/image196.png"/><Relationship Id="rId4" Type="http://schemas.openxmlformats.org/officeDocument/2006/relationships/image" Target="../media/image19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7" Type="http://schemas.openxmlformats.org/officeDocument/2006/relationships/image" Target="../media/image20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png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7" Type="http://schemas.openxmlformats.org/officeDocument/2006/relationships/image" Target="../media/image20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20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0.png"/><Relationship Id="rId2" Type="http://schemas.openxmlformats.org/officeDocument/2006/relationships/image" Target="../media/image20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7" Type="http://schemas.openxmlformats.org/officeDocument/2006/relationships/image" Target="../media/image221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9.png"/><Relationship Id="rId4" Type="http://schemas.openxmlformats.org/officeDocument/2006/relationships/image" Target="../media/image21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7" Type="http://schemas.openxmlformats.org/officeDocument/2006/relationships/image" Target="../media/image230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9.png"/><Relationship Id="rId5" Type="http://schemas.openxmlformats.org/officeDocument/2006/relationships/image" Target="../media/image228.png"/><Relationship Id="rId4" Type="http://schemas.openxmlformats.org/officeDocument/2006/relationships/image" Target="../media/image227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7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5" Type="http://schemas.openxmlformats.org/officeDocument/2006/relationships/image" Target="../media/image233.png"/><Relationship Id="rId4" Type="http://schemas.openxmlformats.org/officeDocument/2006/relationships/image" Target="../media/image232.png"/><Relationship Id="rId9" Type="http://schemas.openxmlformats.org/officeDocument/2006/relationships/image" Target="../media/image23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image" Target="../media/image23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7" Type="http://schemas.openxmlformats.org/officeDocument/2006/relationships/image" Target="../media/image246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5.png"/><Relationship Id="rId5" Type="http://schemas.openxmlformats.org/officeDocument/2006/relationships/image" Target="../media/image244.png"/><Relationship Id="rId4" Type="http://schemas.openxmlformats.org/officeDocument/2006/relationships/image" Target="../media/image24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png"/><Relationship Id="rId3" Type="http://schemas.openxmlformats.org/officeDocument/2006/relationships/image" Target="../media/image250.png"/><Relationship Id="rId7" Type="http://schemas.openxmlformats.org/officeDocument/2006/relationships/image" Target="../media/image254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3.png"/><Relationship Id="rId5" Type="http://schemas.openxmlformats.org/officeDocument/2006/relationships/image" Target="../media/image252.png"/><Relationship Id="rId4" Type="http://schemas.openxmlformats.org/officeDocument/2006/relationships/image" Target="../media/image251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3" Type="http://schemas.openxmlformats.org/officeDocument/2006/relationships/image" Target="../media/image257.png"/><Relationship Id="rId7" Type="http://schemas.openxmlformats.org/officeDocument/2006/relationships/image" Target="../media/image261.png"/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9.png"/><Relationship Id="rId4" Type="http://schemas.openxmlformats.org/officeDocument/2006/relationships/image" Target="../media/image258.png"/><Relationship Id="rId9" Type="http://schemas.openxmlformats.org/officeDocument/2006/relationships/image" Target="../media/image26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png"/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7.png"/><Relationship Id="rId4" Type="http://schemas.openxmlformats.org/officeDocument/2006/relationships/image" Target="../media/image26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1.png"/><Relationship Id="rId4" Type="http://schemas.openxmlformats.org/officeDocument/2006/relationships/image" Target="../media/image27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3.png"/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8.png"/><Relationship Id="rId4" Type="http://schemas.openxmlformats.org/officeDocument/2006/relationships/image" Target="../media/image23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284.png"/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3.png"/><Relationship Id="rId5" Type="http://schemas.openxmlformats.org/officeDocument/2006/relationships/image" Target="../media/image282.png"/><Relationship Id="rId4" Type="http://schemas.openxmlformats.org/officeDocument/2006/relationships/image" Target="../media/image28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png"/><Relationship Id="rId2" Type="http://schemas.openxmlformats.org/officeDocument/2006/relationships/image" Target="../media/image2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8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8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3.png"/><Relationship Id="rId5" Type="http://schemas.openxmlformats.org/officeDocument/2006/relationships/image" Target="../media/image292.png"/><Relationship Id="rId4" Type="http://schemas.openxmlformats.org/officeDocument/2006/relationships/image" Target="../media/image29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5.png"/><Relationship Id="rId7" Type="http://schemas.openxmlformats.org/officeDocument/2006/relationships/image" Target="../media/image299.png"/><Relationship Id="rId2" Type="http://schemas.openxmlformats.org/officeDocument/2006/relationships/image" Target="../media/image2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8.png"/><Relationship Id="rId5" Type="http://schemas.openxmlformats.org/officeDocument/2006/relationships/image" Target="../media/image297.png"/><Relationship Id="rId4" Type="http://schemas.openxmlformats.org/officeDocument/2006/relationships/image" Target="../media/image296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3.png"/><Relationship Id="rId4" Type="http://schemas.openxmlformats.org/officeDocument/2006/relationships/image" Target="../media/image30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5.png"/><Relationship Id="rId2" Type="http://schemas.openxmlformats.org/officeDocument/2006/relationships/image" Target="../media/image3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png"/><Relationship Id="rId2" Type="http://schemas.openxmlformats.org/officeDocument/2006/relationships/image" Target="../media/image3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9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4.png"/><Relationship Id="rId2" Type="http://schemas.openxmlformats.org/officeDocument/2006/relationships/image" Target="../media/image3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6.png"/><Relationship Id="rId4" Type="http://schemas.openxmlformats.org/officeDocument/2006/relationships/image" Target="../media/image31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png"/><Relationship Id="rId2" Type="http://schemas.openxmlformats.org/officeDocument/2006/relationships/image" Target="../media/image2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4.png"/><Relationship Id="rId2" Type="http://schemas.openxmlformats.org/officeDocument/2006/relationships/image" Target="../media/image3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7.png"/><Relationship Id="rId5" Type="http://schemas.openxmlformats.org/officeDocument/2006/relationships/image" Target="../media/image326.png"/><Relationship Id="rId4" Type="http://schemas.openxmlformats.org/officeDocument/2006/relationships/image" Target="../media/image32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9.png"/><Relationship Id="rId2" Type="http://schemas.openxmlformats.org/officeDocument/2006/relationships/image" Target="../media/image3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1.png"/><Relationship Id="rId4" Type="http://schemas.openxmlformats.org/officeDocument/2006/relationships/image" Target="../media/image33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3.png"/><Relationship Id="rId2" Type="http://schemas.openxmlformats.org/officeDocument/2006/relationships/image" Target="../media/image3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5.png"/><Relationship Id="rId4" Type="http://schemas.openxmlformats.org/officeDocument/2006/relationships/image" Target="../media/image33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7.png"/><Relationship Id="rId2" Type="http://schemas.openxmlformats.org/officeDocument/2006/relationships/image" Target="../media/image33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9.png"/><Relationship Id="rId2" Type="http://schemas.openxmlformats.org/officeDocument/2006/relationships/image" Target="../media/image338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6.png"/><Relationship Id="rId3" Type="http://schemas.openxmlformats.org/officeDocument/2006/relationships/image" Target="../media/image341.png"/><Relationship Id="rId7" Type="http://schemas.openxmlformats.org/officeDocument/2006/relationships/image" Target="../media/image34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4.png"/><Relationship Id="rId5" Type="http://schemas.openxmlformats.org/officeDocument/2006/relationships/image" Target="../media/image343.png"/><Relationship Id="rId4" Type="http://schemas.openxmlformats.org/officeDocument/2006/relationships/image" Target="../media/image342.png"/><Relationship Id="rId9" Type="http://schemas.openxmlformats.org/officeDocument/2006/relationships/image" Target="../media/image347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9467B-A8D5-719A-E5C6-4E80283AD4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Introduction to Nonlinear Finite Element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1E8FB-6456-8E8C-F2D2-7FE7D01D8B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Nam-Ho Kim</a:t>
            </a:r>
          </a:p>
          <a:p>
            <a:endParaRPr lang="en-US" dirty="0"/>
          </a:p>
          <a:p>
            <a:r>
              <a:rPr lang="en-US" dirty="0"/>
              <a:t>2nd Edition</a:t>
            </a:r>
          </a:p>
        </p:txBody>
      </p:sp>
    </p:spTree>
    <p:extLst>
      <p:ext uri="{BB962C8B-B14F-4D97-AF65-F5344CB8AC3E}">
        <p14:creationId xmlns:p14="http://schemas.microsoft.com/office/powerpoint/2010/main" val="2668838134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Notation and Summation Rule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Examples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Matrix multiplication:</a:t>
            </a:r>
          </a:p>
          <a:p>
            <a:pPr lvl="1">
              <a:spcBef>
                <a:spcPts val="1200"/>
              </a:spcBef>
            </a:pPr>
            <a:r>
              <a:rPr lang="en-US" b="1" dirty="0">
                <a:solidFill>
                  <a:srgbClr val="2C02C6"/>
                </a:solidFill>
              </a:rPr>
              <a:t>Trace</a:t>
            </a:r>
            <a:r>
              <a:rPr lang="en-US" dirty="0"/>
              <a:t> operator: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Dot product: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Cross product:</a:t>
            </a:r>
          </a:p>
          <a:p>
            <a:pPr lvl="1">
              <a:spcBef>
                <a:spcPts val="1800"/>
              </a:spcBef>
            </a:pPr>
            <a:endParaRPr lang="en-US" dirty="0"/>
          </a:p>
          <a:p>
            <a:pPr lvl="1">
              <a:spcBef>
                <a:spcPts val="1800"/>
              </a:spcBef>
            </a:pPr>
            <a:endParaRPr lang="en-US" dirty="0"/>
          </a:p>
          <a:p>
            <a:pPr lvl="1">
              <a:spcBef>
                <a:spcPts val="1800"/>
              </a:spcBef>
            </a:pPr>
            <a:endParaRPr lang="en-US" dirty="0"/>
          </a:p>
          <a:p>
            <a:pPr lvl="1">
              <a:spcBef>
                <a:spcPts val="1800"/>
              </a:spcBef>
            </a:pPr>
            <a:r>
              <a:rPr lang="en-US" b="1" dirty="0">
                <a:solidFill>
                  <a:srgbClr val="2C02C6"/>
                </a:solidFill>
              </a:rPr>
              <a:t>Contraction</a:t>
            </a:r>
            <a:r>
              <a:rPr lang="en-US" dirty="0"/>
              <a:t>: double dot product</a:t>
            </a:r>
          </a:p>
          <a:p>
            <a:pPr lvl="1">
              <a:spcBef>
                <a:spcPts val="1800"/>
              </a:spcBef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4327" y="3731491"/>
            <a:ext cx="1600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C02C6"/>
                </a:solidFill>
                <a:latin typeface="Comic Sans MS" pitchFamily="66" charset="0"/>
              </a:rPr>
              <a:t>Permutation </a:t>
            </a:r>
            <a:br>
              <a:rPr lang="en-US" b="1" dirty="0">
                <a:solidFill>
                  <a:srgbClr val="2C02C6"/>
                </a:solidFill>
                <a:latin typeface="Comic Sans MS" pitchFamily="66" charset="0"/>
              </a:rPr>
            </a:br>
            <a:r>
              <a:rPr lang="en-US" b="1" dirty="0">
                <a:solidFill>
                  <a:srgbClr val="2C02C6"/>
                </a:solidFill>
                <a:latin typeface="Comic Sans MS" pitchFamily="66" charset="0"/>
              </a:rPr>
              <a:t>symbol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86BDC1B-BD51-5537-BD41-6F493112A823}"/>
                  </a:ext>
                </a:extLst>
              </p:cNvPr>
              <p:cNvSpPr txBox="1"/>
              <p:nvPr/>
            </p:nvSpPr>
            <p:spPr>
              <a:xfrm>
                <a:off x="3225054" y="2188011"/>
                <a:ext cx="47977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86BDC1B-BD51-5537-BD41-6F493112A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054" y="2188011"/>
                <a:ext cx="4797777" cy="461665"/>
              </a:xfrm>
              <a:prstGeom prst="rect">
                <a:avLst/>
              </a:prstGeom>
              <a:blipFill>
                <a:blip r:embed="rId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1119173-42D8-D261-919D-C2B950C19D41}"/>
                  </a:ext>
                </a:extLst>
              </p:cNvPr>
              <p:cNvSpPr txBox="1"/>
              <p:nvPr/>
            </p:nvSpPr>
            <p:spPr>
              <a:xfrm>
                <a:off x="3332298" y="1184320"/>
                <a:ext cx="4583288" cy="5434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m:rPr>
                          <m:nor/>
                        </m:rPr>
                        <a:rPr lang="en-US" sz="2400" b="0" i="1"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𝑘𝑗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1119173-42D8-D261-919D-C2B950C19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298" y="1184320"/>
                <a:ext cx="4583288" cy="5434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52D6B14-F2EF-601F-5467-AA221197573E}"/>
                  </a:ext>
                </a:extLst>
              </p:cNvPr>
              <p:cNvSpPr txBox="1"/>
              <p:nvPr/>
            </p:nvSpPr>
            <p:spPr>
              <a:xfrm>
                <a:off x="3332298" y="1727042"/>
                <a:ext cx="458328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smtClean="0"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𝑘𝑘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52D6B14-F2EF-601F-5467-AA2211975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298" y="1727042"/>
                <a:ext cx="4583288" cy="461665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9C5FCAC-8A75-6012-92D2-85D98BC89413}"/>
                  </a:ext>
                </a:extLst>
              </p:cNvPr>
              <p:cNvSpPr txBox="1"/>
              <p:nvPr/>
            </p:nvSpPr>
            <p:spPr>
              <a:xfrm>
                <a:off x="2860237" y="2648981"/>
                <a:ext cx="5527410" cy="517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9C5FCAC-8A75-6012-92D2-85D98BC89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237" y="2648981"/>
                <a:ext cx="5527410" cy="5178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270A432-810C-241B-494E-0690A0A651EA}"/>
                  </a:ext>
                </a:extLst>
              </p:cNvPr>
              <p:cNvSpPr txBox="1"/>
              <p:nvPr/>
            </p:nvSpPr>
            <p:spPr>
              <a:xfrm>
                <a:off x="2197847" y="3366380"/>
                <a:ext cx="6399306" cy="1459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unless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are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distinct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    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an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even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permutation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d>
                                  <m:d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an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odd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permutation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270A432-810C-241B-494E-0690A0A65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847" y="3366380"/>
                <a:ext cx="6399306" cy="1459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EAFA48-C083-2E93-18A1-1ED9F6F56A5B}"/>
                  </a:ext>
                </a:extLst>
              </p:cNvPr>
              <p:cNvSpPr txBox="1"/>
              <p:nvPr/>
            </p:nvSpPr>
            <p:spPr>
              <a:xfrm>
                <a:off x="2394445" y="5353716"/>
                <a:ext cx="4583288" cy="1172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EAFA48-C083-2E93-18A1-1ED9F6F56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445" y="5353716"/>
                <a:ext cx="4583288" cy="11724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Element Tension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0467" y="4296086"/>
            <a:ext cx="75296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Example 1.16: One element example</a:t>
            </a:r>
          </a:p>
          <a:p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XYZ=[0 0 0;1 0 0;1 1 0;0 1 0;0 0 1;1 0 1;1 1 1;0 1 1];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Nodal coordinates (mm)</a:t>
            </a:r>
          </a:p>
          <a:p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LE=[1 2 3 4 5 6 7 8];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Element connectivity</a:t>
            </a:r>
          </a:p>
          <a:p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EXTFORCE=[5 3 100; 6 3 100; 7 3 100; 8 3 100];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Applied forces [N, DOF, Value]</a:t>
            </a:r>
          </a:p>
          <a:p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SDISPT=[1 1 0;1 2 0;1 3 0;2 2 0;2 3 0;3 3 0;4 1 0;4 3 0];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Fixed displacements</a:t>
            </a:r>
          </a:p>
          <a:p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MID=0; PROP=[206.9E3, 0.3];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Linear elastic material PROP=[E, NU]</a:t>
            </a:r>
          </a:p>
          <a:p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TIMS=[0.0 1.0 1.0 0.0 1.0]';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Load increments [t0 T Dt f0 fL]</a:t>
            </a:r>
          </a:p>
          <a:p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PARAM=struct('ITRA',30,'ATOL',1.0E5,'NTOL',6,'TOL',1E-6,'TIMS',TIMS);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clc; NOUT=fopen('output.txt','w');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Output file</a:t>
            </a:r>
          </a:p>
          <a:p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NLFEA(PARAM,NOUT,MID,PROP,EXTFORCE,SDISPT,XYZ,LE,[],[]);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Calling NLFEA</a:t>
            </a:r>
          </a:p>
          <a:p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fclose(NOUT);                   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endParaRPr lang="en-US" sz="1200" noProof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29772" y="742280"/>
            <a:ext cx="3311013" cy="3468761"/>
            <a:chOff x="0" y="0"/>
            <a:chExt cx="1977328" cy="2070146"/>
          </a:xfrm>
        </p:grpSpPr>
        <p:cxnSp>
          <p:nvCxnSpPr>
            <p:cNvPr id="9" name="Line 15431"/>
            <p:cNvCxnSpPr/>
            <p:nvPr/>
          </p:nvCxnSpPr>
          <p:spPr bwMode="auto">
            <a:xfrm>
              <a:off x="639519" y="600250"/>
              <a:ext cx="0" cy="8840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15433"/>
            <p:cNvCxnSpPr/>
            <p:nvPr/>
          </p:nvCxnSpPr>
          <p:spPr bwMode="auto">
            <a:xfrm>
              <a:off x="639519" y="1489406"/>
              <a:ext cx="87099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>
            <a:xfrm flipV="1">
              <a:off x="636714" y="308540"/>
              <a:ext cx="0" cy="285750"/>
            </a:xfrm>
            <a:prstGeom prst="straightConnector1">
              <a:avLst/>
            </a:prstGeom>
            <a:ln w="19050">
              <a:solidFill>
                <a:srgbClr val="2C02C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330979" y="617079"/>
              <a:ext cx="0" cy="285750"/>
            </a:xfrm>
            <a:prstGeom prst="straightConnector1">
              <a:avLst/>
            </a:prstGeom>
            <a:ln w="19050">
              <a:solidFill>
                <a:srgbClr val="2C02C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1220135" y="617079"/>
              <a:ext cx="0" cy="285750"/>
            </a:xfrm>
            <a:prstGeom prst="straightConnector1">
              <a:avLst/>
            </a:prstGeom>
            <a:ln w="19050">
              <a:solidFill>
                <a:srgbClr val="2C02C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1514651" y="330979"/>
              <a:ext cx="0" cy="285750"/>
            </a:xfrm>
            <a:prstGeom prst="straightConnector1">
              <a:avLst/>
            </a:prstGeom>
            <a:ln w="19050">
              <a:solidFill>
                <a:srgbClr val="2C02C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0" y="0"/>
              <a:ext cx="1977328" cy="2070146"/>
              <a:chOff x="0" y="0"/>
              <a:chExt cx="1977328" cy="2070146"/>
            </a:xfrm>
          </p:grpSpPr>
          <p:sp>
            <p:nvSpPr>
              <p:cNvPr id="16" name="AutoShape 15430"/>
              <p:cNvSpPr>
                <a:spLocks noChangeAspect="1" noChangeArrowheads="1"/>
              </p:cNvSpPr>
              <p:nvPr/>
            </p:nvSpPr>
            <p:spPr bwMode="auto">
              <a:xfrm>
                <a:off x="333784" y="603055"/>
                <a:ext cx="1187133" cy="1186059"/>
              </a:xfrm>
              <a:prstGeom prst="cube">
                <a:avLst>
                  <a:gd name="adj" fmla="val 25000"/>
                </a:avLst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cxnSp>
            <p:nvCxnSpPr>
              <p:cNvPr id="17" name="Line 15432"/>
              <p:cNvCxnSpPr/>
              <p:nvPr/>
            </p:nvCxnSpPr>
            <p:spPr bwMode="auto">
              <a:xfrm flipV="1">
                <a:off x="330979" y="1489406"/>
                <a:ext cx="313374" cy="2946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" name="Text Box 15443"/>
              <p:cNvSpPr txBox="1">
                <a:spLocks noChangeAspect="1" noChangeArrowheads="1"/>
              </p:cNvSpPr>
              <p:nvPr/>
            </p:nvSpPr>
            <p:spPr bwMode="auto">
              <a:xfrm>
                <a:off x="173905" y="457200"/>
                <a:ext cx="316865" cy="184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10kN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9" name="Text Box 15464"/>
              <p:cNvSpPr txBox="1">
                <a:spLocks noChangeAspect="1" noChangeArrowheads="1"/>
              </p:cNvSpPr>
              <p:nvPr/>
            </p:nvSpPr>
            <p:spPr bwMode="auto">
              <a:xfrm>
                <a:off x="1747458" y="1256598"/>
                <a:ext cx="229870" cy="294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1600" baseline="-25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0" name="Text Box 15465"/>
              <p:cNvSpPr txBox="1">
                <a:spLocks noChangeAspect="1" noChangeArrowheads="1"/>
              </p:cNvSpPr>
              <p:nvPr/>
            </p:nvSpPr>
            <p:spPr bwMode="auto">
              <a:xfrm>
                <a:off x="0" y="1775506"/>
                <a:ext cx="229870" cy="294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1600" baseline="-25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" name="Text Box 15466"/>
              <p:cNvSpPr txBox="1">
                <a:spLocks noChangeAspect="1" noChangeArrowheads="1"/>
              </p:cNvSpPr>
              <p:nvPr/>
            </p:nvSpPr>
            <p:spPr bwMode="auto">
              <a:xfrm>
                <a:off x="712447" y="0"/>
                <a:ext cx="229870" cy="294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1600" baseline="-25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V="1">
                <a:off x="1553919" y="1478186"/>
                <a:ext cx="277686" cy="598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rot="16200000" flipV="1">
                <a:off x="497871" y="155673"/>
                <a:ext cx="277686" cy="598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>
                <a:off x="89757" y="1811970"/>
                <a:ext cx="215978" cy="20745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650739" y="1287452"/>
                <a:ext cx="187929" cy="20195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31831" y="1640871"/>
                <a:ext cx="204758" cy="22072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175257" y="1769897"/>
                <a:ext cx="204758" cy="22072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309892" y="1262208"/>
                <a:ext cx="204470" cy="22034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42324" y="378662"/>
                <a:ext cx="204470" cy="22034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20611" y="788179"/>
                <a:ext cx="204758" cy="22072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6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228550" y="844277"/>
                <a:ext cx="204758" cy="22072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7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537090" y="493664"/>
                <a:ext cx="204758" cy="22072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8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3" name="Text Box 15443"/>
              <p:cNvSpPr txBox="1">
                <a:spLocks noChangeAspect="1" noChangeArrowheads="1"/>
              </p:cNvSpPr>
              <p:nvPr/>
            </p:nvSpPr>
            <p:spPr bwMode="auto">
              <a:xfrm>
                <a:off x="1077085" y="443175"/>
                <a:ext cx="316865" cy="184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10kN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4" name="Text Box 15443"/>
              <p:cNvSpPr txBox="1">
                <a:spLocks noChangeAspect="1" noChangeArrowheads="1"/>
              </p:cNvSpPr>
              <p:nvPr/>
            </p:nvSpPr>
            <p:spPr bwMode="auto">
              <a:xfrm>
                <a:off x="1357576" y="185124"/>
                <a:ext cx="316865" cy="184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10kN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5" name="Text Box 15443"/>
              <p:cNvSpPr txBox="1">
                <a:spLocks noChangeAspect="1" noChangeArrowheads="1"/>
              </p:cNvSpPr>
              <p:nvPr/>
            </p:nvSpPr>
            <p:spPr bwMode="auto">
              <a:xfrm>
                <a:off x="673178" y="224392"/>
                <a:ext cx="316865" cy="184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10kN</a:t>
                </a:r>
                <a:endParaRPr lang="en-US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2319950"/>
      </p:ext>
    </p:extLst>
  </p:cSld>
  <p:clrMapOvr>
    <a:masterClrMapping/>
  </p:clrMapOvr>
  <p:transition>
    <p:fade thruBlk="1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Element Output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6913" y="1084007"/>
            <a:ext cx="4089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Time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step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  Residual 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1.00000  1.000e+00     2    5.45697e-12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2273" y="1806678"/>
            <a:ext cx="678583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TIME =   1.000e+00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Nodal Displacements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Node          U1          U2          U3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1   0.000e+00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0.000e+00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0.000e+00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2  -5.607e-08   0.000e+00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0.000e+00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3  -5.607e-08  -5.607e-08   0.000e+00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4   0.000e+00  -5.607e-08   0.000e+00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5  -5.494e-23   1.830e-23   1.933e-07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6  -5.607e-08   4.061e-23   1.933e-07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7  -5.607e-08  -5.607e-08   1.933e-07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8  -8.032e-23  -5.607e-08   1.933e-07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Element Stress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S11         S22         S33         S12         S23         S13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Element     1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0.000e+00   1.091e-11   4.000e+04  -2.322e-13   6.633e-13  -3.317e-12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0.000e+00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0.000e+00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4.000e+04  -3.980e-13   1.327e-13  -9.287e-13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-3.638e-12   7.276e-12   4.000e+04  -1.592e-12  -2.123e-12  -3.317e-12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0.000e+00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0.000e+00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4.000e+04   2.653e-13  -2.123e-12   5.307e-13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0.000e+00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0.000e+00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4.000e+04   5.638e-13   3.449e-12  -1.327e-12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0.000e+00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0.000e+00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4.000e+04  -1.194e-12   4.776e-12   1.061e-12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0.000e+00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0.000e+00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4.000e+04  -7.960e-13   2.919e-12  -3.449e-12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3.638e-12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3.638e-12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4.000e+04  -5.307e-13   3.715e-12   1.061e-12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 *** Successful end of program ***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704" y="714675"/>
            <a:ext cx="239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Command line output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7704" y="1525076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Contents in output.txt</a:t>
            </a:r>
          </a:p>
        </p:txBody>
      </p:sp>
    </p:spTree>
    <p:extLst>
      <p:ext uri="{BB962C8B-B14F-4D97-AF65-F5344CB8AC3E}">
        <p14:creationId xmlns:p14="http://schemas.microsoft.com/office/powerpoint/2010/main" val="3264692139"/>
      </p:ext>
    </p:extLst>
  </p:cSld>
  <p:clrMapOvr>
    <a:masterClrMapping/>
  </p:clrMapOvr>
  <p:transition>
    <p:fade thruBlk="1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Appendix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48914"/>
      </p:ext>
    </p:extLst>
  </p:cSld>
  <p:clrMapOvr>
    <a:masterClrMapping/>
  </p:clrMapOvr>
  <p:transition>
    <p:fade thruBlk="1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Engineering Stress &amp; Engineering Str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50" y="3030941"/>
            <a:ext cx="5866674" cy="358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(True vs. Engineering) Stress &amp; Strain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Material behavior: Stress-strain curve (from testing)</a:t>
            </a:r>
          </a:p>
          <a:p>
            <a:r>
              <a:rPr lang="en-US"/>
              <a:t>Metallic material: Uniaxial tention test</a:t>
            </a:r>
          </a:p>
          <a:p>
            <a:pPr lvl="1"/>
            <a:r>
              <a:rPr lang="en-US"/>
              <a:t>Test measures force (not stress) and divided by the cross-sectional area of the specimen to calculate </a:t>
            </a:r>
            <a:r>
              <a:rPr lang="en-US">
                <a:solidFill>
                  <a:srgbClr val="2C02C6"/>
                </a:solidFill>
              </a:rPr>
              <a:t>engineering stress</a:t>
            </a:r>
          </a:p>
          <a:p>
            <a:pPr lvl="1"/>
            <a:r>
              <a:rPr lang="en-US"/>
              <a:t>Test measured elongation (not strain) and divided by the initial length of the specimen to calculate </a:t>
            </a:r>
            <a:r>
              <a:rPr lang="en-US">
                <a:solidFill>
                  <a:srgbClr val="2C02C6"/>
                </a:solidFill>
              </a:rPr>
              <a:t>engineering strain</a:t>
            </a:r>
          </a:p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D896B6-ADCC-DECE-3610-061944B809CC}"/>
                  </a:ext>
                </a:extLst>
              </p:cNvPr>
              <p:cNvSpPr txBox="1"/>
              <p:nvPr/>
            </p:nvSpPr>
            <p:spPr>
              <a:xfrm>
                <a:off x="575441" y="3210695"/>
                <a:ext cx="1582228" cy="84651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𝑒𝑛𝑔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D896B6-ADCC-DECE-3610-061944B80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41" y="3210695"/>
                <a:ext cx="1582228" cy="846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747D4D-D455-A897-B97D-D7629CC477F0}"/>
                  </a:ext>
                </a:extLst>
              </p:cNvPr>
              <p:cNvSpPr txBox="1"/>
              <p:nvPr/>
            </p:nvSpPr>
            <p:spPr>
              <a:xfrm>
                <a:off x="575441" y="4297298"/>
                <a:ext cx="1578574" cy="84895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𝑒𝑛𝑔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747D4D-D455-A897-B97D-D7629CC47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41" y="4297298"/>
                <a:ext cx="1578574" cy="8489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582633"/>
      </p:ext>
    </p:extLst>
  </p:cSld>
  <p:clrMapOvr>
    <a:masterClrMapping/>
  </p:clrMapOvr>
  <p:transition>
    <p:fade thruBlk="1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True Stress and True Strain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Finite element analysis programs use true stress-true strain relationship</a:t>
            </a:r>
          </a:p>
          <a:p>
            <a:r>
              <a:rPr lang="en-US"/>
              <a:t>How to convert engineering stress &amp; strain to true stress &amp; strain?</a:t>
            </a:r>
          </a:p>
        </p:txBody>
      </p:sp>
      <p:pic>
        <p:nvPicPr>
          <p:cNvPr id="199682" name="Picture 2" descr="Engineering Stress-Strain &amp; True Stress-St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649" y="2177142"/>
            <a:ext cx="5450909" cy="363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FCB646-2A52-7760-1BBF-4907EA03A04B}"/>
                  </a:ext>
                </a:extLst>
              </p:cNvPr>
              <p:cNvSpPr txBox="1"/>
              <p:nvPr/>
            </p:nvSpPr>
            <p:spPr>
              <a:xfrm>
                <a:off x="176889" y="2571475"/>
                <a:ext cx="3287760" cy="51815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𝑡𝑟𝑢𝑒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𝑒𝑛𝑔</m:t>
                          </m:r>
                        </m:sub>
                      </m:sSub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𝑒𝑛𝑔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FCB646-2A52-7760-1BBF-4907EA03A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89" y="2571475"/>
                <a:ext cx="3287760" cy="5181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AA8FDE-7124-177D-C6E5-1E7B592AB23B}"/>
                  </a:ext>
                </a:extLst>
              </p:cNvPr>
              <p:cNvSpPr txBox="1"/>
              <p:nvPr/>
            </p:nvSpPr>
            <p:spPr>
              <a:xfrm>
                <a:off x="228442" y="3351225"/>
                <a:ext cx="2926314" cy="51815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𝑡𝑟𝑢𝑒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𝑒𝑛𝑔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AA8FDE-7124-177D-C6E5-1E7B592AB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2" y="3351225"/>
                <a:ext cx="2926314" cy="5181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428566"/>
      </p:ext>
    </p:extLst>
  </p:cSld>
  <p:clrMapOvr>
    <a:masterClrMapping/>
  </p:clrMapOvr>
  <p:transition>
    <p:fade thruBlk="1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True Stress and True Strain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conversion is valid until the ultimate strength (UTS)</a:t>
            </a:r>
          </a:p>
          <a:p>
            <a:pPr lvl="1"/>
            <a:r>
              <a:rPr lang="en-US"/>
              <a:t>Beyonf UTS, necking (localized strain) occurs, and the true cross-section needs to be measured during the experiment directly</a:t>
            </a:r>
          </a:p>
          <a:p>
            <a:r>
              <a:rPr lang="en-US"/>
              <a:t>Plastic strain calculation</a:t>
            </a:r>
          </a:p>
          <a:p>
            <a:pPr lvl="1"/>
            <a:r>
              <a:rPr lang="en-US"/>
              <a:t>Plastic strain = total strain – elastic strain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A81A37-6742-B7FE-A228-B0C902F66684}"/>
                  </a:ext>
                </a:extLst>
              </p:cNvPr>
              <p:cNvSpPr txBox="1"/>
              <p:nvPr/>
            </p:nvSpPr>
            <p:spPr>
              <a:xfrm>
                <a:off x="1324303" y="2843709"/>
                <a:ext cx="4254819" cy="71994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sub>
                        <m:sup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𝑝𝑙𝑎𝑠𝑡𝑖𝑐</m:t>
                          </m:r>
                        </m:sup>
                      </m:sSubSup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𝑒𝑛𝑔</m:t>
                              </m:r>
                            </m:sub>
                          </m:sSub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𝑡𝑟𝑢𝑒</m:t>
                              </m:r>
                            </m:sub>
                          </m:sSub>
                        </m:num>
                        <m:den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A81A37-6742-B7FE-A228-B0C902F66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303" y="2843709"/>
                <a:ext cx="4254819" cy="7199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06240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Cartesian Vectors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Dot product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b="1" dirty="0">
                    <a:solidFill>
                      <a:srgbClr val="2C02C6"/>
                    </a:solidFill>
                  </a:rPr>
                  <a:t>Kronecker delta function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b="1" dirty="0">
                    <a:solidFill>
                      <a:srgbClr val="2C02C6"/>
                    </a:solidFill>
                  </a:rPr>
                  <a:t>Equivalent to change index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b="1" dirty="0">
                    <a:solidFill>
                      <a:srgbClr val="2C02C6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b="1" dirty="0">
                    <a:solidFill>
                      <a:srgbClr val="2C02C6"/>
                    </a:solidFill>
                  </a:rPr>
                  <a:t>, or vice versa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How to obtain Cartesian components of a vector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Magnitude of a vector (norm):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 b="-2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6280723" y="623454"/>
            <a:ext cx="2432423" cy="1934896"/>
            <a:chOff x="6280723" y="623454"/>
            <a:chExt cx="2432423" cy="1934896"/>
          </a:xfrm>
        </p:grpSpPr>
        <p:cxnSp>
          <p:nvCxnSpPr>
            <p:cNvPr id="9" name="Straight Arrow Connector 8"/>
            <p:cNvCxnSpPr/>
            <p:nvPr/>
          </p:nvCxnSpPr>
          <p:spPr bwMode="auto">
            <a:xfrm rot="5400000" flipH="1" flipV="1">
              <a:off x="6862618" y="1376218"/>
              <a:ext cx="979054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rot="10800000" flipH="1" flipV="1">
              <a:off x="7338291" y="1861124"/>
              <a:ext cx="979054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rot="10800000" flipV="1">
              <a:off x="6613239" y="1856509"/>
              <a:ext cx="738907" cy="48029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6280723" y="2189018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289632" y="1667164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62796" y="623454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3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7352145" y="1847273"/>
              <a:ext cx="526473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rot="16200000">
              <a:off x="7088910" y="1584037"/>
              <a:ext cx="526473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rot="10800000" flipV="1">
              <a:off x="6908801" y="1847272"/>
              <a:ext cx="443345" cy="295563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6728690" y="1731819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07560" y="1810328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28869" y="1265381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</a:t>
              </a:r>
              <a:r>
                <a:rPr lang="en-US" baseline="-25000" dirty="0"/>
                <a:t>3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5400000" flipH="1" flipV="1">
              <a:off x="7352145" y="1145309"/>
              <a:ext cx="701964" cy="665018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rot="10800000">
              <a:off x="6608619" y="1436254"/>
              <a:ext cx="743527" cy="401782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8044868" y="886691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</a:t>
              </a:r>
              <a:endParaRPr lang="en-US" b="1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386941" y="118687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v</a:t>
              </a:r>
              <a:endParaRPr lang="en-US" b="1" baseline="-250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456657" y="5560304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2C02C6"/>
                </a:solidFill>
              </a:rPr>
              <a:t>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F8ADAF0-E7ED-E16D-7486-40C144D9AFDF}"/>
                  </a:ext>
                </a:extLst>
              </p:cNvPr>
              <p:cNvSpPr txBox="1"/>
              <p:nvPr/>
            </p:nvSpPr>
            <p:spPr>
              <a:xfrm>
                <a:off x="535324" y="1265381"/>
                <a:ext cx="4580466" cy="7893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b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b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b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b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𝐯</m:t>
                            </m:r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b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F8ADAF0-E7ED-E16D-7486-40C144D9A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24" y="1265381"/>
                <a:ext cx="4580466" cy="7893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0FD0521-2107-A057-40FF-2272200B9D2E}"/>
                  </a:ext>
                </a:extLst>
              </p:cNvPr>
              <p:cNvSpPr txBox="1"/>
              <p:nvPr/>
            </p:nvSpPr>
            <p:spPr>
              <a:xfrm>
                <a:off x="654152" y="2784643"/>
                <a:ext cx="7159288" cy="517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0FD0521-2107-A057-40FF-2272200B9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52" y="2784643"/>
                <a:ext cx="7159288" cy="5178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F5F2F76-5AB9-8C75-2B5F-DB17BFF36D09}"/>
                  </a:ext>
                </a:extLst>
              </p:cNvPr>
              <p:cNvSpPr txBox="1"/>
              <p:nvPr/>
            </p:nvSpPr>
            <p:spPr>
              <a:xfrm>
                <a:off x="5257219" y="3935766"/>
                <a:ext cx="3543300" cy="491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𝑗𝑗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F5F2F76-5AB9-8C75-2B5F-DB17BFF36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219" y="3935766"/>
                <a:ext cx="3543300" cy="491417"/>
              </a:xfrm>
              <a:prstGeom prst="rect">
                <a:avLst/>
              </a:prstGeom>
              <a:blipFill>
                <a:blip r:embed="rId5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39A84FA-BFCF-C288-6CA4-632B0BB99A83}"/>
                  </a:ext>
                </a:extLst>
              </p:cNvPr>
              <p:cNvSpPr txBox="1"/>
              <p:nvPr/>
            </p:nvSpPr>
            <p:spPr>
              <a:xfrm>
                <a:off x="791633" y="3723400"/>
                <a:ext cx="2459567" cy="916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39A84FA-BFCF-C288-6CA4-632B0BB99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33" y="3723400"/>
                <a:ext cx="2459567" cy="9161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3355905-F2EB-9840-6877-6DA5B0C7887C}"/>
                  </a:ext>
                </a:extLst>
              </p:cNvPr>
              <p:cNvSpPr txBox="1"/>
              <p:nvPr/>
            </p:nvSpPr>
            <p:spPr>
              <a:xfrm>
                <a:off x="878223" y="5532220"/>
                <a:ext cx="4237567" cy="517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3355905-F2EB-9840-6877-6DA5B0C78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23" y="5532220"/>
                <a:ext cx="4237567" cy="5178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89165AB-AFFA-4C3A-B29B-66E963B17285}"/>
                  </a:ext>
                </a:extLst>
              </p:cNvPr>
              <p:cNvSpPr txBox="1"/>
              <p:nvPr/>
            </p:nvSpPr>
            <p:spPr>
              <a:xfrm>
                <a:off x="4469241" y="6147421"/>
                <a:ext cx="1917700" cy="467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𝐯</m:t>
                          </m:r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89165AB-AFFA-4C3A-B29B-66E963B17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241" y="6147421"/>
                <a:ext cx="1917700" cy="46769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67275386"/>
                  </p:ext>
                </p:extLst>
              </p:nvPr>
            </p:nvGraphicFramePr>
            <p:xfrm>
              <a:off x="485777" y="1566333"/>
              <a:ext cx="8320087" cy="288747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0488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8152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3367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Direct tensor notation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Tensor component notation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Matrix notation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946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28600" algn="l"/>
                            </a:tabLs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  <m:r>
                                  <a:rPr lang="en-US" sz="2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400" i="0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40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p>
                                <m:r>
                                  <a:rPr lang="en-US" sz="2400" b="1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946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  <m:r>
                                  <a:rPr lang="en-US" sz="2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  <m:r>
                                  <a:rPr lang="en-US" sz="2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r>
                                  <a:rPr lang="en-US" sz="2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sz="240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  <m:r>
                                  <a:rPr lang="en-US" sz="24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𝐛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6946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  <m:r>
                                  <a:rPr lang="en-US" sz="2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  <m:r>
                                  <a:rPr lang="en-US" sz="2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  <m:r>
                                  <a:rPr lang="en-US" sz="24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𝐀𝐚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6946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  <m:r>
                                  <a:rPr lang="en-US" sz="2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  <m:r>
                                  <a:rPr lang="en-US" sz="2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40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𝐛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 b="0" i="1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p>
                                <m:r>
                                  <a:rPr lang="en-US" sz="2400" b="0" i="0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b="0" i="1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 b="0" i="1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p>
                                <m:r>
                                  <a:rPr lang="en-US" sz="2400" b="1" i="0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67275386"/>
                  </p:ext>
                </p:extLst>
              </p:nvPr>
            </p:nvGraphicFramePr>
            <p:xfrm>
              <a:off x="485777" y="1566333"/>
              <a:ext cx="8320087" cy="288747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0488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8152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3367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Direct tensor notation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Tensor component notation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Matrix notation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94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25" t="-113830" r="-208559" b="-30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4080" t="-113830" r="-95772" b="-30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4454" t="-113830" r="-891" b="-3010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94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25" t="-213830" r="-208559" b="-20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4080" t="-213830" r="-95772" b="-20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4454" t="-213830" r="-891" b="-2010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694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25" t="-317204" r="-20855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4080" t="-317204" r="-95772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4454" t="-317204" r="-891" b="-10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694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25" t="-412766" r="-208559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4080" t="-412766" r="-95772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4454" t="-412766" r="-891" b="-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Used Here</a:t>
            </a:r>
          </a:p>
        </p:txBody>
      </p:sp>
    </p:spTree>
    <p:extLst>
      <p:ext uri="{BB962C8B-B14F-4D97-AF65-F5344CB8AC3E}">
        <p14:creationId xmlns:p14="http://schemas.microsoft.com/office/powerpoint/2010/main" val="3674515374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and Rank (Order or Degree)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Tensor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A tensor is an extension of scalar, vector, and matrix (multidimensional array in given bases)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b="1" dirty="0">
                    <a:solidFill>
                      <a:srgbClr val="2C02C6"/>
                    </a:solidFill>
                  </a:rPr>
                  <a:t>A tensor is independent of any chosen frame of reference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Tensor field: a tensor-valued function associated with each point in geometric space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Rank (Order or Degree) of Tensor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No. of indices required to write down the components of tensor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Scalar (rank 0), vector (rank 1), matrix (rank 2), etc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Every tensor can be expressed as a linear combination of rank 1 tensors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Rank 1 tensor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Rank 2 tensor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Rank 4 tensor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𝑖𝑗𝑘𝑙</m:t>
                        </m:r>
                      </m:sub>
                    </m:sSub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 r="-1026" b="-4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956549" y="5566073"/>
            <a:ext cx="928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Rank-2</a:t>
            </a:r>
            <a:br>
              <a:rPr lang="en-US" dirty="0"/>
            </a:br>
            <a:r>
              <a:rPr lang="en-US" dirty="0"/>
              <a:t>stress</a:t>
            </a:r>
            <a:br>
              <a:rPr lang="en-US" dirty="0"/>
            </a:br>
            <a:r>
              <a:rPr lang="en-US" dirty="0"/>
              <a:t>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0041EB-D607-D148-C97A-951B0C4AE5EE}"/>
                  </a:ext>
                </a:extLst>
              </p:cNvPr>
              <p:cNvSpPr txBox="1"/>
              <p:nvPr/>
            </p:nvSpPr>
            <p:spPr>
              <a:xfrm>
                <a:off x="4720166" y="5421995"/>
                <a:ext cx="3331634" cy="1067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0041EB-D607-D148-C97A-951B0C4AE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166" y="5421995"/>
                <a:ext cx="3331634" cy="10674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Basic rules for tensors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marL="342900" lvl="1" indent="-342900">
                  <a:spcBef>
                    <a:spcPts val="1200"/>
                  </a:spcBef>
                  <a:buFontTx/>
                  <a:buChar char="•"/>
                </a:pPr>
                <a:r>
                  <a:rPr lang="en-US" sz="2400" b="1" dirty="0">
                    <a:solidFill>
                      <a:srgbClr val="2C02C6"/>
                    </a:solidFill>
                  </a:rPr>
                  <a:t>Tensor (dyadic) product</a:t>
                </a:r>
                <a:r>
                  <a:rPr lang="en-US" sz="2400" dirty="0"/>
                  <a:t>: increase rank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Rank-4 tensor: </a:t>
                </a:r>
                <a14:m>
                  <m:oMath xmlns:m="http://schemas.openxmlformats.org/officeDocument/2006/math">
                    <m:r>
                      <a:rPr lang="en-US" b="1" dirty="0" smtClean="0"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𝑖𝑗𝑘𝑙</m:t>
                        </m:r>
                      </m:sub>
                    </m:sSub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dirty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0" dirty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0" dirty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569527" y="1099128"/>
            <a:ext cx="230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Different notations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66691" y="2142837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C02C6"/>
                </a:solidFill>
                <a:latin typeface="Comic Sans MS" pitchFamily="66" charset="0"/>
              </a:rPr>
              <a:t>Identity 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55642D-2977-A2C8-9EC9-6AED4EF3A337}"/>
                  </a:ext>
                </a:extLst>
              </p:cNvPr>
              <p:cNvSpPr txBox="1"/>
              <p:nvPr/>
            </p:nvSpPr>
            <p:spPr>
              <a:xfrm>
                <a:off x="523455" y="1365850"/>
                <a:ext cx="3477771" cy="14950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𝐓</m:t>
                                </m:r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𝐒</m:t>
                                </m:r>
                              </m:e>
                            </m:d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𝐑</m:t>
                            </m:r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𝐓</m:t>
                            </m:r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𝐒𝐑</m:t>
                                </m:r>
                              </m:e>
                            </m:d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</m:e>
                        </m:mr>
                        <m:mr>
                          <m:e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𝐓</m:t>
                            </m:r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𝐒</m:t>
                                </m:r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𝐑</m:t>
                                </m:r>
                              </m:e>
                            </m:d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𝐓𝐒</m:t>
                            </m:r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𝐓𝐑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</m:e>
                        </m:mr>
                        <m:m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d>
                              <m:d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𝐓𝐒</m:t>
                                </m:r>
                              </m:e>
                            </m:d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𝐓</m:t>
                                </m:r>
                              </m:e>
                            </m:d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𝐒</m:t>
                            </m:r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𝐓</m:t>
                            </m:r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𝐒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𝟏𝐓</m:t>
                            </m:r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𝐓𝟏</m:t>
                            </m:r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𝐓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         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55642D-2977-A2C8-9EC9-6AED4EF3A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55" y="1365850"/>
                <a:ext cx="3477771" cy="14950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140EF38-A14A-CBB0-C5F0-5F1033669184}"/>
                  </a:ext>
                </a:extLst>
              </p:cNvPr>
              <p:cNvSpPr txBox="1"/>
              <p:nvPr/>
            </p:nvSpPr>
            <p:spPr>
              <a:xfrm>
                <a:off x="5936616" y="1528772"/>
                <a:ext cx="15982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𝐓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𝐓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140EF38-A14A-CBB0-C5F0-5F1033669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616" y="1528772"/>
                <a:ext cx="159826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B9C4F88-8E29-B76F-BAEE-42B57F71BEFE}"/>
                  </a:ext>
                </a:extLst>
              </p:cNvPr>
              <p:cNvSpPr txBox="1"/>
              <p:nvPr/>
            </p:nvSpPr>
            <p:spPr>
              <a:xfrm>
                <a:off x="6022429" y="2486460"/>
                <a:ext cx="1426634" cy="517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B9C4F88-8E29-B76F-BAEE-42B57F71B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429" y="2486460"/>
                <a:ext cx="1426634" cy="5178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C955DFF-8600-9B42-1EE2-32D446D57B74}"/>
                  </a:ext>
                </a:extLst>
              </p:cNvPr>
              <p:cNvSpPr txBox="1"/>
              <p:nvPr/>
            </p:nvSpPr>
            <p:spPr>
              <a:xfrm>
                <a:off x="1024467" y="3714145"/>
                <a:ext cx="5524499" cy="5434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b="0" i="1">
                          <a:latin typeface="Cambria Math" panose="02040503050406030204" pitchFamily="18" charset="0"/>
                        </a:rPr>
                        <m:t>  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C955DFF-8600-9B42-1EE2-32D446D57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467" y="3714145"/>
                <a:ext cx="5524499" cy="5434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C8FCEC-0799-F201-9143-F12593EE0D97}"/>
                  </a:ext>
                </a:extLst>
              </p:cNvPr>
              <p:cNvSpPr txBox="1"/>
              <p:nvPr/>
            </p:nvSpPr>
            <p:spPr>
              <a:xfrm>
                <a:off x="900886" y="4246300"/>
                <a:ext cx="4580466" cy="1558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⊗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</m:d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⊗</m:t>
                                    </m:r>
                                    <m:r>
                                      <a:rPr lang="en-US" sz="2400" b="1" i="0"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</m:d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0"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a:rPr lang="en-US" sz="2400" b="1" i="0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</m:d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                  </m:t>
                                </m:r>
                              </m:e>
                            </m:eqArr>
                          </m:e>
                        </m:mr>
                        <m:mr>
                          <m:e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𝐰</m:t>
                            </m:r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</m:d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𝐯</m:t>
                            </m:r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d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d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C8FCEC-0799-F201-9143-F12593EE0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86" y="4246300"/>
                <a:ext cx="4580466" cy="15586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7B1CA40-11D0-FBC0-A86D-B4D2CD198178}"/>
                  </a:ext>
                </a:extLst>
              </p:cNvPr>
              <p:cNvSpPr txBox="1"/>
              <p:nvPr/>
            </p:nvSpPr>
            <p:spPr>
              <a:xfrm>
                <a:off x="6621993" y="3770597"/>
                <a:ext cx="2468032" cy="506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7B1CA40-11D0-FBC0-A86D-B4D2CD198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993" y="3770597"/>
                <a:ext cx="2468032" cy="506485"/>
              </a:xfrm>
              <a:prstGeom prst="rect">
                <a:avLst/>
              </a:prstGeom>
              <a:blipFill>
                <a:blip r:embed="rId8"/>
                <a:stretch>
                  <a:fillRect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65A104-856D-F759-FB22-B97E01CFC0F7}"/>
                  </a:ext>
                </a:extLst>
              </p:cNvPr>
              <p:cNvSpPr txBox="1"/>
              <p:nvPr/>
            </p:nvSpPr>
            <p:spPr>
              <a:xfrm>
                <a:off x="4979034" y="4493454"/>
                <a:ext cx="224950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65A104-856D-F759-FB22-B97E01CFC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034" y="4493454"/>
                <a:ext cx="2249502" cy="461665"/>
              </a:xfrm>
              <a:prstGeom prst="rect">
                <a:avLst/>
              </a:prstGeom>
              <a:blipFill>
                <a:blip r:embed="rId9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Operations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800"/>
                  </a:spcBef>
                </a:pPr>
                <a:r>
                  <a:rPr lang="en-US" dirty="0"/>
                  <a:t>Symmetric and skew tensors</a:t>
                </a:r>
              </a:p>
              <a:p>
                <a:pPr lvl="1">
                  <a:spcBef>
                    <a:spcPts val="1800"/>
                  </a:spcBef>
                </a:pPr>
                <a:r>
                  <a:rPr lang="en-US" dirty="0"/>
                  <a:t>Symmetric: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spcBef>
                    <a:spcPts val="1800"/>
                  </a:spcBef>
                </a:pPr>
                <a:r>
                  <a:rPr lang="en-US" dirty="0"/>
                  <a:t>Skew: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spcBef>
                    <a:spcPts val="1800"/>
                  </a:spcBef>
                </a:pPr>
                <a:r>
                  <a:rPr lang="en-US" b="1" dirty="0">
                    <a:solidFill>
                      <a:srgbClr val="2C02C6"/>
                    </a:solidFill>
                  </a:rPr>
                  <a:t>Every tensor can be uniquely decomposed by symmetric and skew tensors</a:t>
                </a:r>
              </a:p>
              <a:p>
                <a:pPr lvl="1">
                  <a:spcBef>
                    <a:spcPts val="1800"/>
                  </a:spcBef>
                </a:pPr>
                <a:endParaRPr lang="en-US" dirty="0"/>
              </a:p>
              <a:p>
                <a:pPr lvl="1">
                  <a:spcBef>
                    <a:spcPts val="1800"/>
                  </a:spcBef>
                </a:pPr>
                <a:endParaRPr lang="en-US" dirty="0"/>
              </a:p>
              <a:p>
                <a:pPr lvl="1">
                  <a:spcBef>
                    <a:spcPts val="3000"/>
                  </a:spcBef>
                </a:pPr>
                <a:r>
                  <a:rPr lang="en-US" dirty="0"/>
                  <a:t>Note: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en-US" dirty="0"/>
                  <a:t> has zero diagonal components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Properties – Let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dirty="0"/>
                  <a:t> be a symmetric tensor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 bwMode="auto">
          <a:xfrm>
            <a:off x="1570760" y="3378056"/>
            <a:ext cx="1699490" cy="600364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235200" y="5458691"/>
            <a:ext cx="2022764" cy="997527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A815D9-AA32-5A22-44B8-E2F3E82AD4FC}"/>
                  </a:ext>
                </a:extLst>
              </p:cNvPr>
              <p:cNvSpPr txBox="1"/>
              <p:nvPr/>
            </p:nvSpPr>
            <p:spPr>
              <a:xfrm>
                <a:off x="1643496" y="3430160"/>
                <a:ext cx="16129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𝐓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A815D9-AA32-5A22-44B8-E2F3E82AD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96" y="3430160"/>
                <a:ext cx="1612900" cy="461665"/>
              </a:xfrm>
              <a:prstGeom prst="rect">
                <a:avLst/>
              </a:prstGeom>
              <a:blipFill>
                <a:blip r:embed="rId3"/>
                <a:stretch>
                  <a:fillRect l="-758" r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EADBAD-5A63-3908-4EB7-29C663AE4803}"/>
                  </a:ext>
                </a:extLst>
              </p:cNvPr>
              <p:cNvSpPr txBox="1"/>
              <p:nvPr/>
            </p:nvSpPr>
            <p:spPr>
              <a:xfrm>
                <a:off x="3739621" y="2896840"/>
                <a:ext cx="2408766" cy="1528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𝐒</m:t>
                            </m:r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𝐓</m:t>
                                </m:r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>
                                        <a:latin typeface="Cambria Math" panose="02040503050406030204" pitchFamily="18" charset="0"/>
                                      </a:rPr>
                                      <m:t>𝐓</m:t>
                                    </m:r>
                                  </m:e>
                                  <m:sup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𝐖</m:t>
                            </m:r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𝐓</m:t>
                                </m:r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>
                                        <a:latin typeface="Cambria Math" panose="02040503050406030204" pitchFamily="18" charset="0"/>
                                      </a:rPr>
                                      <m:t>𝐓</m:t>
                                    </m:r>
                                  </m:e>
                                  <m:sup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EADBAD-5A63-3908-4EB7-29C663AE4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621" y="2896840"/>
                <a:ext cx="2408766" cy="15283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829329-A877-A26D-CFBC-EC4E4EB4B73D}"/>
                  </a:ext>
                </a:extLst>
              </p:cNvPr>
              <p:cNvSpPr txBox="1"/>
              <p:nvPr/>
            </p:nvSpPr>
            <p:spPr>
              <a:xfrm>
                <a:off x="2407613" y="5596196"/>
                <a:ext cx="1697566" cy="708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𝐀</m:t>
                            </m:r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𝐖</m:t>
                            </m:r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  <m:mr>
                          <m:e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𝐓</m:t>
                            </m:r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𝐒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829329-A877-A26D-CFBC-EC4E4EB4B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613" y="5596196"/>
                <a:ext cx="1697566" cy="708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Displacement gradient can be considered a tensor (rank 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49954" y="3611627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Strain tensor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24169" y="5542027"/>
            <a:ext cx="1344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Spin 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C81D29-7D71-A5DA-387E-5BFB81B15B04}"/>
                  </a:ext>
                </a:extLst>
              </p:cNvPr>
              <p:cNvSpPr txBox="1"/>
              <p:nvPr/>
            </p:nvSpPr>
            <p:spPr>
              <a:xfrm>
                <a:off x="1800366" y="1163453"/>
                <a:ext cx="4580466" cy="1692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1600" b="1" i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16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600" b="1" i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num>
                            <m:den>
                              <m:r>
                                <a:rPr lang="en-US" sz="1600" b="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6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den>
                          </m:f>
                        </m:e>
                      </m:d>
                      <m:r>
                        <a:rPr lang="en-US" sz="16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C81D29-7D71-A5DA-387E-5BFB81B15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366" y="1163453"/>
                <a:ext cx="4580466" cy="16923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CA33D2-AA77-5CD4-24FD-815DE9071394}"/>
                  </a:ext>
                </a:extLst>
              </p:cNvPr>
              <p:cNvSpPr txBox="1"/>
              <p:nvPr/>
            </p:nvSpPr>
            <p:spPr>
              <a:xfrm>
                <a:off x="445318" y="2855839"/>
                <a:ext cx="6523566" cy="1822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𝑠𝑦𝑚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r>
                        <a:rPr lang="en-US" sz="16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f>
                                  <m:fPr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f>
                                  <m:fPr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f>
                                  <m:fPr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f>
                                  <m:fPr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CA33D2-AA77-5CD4-24FD-815DE9071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18" y="2855839"/>
                <a:ext cx="6523566" cy="18228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E2D01E-1806-8710-43A3-646A9795D0C5}"/>
                  </a:ext>
                </a:extLst>
              </p:cNvPr>
              <p:cNvSpPr txBox="1"/>
              <p:nvPr/>
            </p:nvSpPr>
            <p:spPr>
              <a:xfrm>
                <a:off x="351772" y="4818980"/>
                <a:ext cx="6617112" cy="1822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𝑠𝑘𝑒𝑤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r>
                        <a:rPr lang="en-US" sz="16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f>
                                  <m:fPr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r>
                                  <a:rPr lang="en-US" sz="16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f>
                                  <m:fPr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n-US" sz="1600" b="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6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1600" b="0" i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r>
                                  <a:rPr lang="en-US" sz="16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E2D01E-1806-8710-43A3-646A9795D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72" y="4818980"/>
                <a:ext cx="6617112" cy="18228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Contraction and Trace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Contraction of rank-2 tensors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contraction operator reduces four ranks from the sum of ranks of two tensors</a:t>
            </a:r>
          </a:p>
          <a:p>
            <a:pPr>
              <a:spcBef>
                <a:spcPts val="1200"/>
              </a:spcBef>
            </a:pPr>
            <a:r>
              <a:rPr lang="en-US" dirty="0"/>
              <a:t>magnitude (or, norm) of a rank-2 tensor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Constitutive relation between stress and strain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Trace: part of contraction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In tensor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623966-9C7B-6EC1-90A6-307E8C618752}"/>
                  </a:ext>
                </a:extLst>
              </p:cNvPr>
              <p:cNvSpPr txBox="1"/>
              <p:nvPr/>
            </p:nvSpPr>
            <p:spPr>
              <a:xfrm>
                <a:off x="858572" y="1255819"/>
                <a:ext cx="7412567" cy="491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623966-9C7B-6EC1-90A6-307E8C618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72" y="1255819"/>
                <a:ext cx="7412567" cy="491417"/>
              </a:xfrm>
              <a:prstGeom prst="rect">
                <a:avLst/>
              </a:prstGeom>
              <a:blipFill>
                <a:blip r:embed="rId2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FF0385-25CB-F98A-2D96-8F7CD5AC0453}"/>
                  </a:ext>
                </a:extLst>
              </p:cNvPr>
              <p:cNvSpPr txBox="1"/>
              <p:nvPr/>
            </p:nvSpPr>
            <p:spPr>
              <a:xfrm>
                <a:off x="647699" y="3089945"/>
                <a:ext cx="2087034" cy="468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</m:d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𝐚</m:t>
                          </m:r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FF0385-25CB-F98A-2D96-8F7CD5AC0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99" y="3089945"/>
                <a:ext cx="2087034" cy="4684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C55C017-E3B0-2261-BA4D-1E6E906E7F8B}"/>
                  </a:ext>
                </a:extLst>
              </p:cNvPr>
              <p:cNvSpPr txBox="1"/>
              <p:nvPr/>
            </p:nvSpPr>
            <p:spPr>
              <a:xfrm>
                <a:off x="774700" y="4073970"/>
                <a:ext cx="3500967" cy="5434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𝛔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400" b="0" i="1">
                          <a:latin typeface="Cambria Math" panose="02040503050406030204" pitchFamily="18" charset="0"/>
                        </a:rPr>
                        <m:t>ε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b="0" i="1"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𝑖𝑗𝑘𝑙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C55C017-E3B0-2261-BA4D-1E6E906E7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00" y="4073970"/>
                <a:ext cx="3500967" cy="5434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F6BD1B-C416-7E44-9BC5-F32BF9FDE32A}"/>
                  </a:ext>
                </a:extLst>
              </p:cNvPr>
              <p:cNvSpPr txBox="1"/>
              <p:nvPr/>
            </p:nvSpPr>
            <p:spPr>
              <a:xfrm>
                <a:off x="858572" y="5165217"/>
                <a:ext cx="42206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F6BD1B-C416-7E44-9BC5-F32BF9FDE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72" y="5165217"/>
                <a:ext cx="4220634" cy="461665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22B26C-A339-B3BE-FC82-7A7DC81A7F34}"/>
                  </a:ext>
                </a:extLst>
              </p:cNvPr>
              <p:cNvSpPr txBox="1"/>
              <p:nvPr/>
            </p:nvSpPr>
            <p:spPr>
              <a:xfrm>
                <a:off x="858572" y="6116637"/>
                <a:ext cx="27889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22B26C-A339-B3BE-FC82-7A7DC81A7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72" y="6116637"/>
                <a:ext cx="278897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4826362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Orthogonal Tensor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In two different </a:t>
            </a:r>
            <a:r>
              <a:rPr lang="en-US" dirty="0" err="1"/>
              <a:t>coord</a:t>
            </a:r>
            <a:r>
              <a:rPr lang="en-US" dirty="0"/>
              <a:t>.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Direction cosines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r>
              <a:rPr lang="en-US" dirty="0"/>
              <a:t>Change basis</a:t>
            </a:r>
          </a:p>
        </p:txBody>
      </p:sp>
      <p:sp>
        <p:nvSpPr>
          <p:cNvPr id="46" name="Rounded Rectangle 45"/>
          <p:cNvSpPr/>
          <p:nvPr/>
        </p:nvSpPr>
        <p:spPr bwMode="auto">
          <a:xfrm>
            <a:off x="655782" y="5569527"/>
            <a:ext cx="1450109" cy="581891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518722" y="942109"/>
            <a:ext cx="3292735" cy="1583916"/>
            <a:chOff x="5518722" y="942109"/>
            <a:chExt cx="3292735" cy="1583916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 rot="4632959">
              <a:off x="7736173" y="1959379"/>
              <a:ext cx="526473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7940986" y="1311564"/>
              <a:ext cx="454869" cy="391125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rot="10800000">
              <a:off x="7435267" y="1477819"/>
              <a:ext cx="506673" cy="22546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7065813" y="1126836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</a:t>
              </a:r>
              <a:r>
                <a:rPr lang="en-US" baseline="-25000" dirty="0"/>
                <a:t>1</a:t>
              </a:r>
              <a:r>
                <a:rPr lang="en-US" baseline="30000" dirty="0"/>
                <a:t>*</a:t>
              </a:r>
              <a:endParaRPr lang="en-US" baseline="-25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01699" y="2156693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</a:t>
              </a:r>
              <a:r>
                <a:rPr lang="en-US" baseline="-25000" dirty="0"/>
                <a:t>2</a:t>
              </a:r>
              <a:r>
                <a:rPr lang="en-US" baseline="30000" dirty="0"/>
                <a:t>*</a:t>
              </a:r>
              <a:endParaRPr lang="en-US" baseline="-25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54281" y="1011382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</a:t>
              </a:r>
              <a:r>
                <a:rPr lang="en-US" baseline="-25000" dirty="0"/>
                <a:t>3</a:t>
              </a:r>
              <a:r>
                <a:rPr lang="en-US" baseline="30000" dirty="0"/>
                <a:t>*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>
              <a:off x="6243775" y="1782619"/>
              <a:ext cx="526473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rot="16200000">
              <a:off x="5980540" y="1519383"/>
              <a:ext cx="526473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rot="10800000" flipV="1">
              <a:off x="5800431" y="1782618"/>
              <a:ext cx="443345" cy="295563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5518722" y="1935018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705590" y="1597893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59044" y="942109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</a:t>
              </a:r>
              <a:r>
                <a:rPr lang="en-US" baseline="-25000" dirty="0"/>
                <a:t>3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745019" y="2669309"/>
            <a:ext cx="2263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 can also show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80182" y="5322158"/>
            <a:ext cx="2425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2C02C6"/>
                </a:solidFill>
              </a:rPr>
              <a:t>Orthogonal tensor</a:t>
            </a:r>
          </a:p>
        </p:txBody>
      </p:sp>
      <p:sp>
        <p:nvSpPr>
          <p:cNvPr id="10" name="Rectangle 3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436849" y="5827876"/>
            <a:ext cx="3916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2C02C6"/>
                </a:solidFill>
              </a:rPr>
              <a:t>Rank-2 tensor 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DA3B397-FC4C-3F42-671C-0EF03EBB61C2}"/>
                  </a:ext>
                </a:extLst>
              </p:cNvPr>
              <p:cNvSpPr txBox="1"/>
              <p:nvPr/>
            </p:nvSpPr>
            <p:spPr>
              <a:xfrm>
                <a:off x="532491" y="1216573"/>
                <a:ext cx="2463800" cy="503728"/>
              </a:xfrm>
              <a:prstGeom prst="rect">
                <a:avLst/>
              </a:prstGeom>
              <a:noFill/>
            </p:spPr>
            <p:txBody>
              <a:bodyPr wrap="square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DA3B397-FC4C-3F42-671C-0EF03EBB6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91" y="1216573"/>
                <a:ext cx="2463800" cy="503728"/>
              </a:xfrm>
              <a:prstGeom prst="rect">
                <a:avLst/>
              </a:prstGeom>
              <a:blipFill>
                <a:blip r:embed="rId2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651ACDA-9220-C6E2-4B0A-661ED4A7D907}"/>
                  </a:ext>
                </a:extLst>
              </p:cNvPr>
              <p:cNvSpPr txBox="1"/>
              <p:nvPr/>
            </p:nvSpPr>
            <p:spPr>
              <a:xfrm>
                <a:off x="453495" y="2341359"/>
                <a:ext cx="4804305" cy="517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𝛃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651ACDA-9220-C6E2-4B0A-661ED4A7D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95" y="2341359"/>
                <a:ext cx="4804305" cy="5178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E857603-4753-6AA3-879A-001E4ACFE2B9}"/>
                  </a:ext>
                </a:extLst>
              </p:cNvPr>
              <p:cNvSpPr txBox="1"/>
              <p:nvPr/>
            </p:nvSpPr>
            <p:spPr>
              <a:xfrm>
                <a:off x="510645" y="3543715"/>
                <a:ext cx="2321455" cy="9101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b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b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mr>
                        <m:mr>
                          <m:e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β</m:t>
                                </m:r>
                              </m:e>
                              <m:sub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b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E857603-4753-6AA3-879A-001E4ACFE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45" y="3543715"/>
                <a:ext cx="2321455" cy="9101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F61E3A-1906-BE0F-A8D8-F3EB5B438F9D}"/>
                  </a:ext>
                </a:extLst>
              </p:cNvPr>
              <p:cNvSpPr txBox="1"/>
              <p:nvPr/>
            </p:nvSpPr>
            <p:spPr>
              <a:xfrm>
                <a:off x="5257800" y="2969156"/>
                <a:ext cx="2967567" cy="5434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0" i="1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Sup>
                        <m:sSubSup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2400" b="0" i="1">
                          <a:latin typeface="Cambria Math" panose="02040503050406030204" pitchFamily="18" charset="0"/>
                        </a:rPr>
                        <m:t> </m:t>
                      </m:r>
                      <m:sSup>
                        <m:sSup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𝛃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F61E3A-1906-BE0F-A8D8-F3EB5B438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969156"/>
                <a:ext cx="2967567" cy="5434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B579ADF-F0E6-B752-E9BC-6B7BC8B79FCD}"/>
                  </a:ext>
                </a:extLst>
              </p:cNvPr>
              <p:cNvSpPr txBox="1"/>
              <p:nvPr/>
            </p:nvSpPr>
            <p:spPr>
              <a:xfrm>
                <a:off x="6146705" y="4290432"/>
                <a:ext cx="14648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  <m:sup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B579ADF-F0E6-B752-E9BC-6B7BC8B79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705" y="4290432"/>
                <a:ext cx="1464828" cy="461665"/>
              </a:xfrm>
              <a:prstGeom prst="rect">
                <a:avLst/>
              </a:prstGeom>
              <a:blipFill>
                <a:blip r:embed="rId6"/>
                <a:stretch>
                  <a:fillRect l="-1660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9C4F6A9-6888-9FA0-BA00-3BA44EE1C9A0}"/>
                  </a:ext>
                </a:extLst>
              </p:cNvPr>
              <p:cNvSpPr txBox="1"/>
              <p:nvPr/>
            </p:nvSpPr>
            <p:spPr>
              <a:xfrm>
                <a:off x="4611688" y="3666279"/>
                <a:ext cx="458046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400" b="1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400" b="1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1">
                              <a:latin typeface="Cambria Math" panose="02040503050406030204" pitchFamily="18" charset="0"/>
                            </a:rPr>
                            <m:t>β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  <m:sup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400" b="1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</m:d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9C4F6A9-6888-9FA0-BA00-3BA44EE1C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688" y="3666279"/>
                <a:ext cx="4580466" cy="461665"/>
              </a:xfrm>
              <a:prstGeom prst="rect">
                <a:avLst/>
              </a:prstGeom>
              <a:blipFill>
                <a:blip r:embed="rId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EBEC7D0-4E1B-5F9A-1F9B-1880ED04EFAE}"/>
                  </a:ext>
                </a:extLst>
              </p:cNvPr>
              <p:cNvSpPr txBox="1"/>
              <p:nvPr/>
            </p:nvSpPr>
            <p:spPr>
              <a:xfrm>
                <a:off x="4611688" y="4779638"/>
                <a:ext cx="4597400" cy="5067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𝛃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𝛃</m:t>
                      </m:r>
                      <m:sSup>
                        <m:sSup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2400" b="0" i="1">
                          <a:latin typeface="Cambria Math" panose="02040503050406030204" pitchFamily="18" charset="0"/>
                        </a:rPr>
                        <m:t> </m:t>
                      </m:r>
                      <m:r>
                        <m:rPr>
                          <m:sty m:val="p"/>
                        </m:rPr>
                        <a:rPr lang="en-US" sz="2400" b="0" i="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</m:d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=±1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EBEC7D0-4E1B-5F9A-1F9B-1880ED04E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688" y="4779638"/>
                <a:ext cx="4597400" cy="5067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C38DD5E-53E5-1BDD-3C34-3AF62EF6A296}"/>
                  </a:ext>
                </a:extLst>
              </p:cNvPr>
              <p:cNvSpPr txBox="1"/>
              <p:nvPr/>
            </p:nvSpPr>
            <p:spPr>
              <a:xfrm>
                <a:off x="597429" y="4614415"/>
                <a:ext cx="1583268" cy="491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0" i="1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Sup>
                        <m:sSubSup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C38DD5E-53E5-1BDD-3C34-3AF62EF6A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29" y="4614415"/>
                <a:ext cx="1583268" cy="491417"/>
              </a:xfrm>
              <a:prstGeom prst="rect">
                <a:avLst/>
              </a:prstGeom>
              <a:blipFill>
                <a:blip r:embed="rId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604EDD8-3F13-D1E5-6E3B-B532ACFDAD07}"/>
                  </a:ext>
                </a:extLst>
              </p:cNvPr>
              <p:cNvSpPr txBox="1"/>
              <p:nvPr/>
            </p:nvSpPr>
            <p:spPr>
              <a:xfrm>
                <a:off x="673100" y="5623120"/>
                <a:ext cx="15075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604EDD8-3F13-D1E5-6E3B-B532ACFDA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0" y="5623120"/>
                <a:ext cx="1507597" cy="461665"/>
              </a:xfrm>
              <a:prstGeom prst="rect">
                <a:avLst/>
              </a:prstGeom>
              <a:blipFill>
                <a:blip r:embed="rId10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35C1F06-C11D-8682-F1D2-A88149ECBF43}"/>
                  </a:ext>
                </a:extLst>
              </p:cNvPr>
              <p:cNvSpPr txBox="1"/>
              <p:nvPr/>
            </p:nvSpPr>
            <p:spPr>
              <a:xfrm>
                <a:off x="2232989" y="6172468"/>
                <a:ext cx="4605866" cy="5557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𝐓</m:t>
                          </m:r>
                        </m:e>
                        <m:sup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𝛃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𝐓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b="0" i="1">
                          <a:latin typeface="Cambria Math" panose="02040503050406030204" pitchFamily="18" charset="0"/>
                        </a:rPr>
                        <m:t> </m:t>
                      </m:r>
                      <m:sSubSup>
                        <m:sSubSup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𝑗𝑙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35C1F06-C11D-8682-F1D2-A88149ECB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989" y="6172468"/>
                <a:ext cx="4605866" cy="5557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1587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permutation symbol has three indices, but it is not a tensor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permutation is zero when any of two indices have the same value: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112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121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111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Identity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vector product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69A9A9-8FB6-C67C-214E-C758742930B1}"/>
                  </a:ext>
                </a:extLst>
              </p:cNvPr>
              <p:cNvSpPr txBox="1"/>
              <p:nvPr/>
            </p:nvSpPr>
            <p:spPr>
              <a:xfrm>
                <a:off x="1774019" y="5965988"/>
                <a:ext cx="2674228" cy="491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69A9A9-8FB6-C67C-214E-C75874293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019" y="5965988"/>
                <a:ext cx="2674228" cy="491417"/>
              </a:xfrm>
              <a:prstGeom prst="rect">
                <a:avLst/>
              </a:prstGeom>
              <a:blipFill>
                <a:blip r:embed="rId3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267C08-885A-CBF8-3EEE-CFAD282E200D}"/>
                  </a:ext>
                </a:extLst>
              </p:cNvPr>
              <p:cNvSpPr txBox="1"/>
              <p:nvPr/>
            </p:nvSpPr>
            <p:spPr>
              <a:xfrm>
                <a:off x="1646141" y="4700336"/>
                <a:ext cx="3651294" cy="491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𝑙𝑚𝑘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𝑖𝑙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𝑗𝑚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𝑖𝑚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267C08-885A-CBF8-3EEE-CFAD282E2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141" y="4700336"/>
                <a:ext cx="3651294" cy="491417"/>
              </a:xfrm>
              <a:prstGeom prst="rect">
                <a:avLst/>
              </a:prstGeom>
              <a:blipFill>
                <a:blip r:embed="rId4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835C17-340D-42A6-16B5-5413F01150AD}"/>
                  </a:ext>
                </a:extLst>
              </p:cNvPr>
              <p:cNvSpPr txBox="1"/>
              <p:nvPr/>
            </p:nvSpPr>
            <p:spPr>
              <a:xfrm>
                <a:off x="378135" y="1666247"/>
                <a:ext cx="8243351" cy="1537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   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𝑖𝑗𝑘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are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an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even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permutation</m:t>
                                </m:r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:123,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231,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312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 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𝑖𝑗𝑘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are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an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odd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permutation</m:t>
                                </m:r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:132,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213,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321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   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       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835C17-340D-42A6-16B5-5413F0115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35" y="1666247"/>
                <a:ext cx="8243351" cy="15372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235666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470" y="1676401"/>
            <a:ext cx="8526780" cy="19240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CHAP 1</a:t>
            </a:r>
            <a:br>
              <a:rPr lang="en-US" dirty="0"/>
            </a:br>
            <a:r>
              <a:rPr lang="en-US" dirty="0"/>
              <a:t>Continuum Mechanics and </a:t>
            </a:r>
            <a:br>
              <a:rPr lang="en-US" dirty="0"/>
            </a:br>
            <a:r>
              <a:rPr lang="en-US" dirty="0"/>
              <a:t>Linear Finite Element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945" y="5636936"/>
            <a:ext cx="7409130" cy="1132367"/>
          </a:xfrm>
        </p:spPr>
        <p:txBody>
          <a:bodyPr/>
          <a:lstStyle/>
          <a:p>
            <a:r>
              <a:rPr lang="en-US" dirty="0"/>
              <a:t>Instructor: Nam-Ho Kim (</a:t>
            </a:r>
            <a:r>
              <a:rPr lang="en-US" dirty="0">
                <a:hlinkClick r:id="rId2"/>
              </a:rPr>
              <a:t>nkim@ufl.edu</a:t>
            </a:r>
            <a:r>
              <a:rPr lang="en-US" dirty="0"/>
              <a:t>)</a:t>
            </a:r>
          </a:p>
          <a:p>
            <a:r>
              <a:rPr lang="en-US" dirty="0"/>
              <a:t>Web: https://www.mae.ufl.edu/nkim/INFEM/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any skew tensor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en-US" dirty="0"/>
                  <a:t> and a vector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endParaRPr lang="en-US" b="1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𝐖𝐮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 are </a:t>
                </a:r>
                <a:r>
                  <a:rPr lang="en-US" dirty="0">
                    <a:solidFill>
                      <a:srgbClr val="FF0000"/>
                    </a:solidFill>
                  </a:rPr>
                  <a:t>orthogonal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𝑖𝑘𝑗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/>
          <p:cNvSpPr/>
          <p:nvPr/>
        </p:nvSpPr>
        <p:spPr bwMode="auto">
          <a:xfrm>
            <a:off x="2229107" y="3927396"/>
            <a:ext cx="205483" cy="328773"/>
          </a:xfrm>
          <a:prstGeom prst="down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2327368" y="4658985"/>
            <a:ext cx="739739" cy="472611"/>
          </a:xfrm>
          <a:custGeom>
            <a:avLst/>
            <a:gdLst>
              <a:gd name="connsiteX0" fmla="*/ 0 w 739739"/>
              <a:gd name="connsiteY0" fmla="*/ 0 h 472611"/>
              <a:gd name="connsiteX1" fmla="*/ 10274 w 739739"/>
              <a:gd name="connsiteY1" fmla="*/ 472611 h 472611"/>
              <a:gd name="connsiteX2" fmla="*/ 739739 w 739739"/>
              <a:gd name="connsiteY2" fmla="*/ 472611 h 47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9739" h="472611">
                <a:moveTo>
                  <a:pt x="0" y="0"/>
                </a:moveTo>
                <a:lnTo>
                  <a:pt x="10274" y="472611"/>
                </a:lnTo>
                <a:lnTo>
                  <a:pt x="739739" y="472611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46558" y="4905565"/>
                <a:ext cx="41969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2C02C6"/>
                    </a:solidFill>
                  </a:rPr>
                  <a:t>Dual vector of skew tensor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2C02C6"/>
                        </a:solidFill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endParaRPr lang="en-US" sz="2400" b="1" dirty="0">
                  <a:solidFill>
                    <a:srgbClr val="2C02C6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558" y="4905565"/>
                <a:ext cx="4196983" cy="461665"/>
              </a:xfrm>
              <a:prstGeom prst="rect">
                <a:avLst/>
              </a:prstGeom>
              <a:blipFill>
                <a:blip r:embed="rId3"/>
                <a:stretch>
                  <a:fillRect l="-232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D6A038-2B87-B808-5F8C-422F3D0005A1}"/>
                  </a:ext>
                </a:extLst>
              </p:cNvPr>
              <p:cNvSpPr txBox="1"/>
              <p:nvPr/>
            </p:nvSpPr>
            <p:spPr>
              <a:xfrm>
                <a:off x="1279090" y="1233739"/>
                <a:ext cx="50014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𝐖𝐮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𝐖𝐮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D6A038-2B87-B808-5F8C-422F3D000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090" y="1233739"/>
                <a:ext cx="500149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0DD002E-E915-FEBD-244A-F48A2510F7A1}"/>
                  </a:ext>
                </a:extLst>
              </p:cNvPr>
              <p:cNvSpPr txBox="1"/>
              <p:nvPr/>
            </p:nvSpPr>
            <p:spPr>
              <a:xfrm>
                <a:off x="2975937" y="2034431"/>
                <a:ext cx="6609296" cy="1070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𝐖</m:t>
                      </m:r>
                      <m:r>
                        <a:rPr lang="en-US" sz="20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000" b="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000" b="0" i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b="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000" b="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000" b="0" i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b="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000" b="0" i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000" b="0" i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US" sz="2000" b="0" i="1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0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2000" b="0" i="1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1" i="0">
                          <a:latin typeface="Cambria Math" panose="02040503050406030204" pitchFamily="18" charset="0"/>
                        </a:rPr>
                        <m:t>𝐰</m:t>
                      </m:r>
                      <m:r>
                        <a:rPr lang="en-US" sz="20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000" b="0" i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000" b="0" i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b="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000" b="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0DD002E-E915-FEBD-244A-F48A2510F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937" y="2034431"/>
                <a:ext cx="6609296" cy="10705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3EDC07B-DEC8-C72B-45E8-CEA9465F79A8}"/>
                  </a:ext>
                </a:extLst>
              </p:cNvPr>
              <p:cNvSpPr txBox="1"/>
              <p:nvPr/>
            </p:nvSpPr>
            <p:spPr>
              <a:xfrm>
                <a:off x="1489251" y="4276418"/>
                <a:ext cx="196286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𝐖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𝐰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3EDC07B-DEC8-C72B-45E8-CEA9465F7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251" y="4276418"/>
                <a:ext cx="196286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88C10E-5A7B-403A-4971-6B2A648FED79}"/>
                  </a:ext>
                </a:extLst>
              </p:cNvPr>
              <p:cNvSpPr txBox="1"/>
              <p:nvPr/>
            </p:nvSpPr>
            <p:spPr>
              <a:xfrm>
                <a:off x="1529672" y="5299078"/>
                <a:ext cx="2526632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88C10E-5A7B-403A-4971-6B2A648FE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672" y="5299078"/>
                <a:ext cx="2526632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and Tensor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>
                    <a:solidFill>
                      <a:srgbClr val="2C02C6"/>
                    </a:solidFill>
                  </a:rPr>
                  <a:t>Gradient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Gradient is considered a vector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We will often use a simplified notation: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Laplace operator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Gradient of a scalar field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vector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 bwMode="auto">
          <a:xfrm>
            <a:off x="5546750" y="846115"/>
            <a:ext cx="1500596" cy="1185885"/>
          </a:xfrm>
          <a:custGeom>
            <a:avLst/>
            <a:gdLst>
              <a:gd name="connsiteX0" fmla="*/ 890996 w 1500596"/>
              <a:gd name="connsiteY0" fmla="*/ 40576 h 1185885"/>
              <a:gd name="connsiteX1" fmla="*/ 419941 w 1500596"/>
              <a:gd name="connsiteY1" fmla="*/ 49813 h 1185885"/>
              <a:gd name="connsiteX2" fmla="*/ 382996 w 1500596"/>
              <a:gd name="connsiteY2" fmla="*/ 59049 h 1185885"/>
              <a:gd name="connsiteX3" fmla="*/ 346050 w 1500596"/>
              <a:gd name="connsiteY3" fmla="*/ 86758 h 1185885"/>
              <a:gd name="connsiteX4" fmla="*/ 318341 w 1500596"/>
              <a:gd name="connsiteY4" fmla="*/ 105231 h 1185885"/>
              <a:gd name="connsiteX5" fmla="*/ 272160 w 1500596"/>
              <a:gd name="connsiteY5" fmla="*/ 160649 h 1185885"/>
              <a:gd name="connsiteX6" fmla="*/ 244450 w 1500596"/>
              <a:gd name="connsiteY6" fmla="*/ 179122 h 1185885"/>
              <a:gd name="connsiteX7" fmla="*/ 189032 w 1500596"/>
              <a:gd name="connsiteY7" fmla="*/ 234540 h 1185885"/>
              <a:gd name="connsiteX8" fmla="*/ 115141 w 1500596"/>
              <a:gd name="connsiteY8" fmla="*/ 308431 h 1185885"/>
              <a:gd name="connsiteX9" fmla="*/ 87432 w 1500596"/>
              <a:gd name="connsiteY9" fmla="*/ 336140 h 1185885"/>
              <a:gd name="connsiteX10" fmla="*/ 50487 w 1500596"/>
              <a:gd name="connsiteY10" fmla="*/ 354613 h 1185885"/>
              <a:gd name="connsiteX11" fmla="*/ 32014 w 1500596"/>
              <a:gd name="connsiteY11" fmla="*/ 382322 h 1185885"/>
              <a:gd name="connsiteX12" fmla="*/ 13541 w 1500596"/>
              <a:gd name="connsiteY12" fmla="*/ 493158 h 1185885"/>
              <a:gd name="connsiteX13" fmla="*/ 50487 w 1500596"/>
              <a:gd name="connsiteY13" fmla="*/ 668649 h 1185885"/>
              <a:gd name="connsiteX14" fmla="*/ 68960 w 1500596"/>
              <a:gd name="connsiteY14" fmla="*/ 705594 h 1185885"/>
              <a:gd name="connsiteX15" fmla="*/ 105905 w 1500596"/>
              <a:gd name="connsiteY15" fmla="*/ 724067 h 1185885"/>
              <a:gd name="connsiteX16" fmla="*/ 115141 w 1500596"/>
              <a:gd name="connsiteY16" fmla="*/ 779485 h 1185885"/>
              <a:gd name="connsiteX17" fmla="*/ 133614 w 1500596"/>
              <a:gd name="connsiteY17" fmla="*/ 825667 h 1185885"/>
              <a:gd name="connsiteX18" fmla="*/ 142850 w 1500596"/>
              <a:gd name="connsiteY18" fmla="*/ 853376 h 1185885"/>
              <a:gd name="connsiteX19" fmla="*/ 170560 w 1500596"/>
              <a:gd name="connsiteY19" fmla="*/ 1019631 h 1185885"/>
              <a:gd name="connsiteX20" fmla="*/ 272160 w 1500596"/>
              <a:gd name="connsiteY20" fmla="*/ 1102758 h 1185885"/>
              <a:gd name="connsiteX21" fmla="*/ 475360 w 1500596"/>
              <a:gd name="connsiteY21" fmla="*/ 1185885 h 1185885"/>
              <a:gd name="connsiteX22" fmla="*/ 881760 w 1500596"/>
              <a:gd name="connsiteY22" fmla="*/ 1158176 h 1185885"/>
              <a:gd name="connsiteX23" fmla="*/ 992596 w 1500596"/>
              <a:gd name="connsiteY23" fmla="*/ 1084285 h 1185885"/>
              <a:gd name="connsiteX24" fmla="*/ 1094196 w 1500596"/>
              <a:gd name="connsiteY24" fmla="*/ 991922 h 1185885"/>
              <a:gd name="connsiteX25" fmla="*/ 1121905 w 1500596"/>
              <a:gd name="connsiteY25" fmla="*/ 945740 h 1185885"/>
              <a:gd name="connsiteX26" fmla="*/ 1158850 w 1500596"/>
              <a:gd name="connsiteY26" fmla="*/ 899558 h 1185885"/>
              <a:gd name="connsiteX27" fmla="*/ 1177323 w 1500596"/>
              <a:gd name="connsiteY27" fmla="*/ 853376 h 1185885"/>
              <a:gd name="connsiteX28" fmla="*/ 1214269 w 1500596"/>
              <a:gd name="connsiteY28" fmla="*/ 797958 h 1185885"/>
              <a:gd name="connsiteX29" fmla="*/ 1260450 w 1500596"/>
              <a:gd name="connsiteY29" fmla="*/ 714831 h 1185885"/>
              <a:gd name="connsiteX30" fmla="*/ 1334341 w 1500596"/>
              <a:gd name="connsiteY30" fmla="*/ 650176 h 1185885"/>
              <a:gd name="connsiteX31" fmla="*/ 1398996 w 1500596"/>
              <a:gd name="connsiteY31" fmla="*/ 613231 h 1185885"/>
              <a:gd name="connsiteX32" fmla="*/ 1500596 w 1500596"/>
              <a:gd name="connsiteY32" fmla="*/ 493158 h 1185885"/>
              <a:gd name="connsiteX33" fmla="*/ 1472887 w 1500596"/>
              <a:gd name="connsiteY33" fmla="*/ 262249 h 1185885"/>
              <a:gd name="connsiteX34" fmla="*/ 1398996 w 1500596"/>
              <a:gd name="connsiteY34" fmla="*/ 160649 h 1185885"/>
              <a:gd name="connsiteX35" fmla="*/ 1362050 w 1500596"/>
              <a:gd name="connsiteY35" fmla="*/ 132940 h 1185885"/>
              <a:gd name="connsiteX36" fmla="*/ 1315869 w 1500596"/>
              <a:gd name="connsiteY36" fmla="*/ 114467 h 1185885"/>
              <a:gd name="connsiteX37" fmla="*/ 1260450 w 1500596"/>
              <a:gd name="connsiteY37" fmla="*/ 68285 h 1185885"/>
              <a:gd name="connsiteX38" fmla="*/ 1223505 w 1500596"/>
              <a:gd name="connsiteY38" fmla="*/ 59049 h 1185885"/>
              <a:gd name="connsiteX39" fmla="*/ 974123 w 1500596"/>
              <a:gd name="connsiteY39" fmla="*/ 31340 h 1185885"/>
              <a:gd name="connsiteX40" fmla="*/ 890996 w 1500596"/>
              <a:gd name="connsiteY40" fmla="*/ 40576 h 118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500596" h="1185885">
                <a:moveTo>
                  <a:pt x="890996" y="40576"/>
                </a:moveTo>
                <a:cubicBezTo>
                  <a:pt x="798632" y="43655"/>
                  <a:pt x="576886" y="44106"/>
                  <a:pt x="419941" y="49813"/>
                </a:cubicBezTo>
                <a:cubicBezTo>
                  <a:pt x="407255" y="50274"/>
                  <a:pt x="394350" y="53372"/>
                  <a:pt x="382996" y="59049"/>
                </a:cubicBezTo>
                <a:cubicBezTo>
                  <a:pt x="369227" y="65933"/>
                  <a:pt x="358577" y="77810"/>
                  <a:pt x="346050" y="86758"/>
                </a:cubicBezTo>
                <a:cubicBezTo>
                  <a:pt x="337017" y="93210"/>
                  <a:pt x="327577" y="99073"/>
                  <a:pt x="318341" y="105231"/>
                </a:cubicBezTo>
                <a:cubicBezTo>
                  <a:pt x="300178" y="132477"/>
                  <a:pt x="298829" y="138425"/>
                  <a:pt x="272160" y="160649"/>
                </a:cubicBezTo>
                <a:cubicBezTo>
                  <a:pt x="263632" y="167756"/>
                  <a:pt x="252747" y="171747"/>
                  <a:pt x="244450" y="179122"/>
                </a:cubicBezTo>
                <a:cubicBezTo>
                  <a:pt x="224924" y="196478"/>
                  <a:pt x="207505" y="216067"/>
                  <a:pt x="189032" y="234540"/>
                </a:cubicBezTo>
                <a:lnTo>
                  <a:pt x="115141" y="308431"/>
                </a:lnTo>
                <a:cubicBezTo>
                  <a:pt x="105905" y="317667"/>
                  <a:pt x="99115" y="330298"/>
                  <a:pt x="87432" y="336140"/>
                </a:cubicBezTo>
                <a:lnTo>
                  <a:pt x="50487" y="354613"/>
                </a:lnTo>
                <a:cubicBezTo>
                  <a:pt x="44329" y="363849"/>
                  <a:pt x="36387" y="372119"/>
                  <a:pt x="32014" y="382322"/>
                </a:cubicBezTo>
                <a:cubicBezTo>
                  <a:pt x="21246" y="407448"/>
                  <a:pt x="15577" y="476871"/>
                  <a:pt x="13541" y="493158"/>
                </a:cubicBezTo>
                <a:cubicBezTo>
                  <a:pt x="25371" y="658764"/>
                  <a:pt x="0" y="577772"/>
                  <a:pt x="50487" y="668649"/>
                </a:cubicBezTo>
                <a:cubicBezTo>
                  <a:pt x="57174" y="680685"/>
                  <a:pt x="59224" y="695858"/>
                  <a:pt x="68960" y="705594"/>
                </a:cubicBezTo>
                <a:cubicBezTo>
                  <a:pt x="78696" y="715330"/>
                  <a:pt x="93590" y="717909"/>
                  <a:pt x="105905" y="724067"/>
                </a:cubicBezTo>
                <a:cubicBezTo>
                  <a:pt x="108984" y="742540"/>
                  <a:pt x="110213" y="761417"/>
                  <a:pt x="115141" y="779485"/>
                </a:cubicBezTo>
                <a:cubicBezTo>
                  <a:pt x="119503" y="795481"/>
                  <a:pt x="127792" y="810143"/>
                  <a:pt x="133614" y="825667"/>
                </a:cubicBezTo>
                <a:cubicBezTo>
                  <a:pt x="137032" y="834783"/>
                  <a:pt x="139771" y="844140"/>
                  <a:pt x="142850" y="853376"/>
                </a:cubicBezTo>
                <a:cubicBezTo>
                  <a:pt x="145875" y="892697"/>
                  <a:pt x="140269" y="976358"/>
                  <a:pt x="170560" y="1019631"/>
                </a:cubicBezTo>
                <a:cubicBezTo>
                  <a:pt x="190941" y="1048747"/>
                  <a:pt x="240948" y="1087152"/>
                  <a:pt x="272160" y="1102758"/>
                </a:cubicBezTo>
                <a:cubicBezTo>
                  <a:pt x="424177" y="1178767"/>
                  <a:pt x="354717" y="1155725"/>
                  <a:pt x="475360" y="1185885"/>
                </a:cubicBezTo>
                <a:cubicBezTo>
                  <a:pt x="542705" y="1182957"/>
                  <a:pt x="809641" y="1175004"/>
                  <a:pt x="881760" y="1158176"/>
                </a:cubicBezTo>
                <a:cubicBezTo>
                  <a:pt x="948853" y="1142521"/>
                  <a:pt x="953786" y="1119214"/>
                  <a:pt x="992596" y="1084285"/>
                </a:cubicBezTo>
                <a:cubicBezTo>
                  <a:pt x="1010286" y="1068364"/>
                  <a:pt x="1074108" y="1017749"/>
                  <a:pt x="1094196" y="991922"/>
                </a:cubicBezTo>
                <a:cubicBezTo>
                  <a:pt x="1105218" y="977751"/>
                  <a:pt x="1111610" y="960447"/>
                  <a:pt x="1121905" y="945740"/>
                </a:cubicBezTo>
                <a:cubicBezTo>
                  <a:pt x="1133210" y="929590"/>
                  <a:pt x="1148707" y="916462"/>
                  <a:pt x="1158850" y="899558"/>
                </a:cubicBezTo>
                <a:cubicBezTo>
                  <a:pt x="1167380" y="885341"/>
                  <a:pt x="1169384" y="867931"/>
                  <a:pt x="1177323" y="853376"/>
                </a:cubicBezTo>
                <a:cubicBezTo>
                  <a:pt x="1187954" y="833885"/>
                  <a:pt x="1202846" y="816996"/>
                  <a:pt x="1214269" y="797958"/>
                </a:cubicBezTo>
                <a:cubicBezTo>
                  <a:pt x="1230577" y="770777"/>
                  <a:pt x="1242867" y="741205"/>
                  <a:pt x="1260450" y="714831"/>
                </a:cubicBezTo>
                <a:cubicBezTo>
                  <a:pt x="1271130" y="698811"/>
                  <a:pt x="1324700" y="656603"/>
                  <a:pt x="1334341" y="650176"/>
                </a:cubicBezTo>
                <a:cubicBezTo>
                  <a:pt x="1356080" y="635683"/>
                  <a:pt x="1380096" y="632131"/>
                  <a:pt x="1398996" y="613231"/>
                </a:cubicBezTo>
                <a:cubicBezTo>
                  <a:pt x="1451573" y="560654"/>
                  <a:pt x="1463740" y="542300"/>
                  <a:pt x="1500596" y="493158"/>
                </a:cubicBezTo>
                <a:cubicBezTo>
                  <a:pt x="1491360" y="416188"/>
                  <a:pt x="1485632" y="338716"/>
                  <a:pt x="1472887" y="262249"/>
                </a:cubicBezTo>
                <a:cubicBezTo>
                  <a:pt x="1465524" y="218074"/>
                  <a:pt x="1433344" y="186409"/>
                  <a:pt x="1398996" y="160649"/>
                </a:cubicBezTo>
                <a:cubicBezTo>
                  <a:pt x="1386681" y="151413"/>
                  <a:pt x="1375507" y="140416"/>
                  <a:pt x="1362050" y="132940"/>
                </a:cubicBezTo>
                <a:cubicBezTo>
                  <a:pt x="1347557" y="124888"/>
                  <a:pt x="1331263" y="120625"/>
                  <a:pt x="1315869" y="114467"/>
                </a:cubicBezTo>
                <a:cubicBezTo>
                  <a:pt x="1299224" y="97822"/>
                  <a:pt x="1282955" y="77930"/>
                  <a:pt x="1260450" y="68285"/>
                </a:cubicBezTo>
                <a:cubicBezTo>
                  <a:pt x="1248782" y="63285"/>
                  <a:pt x="1235820" y="62128"/>
                  <a:pt x="1223505" y="59049"/>
                </a:cubicBezTo>
                <a:cubicBezTo>
                  <a:pt x="1134934" y="0"/>
                  <a:pt x="1202411" y="38054"/>
                  <a:pt x="974123" y="31340"/>
                </a:cubicBezTo>
                <a:cubicBezTo>
                  <a:pt x="943349" y="30435"/>
                  <a:pt x="983360" y="37497"/>
                  <a:pt x="890996" y="40576"/>
                </a:cubicBezTo>
                <a:close/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68218" y="1182255"/>
            <a:ext cx="2392218" cy="979054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Equal 12"/>
          <p:cNvSpPr/>
          <p:nvPr/>
        </p:nvSpPr>
        <p:spPr bwMode="auto">
          <a:xfrm rot="3901304">
            <a:off x="6451202" y="4766366"/>
            <a:ext cx="342900" cy="162936"/>
          </a:xfrm>
          <a:prstGeom prst="mathEqual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CC0FCC0-0009-EBCF-FEF4-E0E5D849D6D1}"/>
                  </a:ext>
                </a:extLst>
              </p:cNvPr>
              <p:cNvSpPr txBox="1"/>
              <p:nvPr/>
            </p:nvSpPr>
            <p:spPr>
              <a:xfrm>
                <a:off x="868218" y="1243267"/>
                <a:ext cx="2280843" cy="8570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𝐗</m:t>
                          </m:r>
                        </m:den>
                      </m:f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CC0FCC0-0009-EBCF-FEF4-E0E5D849D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218" y="1243267"/>
                <a:ext cx="2280843" cy="8570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1CBD80C-45C5-72E5-3633-19E1CB5F5704}"/>
                  </a:ext>
                </a:extLst>
              </p:cNvPr>
              <p:cNvSpPr txBox="1"/>
              <p:nvPr/>
            </p:nvSpPr>
            <p:spPr>
              <a:xfrm>
                <a:off x="5094360" y="2491860"/>
                <a:ext cx="1723953" cy="8988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1CBD80C-45C5-72E5-3633-19E1CB5F5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360" y="2491860"/>
                <a:ext cx="1723953" cy="8988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F846B7-1127-10C6-1A7E-29FD3331AFB3}"/>
                  </a:ext>
                </a:extLst>
              </p:cNvPr>
              <p:cNvSpPr txBox="1"/>
              <p:nvPr/>
            </p:nvSpPr>
            <p:spPr>
              <a:xfrm>
                <a:off x="680490" y="3715877"/>
                <a:ext cx="6137823" cy="930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F846B7-1127-10C6-1A7E-29FD3331A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90" y="3715877"/>
                <a:ext cx="6137823" cy="930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77CC6B-1F35-718C-2DB5-257546FF716B}"/>
                  </a:ext>
                </a:extLst>
              </p:cNvPr>
              <p:cNvSpPr txBox="1"/>
              <p:nvPr/>
            </p:nvSpPr>
            <p:spPr>
              <a:xfrm>
                <a:off x="6366401" y="4993086"/>
                <a:ext cx="2597103" cy="9240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77CC6B-1F35-718C-2DB5-257546FF7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401" y="4993086"/>
                <a:ext cx="2597103" cy="9240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184788F-029A-31D6-CC1B-D6B9DBC2CE2F}"/>
                  </a:ext>
                </a:extLst>
              </p:cNvPr>
              <p:cNvSpPr txBox="1"/>
              <p:nvPr/>
            </p:nvSpPr>
            <p:spPr>
              <a:xfrm>
                <a:off x="855717" y="5343607"/>
                <a:ext cx="2293344" cy="8570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184788F-029A-31D6-CC1B-D6B9DBC2C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17" y="5343607"/>
                <a:ext cx="2293344" cy="8570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D8A546E-60C7-6EFD-7612-D06C4FD5C965}"/>
                  </a:ext>
                </a:extLst>
              </p:cNvPr>
              <p:cNvSpPr txBox="1"/>
              <p:nvPr/>
            </p:nvSpPr>
            <p:spPr>
              <a:xfrm>
                <a:off x="5754378" y="1102798"/>
                <a:ext cx="10639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dirty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D8A546E-60C7-6EFD-7612-D06C4FD5C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378" y="1102798"/>
                <a:ext cx="1063935" cy="461665"/>
              </a:xfrm>
              <a:prstGeom prst="rect">
                <a:avLst/>
              </a:prstGeom>
              <a:blipFill>
                <a:blip r:embed="rId8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46AB1AB-37F5-9515-CB0C-85A55A3F89AA}"/>
                  </a:ext>
                </a:extLst>
              </p:cNvPr>
              <p:cNvSpPr txBox="1"/>
              <p:nvPr/>
            </p:nvSpPr>
            <p:spPr>
              <a:xfrm>
                <a:off x="6066216" y="1576310"/>
                <a:ext cx="2308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46AB1AB-37F5-9515-CB0C-85A55A3F8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216" y="1576310"/>
                <a:ext cx="230832" cy="307777"/>
              </a:xfrm>
              <a:prstGeom prst="rect">
                <a:avLst/>
              </a:prstGeom>
              <a:blipFill>
                <a:blip r:embed="rId9"/>
                <a:stretch>
                  <a:fillRect l="-23684" r="-2894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69B08BC-2E7C-5481-BAAB-AC1414DD50EF}"/>
                  </a:ext>
                </a:extLst>
              </p:cNvPr>
              <p:cNvSpPr txBox="1"/>
              <p:nvPr/>
            </p:nvSpPr>
            <p:spPr>
              <a:xfrm>
                <a:off x="6719532" y="1766955"/>
                <a:ext cx="19396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69B08BC-2E7C-5481-BAAB-AC1414DD5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532" y="1766955"/>
                <a:ext cx="193964" cy="307777"/>
              </a:xfrm>
              <a:prstGeom prst="rect">
                <a:avLst/>
              </a:prstGeom>
              <a:blipFill>
                <a:blip r:embed="rId10"/>
                <a:stretch>
                  <a:fillRect l="-28125" r="-3437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and Tensor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Gradient of a Tensor Field (increase rank by 1)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Divergence (decrease rank by 2)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Ex)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𝛔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𝑗𝑘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Curl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B1CC9B-AC31-F90F-3327-3D38C1FA342A}"/>
                  </a:ext>
                </a:extLst>
              </p:cNvPr>
              <p:cNvSpPr txBox="1"/>
              <p:nvPr/>
            </p:nvSpPr>
            <p:spPr>
              <a:xfrm>
                <a:off x="751115" y="1242858"/>
                <a:ext cx="6103448" cy="8988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𝛟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𝛟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m:rPr>
                          <m:sty m:val="p"/>
                        </m:rPr>
                        <a:rPr lang="en-US" sz="2400" b="0" i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f>
                        <m:f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B1CC9B-AC31-F90F-3327-3D38C1FA3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15" y="1242858"/>
                <a:ext cx="6103448" cy="8988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59735C-203C-1907-4D82-609167CDA9EE}"/>
                  </a:ext>
                </a:extLst>
              </p:cNvPr>
              <p:cNvSpPr txBox="1"/>
              <p:nvPr/>
            </p:nvSpPr>
            <p:spPr>
              <a:xfrm>
                <a:off x="779069" y="2758444"/>
                <a:ext cx="4582312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𝛟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59735C-203C-1907-4D82-609167CDA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69" y="2758444"/>
                <a:ext cx="4582312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DF4BD7-012F-D242-AFBC-218D3058AF02}"/>
                  </a:ext>
                </a:extLst>
              </p:cNvPr>
              <p:cNvSpPr txBox="1"/>
              <p:nvPr/>
            </p:nvSpPr>
            <p:spPr>
              <a:xfrm>
                <a:off x="893816" y="4763924"/>
                <a:ext cx="2500850" cy="491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DF4BD7-012F-D242-AFBC-218D3058A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16" y="4763924"/>
                <a:ext cx="2500850" cy="491417"/>
              </a:xfrm>
              <a:prstGeom prst="rect">
                <a:avLst/>
              </a:prstGeom>
              <a:blipFill>
                <a:blip r:embed="rId5"/>
                <a:stretch>
                  <a:fillRect l="-732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 Theorems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2C02C6"/>
                </a:solidFill>
              </a:rPr>
              <a:t>Divergence Theorem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Gradient Theorem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Stokes Theorem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Reynolds Transport Theorem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163783" y="1246909"/>
            <a:ext cx="3330286" cy="832716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975928" y="2983346"/>
            <a:ext cx="2297198" cy="1921163"/>
            <a:chOff x="6391564" y="2789382"/>
            <a:chExt cx="2297198" cy="1921163"/>
          </a:xfrm>
        </p:grpSpPr>
        <p:sp>
          <p:nvSpPr>
            <p:cNvPr id="8" name="Freeform 7"/>
            <p:cNvSpPr/>
            <p:nvPr/>
          </p:nvSpPr>
          <p:spPr bwMode="auto">
            <a:xfrm>
              <a:off x="6451600" y="2966411"/>
              <a:ext cx="1859588" cy="1744134"/>
            </a:xfrm>
            <a:custGeom>
              <a:avLst/>
              <a:gdLst>
                <a:gd name="connsiteX0" fmla="*/ 715818 w 1859588"/>
                <a:gd name="connsiteY0" fmla="*/ 100061 h 1744134"/>
                <a:gd name="connsiteX1" fmla="*/ 69273 w 1859588"/>
                <a:gd name="connsiteY1" fmla="*/ 700425 h 1744134"/>
                <a:gd name="connsiteX2" fmla="*/ 300182 w 1859588"/>
                <a:gd name="connsiteY2" fmla="*/ 1420861 h 1744134"/>
                <a:gd name="connsiteX3" fmla="*/ 1584036 w 1859588"/>
                <a:gd name="connsiteY3" fmla="*/ 1605589 h 1744134"/>
                <a:gd name="connsiteX4" fmla="*/ 1787236 w 1859588"/>
                <a:gd name="connsiteY4" fmla="*/ 589589 h 1744134"/>
                <a:gd name="connsiteX5" fmla="*/ 1149927 w 1859588"/>
                <a:gd name="connsiteY5" fmla="*/ 100061 h 1744134"/>
                <a:gd name="connsiteX6" fmla="*/ 715818 w 1859588"/>
                <a:gd name="connsiteY6" fmla="*/ 100061 h 174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9588" h="1744134">
                  <a:moveTo>
                    <a:pt x="715818" y="100061"/>
                  </a:moveTo>
                  <a:cubicBezTo>
                    <a:pt x="535709" y="200122"/>
                    <a:pt x="138546" y="480292"/>
                    <a:pt x="69273" y="700425"/>
                  </a:cubicBezTo>
                  <a:cubicBezTo>
                    <a:pt x="0" y="920558"/>
                    <a:pt x="47722" y="1270000"/>
                    <a:pt x="300182" y="1420861"/>
                  </a:cubicBezTo>
                  <a:cubicBezTo>
                    <a:pt x="552642" y="1571722"/>
                    <a:pt x="1336194" y="1744134"/>
                    <a:pt x="1584036" y="1605589"/>
                  </a:cubicBezTo>
                  <a:cubicBezTo>
                    <a:pt x="1831878" y="1467044"/>
                    <a:pt x="1859588" y="840510"/>
                    <a:pt x="1787236" y="589589"/>
                  </a:cubicBezTo>
                  <a:cubicBezTo>
                    <a:pt x="1714885" y="338668"/>
                    <a:pt x="1326957" y="183188"/>
                    <a:pt x="1149927" y="100061"/>
                  </a:cubicBezTo>
                  <a:cubicBezTo>
                    <a:pt x="972897" y="16934"/>
                    <a:pt x="895927" y="0"/>
                    <a:pt x="715818" y="100061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241309" y="3694545"/>
                  <a:ext cx="3722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Γ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1309" y="3694545"/>
                  <a:ext cx="372218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>
              <a:stCxn id="8" idx="1"/>
            </p:cNvCxnSpPr>
            <p:nvPr/>
          </p:nvCxnSpPr>
          <p:spPr bwMode="auto">
            <a:xfrm flipH="1">
              <a:off x="6391564" y="3666836"/>
              <a:ext cx="129309" cy="415637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>
              <a:stCxn id="8" idx="2"/>
            </p:cNvCxnSpPr>
            <p:nvPr/>
          </p:nvCxnSpPr>
          <p:spPr bwMode="auto">
            <a:xfrm>
              <a:off x="6751782" y="4387272"/>
              <a:ext cx="277091" cy="221673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8" idx="0"/>
            </p:cNvCxnSpPr>
            <p:nvPr/>
          </p:nvCxnSpPr>
          <p:spPr bwMode="auto">
            <a:xfrm flipH="1">
              <a:off x="6696364" y="3066472"/>
              <a:ext cx="471054" cy="249383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8" idx="4"/>
            </p:cNvCxnSpPr>
            <p:nvPr/>
          </p:nvCxnSpPr>
          <p:spPr bwMode="auto">
            <a:xfrm flipH="1" flipV="1">
              <a:off x="8081818" y="3140364"/>
              <a:ext cx="157018" cy="41563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8" idx="3"/>
            </p:cNvCxnSpPr>
            <p:nvPr/>
          </p:nvCxnSpPr>
          <p:spPr bwMode="auto">
            <a:xfrm flipV="1">
              <a:off x="8035636" y="4405745"/>
              <a:ext cx="387928" cy="166255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7555346" y="278938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414328" y="4137891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71248" y="1465636"/>
                <a:ext cx="35012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𝐧</m:t>
                    </m:r>
                  </m:oMath>
                </a14:m>
                <a:r>
                  <a:rPr lang="en-US" sz="2000" dirty="0"/>
                  <a:t>: unit outward normal vector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248" y="1465636"/>
                <a:ext cx="3501280" cy="400110"/>
              </a:xfrm>
              <a:prstGeom prst="rect">
                <a:avLst/>
              </a:prstGeom>
              <a:blipFill>
                <a:blip r:embed="rId3"/>
                <a:stretch>
                  <a:fillRect t="-6061" r="-1394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2EBE2B-D6A0-D0ED-6C01-7A5FD8FB1916}"/>
                  </a:ext>
                </a:extLst>
              </p:cNvPr>
              <p:cNvSpPr txBox="1"/>
              <p:nvPr/>
            </p:nvSpPr>
            <p:spPr>
              <a:xfrm>
                <a:off x="1113559" y="1232149"/>
                <a:ext cx="3380509" cy="847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m:rPr>
                              <m:nor/>
                            </m:rPr>
                            <a:rPr lang="en-US" sz="2400" b="0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nor/>
                            </m:rPr>
                            <a:rPr lang="en-US" sz="2400" b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nary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 panose="02040503050406030204" pitchFamily="18" charset="0"/>
                            </a:rPr>
                            <m:t>Γ</m:t>
                          </m:r>
                        </m:sub>
                        <m:sup/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m:rPr>
                              <m:nor/>
                            </m:rPr>
                            <a:rPr lang="en-US" sz="2400" b="0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nor/>
                            </m:rPr>
                            <a:rPr lang="en-US" sz="2400" b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2EBE2B-D6A0-D0ED-6C01-7A5FD8FB1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559" y="1232149"/>
                <a:ext cx="3380509" cy="847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DAC283-267B-8D86-C32D-ABE492040119}"/>
                  </a:ext>
                </a:extLst>
              </p:cNvPr>
              <p:cNvSpPr txBox="1"/>
              <p:nvPr/>
            </p:nvSpPr>
            <p:spPr>
              <a:xfrm>
                <a:off x="1222375" y="2559608"/>
                <a:ext cx="3330286" cy="847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m:rPr>
                              <m:nor/>
                            </m:rPr>
                            <a:rPr lang="en-US" sz="2400" b="0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nor/>
                            </m:rPr>
                            <a:rPr lang="en-US" sz="2400" b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nary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 panose="02040503050406030204" pitchFamily="18" charset="0"/>
                            </a:rPr>
                            <m:t>Γ</m:t>
                          </m:r>
                        </m:sub>
                        <m:sup/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m:rPr>
                              <m:nor/>
                            </m:rPr>
                            <a:rPr lang="en-US" sz="2400" b="0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nor/>
                            </m:rPr>
                            <a:rPr lang="en-US" sz="2400" b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DAC283-267B-8D86-C32D-ABE492040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75" y="2559608"/>
                <a:ext cx="3330286" cy="847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1BC214-B1FB-EAAD-5DAB-AB761B553798}"/>
                  </a:ext>
                </a:extLst>
              </p:cNvPr>
              <p:cNvSpPr txBox="1"/>
              <p:nvPr/>
            </p:nvSpPr>
            <p:spPr>
              <a:xfrm>
                <a:off x="1222375" y="3833373"/>
                <a:ext cx="3744807" cy="8494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Γ</m:t>
                          </m:r>
                        </m:sub>
                        <m:sup/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b="0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nor/>
                            </m:rPr>
                            <a:rPr lang="en-US" sz="2400" b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nary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subSup"/>
                          <m:grow m:val="on"/>
                          <m:supHide m:val="on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  <m:sup/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𝐯</m:t>
                          </m:r>
                          <m:r>
                            <m:rPr>
                              <m:nor/>
                            </m:rPr>
                            <a:rPr lang="en-US" sz="2400" b="0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nor/>
                            </m:rPr>
                            <a:rPr lang="en-US" sz="2400" b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1BC214-B1FB-EAAD-5DAB-AB761B553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75" y="3833373"/>
                <a:ext cx="3744807" cy="8494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0461163-22BF-D254-3557-CE44B6E76596}"/>
                  </a:ext>
                </a:extLst>
              </p:cNvPr>
              <p:cNvSpPr txBox="1"/>
              <p:nvPr/>
            </p:nvSpPr>
            <p:spPr>
              <a:xfrm>
                <a:off x="1113559" y="5383261"/>
                <a:ext cx="5442337" cy="8774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m:rPr>
                              <m:nor/>
                            </m:rPr>
                            <a:rPr lang="en-US" sz="2400" b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nary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num>
                            <m:den>
                              <m: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b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nary>
                      <m:r>
                        <a:rPr lang="en-US" sz="2400" b="0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 panose="02040503050406030204" pitchFamily="18" charset="0"/>
                            </a:rPr>
                            <m:t>Γ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  <m: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</m:d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m:rPr>
                              <m:nor/>
                            </m:rPr>
                            <a:rPr lang="en-US" sz="2400" b="0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nor/>
                            </m:rPr>
                            <a:rPr lang="en-US" sz="2400" b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0461163-22BF-D254-3557-CE44B6E76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559" y="5383261"/>
                <a:ext cx="5442337" cy="8774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937260" y="5634990"/>
            <a:ext cx="6012180" cy="86868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Integration-by-Parts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continuously differentiable functions</a:t>
                </a:r>
              </a:p>
              <a:p>
                <a:r>
                  <a:rPr lang="en-US" dirty="0"/>
                  <a:t>1D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2D, 3D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a vector field </a:t>
                </a:r>
                <a:r>
                  <a:rPr lang="en-US" b="1" dirty="0"/>
                  <a:t>v</a:t>
                </a:r>
                <a:r>
                  <a:rPr lang="en-US" dirty="0"/>
                  <a:t>(x)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Green’s identity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26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DEA65C-3433-2368-4EF2-CA458299D732}"/>
                  </a:ext>
                </a:extLst>
              </p:cNvPr>
              <p:cNvSpPr txBox="1"/>
              <p:nvPr/>
            </p:nvSpPr>
            <p:spPr>
              <a:xfrm>
                <a:off x="1138238" y="1531832"/>
                <a:ext cx="6717058" cy="930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grow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b="0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nor/>
                            </m:rPr>
                            <a:rPr lang="en-US" sz="2400" b="0" i="1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b="0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nor/>
                            </m:rPr>
                            <a:rPr lang="en-US" sz="2400" b="0" i="1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DEA65C-3433-2368-4EF2-CA458299D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238" y="1531832"/>
                <a:ext cx="6717058" cy="9300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C3C6B3-BF08-6C6C-9B18-1A7023DACCF2}"/>
                  </a:ext>
                </a:extLst>
              </p:cNvPr>
              <p:cNvSpPr txBox="1"/>
              <p:nvPr/>
            </p:nvSpPr>
            <p:spPr>
              <a:xfrm>
                <a:off x="1460697" y="2884964"/>
                <a:ext cx="5770168" cy="8774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m:rPr>
                              <m:nor/>
                            </m:rPr>
                            <a:rPr lang="en-US" sz="2400" b="0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nor/>
                            </m:rPr>
                            <a:rPr lang="en-US" sz="2400" b="0" i="1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𝛤</m:t>
                          </m:r>
                        </m:sub>
                        <m:sup/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𝑢𝑣</m:t>
                          </m:r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400" b="0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nor/>
                            </m:rPr>
                            <a:rPr lang="en-US" sz="2400" b="0" i="1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</m:nary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m:rPr>
                              <m:nor/>
                            </m:rPr>
                            <a:rPr lang="en-US" sz="2400" b="0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nor/>
                            </m:rPr>
                            <a:rPr lang="en-US" sz="2400" b="0" i="1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C3C6B3-BF08-6C6C-9B18-1A7023DAC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97" y="2884964"/>
                <a:ext cx="5770168" cy="8774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DAF2524-DFAD-DEDA-21D2-CC2485DD1857}"/>
                  </a:ext>
                </a:extLst>
              </p:cNvPr>
              <p:cNvSpPr txBox="1"/>
              <p:nvPr/>
            </p:nvSpPr>
            <p:spPr>
              <a:xfrm>
                <a:off x="1173741" y="4274981"/>
                <a:ext cx="6344079" cy="847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𝐯</m:t>
                          </m:r>
                          <m:r>
                            <m:rPr>
                              <m:nor/>
                            </m:rPr>
                            <a:rPr lang="en-US" sz="2400" b="0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nor/>
                            </m:rPr>
                            <a:rPr lang="en-US" sz="2400" b="0" i="1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𝛤</m:t>
                          </m:r>
                        </m:sub>
                        <m:sup/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  <m: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b="0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nor/>
                            </m:rPr>
                            <a:rPr lang="en-US" sz="2400" b="0" i="1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</m:nary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𝐯</m:t>
                          </m:r>
                          <m:r>
                            <m:rPr>
                              <m:nor/>
                            </m:rPr>
                            <a:rPr lang="en-US" sz="2400" b="0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nor/>
                            </m:rPr>
                            <a:rPr lang="en-US" sz="2400" b="0" i="1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DAF2524-DFAD-DEDA-21D2-CC2485DD1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741" y="4274981"/>
                <a:ext cx="6344079" cy="847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B10FCC1-760B-C8F4-0613-3B28D36FAE89}"/>
                  </a:ext>
                </a:extLst>
              </p:cNvPr>
              <p:cNvSpPr txBox="1"/>
              <p:nvPr/>
            </p:nvSpPr>
            <p:spPr>
              <a:xfrm>
                <a:off x="751114" y="5634990"/>
                <a:ext cx="6282929" cy="847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m:rPr>
                              <m:nor/>
                            </m:rPr>
                            <a:rPr lang="en-US" sz="2400" b="0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nor/>
                            </m:rPr>
                            <a:rPr lang="en-US" sz="2400" b="0" i="1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𝛤</m:t>
                          </m:r>
                        </m:sub>
                        <m:sup/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m:rPr>
                              <m:nor/>
                            </m:rPr>
                            <a:rPr lang="en-US" sz="2400" b="0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nor/>
                            </m:rPr>
                            <a:rPr lang="en-US" sz="2400" b="0" i="1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</m:nary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  <m:sSup>
                            <m:sSup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m:rPr>
                              <m:nor/>
                            </m:rPr>
                            <a:rPr lang="en-US" sz="2400" b="0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nor/>
                            </m:rPr>
                            <a:rPr lang="en-US" sz="2400" b="0" i="1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B10FCC1-760B-C8F4-0613-3B28D36FA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14" y="5634990"/>
                <a:ext cx="6282929" cy="847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649017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Divergence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800"/>
                  </a:spcBef>
                </a:pPr>
                <a:r>
                  <a:rPr lang="en-US" dirty="0"/>
                  <a:t>S: unit sphere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=1),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Integrate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grow m:val="on"/>
                        <m:supHide m:val="on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US" b="0" i="1" dirty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 bwMode="auto">
          <a:xfrm>
            <a:off x="7269018" y="1865747"/>
            <a:ext cx="1145309" cy="1145309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381000" dist="279400" dir="2700000">
              <a:prstClr val="black">
                <a:alpha val="50000"/>
              </a:prstClr>
            </a:inn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 flipH="1" flipV="1">
            <a:off x="7333673" y="2013528"/>
            <a:ext cx="997527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7832436" y="2512290"/>
            <a:ext cx="1016000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0800000" flipV="1">
            <a:off x="7158182" y="2512291"/>
            <a:ext cx="683491" cy="48029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BE015C-02E8-B32F-ECA7-552F17A8E809}"/>
                  </a:ext>
                </a:extLst>
              </p:cNvPr>
              <p:cNvSpPr txBox="1"/>
              <p:nvPr/>
            </p:nvSpPr>
            <p:spPr>
              <a:xfrm>
                <a:off x="1064351" y="2044394"/>
                <a:ext cx="5512182" cy="40212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nary>
                              <m:naryPr>
                                <m:limLoc m:val="subSup"/>
                                <m:grow m:val="on"/>
                                <m:sup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  <m:sup/>
                              <m:e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nary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∬"/>
                                <m:limLoc m:val="subSup"/>
                                <m:supHide m:val="on"/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</m:sub>
                              <m:sup/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</m:e>
                            </m:nary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</m:t>
                            </m:r>
                          </m:e>
                        </m:mr>
                        <m:mr>
                          <m:e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=2</m:t>
                            </m:r>
                            <m:nary>
                              <m:naryPr>
                                <m:chr m:val="∬"/>
                                <m:limLoc m:val="subSup"/>
                                <m:supHide m:val="on"/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</m:sub>
                              <m:sup/>
                              <m:e>
                                <m:d>
                                  <m:d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</m:e>
                            </m:nary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              </m:t>
                            </m:r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=2</m:t>
                            </m:r>
                            <m:nary>
                              <m:naryPr>
                                <m:chr m:val="∬"/>
                                <m:limLoc m:val="subSup"/>
                                <m:supHide m:val="on"/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</m:sub>
                              <m:sup/>
                              <m:e>
                                <m:r>
                                  <m:rPr>
                                    <m:nor/>
                                  </m:r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</m:e>
                            </m:nary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nary>
                              <m:naryPr>
                                <m:chr m:val="∬"/>
                                <m:limLoc m:val="subSup"/>
                                <m:supHide m:val="on"/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</m:sub>
                              <m:sup/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</m:e>
                            </m:nary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nary>
                              <m:naryPr>
                                <m:chr m:val="∬"/>
                                <m:limLoc m:val="subSup"/>
                                <m:supHide m:val="on"/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</m:sub>
                              <m:sup/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</m:e>
                            </m:nary>
                          </m:e>
                        </m:mr>
                        <m:mr>
                          <m:e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=2</m:t>
                            </m:r>
                            <m:nary>
                              <m:naryPr>
                                <m:chr m:val="∬"/>
                                <m:limLoc m:val="subSup"/>
                                <m:supHide m:val="on"/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</m:sub>
                              <m:sup/>
                              <m:e>
                                <m:r>
                                  <m:rPr>
                                    <m:nor/>
                                  </m:r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</m:e>
                            </m:nary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</m:t>
                            </m:r>
                          </m:e>
                        </m:mr>
                        <m:mr>
                          <m:e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BE015C-02E8-B32F-ECA7-552F17A8E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351" y="2044394"/>
                <a:ext cx="5512182" cy="4021229"/>
              </a:xfrm>
              <a:prstGeom prst="rect">
                <a:avLst/>
              </a:prstGeom>
              <a:blipFill>
                <a:blip r:embed="rId3"/>
                <a:stretch>
                  <a:fillRect r="-8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A symmetric rank four tensor is defined by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a unit tensor of rank-two and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1" dirty="0" smtClean="0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𝑗𝑙</m:t>
                            </m:r>
                          </m:sub>
                        </m:sSub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𝑖𝑙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 symmetric unit tensor of rank-four. When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r>
                  <a:rPr lang="en-US" dirty="0"/>
                  <a:t> is an arbitrary symmetric rank-two tensor, calculate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r>
                  <a:rPr lang="en-US" dirty="0"/>
                  <a:t> in terms of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3B3CA6-E750-E992-B6AC-69156B91D668}"/>
                  </a:ext>
                </a:extLst>
              </p:cNvPr>
              <p:cNvSpPr txBox="1"/>
              <p:nvPr/>
            </p:nvSpPr>
            <p:spPr>
              <a:xfrm>
                <a:off x="2517266" y="1377458"/>
                <a:ext cx="28446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3B3CA6-E750-E992-B6AC-69156B91D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266" y="1377458"/>
                <a:ext cx="2844608" cy="461665"/>
              </a:xfrm>
              <a:prstGeom prst="rect">
                <a:avLst/>
              </a:prstGeom>
              <a:blipFill>
                <a:blip r:embed="rId3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894292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and strain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1.3</a:t>
            </a:r>
          </a:p>
        </p:txBody>
      </p:sp>
    </p:spTree>
    <p:extLst>
      <p:ext uri="{BB962C8B-B14F-4D97-AF65-F5344CB8AC3E}">
        <p14:creationId xmlns:p14="http://schemas.microsoft.com/office/powerpoint/2010/main" val="363120614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itchFamily="50" charset="-127"/>
              </a:rPr>
              <a:t>Surface Traction (Stress)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17475" y="741363"/>
                <a:ext cx="6046788" cy="5424487"/>
              </a:xfrm>
            </p:spPr>
            <p:txBody>
              <a:bodyPr/>
              <a:lstStyle/>
              <a:p>
                <a:pPr>
                  <a:spcBef>
                    <a:spcPct val="40000"/>
                  </a:spcBef>
                </a:pPr>
                <a:r>
                  <a:rPr lang="en-US" dirty="0"/>
                  <a:t>Surface traction (Stress)</a:t>
                </a:r>
              </a:p>
              <a:p>
                <a:pPr marL="569913" lvl="1">
                  <a:spcBef>
                    <a:spcPct val="40000"/>
                  </a:spcBef>
                </a:pPr>
                <a:r>
                  <a:rPr lang="en-US" altLang="ko-KR" dirty="0">
                    <a:ea typeface="굴림" pitchFamily="50" charset="-127"/>
                  </a:rPr>
                  <a:t>The entire body is in equilibrium with external forces (</a:t>
                </a:r>
                <a14:m>
                  <m:oMath xmlns:m="http://schemas.openxmlformats.org/officeDocument/2006/math">
                    <m:r>
                      <a:rPr lang="en-US" altLang="ko-KR" b="1" i="1" dirty="0" smtClean="0">
                        <a:latin typeface="Cambria Math" panose="02040503050406030204" pitchFamily="18" charset="0"/>
                        <a:ea typeface="굴림" pitchFamily="50" charset="-127"/>
                      </a:rPr>
                      <m:t>𝒇</m:t>
                    </m:r>
                    <m:r>
                      <a:rPr lang="en-US" altLang="ko-KR" i="1" baseline="-25000" dirty="0">
                        <a:latin typeface="Cambria Math" panose="02040503050406030204" pitchFamily="18" charset="0"/>
                        <a:ea typeface="굴림" pitchFamily="50" charset="-127"/>
                      </a:rPr>
                      <m:t>1</m:t>
                    </m:r>
                    <m:r>
                      <a:rPr lang="en-US" altLang="ko-KR" i="1" dirty="0">
                        <a:latin typeface="Cambria Math" panose="02040503050406030204" pitchFamily="18" charset="0"/>
                        <a:ea typeface="굴림" pitchFamily="50" charset="-127"/>
                      </a:rPr>
                      <m:t> ~ </m:t>
                    </m:r>
                    <m:r>
                      <a:rPr lang="en-US" altLang="ko-KR" b="1" i="1" dirty="0">
                        <a:latin typeface="Cambria Math" panose="02040503050406030204" pitchFamily="18" charset="0"/>
                        <a:ea typeface="굴림" pitchFamily="50" charset="-127"/>
                      </a:rPr>
                      <m:t>𝒇</m:t>
                    </m:r>
                    <m:r>
                      <a:rPr lang="en-US" altLang="ko-KR" i="1" baseline="-25000" dirty="0">
                        <a:latin typeface="Cambria Math" panose="02040503050406030204" pitchFamily="18" charset="0"/>
                        <a:ea typeface="굴림" pitchFamily="50" charset="-127"/>
                      </a:rPr>
                      <m:t>6</m:t>
                    </m:r>
                  </m:oMath>
                </a14:m>
                <a:r>
                  <a:rPr lang="en-US" altLang="ko-KR" dirty="0">
                    <a:ea typeface="굴림" pitchFamily="50" charset="-127"/>
                  </a:rPr>
                  <a:t>)</a:t>
                </a:r>
              </a:p>
              <a:p>
                <a:pPr marL="569913" lvl="1">
                  <a:spcBef>
                    <a:spcPct val="40000"/>
                  </a:spcBef>
                </a:pPr>
                <a:r>
                  <a:rPr lang="en-US" altLang="ko-KR" dirty="0">
                    <a:ea typeface="굴림" pitchFamily="50" charset="-127"/>
                  </a:rPr>
                  <a:t>The imaginary cut body is in equilibrium due to  external forces (</a:t>
                </a:r>
                <a14:m>
                  <m:oMath xmlns:m="http://schemas.openxmlformats.org/officeDocument/2006/math">
                    <m:r>
                      <a:rPr lang="en-US" altLang="ko-KR" b="1" i="1" dirty="0" smtClean="0">
                        <a:latin typeface="Cambria Math" panose="02040503050406030204" pitchFamily="18" charset="0"/>
                        <a:ea typeface="굴림" pitchFamily="50" charset="-127"/>
                      </a:rPr>
                      <m:t>𝒇</m:t>
                    </m:r>
                    <m:r>
                      <a:rPr lang="en-US" altLang="ko-KR" i="1" baseline="-25000" dirty="0">
                        <a:latin typeface="Cambria Math" panose="02040503050406030204" pitchFamily="18" charset="0"/>
                        <a:ea typeface="굴림" pitchFamily="50" charset="-127"/>
                      </a:rPr>
                      <m:t>1</m:t>
                    </m:r>
                    <m:r>
                      <a:rPr lang="en-US" altLang="ko-KR" i="1" dirty="0">
                        <a:latin typeface="Cambria Math" panose="02040503050406030204" pitchFamily="18" charset="0"/>
                        <a:ea typeface="굴림" pitchFamily="50" charset="-127"/>
                      </a:rPr>
                      <m:t>, </m:t>
                    </m:r>
                    <m:r>
                      <a:rPr lang="en-US" altLang="ko-KR" b="1" i="1" dirty="0">
                        <a:latin typeface="Cambria Math" panose="02040503050406030204" pitchFamily="18" charset="0"/>
                        <a:ea typeface="굴림" pitchFamily="50" charset="-127"/>
                      </a:rPr>
                      <m:t>𝒇</m:t>
                    </m:r>
                    <m:r>
                      <a:rPr lang="en-US" altLang="ko-KR" i="1" baseline="-25000" dirty="0">
                        <a:latin typeface="Cambria Math" panose="02040503050406030204" pitchFamily="18" charset="0"/>
                        <a:ea typeface="굴림" pitchFamily="50" charset="-127"/>
                      </a:rPr>
                      <m:t>2</m:t>
                    </m:r>
                    <m:r>
                      <a:rPr lang="en-US" altLang="ko-KR" i="1" dirty="0">
                        <a:latin typeface="Cambria Math" panose="02040503050406030204" pitchFamily="18" charset="0"/>
                        <a:ea typeface="굴림" pitchFamily="50" charset="-127"/>
                      </a:rPr>
                      <m:t>, </m:t>
                    </m:r>
                    <m:r>
                      <a:rPr lang="en-US" altLang="ko-KR" b="1" i="1" dirty="0">
                        <a:latin typeface="Cambria Math" panose="02040503050406030204" pitchFamily="18" charset="0"/>
                        <a:ea typeface="굴림" pitchFamily="50" charset="-127"/>
                      </a:rPr>
                      <m:t>𝒇</m:t>
                    </m:r>
                    <m:r>
                      <a:rPr lang="en-US" altLang="ko-KR" i="1" baseline="-25000" dirty="0">
                        <a:latin typeface="Cambria Math" panose="02040503050406030204" pitchFamily="18" charset="0"/>
                        <a:ea typeface="굴림" pitchFamily="50" charset="-127"/>
                      </a:rPr>
                      <m:t>3</m:t>
                    </m:r>
                  </m:oMath>
                </a14:m>
                <a:r>
                  <a:rPr lang="en-US" altLang="ko-KR" dirty="0">
                    <a:ea typeface="굴림" pitchFamily="50" charset="-127"/>
                  </a:rPr>
                  <a:t>) and internal forces</a:t>
                </a:r>
              </a:p>
              <a:p>
                <a:pPr marL="569913" lvl="1">
                  <a:spcBef>
                    <a:spcPct val="40000"/>
                  </a:spcBef>
                </a:pPr>
                <a:r>
                  <a:rPr lang="en-US" altLang="ko-KR" dirty="0">
                    <a:ea typeface="굴림" pitchFamily="50" charset="-127"/>
                  </a:rPr>
                  <a:t>Internal force acting at a point P</a:t>
                </a:r>
                <a:br>
                  <a:rPr lang="en-US" altLang="ko-KR" dirty="0">
                    <a:ea typeface="굴림" pitchFamily="50" charset="-127"/>
                  </a:rPr>
                </a:br>
                <a:r>
                  <a:rPr lang="en-US" altLang="ko-KR" dirty="0">
                    <a:ea typeface="굴림" pitchFamily="50" charset="-127"/>
                  </a:rPr>
                  <a:t>on a plane whose unit normal is </a:t>
                </a:r>
                <a:r>
                  <a:rPr lang="en-US" altLang="ko-KR" b="1" dirty="0">
                    <a:ea typeface="굴림" pitchFamily="50" charset="-127"/>
                  </a:rPr>
                  <a:t>n</a:t>
                </a:r>
                <a:r>
                  <a:rPr lang="en-US" altLang="ko-KR" dirty="0">
                    <a:ea typeface="굴림" pitchFamily="50" charset="-127"/>
                  </a:rPr>
                  <a:t>:</a:t>
                </a:r>
              </a:p>
              <a:p>
                <a:pPr marL="569913" lvl="1">
                  <a:spcBef>
                    <a:spcPct val="40000"/>
                  </a:spcBef>
                </a:pPr>
                <a:endParaRPr lang="en-US" altLang="ko-KR" dirty="0">
                  <a:ea typeface="굴림" pitchFamily="50" charset="-127"/>
                </a:endParaRPr>
              </a:p>
              <a:p>
                <a:pPr marL="569913" lvl="1">
                  <a:spcBef>
                    <a:spcPct val="40000"/>
                  </a:spcBef>
                </a:pPr>
                <a:endParaRPr lang="en-US" altLang="ko-KR" dirty="0">
                  <a:ea typeface="굴림" pitchFamily="50" charset="-127"/>
                </a:endParaRPr>
              </a:p>
              <a:p>
                <a:pPr marL="569913" lvl="1">
                  <a:spcBef>
                    <a:spcPct val="40000"/>
                  </a:spcBef>
                </a:pPr>
                <a:r>
                  <a:rPr lang="en-US" altLang="ko-KR" dirty="0">
                    <a:ea typeface="굴림" pitchFamily="50" charset="-127"/>
                  </a:rPr>
                  <a:t>The </a:t>
                </a:r>
                <a:r>
                  <a:rPr lang="en-US" altLang="ko-KR" dirty="0">
                    <a:solidFill>
                      <a:srgbClr val="FF0000"/>
                    </a:solidFill>
                    <a:ea typeface="굴림" pitchFamily="50" charset="-127"/>
                  </a:rPr>
                  <a:t>surface traction </a:t>
                </a:r>
                <a:r>
                  <a:rPr lang="en-US" altLang="ko-KR" dirty="0">
                    <a:ea typeface="굴림" pitchFamily="50" charset="-127"/>
                  </a:rPr>
                  <a:t>depends on the unit normal direction </a:t>
                </a:r>
                <a14:m>
                  <m:oMath xmlns:m="http://schemas.openxmlformats.org/officeDocument/2006/math">
                    <m:r>
                      <a:rPr lang="en-US" altLang="ko-KR" b="1" i="1" dirty="0" smtClean="0">
                        <a:latin typeface="Cambria Math" panose="02040503050406030204" pitchFamily="18" charset="0"/>
                        <a:ea typeface="굴림" pitchFamily="50" charset="-127"/>
                      </a:rPr>
                      <m:t>𝒏</m:t>
                    </m:r>
                  </m:oMath>
                </a14:m>
                <a:r>
                  <a:rPr lang="en-US" altLang="ko-KR" dirty="0">
                    <a:ea typeface="굴림" pitchFamily="50" charset="-127"/>
                  </a:rPr>
                  <a:t>.</a:t>
                </a:r>
              </a:p>
              <a:p>
                <a:pPr marL="569913" lvl="1">
                  <a:spcBef>
                    <a:spcPct val="40000"/>
                  </a:spcBef>
                </a:pPr>
                <a:r>
                  <a:rPr lang="en-US" altLang="ko-KR" dirty="0">
                    <a:ea typeface="굴림" pitchFamily="50" charset="-127"/>
                  </a:rPr>
                  <a:t>Surface traction will change as </a:t>
                </a:r>
                <a14:m>
                  <m:oMath xmlns:m="http://schemas.openxmlformats.org/officeDocument/2006/math">
                    <m:r>
                      <a:rPr lang="en-US" altLang="ko-KR" b="1" i="1" dirty="0" smtClean="0">
                        <a:latin typeface="Cambria Math" panose="02040503050406030204" pitchFamily="18" charset="0"/>
                        <a:ea typeface="굴림" pitchFamily="50" charset="-127"/>
                      </a:rPr>
                      <m:t>𝒏</m:t>
                    </m:r>
                  </m:oMath>
                </a14:m>
                <a:r>
                  <a:rPr lang="en-US" altLang="ko-KR" dirty="0">
                    <a:ea typeface="굴림" pitchFamily="50" charset="-127"/>
                  </a:rPr>
                  <a:t> changes.</a:t>
                </a:r>
              </a:p>
              <a:p>
                <a:pPr marL="569913" lvl="1">
                  <a:spcBef>
                    <a:spcPct val="40000"/>
                  </a:spcBef>
                </a:pPr>
                <a:r>
                  <a:rPr lang="en-US" altLang="ko-KR" dirty="0">
                    <a:ea typeface="굴림" pitchFamily="50" charset="-127"/>
                  </a:rPr>
                  <a:t>unit = force per unit area (pressure)</a:t>
                </a:r>
                <a:endParaRPr lang="en-US" dirty="0"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155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7475" y="741363"/>
                <a:ext cx="6046788" cy="5424487"/>
              </a:xfrm>
              <a:blipFill>
                <a:blip r:embed="rId2"/>
                <a:stretch>
                  <a:fillRect l="-1310" t="-787" r="-2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5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841316"/>
              </p:ext>
            </p:extLst>
          </p:nvPr>
        </p:nvGraphicFramePr>
        <p:xfrm>
          <a:off x="6121838" y="609455"/>
          <a:ext cx="2825750" cy="554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886040" imgH="3714840" progId="Word.Picture.8">
                  <p:embed/>
                </p:oleObj>
              </mc:Choice>
              <mc:Fallback>
                <p:oleObj name="Picture" r:id="rId3" imgW="1886040" imgH="3714840" progId="Word.Picture.8">
                  <p:embed/>
                  <p:pic>
                    <p:nvPicPr>
                      <p:cNvPr id="1556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838" y="609455"/>
                        <a:ext cx="2825750" cy="554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5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56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D9A609-C08A-D2E8-DDAF-2A8C57AEAD4E}"/>
                  </a:ext>
                </a:extLst>
              </p:cNvPr>
              <p:cNvSpPr txBox="1"/>
              <p:nvPr/>
            </p:nvSpPr>
            <p:spPr>
              <a:xfrm>
                <a:off x="1912680" y="3384405"/>
                <a:ext cx="2218966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  <m:sup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</m:d>
                        </m:sup>
                      </m:sSup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𝐅</m:t>
                          </m:r>
                        </m:num>
                        <m:den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D9A609-C08A-D2E8-DDAF-2A8C57AEA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680" y="3384405"/>
                <a:ext cx="2218966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1529F4-4CD5-A090-801F-5CFF281D151D}"/>
                  </a:ext>
                </a:extLst>
              </p:cNvPr>
              <p:cNvSpPr txBox="1"/>
              <p:nvPr/>
            </p:nvSpPr>
            <p:spPr>
              <a:xfrm>
                <a:off x="1235474" y="5891525"/>
                <a:ext cx="3573378" cy="476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1529F4-4CD5-A090-801F-5CFF281D1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474" y="5891525"/>
                <a:ext cx="3573378" cy="4769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476886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Stress Components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ea typeface="굴림" pitchFamily="50" charset="-127"/>
              </a:rPr>
              <a:t>Surface traction</a:t>
            </a:r>
            <a:r>
              <a:rPr lang="en-US" dirty="0"/>
              <a:t> changes according to the direction of the surface.</a:t>
            </a:r>
          </a:p>
          <a:p>
            <a:r>
              <a:rPr lang="en-US" dirty="0"/>
              <a:t>Impossible to store stress information for all directions.</a:t>
            </a:r>
          </a:p>
          <a:p>
            <a:r>
              <a:rPr lang="en-US" dirty="0"/>
              <a:t>Let’s store </a:t>
            </a:r>
            <a:r>
              <a:rPr lang="en-US" altLang="ko-KR" dirty="0">
                <a:ea typeface="굴림" pitchFamily="50" charset="-127"/>
              </a:rPr>
              <a:t>surface traction</a:t>
            </a:r>
            <a:r>
              <a:rPr lang="en-US" dirty="0"/>
              <a:t> parallel to the three coordinate directions.</a:t>
            </a:r>
          </a:p>
          <a:p>
            <a:r>
              <a:rPr lang="en-US" altLang="ko-KR" dirty="0">
                <a:ea typeface="굴림" pitchFamily="50" charset="-127"/>
              </a:rPr>
              <a:t>Surface traction</a:t>
            </a:r>
            <a:r>
              <a:rPr lang="en-US" dirty="0"/>
              <a:t> in other directions can be calculated from them.</a:t>
            </a:r>
          </a:p>
          <a:p>
            <a:r>
              <a:rPr lang="en-US" dirty="0"/>
              <a:t>Consider the x-face of an infinitesimal cube</a:t>
            </a:r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0" y="2571750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58779" name="Group 59"/>
          <p:cNvGrpSpPr>
            <a:grpSpLocks/>
          </p:cNvGrpSpPr>
          <p:nvPr/>
        </p:nvGrpSpPr>
        <p:grpSpPr bwMode="auto">
          <a:xfrm>
            <a:off x="6178418" y="4988108"/>
            <a:ext cx="1327150" cy="1128712"/>
            <a:chOff x="3659" y="2420"/>
            <a:chExt cx="836" cy="711"/>
          </a:xfrm>
        </p:grpSpPr>
        <p:sp>
          <p:nvSpPr>
            <p:cNvPr id="158761" name="Line 41"/>
            <p:cNvSpPr>
              <a:spLocks noChangeAspect="1" noChangeShapeType="1"/>
            </p:cNvSpPr>
            <p:nvPr/>
          </p:nvSpPr>
          <p:spPr bwMode="auto">
            <a:xfrm>
              <a:off x="3969" y="2682"/>
              <a:ext cx="402" cy="2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62" name="Line 42"/>
            <p:cNvSpPr>
              <a:spLocks noChangeAspect="1" noChangeShapeType="1"/>
            </p:cNvSpPr>
            <p:nvPr/>
          </p:nvSpPr>
          <p:spPr bwMode="auto">
            <a:xfrm flipV="1">
              <a:off x="4149" y="2548"/>
              <a:ext cx="0" cy="39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63" name="Line 43"/>
            <p:cNvSpPr>
              <a:spLocks noChangeAspect="1" noChangeShapeType="1"/>
            </p:cNvSpPr>
            <p:nvPr/>
          </p:nvSpPr>
          <p:spPr bwMode="auto">
            <a:xfrm rot="10800000" flipV="1">
              <a:off x="3881" y="2792"/>
              <a:ext cx="268" cy="1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64" name="Text Box 44"/>
            <p:cNvSpPr txBox="1">
              <a:spLocks noChangeAspect="1" noChangeArrowheads="1"/>
            </p:cNvSpPr>
            <p:nvPr/>
          </p:nvSpPr>
          <p:spPr bwMode="auto">
            <a:xfrm>
              <a:off x="3659" y="2878"/>
              <a:ext cx="300" cy="2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2000" i="1" dirty="0">
                  <a:latin typeface="Symbol" pitchFamily="18" charset="2"/>
                  <a:ea typeface="SimSun" pitchFamily="2" charset="-122"/>
                </a:rPr>
                <a:t>s</a:t>
              </a:r>
              <a:r>
                <a:rPr lang="en-US" altLang="ko-KR" sz="2000" baseline="-25000" dirty="0">
                  <a:latin typeface="Times New Roman" pitchFamily="18" charset="0"/>
                  <a:ea typeface="SimSun" pitchFamily="2" charset="-122"/>
                </a:rPr>
                <a:t>11</a:t>
              </a:r>
              <a:endParaRPr lang="en-US" sz="2000" dirty="0"/>
            </a:p>
          </p:txBody>
        </p:sp>
        <p:sp>
          <p:nvSpPr>
            <p:cNvPr id="158765" name="Text Box 45"/>
            <p:cNvSpPr txBox="1">
              <a:spLocks noChangeAspect="1" noChangeArrowheads="1"/>
            </p:cNvSpPr>
            <p:nvPr/>
          </p:nvSpPr>
          <p:spPr bwMode="auto">
            <a:xfrm>
              <a:off x="4195" y="2872"/>
              <a:ext cx="300" cy="2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2000" i="1" dirty="0">
                  <a:latin typeface="Symbol" pitchFamily="18" charset="2"/>
                  <a:ea typeface="SimSun" pitchFamily="2" charset="-122"/>
                </a:rPr>
                <a:t>s</a:t>
              </a:r>
              <a:r>
                <a:rPr lang="en-US" altLang="ko-KR" sz="2000" baseline="-25000" dirty="0">
                  <a:latin typeface="Times New Roman" pitchFamily="18" charset="0"/>
                  <a:ea typeface="SimSun" pitchFamily="2" charset="-122"/>
                </a:rPr>
                <a:t>12</a:t>
              </a:r>
              <a:endParaRPr lang="en-US" sz="2000" dirty="0"/>
            </a:p>
          </p:txBody>
        </p:sp>
        <p:sp>
          <p:nvSpPr>
            <p:cNvPr id="158766" name="Text Box 46"/>
            <p:cNvSpPr txBox="1">
              <a:spLocks noChangeAspect="1" noChangeArrowheads="1"/>
            </p:cNvSpPr>
            <p:nvPr/>
          </p:nvSpPr>
          <p:spPr bwMode="auto">
            <a:xfrm>
              <a:off x="3887" y="2420"/>
              <a:ext cx="300" cy="2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2000" i="1" dirty="0">
                  <a:latin typeface="Symbol" pitchFamily="18" charset="2"/>
                  <a:ea typeface="SimSun" pitchFamily="2" charset="-122"/>
                </a:rPr>
                <a:t>s</a:t>
              </a:r>
              <a:r>
                <a:rPr lang="en-US" altLang="ko-KR" sz="2000" baseline="-25000" dirty="0">
                  <a:latin typeface="Times New Roman" pitchFamily="18" charset="0"/>
                  <a:ea typeface="SimSun" pitchFamily="2" charset="-122"/>
                </a:rPr>
                <a:t>13</a:t>
              </a:r>
              <a:endParaRPr lang="en-US" sz="2000" dirty="0"/>
            </a:p>
          </p:txBody>
        </p:sp>
      </p:grpSp>
      <p:grpSp>
        <p:nvGrpSpPr>
          <p:cNvPr id="158780" name="Group 60"/>
          <p:cNvGrpSpPr>
            <a:grpSpLocks/>
          </p:cNvGrpSpPr>
          <p:nvPr/>
        </p:nvGrpSpPr>
        <p:grpSpPr bwMode="auto">
          <a:xfrm>
            <a:off x="4862380" y="4067358"/>
            <a:ext cx="3609975" cy="2638425"/>
            <a:chOff x="2836" y="1829"/>
            <a:chExt cx="2274" cy="1662"/>
          </a:xfrm>
        </p:grpSpPr>
        <p:sp>
          <p:nvSpPr>
            <p:cNvPr id="158752" name="Line 32"/>
            <p:cNvSpPr>
              <a:spLocks noChangeAspect="1" noChangeShapeType="1"/>
            </p:cNvSpPr>
            <p:nvPr/>
          </p:nvSpPr>
          <p:spPr bwMode="auto">
            <a:xfrm>
              <a:off x="4453" y="1829"/>
              <a:ext cx="649" cy="4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53" name="Line 33"/>
            <p:cNvSpPr>
              <a:spLocks noChangeAspect="1" noChangeShapeType="1"/>
            </p:cNvSpPr>
            <p:nvPr/>
          </p:nvSpPr>
          <p:spPr bwMode="auto">
            <a:xfrm>
              <a:off x="3867" y="2243"/>
              <a:ext cx="648" cy="4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54" name="Line 34"/>
            <p:cNvSpPr>
              <a:spLocks noChangeAspect="1" noChangeShapeType="1"/>
            </p:cNvSpPr>
            <p:nvPr/>
          </p:nvSpPr>
          <p:spPr bwMode="auto">
            <a:xfrm flipV="1">
              <a:off x="3859" y="1837"/>
              <a:ext cx="584" cy="4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55" name="Line 35"/>
            <p:cNvSpPr>
              <a:spLocks noChangeAspect="1" noChangeShapeType="1"/>
            </p:cNvSpPr>
            <p:nvPr/>
          </p:nvSpPr>
          <p:spPr bwMode="auto">
            <a:xfrm flipV="1">
              <a:off x="4525" y="2264"/>
              <a:ext cx="585" cy="4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56" name="Line 36"/>
            <p:cNvSpPr>
              <a:spLocks noChangeAspect="1" noChangeShapeType="1"/>
            </p:cNvSpPr>
            <p:nvPr/>
          </p:nvSpPr>
          <p:spPr bwMode="auto">
            <a:xfrm>
              <a:off x="3865" y="2235"/>
              <a:ext cx="2" cy="63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57" name="Line 37"/>
            <p:cNvSpPr>
              <a:spLocks noChangeAspect="1" noChangeShapeType="1"/>
            </p:cNvSpPr>
            <p:nvPr/>
          </p:nvSpPr>
          <p:spPr bwMode="auto">
            <a:xfrm>
              <a:off x="4511" y="2668"/>
              <a:ext cx="2" cy="63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58" name="Line 38"/>
            <p:cNvSpPr>
              <a:spLocks noChangeAspect="1" noChangeShapeType="1"/>
            </p:cNvSpPr>
            <p:nvPr/>
          </p:nvSpPr>
          <p:spPr bwMode="auto">
            <a:xfrm>
              <a:off x="5108" y="2274"/>
              <a:ext cx="0" cy="63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59" name="Line 39"/>
            <p:cNvSpPr>
              <a:spLocks noChangeAspect="1" noChangeShapeType="1"/>
            </p:cNvSpPr>
            <p:nvPr/>
          </p:nvSpPr>
          <p:spPr bwMode="auto">
            <a:xfrm>
              <a:off x="3867" y="2876"/>
              <a:ext cx="648" cy="4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60" name="Line 40"/>
            <p:cNvSpPr>
              <a:spLocks noChangeAspect="1" noChangeShapeType="1"/>
            </p:cNvSpPr>
            <p:nvPr/>
          </p:nvSpPr>
          <p:spPr bwMode="auto">
            <a:xfrm flipV="1">
              <a:off x="4519" y="2896"/>
              <a:ext cx="585" cy="4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67" name="Line 47"/>
            <p:cNvSpPr>
              <a:spLocks noChangeAspect="1" noChangeShapeType="1"/>
            </p:cNvSpPr>
            <p:nvPr/>
          </p:nvSpPr>
          <p:spPr bwMode="auto">
            <a:xfrm>
              <a:off x="3236" y="3129"/>
              <a:ext cx="307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68" name="Line 48"/>
            <p:cNvSpPr>
              <a:spLocks noChangeAspect="1" noChangeShapeType="1"/>
            </p:cNvSpPr>
            <p:nvPr/>
          </p:nvSpPr>
          <p:spPr bwMode="auto">
            <a:xfrm rot="10800000" flipV="1">
              <a:off x="2908" y="3129"/>
              <a:ext cx="322" cy="2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69" name="Line 49"/>
            <p:cNvSpPr>
              <a:spLocks noChangeAspect="1" noChangeShapeType="1"/>
            </p:cNvSpPr>
            <p:nvPr/>
          </p:nvSpPr>
          <p:spPr bwMode="auto">
            <a:xfrm flipV="1">
              <a:off x="3232" y="2774"/>
              <a:ext cx="0" cy="35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70" name="Text Box 50"/>
            <p:cNvSpPr txBox="1">
              <a:spLocks noChangeAspect="1" noChangeArrowheads="1"/>
            </p:cNvSpPr>
            <p:nvPr/>
          </p:nvSpPr>
          <p:spPr bwMode="auto">
            <a:xfrm>
              <a:off x="2836" y="3293"/>
              <a:ext cx="198" cy="1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2000" i="1">
                  <a:latin typeface="Times New Roman" pitchFamily="18" charset="0"/>
                  <a:ea typeface="SimSun" pitchFamily="2" charset="-122"/>
                </a:rPr>
                <a:t>x</a:t>
              </a:r>
              <a:endParaRPr lang="en-US" sz="2000"/>
            </a:p>
          </p:txBody>
        </p:sp>
        <p:sp>
          <p:nvSpPr>
            <p:cNvPr id="158771" name="Text Box 51"/>
            <p:cNvSpPr txBox="1">
              <a:spLocks noChangeAspect="1" noChangeArrowheads="1"/>
            </p:cNvSpPr>
            <p:nvPr/>
          </p:nvSpPr>
          <p:spPr bwMode="auto">
            <a:xfrm>
              <a:off x="3491" y="3259"/>
              <a:ext cx="200" cy="1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2000" i="1">
                  <a:latin typeface="Times New Roman" pitchFamily="18" charset="0"/>
                  <a:ea typeface="SimSun" pitchFamily="2" charset="-122"/>
                </a:rPr>
                <a:t>y</a:t>
              </a:r>
              <a:endParaRPr lang="en-US" sz="2000"/>
            </a:p>
          </p:txBody>
        </p:sp>
        <p:sp>
          <p:nvSpPr>
            <p:cNvPr id="158772" name="Text Box 52"/>
            <p:cNvSpPr txBox="1">
              <a:spLocks noChangeAspect="1" noChangeArrowheads="1"/>
            </p:cNvSpPr>
            <p:nvPr/>
          </p:nvSpPr>
          <p:spPr bwMode="auto">
            <a:xfrm>
              <a:off x="3142" y="2602"/>
              <a:ext cx="200" cy="1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2000" i="1">
                  <a:latin typeface="Times New Roman" pitchFamily="18" charset="0"/>
                  <a:ea typeface="SimSun" pitchFamily="2" charset="-122"/>
                </a:rPr>
                <a:t>z</a:t>
              </a:r>
              <a:endParaRPr lang="en-US" sz="2000"/>
            </a:p>
          </p:txBody>
        </p:sp>
        <p:sp>
          <p:nvSpPr>
            <p:cNvPr id="158773" name="Text Box 53"/>
            <p:cNvSpPr txBox="1">
              <a:spLocks noChangeAspect="1" noChangeArrowheads="1"/>
            </p:cNvSpPr>
            <p:nvPr/>
          </p:nvSpPr>
          <p:spPr bwMode="auto">
            <a:xfrm>
              <a:off x="3929" y="1865"/>
              <a:ext cx="246" cy="1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2000">
                  <a:latin typeface="Symbol" pitchFamily="18" charset="2"/>
                  <a:ea typeface="SimSun" pitchFamily="2" charset="-122"/>
                </a:rPr>
                <a:t>D</a:t>
              </a:r>
              <a:r>
                <a:rPr lang="en-US" altLang="ko-KR" sz="2000" i="1">
                  <a:latin typeface="Times New Roman" pitchFamily="18" charset="0"/>
                  <a:ea typeface="SimSun" pitchFamily="2" charset="-122"/>
                </a:rPr>
                <a:t>x</a:t>
              </a:r>
              <a:endParaRPr lang="en-US" sz="2000"/>
            </a:p>
          </p:txBody>
        </p:sp>
        <p:sp>
          <p:nvSpPr>
            <p:cNvPr id="158774" name="Text Box 54"/>
            <p:cNvSpPr txBox="1">
              <a:spLocks noChangeAspect="1" noChangeArrowheads="1"/>
            </p:cNvSpPr>
            <p:nvPr/>
          </p:nvSpPr>
          <p:spPr bwMode="auto">
            <a:xfrm>
              <a:off x="4043" y="3095"/>
              <a:ext cx="246" cy="1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2000">
                  <a:latin typeface="Symbol" pitchFamily="18" charset="2"/>
                  <a:ea typeface="SimSun" pitchFamily="2" charset="-122"/>
                </a:rPr>
                <a:t>D</a:t>
              </a:r>
              <a:r>
                <a:rPr lang="en-US" altLang="ko-KR" sz="2000" i="1">
                  <a:latin typeface="Times New Roman" pitchFamily="18" charset="0"/>
                  <a:ea typeface="SimSun" pitchFamily="2" charset="-122"/>
                </a:rPr>
                <a:t>y</a:t>
              </a:r>
              <a:endParaRPr lang="en-US" sz="2000"/>
            </a:p>
          </p:txBody>
        </p:sp>
        <p:sp>
          <p:nvSpPr>
            <p:cNvPr id="158775" name="Text Box 55"/>
            <p:cNvSpPr txBox="1">
              <a:spLocks noChangeAspect="1" noChangeArrowheads="1"/>
            </p:cNvSpPr>
            <p:nvPr/>
          </p:nvSpPr>
          <p:spPr bwMode="auto">
            <a:xfrm>
              <a:off x="3607" y="2322"/>
              <a:ext cx="246" cy="1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2000">
                  <a:latin typeface="Symbol" pitchFamily="18" charset="2"/>
                  <a:ea typeface="SimSun" pitchFamily="2" charset="-122"/>
                </a:rPr>
                <a:t>D</a:t>
              </a:r>
              <a:r>
                <a:rPr lang="en-US" altLang="ko-KR" sz="2000" i="1">
                  <a:latin typeface="Times New Roman" pitchFamily="18" charset="0"/>
                  <a:ea typeface="SimSun" pitchFamily="2" charset="-122"/>
                </a:rPr>
                <a:t>z</a:t>
              </a:r>
              <a:endParaRPr lang="en-US" sz="2000"/>
            </a:p>
          </p:txBody>
        </p:sp>
        <p:sp>
          <p:nvSpPr>
            <p:cNvPr id="158776" name="Line 56"/>
            <p:cNvSpPr>
              <a:spLocks noChangeAspect="1" noChangeShapeType="1"/>
            </p:cNvSpPr>
            <p:nvPr/>
          </p:nvSpPr>
          <p:spPr bwMode="auto">
            <a:xfrm flipH="1" flipV="1">
              <a:off x="3563" y="2720"/>
              <a:ext cx="588" cy="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77" name="Text Box 57"/>
            <p:cNvSpPr txBox="1">
              <a:spLocks noChangeAspect="1" noChangeArrowheads="1"/>
            </p:cNvSpPr>
            <p:nvPr/>
          </p:nvSpPr>
          <p:spPr bwMode="auto">
            <a:xfrm>
              <a:off x="3453" y="2536"/>
              <a:ext cx="246" cy="1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2000">
                  <a:latin typeface="Symbol" pitchFamily="18" charset="2"/>
                  <a:ea typeface="SimSun" pitchFamily="2" charset="-122"/>
                </a:rPr>
                <a:t>D</a:t>
              </a:r>
              <a:r>
                <a:rPr lang="en-US" altLang="ko-KR" sz="2000" b="1">
                  <a:latin typeface="Times New Roman" pitchFamily="18" charset="0"/>
                  <a:ea typeface="SimSun" pitchFamily="2" charset="-122"/>
                </a:rPr>
                <a:t>F</a:t>
              </a:r>
              <a:endParaRPr lang="en-US" sz="2000"/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99421" y="5816498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  <a:br>
              <a:rPr lang="en-US" dirty="0"/>
            </a:br>
            <a:r>
              <a:rPr lang="en-US" dirty="0"/>
              <a:t>stress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3207" y="5817462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Shear</a:t>
            </a:r>
            <a:br>
              <a:rPr lang="en-US" dirty="0"/>
            </a:br>
            <a:r>
              <a:rPr lang="en-US" dirty="0"/>
              <a:t>stress</a:t>
            </a:r>
          </a:p>
        </p:txBody>
      </p:sp>
      <p:sp>
        <p:nvSpPr>
          <p:cNvPr id="6" name="Right Brace 5"/>
          <p:cNvSpPr/>
          <p:nvPr/>
        </p:nvSpPr>
        <p:spPr bwMode="auto">
          <a:xfrm rot="5400000">
            <a:off x="1980521" y="5249253"/>
            <a:ext cx="138546" cy="687387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ight Brace 42"/>
          <p:cNvSpPr/>
          <p:nvPr/>
        </p:nvSpPr>
        <p:spPr bwMode="auto">
          <a:xfrm rot="5400000">
            <a:off x="3571874" y="4925369"/>
            <a:ext cx="138546" cy="1371600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FFF582-FD9C-13BD-3269-F1E7CB8AA356}"/>
                  </a:ext>
                </a:extLst>
              </p:cNvPr>
              <p:cNvSpPr txBox="1"/>
              <p:nvPr/>
            </p:nvSpPr>
            <p:spPr>
              <a:xfrm>
                <a:off x="497163" y="4170423"/>
                <a:ext cx="4582312" cy="550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  <m:sup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p>
                      </m:sSup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p>
                      </m:sSubSup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p>
                      </m:sSubSup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p>
                      </m:sSubSup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FFF582-FD9C-13BD-3269-F1E7CB8AA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63" y="4170423"/>
                <a:ext cx="4582312" cy="5509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4C9F25-6F01-B34F-4A51-3181BBFA36DD}"/>
                  </a:ext>
                </a:extLst>
              </p:cNvPr>
              <p:cNvSpPr txBox="1"/>
              <p:nvPr/>
            </p:nvSpPr>
            <p:spPr>
              <a:xfrm>
                <a:off x="413419" y="4928827"/>
                <a:ext cx="4582312" cy="486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  <m:sup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p>
                      </m:sSup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4C9F25-6F01-B34F-4A51-3181BBFA3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19" y="4928827"/>
                <a:ext cx="4582312" cy="4866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501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1.1.	Introduction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1.2.	Vector and Tensor Calculus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1.3.	Stress and Strain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1.4.	Mechanics of Continuous Bodies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1.5.	Finite Element Analysis of Linear Systems</a:t>
            </a:r>
          </a:p>
        </p:txBody>
      </p:sp>
    </p:spTree>
    <p:extLst>
      <p:ext uri="{BB962C8B-B14F-4D97-AF65-F5344CB8AC3E}">
        <p14:creationId xmlns:p14="http://schemas.microsoft.com/office/powerpoint/2010/main" val="1529941519"/>
      </p:ext>
    </p:extLst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868680" y="3201774"/>
            <a:ext cx="2205990" cy="763586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Tensor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4"/>
            <a:ext cx="8909050" cy="5174612"/>
          </a:xfrm>
        </p:spPr>
        <p:txBody>
          <a:bodyPr/>
          <a:lstStyle/>
          <a:p>
            <a:pPr lvl="1"/>
            <a:r>
              <a:rPr lang="en-US" altLang="ko-KR" dirty="0">
                <a:ea typeface="굴림" pitchFamily="50" charset="-127"/>
              </a:rPr>
              <a:t>First index is the face and the second index is its direction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When two indices are the same, normal stress, otherwise shear stress.</a:t>
            </a:r>
            <a:endParaRPr lang="en-US" dirty="0"/>
          </a:p>
          <a:p>
            <a:pPr lvl="1"/>
            <a:r>
              <a:rPr lang="en-US" dirty="0"/>
              <a:t>Continuation for other surfaces.</a:t>
            </a:r>
          </a:p>
          <a:p>
            <a:pPr lvl="1"/>
            <a:r>
              <a:rPr lang="en-US" dirty="0"/>
              <a:t>Total nine components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Same stress components are defined for the negative planes. </a:t>
            </a:r>
          </a:p>
          <a:p>
            <a:pPr>
              <a:spcBef>
                <a:spcPts val="1800"/>
              </a:spcBef>
            </a:pPr>
            <a:r>
              <a:rPr lang="en-US" dirty="0">
                <a:ea typeface="굴림" pitchFamily="50" charset="-127"/>
              </a:rPr>
              <a:t>Rank-2 Stress Tensor</a:t>
            </a:r>
          </a:p>
          <a:p>
            <a:endParaRPr lang="en-US" dirty="0">
              <a:ea typeface="굴림" pitchFamily="50" charset="-127"/>
            </a:endParaRPr>
          </a:p>
          <a:p>
            <a:endParaRPr lang="en-US" dirty="0">
              <a:ea typeface="굴림" pitchFamily="50" charset="-127"/>
            </a:endParaRPr>
          </a:p>
          <a:p>
            <a:r>
              <a:rPr lang="en-US" dirty="0">
                <a:ea typeface="굴림" pitchFamily="50" charset="-127"/>
              </a:rPr>
              <a:t>Sign convention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4843461" y="3477576"/>
            <a:ext cx="3849370" cy="2843530"/>
            <a:chOff x="4264" y="2"/>
            <a:chExt cx="3031" cy="2239"/>
          </a:xfrm>
        </p:grpSpPr>
        <p:cxnSp>
          <p:nvCxnSpPr>
            <p:cNvPr id="7" name="Line 11879"/>
            <p:cNvCxnSpPr/>
            <p:nvPr/>
          </p:nvCxnSpPr>
          <p:spPr bwMode="auto">
            <a:xfrm>
              <a:off x="6283" y="166"/>
              <a:ext cx="810" cy="5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11880"/>
            <p:cNvCxnSpPr/>
            <p:nvPr/>
          </p:nvCxnSpPr>
          <p:spPr bwMode="auto">
            <a:xfrm>
              <a:off x="5551" y="684"/>
              <a:ext cx="810" cy="5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11881"/>
            <p:cNvCxnSpPr/>
            <p:nvPr/>
          </p:nvCxnSpPr>
          <p:spPr bwMode="auto">
            <a:xfrm flipV="1">
              <a:off x="5541" y="176"/>
              <a:ext cx="730" cy="5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11882"/>
            <p:cNvCxnSpPr/>
            <p:nvPr/>
          </p:nvCxnSpPr>
          <p:spPr bwMode="auto">
            <a:xfrm flipV="1">
              <a:off x="6373" y="708"/>
              <a:ext cx="731" cy="5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11883"/>
            <p:cNvCxnSpPr/>
            <p:nvPr/>
          </p:nvCxnSpPr>
          <p:spPr bwMode="auto">
            <a:xfrm>
              <a:off x="5549" y="673"/>
              <a:ext cx="1" cy="7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11884"/>
            <p:cNvCxnSpPr/>
            <p:nvPr/>
          </p:nvCxnSpPr>
          <p:spPr bwMode="auto">
            <a:xfrm>
              <a:off x="6357" y="1213"/>
              <a:ext cx="1" cy="7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11885"/>
            <p:cNvCxnSpPr/>
            <p:nvPr/>
          </p:nvCxnSpPr>
          <p:spPr bwMode="auto">
            <a:xfrm>
              <a:off x="7101" y="721"/>
              <a:ext cx="1" cy="7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11886"/>
            <p:cNvCxnSpPr/>
            <p:nvPr/>
          </p:nvCxnSpPr>
          <p:spPr bwMode="auto">
            <a:xfrm>
              <a:off x="5551" y="1474"/>
              <a:ext cx="810" cy="5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11887"/>
            <p:cNvCxnSpPr/>
            <p:nvPr/>
          </p:nvCxnSpPr>
          <p:spPr bwMode="auto">
            <a:xfrm flipV="1">
              <a:off x="6365" y="1498"/>
              <a:ext cx="731" cy="5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11888"/>
            <p:cNvCxnSpPr/>
            <p:nvPr/>
          </p:nvCxnSpPr>
          <p:spPr bwMode="auto">
            <a:xfrm>
              <a:off x="6745" y="1383"/>
              <a:ext cx="315" cy="2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11889"/>
            <p:cNvCxnSpPr/>
            <p:nvPr/>
          </p:nvCxnSpPr>
          <p:spPr bwMode="auto">
            <a:xfrm rot="10800000" flipV="1">
              <a:off x="6529" y="1261"/>
              <a:ext cx="403" cy="27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11890"/>
            <p:cNvCxnSpPr/>
            <p:nvPr/>
          </p:nvCxnSpPr>
          <p:spPr bwMode="auto">
            <a:xfrm flipV="1">
              <a:off x="6750" y="1073"/>
              <a:ext cx="1" cy="4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11891"/>
            <p:cNvCxnSpPr/>
            <p:nvPr/>
          </p:nvCxnSpPr>
          <p:spPr bwMode="auto">
            <a:xfrm>
              <a:off x="6154" y="595"/>
              <a:ext cx="427" cy="27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11892"/>
            <p:cNvCxnSpPr/>
            <p:nvPr/>
          </p:nvCxnSpPr>
          <p:spPr bwMode="auto">
            <a:xfrm flipV="1">
              <a:off x="6338" y="218"/>
              <a:ext cx="1" cy="4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11893"/>
            <p:cNvCxnSpPr/>
            <p:nvPr/>
          </p:nvCxnSpPr>
          <p:spPr bwMode="auto">
            <a:xfrm>
              <a:off x="5679" y="1232"/>
              <a:ext cx="502" cy="3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11894"/>
            <p:cNvCxnSpPr/>
            <p:nvPr/>
          </p:nvCxnSpPr>
          <p:spPr bwMode="auto">
            <a:xfrm flipV="1">
              <a:off x="5903" y="1065"/>
              <a:ext cx="1" cy="4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11895"/>
            <p:cNvCxnSpPr/>
            <p:nvPr/>
          </p:nvCxnSpPr>
          <p:spPr bwMode="auto">
            <a:xfrm rot="10800000" flipV="1">
              <a:off x="5568" y="1368"/>
              <a:ext cx="335" cy="2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11896"/>
            <p:cNvCxnSpPr/>
            <p:nvPr/>
          </p:nvCxnSpPr>
          <p:spPr bwMode="auto">
            <a:xfrm rot="10800000" flipV="1">
              <a:off x="6106" y="559"/>
              <a:ext cx="441" cy="31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Text Box 11897"/>
            <p:cNvSpPr txBox="1">
              <a:spLocks noChangeArrowheads="1"/>
            </p:cNvSpPr>
            <p:nvPr/>
          </p:nvSpPr>
          <p:spPr bwMode="auto">
            <a:xfrm>
              <a:off x="5292" y="1477"/>
              <a:ext cx="375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effectLst/>
                  <a:latin typeface="Symbol"/>
                  <a:ea typeface="Times New Roman"/>
                </a:rPr>
                <a:t>s</a:t>
              </a:r>
              <a:r>
                <a:rPr lang="en-US" baseline="-25000">
                  <a:effectLst/>
                  <a:latin typeface="Times New Roman"/>
                  <a:ea typeface="Times New Roman"/>
                </a:rPr>
                <a:t>11</a:t>
              </a:r>
              <a:endParaRPr lang="en-US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6" name="Text Box 11898"/>
            <p:cNvSpPr txBox="1">
              <a:spLocks noChangeArrowheads="1"/>
            </p:cNvSpPr>
            <p:nvPr/>
          </p:nvSpPr>
          <p:spPr bwMode="auto">
            <a:xfrm>
              <a:off x="6920" y="1505"/>
              <a:ext cx="375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i="1">
                  <a:effectLst/>
                  <a:latin typeface="Symbol"/>
                  <a:ea typeface="Times New Roman"/>
                </a:rPr>
                <a:t>s</a:t>
              </a:r>
              <a:r>
                <a:rPr lang="en-US" baseline="-25000">
                  <a:effectLst/>
                  <a:latin typeface="Times New Roman"/>
                  <a:ea typeface="Times New Roman"/>
                </a:rPr>
                <a:t>22</a:t>
              </a:r>
              <a:endParaRPr lang="en-US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7" name="Text Box 11899"/>
            <p:cNvSpPr txBox="1">
              <a:spLocks noChangeArrowheads="1"/>
            </p:cNvSpPr>
            <p:nvPr/>
          </p:nvSpPr>
          <p:spPr bwMode="auto">
            <a:xfrm>
              <a:off x="6249" y="2"/>
              <a:ext cx="375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i="1">
                  <a:effectLst/>
                  <a:latin typeface="Symbol"/>
                  <a:ea typeface="Times New Roman"/>
                </a:rPr>
                <a:t>s</a:t>
              </a:r>
              <a:r>
                <a:rPr lang="en-US" baseline="-25000">
                  <a:effectLst/>
                  <a:latin typeface="Times New Roman"/>
                  <a:ea typeface="Times New Roman"/>
                </a:rPr>
                <a:t>33</a:t>
              </a:r>
              <a:endParaRPr lang="en-US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8" name="Text Box 11900"/>
            <p:cNvSpPr txBox="1">
              <a:spLocks noChangeArrowheads="1"/>
            </p:cNvSpPr>
            <p:nvPr/>
          </p:nvSpPr>
          <p:spPr bwMode="auto">
            <a:xfrm>
              <a:off x="5960" y="1469"/>
              <a:ext cx="375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i="1">
                  <a:effectLst/>
                  <a:latin typeface="Symbol"/>
                  <a:ea typeface="Times New Roman"/>
                </a:rPr>
                <a:t>s</a:t>
              </a:r>
              <a:r>
                <a:rPr lang="en-US" baseline="-25000">
                  <a:effectLst/>
                  <a:latin typeface="Times New Roman"/>
                  <a:ea typeface="Times New Roman"/>
                </a:rPr>
                <a:t>12</a:t>
              </a:r>
              <a:endParaRPr lang="en-US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9" name="Text Box 11901"/>
            <p:cNvSpPr txBox="1">
              <a:spLocks noChangeArrowheads="1"/>
            </p:cNvSpPr>
            <p:nvPr/>
          </p:nvSpPr>
          <p:spPr bwMode="auto">
            <a:xfrm>
              <a:off x="5577" y="903"/>
              <a:ext cx="375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i="1">
                  <a:effectLst/>
                  <a:latin typeface="Symbol"/>
                  <a:ea typeface="Times New Roman"/>
                </a:rPr>
                <a:t>s</a:t>
              </a:r>
              <a:r>
                <a:rPr lang="en-US" baseline="-25000">
                  <a:effectLst/>
                  <a:latin typeface="Times New Roman"/>
                  <a:ea typeface="Times New Roman"/>
                </a:rPr>
                <a:t>13</a:t>
              </a:r>
              <a:endParaRPr lang="en-US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0" name="Text Box 11902"/>
            <p:cNvSpPr txBox="1">
              <a:spLocks noChangeArrowheads="1"/>
            </p:cNvSpPr>
            <p:nvPr/>
          </p:nvSpPr>
          <p:spPr bwMode="auto">
            <a:xfrm>
              <a:off x="6375" y="1460"/>
              <a:ext cx="375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i="1">
                  <a:effectLst/>
                  <a:latin typeface="Symbol"/>
                  <a:ea typeface="Times New Roman"/>
                </a:rPr>
                <a:t>s</a:t>
              </a:r>
              <a:r>
                <a:rPr lang="en-US" baseline="-25000">
                  <a:effectLst/>
                  <a:latin typeface="Times New Roman"/>
                  <a:ea typeface="Times New Roman"/>
                </a:rPr>
                <a:t>21</a:t>
              </a:r>
              <a:endParaRPr lang="en-US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1" name="Text Box 11903"/>
            <p:cNvSpPr txBox="1">
              <a:spLocks noChangeArrowheads="1"/>
            </p:cNvSpPr>
            <p:nvPr/>
          </p:nvSpPr>
          <p:spPr bwMode="auto">
            <a:xfrm>
              <a:off x="6685" y="927"/>
              <a:ext cx="375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i="1">
                  <a:effectLst/>
                  <a:latin typeface="Symbol"/>
                  <a:ea typeface="Times New Roman"/>
                </a:rPr>
                <a:t>s</a:t>
              </a:r>
              <a:r>
                <a:rPr lang="en-US" baseline="-25000">
                  <a:effectLst/>
                  <a:latin typeface="Times New Roman"/>
                  <a:ea typeface="Times New Roman"/>
                </a:rPr>
                <a:t>23</a:t>
              </a:r>
              <a:endParaRPr lang="en-US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2" name="Text Box 11904"/>
            <p:cNvSpPr txBox="1">
              <a:spLocks noChangeArrowheads="1"/>
            </p:cNvSpPr>
            <p:nvPr/>
          </p:nvSpPr>
          <p:spPr bwMode="auto">
            <a:xfrm>
              <a:off x="5814" y="628"/>
              <a:ext cx="375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i="1">
                  <a:effectLst/>
                  <a:latin typeface="Symbol"/>
                  <a:ea typeface="Times New Roman"/>
                </a:rPr>
                <a:t>s</a:t>
              </a:r>
              <a:r>
                <a:rPr lang="en-US" baseline="-25000">
                  <a:effectLst/>
                  <a:latin typeface="Times New Roman"/>
                  <a:ea typeface="Times New Roman"/>
                </a:rPr>
                <a:t>31</a:t>
              </a:r>
              <a:endParaRPr lang="en-US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3" name="Text Box 11905"/>
            <p:cNvSpPr txBox="1">
              <a:spLocks noChangeArrowheads="1"/>
            </p:cNvSpPr>
            <p:nvPr/>
          </p:nvSpPr>
          <p:spPr bwMode="auto">
            <a:xfrm>
              <a:off x="6440" y="600"/>
              <a:ext cx="375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i="1">
                  <a:effectLst/>
                  <a:latin typeface="Symbol"/>
                  <a:ea typeface="Times New Roman"/>
                </a:rPr>
                <a:t>s</a:t>
              </a:r>
              <a:r>
                <a:rPr lang="en-US" baseline="-25000">
                  <a:effectLst/>
                  <a:latin typeface="Times New Roman"/>
                  <a:ea typeface="Times New Roman"/>
                </a:rPr>
                <a:t>32</a:t>
              </a:r>
              <a:endParaRPr lang="en-US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4" name="Line 11906"/>
            <p:cNvCxnSpPr/>
            <p:nvPr/>
          </p:nvCxnSpPr>
          <p:spPr bwMode="auto">
            <a:xfrm>
              <a:off x="4763" y="1789"/>
              <a:ext cx="383" cy="2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Line 11907"/>
            <p:cNvCxnSpPr/>
            <p:nvPr/>
          </p:nvCxnSpPr>
          <p:spPr bwMode="auto">
            <a:xfrm rot="10800000" flipV="1">
              <a:off x="4354" y="1790"/>
              <a:ext cx="402" cy="2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Line 11908"/>
            <p:cNvCxnSpPr/>
            <p:nvPr/>
          </p:nvCxnSpPr>
          <p:spPr bwMode="auto">
            <a:xfrm flipV="1">
              <a:off x="4758" y="1347"/>
              <a:ext cx="1" cy="4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Text Box 11909"/>
            <p:cNvSpPr txBox="1">
              <a:spLocks noChangeArrowheads="1"/>
            </p:cNvSpPr>
            <p:nvPr/>
          </p:nvSpPr>
          <p:spPr bwMode="auto">
            <a:xfrm>
              <a:off x="4264" y="1994"/>
              <a:ext cx="248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i="1">
                  <a:effectLst/>
                  <a:latin typeface="Times New Roman"/>
                  <a:ea typeface="Times New Roman"/>
                </a:rPr>
                <a:t>x</a:t>
              </a:r>
              <a:endParaRPr lang="en-US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8" name="Text Box 11910"/>
            <p:cNvSpPr txBox="1">
              <a:spLocks noChangeArrowheads="1"/>
            </p:cNvSpPr>
            <p:nvPr/>
          </p:nvSpPr>
          <p:spPr bwMode="auto">
            <a:xfrm>
              <a:off x="5082" y="1952"/>
              <a:ext cx="248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i="1">
                  <a:effectLst/>
                  <a:latin typeface="Times New Roman"/>
                  <a:ea typeface="Times New Roman"/>
                </a:rPr>
                <a:t>y</a:t>
              </a:r>
              <a:endParaRPr lang="en-US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9" name="Text Box 11911"/>
            <p:cNvSpPr txBox="1">
              <a:spLocks noChangeArrowheads="1"/>
            </p:cNvSpPr>
            <p:nvPr/>
          </p:nvSpPr>
          <p:spPr bwMode="auto">
            <a:xfrm>
              <a:off x="4647" y="1132"/>
              <a:ext cx="248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i="1">
                  <a:effectLst/>
                  <a:latin typeface="Times New Roman"/>
                  <a:ea typeface="Times New Roman"/>
                </a:rPr>
                <a:t>z</a:t>
              </a:r>
              <a:endParaRPr lang="en-US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0" name="Text Box 11912"/>
            <p:cNvSpPr txBox="1">
              <a:spLocks noChangeArrowheads="1"/>
            </p:cNvSpPr>
            <p:nvPr/>
          </p:nvSpPr>
          <p:spPr bwMode="auto">
            <a:xfrm>
              <a:off x="5628" y="212"/>
              <a:ext cx="308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effectLst/>
                  <a:latin typeface="Symbol"/>
                  <a:ea typeface="Times New Roman"/>
                </a:rPr>
                <a:t>D</a:t>
              </a:r>
              <a:r>
                <a:rPr lang="en-US" i="1">
                  <a:effectLst/>
                  <a:latin typeface="Times New Roman"/>
                  <a:ea typeface="Times New Roman"/>
                </a:rPr>
                <a:t>x</a:t>
              </a:r>
              <a:endParaRPr lang="en-US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1" name="Text Box 11913"/>
            <p:cNvSpPr txBox="1">
              <a:spLocks noChangeArrowheads="1"/>
            </p:cNvSpPr>
            <p:nvPr/>
          </p:nvSpPr>
          <p:spPr bwMode="auto">
            <a:xfrm>
              <a:off x="5771" y="1747"/>
              <a:ext cx="308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effectLst/>
                  <a:latin typeface="Symbol"/>
                  <a:ea typeface="Times New Roman"/>
                </a:rPr>
                <a:t>D</a:t>
              </a:r>
              <a:r>
                <a:rPr lang="en-US" i="1">
                  <a:effectLst/>
                  <a:latin typeface="Times New Roman"/>
                  <a:ea typeface="Times New Roman"/>
                </a:rPr>
                <a:t>y</a:t>
              </a:r>
              <a:endParaRPr lang="en-US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2" name="Text Box 11914"/>
            <p:cNvSpPr txBox="1">
              <a:spLocks noChangeArrowheads="1"/>
            </p:cNvSpPr>
            <p:nvPr/>
          </p:nvSpPr>
          <p:spPr bwMode="auto">
            <a:xfrm>
              <a:off x="5225" y="781"/>
              <a:ext cx="308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effectLst/>
                  <a:latin typeface="Symbol"/>
                  <a:ea typeface="Times New Roman"/>
                </a:rPr>
                <a:t>D</a:t>
              </a:r>
              <a:r>
                <a:rPr lang="en-US" i="1">
                  <a:effectLst/>
                  <a:latin typeface="Times New Roman"/>
                  <a:ea typeface="Times New Roman"/>
                </a:rPr>
                <a:t>z</a:t>
              </a:r>
              <a:endParaRPr lang="en-US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39A4B10-E9CC-F45B-7AF0-1544E9CE8E2B}"/>
                  </a:ext>
                </a:extLst>
              </p:cNvPr>
              <p:cNvSpPr txBox="1"/>
              <p:nvPr/>
            </p:nvSpPr>
            <p:spPr>
              <a:xfrm>
                <a:off x="-261931" y="3328670"/>
                <a:ext cx="4582312" cy="491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39A4B10-E9CC-F45B-7AF0-1544E9CE8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1931" y="3328670"/>
                <a:ext cx="4582312" cy="491417"/>
              </a:xfrm>
              <a:prstGeom prst="rect">
                <a:avLst/>
              </a:prstGeom>
              <a:blipFill>
                <a:blip r:embed="rId2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73EE236-3881-B710-4921-E40CC4977DFA}"/>
                  </a:ext>
                </a:extLst>
              </p:cNvPr>
              <p:cNvSpPr txBox="1"/>
              <p:nvPr/>
            </p:nvSpPr>
            <p:spPr>
              <a:xfrm>
                <a:off x="566176" y="4665747"/>
                <a:ext cx="4241767" cy="9130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sgn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sgn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</m:d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sz="2400" b="0" i="0">
                                <a:latin typeface="Cambria Math" panose="02040503050406030204" pitchFamily="18" charset="0"/>
                              </a:rPr>
                              <m:t>sgn</m:t>
                            </m:r>
                            <m:d>
                              <m:d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latin typeface="Cambria Math" panose="02040503050406030204" pitchFamily="18" charset="0"/>
                              </a:rPr>
                              <m:t>sgn</m:t>
                            </m:r>
                            <m:d>
                              <m:d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2400" b="0" i="0">
                                <a:latin typeface="Cambria Math" panose="02040503050406030204" pitchFamily="18" charset="0"/>
                              </a:rPr>
                              <m:t>sgn</m:t>
                            </m:r>
                            <m:d>
                              <m:d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</m:d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sz="2400" b="0" i="0">
                                <a:latin typeface="Cambria Math" panose="02040503050406030204" pitchFamily="18" charset="0"/>
                              </a:rPr>
                              <m:t>sgn</m:t>
                            </m:r>
                            <m:d>
                              <m:d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73EE236-3881-B710-4921-E40CC4977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76" y="4665747"/>
                <a:ext cx="4241767" cy="9130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521595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Symmetry of Stress Tensor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4173537"/>
          </a:xfrm>
        </p:spPr>
        <p:txBody>
          <a:bodyPr/>
          <a:lstStyle/>
          <a:p>
            <a:pPr lvl="1"/>
            <a:r>
              <a:rPr lang="en-US" dirty="0"/>
              <a:t>Stress tensor should be symmetric</a:t>
            </a:r>
            <a:br>
              <a:rPr lang="en-US" dirty="0"/>
            </a:br>
            <a:r>
              <a:rPr lang="en-US" dirty="0"/>
              <a:t>9 components		6 components</a:t>
            </a:r>
          </a:p>
          <a:p>
            <a:pPr lvl="1"/>
            <a:r>
              <a:rPr lang="en-US" dirty="0"/>
              <a:t>Equilibrium of the angular moment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Similarly for all three directions: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Let’s use vector notation:</a:t>
            </a:r>
          </a:p>
        </p:txBody>
      </p:sp>
      <p:graphicFrame>
        <p:nvGraphicFramePr>
          <p:cNvPr id="164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392310"/>
              </p:ext>
            </p:extLst>
          </p:nvPr>
        </p:nvGraphicFramePr>
        <p:xfrm>
          <a:off x="5721350" y="1074738"/>
          <a:ext cx="3092450" cy="274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1542960" imgH="1371600" progId="Word.Picture.8">
                  <p:embed/>
                </p:oleObj>
              </mc:Choice>
              <mc:Fallback>
                <p:oleObj name="Picture" r:id="rId2" imgW="1542960" imgH="1371600" progId="Word.Picture.8">
                  <p:embed/>
                  <p:pic>
                    <p:nvPicPr>
                      <p:cNvPr id="164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350" y="1074738"/>
                        <a:ext cx="3092450" cy="2741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70" name="AutoShape 6"/>
          <p:cNvSpPr>
            <a:spLocks noChangeArrowheads="1"/>
          </p:cNvSpPr>
          <p:nvPr/>
        </p:nvSpPr>
        <p:spPr bwMode="auto">
          <a:xfrm>
            <a:off x="2871788" y="1185863"/>
            <a:ext cx="604837" cy="133350"/>
          </a:xfrm>
          <a:prstGeom prst="rightArrow">
            <a:avLst>
              <a:gd name="adj1" fmla="val 50000"/>
              <a:gd name="adj2" fmla="val 113393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02970" y="5361787"/>
            <a:ext cx="2526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C02C6"/>
                </a:solidFill>
              </a:rPr>
              <a:t>Cartesian components</a:t>
            </a:r>
            <a:br>
              <a:rPr lang="en-US" dirty="0">
                <a:solidFill>
                  <a:srgbClr val="2C02C6"/>
                </a:solidFill>
              </a:rPr>
            </a:br>
            <a:r>
              <a:rPr lang="en-US" dirty="0">
                <a:solidFill>
                  <a:srgbClr val="2C02C6"/>
                </a:solidFill>
              </a:rPr>
              <a:t>of stress 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E12FEA-6A2C-FDE5-A819-83152160027A}"/>
                  </a:ext>
                </a:extLst>
              </p:cNvPr>
              <p:cNvSpPr txBox="1"/>
              <p:nvPr/>
            </p:nvSpPr>
            <p:spPr>
              <a:xfrm>
                <a:off x="5532108" y="5081433"/>
                <a:ext cx="3327401" cy="1067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E12FEA-6A2C-FDE5-A819-831521600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108" y="5081433"/>
                <a:ext cx="3327401" cy="10674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E7E455-C82F-2595-DE65-8410DC142F26}"/>
                  </a:ext>
                </a:extLst>
              </p:cNvPr>
              <p:cNvSpPr txBox="1"/>
              <p:nvPr/>
            </p:nvSpPr>
            <p:spPr>
              <a:xfrm>
                <a:off x="3311131" y="4580715"/>
                <a:ext cx="1943959" cy="2149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𝛔</m:t>
                          </m:r>
                        </m:e>
                      </m:d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E7E455-C82F-2595-DE65-8410DC142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131" y="4580715"/>
                <a:ext cx="1943959" cy="21498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E994E0-4610-5E42-D862-B18C7BB4B6D4}"/>
                  </a:ext>
                </a:extLst>
              </p:cNvPr>
              <p:cNvSpPr txBox="1"/>
              <p:nvPr/>
            </p:nvSpPr>
            <p:spPr>
              <a:xfrm>
                <a:off x="556891" y="3701638"/>
                <a:ext cx="5491556" cy="5067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b="0" i="1"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b="0" i="1"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E994E0-4610-5E42-D862-B18C7BB4B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91" y="3701638"/>
                <a:ext cx="5491556" cy="5067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55FE34-7BA0-5FBF-479A-27E28BD38F90}"/>
                  </a:ext>
                </a:extLst>
              </p:cNvPr>
              <p:cNvSpPr txBox="1"/>
              <p:nvPr/>
            </p:nvSpPr>
            <p:spPr>
              <a:xfrm>
                <a:off x="648882" y="1770588"/>
                <a:ext cx="4582312" cy="1313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nary>
                              <m:naryPr>
                                <m:chr m:val="∑"/>
                                <m:grow m:val="on"/>
                                <m:subHide m:val="on"/>
                                <m:sup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nary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𝓁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  <m:mr>
                          <m:e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55FE34-7BA0-5FBF-479A-27E28BD38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82" y="1770588"/>
                <a:ext cx="4582312" cy="13136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851816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in Arbitrary Plane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ko-KR" b="1" dirty="0">
                <a:solidFill>
                  <a:srgbClr val="2C02C6"/>
                </a:solidFill>
                <a:ea typeface="굴림" pitchFamily="50" charset="-127"/>
              </a:rPr>
              <a:t>If Cartesian stress components are known, it is possible to determine the surface traction acting on any plane. 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Consider a plane whose normal is </a:t>
            </a:r>
            <a:r>
              <a:rPr lang="en-US" altLang="ko-KR" b="1" dirty="0">
                <a:ea typeface="굴림" pitchFamily="50" charset="-127"/>
              </a:rPr>
              <a:t>n</a:t>
            </a:r>
            <a:r>
              <a:rPr lang="en-US" altLang="ko-KR" dirty="0">
                <a:ea typeface="굴림" pitchFamily="50" charset="-127"/>
              </a:rPr>
              <a:t>.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Surface area (</a:t>
            </a:r>
            <a:r>
              <a:rPr lang="en-US" altLang="ko-KR" dirty="0">
                <a:ea typeface="굴림" pitchFamily="50" charset="-127"/>
                <a:sym typeface="Symbol" pitchFamily="18" charset="2"/>
              </a:rPr>
              <a:t>ABC = A)</a:t>
            </a: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r>
              <a:rPr lang="en-US" altLang="ko-KR" dirty="0">
                <a:ea typeface="굴림" pitchFamily="50" charset="-127"/>
              </a:rPr>
              <a:t>The surface traction </a:t>
            </a: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r>
              <a:rPr lang="en-US" altLang="ko-KR" dirty="0">
                <a:ea typeface="굴림" pitchFamily="50" charset="-127"/>
              </a:rPr>
              <a:t>Force balance</a:t>
            </a:r>
            <a:endParaRPr lang="en-US" dirty="0"/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1805" name="Rectangle 1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1807" name="Rectangle 15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181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 bwMode="auto">
          <a:xfrm>
            <a:off x="5126635" y="1700270"/>
            <a:ext cx="3766820" cy="3368040"/>
            <a:chOff x="4681" y="1441"/>
            <a:chExt cx="2966" cy="2652"/>
          </a:xfrm>
        </p:grpSpPr>
        <p:cxnSp>
          <p:nvCxnSpPr>
            <p:cNvPr id="34" name="Line 13237"/>
            <p:cNvCxnSpPr/>
            <p:nvPr/>
          </p:nvCxnSpPr>
          <p:spPr bwMode="auto">
            <a:xfrm flipV="1">
              <a:off x="6200" y="2509"/>
              <a:ext cx="991" cy="3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Line 13248"/>
            <p:cNvCxnSpPr/>
            <p:nvPr/>
          </p:nvCxnSpPr>
          <p:spPr bwMode="auto">
            <a:xfrm flipV="1">
              <a:off x="6203" y="2310"/>
              <a:ext cx="592" cy="5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13218"/>
            <p:cNvCxnSpPr/>
            <p:nvPr/>
          </p:nvCxnSpPr>
          <p:spPr bwMode="auto">
            <a:xfrm flipV="1">
              <a:off x="5961" y="1511"/>
              <a:ext cx="2" cy="164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13219"/>
            <p:cNvCxnSpPr/>
            <p:nvPr/>
          </p:nvCxnSpPr>
          <p:spPr bwMode="auto">
            <a:xfrm flipV="1">
              <a:off x="5959" y="3144"/>
              <a:ext cx="1613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13220"/>
            <p:cNvCxnSpPr/>
            <p:nvPr/>
          </p:nvCxnSpPr>
          <p:spPr bwMode="auto">
            <a:xfrm rot="10800000" flipV="1">
              <a:off x="4876" y="3151"/>
              <a:ext cx="1085" cy="8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 Box 13221"/>
            <p:cNvSpPr txBox="1">
              <a:spLocks noChangeArrowheads="1"/>
            </p:cNvSpPr>
            <p:nvPr/>
          </p:nvSpPr>
          <p:spPr bwMode="auto">
            <a:xfrm>
              <a:off x="7399" y="3128"/>
              <a:ext cx="248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>
                  <a:effectLst/>
                  <a:latin typeface="Times New Roman"/>
                  <a:ea typeface="Times New Roman"/>
                </a:rPr>
                <a:t>x</a:t>
              </a:r>
              <a:endParaRPr lang="en-US" sz="2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9" name="Text Box 13222"/>
            <p:cNvSpPr txBox="1">
              <a:spLocks noChangeArrowheads="1"/>
            </p:cNvSpPr>
            <p:nvPr/>
          </p:nvSpPr>
          <p:spPr bwMode="auto">
            <a:xfrm>
              <a:off x="5970" y="1441"/>
              <a:ext cx="248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>
                  <a:effectLst/>
                  <a:latin typeface="Times New Roman"/>
                  <a:ea typeface="Times New Roman"/>
                </a:rPr>
                <a:t>y</a:t>
              </a:r>
              <a:endParaRPr lang="en-US" sz="2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0" name="Text Box 13223"/>
            <p:cNvSpPr txBox="1">
              <a:spLocks noChangeArrowheads="1"/>
            </p:cNvSpPr>
            <p:nvPr/>
          </p:nvSpPr>
          <p:spPr bwMode="auto">
            <a:xfrm>
              <a:off x="4681" y="3821"/>
              <a:ext cx="248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>
                  <a:effectLst/>
                  <a:latin typeface="Times New Roman"/>
                  <a:ea typeface="Times New Roman"/>
                </a:rPr>
                <a:t>z</a:t>
              </a:r>
              <a:endParaRPr lang="en-US" sz="2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1" name="Text Box 13224"/>
            <p:cNvSpPr txBox="1">
              <a:spLocks noChangeArrowheads="1"/>
            </p:cNvSpPr>
            <p:nvPr/>
          </p:nvSpPr>
          <p:spPr bwMode="auto">
            <a:xfrm>
              <a:off x="5703" y="1751"/>
              <a:ext cx="248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Times New Roman"/>
                </a:rPr>
                <a:t>B</a:t>
              </a:r>
            </a:p>
          </p:txBody>
        </p:sp>
        <p:sp>
          <p:nvSpPr>
            <p:cNvPr id="22" name="Text Box 13225"/>
            <p:cNvSpPr txBox="1">
              <a:spLocks noChangeArrowheads="1"/>
            </p:cNvSpPr>
            <p:nvPr/>
          </p:nvSpPr>
          <p:spPr bwMode="auto">
            <a:xfrm>
              <a:off x="7118" y="3130"/>
              <a:ext cx="248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Times New Roman"/>
                </a:rPr>
                <a:t>A</a:t>
              </a:r>
            </a:p>
          </p:txBody>
        </p:sp>
        <p:sp>
          <p:nvSpPr>
            <p:cNvPr id="23" name="Text Box 13226"/>
            <p:cNvSpPr txBox="1">
              <a:spLocks noChangeArrowheads="1"/>
            </p:cNvSpPr>
            <p:nvPr/>
          </p:nvSpPr>
          <p:spPr bwMode="auto">
            <a:xfrm>
              <a:off x="5032" y="3846"/>
              <a:ext cx="248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Times New Roman"/>
                </a:rPr>
                <a:t>C</a:t>
              </a:r>
            </a:p>
          </p:txBody>
        </p:sp>
        <p:cxnSp>
          <p:nvCxnSpPr>
            <p:cNvPr id="24" name="Line 13227"/>
            <p:cNvCxnSpPr/>
            <p:nvPr/>
          </p:nvCxnSpPr>
          <p:spPr bwMode="auto">
            <a:xfrm>
              <a:off x="6061" y="3391"/>
              <a:ext cx="1" cy="341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13228"/>
            <p:cNvCxnSpPr/>
            <p:nvPr/>
          </p:nvCxnSpPr>
          <p:spPr bwMode="auto">
            <a:xfrm rot="5400000">
              <a:off x="5888" y="3218"/>
              <a:ext cx="1" cy="341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13229"/>
            <p:cNvCxnSpPr/>
            <p:nvPr/>
          </p:nvCxnSpPr>
          <p:spPr bwMode="auto">
            <a:xfrm flipV="1">
              <a:off x="6069" y="3184"/>
              <a:ext cx="249" cy="207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13230"/>
            <p:cNvCxnSpPr/>
            <p:nvPr/>
          </p:nvCxnSpPr>
          <p:spPr bwMode="auto">
            <a:xfrm flipV="1">
              <a:off x="6404" y="2496"/>
              <a:ext cx="249" cy="207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13231"/>
            <p:cNvCxnSpPr/>
            <p:nvPr/>
          </p:nvCxnSpPr>
          <p:spPr bwMode="auto">
            <a:xfrm>
              <a:off x="6403" y="2710"/>
              <a:ext cx="1" cy="341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13232"/>
            <p:cNvCxnSpPr/>
            <p:nvPr/>
          </p:nvCxnSpPr>
          <p:spPr bwMode="auto">
            <a:xfrm rot="5400000">
              <a:off x="6215" y="2537"/>
              <a:ext cx="1" cy="341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13233"/>
            <p:cNvCxnSpPr/>
            <p:nvPr/>
          </p:nvCxnSpPr>
          <p:spPr bwMode="auto">
            <a:xfrm flipV="1">
              <a:off x="5662" y="2785"/>
              <a:ext cx="249" cy="207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13234"/>
            <p:cNvCxnSpPr/>
            <p:nvPr/>
          </p:nvCxnSpPr>
          <p:spPr bwMode="auto">
            <a:xfrm>
              <a:off x="5661" y="2999"/>
              <a:ext cx="1" cy="341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13235"/>
            <p:cNvCxnSpPr/>
            <p:nvPr/>
          </p:nvCxnSpPr>
          <p:spPr bwMode="auto">
            <a:xfrm rot="5400000">
              <a:off x="5473" y="2826"/>
              <a:ext cx="1" cy="341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5108" y="1835"/>
              <a:ext cx="2085" cy="1995"/>
            </a:xfrm>
            <a:custGeom>
              <a:avLst/>
              <a:gdLst>
                <a:gd name="T0" fmla="*/ 855 w 2085"/>
                <a:gd name="T1" fmla="*/ 0 h 1995"/>
                <a:gd name="T2" fmla="*/ 0 w 2085"/>
                <a:gd name="T3" fmla="*/ 1995 h 1995"/>
                <a:gd name="T4" fmla="*/ 2085 w 2085"/>
                <a:gd name="T5" fmla="*/ 1305 h 1995"/>
                <a:gd name="T6" fmla="*/ 855 w 2085"/>
                <a:gd name="T7" fmla="*/ 0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85" h="1995">
                  <a:moveTo>
                    <a:pt x="855" y="0"/>
                  </a:moveTo>
                  <a:lnTo>
                    <a:pt x="0" y="1995"/>
                  </a:lnTo>
                  <a:lnTo>
                    <a:pt x="2085" y="1305"/>
                  </a:lnTo>
                  <a:lnTo>
                    <a:pt x="855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000"/>
            </a:p>
          </p:txBody>
        </p:sp>
        <p:sp>
          <p:nvSpPr>
            <p:cNvPr id="35" name="Text Box 13238"/>
            <p:cNvSpPr txBox="1">
              <a:spLocks noChangeArrowheads="1"/>
            </p:cNvSpPr>
            <p:nvPr/>
          </p:nvSpPr>
          <p:spPr bwMode="auto">
            <a:xfrm>
              <a:off x="6221" y="2303"/>
              <a:ext cx="375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>
                  <a:effectLst/>
                  <a:latin typeface="Symbol"/>
                  <a:ea typeface="Times New Roman"/>
                </a:rPr>
                <a:t>s</a:t>
              </a:r>
              <a:r>
                <a:rPr lang="en-US" sz="2000" baseline="-25000">
                  <a:effectLst/>
                  <a:latin typeface="Times New Roman"/>
                  <a:ea typeface="Times New Roman"/>
                </a:rPr>
                <a:t>33</a:t>
              </a:r>
              <a:endParaRPr lang="en-US" sz="2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6" name="Text Box 13239"/>
            <p:cNvSpPr txBox="1">
              <a:spLocks noChangeArrowheads="1"/>
            </p:cNvSpPr>
            <p:nvPr/>
          </p:nvSpPr>
          <p:spPr bwMode="auto">
            <a:xfrm>
              <a:off x="5915" y="2392"/>
              <a:ext cx="375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>
                  <a:effectLst/>
                  <a:latin typeface="Symbol"/>
                  <a:ea typeface="Times New Roman"/>
                </a:rPr>
                <a:t>s</a:t>
              </a:r>
              <a:r>
                <a:rPr lang="en-US" sz="2000" baseline="-25000">
                  <a:effectLst/>
                  <a:latin typeface="Times New Roman"/>
                  <a:ea typeface="Times New Roman"/>
                </a:rPr>
                <a:t>31</a:t>
              </a:r>
              <a:endParaRPr lang="en-US" sz="2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7" name="Text Box 13240"/>
            <p:cNvSpPr txBox="1">
              <a:spLocks noChangeArrowheads="1"/>
            </p:cNvSpPr>
            <p:nvPr/>
          </p:nvSpPr>
          <p:spPr bwMode="auto">
            <a:xfrm>
              <a:off x="6375" y="2802"/>
              <a:ext cx="375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>
                  <a:effectLst/>
                  <a:latin typeface="Symbol"/>
                  <a:ea typeface="Times New Roman"/>
                </a:rPr>
                <a:t>s</a:t>
              </a:r>
              <a:r>
                <a:rPr lang="en-US" sz="2000" baseline="-25000">
                  <a:effectLst/>
                  <a:latin typeface="Times New Roman"/>
                  <a:ea typeface="Times New Roman"/>
                </a:rPr>
                <a:t>32</a:t>
              </a:r>
              <a:endParaRPr lang="en-US" sz="2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8" name="Text Box 13241"/>
            <p:cNvSpPr txBox="1">
              <a:spLocks noChangeArrowheads="1"/>
            </p:cNvSpPr>
            <p:nvPr/>
          </p:nvSpPr>
          <p:spPr bwMode="auto">
            <a:xfrm>
              <a:off x="5889" y="3645"/>
              <a:ext cx="375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>
                  <a:effectLst/>
                  <a:latin typeface="Symbol"/>
                  <a:ea typeface="Times New Roman"/>
                </a:rPr>
                <a:t>s</a:t>
              </a:r>
              <a:r>
                <a:rPr lang="en-US" sz="2000" baseline="-25000">
                  <a:effectLst/>
                  <a:latin typeface="Times New Roman"/>
                  <a:ea typeface="Times New Roman"/>
                </a:rPr>
                <a:t>22</a:t>
              </a:r>
              <a:endParaRPr lang="en-US" sz="2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9" name="Text Box 13242"/>
            <p:cNvSpPr txBox="1">
              <a:spLocks noChangeArrowheads="1"/>
            </p:cNvSpPr>
            <p:nvPr/>
          </p:nvSpPr>
          <p:spPr bwMode="auto">
            <a:xfrm>
              <a:off x="6190" y="3110"/>
              <a:ext cx="375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>
                  <a:effectLst/>
                  <a:latin typeface="Symbol"/>
                  <a:ea typeface="Times New Roman"/>
                </a:rPr>
                <a:t>s</a:t>
              </a:r>
              <a:r>
                <a:rPr lang="en-US" sz="2000" baseline="-25000">
                  <a:effectLst/>
                  <a:latin typeface="Times New Roman"/>
                  <a:ea typeface="Times New Roman"/>
                </a:rPr>
                <a:t>23</a:t>
              </a:r>
              <a:endParaRPr lang="en-US" sz="2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0" name="Text Box 13243"/>
            <p:cNvSpPr txBox="1">
              <a:spLocks noChangeArrowheads="1"/>
            </p:cNvSpPr>
            <p:nvPr/>
          </p:nvSpPr>
          <p:spPr bwMode="auto">
            <a:xfrm>
              <a:off x="5568" y="3331"/>
              <a:ext cx="375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 dirty="0">
                  <a:effectLst/>
                  <a:latin typeface="Symbol"/>
                  <a:ea typeface="Times New Roman"/>
                </a:rPr>
                <a:t>s</a:t>
              </a:r>
              <a:r>
                <a:rPr lang="en-US" sz="2000" baseline="-25000" dirty="0">
                  <a:effectLst/>
                  <a:latin typeface="Times New Roman"/>
                  <a:ea typeface="Times New Roman"/>
                </a:rPr>
                <a:t>21</a:t>
              </a:r>
              <a:endParaRPr lang="en-US" sz="2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1" name="Text Box 13244"/>
            <p:cNvSpPr txBox="1">
              <a:spLocks noChangeArrowheads="1"/>
            </p:cNvSpPr>
            <p:nvPr/>
          </p:nvSpPr>
          <p:spPr bwMode="auto">
            <a:xfrm>
              <a:off x="5018" y="2846"/>
              <a:ext cx="375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>
                  <a:effectLst/>
                  <a:latin typeface="Symbol"/>
                  <a:ea typeface="Times New Roman"/>
                </a:rPr>
                <a:t>s</a:t>
              </a:r>
              <a:r>
                <a:rPr lang="en-US" sz="2000" baseline="-25000">
                  <a:effectLst/>
                  <a:latin typeface="Times New Roman"/>
                  <a:ea typeface="Times New Roman"/>
                </a:rPr>
                <a:t>11</a:t>
              </a:r>
              <a:endParaRPr lang="en-US" sz="2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2" name="Text Box 13245"/>
            <p:cNvSpPr txBox="1">
              <a:spLocks noChangeArrowheads="1"/>
            </p:cNvSpPr>
            <p:nvPr/>
          </p:nvSpPr>
          <p:spPr bwMode="auto">
            <a:xfrm>
              <a:off x="5569" y="2538"/>
              <a:ext cx="375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>
                  <a:effectLst/>
                  <a:latin typeface="Symbol"/>
                  <a:ea typeface="Times New Roman"/>
                </a:rPr>
                <a:t>s</a:t>
              </a:r>
              <a:r>
                <a:rPr lang="en-US" sz="2000" baseline="-25000">
                  <a:effectLst/>
                  <a:latin typeface="Times New Roman"/>
                  <a:ea typeface="Times New Roman"/>
                </a:rPr>
                <a:t>13</a:t>
              </a:r>
              <a:endParaRPr lang="en-US" sz="2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3" name="Text Box 13246"/>
            <p:cNvSpPr txBox="1">
              <a:spLocks noChangeArrowheads="1"/>
            </p:cNvSpPr>
            <p:nvPr/>
          </p:nvSpPr>
          <p:spPr bwMode="auto">
            <a:xfrm>
              <a:off x="5310" y="3083"/>
              <a:ext cx="375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>
                  <a:effectLst/>
                  <a:latin typeface="Symbol"/>
                  <a:ea typeface="Times New Roman"/>
                </a:rPr>
                <a:t>s</a:t>
              </a:r>
              <a:r>
                <a:rPr lang="en-US" sz="2000" baseline="-25000">
                  <a:effectLst/>
                  <a:latin typeface="Times New Roman"/>
                  <a:ea typeface="Times New Roman"/>
                </a:rPr>
                <a:t>12</a:t>
              </a:r>
              <a:endParaRPr lang="en-US" sz="2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4" name="Text Box 13247"/>
            <p:cNvSpPr txBox="1">
              <a:spLocks noChangeArrowheads="1"/>
            </p:cNvSpPr>
            <p:nvPr/>
          </p:nvSpPr>
          <p:spPr bwMode="auto">
            <a:xfrm>
              <a:off x="7147" y="2380"/>
              <a:ext cx="42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>
                  <a:effectLst/>
                  <a:latin typeface="Times New Roman"/>
                  <a:ea typeface="Times New Roman"/>
                </a:rPr>
                <a:t>t</a:t>
              </a:r>
              <a:r>
                <a:rPr lang="en-US" sz="2000" baseline="30000">
                  <a:effectLst/>
                  <a:latin typeface="Times New Roman"/>
                  <a:ea typeface="Times New Roman"/>
                </a:rPr>
                <a:t>(</a:t>
              </a:r>
              <a:r>
                <a:rPr lang="en-US" sz="2000" b="1" baseline="30000">
                  <a:effectLst/>
                  <a:latin typeface="Times New Roman"/>
                  <a:ea typeface="Times New Roman"/>
                </a:rPr>
                <a:t>n</a:t>
              </a:r>
              <a:r>
                <a:rPr lang="en-US" sz="2000" baseline="30000">
                  <a:effectLst/>
                  <a:latin typeface="Times New Roman"/>
                  <a:ea typeface="Times New Roman"/>
                </a:rPr>
                <a:t>)</a:t>
              </a:r>
              <a:endParaRPr lang="en-US" sz="2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6" name="Text Box 13249"/>
            <p:cNvSpPr txBox="1">
              <a:spLocks noChangeArrowheads="1"/>
            </p:cNvSpPr>
            <p:nvPr/>
          </p:nvSpPr>
          <p:spPr bwMode="auto">
            <a:xfrm>
              <a:off x="6765" y="2118"/>
              <a:ext cx="219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>
                  <a:effectLst/>
                  <a:latin typeface="Times New Roman"/>
                  <a:ea typeface="Times New Roman"/>
                </a:rPr>
                <a:t>n</a:t>
              </a:r>
              <a:endParaRPr lang="en-US" sz="2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7" name="Text Box 13250"/>
            <p:cNvSpPr txBox="1">
              <a:spLocks noChangeArrowheads="1"/>
            </p:cNvSpPr>
            <p:nvPr/>
          </p:nvSpPr>
          <p:spPr bwMode="auto">
            <a:xfrm>
              <a:off x="5753" y="3004"/>
              <a:ext cx="248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Times New Roman"/>
                </a:rPr>
                <a:t>P</a:t>
              </a: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F191CD-F709-E0E6-5450-BB5DF3A07049}"/>
                  </a:ext>
                </a:extLst>
              </p:cNvPr>
              <p:cNvSpPr txBox="1"/>
              <p:nvPr/>
            </p:nvSpPr>
            <p:spPr>
              <a:xfrm>
                <a:off x="376961" y="2324465"/>
                <a:ext cx="60463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𝑃𝐴𝐵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2400" b="0" i="1">
                          <a:latin typeface="Cambria Math" panose="02040503050406030204" pitchFamily="18" charset="0"/>
                        </a:rPr>
                        <m:t>  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𝑃𝐵𝐶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2400" b="0" i="1">
                          <a:latin typeface="Cambria Math" panose="02040503050406030204" pitchFamily="18" charset="0"/>
                        </a:rPr>
                        <m:t>  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𝑃𝐴𝐶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F191CD-F709-E0E6-5450-BB5DF3A07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61" y="2324465"/>
                <a:ext cx="6046344" cy="461665"/>
              </a:xfrm>
              <a:prstGeom prst="rect">
                <a:avLst/>
              </a:prstGeom>
              <a:blipFill>
                <a:blip r:embed="rId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87E166-D0C2-CF79-A638-F758540BC54C}"/>
                  </a:ext>
                </a:extLst>
              </p:cNvPr>
              <p:cNvSpPr txBox="1"/>
              <p:nvPr/>
            </p:nvSpPr>
            <p:spPr>
              <a:xfrm>
                <a:off x="653543" y="3510117"/>
                <a:ext cx="4582312" cy="550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  <m:sup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</m:d>
                        </m:sup>
                      </m:sSup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</m:d>
                        </m:sup>
                      </m:sSubSup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</m:d>
                        </m:sup>
                      </m:sSubSup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</m:d>
                        </m:sup>
                      </m:sSubSup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87E166-D0C2-CF79-A638-F758540BC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43" y="3510117"/>
                <a:ext cx="4582312" cy="5509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A5EF09-87BB-C491-13F1-E74E009D086C}"/>
                  </a:ext>
                </a:extLst>
              </p:cNvPr>
              <p:cNvSpPr txBox="1"/>
              <p:nvPr/>
            </p:nvSpPr>
            <p:spPr>
              <a:xfrm>
                <a:off x="705904" y="4877230"/>
                <a:ext cx="6622924" cy="9866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</m:d>
                        </m:sup>
                      </m:sSubSup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A5EF09-87BB-C491-13F1-E74E009D0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04" y="4877230"/>
                <a:ext cx="6622924" cy="9866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FB6561D-E35C-B9D4-B0B8-4AAB30CD3596}"/>
                  </a:ext>
                </a:extLst>
              </p:cNvPr>
              <p:cNvSpPr txBox="1"/>
              <p:nvPr/>
            </p:nvSpPr>
            <p:spPr>
              <a:xfrm>
                <a:off x="791972" y="5792984"/>
                <a:ext cx="4582312" cy="5487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</m:d>
                        </m:sup>
                      </m:sSubSup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FB6561D-E35C-B9D4-B0B8-4AAB30CD3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72" y="5792984"/>
                <a:ext cx="4582312" cy="5487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703403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834390" y="3131820"/>
            <a:ext cx="4183380" cy="76581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Cauchy’s Lemma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4634201"/>
          </a:xfrm>
        </p:spPr>
        <p:txBody>
          <a:bodyPr/>
          <a:lstStyle/>
          <a:p>
            <a:r>
              <a:rPr lang="en-US" dirty="0"/>
              <a:t>All three-directions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Tensor notation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stress tensor; completely characterize the state of stress at a point</a:t>
            </a:r>
          </a:p>
          <a:p>
            <a:r>
              <a:rPr lang="en-US" dirty="0"/>
              <a:t>Cauchy’s Lemma</a:t>
            </a:r>
          </a:p>
          <a:p>
            <a:pPr lvl="1"/>
            <a:r>
              <a:rPr lang="en-US" dirty="0"/>
              <a:t>the surface tractions acting on opposite sides of the same surface are equal in magnitude and opposite in direction</a:t>
            </a:r>
          </a:p>
        </p:txBody>
      </p:sp>
      <p:sp>
        <p:nvSpPr>
          <p:cNvPr id="16283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FCAF3F-3019-6CA6-3F3E-C819EC2BD6EC}"/>
                  </a:ext>
                </a:extLst>
              </p:cNvPr>
              <p:cNvSpPr txBox="1"/>
              <p:nvPr/>
            </p:nvSpPr>
            <p:spPr>
              <a:xfrm>
                <a:off x="566849" y="1653886"/>
                <a:ext cx="4582312" cy="1060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0"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0"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FCAF3F-3019-6CA6-3F3E-C819EC2BD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49" y="1653886"/>
                <a:ext cx="4582312" cy="10608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456E69-A1E9-8DB1-42D5-A5DE27BC4EC2}"/>
                  </a:ext>
                </a:extLst>
              </p:cNvPr>
              <p:cNvSpPr txBox="1"/>
              <p:nvPr/>
            </p:nvSpPr>
            <p:spPr>
              <a:xfrm>
                <a:off x="566849" y="1186749"/>
                <a:ext cx="4582312" cy="5487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</m:d>
                        </m:sup>
                      </m:sSubSup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456E69-A1E9-8DB1-42D5-A5DE27BC4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49" y="1186749"/>
                <a:ext cx="4582312" cy="5487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6EC299-53E3-351C-3CD3-4DF66B2B548F}"/>
                  </a:ext>
                </a:extLst>
              </p:cNvPr>
              <p:cNvSpPr txBox="1"/>
              <p:nvPr/>
            </p:nvSpPr>
            <p:spPr>
              <a:xfrm>
                <a:off x="634924" y="3261354"/>
                <a:ext cx="4582312" cy="5067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  <m:sup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</m:d>
                        </m:sup>
                      </m:sSup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en-US" sz="2400" b="1">
                          <a:latin typeface="Cambria Math" panose="02040503050406030204" pitchFamily="18" charset="0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2400" b="0" i="1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2400" b="0" i="1">
                          <a:latin typeface="Cambria Math" panose="02040503050406030204" pitchFamily="18" charset="0"/>
                        </a:rPr>
                        <m:t> </m:t>
                      </m:r>
                      <m:sSup>
                        <m:sSup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  <m:sup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</m:d>
                        </m:sup>
                      </m:sSup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1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6EC299-53E3-351C-3CD3-4DF66B2B5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24" y="3261354"/>
                <a:ext cx="4582312" cy="5067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B9AE43-E2F2-8872-00CD-0BD8443B7F0B}"/>
                  </a:ext>
                </a:extLst>
              </p:cNvPr>
              <p:cNvSpPr txBox="1"/>
              <p:nvPr/>
            </p:nvSpPr>
            <p:spPr>
              <a:xfrm>
                <a:off x="1032998" y="5621828"/>
                <a:ext cx="2088338" cy="486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  <m:sup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</m:d>
                        </m:sup>
                      </m:sSup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  <m:sup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B9AE43-E2F2-8872-00CD-0BD8443B7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998" y="5621828"/>
                <a:ext cx="2088338" cy="4866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075972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Stresses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475" y="741363"/>
                <a:ext cx="8909050" cy="3664382"/>
              </a:xfrm>
            </p:spPr>
            <p:txBody>
              <a:bodyPr/>
              <a:lstStyle/>
              <a:p>
                <a:r>
                  <a:rPr lang="en-US" dirty="0"/>
                  <a:t>Normal stress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</m:d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  <m:sup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𝐧</m:t>
                        </m:r>
                      </m:sup>
                    </m:sSup>
                    <m:r>
                      <a:rPr lang="en-US" b="0" i="0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𝛔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Shear stress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</m:d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 dirty="0">
                                        <a:latin typeface="Cambria Math" panose="02040503050406030204" pitchFamily="18" charset="0"/>
                                      </a:rPr>
                                      <m:t>𝐭</m:t>
                                    </m:r>
                                  </m:e>
                                  <m:sup>
                                    <m:r>
                                      <a:rPr lang="en-US" b="0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b="0" i="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dirty="0">
                                <a:latin typeface="Cambria Math" panose="02040503050406030204" pitchFamily="18" charset="0"/>
                              </a:rPr>
                              <m:t>𝐧</m:t>
                            </m:r>
                          </m:e>
                        </m:d>
                      </m:e>
                    </m:rad>
                    <m:r>
                      <a:rPr lang="en-US" b="0" i="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 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𝛕</m:t>
                    </m:r>
                    <m:d>
                      <m:d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</m:d>
                    <m:r>
                      <a:rPr lang="en-US" b="0" i="0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  <m:sup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𝐧</m:t>
                        </m:r>
                      </m:sup>
                    </m:sSup>
                    <m:r>
                      <a:rPr lang="en-US" b="0" i="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Principal stresses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  <m:sup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𝐧</m:t>
                        </m:r>
                      </m:sup>
                    </m:sSup>
                    <m:r>
                      <a:rPr lang="en-US" b="0" i="0" dirty="0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 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 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Mean stress (hydrostatic pressure)</a:t>
                </a:r>
              </a:p>
              <a:p>
                <a:pPr>
                  <a:spcBef>
                    <a:spcPts val="1800"/>
                  </a:spcBef>
                </a:pPr>
                <a:endParaRPr lang="en-US" dirty="0"/>
              </a:p>
              <a:p>
                <a:pPr>
                  <a:spcBef>
                    <a:spcPts val="2400"/>
                  </a:spcBef>
                </a:pPr>
                <a:r>
                  <a:rPr lang="en-US" b="1" dirty="0">
                    <a:solidFill>
                      <a:srgbClr val="2C02C6"/>
                    </a:solidFill>
                  </a:rPr>
                  <a:t>Stress deviator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475" y="741363"/>
                <a:ext cx="8909050" cy="3664382"/>
              </a:xfrm>
              <a:blipFill>
                <a:blip r:embed="rId2"/>
                <a:stretch>
                  <a:fillRect l="-889" t="-1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63487" y="4340170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Rank-4 identity tensor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37702" y="5404824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Rank-4 deviatoric identity 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74CE93-BCA1-51AB-7D9D-60A0E2B8F3CD}"/>
                  </a:ext>
                </a:extLst>
              </p:cNvPr>
              <p:cNvSpPr txBox="1"/>
              <p:nvPr/>
            </p:nvSpPr>
            <p:spPr>
              <a:xfrm>
                <a:off x="749135" y="2857298"/>
                <a:ext cx="5821826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𝑡𝑟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</m:d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0"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74CE93-BCA1-51AB-7D9D-60A0E2B8F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35" y="2857298"/>
                <a:ext cx="5821826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A921FA-2676-0A67-B372-1B02FD5A9E39}"/>
                  </a:ext>
                </a:extLst>
              </p:cNvPr>
              <p:cNvSpPr txBox="1"/>
              <p:nvPr/>
            </p:nvSpPr>
            <p:spPr>
              <a:xfrm>
                <a:off x="18256" y="4994553"/>
                <a:ext cx="5321394" cy="11657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𝐬</m:t>
                            </m:r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  <m:r>
                                        <a:rPr lang="en-US" sz="2400" b="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0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0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0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  <m:r>
                                        <a:rPr lang="en-US" sz="2400" b="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0">
                                              <a:latin typeface="Cambria Math" panose="02040503050406030204" pitchFamily="18" charset="0"/>
                                            </a:rPr>
                                            <m:t>23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0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0">
                                              <a:latin typeface="Cambria Math" panose="02040503050406030204" pitchFamily="18" charset="0"/>
                                            </a:rPr>
                                            <m:t>23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  <m:r>
                                        <a:rPr lang="en-US" sz="2400" b="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A921FA-2676-0A67-B372-1B02FD5A9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6" y="4994553"/>
                <a:ext cx="5321394" cy="11657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26345D-D1DB-C02E-BCC3-6D578090094D}"/>
                  </a:ext>
                </a:extLst>
              </p:cNvPr>
              <p:cNvSpPr txBox="1"/>
              <p:nvPr/>
            </p:nvSpPr>
            <p:spPr>
              <a:xfrm>
                <a:off x="811270" y="4273337"/>
                <a:ext cx="31075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𝑑𝑒𝑣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26345D-D1DB-C02E-BCC3-6D5780900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70" y="4273337"/>
                <a:ext cx="3107583" cy="461665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9E388EA-F69B-A71D-CA0C-96694A8CB497}"/>
                  </a:ext>
                </a:extLst>
              </p:cNvPr>
              <p:cNvSpPr txBox="1"/>
              <p:nvPr/>
            </p:nvSpPr>
            <p:spPr>
              <a:xfrm>
                <a:off x="5225149" y="3564859"/>
                <a:ext cx="3458218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𝑖𝑗𝑘𝑙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𝑗𝑙</m:t>
                              </m:r>
                            </m:sub>
                          </m:s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9E388EA-F69B-A71D-CA0C-96694A8CB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49" y="3564859"/>
                <a:ext cx="3458218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3BD5B09-5E16-D357-4A88-004A00460B88}"/>
                  </a:ext>
                </a:extLst>
              </p:cNvPr>
              <p:cNvSpPr txBox="1"/>
              <p:nvPr/>
            </p:nvSpPr>
            <p:spPr>
              <a:xfrm>
                <a:off x="5544220" y="4664075"/>
                <a:ext cx="2756943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𝑑𝑒𝑣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3BD5B09-5E16-D357-4A88-004A00460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220" y="4664075"/>
                <a:ext cx="2756943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BB854EF-9A1A-E5A7-12EE-BE09AD0E177E}"/>
                  </a:ext>
                </a:extLst>
              </p:cNvPr>
              <p:cNvSpPr txBox="1"/>
              <p:nvPr/>
            </p:nvSpPr>
            <p:spPr>
              <a:xfrm>
                <a:off x="5339650" y="5913130"/>
                <a:ext cx="3410092" cy="5067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𝑑𝑒𝑣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b="0" i="1"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𝑑𝑒𝑣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𝐬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BB854EF-9A1A-E5A7-12EE-BE09AD0E1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650" y="5913130"/>
                <a:ext cx="3410092" cy="5067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Stresses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 &amp; shear stress change as </a:t>
            </a:r>
            <a:r>
              <a:rPr lang="en-US" b="1" dirty="0"/>
              <a:t>n</a:t>
            </a:r>
            <a:r>
              <a:rPr lang="en-US" dirty="0"/>
              <a:t> changes</a:t>
            </a:r>
          </a:p>
          <a:p>
            <a:pPr lvl="1"/>
            <a:r>
              <a:rPr lang="en-US" dirty="0"/>
              <a:t>Is there a plane on which the normal (or shear)stress becomes the maximum?</a:t>
            </a:r>
          </a:p>
          <a:p>
            <a:r>
              <a:rPr lang="en-US" dirty="0"/>
              <a:t>There are at least </a:t>
            </a:r>
            <a:r>
              <a:rPr lang="en-US" b="1" dirty="0">
                <a:solidFill>
                  <a:srgbClr val="2C02C6"/>
                </a:solidFill>
              </a:rPr>
              <a:t>three mutually perpendicular planes </a:t>
            </a:r>
            <a:r>
              <a:rPr lang="en-US" dirty="0"/>
              <a:t>on which the normal stress attains an extremum</a:t>
            </a:r>
          </a:p>
          <a:p>
            <a:pPr lvl="1"/>
            <a:r>
              <a:rPr lang="en-US" dirty="0"/>
              <a:t>Shear stresses are zero on these planes </a:t>
            </a:r>
            <a:r>
              <a:rPr lang="en-US" dirty="0">
                <a:sym typeface="Wingdings" panose="05000000000000000000" pitchFamily="2" charset="2"/>
              </a:rPr>
              <a:t> Principal directions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Traction </a:t>
            </a:r>
            <a:r>
              <a:rPr lang="en-US" b="1" dirty="0">
                <a:sym typeface="Wingdings" panose="05000000000000000000" pitchFamily="2" charset="2"/>
              </a:rPr>
              <a:t>t</a:t>
            </a:r>
            <a:r>
              <a:rPr lang="en-US" baseline="30000" dirty="0">
                <a:sym typeface="Wingdings" panose="05000000000000000000" pitchFamily="2" charset="2"/>
              </a:rPr>
              <a:t>(n)</a:t>
            </a:r>
            <a:r>
              <a:rPr lang="en-US" dirty="0">
                <a:sym typeface="Wingdings" panose="05000000000000000000" pitchFamily="2" charset="2"/>
              </a:rPr>
              <a:t> is parallel to surface normal </a:t>
            </a:r>
            <a:r>
              <a:rPr lang="en-US" b="1" dirty="0">
                <a:sym typeface="Wingdings" panose="05000000000000000000" pitchFamily="2" charset="2"/>
              </a:rPr>
              <a:t>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Eigenvalue problem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40D310-C273-CEDF-63C9-801AFD8A68F8}"/>
              </a:ext>
            </a:extLst>
          </p:cNvPr>
          <p:cNvGrpSpPr/>
          <p:nvPr/>
        </p:nvGrpSpPr>
        <p:grpSpPr>
          <a:xfrm>
            <a:off x="1129504" y="3470101"/>
            <a:ext cx="5212901" cy="1328131"/>
            <a:chOff x="1129504" y="3470101"/>
            <a:chExt cx="5212901" cy="1328131"/>
          </a:xfrm>
        </p:grpSpPr>
        <p:sp>
          <p:nvSpPr>
            <p:cNvPr id="8" name="Right Arrow 7"/>
            <p:cNvSpPr/>
            <p:nvPr/>
          </p:nvSpPr>
          <p:spPr bwMode="auto">
            <a:xfrm>
              <a:off x="2807558" y="3680246"/>
              <a:ext cx="560438" cy="156190"/>
            </a:xfrm>
            <a:prstGeom prst="rightArrow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44527" y="4144296"/>
              <a:ext cx="1069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Principal</a:t>
              </a:r>
              <a:br>
                <a:rPr lang="en-US" dirty="0"/>
              </a:br>
              <a:r>
                <a:rPr lang="en-US" dirty="0"/>
                <a:t>stress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72881" y="4151901"/>
              <a:ext cx="1069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Principal</a:t>
              </a:r>
              <a:br>
                <a:rPr lang="en-US" dirty="0"/>
              </a:br>
              <a:r>
                <a:rPr lang="en-US" dirty="0"/>
                <a:t>direction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>
              <a:off x="4771103" y="3908323"/>
              <a:ext cx="132736" cy="33921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5214051" y="3925478"/>
              <a:ext cx="294472" cy="299935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006255E-6718-3640-2B30-EF5C71911242}"/>
                    </a:ext>
                  </a:extLst>
                </p:cNvPr>
                <p:cNvSpPr txBox="1"/>
                <p:nvPr/>
              </p:nvSpPr>
              <p:spPr>
                <a:xfrm>
                  <a:off x="1129504" y="3470101"/>
                  <a:ext cx="1565674" cy="4866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</m:d>
                          </m:sup>
                        </m:sSup>
                        <m:r>
                          <a:rPr lang="en-US" sz="2400" b="0" i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1" i="0">
                            <a:latin typeface="Cambria Math" panose="02040503050406030204" pitchFamily="18" charset="0"/>
                          </a:rPr>
                          <m:t>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006255E-6718-3640-2B30-EF5C719112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504" y="3470101"/>
                  <a:ext cx="1565674" cy="48667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2BCB699-C9F7-12FB-1EC0-291E58DB30E6}"/>
                    </a:ext>
                  </a:extLst>
                </p:cNvPr>
                <p:cNvSpPr txBox="1"/>
                <p:nvPr/>
              </p:nvSpPr>
              <p:spPr>
                <a:xfrm>
                  <a:off x="3685960" y="3482604"/>
                  <a:ext cx="177208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𝛔</m:t>
                        </m:r>
                        <m:r>
                          <a:rPr lang="en-US" sz="2400" b="0" i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1" i="0"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en-US" sz="2400" b="0" i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1" i="0">
                            <a:latin typeface="Cambria Math" panose="02040503050406030204" pitchFamily="18" charset="0"/>
                          </a:rPr>
                          <m:t>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2BCB699-C9F7-12FB-1EC0-291E58DB30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5960" y="3482604"/>
                  <a:ext cx="1772080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5B56174-877D-DDB3-A1EA-1D439033F630}"/>
                  </a:ext>
                </a:extLst>
              </p:cNvPr>
              <p:cNvSpPr txBox="1"/>
              <p:nvPr/>
            </p:nvSpPr>
            <p:spPr>
              <a:xfrm>
                <a:off x="1129504" y="4830500"/>
                <a:ext cx="247994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𝛔</m:t>
                          </m:r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5B56174-877D-DDB3-A1EA-1D439033F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504" y="4830500"/>
                <a:ext cx="24799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F1347A9-1B89-577C-9E8E-E9103162A139}"/>
                  </a:ext>
                </a:extLst>
              </p:cNvPr>
              <p:cNvSpPr txBox="1"/>
              <p:nvPr/>
            </p:nvSpPr>
            <p:spPr>
              <a:xfrm>
                <a:off x="977996" y="5507283"/>
                <a:ext cx="6199700" cy="10699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F1347A9-1B89-577C-9E8E-E9103162A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96" y="5507283"/>
                <a:ext cx="6199700" cy="10699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127436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Eigenvalue Problem for Principal Stresses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eigenvalue problem has non-trivial solution if and only if the determinant is zero: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above equation becomes a cubic equation: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Three roots are principal stresses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A4261D-F2B9-AC20-5C57-668AD725F95E}"/>
                  </a:ext>
                </a:extLst>
              </p:cNvPr>
              <p:cNvSpPr txBox="1"/>
              <p:nvPr/>
            </p:nvSpPr>
            <p:spPr>
              <a:xfrm>
                <a:off x="1321755" y="1665533"/>
                <a:ext cx="5010293" cy="10675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A4261D-F2B9-AC20-5C57-668AD725F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755" y="1665533"/>
                <a:ext cx="5010293" cy="10675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B63BE0-A8C0-1433-29EC-6E306DB0E481}"/>
                  </a:ext>
                </a:extLst>
              </p:cNvPr>
              <p:cNvSpPr txBox="1"/>
              <p:nvPr/>
            </p:nvSpPr>
            <p:spPr>
              <a:xfrm>
                <a:off x="2078026" y="3408967"/>
                <a:ext cx="40408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24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4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B63BE0-A8C0-1433-29EC-6E306DB0E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026" y="3408967"/>
                <a:ext cx="4040891" cy="461665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A03984-F8C7-98A0-D75B-EE9081755148}"/>
                  </a:ext>
                </a:extLst>
              </p:cNvPr>
              <p:cNvSpPr txBox="1"/>
              <p:nvPr/>
            </p:nvSpPr>
            <p:spPr>
              <a:xfrm>
                <a:off x="446887" y="4039597"/>
                <a:ext cx="8401480" cy="1265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</m:sub>
                            </m:sSub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  <m:sup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sub>
                              <m:sup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  <m:sup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</m:d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</m:sub>
                            </m:sSub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sSub>
                              <m:sSub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sub>
                              <m:sup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  <m:sup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  <m:sup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A03984-F8C7-98A0-D75B-EE9081755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87" y="4039597"/>
                <a:ext cx="8401480" cy="12656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CAE1DE-00CD-7400-B519-1FA9FB52034F}"/>
                  </a:ext>
                </a:extLst>
              </p:cNvPr>
              <p:cNvSpPr txBox="1"/>
              <p:nvPr/>
            </p:nvSpPr>
            <p:spPr>
              <a:xfrm>
                <a:off x="2903049" y="6007098"/>
                <a:ext cx="19645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CAE1DE-00CD-7400-B519-1FA9FB520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049" y="6007098"/>
                <a:ext cx="1964584" cy="461665"/>
              </a:xfrm>
              <a:prstGeom prst="rect">
                <a:avLst/>
              </a:prstGeom>
              <a:blipFill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5939505"/>
      </p:ext>
    </p:extLst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Directions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Stress Invariants: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baseline="-25000" dirty="0"/>
              </a:p>
              <a:p>
                <a:pPr lvl="1"/>
                <a:r>
                  <a:rPr lang="en-US" dirty="0"/>
                  <a:t>independent of the coordinate system</a:t>
                </a:r>
              </a:p>
              <a:p>
                <a:r>
                  <a:rPr lang="en-US" dirty="0"/>
                  <a:t>Principal directions</a:t>
                </a:r>
              </a:p>
              <a:p>
                <a:pPr lvl="1"/>
                <a:r>
                  <a:rPr lang="en-US" dirty="0"/>
                  <a:t>Substitute each principal stress to the eigenvalue problem to get n</a:t>
                </a:r>
              </a:p>
              <a:p>
                <a:pPr lvl="1"/>
                <a:r>
                  <a:rPr lang="en-US" dirty="0"/>
                  <a:t>Since the determinant is zero, an infinite number of solutions exist</a:t>
                </a:r>
              </a:p>
              <a:p>
                <a:pPr lvl="1"/>
                <a:r>
                  <a:rPr lang="en-US" dirty="0"/>
                  <a:t>Among them, choose the one with a unit magnitude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Principal directions are mutually perpendicular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D4B5DA-0C22-9092-E9C1-20487B07DE64}"/>
                  </a:ext>
                </a:extLst>
              </p:cNvPr>
              <p:cNvSpPr txBox="1"/>
              <p:nvPr/>
            </p:nvSpPr>
            <p:spPr>
              <a:xfrm>
                <a:off x="1024403" y="3272072"/>
                <a:ext cx="6503768" cy="49064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=1,     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=1,2,3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D4B5DA-0C22-9092-E9C1-20487B07D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403" y="3272072"/>
                <a:ext cx="6503768" cy="4906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508947-BC26-C143-966C-38502C63A42D}"/>
                  </a:ext>
                </a:extLst>
              </p:cNvPr>
              <p:cNvSpPr txBox="1"/>
              <p:nvPr/>
            </p:nvSpPr>
            <p:spPr>
              <a:xfrm>
                <a:off x="1121207" y="4499685"/>
                <a:ext cx="2519856" cy="41440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=0, 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508947-BC26-C143-966C-38502C63A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207" y="4499685"/>
                <a:ext cx="2519856" cy="4144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989187"/>
      </p:ext>
    </p:ext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Directions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0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17475" y="741363"/>
                <a:ext cx="8909050" cy="3627437"/>
              </a:xfrm>
            </p:spPr>
            <p:txBody>
              <a:bodyPr/>
              <a:lstStyle/>
              <a:p>
                <a:pPr marL="457200" indent="-457200">
                  <a:lnSpc>
                    <a:spcPct val="110000"/>
                  </a:lnSpc>
                  <a:spcBef>
                    <a:spcPct val="40000"/>
                  </a:spcBef>
                </a:pPr>
                <a:r>
                  <a:rPr lang="en-US" dirty="0"/>
                  <a:t>There are three cases for principal directions:</a:t>
                </a:r>
              </a:p>
              <a:p>
                <a:pPr marL="838200" lvl="1" indent="-381000">
                  <a:lnSpc>
                    <a:spcPct val="110000"/>
                  </a:lnSpc>
                  <a:spcBef>
                    <a:spcPct val="40000"/>
                  </a:spcBef>
                  <a:buFontTx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are distinct </a:t>
                </a:r>
                <a:r>
                  <a:rPr lang="en-US" dirty="0">
                    <a:sym typeface="Symbol" pitchFamily="18" charset="2"/>
                  </a:rPr>
                  <a:t></a:t>
                </a:r>
                <a:r>
                  <a:rPr lang="en-US" dirty="0"/>
                  <a:t> principal directions are three unique mutually orthogonal unit vectors.</a:t>
                </a:r>
              </a:p>
              <a:p>
                <a:pPr marL="838200" lvl="1" indent="-381000">
                  <a:lnSpc>
                    <a:spcPct val="110000"/>
                  </a:lnSpc>
                  <a:spcBef>
                    <a:spcPct val="40000"/>
                  </a:spcBef>
                  <a:buFontTx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are distinct </a:t>
                </a:r>
                <a:r>
                  <a:rPr lang="en-US" dirty="0">
                    <a:sym typeface="Symbol" pitchFamily="18" charset="2"/>
                  </a:rPr>
                  <a:t>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is a unique principal direction, and any two orthogonal directions on the plane that is perpendicular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are principal directions.</a:t>
                </a:r>
              </a:p>
              <a:p>
                <a:pPr marL="838200" lvl="1" indent="-381000">
                  <a:lnSpc>
                    <a:spcPct val="110000"/>
                  </a:lnSpc>
                  <a:spcBef>
                    <a:spcPct val="40000"/>
                  </a:spcBef>
                  <a:buFontTx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Symbol" pitchFamily="18" charset="2"/>
                  </a:rPr>
                  <a:t></a:t>
                </a:r>
                <a:r>
                  <a:rPr lang="en-US" dirty="0"/>
                  <a:t> any three orthogonal directions are principal directions. This state of stress corresponds to a </a:t>
                </a:r>
                <a:r>
                  <a:rPr lang="en-US" b="1" dirty="0"/>
                  <a:t>hydrostatic pressure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74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7475" y="741363"/>
                <a:ext cx="8909050" cy="3627437"/>
              </a:xfrm>
              <a:blipFill>
                <a:blip r:embed="rId2"/>
                <a:stretch>
                  <a:fillRect l="-889" t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4094" name="Group 14"/>
          <p:cNvGrpSpPr>
            <a:grpSpLocks/>
          </p:cNvGrpSpPr>
          <p:nvPr/>
        </p:nvGrpSpPr>
        <p:grpSpPr bwMode="auto">
          <a:xfrm>
            <a:off x="3148013" y="4546600"/>
            <a:ext cx="2074862" cy="1327150"/>
            <a:chOff x="1983" y="2864"/>
            <a:chExt cx="1307" cy="836"/>
          </a:xfrm>
        </p:grpSpPr>
        <p:sp>
          <p:nvSpPr>
            <p:cNvPr id="174087" name="Oval 7"/>
            <p:cNvSpPr>
              <a:spLocks noChangeAspect="1" noChangeArrowheads="1"/>
            </p:cNvSpPr>
            <p:nvPr/>
          </p:nvSpPr>
          <p:spPr bwMode="auto">
            <a:xfrm rot="-1874442">
              <a:off x="1983" y="3333"/>
              <a:ext cx="1307" cy="367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088" name="Line 8"/>
            <p:cNvSpPr>
              <a:spLocks noChangeAspect="1" noChangeShapeType="1"/>
            </p:cNvSpPr>
            <p:nvPr/>
          </p:nvSpPr>
          <p:spPr bwMode="auto">
            <a:xfrm rot="19725558" flipV="1">
              <a:off x="2467" y="2920"/>
              <a:ext cx="0" cy="6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089" name="Line 9"/>
            <p:cNvSpPr>
              <a:spLocks noChangeAspect="1" noChangeShapeType="1"/>
            </p:cNvSpPr>
            <p:nvPr/>
          </p:nvSpPr>
          <p:spPr bwMode="auto">
            <a:xfrm rot="-1874442">
              <a:off x="2622" y="3372"/>
              <a:ext cx="527" cy="1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090" name="Line 10"/>
            <p:cNvSpPr>
              <a:spLocks noChangeAspect="1" noChangeShapeType="1"/>
            </p:cNvSpPr>
            <p:nvPr/>
          </p:nvSpPr>
          <p:spPr bwMode="auto">
            <a:xfrm rot="19725558" flipV="1">
              <a:off x="2569" y="3296"/>
              <a:ext cx="280" cy="1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092" name="Freeform 12"/>
            <p:cNvSpPr>
              <a:spLocks/>
            </p:cNvSpPr>
            <p:nvPr/>
          </p:nvSpPr>
          <p:spPr bwMode="auto">
            <a:xfrm>
              <a:off x="2676" y="3400"/>
              <a:ext cx="97" cy="84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97" y="0"/>
                </a:cxn>
                <a:cxn ang="0">
                  <a:pos x="41" y="84"/>
                </a:cxn>
              </a:cxnLst>
              <a:rect l="0" t="0" r="r" b="b"/>
              <a:pathLst>
                <a:path w="97" h="84">
                  <a:moveTo>
                    <a:pt x="0" y="37"/>
                  </a:moveTo>
                  <a:lnTo>
                    <a:pt x="97" y="0"/>
                  </a:lnTo>
                  <a:lnTo>
                    <a:pt x="41" y="8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093" name="Text Box 13"/>
            <p:cNvSpPr txBox="1">
              <a:spLocks noChangeArrowheads="1"/>
            </p:cNvSpPr>
            <p:nvPr/>
          </p:nvSpPr>
          <p:spPr bwMode="auto">
            <a:xfrm>
              <a:off x="2356" y="2864"/>
              <a:ext cx="257" cy="23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n</a:t>
              </a:r>
              <a:r>
                <a:rPr lang="en-US" baseline="30000"/>
                <a:t>3</a:t>
              </a:r>
            </a:p>
          </p:txBody>
        </p:sp>
      </p:grpSp>
      <p:grpSp>
        <p:nvGrpSpPr>
          <p:cNvPr id="174104" name="Group 24"/>
          <p:cNvGrpSpPr>
            <a:grpSpLocks/>
          </p:cNvGrpSpPr>
          <p:nvPr/>
        </p:nvGrpSpPr>
        <p:grpSpPr bwMode="auto">
          <a:xfrm rot="-1533394">
            <a:off x="6408738" y="4284663"/>
            <a:ext cx="2101850" cy="2095500"/>
            <a:chOff x="4037" y="2699"/>
            <a:chExt cx="1324" cy="1320"/>
          </a:xfrm>
        </p:grpSpPr>
        <p:sp>
          <p:nvSpPr>
            <p:cNvPr id="174095" name="Oval 15"/>
            <p:cNvSpPr>
              <a:spLocks noChangeArrowheads="1"/>
            </p:cNvSpPr>
            <p:nvPr/>
          </p:nvSpPr>
          <p:spPr bwMode="auto">
            <a:xfrm>
              <a:off x="4041" y="2699"/>
              <a:ext cx="1320" cy="1320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096" name="Oval 16"/>
            <p:cNvSpPr>
              <a:spLocks noChangeArrowheads="1"/>
            </p:cNvSpPr>
            <p:nvPr/>
          </p:nvSpPr>
          <p:spPr bwMode="auto">
            <a:xfrm>
              <a:off x="4037" y="3187"/>
              <a:ext cx="1319" cy="348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097" name="Line 17"/>
            <p:cNvSpPr>
              <a:spLocks noChangeShapeType="1"/>
            </p:cNvSpPr>
            <p:nvPr/>
          </p:nvSpPr>
          <p:spPr bwMode="auto">
            <a:xfrm flipV="1">
              <a:off x="4696" y="2699"/>
              <a:ext cx="0" cy="6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098" name="Line 18"/>
            <p:cNvSpPr>
              <a:spLocks noChangeShapeType="1"/>
            </p:cNvSpPr>
            <p:nvPr/>
          </p:nvSpPr>
          <p:spPr bwMode="auto">
            <a:xfrm>
              <a:off x="4692" y="3368"/>
              <a:ext cx="6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099" name="Line 19"/>
            <p:cNvSpPr>
              <a:spLocks noChangeShapeType="1"/>
            </p:cNvSpPr>
            <p:nvPr/>
          </p:nvSpPr>
          <p:spPr bwMode="auto">
            <a:xfrm flipH="1">
              <a:off x="4418" y="3368"/>
              <a:ext cx="274" cy="1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100" name="Freeform 20"/>
            <p:cNvSpPr>
              <a:spLocks/>
            </p:cNvSpPr>
            <p:nvPr/>
          </p:nvSpPr>
          <p:spPr bwMode="auto">
            <a:xfrm>
              <a:off x="4696" y="3293"/>
              <a:ext cx="70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0" y="0"/>
                </a:cxn>
                <a:cxn ang="0">
                  <a:pos x="70" y="75"/>
                </a:cxn>
              </a:cxnLst>
              <a:rect l="0" t="0" r="r" b="b"/>
              <a:pathLst>
                <a:path w="70" h="75">
                  <a:moveTo>
                    <a:pt x="0" y="0"/>
                  </a:moveTo>
                  <a:lnTo>
                    <a:pt x="70" y="0"/>
                  </a:lnTo>
                  <a:lnTo>
                    <a:pt x="70" y="75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102" name="Freeform 22"/>
            <p:cNvSpPr>
              <a:spLocks/>
            </p:cNvSpPr>
            <p:nvPr/>
          </p:nvSpPr>
          <p:spPr bwMode="auto">
            <a:xfrm>
              <a:off x="4628" y="3366"/>
              <a:ext cx="136" cy="36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78" y="36"/>
                </a:cxn>
                <a:cxn ang="0">
                  <a:pos x="0" y="36"/>
                </a:cxn>
              </a:cxnLst>
              <a:rect l="0" t="0" r="r" b="b"/>
              <a:pathLst>
                <a:path w="136" h="36">
                  <a:moveTo>
                    <a:pt x="136" y="0"/>
                  </a:moveTo>
                  <a:lnTo>
                    <a:pt x="78" y="36"/>
                  </a:lnTo>
                  <a:lnTo>
                    <a:pt x="0" y="36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103" name="Freeform 23"/>
            <p:cNvSpPr>
              <a:spLocks/>
            </p:cNvSpPr>
            <p:nvPr/>
          </p:nvSpPr>
          <p:spPr bwMode="auto">
            <a:xfrm>
              <a:off x="4628" y="3294"/>
              <a:ext cx="66" cy="108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2" y="42"/>
                </a:cxn>
                <a:cxn ang="0">
                  <a:pos x="66" y="0"/>
                </a:cxn>
              </a:cxnLst>
              <a:rect l="0" t="0" r="r" b="b"/>
              <a:pathLst>
                <a:path w="66" h="108">
                  <a:moveTo>
                    <a:pt x="0" y="108"/>
                  </a:moveTo>
                  <a:lnTo>
                    <a:pt x="2" y="42"/>
                  </a:lnTo>
                  <a:lnTo>
                    <a:pt x="6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2413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Strains (Simple Version)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5984875"/>
          </a:xfrm>
        </p:spPr>
        <p:txBody>
          <a:bodyPr/>
          <a:lstStyle/>
          <a:p>
            <a:pPr lvl="1"/>
            <a:r>
              <a:rPr lang="en-US" altLang="ko-KR" dirty="0">
                <a:ea typeface="굴림" pitchFamily="50" charset="-127"/>
              </a:rPr>
              <a:t>Strain is defined as the elongation per unit length</a:t>
            </a: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r>
              <a:rPr lang="en-US" altLang="ko-KR" dirty="0">
                <a:ea typeface="굴림" pitchFamily="50" charset="-127"/>
              </a:rPr>
              <a:t>Tensile (normal) strains in </a:t>
            </a:r>
            <a:r>
              <a:rPr lang="en-US" altLang="ko-KR" i="1" dirty="0">
                <a:ea typeface="굴림" pitchFamily="50" charset="-127"/>
              </a:rPr>
              <a:t>x</a:t>
            </a:r>
            <a:r>
              <a:rPr lang="en-US" altLang="ko-KR" baseline="-25000" dirty="0">
                <a:ea typeface="굴림" pitchFamily="50" charset="-127"/>
              </a:rPr>
              <a:t>1</a:t>
            </a:r>
            <a:r>
              <a:rPr lang="en-US" altLang="ko-KR" dirty="0">
                <a:ea typeface="굴림" pitchFamily="50" charset="-127"/>
              </a:rPr>
              <a:t>- and </a:t>
            </a:r>
            <a:r>
              <a:rPr lang="en-US" altLang="ko-KR" i="1" dirty="0">
                <a:ea typeface="굴림" pitchFamily="50" charset="-127"/>
              </a:rPr>
              <a:t>x</a:t>
            </a:r>
            <a:r>
              <a:rPr lang="en-US" altLang="ko-KR" baseline="-25000" dirty="0">
                <a:ea typeface="굴림" pitchFamily="50" charset="-127"/>
              </a:rPr>
              <a:t>2</a:t>
            </a:r>
            <a:r>
              <a:rPr lang="en-US" altLang="ko-KR" dirty="0">
                <a:ea typeface="굴림" pitchFamily="50" charset="-127"/>
              </a:rPr>
              <a:t>-directions</a:t>
            </a: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endParaRPr lang="en-US" altLang="ko-KR" dirty="0">
              <a:ea typeface="굴림" pitchFamily="50" charset="-127"/>
            </a:endParaRPr>
          </a:p>
          <a:p>
            <a:pPr lvl="1"/>
            <a:r>
              <a:rPr lang="en-US" altLang="ko-KR" dirty="0">
                <a:ea typeface="굴림" pitchFamily="50" charset="-127"/>
              </a:rPr>
              <a:t>Strain is a dimensionless quantity. Positive for elongation and negative for compression</a:t>
            </a:r>
            <a:endParaRPr lang="en-US" dirty="0"/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81253" name="Group 5"/>
          <p:cNvGrpSpPr>
            <a:grpSpLocks noChangeAspect="1"/>
          </p:cNvGrpSpPr>
          <p:nvPr/>
        </p:nvGrpSpPr>
        <p:grpSpPr bwMode="auto">
          <a:xfrm>
            <a:off x="1909763" y="1143000"/>
            <a:ext cx="4397375" cy="2211388"/>
            <a:chOff x="1368" y="720"/>
            <a:chExt cx="2309" cy="1161"/>
          </a:xfrm>
        </p:grpSpPr>
        <p:sp>
          <p:nvSpPr>
            <p:cNvPr id="181254" name="Rectangle 6"/>
            <p:cNvSpPr>
              <a:spLocks noChangeAspect="1" noChangeArrowheads="1"/>
            </p:cNvSpPr>
            <p:nvPr/>
          </p:nvSpPr>
          <p:spPr bwMode="auto">
            <a:xfrm>
              <a:off x="1499" y="1039"/>
              <a:ext cx="741" cy="62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55" name="Rectangle 7"/>
            <p:cNvSpPr>
              <a:spLocks noChangeAspect="1" noChangeArrowheads="1"/>
            </p:cNvSpPr>
            <p:nvPr/>
          </p:nvSpPr>
          <p:spPr bwMode="auto">
            <a:xfrm>
              <a:off x="2936" y="1039"/>
              <a:ext cx="741" cy="62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56" name="Freeform 8"/>
            <p:cNvSpPr>
              <a:spLocks noChangeAspect="1"/>
            </p:cNvSpPr>
            <p:nvPr/>
          </p:nvSpPr>
          <p:spPr bwMode="auto">
            <a:xfrm>
              <a:off x="2236" y="1039"/>
              <a:ext cx="187" cy="6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0" y="0"/>
                </a:cxn>
                <a:cxn ang="0">
                  <a:pos x="360" y="1207"/>
                </a:cxn>
                <a:cxn ang="0">
                  <a:pos x="0" y="1207"/>
                </a:cxn>
              </a:cxnLst>
              <a:rect l="0" t="0" r="r" b="b"/>
              <a:pathLst>
                <a:path w="360" h="1207">
                  <a:moveTo>
                    <a:pt x="0" y="0"/>
                  </a:moveTo>
                  <a:lnTo>
                    <a:pt x="360" y="0"/>
                  </a:lnTo>
                  <a:lnTo>
                    <a:pt x="360" y="1207"/>
                  </a:lnTo>
                  <a:lnTo>
                    <a:pt x="0" y="1207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57" name="Freeform 9"/>
            <p:cNvSpPr>
              <a:spLocks noChangeAspect="1"/>
            </p:cNvSpPr>
            <p:nvPr/>
          </p:nvSpPr>
          <p:spPr bwMode="auto">
            <a:xfrm rot="-5400000">
              <a:off x="3210" y="575"/>
              <a:ext cx="187" cy="7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0" y="0"/>
                </a:cxn>
                <a:cxn ang="0">
                  <a:pos x="360" y="1207"/>
                </a:cxn>
                <a:cxn ang="0">
                  <a:pos x="0" y="1207"/>
                </a:cxn>
              </a:cxnLst>
              <a:rect l="0" t="0" r="r" b="b"/>
              <a:pathLst>
                <a:path w="360" h="1207">
                  <a:moveTo>
                    <a:pt x="0" y="0"/>
                  </a:moveTo>
                  <a:lnTo>
                    <a:pt x="360" y="0"/>
                  </a:lnTo>
                  <a:lnTo>
                    <a:pt x="360" y="1207"/>
                  </a:lnTo>
                  <a:lnTo>
                    <a:pt x="0" y="1207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58" name="Line 10"/>
            <p:cNvSpPr>
              <a:spLocks noChangeAspect="1" noChangeShapeType="1"/>
            </p:cNvSpPr>
            <p:nvPr/>
          </p:nvSpPr>
          <p:spPr bwMode="auto">
            <a:xfrm>
              <a:off x="1499" y="1694"/>
              <a:ext cx="0" cy="1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59" name="Line 11"/>
            <p:cNvSpPr>
              <a:spLocks noChangeAspect="1" noChangeShapeType="1"/>
            </p:cNvSpPr>
            <p:nvPr/>
          </p:nvSpPr>
          <p:spPr bwMode="auto">
            <a:xfrm>
              <a:off x="2236" y="1694"/>
              <a:ext cx="0" cy="1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60" name="Line 12"/>
            <p:cNvSpPr>
              <a:spLocks noChangeAspect="1" noChangeShapeType="1"/>
            </p:cNvSpPr>
            <p:nvPr/>
          </p:nvSpPr>
          <p:spPr bwMode="auto">
            <a:xfrm>
              <a:off x="2419" y="1694"/>
              <a:ext cx="0" cy="1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61" name="Line 13"/>
            <p:cNvSpPr>
              <a:spLocks noChangeAspect="1" noChangeShapeType="1"/>
            </p:cNvSpPr>
            <p:nvPr/>
          </p:nvSpPr>
          <p:spPr bwMode="auto">
            <a:xfrm>
              <a:off x="1499" y="1790"/>
              <a:ext cx="7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62" name="Line 14"/>
            <p:cNvSpPr>
              <a:spLocks noChangeAspect="1" noChangeShapeType="1"/>
            </p:cNvSpPr>
            <p:nvPr/>
          </p:nvSpPr>
          <p:spPr bwMode="auto">
            <a:xfrm>
              <a:off x="2415" y="1789"/>
              <a:ext cx="21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stealth" w="sm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63" name="Text Box 15"/>
            <p:cNvSpPr txBox="1">
              <a:spLocks noChangeAspect="1" noChangeArrowheads="1"/>
            </p:cNvSpPr>
            <p:nvPr/>
          </p:nvSpPr>
          <p:spPr bwMode="auto">
            <a:xfrm>
              <a:off x="1368" y="1628"/>
              <a:ext cx="172" cy="1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1600">
                  <a:latin typeface="Times New Roman" pitchFamily="18" charset="0"/>
                  <a:ea typeface="SimSun" pitchFamily="2" charset="-122"/>
                </a:rPr>
                <a:t>P</a:t>
              </a:r>
              <a:endParaRPr lang="en-US" sz="1600"/>
            </a:p>
          </p:txBody>
        </p:sp>
        <p:sp>
          <p:nvSpPr>
            <p:cNvPr id="181264" name="Text Box 16"/>
            <p:cNvSpPr txBox="1">
              <a:spLocks noChangeAspect="1" noChangeArrowheads="1"/>
            </p:cNvSpPr>
            <p:nvPr/>
          </p:nvSpPr>
          <p:spPr bwMode="auto">
            <a:xfrm>
              <a:off x="2857" y="1676"/>
              <a:ext cx="172" cy="1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1600">
                  <a:latin typeface="Times New Roman" pitchFamily="18" charset="0"/>
                  <a:ea typeface="SimSun" pitchFamily="2" charset="-122"/>
                </a:rPr>
                <a:t>P</a:t>
              </a:r>
              <a:endParaRPr lang="en-US" sz="1600"/>
            </a:p>
          </p:txBody>
        </p:sp>
        <p:sp>
          <p:nvSpPr>
            <p:cNvPr id="181265" name="Text Box 17"/>
            <p:cNvSpPr txBox="1">
              <a:spLocks noChangeAspect="1" noChangeArrowheads="1"/>
            </p:cNvSpPr>
            <p:nvPr/>
          </p:nvSpPr>
          <p:spPr bwMode="auto">
            <a:xfrm>
              <a:off x="1798" y="1668"/>
              <a:ext cx="172" cy="1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1600" dirty="0">
                  <a:latin typeface="Symbol" pitchFamily="18" charset="2"/>
                  <a:ea typeface="SimSun" pitchFamily="2" charset="-122"/>
                </a:rPr>
                <a:t>D</a:t>
              </a:r>
              <a:r>
                <a:rPr lang="en-US" altLang="ko-KR" sz="1600" dirty="0">
                  <a:latin typeface="Times New Roman" pitchFamily="18" charset="0"/>
                  <a:ea typeface="SimSun" pitchFamily="2" charset="-122"/>
                </a:rPr>
                <a:t>x</a:t>
              </a:r>
              <a:r>
                <a:rPr lang="en-US" altLang="ko-KR" sz="1600" baseline="-25000" dirty="0">
                  <a:latin typeface="Times New Roman" pitchFamily="18" charset="0"/>
                  <a:ea typeface="SimSun" pitchFamily="2" charset="-122"/>
                </a:rPr>
                <a:t>1</a:t>
              </a:r>
              <a:endParaRPr lang="en-US" sz="1600" baseline="-25000" dirty="0"/>
            </a:p>
          </p:txBody>
        </p:sp>
        <p:sp>
          <p:nvSpPr>
            <p:cNvPr id="181266" name="Text Box 18"/>
            <p:cNvSpPr txBox="1">
              <a:spLocks noChangeAspect="1" noChangeArrowheads="1"/>
            </p:cNvSpPr>
            <p:nvPr/>
          </p:nvSpPr>
          <p:spPr bwMode="auto">
            <a:xfrm>
              <a:off x="2242" y="1702"/>
              <a:ext cx="172" cy="1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1600" dirty="0">
                  <a:latin typeface="Symbol" pitchFamily="18" charset="2"/>
                  <a:ea typeface="SimSun" pitchFamily="2" charset="-122"/>
                </a:rPr>
                <a:t>D</a:t>
              </a:r>
              <a:r>
                <a:rPr lang="en-US" altLang="ko-KR" sz="1600" dirty="0">
                  <a:latin typeface="Times New Roman" pitchFamily="18" charset="0"/>
                  <a:ea typeface="SimSun" pitchFamily="2" charset="-122"/>
                </a:rPr>
                <a:t>u</a:t>
              </a:r>
              <a:r>
                <a:rPr lang="en-US" altLang="ko-KR" sz="1600" baseline="-25000" dirty="0">
                  <a:latin typeface="Times New Roman" pitchFamily="18" charset="0"/>
                  <a:ea typeface="SimSun" pitchFamily="2" charset="-122"/>
                </a:rPr>
                <a:t>1</a:t>
              </a:r>
              <a:endParaRPr lang="en-US" sz="1600" dirty="0"/>
            </a:p>
          </p:txBody>
        </p:sp>
        <p:sp>
          <p:nvSpPr>
            <p:cNvPr id="181267" name="Line 19"/>
            <p:cNvSpPr>
              <a:spLocks noChangeAspect="1" noChangeShapeType="1"/>
            </p:cNvSpPr>
            <p:nvPr/>
          </p:nvSpPr>
          <p:spPr bwMode="auto">
            <a:xfrm rot="-5400000">
              <a:off x="2819" y="1571"/>
              <a:ext cx="0" cy="1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68" name="Line 20"/>
            <p:cNvSpPr>
              <a:spLocks noChangeAspect="1" noChangeShapeType="1"/>
            </p:cNvSpPr>
            <p:nvPr/>
          </p:nvSpPr>
          <p:spPr bwMode="auto">
            <a:xfrm rot="-5400000">
              <a:off x="2820" y="943"/>
              <a:ext cx="0" cy="1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69" name="Line 21"/>
            <p:cNvSpPr>
              <a:spLocks noChangeAspect="1" noChangeShapeType="1"/>
            </p:cNvSpPr>
            <p:nvPr/>
          </p:nvSpPr>
          <p:spPr bwMode="auto">
            <a:xfrm rot="-5400000">
              <a:off x="2820" y="760"/>
              <a:ext cx="0" cy="1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70" name="Line 22"/>
            <p:cNvSpPr>
              <a:spLocks noChangeAspect="1" noChangeShapeType="1"/>
            </p:cNvSpPr>
            <p:nvPr/>
          </p:nvSpPr>
          <p:spPr bwMode="auto">
            <a:xfrm rot="-5400000">
              <a:off x="2507" y="1352"/>
              <a:ext cx="62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71" name="Line 23"/>
            <p:cNvSpPr>
              <a:spLocks noChangeAspect="1" noChangeShapeType="1"/>
            </p:cNvSpPr>
            <p:nvPr/>
          </p:nvSpPr>
          <p:spPr bwMode="auto">
            <a:xfrm rot="-5400000">
              <a:off x="2753" y="788"/>
              <a:ext cx="1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stealth" w="sm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72" name="Text Box 24"/>
            <p:cNvSpPr txBox="1">
              <a:spLocks noChangeAspect="1" noChangeArrowheads="1"/>
            </p:cNvSpPr>
            <p:nvPr/>
          </p:nvSpPr>
          <p:spPr bwMode="auto">
            <a:xfrm>
              <a:off x="2661" y="1264"/>
              <a:ext cx="171" cy="1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1600" dirty="0">
                  <a:latin typeface="Symbol" pitchFamily="18" charset="2"/>
                  <a:ea typeface="SimSun" pitchFamily="2" charset="-122"/>
                </a:rPr>
                <a:t>D</a:t>
              </a:r>
              <a:r>
                <a:rPr lang="en-US" altLang="ko-KR" sz="1600" dirty="0">
                  <a:latin typeface="Times New Roman" pitchFamily="18" charset="0"/>
                  <a:ea typeface="SimSun" pitchFamily="2" charset="-122"/>
                </a:rPr>
                <a:t>x</a:t>
              </a:r>
              <a:r>
                <a:rPr lang="en-US" altLang="ko-KR" sz="1600" baseline="-25000" dirty="0">
                  <a:latin typeface="Times New Roman" pitchFamily="18" charset="0"/>
                  <a:ea typeface="SimSun" pitchFamily="2" charset="-122"/>
                </a:rPr>
                <a:t>2</a:t>
              </a:r>
              <a:endParaRPr lang="en-US" sz="1600" baseline="-25000" dirty="0"/>
            </a:p>
          </p:txBody>
        </p:sp>
        <p:sp>
          <p:nvSpPr>
            <p:cNvPr id="181273" name="Text Box 25"/>
            <p:cNvSpPr txBox="1">
              <a:spLocks noChangeAspect="1" noChangeArrowheads="1"/>
            </p:cNvSpPr>
            <p:nvPr/>
          </p:nvSpPr>
          <p:spPr bwMode="auto">
            <a:xfrm>
              <a:off x="2738" y="868"/>
              <a:ext cx="171" cy="1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1600" dirty="0">
                  <a:latin typeface="Symbol" pitchFamily="18" charset="2"/>
                  <a:ea typeface="SimSun" pitchFamily="2" charset="-122"/>
                </a:rPr>
                <a:t>D</a:t>
              </a:r>
              <a:r>
                <a:rPr lang="en-US" altLang="ko-KR" sz="1600" dirty="0">
                  <a:latin typeface="Times New Roman" pitchFamily="18" charset="0"/>
                  <a:ea typeface="SimSun" pitchFamily="2" charset="-122"/>
                </a:rPr>
                <a:t>u</a:t>
              </a:r>
              <a:r>
                <a:rPr lang="en-US" altLang="ko-KR" sz="1600" baseline="-25000" dirty="0">
                  <a:latin typeface="Times New Roman" pitchFamily="18" charset="0"/>
                  <a:ea typeface="SimSun" pitchFamily="2" charset="-122"/>
                </a:rPr>
                <a:t>2</a:t>
              </a:r>
              <a:endParaRPr lang="en-US" sz="16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499100" y="4406900"/>
            <a:ext cx="3253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Textbook has different, but </a:t>
            </a:r>
            <a:br>
              <a:rPr lang="en-US" sz="2000" dirty="0"/>
            </a:br>
            <a:r>
              <a:rPr lang="en-US" sz="2000" dirty="0"/>
              <a:t>more rigorous derivations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698E59-19B1-F323-91D4-498EC8CFEEFA}"/>
                  </a:ext>
                </a:extLst>
              </p:cNvPr>
              <p:cNvSpPr txBox="1"/>
              <p:nvPr/>
            </p:nvSpPr>
            <p:spPr>
              <a:xfrm>
                <a:off x="1535131" y="4200172"/>
                <a:ext cx="2733761" cy="140762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limLow>
                              <m:limLow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→0</m:t>
                                </m:r>
                              </m:lim>
                            </m:limLow>
                            <m:f>
                              <m:f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limLow>
                              <m:limLow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→0</m:t>
                                </m:r>
                              </m:lim>
                            </m:limLow>
                            <m:f>
                              <m:f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698E59-19B1-F323-91D4-498EC8CFE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131" y="4200172"/>
                <a:ext cx="2733761" cy="14076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379783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1.1</a:t>
            </a:r>
          </a:p>
        </p:txBody>
      </p:sp>
    </p:spTree>
    <p:extLst>
      <p:ext uri="{BB962C8B-B14F-4D97-AF65-F5344CB8AC3E}">
        <p14:creationId xmlns:p14="http://schemas.microsoft.com/office/powerpoint/2010/main" val="1681925259"/>
      </p:ext>
    </p:extLst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Shear Strain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741363"/>
            <a:ext cx="8909050" cy="5992812"/>
          </a:xfrm>
        </p:spPr>
        <p:txBody>
          <a:bodyPr/>
          <a:lstStyle/>
          <a:p>
            <a:pPr lvl="1"/>
            <a:r>
              <a:rPr lang="en-US" altLang="ko-KR">
                <a:ea typeface="굴림" pitchFamily="50" charset="-127"/>
              </a:rPr>
              <a:t>Shear strain is the tangent of the change in angle between two originally perpendicular axes</a:t>
            </a:r>
          </a:p>
          <a:p>
            <a:pPr lvl="1"/>
            <a:endParaRPr lang="en-US" altLang="ko-KR">
              <a:ea typeface="굴림" pitchFamily="50" charset="-127"/>
            </a:endParaRPr>
          </a:p>
          <a:p>
            <a:pPr lvl="1"/>
            <a:endParaRPr lang="en-US" altLang="ko-KR">
              <a:ea typeface="굴림" pitchFamily="50" charset="-127"/>
            </a:endParaRPr>
          </a:p>
          <a:p>
            <a:pPr lvl="1"/>
            <a:endParaRPr lang="en-US" altLang="ko-KR">
              <a:ea typeface="굴림" pitchFamily="50" charset="-127"/>
            </a:endParaRPr>
          </a:p>
          <a:p>
            <a:pPr lvl="1"/>
            <a:endParaRPr lang="en-US" altLang="ko-KR">
              <a:ea typeface="굴림" pitchFamily="50" charset="-127"/>
            </a:endParaRPr>
          </a:p>
          <a:p>
            <a:pPr lvl="1"/>
            <a:endParaRPr lang="en-US" altLang="ko-KR">
              <a:ea typeface="굴림" pitchFamily="50" charset="-127"/>
            </a:endParaRPr>
          </a:p>
          <a:p>
            <a:pPr lvl="1"/>
            <a:r>
              <a:rPr lang="en-US" altLang="ko-KR">
                <a:ea typeface="굴림" pitchFamily="50" charset="-127"/>
              </a:rPr>
              <a:t>Shear strain (change of angle)</a:t>
            </a:r>
          </a:p>
          <a:p>
            <a:pPr lvl="1"/>
            <a:endParaRPr lang="en-US" altLang="ko-KR">
              <a:ea typeface="굴림" pitchFamily="50" charset="-127"/>
            </a:endParaRPr>
          </a:p>
          <a:p>
            <a:pPr lvl="1"/>
            <a:endParaRPr lang="en-US" altLang="ko-KR">
              <a:ea typeface="굴림" pitchFamily="50" charset="-127"/>
            </a:endParaRP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 altLang="ko-KR">
                <a:ea typeface="굴림" pitchFamily="50" charset="-127"/>
              </a:rPr>
              <a:t>Positive when the angle between two positive (or two negative) faces is reduced and negative when the angle is increased. </a:t>
            </a:r>
          </a:p>
          <a:p>
            <a:pPr lvl="1"/>
            <a:r>
              <a:rPr lang="en-US" altLang="ko-KR">
                <a:ea typeface="굴림" pitchFamily="50" charset="-127"/>
              </a:rPr>
              <a:t>Valid for small deformation</a:t>
            </a:r>
            <a:endParaRPr lang="en-US"/>
          </a:p>
        </p:txBody>
      </p:sp>
      <p:grpSp>
        <p:nvGrpSpPr>
          <p:cNvPr id="182276" name="Group 4"/>
          <p:cNvGrpSpPr>
            <a:grpSpLocks noChangeAspect="1"/>
          </p:cNvGrpSpPr>
          <p:nvPr/>
        </p:nvGrpSpPr>
        <p:grpSpPr bwMode="auto">
          <a:xfrm>
            <a:off x="5372100" y="1285875"/>
            <a:ext cx="2403475" cy="2003425"/>
            <a:chOff x="2986" y="611"/>
            <a:chExt cx="1376" cy="1147"/>
          </a:xfrm>
        </p:grpSpPr>
        <p:sp>
          <p:nvSpPr>
            <p:cNvPr id="182277" name="Rectangle 5"/>
            <p:cNvSpPr>
              <a:spLocks noChangeAspect="1" noChangeArrowheads="1"/>
            </p:cNvSpPr>
            <p:nvPr/>
          </p:nvSpPr>
          <p:spPr bwMode="auto">
            <a:xfrm>
              <a:off x="3137" y="941"/>
              <a:ext cx="855" cy="72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78" name="Line 6"/>
            <p:cNvSpPr>
              <a:spLocks noChangeAspect="1" noChangeShapeType="1"/>
            </p:cNvSpPr>
            <p:nvPr/>
          </p:nvSpPr>
          <p:spPr bwMode="auto">
            <a:xfrm flipV="1">
              <a:off x="3137" y="936"/>
              <a:ext cx="239" cy="7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79" name="Line 7"/>
            <p:cNvSpPr>
              <a:spLocks noChangeAspect="1" noChangeShapeType="1"/>
            </p:cNvSpPr>
            <p:nvPr/>
          </p:nvSpPr>
          <p:spPr bwMode="auto">
            <a:xfrm flipV="1">
              <a:off x="3137" y="1427"/>
              <a:ext cx="850" cy="2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80" name="Text Box 8"/>
            <p:cNvSpPr txBox="1">
              <a:spLocks noChangeAspect="1" noChangeArrowheads="1"/>
            </p:cNvSpPr>
            <p:nvPr/>
          </p:nvSpPr>
          <p:spPr bwMode="auto">
            <a:xfrm>
              <a:off x="2986" y="1605"/>
              <a:ext cx="198" cy="1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1600">
                  <a:latin typeface="Times New Roman" pitchFamily="18" charset="0"/>
                  <a:ea typeface="SimSun" pitchFamily="2" charset="-122"/>
                </a:rPr>
                <a:t>P</a:t>
              </a:r>
              <a:endParaRPr lang="en-US" sz="1600"/>
            </a:p>
          </p:txBody>
        </p:sp>
        <p:sp>
          <p:nvSpPr>
            <p:cNvPr id="182281" name="Line 9"/>
            <p:cNvSpPr>
              <a:spLocks noChangeAspect="1" noChangeShapeType="1"/>
            </p:cNvSpPr>
            <p:nvPr/>
          </p:nvSpPr>
          <p:spPr bwMode="auto">
            <a:xfrm>
              <a:off x="3142" y="707"/>
              <a:ext cx="0" cy="2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82" name="Line 10"/>
            <p:cNvSpPr>
              <a:spLocks noChangeAspect="1" noChangeShapeType="1"/>
            </p:cNvSpPr>
            <p:nvPr/>
          </p:nvSpPr>
          <p:spPr bwMode="auto">
            <a:xfrm>
              <a:off x="3367" y="707"/>
              <a:ext cx="0" cy="2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83" name="Text Box 11"/>
            <p:cNvSpPr txBox="1">
              <a:spLocks noChangeAspect="1" noChangeArrowheads="1"/>
            </p:cNvSpPr>
            <p:nvPr/>
          </p:nvSpPr>
          <p:spPr bwMode="auto">
            <a:xfrm>
              <a:off x="3154" y="611"/>
              <a:ext cx="198" cy="1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1600" dirty="0">
                  <a:latin typeface="Symbol" pitchFamily="18" charset="2"/>
                  <a:ea typeface="SimSun" pitchFamily="2" charset="-122"/>
                </a:rPr>
                <a:t>D</a:t>
              </a:r>
              <a:r>
                <a:rPr lang="en-US" altLang="ko-KR" sz="1600" i="1" dirty="0">
                  <a:latin typeface="Times New Roman" pitchFamily="18" charset="0"/>
                  <a:ea typeface="SimSun" pitchFamily="2" charset="-122"/>
                </a:rPr>
                <a:t>u</a:t>
              </a:r>
              <a:r>
                <a:rPr lang="en-US" altLang="ko-KR" sz="1600" baseline="-25000" dirty="0">
                  <a:latin typeface="Times New Roman" pitchFamily="18" charset="0"/>
                  <a:ea typeface="SimSun" pitchFamily="2" charset="-122"/>
                </a:rPr>
                <a:t>1</a:t>
              </a:r>
              <a:endParaRPr lang="en-US" sz="1600" dirty="0"/>
            </a:p>
          </p:txBody>
        </p:sp>
        <p:sp>
          <p:nvSpPr>
            <p:cNvPr id="182284" name="Line 12"/>
            <p:cNvSpPr>
              <a:spLocks noChangeAspect="1" noChangeShapeType="1"/>
            </p:cNvSpPr>
            <p:nvPr/>
          </p:nvSpPr>
          <p:spPr bwMode="auto">
            <a:xfrm rot="-5400000">
              <a:off x="4137" y="1550"/>
              <a:ext cx="0" cy="2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85" name="Line 13"/>
            <p:cNvSpPr>
              <a:spLocks noChangeAspect="1" noChangeShapeType="1"/>
            </p:cNvSpPr>
            <p:nvPr/>
          </p:nvSpPr>
          <p:spPr bwMode="auto">
            <a:xfrm rot="-5400000">
              <a:off x="4137" y="1323"/>
              <a:ext cx="0" cy="2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86" name="Text Box 14"/>
            <p:cNvSpPr txBox="1">
              <a:spLocks noChangeAspect="1" noChangeArrowheads="1"/>
            </p:cNvSpPr>
            <p:nvPr/>
          </p:nvSpPr>
          <p:spPr bwMode="auto">
            <a:xfrm>
              <a:off x="4164" y="1454"/>
              <a:ext cx="198" cy="1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1600" dirty="0">
                  <a:latin typeface="Symbol" pitchFamily="18" charset="2"/>
                  <a:ea typeface="SimSun" pitchFamily="2" charset="-122"/>
                </a:rPr>
                <a:t>D</a:t>
              </a:r>
              <a:r>
                <a:rPr lang="en-US" altLang="ko-KR" sz="1600" i="1" dirty="0">
                  <a:latin typeface="Times New Roman" pitchFamily="18" charset="0"/>
                  <a:ea typeface="SimSun" pitchFamily="2" charset="-122"/>
                </a:rPr>
                <a:t>u</a:t>
              </a:r>
              <a:r>
                <a:rPr lang="en-US" altLang="ko-KR" sz="1600" baseline="-25000" dirty="0">
                  <a:latin typeface="Times New Roman" pitchFamily="18" charset="0"/>
                  <a:ea typeface="SimSun" pitchFamily="2" charset="-122"/>
                </a:rPr>
                <a:t>2</a:t>
              </a:r>
              <a:endParaRPr lang="en-US" sz="1600" dirty="0"/>
            </a:p>
          </p:txBody>
        </p:sp>
        <p:sp>
          <p:nvSpPr>
            <p:cNvPr id="182287" name="Line 15"/>
            <p:cNvSpPr>
              <a:spLocks noChangeAspect="1" noChangeShapeType="1"/>
            </p:cNvSpPr>
            <p:nvPr/>
          </p:nvSpPr>
          <p:spPr bwMode="auto">
            <a:xfrm>
              <a:off x="3142" y="828"/>
              <a:ext cx="2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stealth" w="sm" len="sm"/>
              <a:tailEnd type="stealth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88" name="Line 16"/>
            <p:cNvSpPr>
              <a:spLocks noChangeAspect="1" noChangeShapeType="1"/>
            </p:cNvSpPr>
            <p:nvPr/>
          </p:nvSpPr>
          <p:spPr bwMode="auto">
            <a:xfrm flipV="1">
              <a:off x="4131" y="1427"/>
              <a:ext cx="0" cy="2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stealth" w="sm" len="sm"/>
              <a:tailEnd type="stealth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89" name="Text Box 17"/>
            <p:cNvSpPr txBox="1">
              <a:spLocks noChangeAspect="1" noChangeArrowheads="1"/>
            </p:cNvSpPr>
            <p:nvPr/>
          </p:nvSpPr>
          <p:spPr bwMode="auto">
            <a:xfrm>
              <a:off x="3140" y="1011"/>
              <a:ext cx="176" cy="1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1600" i="1">
                  <a:latin typeface="Symbol" pitchFamily="18" charset="2"/>
                  <a:ea typeface="SimSun" pitchFamily="2" charset="-122"/>
                </a:rPr>
                <a:t>q</a:t>
              </a:r>
              <a:r>
                <a:rPr lang="en-US" altLang="ko-KR" sz="1600" baseline="-25000">
                  <a:latin typeface="Times New Roman" pitchFamily="18" charset="0"/>
                  <a:ea typeface="SimSun" pitchFamily="2" charset="-122"/>
                </a:rPr>
                <a:t>2</a:t>
              </a:r>
              <a:endParaRPr lang="en-US" sz="1600"/>
            </a:p>
          </p:txBody>
        </p:sp>
        <p:sp>
          <p:nvSpPr>
            <p:cNvPr id="182290" name="Text Box 18"/>
            <p:cNvSpPr txBox="1">
              <a:spLocks noChangeAspect="1" noChangeArrowheads="1"/>
            </p:cNvSpPr>
            <p:nvPr/>
          </p:nvSpPr>
          <p:spPr bwMode="auto">
            <a:xfrm>
              <a:off x="3729" y="1502"/>
              <a:ext cx="176" cy="1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1600" i="1">
                  <a:latin typeface="Symbol" pitchFamily="18" charset="2"/>
                  <a:ea typeface="SimSun" pitchFamily="2" charset="-122"/>
                </a:rPr>
                <a:t>q</a:t>
              </a:r>
              <a:r>
                <a:rPr lang="en-US" altLang="ko-KR" sz="1600" baseline="-25000">
                  <a:latin typeface="Times New Roman" pitchFamily="18" charset="0"/>
                  <a:ea typeface="SimSun" pitchFamily="2" charset="-122"/>
                </a:rPr>
                <a:t>1</a:t>
              </a:r>
              <a:endParaRPr lang="en-US" sz="1600"/>
            </a:p>
          </p:txBody>
        </p:sp>
        <p:sp>
          <p:nvSpPr>
            <p:cNvPr id="182291" name="Freeform 19"/>
            <p:cNvSpPr>
              <a:spLocks noChangeAspect="1"/>
            </p:cNvSpPr>
            <p:nvPr/>
          </p:nvSpPr>
          <p:spPr bwMode="auto">
            <a:xfrm>
              <a:off x="3610" y="1530"/>
              <a:ext cx="25" cy="126"/>
            </a:xfrm>
            <a:custGeom>
              <a:avLst/>
              <a:gdLst/>
              <a:ahLst/>
              <a:cxnLst>
                <a:cxn ang="0">
                  <a:pos x="30" y="210"/>
                </a:cxn>
                <a:cxn ang="0">
                  <a:pos x="38" y="113"/>
                </a:cxn>
                <a:cxn ang="0">
                  <a:pos x="0" y="0"/>
                </a:cxn>
              </a:cxnLst>
              <a:rect l="0" t="0" r="r" b="b"/>
              <a:pathLst>
                <a:path w="43" h="210">
                  <a:moveTo>
                    <a:pt x="30" y="210"/>
                  </a:moveTo>
                  <a:cubicBezTo>
                    <a:pt x="36" y="179"/>
                    <a:pt x="43" y="148"/>
                    <a:pt x="38" y="113"/>
                  </a:cubicBezTo>
                  <a:cubicBezTo>
                    <a:pt x="33" y="78"/>
                    <a:pt x="16" y="39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92" name="Freeform 20"/>
            <p:cNvSpPr>
              <a:spLocks noChangeAspect="1"/>
            </p:cNvSpPr>
            <p:nvPr/>
          </p:nvSpPr>
          <p:spPr bwMode="auto">
            <a:xfrm>
              <a:off x="3137" y="1256"/>
              <a:ext cx="122" cy="36"/>
            </a:xfrm>
            <a:custGeom>
              <a:avLst/>
              <a:gdLst/>
              <a:ahLst/>
              <a:cxnLst>
                <a:cxn ang="0">
                  <a:pos x="202" y="60"/>
                </a:cxn>
                <a:cxn ang="0">
                  <a:pos x="97" y="7"/>
                </a:cxn>
                <a:cxn ang="0">
                  <a:pos x="0" y="15"/>
                </a:cxn>
              </a:cxnLst>
              <a:rect l="0" t="0" r="r" b="b"/>
              <a:pathLst>
                <a:path w="202" h="60">
                  <a:moveTo>
                    <a:pt x="202" y="60"/>
                  </a:moveTo>
                  <a:cubicBezTo>
                    <a:pt x="166" y="37"/>
                    <a:pt x="131" y="14"/>
                    <a:pt x="97" y="7"/>
                  </a:cubicBezTo>
                  <a:cubicBezTo>
                    <a:pt x="63" y="0"/>
                    <a:pt x="31" y="7"/>
                    <a:pt x="0" y="15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93" name="Freeform 21"/>
            <p:cNvSpPr>
              <a:spLocks noChangeAspect="1"/>
            </p:cNvSpPr>
            <p:nvPr/>
          </p:nvSpPr>
          <p:spPr bwMode="auto">
            <a:xfrm>
              <a:off x="3214" y="1431"/>
              <a:ext cx="126" cy="167"/>
            </a:xfrm>
            <a:custGeom>
              <a:avLst/>
              <a:gdLst/>
              <a:ahLst/>
              <a:cxnLst>
                <a:cxn ang="0">
                  <a:pos x="210" y="278"/>
                </a:cxn>
                <a:cxn ang="0">
                  <a:pos x="188" y="150"/>
                </a:cxn>
                <a:cxn ang="0">
                  <a:pos x="98" y="45"/>
                </a:cxn>
                <a:cxn ang="0">
                  <a:pos x="0" y="0"/>
                </a:cxn>
              </a:cxnLst>
              <a:rect l="0" t="0" r="r" b="b"/>
              <a:pathLst>
                <a:path w="210" h="278">
                  <a:moveTo>
                    <a:pt x="210" y="278"/>
                  </a:moveTo>
                  <a:cubicBezTo>
                    <a:pt x="208" y="233"/>
                    <a:pt x="207" y="189"/>
                    <a:pt x="188" y="150"/>
                  </a:cubicBezTo>
                  <a:cubicBezTo>
                    <a:pt x="169" y="111"/>
                    <a:pt x="129" y="70"/>
                    <a:pt x="98" y="45"/>
                  </a:cubicBezTo>
                  <a:cubicBezTo>
                    <a:pt x="67" y="20"/>
                    <a:pt x="33" y="10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94" name="Text Box 22"/>
            <p:cNvSpPr txBox="1">
              <a:spLocks noChangeAspect="1" noChangeArrowheads="1"/>
            </p:cNvSpPr>
            <p:nvPr/>
          </p:nvSpPr>
          <p:spPr bwMode="auto">
            <a:xfrm>
              <a:off x="3254" y="1316"/>
              <a:ext cx="454" cy="1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1600" i="1">
                  <a:latin typeface="Symbol" pitchFamily="18" charset="2"/>
                  <a:ea typeface="SimSun" pitchFamily="2" charset="-122"/>
                </a:rPr>
                <a:t>p</a:t>
              </a:r>
              <a:r>
                <a:rPr lang="en-US" altLang="ko-KR" sz="1600">
                  <a:latin typeface="Times New Roman" pitchFamily="18" charset="0"/>
                  <a:ea typeface="SimSun" pitchFamily="2" charset="-122"/>
                </a:rPr>
                <a:t>/2 – </a:t>
              </a:r>
              <a:r>
                <a:rPr lang="en-US" altLang="ko-KR" sz="1600" i="1">
                  <a:latin typeface="Symbol" pitchFamily="18" charset="2"/>
                  <a:ea typeface="SimSun" pitchFamily="2" charset="-122"/>
                </a:rPr>
                <a:t>g</a:t>
              </a:r>
              <a:r>
                <a:rPr lang="en-US" altLang="ko-KR" sz="1600" baseline="-25000">
                  <a:latin typeface="Times New Roman" pitchFamily="18" charset="0"/>
                  <a:ea typeface="SimSun" pitchFamily="2" charset="-122"/>
                </a:rPr>
                <a:t>12</a:t>
              </a:r>
              <a:endParaRPr lang="en-US" sz="1600"/>
            </a:p>
          </p:txBody>
        </p:sp>
      </p:grpSp>
      <p:sp>
        <p:nvSpPr>
          <p:cNvPr id="182298" name="Text Box 26"/>
          <p:cNvSpPr txBox="1">
            <a:spLocks noChangeArrowheads="1"/>
          </p:cNvSpPr>
          <p:nvPr/>
        </p:nvSpPr>
        <p:spPr bwMode="auto">
          <a:xfrm>
            <a:off x="6276975" y="3082925"/>
            <a:ext cx="505267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Symbol" pitchFamily="18" charset="2"/>
              </a:rPr>
              <a:t>D</a:t>
            </a:r>
            <a:r>
              <a:rPr lang="en-US" i="1" dirty="0">
                <a:latin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</a:rPr>
              <a:t>1</a:t>
            </a:r>
            <a:endParaRPr lang="en-US" i="1" baseline="-25000" dirty="0">
              <a:latin typeface="Times New Roman" pitchFamily="18" charset="0"/>
            </a:endParaRPr>
          </a:p>
        </p:txBody>
      </p:sp>
      <p:sp>
        <p:nvSpPr>
          <p:cNvPr id="182299" name="Text Box 27"/>
          <p:cNvSpPr txBox="1">
            <a:spLocks noChangeArrowheads="1"/>
          </p:cNvSpPr>
          <p:nvPr/>
        </p:nvSpPr>
        <p:spPr bwMode="auto">
          <a:xfrm>
            <a:off x="5172845" y="2260600"/>
            <a:ext cx="505267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Symbol" pitchFamily="18" charset="2"/>
              </a:rPr>
              <a:t>D</a:t>
            </a:r>
            <a:r>
              <a:rPr lang="en-US" i="1" dirty="0">
                <a:latin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11ACD6C-40BB-6CB1-9496-985AD7E95B81}"/>
                  </a:ext>
                </a:extLst>
              </p:cNvPr>
              <p:cNvSpPr txBox="1"/>
              <p:nvPr/>
            </p:nvSpPr>
            <p:spPr>
              <a:xfrm>
                <a:off x="977947" y="1559174"/>
                <a:ext cx="2043123" cy="1393523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~</m:t>
                            </m:r>
                            <m:r>
                              <m:rPr>
                                <m:sty m:val="p"/>
                              </m:rP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~</m:t>
                            </m:r>
                            <m:r>
                              <m:rPr>
                                <m:sty m:val="p"/>
                              </m:rP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11ACD6C-40BB-6CB1-9496-985AD7E95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47" y="1559174"/>
                <a:ext cx="2043123" cy="13935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D2D320-2079-90AD-3167-E803E45EBF01}"/>
                  </a:ext>
                </a:extLst>
              </p:cNvPr>
              <p:cNvSpPr txBox="1"/>
              <p:nvPr/>
            </p:nvSpPr>
            <p:spPr>
              <a:xfrm>
                <a:off x="1051904" y="3688976"/>
                <a:ext cx="5969326" cy="727892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D2D320-2079-90AD-3167-E803E45EB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904" y="3688976"/>
                <a:ext cx="5969326" cy="7278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B8C456-7182-C42B-B0A1-4454FDF7C7C5}"/>
                  </a:ext>
                </a:extLst>
              </p:cNvPr>
              <p:cNvSpPr txBox="1"/>
              <p:nvPr/>
            </p:nvSpPr>
            <p:spPr>
              <a:xfrm>
                <a:off x="1113780" y="4554763"/>
                <a:ext cx="3392724" cy="78386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B8C456-7182-C42B-B0A1-4454FDF7C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780" y="4554763"/>
                <a:ext cx="3392724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9856888"/>
      </p:ext>
    </p:extLst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Strains (Rigorous Version)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Strain: a measure of deformation</a:t>
                </a:r>
              </a:p>
              <a:p>
                <a:pPr marL="627063" lvl="1"/>
                <a:r>
                  <a:rPr lang="en-US" dirty="0"/>
                  <a:t>Normal strain: change in length of a line segment</a:t>
                </a:r>
              </a:p>
              <a:p>
                <a:pPr marL="627063" lvl="1"/>
                <a:r>
                  <a:rPr lang="en-US" dirty="0"/>
                  <a:t>Shear strain: change in angle between two perpendicular line segments</a:t>
                </a:r>
              </a:p>
              <a:p>
                <a:pPr marL="227013"/>
                <a:r>
                  <a:rPr lang="en-US" dirty="0"/>
                  <a:t>Displacement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227013"/>
                <a:r>
                  <a:rPr lang="en-US" dirty="0"/>
                  <a:t>Displacement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 r="-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03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404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4051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4785338" y="3592696"/>
            <a:ext cx="4241188" cy="3120841"/>
            <a:chOff x="1841" y="1331"/>
            <a:chExt cx="4838" cy="3560"/>
          </a:xfrm>
        </p:grpSpPr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2758" y="2207"/>
              <a:ext cx="2671" cy="2320"/>
            </a:xfrm>
            <a:custGeom>
              <a:avLst/>
              <a:gdLst>
                <a:gd name="T0" fmla="*/ 1157 w 2551"/>
                <a:gd name="T1" fmla="*/ 59 h 2216"/>
                <a:gd name="T2" fmla="*/ 415 w 2551"/>
                <a:gd name="T3" fmla="*/ 464 h 2216"/>
                <a:gd name="T4" fmla="*/ 70 w 2551"/>
                <a:gd name="T5" fmla="*/ 1229 h 2216"/>
                <a:gd name="T6" fmla="*/ 835 w 2551"/>
                <a:gd name="T7" fmla="*/ 2099 h 2216"/>
                <a:gd name="T8" fmla="*/ 1930 w 2551"/>
                <a:gd name="T9" fmla="*/ 1934 h 2216"/>
                <a:gd name="T10" fmla="*/ 2500 w 2551"/>
                <a:gd name="T11" fmla="*/ 1132 h 2216"/>
                <a:gd name="T12" fmla="*/ 2237 w 2551"/>
                <a:gd name="T13" fmla="*/ 179 h 2216"/>
                <a:gd name="T14" fmla="*/ 1157 w 2551"/>
                <a:gd name="T15" fmla="*/ 59 h 2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1" h="2216">
                  <a:moveTo>
                    <a:pt x="1157" y="59"/>
                  </a:moveTo>
                  <a:cubicBezTo>
                    <a:pt x="853" y="107"/>
                    <a:pt x="596" y="269"/>
                    <a:pt x="415" y="464"/>
                  </a:cubicBezTo>
                  <a:cubicBezTo>
                    <a:pt x="234" y="659"/>
                    <a:pt x="0" y="956"/>
                    <a:pt x="70" y="1229"/>
                  </a:cubicBezTo>
                  <a:cubicBezTo>
                    <a:pt x="140" y="1502"/>
                    <a:pt x="525" y="1982"/>
                    <a:pt x="835" y="2099"/>
                  </a:cubicBezTo>
                  <a:cubicBezTo>
                    <a:pt x="1145" y="2216"/>
                    <a:pt x="1653" y="2095"/>
                    <a:pt x="1930" y="1934"/>
                  </a:cubicBezTo>
                  <a:cubicBezTo>
                    <a:pt x="2207" y="1773"/>
                    <a:pt x="2449" y="1424"/>
                    <a:pt x="2500" y="1132"/>
                  </a:cubicBezTo>
                  <a:cubicBezTo>
                    <a:pt x="2551" y="840"/>
                    <a:pt x="2459" y="358"/>
                    <a:pt x="2237" y="179"/>
                  </a:cubicBezTo>
                  <a:cubicBezTo>
                    <a:pt x="2015" y="0"/>
                    <a:pt x="1461" y="11"/>
                    <a:pt x="1157" y="59"/>
                  </a:cubicBez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3583" y="1331"/>
              <a:ext cx="2738" cy="2378"/>
            </a:xfrm>
            <a:custGeom>
              <a:avLst/>
              <a:gdLst>
                <a:gd name="T0" fmla="*/ 1157 w 2551"/>
                <a:gd name="T1" fmla="*/ 59 h 2216"/>
                <a:gd name="T2" fmla="*/ 415 w 2551"/>
                <a:gd name="T3" fmla="*/ 464 h 2216"/>
                <a:gd name="T4" fmla="*/ 70 w 2551"/>
                <a:gd name="T5" fmla="*/ 1229 h 2216"/>
                <a:gd name="T6" fmla="*/ 835 w 2551"/>
                <a:gd name="T7" fmla="*/ 2099 h 2216"/>
                <a:gd name="T8" fmla="*/ 1930 w 2551"/>
                <a:gd name="T9" fmla="*/ 1934 h 2216"/>
                <a:gd name="T10" fmla="*/ 2500 w 2551"/>
                <a:gd name="T11" fmla="*/ 1132 h 2216"/>
                <a:gd name="T12" fmla="*/ 2237 w 2551"/>
                <a:gd name="T13" fmla="*/ 179 h 2216"/>
                <a:gd name="T14" fmla="*/ 1157 w 2551"/>
                <a:gd name="T15" fmla="*/ 59 h 2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1" h="2216">
                  <a:moveTo>
                    <a:pt x="1157" y="59"/>
                  </a:moveTo>
                  <a:cubicBezTo>
                    <a:pt x="853" y="107"/>
                    <a:pt x="596" y="269"/>
                    <a:pt x="415" y="464"/>
                  </a:cubicBezTo>
                  <a:cubicBezTo>
                    <a:pt x="234" y="659"/>
                    <a:pt x="0" y="956"/>
                    <a:pt x="70" y="1229"/>
                  </a:cubicBezTo>
                  <a:cubicBezTo>
                    <a:pt x="140" y="1502"/>
                    <a:pt x="525" y="1982"/>
                    <a:pt x="835" y="2099"/>
                  </a:cubicBezTo>
                  <a:cubicBezTo>
                    <a:pt x="1145" y="2216"/>
                    <a:pt x="1653" y="2095"/>
                    <a:pt x="1930" y="1934"/>
                  </a:cubicBezTo>
                  <a:cubicBezTo>
                    <a:pt x="2207" y="1773"/>
                    <a:pt x="2449" y="1424"/>
                    <a:pt x="2500" y="1132"/>
                  </a:cubicBezTo>
                  <a:cubicBezTo>
                    <a:pt x="2551" y="840"/>
                    <a:pt x="2459" y="358"/>
                    <a:pt x="2237" y="179"/>
                  </a:cubicBezTo>
                  <a:cubicBezTo>
                    <a:pt x="2015" y="0"/>
                    <a:pt x="1461" y="11"/>
                    <a:pt x="1157" y="59"/>
                  </a:cubicBez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3751" y="2991"/>
              <a:ext cx="720" cy="720"/>
            </a:xfrm>
            <a:custGeom>
              <a:avLst/>
              <a:gdLst>
                <a:gd name="T0" fmla="*/ 0 w 630"/>
                <a:gd name="T1" fmla="*/ 0 h 533"/>
                <a:gd name="T2" fmla="*/ 0 w 630"/>
                <a:gd name="T3" fmla="*/ 533 h 533"/>
                <a:gd name="T4" fmla="*/ 630 w 630"/>
                <a:gd name="T5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0" h="533">
                  <a:moveTo>
                    <a:pt x="0" y="0"/>
                  </a:moveTo>
                  <a:lnTo>
                    <a:pt x="0" y="533"/>
                  </a:lnTo>
                  <a:lnTo>
                    <a:pt x="630" y="533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2482" y="3681"/>
              <a:ext cx="576" cy="576"/>
            </a:xfrm>
            <a:custGeom>
              <a:avLst/>
              <a:gdLst>
                <a:gd name="T0" fmla="*/ 0 w 630"/>
                <a:gd name="T1" fmla="*/ 0 h 533"/>
                <a:gd name="T2" fmla="*/ 0 w 630"/>
                <a:gd name="T3" fmla="*/ 533 h 533"/>
                <a:gd name="T4" fmla="*/ 630 w 630"/>
                <a:gd name="T5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0" h="533">
                  <a:moveTo>
                    <a:pt x="0" y="0"/>
                  </a:moveTo>
                  <a:lnTo>
                    <a:pt x="0" y="533"/>
                  </a:lnTo>
                  <a:lnTo>
                    <a:pt x="630" y="53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cxnSp>
          <p:nvCxnSpPr>
            <p:cNvPr id="57" name="Line 11922"/>
            <p:cNvCxnSpPr/>
            <p:nvPr/>
          </p:nvCxnSpPr>
          <p:spPr bwMode="auto">
            <a:xfrm rot="10800000" flipV="1">
              <a:off x="2034" y="4250"/>
              <a:ext cx="450" cy="4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4710" y="2003"/>
              <a:ext cx="758" cy="764"/>
            </a:xfrm>
            <a:custGeom>
              <a:avLst/>
              <a:gdLst>
                <a:gd name="T0" fmla="*/ 68 w 758"/>
                <a:gd name="T1" fmla="*/ 0 h 764"/>
                <a:gd name="T2" fmla="*/ 0 w 758"/>
                <a:gd name="T3" fmla="*/ 764 h 764"/>
                <a:gd name="T4" fmla="*/ 758 w 758"/>
                <a:gd name="T5" fmla="*/ 615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8" h="764">
                  <a:moveTo>
                    <a:pt x="68" y="0"/>
                  </a:moveTo>
                  <a:lnTo>
                    <a:pt x="0" y="764"/>
                  </a:lnTo>
                  <a:lnTo>
                    <a:pt x="758" y="61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59" name="Text Box 11924"/>
            <p:cNvSpPr txBox="1">
              <a:spLocks noChangeArrowheads="1"/>
            </p:cNvSpPr>
            <p:nvPr/>
          </p:nvSpPr>
          <p:spPr bwMode="auto">
            <a:xfrm>
              <a:off x="3377" y="3699"/>
              <a:ext cx="883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fr-FR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P(</a:t>
              </a:r>
              <a:r>
                <a: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r>
                <a:rPr lang="en-US" sz="1400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r>
                <a:rPr lang="fr-FR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r>
                <a:rPr lang="en-US" sz="1400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fr-FR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r>
                <a:rPr lang="en-US" sz="1400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r>
                <a:rPr lang="fr-FR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0" name="Text Box 11925"/>
            <p:cNvSpPr txBox="1">
              <a:spLocks noChangeArrowheads="1"/>
            </p:cNvSpPr>
            <p:nvPr/>
          </p:nvSpPr>
          <p:spPr bwMode="auto">
            <a:xfrm>
              <a:off x="4335" y="3745"/>
              <a:ext cx="248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Q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" name="Text Box 11926"/>
            <p:cNvSpPr txBox="1">
              <a:spLocks noChangeArrowheads="1"/>
            </p:cNvSpPr>
            <p:nvPr/>
          </p:nvSpPr>
          <p:spPr bwMode="auto">
            <a:xfrm>
              <a:off x="3510" y="2872"/>
              <a:ext cx="2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2" name="Text Box 11927"/>
            <p:cNvSpPr txBox="1">
              <a:spLocks noChangeArrowheads="1"/>
            </p:cNvSpPr>
            <p:nvPr/>
          </p:nvSpPr>
          <p:spPr bwMode="auto">
            <a:xfrm>
              <a:off x="4663" y="2806"/>
              <a:ext cx="2016" cy="2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fr-FR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P'(x</a:t>
              </a:r>
              <a:r>
                <a:rPr lang="fr-FR" sz="1400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r>
                <a:rPr lang="fr-FR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+u</a:t>
              </a:r>
              <a:r>
                <a:rPr lang="fr-FR" sz="1400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r>
                <a:rPr lang="fr-FR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x</a:t>
              </a:r>
              <a:r>
                <a:rPr lang="fr-FR" sz="1400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fr-FR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+u</a:t>
              </a:r>
              <a:r>
                <a:rPr lang="fr-FR" sz="1400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fr-FR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x</a:t>
              </a:r>
              <a:r>
                <a:rPr lang="fr-FR" sz="1400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r>
                <a:rPr lang="fr-FR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+u</a:t>
              </a:r>
              <a:r>
                <a:rPr lang="fr-FR" sz="1400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r>
                <a:rPr lang="fr-FR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3" name="Text Box 11928"/>
            <p:cNvSpPr txBox="1">
              <a:spLocks noChangeArrowheads="1"/>
            </p:cNvSpPr>
            <p:nvPr/>
          </p:nvSpPr>
          <p:spPr bwMode="auto">
            <a:xfrm>
              <a:off x="5522" y="2443"/>
              <a:ext cx="248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Q'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4" name="Text Box 11929"/>
            <p:cNvSpPr txBox="1">
              <a:spLocks noChangeArrowheads="1"/>
            </p:cNvSpPr>
            <p:nvPr/>
          </p:nvSpPr>
          <p:spPr bwMode="auto">
            <a:xfrm>
              <a:off x="4703" y="1742"/>
              <a:ext cx="2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R'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65" name="Line 11930"/>
            <p:cNvCxnSpPr/>
            <p:nvPr/>
          </p:nvCxnSpPr>
          <p:spPr bwMode="auto">
            <a:xfrm flipV="1">
              <a:off x="3796" y="2790"/>
              <a:ext cx="878" cy="8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" name="Text Box 11931"/>
            <p:cNvSpPr txBox="1">
              <a:spLocks noChangeArrowheads="1"/>
            </p:cNvSpPr>
            <p:nvPr/>
          </p:nvSpPr>
          <p:spPr bwMode="auto">
            <a:xfrm>
              <a:off x="3027" y="4124"/>
              <a:ext cx="248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r>
                <a:rPr lang="en-US" sz="1400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7" name="Text Box 11932"/>
            <p:cNvSpPr txBox="1">
              <a:spLocks noChangeArrowheads="1"/>
            </p:cNvSpPr>
            <p:nvPr/>
          </p:nvSpPr>
          <p:spPr bwMode="auto">
            <a:xfrm>
              <a:off x="2367" y="3432"/>
              <a:ext cx="248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r>
                <a:rPr lang="en-US" sz="1400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8" name="Text Box 11933"/>
            <p:cNvSpPr txBox="1">
              <a:spLocks noChangeArrowheads="1"/>
            </p:cNvSpPr>
            <p:nvPr/>
          </p:nvSpPr>
          <p:spPr bwMode="auto">
            <a:xfrm>
              <a:off x="1841" y="4628"/>
              <a:ext cx="248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r>
                <a:rPr lang="en-US" sz="1400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9" name="Text Box 11934"/>
            <p:cNvSpPr txBox="1">
              <a:spLocks noChangeArrowheads="1"/>
            </p:cNvSpPr>
            <p:nvPr/>
          </p:nvSpPr>
          <p:spPr bwMode="auto">
            <a:xfrm>
              <a:off x="4004" y="3438"/>
              <a:ext cx="339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Symbol" panose="05050102010706020507" pitchFamily="18" charset="2"/>
                  <a:ea typeface="Times New Roman" panose="02020603050405020304" pitchFamily="18" charset="0"/>
                </a:rPr>
                <a:t>D</a:t>
              </a:r>
              <a:r>
                <a: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r>
                <a:rPr lang="en-US" sz="1400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0" name="Text Box 11935"/>
            <p:cNvSpPr txBox="1">
              <a:spLocks noChangeArrowheads="1"/>
            </p:cNvSpPr>
            <p:nvPr/>
          </p:nvSpPr>
          <p:spPr bwMode="auto">
            <a:xfrm>
              <a:off x="3408" y="3219"/>
              <a:ext cx="316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Symbol" panose="05050102010706020507" pitchFamily="18" charset="2"/>
                  <a:ea typeface="Times New Roman" panose="02020603050405020304" pitchFamily="18" charset="0"/>
                </a:rPr>
                <a:t>D</a:t>
              </a:r>
              <a:r>
                <a:rPr lang="en-US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r>
                <a:rPr lang="en-US" sz="1400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166ECE-AA0E-182E-A859-FC92EF5FFF22}"/>
                  </a:ext>
                </a:extLst>
              </p:cNvPr>
              <p:cNvSpPr txBox="1"/>
              <p:nvPr/>
            </p:nvSpPr>
            <p:spPr>
              <a:xfrm>
                <a:off x="117475" y="3311749"/>
                <a:ext cx="2314736" cy="208736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p>
                            </m:sSubSup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p>
                            </m:sSubSup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p>
                            </m:sSubSup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166ECE-AA0E-182E-A859-FC92EF5FF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75" y="3311749"/>
                <a:ext cx="2314736" cy="20873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7DC9C1-AAF3-9A6C-A481-0163E9282457}"/>
                  </a:ext>
                </a:extLst>
              </p:cNvPr>
              <p:cNvSpPr txBox="1"/>
              <p:nvPr/>
            </p:nvSpPr>
            <p:spPr>
              <a:xfrm>
                <a:off x="2895550" y="3311748"/>
                <a:ext cx="2314928" cy="208736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p>
                            </m:sSubSup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p>
                            </m:sSubSup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p>
                            </m:sSubSup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7DC9C1-AAF3-9A6C-A481-0163E9282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550" y="3311748"/>
                <a:ext cx="2314928" cy="20873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217755"/>
      </p:ext>
    </p:extLst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Displacement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5873750"/>
          </a:xfrm>
        </p:spPr>
        <p:txBody>
          <a:bodyPr/>
          <a:lstStyle/>
          <a:p>
            <a:r>
              <a:rPr lang="en-US" dirty="0"/>
              <a:t>Coordinates of P, Q, and R before and after deformation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Length of the line segment P'Q'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96794F-C0F0-CAAC-617D-C599C4CD3339}"/>
                  </a:ext>
                </a:extLst>
              </p:cNvPr>
              <p:cNvSpPr txBox="1"/>
              <p:nvPr/>
            </p:nvSpPr>
            <p:spPr>
              <a:xfrm>
                <a:off x="432282" y="1243653"/>
                <a:ext cx="8265148" cy="322755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sepChr m:val=",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                               </m:t>
                          </m:r>
                        </m:e>
                      </m:mr>
                      <m:m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sepChr m:val=",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                    </m:t>
                          </m:r>
                        </m:e>
                      </m:mr>
                      <m:m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sepChr m:val=",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                    </m:t>
                          </m:r>
                        </m:e>
                      </m:mr>
                      <m:mr>
                        <m:e>
                          <m:sSup>
                            <m:s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sepChr m:val=",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sepChr m:val=",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e>
                      </m:mr>
                      <m:mr>
                        <m:e>
                          <m:sSup>
                            <m:s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sepChr m:val=",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</m:t>
                          </m:r>
                        </m:e>
                      </m:mr>
                      <m:m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              =</m:t>
                          </m:r>
                          <m:d>
                            <m:dPr>
                              <m:sepChr m:val=",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mr>
                      <m:mr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sepChr m:val=",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p>
                              </m:sSubSup>
                            </m:e>
                          </m:d>
                        </m:e>
                      </m:mr>
                      <m:m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sepChr m:val=",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mr>
                    </m:m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96794F-C0F0-CAAC-617D-C599C4CD3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82" y="1243653"/>
                <a:ext cx="8265148" cy="32275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C7200B-D86D-F3CB-162E-CDB77A7C1C5B}"/>
                  </a:ext>
                </a:extLst>
              </p:cNvPr>
              <p:cNvSpPr txBox="1"/>
              <p:nvPr/>
            </p:nvSpPr>
            <p:spPr>
              <a:xfrm>
                <a:off x="673769" y="5278199"/>
                <a:ext cx="6104492" cy="71865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0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sSup>
                                        <m:sSupPr>
                                          <m:ctrlPr>
                                            <a:rPr lang="en-US" sz="200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 dirty="0" smtClean="0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p>
                                          <m:r>
                                            <a:rPr lang="en-US" sz="2000" i="0" dirty="0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p>
                                  </m:sSubSup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0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sSup>
                                        <m:sSupPr>
                                          <m:ctrlPr>
                                            <a:rPr lang="en-US" sz="200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 dirty="0" smtClean="0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p>
                                          <m:r>
                                            <a:rPr lang="en-US" sz="2000" i="0" dirty="0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0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sSup>
                                        <m:sSupPr>
                                          <m:ctrlPr>
                                            <a:rPr lang="en-US" sz="200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 dirty="0" smtClean="0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p>
                                          <m:r>
                                            <a:rPr lang="en-US" sz="2000" i="0" dirty="0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p>
                                  </m:sSubSup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0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sSup>
                                        <m:sSupPr>
                                          <m:ctrlPr>
                                            <a:rPr lang="en-US" sz="200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 dirty="0" smtClean="0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p>
                                          <m:r>
                                            <a:rPr lang="en-US" sz="2000" i="0" dirty="0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0" dirty="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  <m:sup>
                                      <m:sSup>
                                        <m:sSupPr>
                                          <m:ctrlPr>
                                            <a:rPr lang="en-US" sz="200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 dirty="0" smtClean="0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p>
                                          <m:r>
                                            <a:rPr lang="en-US" sz="2000" i="0" dirty="0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p>
                                  </m:sSubSup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0" dirty="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  <m:sup>
                                      <m:sSup>
                                        <m:sSupPr>
                                          <m:ctrlPr>
                                            <a:rPr lang="en-US" sz="200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 dirty="0" smtClean="0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p>
                                          <m:r>
                                            <a:rPr lang="en-US" sz="2000" i="0" dirty="0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C7200B-D86D-F3CB-162E-CDB77A7C1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69" y="5278199"/>
                <a:ext cx="6104492" cy="7186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7399594"/>
      </p:ext>
    </p:extLst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auto">
          <a:xfrm>
            <a:off x="423863" y="4990698"/>
            <a:ext cx="3027481" cy="1624415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45" y="49213"/>
            <a:ext cx="9050337" cy="593725"/>
          </a:xfrm>
        </p:spPr>
        <p:txBody>
          <a:bodyPr/>
          <a:lstStyle/>
          <a:p>
            <a:r>
              <a:rPr lang="en-US" dirty="0"/>
              <a:t>Deformation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Length of the line segment P'Q'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Linear normal strain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899996" y="3923621"/>
            <a:ext cx="7273659" cy="783778"/>
            <a:chOff x="1899996" y="3923621"/>
            <a:chExt cx="7273659" cy="783778"/>
          </a:xfrm>
        </p:grpSpPr>
        <p:grpSp>
          <p:nvGrpSpPr>
            <p:cNvPr id="12" name="Group 11"/>
            <p:cNvGrpSpPr/>
            <p:nvPr/>
          </p:nvGrpSpPr>
          <p:grpSpPr>
            <a:xfrm>
              <a:off x="1899996" y="3923621"/>
              <a:ext cx="4190564" cy="503015"/>
              <a:chOff x="1899996" y="3923621"/>
              <a:chExt cx="4190564" cy="503015"/>
            </a:xfrm>
          </p:grpSpPr>
          <p:sp>
            <p:nvSpPr>
              <p:cNvPr id="8" name="Right Brace 7"/>
              <p:cNvSpPr/>
              <p:nvPr/>
            </p:nvSpPr>
            <p:spPr bwMode="auto">
              <a:xfrm rot="5400000">
                <a:off x="2244554" y="3637929"/>
                <a:ext cx="136753" cy="708138"/>
              </a:xfrm>
              <a:prstGeom prst="rightBrac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9" name="Right Brace 8"/>
              <p:cNvSpPr/>
              <p:nvPr/>
            </p:nvSpPr>
            <p:spPr bwMode="auto">
              <a:xfrm rot="5400000">
                <a:off x="4462690" y="2438407"/>
                <a:ext cx="136753" cy="3118986"/>
              </a:xfrm>
              <a:prstGeom prst="rightBrac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899996" y="4057304"/>
                <a:ext cx="851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Linear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944099" y="4057304"/>
                <a:ext cx="1213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Nonlinear</a:t>
                </a:r>
              </a:p>
            </p:txBody>
          </p:sp>
        </p:grpSp>
        <p:sp>
          <p:nvSpPr>
            <p:cNvPr id="13" name="Right Arrow 12"/>
            <p:cNvSpPr/>
            <p:nvPr/>
          </p:nvSpPr>
          <p:spPr bwMode="auto">
            <a:xfrm>
              <a:off x="5132793" y="4187138"/>
              <a:ext cx="277585" cy="114300"/>
            </a:xfrm>
            <a:prstGeom prst="rightArrow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13614" y="4061068"/>
              <a:ext cx="36600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Ignore H.O.T. when displacement </a:t>
              </a:r>
              <a:br>
                <a:rPr lang="en-US" dirty="0"/>
              </a:br>
              <a:r>
                <a:rPr lang="en-US" dirty="0"/>
                <a:t>gradients are small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DF79B1-DCF7-2AE8-0FDF-8371641C450F}"/>
                  </a:ext>
                </a:extLst>
              </p:cNvPr>
              <p:cNvSpPr txBox="1"/>
              <p:nvPr/>
            </p:nvSpPr>
            <p:spPr>
              <a:xfrm>
                <a:off x="117475" y="1150044"/>
                <a:ext cx="6773714" cy="277947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ad>
                              <m:radPr>
                                <m:degHide m:val="on"/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f>
                                          <m:fPr>
                                            <m:ctrlPr>
                                              <a:rPr lang="en-US" sz="200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i="0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200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i="0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00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i="0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200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i="0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00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i="0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200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i="0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</m:e>
                        </m:mr>
                        <m:mr>
                          <m:e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1+2</m:t>
                                    </m:r>
                                    <m:f>
                                      <m:f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i="0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𝜕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200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𝑢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i="0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a:rPr lang="en-US" sz="2000" i="0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𝜕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200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i="0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i="0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𝜕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200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𝑢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i="0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a:rPr lang="en-US" sz="2000" i="0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𝜕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200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i="0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i="0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𝜕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200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𝑢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i="0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a:rPr lang="en-US" sz="2000" i="0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𝜕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200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i="0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f>
                                  <m:fPr>
                                    <m:type m:val="lin"/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</m:mr>
                        <m:m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≈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00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i="0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200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i="0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00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i="0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200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i="0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00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i="0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200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i="0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DF79B1-DCF7-2AE8-0FDF-8371641C4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75" y="1150044"/>
                <a:ext cx="6773714" cy="27794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44220C-CDA6-D14E-8C81-FCBD9B793E2F}"/>
                  </a:ext>
                </a:extLst>
              </p:cNvPr>
              <p:cNvSpPr txBox="1"/>
              <p:nvPr/>
            </p:nvSpPr>
            <p:spPr>
              <a:xfrm>
                <a:off x="6754063" y="3019369"/>
                <a:ext cx="2346027" cy="92217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dirty="0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44220C-CDA6-D14E-8C81-FCBD9B793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063" y="3019369"/>
                <a:ext cx="2346027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2115FF0-8AC5-6290-E14D-6462DD657342}"/>
                  </a:ext>
                </a:extLst>
              </p:cNvPr>
              <p:cNvSpPr txBox="1"/>
              <p:nvPr/>
            </p:nvSpPr>
            <p:spPr>
              <a:xfrm>
                <a:off x="440480" y="5032684"/>
                <a:ext cx="2803268" cy="73872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𝑃𝑄</m:t>
                          </m:r>
                        </m:num>
                        <m:den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𝑃𝑄</m:t>
                          </m:r>
                        </m:den>
                      </m:f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2115FF0-8AC5-6290-E14D-6462DD657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80" y="5032684"/>
                <a:ext cx="2803268" cy="7387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111212-5509-2FFB-F7EA-19E122E8244F}"/>
                  </a:ext>
                </a:extLst>
              </p:cNvPr>
              <p:cNvSpPr txBox="1"/>
              <p:nvPr/>
            </p:nvSpPr>
            <p:spPr>
              <a:xfrm>
                <a:off x="447582" y="5827926"/>
                <a:ext cx="2950231" cy="72949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  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  </m:t>
                      </m:r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111212-5509-2FFB-F7EA-19E122E82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82" y="5827926"/>
                <a:ext cx="2950231" cy="7294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971979"/>
      </p:ext>
    </p:extLst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962025" y="4580842"/>
            <a:ext cx="2581788" cy="2195515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827314" y="2499173"/>
            <a:ext cx="3228348" cy="204175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Deformation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Shear strain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lvl="1"/>
                <a:r>
                  <a:rPr lang="en-US" dirty="0"/>
                  <a:t>change in angle between two lines originally parallel to x– and y–axes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101799" y="326505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Engineering shear strain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81D267-993C-3FE6-EF2F-ED41F0EE815F}"/>
                  </a:ext>
                </a:extLst>
              </p:cNvPr>
              <p:cNvSpPr txBox="1"/>
              <p:nvPr/>
            </p:nvSpPr>
            <p:spPr>
              <a:xfrm>
                <a:off x="827314" y="1543616"/>
                <a:ext cx="2547108" cy="83849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bSup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81D267-993C-3FE6-EF2F-ED41F0EE8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4" y="1543616"/>
                <a:ext cx="2547108" cy="8384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EB36BC-1DFD-B3B1-45BA-2AEB96F7B358}"/>
                  </a:ext>
                </a:extLst>
              </p:cNvPr>
              <p:cNvSpPr txBox="1"/>
              <p:nvPr/>
            </p:nvSpPr>
            <p:spPr>
              <a:xfrm>
                <a:off x="4290642" y="1540538"/>
                <a:ext cx="2535566" cy="807657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bSup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EB36BC-1DFD-B3B1-45BA-2AEB96F7B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642" y="1540538"/>
                <a:ext cx="2535566" cy="8076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A91E42-A373-DC9B-BE66-0270DBAC4E3D}"/>
                  </a:ext>
                </a:extLst>
              </p:cNvPr>
              <p:cNvSpPr txBox="1"/>
              <p:nvPr/>
            </p:nvSpPr>
            <p:spPr>
              <a:xfrm>
                <a:off x="744489" y="3141283"/>
                <a:ext cx="2411472" cy="14108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sub>
                            </m:sSub>
                            <m:r>
                              <a:rPr lang="en-US" sz="20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  <m:r>
                              <a:rPr lang="en-US" sz="20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A91E42-A373-DC9B-BE66-0270DBAC4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89" y="3141283"/>
                <a:ext cx="2411472" cy="14108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9A560D5-C7E3-C007-F483-9F31A9A161EE}"/>
                  </a:ext>
                </a:extLst>
              </p:cNvPr>
              <p:cNvSpPr txBox="1"/>
              <p:nvPr/>
            </p:nvSpPr>
            <p:spPr>
              <a:xfrm>
                <a:off x="860809" y="2502386"/>
                <a:ext cx="3228348" cy="727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9A560D5-C7E3-C007-F483-9F31A9A16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09" y="2502386"/>
                <a:ext cx="3228348" cy="7278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C89F7CD-074D-E733-0DD6-3C7569E5DDBA}"/>
                  </a:ext>
                </a:extLst>
              </p:cNvPr>
              <p:cNvSpPr txBox="1"/>
              <p:nvPr/>
            </p:nvSpPr>
            <p:spPr>
              <a:xfrm>
                <a:off x="959630" y="4546467"/>
                <a:ext cx="2477756" cy="2255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r>
                              <a:rPr lang="en-US" sz="20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sub>
                            </m:sSub>
                            <m:r>
                              <a:rPr lang="en-US" sz="20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  <m:r>
                              <a:rPr lang="en-US" sz="20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C89F7CD-074D-E733-0DD6-3C7569E5D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630" y="4546467"/>
                <a:ext cx="2477756" cy="22552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34124B4F-D6CA-2104-6DE5-4788765C41B1}"/>
              </a:ext>
            </a:extLst>
          </p:cNvPr>
          <p:cNvGrpSpPr/>
          <p:nvPr/>
        </p:nvGrpSpPr>
        <p:grpSpPr>
          <a:xfrm>
            <a:off x="5387689" y="4009684"/>
            <a:ext cx="2439975" cy="2402768"/>
            <a:chOff x="4957010" y="4044060"/>
            <a:chExt cx="2439975" cy="2402768"/>
          </a:xfrm>
        </p:grpSpPr>
        <p:sp>
          <p:nvSpPr>
            <p:cNvPr id="4" name="TextBox 3"/>
            <p:cNvSpPr txBox="1"/>
            <p:nvPr/>
          </p:nvSpPr>
          <p:spPr>
            <a:xfrm>
              <a:off x="5088340" y="4044060"/>
              <a:ext cx="2308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702030302020204" pitchFamily="66" charset="0"/>
                </a:rPr>
                <a:t>Different notations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406793B-260E-4A8A-4765-6337E6C238CB}"/>
                    </a:ext>
                  </a:extLst>
                </p:cNvPr>
                <p:cNvSpPr txBox="1"/>
                <p:nvPr/>
              </p:nvSpPr>
              <p:spPr>
                <a:xfrm>
                  <a:off x="4957010" y="4511548"/>
                  <a:ext cx="2403735" cy="790537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2000" i="0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406793B-260E-4A8A-4765-6337E6C238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7010" y="4511548"/>
                  <a:ext cx="2403735" cy="79053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2B90C25-1856-2C77-22D1-5A2E07C580F9}"/>
                    </a:ext>
                  </a:extLst>
                </p:cNvPr>
                <p:cNvSpPr txBox="1"/>
                <p:nvPr/>
              </p:nvSpPr>
              <p:spPr>
                <a:xfrm>
                  <a:off x="4967086" y="5339685"/>
                  <a:ext cx="2285113" cy="668516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2000" i="0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2B90C25-1856-2C77-22D1-5A2E07C580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7086" y="5339685"/>
                  <a:ext cx="2285113" cy="66851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E5204A3-F232-462C-F474-86B544256DC6}"/>
                    </a:ext>
                  </a:extLst>
                </p:cNvPr>
                <p:cNvSpPr txBox="1"/>
                <p:nvPr/>
              </p:nvSpPr>
              <p:spPr>
                <a:xfrm>
                  <a:off x="5174075" y="6046718"/>
                  <a:ext cx="1708160" cy="400110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dirty="0" smtClean="0">
                            <a:latin typeface="Cambria Math" panose="02040503050406030204" pitchFamily="18" charset="0"/>
                          </a:rPr>
                          <m:t>𝛆</m:t>
                        </m:r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𝑠𝑦𝑚</m:t>
                        </m:r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sz="2000" b="1" i="0" dirty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E5204A3-F232-462C-F474-86B544256D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4075" y="6046718"/>
                  <a:ext cx="1708160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65156036"/>
      </p:ext>
    </p:extLst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1791158" y="4518561"/>
            <a:ext cx="2065822" cy="1089562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Strain Tensor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Strain Tensor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Cartesian Components</a:t>
            </a:r>
          </a:p>
          <a:p>
            <a:endParaRPr lang="en-US" dirty="0"/>
          </a:p>
          <a:p>
            <a:r>
              <a:rPr lang="en-US" dirty="0"/>
              <a:t>Vector notation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3390C6-CF2F-40D6-C52A-F5D24A93CF22}"/>
                  </a:ext>
                </a:extLst>
              </p:cNvPr>
              <p:cNvSpPr txBox="1"/>
              <p:nvPr/>
            </p:nvSpPr>
            <p:spPr>
              <a:xfrm>
                <a:off x="522514" y="1371954"/>
                <a:ext cx="2117759" cy="491417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𝛆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3390C6-CF2F-40D6-C52A-F5D24A93C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4" y="1371954"/>
                <a:ext cx="2117759" cy="491417"/>
              </a:xfrm>
              <a:prstGeom prst="rect">
                <a:avLst/>
              </a:prstGeom>
              <a:blipFill>
                <a:blip r:embed="rId2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814041-4049-E9D7-641B-4A80F81E001B}"/>
                  </a:ext>
                </a:extLst>
              </p:cNvPr>
              <p:cNvSpPr txBox="1"/>
              <p:nvPr/>
            </p:nvSpPr>
            <p:spPr>
              <a:xfrm>
                <a:off x="3962111" y="1764796"/>
                <a:ext cx="3285964" cy="106990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dirty="0" smtClean="0"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814041-4049-E9D7-641B-4A80F81E0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111" y="1764796"/>
                <a:ext cx="3285964" cy="10699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7C5066-EA83-C83E-EFB4-1D9811D223E6}"/>
                  </a:ext>
                </a:extLst>
              </p:cNvPr>
              <p:cNvSpPr txBox="1"/>
              <p:nvPr/>
            </p:nvSpPr>
            <p:spPr>
              <a:xfrm>
                <a:off x="783771" y="3429000"/>
                <a:ext cx="3270382" cy="2179123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𝛆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7C5066-EA83-C83E-EFB4-1D9811D22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71" y="3429000"/>
                <a:ext cx="3270382" cy="21791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3808755"/>
      </p:ext>
    </p:extLst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Volumetric and </a:t>
            </a:r>
            <a:r>
              <a:rPr lang="en-US" dirty="0" err="1"/>
              <a:t>Deviatoric</a:t>
            </a:r>
            <a:r>
              <a:rPr lang="en-US" dirty="0"/>
              <a:t> Strain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Volumetric strain (from small strain assumption)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Deviatoric</a:t>
            </a:r>
            <a:r>
              <a:rPr lang="en-US" dirty="0"/>
              <a:t> strain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 bwMode="auto">
          <a:xfrm>
            <a:off x="5778261" y="3036683"/>
            <a:ext cx="2725572" cy="2374583"/>
            <a:chOff x="7221" y="2312"/>
            <a:chExt cx="2911" cy="2493"/>
          </a:xfrm>
        </p:grpSpPr>
        <p:cxnSp>
          <p:nvCxnSpPr>
            <p:cNvPr id="13" name="AutoShape 15301"/>
            <p:cNvCxnSpPr>
              <a:cxnSpLocks noChangeShapeType="1"/>
            </p:cNvCxnSpPr>
            <p:nvPr/>
          </p:nvCxnSpPr>
          <p:spPr bwMode="auto">
            <a:xfrm flipV="1">
              <a:off x="7618" y="2619"/>
              <a:ext cx="0" cy="5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5302"/>
            <p:cNvCxnSpPr>
              <a:cxnSpLocks noChangeShapeType="1"/>
            </p:cNvCxnSpPr>
            <p:nvPr/>
          </p:nvCxnSpPr>
          <p:spPr bwMode="auto">
            <a:xfrm flipV="1">
              <a:off x="7619" y="4154"/>
              <a:ext cx="357" cy="35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 Box 15303"/>
            <p:cNvSpPr txBox="1">
              <a:spLocks noChangeArrowheads="1"/>
            </p:cNvSpPr>
            <p:nvPr/>
          </p:nvSpPr>
          <p:spPr bwMode="auto">
            <a:xfrm>
              <a:off x="7831" y="3882"/>
              <a:ext cx="459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>
                  <a:effectLst/>
                  <a:latin typeface="Euclid"/>
                  <a:ea typeface="Times New Roman"/>
                </a:rPr>
                <a:t>x</a:t>
              </a:r>
              <a:r>
                <a:rPr lang="en-US" sz="2000" baseline="-25000">
                  <a:effectLst/>
                  <a:latin typeface="Euclid"/>
                  <a:ea typeface="Times New Roman"/>
                </a:rPr>
                <a:t>2</a:t>
              </a:r>
              <a:endParaRPr lang="en-US" sz="2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Text Box 15304"/>
            <p:cNvSpPr txBox="1">
              <a:spLocks noChangeArrowheads="1"/>
            </p:cNvSpPr>
            <p:nvPr/>
          </p:nvSpPr>
          <p:spPr bwMode="auto">
            <a:xfrm>
              <a:off x="7402" y="2312"/>
              <a:ext cx="459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>
                  <a:effectLst/>
                  <a:latin typeface="Euclid"/>
                  <a:ea typeface="Times New Roman"/>
                </a:rPr>
                <a:t>x</a:t>
              </a:r>
              <a:r>
                <a:rPr lang="en-US" sz="2000" baseline="-25000">
                  <a:effectLst/>
                  <a:latin typeface="Euclid"/>
                  <a:ea typeface="Times New Roman"/>
                </a:rPr>
                <a:t>3</a:t>
              </a:r>
              <a:endParaRPr lang="en-US" sz="2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" name="AutoShape 15305"/>
            <p:cNvSpPr>
              <a:spLocks noChangeArrowheads="1"/>
            </p:cNvSpPr>
            <p:nvPr/>
          </p:nvSpPr>
          <p:spPr bwMode="auto">
            <a:xfrm rot="5400000" flipH="1">
              <a:off x="7660" y="2670"/>
              <a:ext cx="1799" cy="1880"/>
            </a:xfrm>
            <a:prstGeom prst="cube">
              <a:avLst>
                <a:gd name="adj" fmla="val 25000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000"/>
            </a:p>
          </p:txBody>
        </p:sp>
        <p:cxnSp>
          <p:nvCxnSpPr>
            <p:cNvPr id="18" name="AutoShape 15306"/>
            <p:cNvCxnSpPr>
              <a:cxnSpLocks noChangeShapeType="1"/>
            </p:cNvCxnSpPr>
            <p:nvPr/>
          </p:nvCxnSpPr>
          <p:spPr bwMode="auto">
            <a:xfrm>
              <a:off x="9194" y="4511"/>
              <a:ext cx="57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 Box 15307"/>
            <p:cNvSpPr txBox="1">
              <a:spLocks noChangeArrowheads="1"/>
            </p:cNvSpPr>
            <p:nvPr/>
          </p:nvSpPr>
          <p:spPr bwMode="auto">
            <a:xfrm>
              <a:off x="9673" y="4310"/>
              <a:ext cx="459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>
                  <a:effectLst/>
                  <a:latin typeface="Euclid"/>
                  <a:ea typeface="Times New Roman"/>
                </a:rPr>
                <a:t>x</a:t>
              </a:r>
              <a:r>
                <a:rPr lang="en-US" sz="2000" baseline="-25000">
                  <a:effectLst/>
                  <a:latin typeface="Euclid"/>
                  <a:ea typeface="Times New Roman"/>
                </a:rPr>
                <a:t>1</a:t>
              </a:r>
              <a:endParaRPr lang="en-US" sz="2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0" name="Text Box 15308"/>
            <p:cNvSpPr txBox="1">
              <a:spLocks noChangeArrowheads="1"/>
            </p:cNvSpPr>
            <p:nvPr/>
          </p:nvSpPr>
          <p:spPr bwMode="auto">
            <a:xfrm>
              <a:off x="8010" y="3495"/>
              <a:ext cx="459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Euclid"/>
                  <a:ea typeface="Times New Roman"/>
                </a:rPr>
                <a:t>1</a:t>
              </a:r>
              <a:endParaRPr lang="en-US" sz="2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1" name="Text Box 15309"/>
            <p:cNvSpPr txBox="1">
              <a:spLocks noChangeArrowheads="1"/>
            </p:cNvSpPr>
            <p:nvPr/>
          </p:nvSpPr>
          <p:spPr bwMode="auto">
            <a:xfrm>
              <a:off x="8682" y="4407"/>
              <a:ext cx="459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>
                  <a:effectLst/>
                  <a:latin typeface="Euclid Symbol"/>
                  <a:ea typeface="Times New Roman"/>
                </a:rPr>
                <a:t>e</a:t>
              </a:r>
              <a:r>
                <a:rPr lang="en-US" sz="2000" baseline="-25000">
                  <a:effectLst/>
                  <a:latin typeface="Euclid"/>
                  <a:ea typeface="Times New Roman"/>
                </a:rPr>
                <a:t>11</a:t>
              </a:r>
              <a:endParaRPr lang="en-US" sz="2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" name="AutoShape 15310"/>
            <p:cNvSpPr>
              <a:spLocks noChangeAspect="1" noChangeArrowheads="1"/>
            </p:cNvSpPr>
            <p:nvPr/>
          </p:nvSpPr>
          <p:spPr bwMode="auto">
            <a:xfrm rot="5400000" flipH="1">
              <a:off x="7662" y="3163"/>
              <a:ext cx="1304" cy="1392"/>
            </a:xfrm>
            <a:prstGeom prst="cube">
              <a:avLst>
                <a:gd name="adj" fmla="val 25000"/>
              </a:avLst>
            </a:prstGeom>
            <a:noFill/>
            <a:ln w="1905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000"/>
            </a:p>
          </p:txBody>
        </p:sp>
        <p:sp>
          <p:nvSpPr>
            <p:cNvPr id="23" name="Text Box 15311"/>
            <p:cNvSpPr txBox="1">
              <a:spLocks noChangeArrowheads="1"/>
            </p:cNvSpPr>
            <p:nvPr/>
          </p:nvSpPr>
          <p:spPr bwMode="auto">
            <a:xfrm>
              <a:off x="9153" y="2799"/>
              <a:ext cx="459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>
                  <a:effectLst/>
                  <a:latin typeface="Euclid Symbol"/>
                  <a:ea typeface="Times New Roman"/>
                </a:rPr>
                <a:t>e</a:t>
              </a:r>
              <a:r>
                <a:rPr lang="en-US" sz="2000" baseline="-25000">
                  <a:effectLst/>
                  <a:latin typeface="Euclid"/>
                  <a:ea typeface="Times New Roman"/>
                </a:rPr>
                <a:t>22</a:t>
              </a:r>
              <a:endParaRPr lang="en-US" sz="2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4" name="Text Box 15312"/>
            <p:cNvSpPr txBox="1">
              <a:spLocks noChangeArrowheads="1"/>
            </p:cNvSpPr>
            <p:nvPr/>
          </p:nvSpPr>
          <p:spPr bwMode="auto">
            <a:xfrm>
              <a:off x="7221" y="3137"/>
              <a:ext cx="459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>
                  <a:effectLst/>
                  <a:latin typeface="Euclid Symbol"/>
                  <a:ea typeface="Times New Roman"/>
                </a:rPr>
                <a:t>e</a:t>
              </a:r>
              <a:r>
                <a:rPr lang="en-US" sz="2000" baseline="-25000">
                  <a:effectLst/>
                  <a:latin typeface="Euclid"/>
                  <a:ea typeface="Times New Roman"/>
                </a:rPr>
                <a:t>33</a:t>
              </a:r>
              <a:endParaRPr lang="en-US" sz="2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5" name="Text Box 15313"/>
            <p:cNvSpPr txBox="1">
              <a:spLocks noChangeArrowheads="1"/>
            </p:cNvSpPr>
            <p:nvPr/>
          </p:nvSpPr>
          <p:spPr bwMode="auto">
            <a:xfrm>
              <a:off x="8370" y="3875"/>
              <a:ext cx="459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Euclid"/>
                  <a:ea typeface="Times New Roman"/>
                </a:rPr>
                <a:t>1</a:t>
              </a:r>
              <a:endParaRPr lang="en-US" sz="2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6" name="Text Box 15314"/>
            <p:cNvSpPr txBox="1">
              <a:spLocks noChangeArrowheads="1"/>
            </p:cNvSpPr>
            <p:nvPr/>
          </p:nvSpPr>
          <p:spPr bwMode="auto">
            <a:xfrm>
              <a:off x="8630" y="4037"/>
              <a:ext cx="459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Euclid"/>
                  <a:ea typeface="Times New Roman"/>
                </a:rPr>
                <a:t>1</a:t>
              </a:r>
              <a:endParaRPr lang="en-US" sz="20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7" name="AutoShape 15315"/>
            <p:cNvCxnSpPr>
              <a:cxnSpLocks noChangeShapeType="1"/>
            </p:cNvCxnSpPr>
            <p:nvPr/>
          </p:nvCxnSpPr>
          <p:spPr bwMode="auto">
            <a:xfrm>
              <a:off x="8672" y="4511"/>
              <a:ext cx="40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15316"/>
            <p:cNvCxnSpPr>
              <a:cxnSpLocks noChangeShapeType="1"/>
            </p:cNvCxnSpPr>
            <p:nvPr/>
          </p:nvCxnSpPr>
          <p:spPr bwMode="auto">
            <a:xfrm rot="-5400000">
              <a:off x="7419" y="3341"/>
              <a:ext cx="40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15317"/>
            <p:cNvCxnSpPr>
              <a:cxnSpLocks noChangeShapeType="1"/>
            </p:cNvCxnSpPr>
            <p:nvPr/>
          </p:nvCxnSpPr>
          <p:spPr bwMode="auto">
            <a:xfrm flipV="1">
              <a:off x="9304" y="2701"/>
              <a:ext cx="196" cy="22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89985" y="6029439"/>
                <a:ext cx="62280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Exercise: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𝑑𝑒𝑣</m:t>
                        </m:r>
                      </m:sub>
                    </m:sSub>
                  </m:oMath>
                </a14:m>
                <a:r>
                  <a:rPr lang="en-US" sz="2400" dirty="0"/>
                  <a:t> in matrix-vector notation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85" y="6029439"/>
                <a:ext cx="6228052" cy="461665"/>
              </a:xfrm>
              <a:prstGeom prst="rect">
                <a:avLst/>
              </a:prstGeom>
              <a:blipFill>
                <a:blip r:embed="rId2"/>
                <a:stretch>
                  <a:fillRect l="-1468" t="-9211" r="-78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C2BB473-DD85-495D-9DBD-70CBE623A7EC}"/>
                  </a:ext>
                </a:extLst>
              </p:cNvPr>
              <p:cNvSpPr txBox="1"/>
              <p:nvPr/>
            </p:nvSpPr>
            <p:spPr>
              <a:xfrm>
                <a:off x="348124" y="1411396"/>
                <a:ext cx="7296100" cy="72077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sub>
                          </m:sSub>
                        </m:e>
                      </m:d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−1≈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C2BB473-DD85-495D-9DBD-70CBE623A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24" y="1411396"/>
                <a:ext cx="7296100" cy="720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76FE602-66B4-4476-2CF9-15251DAC63B5}"/>
                  </a:ext>
                </a:extLst>
              </p:cNvPr>
              <p:cNvSpPr txBox="1"/>
              <p:nvPr/>
            </p:nvSpPr>
            <p:spPr>
              <a:xfrm>
                <a:off x="386717" y="2316271"/>
                <a:ext cx="3722366" cy="46166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𝑘𝑘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76FE602-66B4-4476-2CF9-15251DAC6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17" y="2316271"/>
                <a:ext cx="3722366" cy="461665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11764B1-FBC4-071C-4751-CD9C12C18418}"/>
                  </a:ext>
                </a:extLst>
              </p:cNvPr>
              <p:cNvSpPr txBox="1"/>
              <p:nvPr/>
            </p:nvSpPr>
            <p:spPr>
              <a:xfrm>
                <a:off x="602152" y="3435631"/>
                <a:ext cx="4204741" cy="67056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𝛆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  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11764B1-FBC4-071C-4751-CD9C12C18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52" y="3435631"/>
                <a:ext cx="4204741" cy="670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A763490-ED44-A1B3-7FE3-70A45ED7D9D6}"/>
                  </a:ext>
                </a:extLst>
              </p:cNvPr>
              <p:cNvSpPr txBox="1"/>
              <p:nvPr/>
            </p:nvSpPr>
            <p:spPr>
              <a:xfrm>
                <a:off x="602152" y="4360300"/>
                <a:ext cx="1388778" cy="40011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𝑑𝑒𝑣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𝛆</m:t>
                      </m:r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A763490-ED44-A1B3-7FE3-70A45ED7D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52" y="4360300"/>
                <a:ext cx="1388778" cy="400110"/>
              </a:xfrm>
              <a:prstGeom prst="rect">
                <a:avLst/>
              </a:prstGeom>
              <a:blipFill>
                <a:blip r:embed="rId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3521942"/>
      </p:ext>
    </p:extLst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Stress-Strain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Applied Load         shape change (strain)         stress</a:t>
            </a:r>
          </a:p>
          <a:p>
            <a:r>
              <a:rPr lang="en-US" dirty="0"/>
              <a:t>There must be a relation between stress and strain</a:t>
            </a:r>
          </a:p>
          <a:p>
            <a:r>
              <a:rPr lang="en-US" dirty="0"/>
              <a:t>Linear Elasticity: Simplest and most commonly used</a:t>
            </a:r>
          </a:p>
          <a:p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1687830" y="2715895"/>
            <a:ext cx="5349240" cy="3441700"/>
            <a:chOff x="4014" y="8215"/>
            <a:chExt cx="4212" cy="2710"/>
          </a:xfrm>
        </p:grpSpPr>
        <p:sp>
          <p:nvSpPr>
            <p:cNvPr id="5" name="Text Box 11937"/>
            <p:cNvSpPr txBox="1">
              <a:spLocks noChangeArrowheads="1"/>
            </p:cNvSpPr>
            <p:nvPr/>
          </p:nvSpPr>
          <p:spPr bwMode="auto">
            <a:xfrm>
              <a:off x="4014" y="9567"/>
              <a:ext cx="924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effectLst/>
                  <a:latin typeface="Times New Roman"/>
                  <a:ea typeface="Times New Roman"/>
                </a:rPr>
                <a:t>Proportional limit</a:t>
              </a:r>
            </a:p>
          </p:txBody>
        </p:sp>
        <p:cxnSp>
          <p:nvCxnSpPr>
            <p:cNvPr id="6" name="Line 11938"/>
            <p:cNvCxnSpPr/>
            <p:nvPr/>
          </p:nvCxnSpPr>
          <p:spPr bwMode="auto">
            <a:xfrm>
              <a:off x="5113" y="10345"/>
              <a:ext cx="302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Line 11939"/>
            <p:cNvCxnSpPr/>
            <p:nvPr/>
          </p:nvCxnSpPr>
          <p:spPr bwMode="auto">
            <a:xfrm flipV="1">
              <a:off x="5113" y="8254"/>
              <a:ext cx="0" cy="20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113" y="9097"/>
              <a:ext cx="408" cy="1245"/>
            </a:xfrm>
            <a:custGeom>
              <a:avLst/>
              <a:gdLst>
                <a:gd name="T0" fmla="*/ 0 w 408"/>
                <a:gd name="T1" fmla="*/ 1245 h 1245"/>
                <a:gd name="T2" fmla="*/ 408 w 408"/>
                <a:gd name="T3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8" h="1245">
                  <a:moveTo>
                    <a:pt x="0" y="1245"/>
                  </a:moveTo>
                  <a:cubicBezTo>
                    <a:pt x="163" y="740"/>
                    <a:pt x="327" y="235"/>
                    <a:pt x="408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521" y="8626"/>
              <a:ext cx="2208" cy="471"/>
            </a:xfrm>
            <a:custGeom>
              <a:avLst/>
              <a:gdLst>
                <a:gd name="T0" fmla="*/ 0 w 2208"/>
                <a:gd name="T1" fmla="*/ 471 h 471"/>
                <a:gd name="T2" fmla="*/ 21 w 2208"/>
                <a:gd name="T3" fmla="*/ 426 h 471"/>
                <a:gd name="T4" fmla="*/ 81 w 2208"/>
                <a:gd name="T5" fmla="*/ 405 h 471"/>
                <a:gd name="T6" fmla="*/ 300 w 2208"/>
                <a:gd name="T7" fmla="*/ 402 h 471"/>
                <a:gd name="T8" fmla="*/ 519 w 2208"/>
                <a:gd name="T9" fmla="*/ 405 h 471"/>
                <a:gd name="T10" fmla="*/ 633 w 2208"/>
                <a:gd name="T11" fmla="*/ 387 h 471"/>
                <a:gd name="T12" fmla="*/ 741 w 2208"/>
                <a:gd name="T13" fmla="*/ 303 h 471"/>
                <a:gd name="T14" fmla="*/ 897 w 2208"/>
                <a:gd name="T15" fmla="*/ 150 h 471"/>
                <a:gd name="T16" fmla="*/ 1113 w 2208"/>
                <a:gd name="T17" fmla="*/ 39 h 471"/>
                <a:gd name="T18" fmla="*/ 1368 w 2208"/>
                <a:gd name="T19" fmla="*/ 3 h 471"/>
                <a:gd name="T20" fmla="*/ 1743 w 2208"/>
                <a:gd name="T21" fmla="*/ 57 h 471"/>
                <a:gd name="T22" fmla="*/ 2208 w 2208"/>
                <a:gd name="T23" fmla="*/ 336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08" h="471">
                  <a:moveTo>
                    <a:pt x="0" y="471"/>
                  </a:moveTo>
                  <a:cubicBezTo>
                    <a:pt x="4" y="454"/>
                    <a:pt x="8" y="437"/>
                    <a:pt x="21" y="426"/>
                  </a:cubicBezTo>
                  <a:cubicBezTo>
                    <a:pt x="34" y="415"/>
                    <a:pt x="35" y="409"/>
                    <a:pt x="81" y="405"/>
                  </a:cubicBezTo>
                  <a:cubicBezTo>
                    <a:pt x="127" y="401"/>
                    <a:pt x="227" y="402"/>
                    <a:pt x="300" y="402"/>
                  </a:cubicBezTo>
                  <a:cubicBezTo>
                    <a:pt x="373" y="402"/>
                    <a:pt x="464" y="407"/>
                    <a:pt x="519" y="405"/>
                  </a:cubicBezTo>
                  <a:cubicBezTo>
                    <a:pt x="574" y="403"/>
                    <a:pt x="596" y="404"/>
                    <a:pt x="633" y="387"/>
                  </a:cubicBezTo>
                  <a:cubicBezTo>
                    <a:pt x="670" y="370"/>
                    <a:pt x="697" y="343"/>
                    <a:pt x="741" y="303"/>
                  </a:cubicBezTo>
                  <a:cubicBezTo>
                    <a:pt x="785" y="263"/>
                    <a:pt x="835" y="194"/>
                    <a:pt x="897" y="150"/>
                  </a:cubicBezTo>
                  <a:cubicBezTo>
                    <a:pt x="959" y="106"/>
                    <a:pt x="1034" y="63"/>
                    <a:pt x="1113" y="39"/>
                  </a:cubicBezTo>
                  <a:cubicBezTo>
                    <a:pt x="1192" y="15"/>
                    <a:pt x="1263" y="0"/>
                    <a:pt x="1368" y="3"/>
                  </a:cubicBezTo>
                  <a:cubicBezTo>
                    <a:pt x="1473" y="6"/>
                    <a:pt x="1603" y="2"/>
                    <a:pt x="1743" y="57"/>
                  </a:cubicBezTo>
                  <a:cubicBezTo>
                    <a:pt x="1883" y="112"/>
                    <a:pt x="2130" y="290"/>
                    <a:pt x="2208" y="336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Text Box 11942"/>
            <p:cNvSpPr txBox="1">
              <a:spLocks noChangeArrowheads="1"/>
            </p:cNvSpPr>
            <p:nvPr/>
          </p:nvSpPr>
          <p:spPr bwMode="auto">
            <a:xfrm>
              <a:off x="4021" y="9109"/>
              <a:ext cx="876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effectLst/>
                  <a:latin typeface="Times New Roman"/>
                  <a:ea typeface="Times New Roman"/>
                </a:rPr>
                <a:t>Yield stress</a:t>
              </a:r>
            </a:p>
          </p:txBody>
        </p:sp>
        <p:sp>
          <p:nvSpPr>
            <p:cNvPr id="11" name="Text Box 11943"/>
            <p:cNvSpPr txBox="1">
              <a:spLocks noChangeArrowheads="1"/>
            </p:cNvSpPr>
            <p:nvPr/>
          </p:nvSpPr>
          <p:spPr bwMode="auto">
            <a:xfrm>
              <a:off x="4014" y="8546"/>
              <a:ext cx="672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effectLst/>
                  <a:latin typeface="Times New Roman"/>
                  <a:ea typeface="Times New Roman"/>
                </a:rPr>
                <a:t>Ultimate stress</a:t>
              </a:r>
            </a:p>
          </p:txBody>
        </p:sp>
        <p:sp>
          <p:nvSpPr>
            <p:cNvPr id="12" name="Text Box 11944"/>
            <p:cNvSpPr txBox="1">
              <a:spLocks noChangeArrowheads="1"/>
            </p:cNvSpPr>
            <p:nvPr/>
          </p:nvSpPr>
          <p:spPr bwMode="auto">
            <a:xfrm>
              <a:off x="6161" y="10516"/>
              <a:ext cx="759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effectLst/>
                  <a:latin typeface="Times New Roman"/>
                  <a:ea typeface="Times New Roman"/>
                </a:rPr>
                <a:t>Strain hardening</a:t>
              </a:r>
            </a:p>
          </p:txBody>
        </p:sp>
        <p:sp>
          <p:nvSpPr>
            <p:cNvPr id="13" name="Text Box 11945"/>
            <p:cNvSpPr txBox="1">
              <a:spLocks noChangeArrowheads="1"/>
            </p:cNvSpPr>
            <p:nvPr/>
          </p:nvSpPr>
          <p:spPr bwMode="auto">
            <a:xfrm>
              <a:off x="7002" y="10563"/>
              <a:ext cx="660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effectLst/>
                  <a:latin typeface="Times New Roman"/>
                  <a:ea typeface="Times New Roman"/>
                </a:rPr>
                <a:t>Necking</a:t>
              </a:r>
            </a:p>
          </p:txBody>
        </p:sp>
        <p:sp>
          <p:nvSpPr>
            <p:cNvPr id="14" name="Text Box 11946"/>
            <p:cNvSpPr txBox="1">
              <a:spLocks noChangeArrowheads="1"/>
            </p:cNvSpPr>
            <p:nvPr/>
          </p:nvSpPr>
          <p:spPr bwMode="auto">
            <a:xfrm>
              <a:off x="7596" y="8669"/>
              <a:ext cx="630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effectLst/>
                  <a:latin typeface="Times New Roman"/>
                  <a:ea typeface="Times New Roman"/>
                </a:rPr>
                <a:t>Fracture</a:t>
              </a:r>
            </a:p>
          </p:txBody>
        </p:sp>
        <p:cxnSp>
          <p:nvCxnSpPr>
            <p:cNvPr id="15" name="Line 11947"/>
            <p:cNvCxnSpPr/>
            <p:nvPr/>
          </p:nvCxnSpPr>
          <p:spPr bwMode="auto">
            <a:xfrm>
              <a:off x="6115" y="9022"/>
              <a:ext cx="0" cy="13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11948"/>
            <p:cNvCxnSpPr/>
            <p:nvPr/>
          </p:nvCxnSpPr>
          <p:spPr bwMode="auto">
            <a:xfrm>
              <a:off x="6946" y="8623"/>
              <a:ext cx="0" cy="172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11949"/>
            <p:cNvCxnSpPr/>
            <p:nvPr/>
          </p:nvCxnSpPr>
          <p:spPr bwMode="auto">
            <a:xfrm>
              <a:off x="7735" y="8962"/>
              <a:ext cx="0" cy="138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11950"/>
            <p:cNvCxnSpPr/>
            <p:nvPr/>
          </p:nvCxnSpPr>
          <p:spPr bwMode="auto">
            <a:xfrm flipH="1">
              <a:off x="5112" y="9118"/>
              <a:ext cx="3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11951"/>
            <p:cNvCxnSpPr/>
            <p:nvPr/>
          </p:nvCxnSpPr>
          <p:spPr bwMode="auto">
            <a:xfrm flipH="1">
              <a:off x="5112" y="9028"/>
              <a:ext cx="4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11952"/>
            <p:cNvCxnSpPr/>
            <p:nvPr/>
          </p:nvCxnSpPr>
          <p:spPr bwMode="auto">
            <a:xfrm flipH="1">
              <a:off x="5112" y="8623"/>
              <a:ext cx="18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11953"/>
            <p:cNvCxnSpPr/>
            <p:nvPr/>
          </p:nvCxnSpPr>
          <p:spPr bwMode="auto">
            <a:xfrm>
              <a:off x="6117" y="10333"/>
              <a:ext cx="0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11954"/>
            <p:cNvCxnSpPr/>
            <p:nvPr/>
          </p:nvCxnSpPr>
          <p:spPr bwMode="auto">
            <a:xfrm>
              <a:off x="6949" y="10333"/>
              <a:ext cx="0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11955"/>
            <p:cNvCxnSpPr/>
            <p:nvPr/>
          </p:nvCxnSpPr>
          <p:spPr bwMode="auto">
            <a:xfrm>
              <a:off x="7733" y="10333"/>
              <a:ext cx="0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11956"/>
            <p:cNvCxnSpPr/>
            <p:nvPr/>
          </p:nvCxnSpPr>
          <p:spPr bwMode="auto">
            <a:xfrm>
              <a:off x="6109" y="10498"/>
              <a:ext cx="83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sm" len="sm"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11957"/>
            <p:cNvCxnSpPr/>
            <p:nvPr/>
          </p:nvCxnSpPr>
          <p:spPr bwMode="auto">
            <a:xfrm>
              <a:off x="6949" y="10498"/>
              <a:ext cx="7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sm" len="sm"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11958"/>
            <p:cNvCxnSpPr/>
            <p:nvPr/>
          </p:nvCxnSpPr>
          <p:spPr bwMode="auto">
            <a:xfrm flipV="1">
              <a:off x="4902" y="9111"/>
              <a:ext cx="210" cy="4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11959"/>
            <p:cNvCxnSpPr/>
            <p:nvPr/>
          </p:nvCxnSpPr>
          <p:spPr bwMode="auto">
            <a:xfrm flipV="1">
              <a:off x="4924" y="9013"/>
              <a:ext cx="195" cy="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11960"/>
            <p:cNvCxnSpPr/>
            <p:nvPr/>
          </p:nvCxnSpPr>
          <p:spPr bwMode="auto">
            <a:xfrm flipV="1">
              <a:off x="4684" y="8623"/>
              <a:ext cx="428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Text Box 11961"/>
            <p:cNvSpPr txBox="1">
              <a:spLocks noChangeArrowheads="1"/>
            </p:cNvSpPr>
            <p:nvPr/>
          </p:nvSpPr>
          <p:spPr bwMode="auto">
            <a:xfrm>
              <a:off x="4925" y="8215"/>
              <a:ext cx="128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i="1">
                  <a:effectLst/>
                  <a:latin typeface="Symbol"/>
                  <a:ea typeface="Times New Roman"/>
                </a:rPr>
                <a:t>s</a:t>
              </a:r>
              <a:endParaRPr lang="en-US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0" name="Text Box 11962"/>
            <p:cNvSpPr txBox="1">
              <a:spLocks noChangeArrowheads="1"/>
            </p:cNvSpPr>
            <p:nvPr/>
          </p:nvSpPr>
          <p:spPr bwMode="auto">
            <a:xfrm>
              <a:off x="8060" y="10367"/>
              <a:ext cx="128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i="1">
                  <a:effectLst/>
                  <a:latin typeface="Symbol"/>
                  <a:ea typeface="Times New Roman"/>
                </a:rPr>
                <a:t>e</a:t>
              </a:r>
              <a:endParaRPr lang="en-US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1" name="Text Box 11963"/>
            <p:cNvSpPr txBox="1">
              <a:spLocks noChangeArrowheads="1"/>
            </p:cNvSpPr>
            <p:nvPr/>
          </p:nvSpPr>
          <p:spPr bwMode="auto">
            <a:xfrm>
              <a:off x="5416" y="9784"/>
              <a:ext cx="72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effectLst/>
                  <a:latin typeface="Times New Roman"/>
                  <a:ea typeface="Times New Roman"/>
                </a:rPr>
                <a:t>Young’s modulus</a:t>
              </a: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5175" y="9750"/>
              <a:ext cx="120" cy="390"/>
            </a:xfrm>
            <a:custGeom>
              <a:avLst/>
              <a:gdLst>
                <a:gd name="T0" fmla="*/ 120 w 120"/>
                <a:gd name="T1" fmla="*/ 0 h 390"/>
                <a:gd name="T2" fmla="*/ 120 w 120"/>
                <a:gd name="T3" fmla="*/ 390 h 390"/>
                <a:gd name="T4" fmla="*/ 0 w 120"/>
                <a:gd name="T5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" h="390">
                  <a:moveTo>
                    <a:pt x="120" y="0"/>
                  </a:moveTo>
                  <a:lnTo>
                    <a:pt x="120" y="390"/>
                  </a:lnTo>
                  <a:lnTo>
                    <a:pt x="0" y="39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2595710" y="898525"/>
            <a:ext cx="457200" cy="2032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6318398" y="900113"/>
            <a:ext cx="457200" cy="2032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66163"/>
      </p:ext>
    </p:extLst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3874770" y="708660"/>
            <a:ext cx="1405890" cy="51435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Hooke’s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Linear elastic material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In general,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𝑖𝑗𝑘𝑙</m:t>
                        </m:r>
                      </m:sub>
                    </m:sSub>
                  </m:oMath>
                </a14:m>
                <a:r>
                  <a:rPr lang="en-US" dirty="0"/>
                  <a:t> has 81 components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Due to symmetry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𝑖𝑗𝑘𝑙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𝑘𝑙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Due to symmetry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𝑘𝑙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𝑖𝑗𝑘𝑙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𝑙𝑘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from definition of strain energy,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𝑖𝑗𝑘𝑙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𝑘𝑙𝑖𝑗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Isotropic material (no directional dependence)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Most general 4-th order isotropic tensor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Have only two independent coefficients </a:t>
                </a:r>
                <a:br>
                  <a:rPr lang="en-US" dirty="0"/>
                </a:br>
                <a:r>
                  <a:rPr lang="en-US" dirty="0"/>
                  <a:t>(</a:t>
                </a:r>
                <a:r>
                  <a:rPr lang="en-US" b="1" dirty="0">
                    <a:solidFill>
                      <a:srgbClr val="2C02C6"/>
                    </a:solidFill>
                  </a:rPr>
                  <a:t>Lame’s constants: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b="1" dirty="0">
                    <a:solidFill>
                      <a:srgbClr val="2C02C6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 bwMode="auto">
          <a:xfrm>
            <a:off x="6053959" y="1887527"/>
            <a:ext cx="294289" cy="1145627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0290" y="2265899"/>
            <a:ext cx="2334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 independent </a:t>
            </a:r>
            <a:r>
              <a:rPr lang="en-US" dirty="0" err="1"/>
              <a:t>coeff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966952" y="4136740"/>
            <a:ext cx="4761186" cy="1187669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053959" y="4451985"/>
            <a:ext cx="2594610" cy="67437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B3ABD0-4D44-FDA7-5E92-97792E16669E}"/>
                  </a:ext>
                </a:extLst>
              </p:cNvPr>
              <p:cNvSpPr txBox="1"/>
              <p:nvPr/>
            </p:nvSpPr>
            <p:spPr>
              <a:xfrm>
                <a:off x="3860388" y="679592"/>
                <a:ext cx="3490876" cy="5434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𝛔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𝛆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b="0" i="1"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𝑖𝑗𝑘𝑙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B3ABD0-4D44-FDA7-5E92-97792E166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388" y="679592"/>
                <a:ext cx="3490876" cy="5434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E2BBF2-2AAD-F26D-0EBD-DF0F6F98BD7D}"/>
                  </a:ext>
                </a:extLst>
              </p:cNvPr>
              <p:cNvSpPr txBox="1"/>
              <p:nvPr/>
            </p:nvSpPr>
            <p:spPr>
              <a:xfrm>
                <a:off x="888634" y="4261375"/>
                <a:ext cx="4917821" cy="93839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𝑖𝑗𝑘𝑙</m:t>
                                </m:r>
                              </m:sub>
                            </m:sSub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𝑘𝑙</m:t>
                                </m:r>
                              </m:sub>
                            </m:sSub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𝑗𝑙</m:t>
                                </m:r>
                              </m:sub>
                            </m:sSub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𝑖𝑙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𝑗𝑘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mr>
                        <m:m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𝑘𝑙</m:t>
                                </m:r>
                              </m:sub>
                            </m:sSub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𝑖𝑘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𝑗𝑙</m:t>
                                    </m:r>
                                  </m:sub>
                                </m:s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𝑖𝑙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𝑗𝑘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E2BBF2-2AAD-F26D-0EBD-DF0F6F98B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34" y="4261375"/>
                <a:ext cx="4917821" cy="9383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5767BF-082E-1724-02BB-970BF9CCED65}"/>
                  </a:ext>
                </a:extLst>
              </p:cNvPr>
              <p:cNvSpPr txBox="1"/>
              <p:nvPr/>
            </p:nvSpPr>
            <p:spPr>
              <a:xfrm>
                <a:off x="6028650" y="4557690"/>
                <a:ext cx="26452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𝐈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5767BF-082E-1724-02BB-970BF9CCE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650" y="4557690"/>
                <a:ext cx="2645228" cy="461665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296584"/>
      </p:ext>
    </p:extLst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Hooke’s Law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Stress-strain relation</a:t>
                </a:r>
              </a:p>
              <a:p>
                <a:pPr lvl="1">
                  <a:spcBef>
                    <a:spcPts val="2400"/>
                  </a:spcBef>
                </a:pPr>
                <a:endParaRPr lang="en-US" dirty="0"/>
              </a:p>
              <a:p>
                <a:pPr lvl="1">
                  <a:spcBef>
                    <a:spcPts val="2400"/>
                  </a:spcBef>
                </a:pPr>
                <a:r>
                  <a:rPr lang="en-US" dirty="0"/>
                  <a:t>Volumetric strain: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𝑘𝑘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i="0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spcBef>
                    <a:spcPts val="2400"/>
                  </a:spcBef>
                </a:pPr>
                <a:r>
                  <a:rPr lang="en-US" dirty="0"/>
                  <a:t>Off-diagonal part: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spcBef>
                    <a:spcPts val="2400"/>
                  </a:spcBef>
                </a:pPr>
                <a:r>
                  <a:rPr lang="en-US" dirty="0"/>
                  <a:t>Bulk modulus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: relation b/w volumetric stress &amp; strain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2400"/>
                  </a:spcBef>
                </a:pPr>
                <a:r>
                  <a:rPr lang="en-US" dirty="0"/>
                  <a:t>Substitute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so that we can separate volumetric part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b="1" dirty="0">
                    <a:solidFill>
                      <a:srgbClr val="2C02C6"/>
                    </a:solidFill>
                  </a:rPr>
                  <a:t>Total deform. = volumetric + </a:t>
                </a:r>
                <a:r>
                  <a:rPr lang="en-US" b="1" dirty="0" err="1">
                    <a:solidFill>
                      <a:srgbClr val="2C02C6"/>
                    </a:solidFill>
                  </a:rPr>
                  <a:t>deviatoric</a:t>
                </a:r>
                <a:r>
                  <a:rPr lang="en-US" b="1" dirty="0">
                    <a:solidFill>
                      <a:srgbClr val="2C02C6"/>
                    </a:solidFill>
                  </a:rPr>
                  <a:t> deform.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 bwMode="auto">
          <a:xfrm>
            <a:off x="231229" y="1177159"/>
            <a:ext cx="7504940" cy="6096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06813" y="2659118"/>
                <a:ext cx="28600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 is the shear modulus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813" y="2659118"/>
                <a:ext cx="2860078" cy="400110"/>
              </a:xfrm>
              <a:prstGeom prst="rect">
                <a:avLst/>
              </a:prstGeom>
              <a:blipFill>
                <a:blip r:embed="rId3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 bwMode="auto">
          <a:xfrm>
            <a:off x="1305232" y="4234200"/>
            <a:ext cx="3940536" cy="734235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737793" y="4751447"/>
            <a:ext cx="735725" cy="262759"/>
          </a:xfrm>
          <a:custGeom>
            <a:avLst/>
            <a:gdLst>
              <a:gd name="connsiteX0" fmla="*/ 735725 w 735725"/>
              <a:gd name="connsiteY0" fmla="*/ 262759 h 262759"/>
              <a:gd name="connsiteX1" fmla="*/ 0 w 735725"/>
              <a:gd name="connsiteY1" fmla="*/ 262759 h 262759"/>
              <a:gd name="connsiteX2" fmla="*/ 0 w 735725"/>
              <a:gd name="connsiteY2" fmla="*/ 0 h 26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5725" h="262759">
                <a:moveTo>
                  <a:pt x="735725" y="262759"/>
                </a:moveTo>
                <a:lnTo>
                  <a:pt x="0" y="262759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458" y="4825019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C02C6"/>
                </a:solidFill>
              </a:rPr>
              <a:t>Bulk modulus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772815-3783-79AF-9278-C1E23AE9905D}"/>
                  </a:ext>
                </a:extLst>
              </p:cNvPr>
              <p:cNvSpPr txBox="1"/>
              <p:nvPr/>
            </p:nvSpPr>
            <p:spPr>
              <a:xfrm>
                <a:off x="150590" y="1220858"/>
                <a:ext cx="7504940" cy="446917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𝑖𝑗𝑘𝑙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𝑘𝑙</m:t>
                              </m:r>
                            </m:sub>
                          </m:s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𝑗𝑙</m:t>
                                  </m:r>
                                </m:sub>
                              </m:s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𝑖𝑙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𝑘𝑘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772815-3783-79AF-9278-C1E23AE99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90" y="1220858"/>
                <a:ext cx="7504940" cy="446917"/>
              </a:xfrm>
              <a:prstGeom prst="rect">
                <a:avLst/>
              </a:prstGeom>
              <a:blipFill>
                <a:blip r:embed="rId4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56158E5-5477-B6C0-B339-F29629FA8DB1}"/>
                  </a:ext>
                </a:extLst>
              </p:cNvPr>
              <p:cNvSpPr txBox="1"/>
              <p:nvPr/>
            </p:nvSpPr>
            <p:spPr>
              <a:xfrm>
                <a:off x="838773" y="3776093"/>
                <a:ext cx="5665654" cy="42479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=3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𝑗𝑗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𝑘𝑘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𝑗𝑗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𝑗𝑗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𝑘𝑘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56158E5-5477-B6C0-B339-F29629FA8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73" y="3776093"/>
                <a:ext cx="5665654" cy="424796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15C35CF-03E4-6F0E-7E5B-450926EA2EC1}"/>
                  </a:ext>
                </a:extLst>
              </p:cNvPr>
              <p:cNvSpPr txBox="1"/>
              <p:nvPr/>
            </p:nvSpPr>
            <p:spPr>
              <a:xfrm>
                <a:off x="1305232" y="4184566"/>
                <a:ext cx="418527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𝑘𝑘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𝐾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15C35CF-03E4-6F0E-7E5B-450926EA2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232" y="4184566"/>
                <a:ext cx="4185270" cy="7838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480308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Finite Element Method (FEM): </a:t>
            </a:r>
          </a:p>
          <a:p>
            <a:pPr lvl="1"/>
            <a:r>
              <a:rPr lang="en-US" dirty="0"/>
              <a:t>a powerful tool for solving partial differential equations and </a:t>
            </a:r>
            <a:r>
              <a:rPr lang="en-US" dirty="0" err="1"/>
              <a:t>integro</a:t>
            </a:r>
            <a:r>
              <a:rPr lang="en-US" dirty="0"/>
              <a:t>-differential equations</a:t>
            </a:r>
          </a:p>
          <a:p>
            <a:r>
              <a:rPr lang="en-US" dirty="0"/>
              <a:t>Linear FEM:</a:t>
            </a:r>
          </a:p>
          <a:p>
            <a:pPr lvl="1"/>
            <a:r>
              <a:rPr lang="en-US" dirty="0"/>
              <a:t>methods of modeling and solution procedure are well established</a:t>
            </a:r>
          </a:p>
          <a:p>
            <a:r>
              <a:rPr lang="en-US" dirty="0"/>
              <a:t>Nonlinear FEM:</a:t>
            </a:r>
          </a:p>
          <a:p>
            <a:pPr lvl="1"/>
            <a:r>
              <a:rPr lang="en-US" dirty="0"/>
              <a:t>different modeling and solution procedures based on the characteristics of the problems </a:t>
            </a:r>
            <a:r>
              <a:rPr lang="en-US" dirty="0">
                <a:sym typeface="Wingdings" panose="05000000000000000000" pitchFamily="2" charset="2"/>
              </a:rPr>
              <a:t> complicated</a:t>
            </a:r>
          </a:p>
          <a:p>
            <a:pPr lvl="1"/>
            <a:r>
              <a:rPr lang="en-US" dirty="0"/>
              <a:t>many textbooks in the nonlinear FEMs emphasize complicated theoretical parts or advanced topics</a:t>
            </a:r>
          </a:p>
          <a:p>
            <a:r>
              <a:rPr lang="en-US" dirty="0"/>
              <a:t>This book:</a:t>
            </a:r>
          </a:p>
          <a:p>
            <a:pPr lvl="1"/>
            <a:r>
              <a:rPr lang="en-US" dirty="0"/>
              <a:t>to simply introduce the nonlinear finite element analysis procedure and to clearly explain the solution procedure</a:t>
            </a:r>
          </a:p>
          <a:p>
            <a:pPr lvl="1"/>
            <a:r>
              <a:rPr lang="en-US" dirty="0"/>
              <a:t>detailed theories, solution procedures, and implementation using MATLAB for only representative problems</a:t>
            </a:r>
          </a:p>
        </p:txBody>
      </p:sp>
    </p:spTree>
    <p:extLst>
      <p:ext uri="{BB962C8B-B14F-4D97-AF65-F5344CB8AC3E}">
        <p14:creationId xmlns:p14="http://schemas.microsoft.com/office/powerpoint/2010/main" val="869812659"/>
      </p:ext>
    </p:extLst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Hooke’s Law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Stress-strain relation cont.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62455" y="3689131"/>
            <a:ext cx="3993931" cy="62011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352800" y="4193627"/>
            <a:ext cx="1250731" cy="262759"/>
          </a:xfrm>
          <a:custGeom>
            <a:avLst/>
            <a:gdLst>
              <a:gd name="connsiteX0" fmla="*/ 1250731 w 1250731"/>
              <a:gd name="connsiteY0" fmla="*/ 262759 h 262759"/>
              <a:gd name="connsiteX1" fmla="*/ 10510 w 1250731"/>
              <a:gd name="connsiteY1" fmla="*/ 262759 h 262759"/>
              <a:gd name="connsiteX2" fmla="*/ 0 w 1250731"/>
              <a:gd name="connsiteY2" fmla="*/ 0 h 26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0731" h="262759">
                <a:moveTo>
                  <a:pt x="1250731" y="262759"/>
                </a:moveTo>
                <a:lnTo>
                  <a:pt x="10510" y="262759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963" y="4256689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Deviatoric</a:t>
            </a:r>
            <a:r>
              <a:rPr lang="en-US" dirty="0"/>
              <a:t> part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2144110" y="4183117"/>
            <a:ext cx="2464681" cy="562299"/>
          </a:xfrm>
          <a:custGeom>
            <a:avLst/>
            <a:gdLst>
              <a:gd name="connsiteX0" fmla="*/ 1250731 w 1250731"/>
              <a:gd name="connsiteY0" fmla="*/ 262759 h 262759"/>
              <a:gd name="connsiteX1" fmla="*/ 10510 w 1250731"/>
              <a:gd name="connsiteY1" fmla="*/ 262759 h 262759"/>
              <a:gd name="connsiteX2" fmla="*/ 0 w 1250731"/>
              <a:gd name="connsiteY2" fmla="*/ 0 h 26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0731" h="262759">
                <a:moveTo>
                  <a:pt x="1250731" y="262759"/>
                </a:moveTo>
                <a:lnTo>
                  <a:pt x="10510" y="262759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5223" y="4545719"/>
            <a:ext cx="1723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Volumetric part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6985" y="4520631"/>
            <a:ext cx="205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2C02C6"/>
                </a:solidFill>
              </a:rPr>
              <a:t>Deviatoric</a:t>
            </a:r>
            <a:r>
              <a:rPr lang="en-US" b="1" dirty="0">
                <a:solidFill>
                  <a:srgbClr val="2C02C6"/>
                </a:solidFill>
              </a:rPr>
              <a:t> strain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4704" y="5875282"/>
            <a:ext cx="7494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Important for plasticity; plastic deformation only occurs in deviatoric part</a:t>
            </a:r>
            <a:br>
              <a:rPr lang="en-US" dirty="0"/>
            </a:br>
            <a:r>
              <a:rPr lang="en-US" dirty="0"/>
              <a:t>volumetric part is always elastic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36985" y="5355021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2C02C6"/>
                </a:solidFill>
              </a:rPr>
              <a:t>Deviatoric</a:t>
            </a:r>
            <a:r>
              <a:rPr lang="en-US" b="1" dirty="0">
                <a:solidFill>
                  <a:srgbClr val="2C02C6"/>
                </a:solidFill>
              </a:rPr>
              <a:t> stress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8676F7-BB32-21D2-469E-6D457551B8E4}"/>
                  </a:ext>
                </a:extLst>
              </p:cNvPr>
              <p:cNvSpPr txBox="1"/>
              <p:nvPr/>
            </p:nvSpPr>
            <p:spPr>
              <a:xfrm>
                <a:off x="829985" y="1092415"/>
                <a:ext cx="4988480" cy="2435667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𝑘𝑘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                      </m:t>
                            </m:r>
                          </m:e>
                        </m:mr>
                        <m:mr>
                          <m:e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𝑘𝑘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𝑘𝑘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</m:e>
                        </m:mr>
                        <m:mr>
                          <m:e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𝑘𝑙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𝑘𝑙</m:t>
                                </m:r>
                              </m:sub>
                            </m:s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𝑖𝑘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𝑗𝑙</m:t>
                                    </m:r>
                                  </m:sub>
                                </m:s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𝑘𝑙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𝑘𝑙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𝑘𝑙</m:t>
                                    </m:r>
                                  </m:sub>
                                </m:s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𝑑𝑒𝑣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𝑖𝑗𝑘𝑙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𝑘𝑙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8676F7-BB32-21D2-469E-6D457551B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85" y="1092415"/>
                <a:ext cx="4988480" cy="24356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10C83E-BFE2-C558-5FB1-C0E2DA0AB307}"/>
                  </a:ext>
                </a:extLst>
              </p:cNvPr>
              <p:cNvSpPr txBox="1"/>
              <p:nvPr/>
            </p:nvSpPr>
            <p:spPr>
              <a:xfrm>
                <a:off x="483379" y="3764500"/>
                <a:ext cx="3954672" cy="46166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𝛔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𝑑𝑒𝑣</m:t>
                              </m:r>
                            </m:sub>
                          </m:sSub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𝛆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10C83E-BFE2-C558-5FB1-C0E2DA0AB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79" y="3764500"/>
                <a:ext cx="3954672" cy="461665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BE0A6C-52AD-7C61-FF1F-75A615BB65FC}"/>
                  </a:ext>
                </a:extLst>
              </p:cNvPr>
              <p:cNvSpPr txBox="1"/>
              <p:nvPr/>
            </p:nvSpPr>
            <p:spPr>
              <a:xfrm>
                <a:off x="700861" y="4985435"/>
                <a:ext cx="2828402" cy="78015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dirty="0" smtClean="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𝛔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</m:mr>
                        <m:m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    </m:t>
                            </m:r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𝛔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 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  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 </m:t>
                            </m:r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𝐬</m:t>
                            </m:r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BE0A6C-52AD-7C61-FF1F-75A615BB6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61" y="4985435"/>
                <a:ext cx="2828402" cy="7801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AE9739E-2E09-739F-F848-F82D5C60E70D}"/>
                  </a:ext>
                </a:extLst>
              </p:cNvPr>
              <p:cNvSpPr txBox="1"/>
              <p:nvPr/>
            </p:nvSpPr>
            <p:spPr>
              <a:xfrm>
                <a:off x="6876700" y="4025364"/>
                <a:ext cx="1630831" cy="46166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𝑑𝑒𝑣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𝛆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AE9739E-2E09-739F-F848-F82D5C60E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700" y="4025364"/>
                <a:ext cx="1630831" cy="461665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130DD6-98C0-62B9-AA56-A3F57E1425BF}"/>
                  </a:ext>
                </a:extLst>
              </p:cNvPr>
              <p:cNvSpPr txBox="1"/>
              <p:nvPr/>
            </p:nvSpPr>
            <p:spPr>
              <a:xfrm>
                <a:off x="6904979" y="4915051"/>
                <a:ext cx="1630831" cy="46166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𝑑𝑒𝑣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𝛔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130DD6-98C0-62B9-AA56-A3F57E142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979" y="4915051"/>
                <a:ext cx="1630831" cy="461665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581675"/>
      </p:ext>
    </p:extLst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Hooke’s Law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Vector notation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The tensor notation is not convenient for computer implementation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Thus, we use Voigt notation</a:t>
            </a:r>
          </a:p>
          <a:p>
            <a:pPr lvl="1">
              <a:spcBef>
                <a:spcPts val="2400"/>
              </a:spcBef>
            </a:pPr>
            <a:r>
              <a:rPr lang="en-US" dirty="0">
                <a:latin typeface="+mn-lt"/>
                <a:sym typeface="Euclid Symbol"/>
              </a:rPr>
              <a:t>Strain (6×1 vector), Stress (6×1 vector), and </a:t>
            </a:r>
            <a:r>
              <a:rPr lang="en-US" b="1" dirty="0">
                <a:latin typeface="+mn-lt"/>
                <a:sym typeface="Euclid Symbol"/>
              </a:rPr>
              <a:t>C</a:t>
            </a:r>
            <a:r>
              <a:rPr lang="en-US" dirty="0">
                <a:latin typeface="+mn-lt"/>
                <a:sym typeface="Euclid Symbol"/>
              </a:rPr>
              <a:t> (6×6 matrix) </a:t>
            </a:r>
          </a:p>
          <a:p>
            <a:pPr lvl="1">
              <a:spcBef>
                <a:spcPts val="1200"/>
              </a:spcBef>
            </a:pPr>
            <a:endParaRPr lang="en-US" dirty="0">
              <a:sym typeface="Euclid Symbol"/>
            </a:endParaRPr>
          </a:p>
          <a:p>
            <a:pPr lvl="1">
              <a:spcBef>
                <a:spcPts val="1200"/>
              </a:spcBef>
            </a:pPr>
            <a:endParaRPr lang="en-US" dirty="0"/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30262" y="1702676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2</a:t>
            </a:r>
            <a:r>
              <a:rPr lang="en-US" baseline="30000" dirty="0">
                <a:latin typeface="Comic Sans MS" pitchFamily="66" charset="0"/>
              </a:rPr>
              <a:t>nd</a:t>
            </a:r>
            <a:r>
              <a:rPr lang="en-US" dirty="0">
                <a:latin typeface="Comic Sans MS" pitchFamily="66" charset="0"/>
              </a:rPr>
              <a:t>-order tensor </a:t>
            </a:r>
            <a:r>
              <a:rPr lang="en-US" dirty="0">
                <a:latin typeface="Comic Sans MS" pitchFamily="66" charset="0"/>
                <a:sym typeface="Euclid Symbol"/>
              </a:rPr>
              <a:t> vector</a:t>
            </a:r>
            <a:br>
              <a:rPr lang="en-US" dirty="0">
                <a:latin typeface="Comic Sans MS" pitchFamily="66" charset="0"/>
                <a:sym typeface="Euclid Symbol"/>
              </a:rPr>
            </a:br>
            <a:r>
              <a:rPr lang="en-US" dirty="0">
                <a:latin typeface="Comic Sans MS" pitchFamily="66" charset="0"/>
                <a:sym typeface="Euclid Symbol"/>
              </a:rPr>
              <a:t>4</a:t>
            </a:r>
            <a:r>
              <a:rPr lang="en-US" baseline="30000" dirty="0">
                <a:latin typeface="Comic Sans MS" pitchFamily="66" charset="0"/>
                <a:sym typeface="Euclid Symbol"/>
              </a:rPr>
              <a:t>th</a:t>
            </a:r>
            <a:r>
              <a:rPr lang="en-US" dirty="0">
                <a:latin typeface="Comic Sans MS" pitchFamily="66" charset="0"/>
                <a:sym typeface="Euclid Symbol"/>
              </a:rPr>
              <a:t>-order tensor  matrix</a:t>
            </a:r>
            <a:endParaRPr lang="en-US" dirty="0">
              <a:latin typeface="Comic Sans MS" pitchFamily="66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688144" y="5037023"/>
            <a:ext cx="2603213" cy="678295"/>
            <a:chOff x="1639614" y="5349766"/>
            <a:chExt cx="2603213" cy="678295"/>
          </a:xfrm>
        </p:grpSpPr>
        <p:sp>
          <p:nvSpPr>
            <p:cNvPr id="15" name="Freeform 14"/>
            <p:cNvSpPr/>
            <p:nvPr/>
          </p:nvSpPr>
          <p:spPr bwMode="auto">
            <a:xfrm>
              <a:off x="1639614" y="5349766"/>
              <a:ext cx="809296" cy="515006"/>
            </a:xfrm>
            <a:custGeom>
              <a:avLst/>
              <a:gdLst>
                <a:gd name="connsiteX0" fmla="*/ 809296 w 809296"/>
                <a:gd name="connsiteY0" fmla="*/ 515006 h 515006"/>
                <a:gd name="connsiteX1" fmla="*/ 0 w 809296"/>
                <a:gd name="connsiteY1" fmla="*/ 515006 h 515006"/>
                <a:gd name="connsiteX2" fmla="*/ 0 w 809296"/>
                <a:gd name="connsiteY2" fmla="*/ 0 h 51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296" h="515006">
                  <a:moveTo>
                    <a:pt x="809296" y="515006"/>
                  </a:moveTo>
                  <a:lnTo>
                    <a:pt x="0" y="515006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396359" y="5665077"/>
                  <a:ext cx="1846468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6359" y="5665077"/>
                  <a:ext cx="1846468" cy="362984"/>
                </a:xfrm>
                <a:prstGeom prst="rect">
                  <a:avLst/>
                </a:prstGeom>
                <a:blipFill>
                  <a:blip r:embed="rId2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5673097" y="5002542"/>
            <a:ext cx="3281795" cy="684643"/>
            <a:chOff x="1639614" y="5349766"/>
            <a:chExt cx="3281795" cy="684643"/>
          </a:xfrm>
        </p:grpSpPr>
        <p:sp>
          <p:nvSpPr>
            <p:cNvPr id="19" name="Freeform 18"/>
            <p:cNvSpPr/>
            <p:nvPr/>
          </p:nvSpPr>
          <p:spPr bwMode="auto">
            <a:xfrm>
              <a:off x="1639614" y="5349766"/>
              <a:ext cx="809296" cy="515006"/>
            </a:xfrm>
            <a:custGeom>
              <a:avLst/>
              <a:gdLst>
                <a:gd name="connsiteX0" fmla="*/ 809296 w 809296"/>
                <a:gd name="connsiteY0" fmla="*/ 515006 h 515006"/>
                <a:gd name="connsiteX1" fmla="*/ 0 w 809296"/>
                <a:gd name="connsiteY1" fmla="*/ 515006 h 515006"/>
                <a:gd name="connsiteX2" fmla="*/ 0 w 809296"/>
                <a:gd name="connsiteY2" fmla="*/ 0 h 51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296" h="515006">
                  <a:moveTo>
                    <a:pt x="809296" y="515006"/>
                  </a:moveTo>
                  <a:lnTo>
                    <a:pt x="0" y="515006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96359" y="5665077"/>
              <a:ext cx="2525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You don’t need 2 here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680065-B0BF-49A5-5CFD-5DC523ED2FB4}"/>
                  </a:ext>
                </a:extLst>
              </p:cNvPr>
              <p:cNvSpPr txBox="1"/>
              <p:nvPr/>
            </p:nvSpPr>
            <p:spPr>
              <a:xfrm>
                <a:off x="633199" y="2858827"/>
                <a:ext cx="3526319" cy="2225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𝛆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3,3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sub>
                                </m:sSub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sub>
                                </m:sSub>
                                <m:r>
                                  <a:rPr lang="en-US" sz="2400" b="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680065-B0BF-49A5-5CFD-5DC523ED2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99" y="2858827"/>
                <a:ext cx="3526319" cy="22255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A2FA7F-5B89-171D-108E-698E900F7BCB}"/>
                  </a:ext>
                </a:extLst>
              </p:cNvPr>
              <p:cNvSpPr txBox="1"/>
              <p:nvPr/>
            </p:nvSpPr>
            <p:spPr>
              <a:xfrm>
                <a:off x="3459938" y="2852723"/>
                <a:ext cx="4582312" cy="2149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𝛔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A2FA7F-5B89-171D-108E-698E900F7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938" y="2852723"/>
                <a:ext cx="4582312" cy="21498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6928651"/>
      </p:ext>
    </p:extLst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Solid Element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Elasticity matrix 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Relation b/w</a:t>
            </a:r>
            <a:br>
              <a:rPr lang="en-US" dirty="0"/>
            </a:br>
            <a:r>
              <a:rPr lang="en-US" dirty="0"/>
              <a:t>Lame’s constants</a:t>
            </a:r>
            <a:br>
              <a:rPr lang="en-US" dirty="0"/>
            </a:br>
            <a:r>
              <a:rPr lang="en-US" dirty="0"/>
              <a:t>and Young’s modulus</a:t>
            </a:r>
            <a:br>
              <a:rPr lang="en-US" dirty="0"/>
            </a:br>
            <a:r>
              <a:rPr lang="en-US" dirty="0"/>
              <a:t>and Poisson’s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6700" y="5965825"/>
                <a:ext cx="52072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Textbook has a definition of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dirty="0"/>
                  <a:t> in terms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5965825"/>
                <a:ext cx="5207259" cy="369332"/>
              </a:xfrm>
              <a:prstGeom prst="rect">
                <a:avLst/>
              </a:prstGeom>
              <a:blipFill>
                <a:blip r:embed="rId2"/>
                <a:stretch>
                  <a:fillRect l="-105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C83FAE-E83E-2004-FE97-2875E718A73F}"/>
                  </a:ext>
                </a:extLst>
              </p:cNvPr>
              <p:cNvSpPr txBox="1"/>
              <p:nvPr/>
            </p:nvSpPr>
            <p:spPr>
              <a:xfrm>
                <a:off x="4205037" y="4274995"/>
                <a:ext cx="4582312" cy="17162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18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e>
                                <m: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e>
                                <m: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C83FAE-E83E-2004-FE97-2875E718A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037" y="4274995"/>
                <a:ext cx="4582312" cy="17162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8059FB-4B96-4CE4-E233-D9268CF571E9}"/>
                  </a:ext>
                </a:extLst>
              </p:cNvPr>
              <p:cNvSpPr txBox="1"/>
              <p:nvPr/>
            </p:nvSpPr>
            <p:spPr>
              <a:xfrm>
                <a:off x="4507713" y="803962"/>
                <a:ext cx="4582312" cy="3408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𝑑𝑒𝑣</m:t>
                          </m:r>
                        </m:sub>
                      </m:sSub>
                      <m:r>
                        <a:rPr lang="en-US" sz="18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8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1800" b="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8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8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8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18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1800" b="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8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8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8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18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1800" b="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18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18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18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8059FB-4B96-4CE4-E233-D9268CF57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713" y="803962"/>
                <a:ext cx="4582312" cy="3408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FC6C53-86CE-BA53-7C4C-95B0803BEAA5}"/>
                  </a:ext>
                </a:extLst>
              </p:cNvPr>
              <p:cNvSpPr txBox="1"/>
              <p:nvPr/>
            </p:nvSpPr>
            <p:spPr>
              <a:xfrm>
                <a:off x="3487440" y="1560433"/>
                <a:ext cx="1435195" cy="16368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FC6C53-86CE-BA53-7C4C-95B0803BE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440" y="1560433"/>
                <a:ext cx="1435195" cy="16368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739DA5-688D-9E0C-3326-A8FD8F078AAC}"/>
                  </a:ext>
                </a:extLst>
              </p:cNvPr>
              <p:cNvSpPr txBox="1"/>
              <p:nvPr/>
            </p:nvSpPr>
            <p:spPr>
              <a:xfrm>
                <a:off x="522515" y="1399409"/>
                <a:ext cx="3135858" cy="46166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𝑑𝑒𝑣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739DA5-688D-9E0C-3326-A8FD8F078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5" y="1399409"/>
                <a:ext cx="3135858" cy="461665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FCC0C3-44D5-8C6F-1A29-BF345BA0348E}"/>
                  </a:ext>
                </a:extLst>
              </p:cNvPr>
              <p:cNvSpPr txBox="1"/>
              <p:nvPr/>
            </p:nvSpPr>
            <p:spPr>
              <a:xfrm>
                <a:off x="124220" y="3814018"/>
                <a:ext cx="4017317" cy="140173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d>
                                  <m:d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num>
                              <m:den>
                                <m:d>
                                  <m:d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1−2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d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FCC0C3-44D5-8C6F-1A29-BF345BA03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20" y="3814018"/>
                <a:ext cx="4017317" cy="14017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291092"/>
      </p:ext>
    </p:extLst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 Stress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Thin plate–like components parallel to the </a:t>
                </a:r>
                <a:r>
                  <a:rPr lang="en-US" dirty="0" err="1"/>
                  <a:t>xy</a:t>
                </a:r>
                <a:r>
                  <a:rPr lang="en-US" dirty="0"/>
                  <a:t>–plane</a:t>
                </a:r>
              </a:p>
              <a:p>
                <a:r>
                  <a:rPr lang="en-US" dirty="0"/>
                  <a:t>The plate is subjected to forces in its in-plane only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33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33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33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can be calculated from the condition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33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26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D6087B-BFD8-BFFB-CE29-DC15F0B0443D}"/>
                  </a:ext>
                </a:extLst>
              </p:cNvPr>
              <p:cNvSpPr txBox="1"/>
              <p:nvPr/>
            </p:nvSpPr>
            <p:spPr>
              <a:xfrm>
                <a:off x="611891" y="2225276"/>
                <a:ext cx="6150082" cy="1452962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𝛔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D6087B-BFD8-BFFB-CE29-DC15F0B04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91" y="2225276"/>
                <a:ext cx="6150082" cy="14529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56FAB7-FD05-59DA-4302-4564C69A3B3D}"/>
                  </a:ext>
                </a:extLst>
              </p:cNvPr>
              <p:cNvSpPr txBox="1"/>
              <p:nvPr/>
            </p:nvSpPr>
            <p:spPr>
              <a:xfrm>
                <a:off x="984871" y="4784845"/>
                <a:ext cx="3428999" cy="723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56FAB7-FD05-59DA-4302-4564C69A3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71" y="4784845"/>
                <a:ext cx="3428999" cy="723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775135"/>
      </p:ext>
    </p:extLst>
  </p:cSld>
  <p:clrMapOvr>
    <a:masterClrMapping/>
  </p:clrMapOvr>
  <p:transition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 Strain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Strains with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subscript are all zero: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33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Deformation in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-direction is constrained, (i.e.,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can be used if the structure is infinitely long in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-direction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but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33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33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can be calculated from the condition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33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26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3B0610-C466-7671-1293-7AE8C23C4AD8}"/>
                  </a:ext>
                </a:extLst>
              </p:cNvPr>
              <p:cNvSpPr txBox="1"/>
              <p:nvPr/>
            </p:nvSpPr>
            <p:spPr>
              <a:xfrm>
                <a:off x="515639" y="2329541"/>
                <a:ext cx="7972119" cy="1452962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𝛔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3B0610-C466-7671-1293-7AE8C23C4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39" y="2329541"/>
                <a:ext cx="7972119" cy="14529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41A51D-4D6F-EDA8-2862-DF36DD1C9C8A}"/>
                  </a:ext>
                </a:extLst>
              </p:cNvPr>
              <p:cNvSpPr txBox="1"/>
              <p:nvPr/>
            </p:nvSpPr>
            <p:spPr>
              <a:xfrm>
                <a:off x="1615668" y="5280639"/>
                <a:ext cx="4646913" cy="83599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d>
                            <m:d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41A51D-4D6F-EDA8-2862-DF36DD1C9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668" y="5280639"/>
                <a:ext cx="4646913" cy="835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749859"/>
      </p:ext>
    </p:extLst>
  </p:cSld>
  <p:clrMapOvr>
    <a:masterClrMapping/>
  </p:clrMapOvr>
  <p:transition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Mechanics of continuous bodies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1.4</a:t>
            </a:r>
          </a:p>
        </p:txBody>
      </p:sp>
    </p:spTree>
    <p:extLst>
      <p:ext uri="{BB962C8B-B14F-4D97-AF65-F5344CB8AC3E}">
        <p14:creationId xmlns:p14="http://schemas.microsoft.com/office/powerpoint/2010/main" val="1928317758"/>
      </p:ext>
    </p:extLst>
  </p:cSld>
  <p:clrMapOvr>
    <a:masterClrMapping/>
  </p:clrMapOvr>
  <p:transition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Governing Equations for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Governing differential equations for structural equilibrium</a:t>
                </a:r>
              </a:p>
              <a:p>
                <a:pPr lvl="1"/>
                <a:r>
                  <a:rPr lang="en-US" dirty="0"/>
                  <a:t>Three laws of mechanics: conservation of mass, </a:t>
                </a:r>
                <a:r>
                  <a:rPr lang="en-US" b="1" dirty="0">
                    <a:solidFill>
                      <a:srgbClr val="2C02C6"/>
                    </a:solidFill>
                  </a:rPr>
                  <a:t>conservation of linear momentum</a:t>
                </a:r>
                <a:r>
                  <a:rPr lang="en-US" dirty="0"/>
                  <a:t> and conservation of angular momentum</a:t>
                </a:r>
              </a:p>
              <a:p>
                <a:r>
                  <a:rPr lang="en-US" dirty="0"/>
                  <a:t>Boundary-valued problem: satisfied at every point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>
                  <a:latin typeface="Symbol" panose="05050102010706020507" pitchFamily="18" charset="2"/>
                </a:endParaRPr>
              </a:p>
              <a:p>
                <a:pPr lvl="1"/>
                <a:r>
                  <a:rPr lang="en-US" dirty="0"/>
                  <a:t>Governing D.E. + Boundary conditions</a:t>
                </a:r>
              </a:p>
              <a:p>
                <a:pPr lvl="1"/>
                <a:r>
                  <a:rPr lang="en-US" dirty="0"/>
                  <a:t>Solutions: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-continuous for truss &amp; solid,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-continuous for beam</a:t>
                </a:r>
              </a:p>
              <a:p>
                <a:pPr lvl="1"/>
                <a:r>
                  <a:rPr lang="en-US" dirty="0"/>
                  <a:t>Unnecessarily requirements for higher-order continuity</a:t>
                </a:r>
              </a:p>
              <a:p>
                <a:r>
                  <a:rPr lang="en-US" dirty="0"/>
                  <a:t>Energy-based method</a:t>
                </a:r>
              </a:p>
              <a:p>
                <a:pPr lvl="1"/>
                <a:r>
                  <a:rPr lang="en-US" dirty="0"/>
                  <a:t>For conservative system, structural equilibrium when the potential energy has its minimum: </a:t>
                </a:r>
                <a:r>
                  <a:rPr lang="en-US" b="1" dirty="0">
                    <a:solidFill>
                      <a:srgbClr val="2C02C6"/>
                    </a:solidFill>
                  </a:rPr>
                  <a:t>Principle of minimum potential energy</a:t>
                </a:r>
              </a:p>
              <a:p>
                <a:pPr lvl="1"/>
                <a:r>
                  <a:rPr lang="en-US" dirty="0"/>
                  <a:t>If the solution of BVP exists, then that solution is the minimizing solution of the potential energy</a:t>
                </a:r>
              </a:p>
              <a:p>
                <a:pPr lvl="1"/>
                <a:r>
                  <a:rPr lang="en-US" dirty="0"/>
                  <a:t>When no solution exists in BVP, PMPE may have a natural solution</a:t>
                </a:r>
              </a:p>
              <a:p>
                <a:r>
                  <a:rPr lang="en-US" dirty="0"/>
                  <a:t>Principle of virtual work</a:t>
                </a:r>
              </a:p>
              <a:p>
                <a:pPr lvl="1"/>
                <a:r>
                  <a:rPr lang="en-US" dirty="0"/>
                  <a:t>Equilibrium of the work done by both internal and external forces with small arbitrary virtual displacements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 b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418259"/>
      </p:ext>
    </p:extLst>
  </p:cSld>
  <p:clrMapOvr>
    <a:masterClrMapping/>
  </p:clrMapOvr>
  <p:transition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Linear Momentum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rgbClr val="2C02C6"/>
                </a:solidFill>
              </a:rPr>
              <a:t>Balance of linear momentum</a:t>
            </a:r>
          </a:p>
          <a:p>
            <a:pPr lvl="1">
              <a:spcBef>
                <a:spcPts val="1200"/>
              </a:spcBef>
            </a:pPr>
            <a:endParaRPr lang="en-US" dirty="0">
              <a:solidFill>
                <a:srgbClr val="2C02C6"/>
              </a:solidFill>
            </a:endParaRPr>
          </a:p>
          <a:p>
            <a:pPr lvl="1">
              <a:spcBef>
                <a:spcPts val="1200"/>
              </a:spcBef>
            </a:pPr>
            <a:endParaRPr lang="en-US" dirty="0">
              <a:solidFill>
                <a:srgbClr val="2C02C6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/>
              <a:t>Stress tensor (rank 2): 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2C02C6"/>
                </a:solidFill>
              </a:rPr>
              <a:t>Surface traction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Cauchy’s Lemma</a:t>
            </a:r>
          </a:p>
        </p:txBody>
      </p:sp>
      <p:sp>
        <p:nvSpPr>
          <p:cNvPr id="52" name="Rounded Rectangle 51"/>
          <p:cNvSpPr/>
          <p:nvPr/>
        </p:nvSpPr>
        <p:spPr bwMode="auto">
          <a:xfrm>
            <a:off x="923636" y="4184073"/>
            <a:ext cx="1422400" cy="480291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495633" y="3454758"/>
            <a:ext cx="2815772" cy="2855105"/>
            <a:chOff x="5735778" y="942467"/>
            <a:chExt cx="2815772" cy="2855105"/>
          </a:xfrm>
        </p:grpSpPr>
        <p:sp>
          <p:nvSpPr>
            <p:cNvPr id="15" name="Freeform 14"/>
            <p:cNvSpPr/>
            <p:nvPr/>
          </p:nvSpPr>
          <p:spPr bwMode="auto">
            <a:xfrm>
              <a:off x="6795664" y="942467"/>
              <a:ext cx="1728965" cy="1699133"/>
            </a:xfrm>
            <a:custGeom>
              <a:avLst/>
              <a:gdLst>
                <a:gd name="connsiteX0" fmla="*/ 704263 w 1728965"/>
                <a:gd name="connsiteY0" fmla="*/ 27351 h 1699133"/>
                <a:gd name="connsiteX1" fmla="*/ 602663 w 1728965"/>
                <a:gd name="connsiteY1" fmla="*/ 36588 h 1699133"/>
                <a:gd name="connsiteX2" fmla="*/ 565718 w 1728965"/>
                <a:gd name="connsiteY2" fmla="*/ 55060 h 1699133"/>
                <a:gd name="connsiteX3" fmla="*/ 528772 w 1728965"/>
                <a:gd name="connsiteY3" fmla="*/ 64297 h 1699133"/>
                <a:gd name="connsiteX4" fmla="*/ 454881 w 1728965"/>
                <a:gd name="connsiteY4" fmla="*/ 110479 h 1699133"/>
                <a:gd name="connsiteX5" fmla="*/ 427172 w 1728965"/>
                <a:gd name="connsiteY5" fmla="*/ 119715 h 1699133"/>
                <a:gd name="connsiteX6" fmla="*/ 371754 w 1728965"/>
                <a:gd name="connsiteY6" fmla="*/ 165897 h 1699133"/>
                <a:gd name="connsiteX7" fmla="*/ 288627 w 1728965"/>
                <a:gd name="connsiteY7" fmla="*/ 212079 h 1699133"/>
                <a:gd name="connsiteX8" fmla="*/ 214736 w 1728965"/>
                <a:gd name="connsiteY8" fmla="*/ 285970 h 1699133"/>
                <a:gd name="connsiteX9" fmla="*/ 177790 w 1728965"/>
                <a:gd name="connsiteY9" fmla="*/ 322915 h 1699133"/>
                <a:gd name="connsiteX10" fmla="*/ 150081 w 1728965"/>
                <a:gd name="connsiteY10" fmla="*/ 341388 h 1699133"/>
                <a:gd name="connsiteX11" fmla="*/ 131609 w 1728965"/>
                <a:gd name="connsiteY11" fmla="*/ 396806 h 1699133"/>
                <a:gd name="connsiteX12" fmla="*/ 122372 w 1728965"/>
                <a:gd name="connsiteY12" fmla="*/ 433751 h 1699133"/>
                <a:gd name="connsiteX13" fmla="*/ 103899 w 1728965"/>
                <a:gd name="connsiteY13" fmla="*/ 479933 h 1699133"/>
                <a:gd name="connsiteX14" fmla="*/ 85427 w 1728965"/>
                <a:gd name="connsiteY14" fmla="*/ 535351 h 1699133"/>
                <a:gd name="connsiteX15" fmla="*/ 57718 w 1728965"/>
                <a:gd name="connsiteY15" fmla="*/ 581533 h 1699133"/>
                <a:gd name="connsiteX16" fmla="*/ 48481 w 1728965"/>
                <a:gd name="connsiteY16" fmla="*/ 618479 h 1699133"/>
                <a:gd name="connsiteX17" fmla="*/ 30009 w 1728965"/>
                <a:gd name="connsiteY17" fmla="*/ 683133 h 1699133"/>
                <a:gd name="connsiteX18" fmla="*/ 66954 w 1728965"/>
                <a:gd name="connsiteY18" fmla="*/ 1218842 h 1699133"/>
                <a:gd name="connsiteX19" fmla="*/ 94663 w 1728965"/>
                <a:gd name="connsiteY19" fmla="*/ 1283497 h 1699133"/>
                <a:gd name="connsiteX20" fmla="*/ 177790 w 1728965"/>
                <a:gd name="connsiteY20" fmla="*/ 1431279 h 1699133"/>
                <a:gd name="connsiteX21" fmla="*/ 270154 w 1728965"/>
                <a:gd name="connsiteY21" fmla="*/ 1532879 h 1699133"/>
                <a:gd name="connsiteX22" fmla="*/ 334809 w 1728965"/>
                <a:gd name="connsiteY22" fmla="*/ 1579060 h 1699133"/>
                <a:gd name="connsiteX23" fmla="*/ 408699 w 1728965"/>
                <a:gd name="connsiteY23" fmla="*/ 1625242 h 1699133"/>
                <a:gd name="connsiteX24" fmla="*/ 565718 w 1728965"/>
                <a:gd name="connsiteY24" fmla="*/ 1699133 h 1699133"/>
                <a:gd name="connsiteX25" fmla="*/ 1064481 w 1728965"/>
                <a:gd name="connsiteY25" fmla="*/ 1689897 h 1699133"/>
                <a:gd name="connsiteX26" fmla="*/ 1129136 w 1728965"/>
                <a:gd name="connsiteY26" fmla="*/ 1671424 h 1699133"/>
                <a:gd name="connsiteX27" fmla="*/ 1184554 w 1728965"/>
                <a:gd name="connsiteY27" fmla="*/ 1652951 h 1699133"/>
                <a:gd name="connsiteX28" fmla="*/ 1239972 w 1728965"/>
                <a:gd name="connsiteY28" fmla="*/ 1625242 h 1699133"/>
                <a:gd name="connsiteX29" fmla="*/ 1304627 w 1728965"/>
                <a:gd name="connsiteY29" fmla="*/ 1597533 h 1699133"/>
                <a:gd name="connsiteX30" fmla="*/ 1378518 w 1728965"/>
                <a:gd name="connsiteY30" fmla="*/ 1532879 h 1699133"/>
                <a:gd name="connsiteX31" fmla="*/ 1443172 w 1728965"/>
                <a:gd name="connsiteY31" fmla="*/ 1486697 h 1699133"/>
                <a:gd name="connsiteX32" fmla="*/ 1461645 w 1728965"/>
                <a:gd name="connsiteY32" fmla="*/ 1440515 h 1699133"/>
                <a:gd name="connsiteX33" fmla="*/ 1498590 w 1728965"/>
                <a:gd name="connsiteY33" fmla="*/ 1412806 h 1699133"/>
                <a:gd name="connsiteX34" fmla="*/ 1590954 w 1728965"/>
                <a:gd name="connsiteY34" fmla="*/ 1329679 h 1699133"/>
                <a:gd name="connsiteX35" fmla="*/ 1627899 w 1728965"/>
                <a:gd name="connsiteY35" fmla="*/ 1265024 h 1699133"/>
                <a:gd name="connsiteX36" fmla="*/ 1655609 w 1728965"/>
                <a:gd name="connsiteY36" fmla="*/ 1209606 h 1699133"/>
                <a:gd name="connsiteX37" fmla="*/ 1720263 w 1728965"/>
                <a:gd name="connsiteY37" fmla="*/ 1098770 h 1699133"/>
                <a:gd name="connsiteX38" fmla="*/ 1711027 w 1728965"/>
                <a:gd name="connsiteY38" fmla="*/ 1034115 h 1699133"/>
                <a:gd name="connsiteX39" fmla="*/ 1720263 w 1728965"/>
                <a:gd name="connsiteY39" fmla="*/ 960224 h 1699133"/>
                <a:gd name="connsiteX40" fmla="*/ 1711027 w 1728965"/>
                <a:gd name="connsiteY40" fmla="*/ 507642 h 1699133"/>
                <a:gd name="connsiteX41" fmla="*/ 1674081 w 1728965"/>
                <a:gd name="connsiteY41" fmla="*/ 461460 h 1699133"/>
                <a:gd name="connsiteX42" fmla="*/ 1627899 w 1728965"/>
                <a:gd name="connsiteY42" fmla="*/ 442988 h 1699133"/>
                <a:gd name="connsiteX43" fmla="*/ 1581718 w 1728965"/>
                <a:gd name="connsiteY43" fmla="*/ 387570 h 1699133"/>
                <a:gd name="connsiteX44" fmla="*/ 1544772 w 1728965"/>
                <a:gd name="connsiteY44" fmla="*/ 341388 h 1699133"/>
                <a:gd name="connsiteX45" fmla="*/ 1498590 w 1728965"/>
                <a:gd name="connsiteY45" fmla="*/ 304442 h 1699133"/>
                <a:gd name="connsiteX46" fmla="*/ 1452409 w 1728965"/>
                <a:gd name="connsiteY46" fmla="*/ 258260 h 1699133"/>
                <a:gd name="connsiteX47" fmla="*/ 1396990 w 1728965"/>
                <a:gd name="connsiteY47" fmla="*/ 212079 h 1699133"/>
                <a:gd name="connsiteX48" fmla="*/ 1341572 w 1728965"/>
                <a:gd name="connsiteY48" fmla="*/ 156660 h 1699133"/>
                <a:gd name="connsiteX49" fmla="*/ 1313863 w 1728965"/>
                <a:gd name="connsiteY49" fmla="*/ 138188 h 1699133"/>
                <a:gd name="connsiteX50" fmla="*/ 1258445 w 1728965"/>
                <a:gd name="connsiteY50" fmla="*/ 82770 h 1699133"/>
                <a:gd name="connsiteX51" fmla="*/ 1221499 w 1728965"/>
                <a:gd name="connsiteY51" fmla="*/ 45824 h 1699133"/>
                <a:gd name="connsiteX52" fmla="*/ 704263 w 1728965"/>
                <a:gd name="connsiteY52" fmla="*/ 27351 h 169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728965" h="1699133">
                  <a:moveTo>
                    <a:pt x="704263" y="27351"/>
                  </a:moveTo>
                  <a:cubicBezTo>
                    <a:pt x="601124" y="25812"/>
                    <a:pt x="636009" y="29919"/>
                    <a:pt x="602663" y="36588"/>
                  </a:cubicBezTo>
                  <a:cubicBezTo>
                    <a:pt x="589162" y="39288"/>
                    <a:pt x="578610" y="50226"/>
                    <a:pt x="565718" y="55060"/>
                  </a:cubicBezTo>
                  <a:cubicBezTo>
                    <a:pt x="553832" y="59517"/>
                    <a:pt x="540658" y="59840"/>
                    <a:pt x="528772" y="64297"/>
                  </a:cubicBezTo>
                  <a:cubicBezTo>
                    <a:pt x="471334" y="85837"/>
                    <a:pt x="510360" y="78777"/>
                    <a:pt x="454881" y="110479"/>
                  </a:cubicBezTo>
                  <a:cubicBezTo>
                    <a:pt x="446428" y="115309"/>
                    <a:pt x="436408" y="116636"/>
                    <a:pt x="427172" y="119715"/>
                  </a:cubicBezTo>
                  <a:cubicBezTo>
                    <a:pt x="406745" y="140142"/>
                    <a:pt x="397472" y="153038"/>
                    <a:pt x="371754" y="165897"/>
                  </a:cubicBezTo>
                  <a:cubicBezTo>
                    <a:pt x="318395" y="192577"/>
                    <a:pt x="332229" y="172111"/>
                    <a:pt x="288627" y="212079"/>
                  </a:cubicBezTo>
                  <a:cubicBezTo>
                    <a:pt x="262950" y="235616"/>
                    <a:pt x="239366" y="261340"/>
                    <a:pt x="214736" y="285970"/>
                  </a:cubicBezTo>
                  <a:cubicBezTo>
                    <a:pt x="202421" y="298285"/>
                    <a:pt x="192281" y="313254"/>
                    <a:pt x="177790" y="322915"/>
                  </a:cubicBezTo>
                  <a:lnTo>
                    <a:pt x="150081" y="341388"/>
                  </a:lnTo>
                  <a:cubicBezTo>
                    <a:pt x="143924" y="359861"/>
                    <a:pt x="137204" y="378155"/>
                    <a:pt x="131609" y="396806"/>
                  </a:cubicBezTo>
                  <a:cubicBezTo>
                    <a:pt x="127961" y="408965"/>
                    <a:pt x="126386" y="421708"/>
                    <a:pt x="122372" y="433751"/>
                  </a:cubicBezTo>
                  <a:cubicBezTo>
                    <a:pt x="117129" y="449480"/>
                    <a:pt x="109565" y="464351"/>
                    <a:pt x="103899" y="479933"/>
                  </a:cubicBezTo>
                  <a:cubicBezTo>
                    <a:pt x="97245" y="498233"/>
                    <a:pt x="93484" y="517624"/>
                    <a:pt x="85427" y="535351"/>
                  </a:cubicBezTo>
                  <a:cubicBezTo>
                    <a:pt x="77998" y="551694"/>
                    <a:pt x="66954" y="566139"/>
                    <a:pt x="57718" y="581533"/>
                  </a:cubicBezTo>
                  <a:cubicBezTo>
                    <a:pt x="54639" y="593848"/>
                    <a:pt x="51821" y="606232"/>
                    <a:pt x="48481" y="618479"/>
                  </a:cubicBezTo>
                  <a:cubicBezTo>
                    <a:pt x="42584" y="640103"/>
                    <a:pt x="30416" y="660723"/>
                    <a:pt x="30009" y="683133"/>
                  </a:cubicBezTo>
                  <a:cubicBezTo>
                    <a:pt x="25063" y="955170"/>
                    <a:pt x="0" y="1029140"/>
                    <a:pt x="66954" y="1218842"/>
                  </a:cubicBezTo>
                  <a:cubicBezTo>
                    <a:pt x="74758" y="1240953"/>
                    <a:pt x="85427" y="1261945"/>
                    <a:pt x="94663" y="1283497"/>
                  </a:cubicBezTo>
                  <a:cubicBezTo>
                    <a:pt x="112014" y="1370255"/>
                    <a:pt x="94925" y="1318282"/>
                    <a:pt x="177790" y="1431279"/>
                  </a:cubicBezTo>
                  <a:cubicBezTo>
                    <a:pt x="210272" y="1475573"/>
                    <a:pt x="221371" y="1491066"/>
                    <a:pt x="270154" y="1532879"/>
                  </a:cubicBezTo>
                  <a:cubicBezTo>
                    <a:pt x="290263" y="1550115"/>
                    <a:pt x="312772" y="1564369"/>
                    <a:pt x="334809" y="1579060"/>
                  </a:cubicBezTo>
                  <a:cubicBezTo>
                    <a:pt x="358976" y="1595171"/>
                    <a:pt x="383384" y="1611002"/>
                    <a:pt x="408699" y="1625242"/>
                  </a:cubicBezTo>
                  <a:cubicBezTo>
                    <a:pt x="456241" y="1651985"/>
                    <a:pt x="516304" y="1677172"/>
                    <a:pt x="565718" y="1699133"/>
                  </a:cubicBezTo>
                  <a:cubicBezTo>
                    <a:pt x="731972" y="1696054"/>
                    <a:pt x="898399" y="1698065"/>
                    <a:pt x="1064481" y="1689897"/>
                  </a:cubicBezTo>
                  <a:cubicBezTo>
                    <a:pt x="1086868" y="1688796"/>
                    <a:pt x="1107713" y="1678016"/>
                    <a:pt x="1129136" y="1671424"/>
                  </a:cubicBezTo>
                  <a:cubicBezTo>
                    <a:pt x="1147747" y="1665698"/>
                    <a:pt x="1166580" y="1660440"/>
                    <a:pt x="1184554" y="1652951"/>
                  </a:cubicBezTo>
                  <a:cubicBezTo>
                    <a:pt x="1203618" y="1645007"/>
                    <a:pt x="1221220" y="1633897"/>
                    <a:pt x="1239972" y="1625242"/>
                  </a:cubicBezTo>
                  <a:cubicBezTo>
                    <a:pt x="1261261" y="1615416"/>
                    <a:pt x="1283075" y="1606769"/>
                    <a:pt x="1304627" y="1597533"/>
                  </a:cubicBezTo>
                  <a:cubicBezTo>
                    <a:pt x="1368690" y="1533470"/>
                    <a:pt x="1288307" y="1611813"/>
                    <a:pt x="1378518" y="1532879"/>
                  </a:cubicBezTo>
                  <a:cubicBezTo>
                    <a:pt x="1428446" y="1489192"/>
                    <a:pt x="1381386" y="1517591"/>
                    <a:pt x="1443172" y="1486697"/>
                  </a:cubicBezTo>
                  <a:cubicBezTo>
                    <a:pt x="1449330" y="1471303"/>
                    <a:pt x="1451697" y="1453779"/>
                    <a:pt x="1461645" y="1440515"/>
                  </a:cubicBezTo>
                  <a:cubicBezTo>
                    <a:pt x="1470881" y="1428200"/>
                    <a:pt x="1487085" y="1423033"/>
                    <a:pt x="1498590" y="1412806"/>
                  </a:cubicBezTo>
                  <a:cubicBezTo>
                    <a:pt x="1633847" y="1292577"/>
                    <a:pt x="1459735" y="1434653"/>
                    <a:pt x="1590954" y="1329679"/>
                  </a:cubicBezTo>
                  <a:cubicBezTo>
                    <a:pt x="1603269" y="1308127"/>
                    <a:pt x="1616131" y="1286879"/>
                    <a:pt x="1627899" y="1265024"/>
                  </a:cubicBezTo>
                  <a:cubicBezTo>
                    <a:pt x="1637691" y="1246839"/>
                    <a:pt x="1644521" y="1227030"/>
                    <a:pt x="1655609" y="1209606"/>
                  </a:cubicBezTo>
                  <a:cubicBezTo>
                    <a:pt x="1728965" y="1094334"/>
                    <a:pt x="1658903" y="1241942"/>
                    <a:pt x="1720263" y="1098770"/>
                  </a:cubicBezTo>
                  <a:cubicBezTo>
                    <a:pt x="1717184" y="1077218"/>
                    <a:pt x="1711027" y="1055885"/>
                    <a:pt x="1711027" y="1034115"/>
                  </a:cubicBezTo>
                  <a:cubicBezTo>
                    <a:pt x="1711027" y="1009293"/>
                    <a:pt x="1720263" y="985046"/>
                    <a:pt x="1720263" y="960224"/>
                  </a:cubicBezTo>
                  <a:cubicBezTo>
                    <a:pt x="1720263" y="809332"/>
                    <a:pt x="1724939" y="657891"/>
                    <a:pt x="1711027" y="507642"/>
                  </a:cubicBezTo>
                  <a:cubicBezTo>
                    <a:pt x="1709209" y="488012"/>
                    <a:pt x="1689642" y="473563"/>
                    <a:pt x="1674081" y="461460"/>
                  </a:cubicBezTo>
                  <a:cubicBezTo>
                    <a:pt x="1660994" y="451281"/>
                    <a:pt x="1643293" y="449145"/>
                    <a:pt x="1627899" y="442988"/>
                  </a:cubicBezTo>
                  <a:cubicBezTo>
                    <a:pt x="1590097" y="386283"/>
                    <a:pt x="1631497" y="444459"/>
                    <a:pt x="1581718" y="387570"/>
                  </a:cubicBezTo>
                  <a:cubicBezTo>
                    <a:pt x="1568736" y="372734"/>
                    <a:pt x="1558712" y="355328"/>
                    <a:pt x="1544772" y="341388"/>
                  </a:cubicBezTo>
                  <a:cubicBezTo>
                    <a:pt x="1530832" y="327448"/>
                    <a:pt x="1513243" y="317630"/>
                    <a:pt x="1498590" y="304442"/>
                  </a:cubicBezTo>
                  <a:cubicBezTo>
                    <a:pt x="1482408" y="289878"/>
                    <a:pt x="1468518" y="272904"/>
                    <a:pt x="1452409" y="258260"/>
                  </a:cubicBezTo>
                  <a:cubicBezTo>
                    <a:pt x="1434616" y="242085"/>
                    <a:pt x="1414716" y="228328"/>
                    <a:pt x="1396990" y="212079"/>
                  </a:cubicBezTo>
                  <a:cubicBezTo>
                    <a:pt x="1377732" y="194426"/>
                    <a:pt x="1363309" y="171151"/>
                    <a:pt x="1341572" y="156660"/>
                  </a:cubicBezTo>
                  <a:cubicBezTo>
                    <a:pt x="1332336" y="150503"/>
                    <a:pt x="1322160" y="145563"/>
                    <a:pt x="1313863" y="138188"/>
                  </a:cubicBezTo>
                  <a:cubicBezTo>
                    <a:pt x="1294337" y="120832"/>
                    <a:pt x="1276918" y="101243"/>
                    <a:pt x="1258445" y="82770"/>
                  </a:cubicBezTo>
                  <a:cubicBezTo>
                    <a:pt x="1246130" y="70455"/>
                    <a:pt x="1238396" y="50048"/>
                    <a:pt x="1221499" y="45824"/>
                  </a:cubicBezTo>
                  <a:cubicBezTo>
                    <a:pt x="1038197" y="0"/>
                    <a:pt x="807402" y="28890"/>
                    <a:pt x="704263" y="27351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Straight Arrow Connector 16"/>
            <p:cNvCxnSpPr>
              <a:stCxn id="15" idx="26"/>
            </p:cNvCxnSpPr>
            <p:nvPr/>
          </p:nvCxnSpPr>
          <p:spPr bwMode="auto">
            <a:xfrm>
              <a:off x="7924800" y="2613891"/>
              <a:ext cx="193964" cy="4064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15" idx="26"/>
            </p:cNvCxnSpPr>
            <p:nvPr/>
          </p:nvCxnSpPr>
          <p:spPr bwMode="auto">
            <a:xfrm flipH="1">
              <a:off x="7804727" y="2613891"/>
              <a:ext cx="120073" cy="905164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7509164" y="1505527"/>
              <a:ext cx="3417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Symbol" pitchFamily="18" charset="2"/>
                </a:rPr>
                <a:t>W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43452" y="983672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Symbol" pitchFamily="18" charset="2"/>
                </a:rPr>
                <a:t>G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09527" y="2946400"/>
              <a:ext cx="2920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41491" y="3459018"/>
              <a:ext cx="352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latin typeface="Comic Sans MS" pitchFamily="66" charset="0"/>
                </a:rPr>
                <a:t>t</a:t>
              </a:r>
              <a:r>
                <a:rPr lang="en-US" sz="1600" b="1" baseline="30000" dirty="0" err="1">
                  <a:latin typeface="Comic Sans MS" pitchFamily="66" charset="0"/>
                </a:rPr>
                <a:t>n</a:t>
              </a:r>
              <a:endParaRPr lang="en-US" sz="1600" b="1" baseline="30000" dirty="0">
                <a:latin typeface="Comic Sans MS" pitchFamily="66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rot="5400000" flipH="1" flipV="1">
              <a:off x="6084915" y="2885441"/>
              <a:ext cx="587433" cy="95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rot="10800000" flipH="1" flipV="1">
              <a:off x="6370319" y="3176384"/>
              <a:ext cx="587432" cy="95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rot="10800000" flipV="1">
              <a:off x="5935288" y="3173615"/>
              <a:ext cx="443344" cy="288174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5735778" y="3373121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mic Sans MS" pitchFamily="66" charset="0"/>
                </a:rPr>
                <a:t>X</a:t>
              </a:r>
              <a:r>
                <a:rPr lang="en-US" sz="1600" baseline="-25000" dirty="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41123" y="3060008"/>
              <a:ext cx="4171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mic Sans MS" pitchFamily="66" charset="0"/>
                </a:rPr>
                <a:t>X</a:t>
              </a:r>
              <a:r>
                <a:rPr lang="en-US" sz="1600" baseline="-25000" dirty="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65022" y="2433782"/>
              <a:ext cx="4171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mic Sans MS" pitchFamily="66" charset="0"/>
                </a:rPr>
                <a:t>X</a:t>
              </a:r>
              <a:r>
                <a:rPr lang="en-US" sz="1600" baseline="-25000" dirty="0">
                  <a:latin typeface="Comic Sans MS" pitchFamily="66" charset="0"/>
                </a:rPr>
                <a:t>3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>
              <a:off x="6378631" y="3168074"/>
              <a:ext cx="315884" cy="953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 rot="16200000">
              <a:off x="6220690" y="3010132"/>
              <a:ext cx="315884" cy="953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 rot="10800000" flipV="1">
              <a:off x="6112625" y="3168073"/>
              <a:ext cx="266007" cy="17733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5838310" y="2997205"/>
              <a:ext cx="4331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omic Sans MS" pitchFamily="66" charset="0"/>
                </a:rPr>
                <a:t>e</a:t>
              </a:r>
              <a:r>
                <a:rPr lang="en-US" sz="1600" baseline="-25000" dirty="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39588" y="3099727"/>
              <a:ext cx="4322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omic Sans MS" pitchFamily="66" charset="0"/>
                </a:rPr>
                <a:t>e</a:t>
              </a:r>
              <a:r>
                <a:rPr lang="en-US" sz="1600" baseline="-25000" dirty="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36890" y="2745050"/>
              <a:ext cx="4378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omic Sans MS" pitchFamily="66" charset="0"/>
                </a:rPr>
                <a:t>e</a:t>
              </a:r>
              <a:r>
                <a:rPr lang="en-US" sz="1600" baseline="-25000" dirty="0">
                  <a:latin typeface="Comic Sans MS" pitchFamily="66" charset="0"/>
                </a:rPr>
                <a:t>3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 rot="5400000" flipH="1" flipV="1">
              <a:off x="6266873" y="2092038"/>
              <a:ext cx="1191491" cy="94210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7153564" y="1667164"/>
              <a:ext cx="3337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Comic Sans MS" pitchFamily="66" charset="0"/>
                </a:rPr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267397" y="1354127"/>
                <a:ext cx="22765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𝐟</m:t>
                    </m:r>
                    <m:r>
                      <a:rPr lang="en-US" i="1" baseline="30000" dirty="0" err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latin typeface="Comic Sans MS" pitchFamily="66" charset="0"/>
                  </a:rPr>
                  <a:t>: body force</a:t>
                </a:r>
              </a:p>
              <a:p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b="1" i="1" baseline="30000" dirty="0" err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>
                    <a:latin typeface="Comic Sans MS" pitchFamily="66" charset="0"/>
                  </a:rPr>
                  <a:t>: surface traction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397" y="1354127"/>
                <a:ext cx="2276585" cy="646331"/>
              </a:xfrm>
              <a:prstGeom prst="rect">
                <a:avLst/>
              </a:prstGeom>
              <a:blipFill>
                <a:blip r:embed="rId2"/>
                <a:stretch>
                  <a:fillRect t="-3774" r="-133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890030" y="1297120"/>
            <a:ext cx="2827576" cy="1120503"/>
            <a:chOff x="4251278" y="1262418"/>
            <a:chExt cx="2827576" cy="1120503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4251278" y="1262418"/>
              <a:ext cx="736979" cy="73804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932112" y="2013589"/>
              <a:ext cx="2146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 for static problem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17F54E-9F31-5721-428A-7ED922AF7FCA}"/>
                  </a:ext>
                </a:extLst>
              </p:cNvPr>
              <p:cNvSpPr txBox="1"/>
              <p:nvPr/>
            </p:nvSpPr>
            <p:spPr>
              <a:xfrm>
                <a:off x="622638" y="1277645"/>
                <a:ext cx="4365619" cy="84747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𝛤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e>
                            <m:sup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sup>
                          </m:s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</m:nary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𝐚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17F54E-9F31-5721-428A-7ED922AF7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38" y="1277645"/>
                <a:ext cx="4365619" cy="847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7ABBBB-7311-C70D-4F86-C19F6E87923C}"/>
                  </a:ext>
                </a:extLst>
              </p:cNvPr>
              <p:cNvSpPr txBox="1"/>
              <p:nvPr/>
            </p:nvSpPr>
            <p:spPr>
              <a:xfrm>
                <a:off x="857613" y="2971806"/>
                <a:ext cx="2169312" cy="491417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𝛔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7ABBBB-7311-C70D-4F86-C19F6E879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13" y="2971806"/>
                <a:ext cx="2169312" cy="491417"/>
              </a:xfrm>
              <a:prstGeom prst="rect">
                <a:avLst/>
              </a:prstGeom>
              <a:blipFill>
                <a:blip r:embed="rId4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412FD7-0CC9-F4D1-2D1A-ED5823759882}"/>
                  </a:ext>
                </a:extLst>
              </p:cNvPr>
              <p:cNvSpPr txBox="1"/>
              <p:nvPr/>
            </p:nvSpPr>
            <p:spPr>
              <a:xfrm>
                <a:off x="3293947" y="2672366"/>
                <a:ext cx="3388620" cy="106740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412FD7-0CC9-F4D1-2D1A-ED5823759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947" y="2672366"/>
                <a:ext cx="3388620" cy="10674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9F02C7-6243-B66A-9CF8-5307E54E3FF0}"/>
                  </a:ext>
                </a:extLst>
              </p:cNvPr>
              <p:cNvSpPr txBox="1"/>
              <p:nvPr/>
            </p:nvSpPr>
            <p:spPr>
              <a:xfrm>
                <a:off x="857613" y="4179455"/>
                <a:ext cx="1541576" cy="46166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  <m:sup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𝛔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9F02C7-6243-B66A-9CF8-5307E54E3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13" y="4179455"/>
                <a:ext cx="154157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BE1440-AEC4-7F80-4489-EB804CEC6B02}"/>
                  </a:ext>
                </a:extLst>
              </p:cNvPr>
              <p:cNvSpPr txBox="1"/>
              <p:nvPr/>
            </p:nvSpPr>
            <p:spPr>
              <a:xfrm>
                <a:off x="822826" y="5885412"/>
                <a:ext cx="3804183" cy="506742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  <m:sup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  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BE1440-AEC4-7F80-4489-EB804CEC6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26" y="5885412"/>
                <a:ext cx="3804183" cy="5067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F14A1F0-1452-BA31-EA97-9198B83C6360}"/>
                  </a:ext>
                </a:extLst>
              </p:cNvPr>
              <p:cNvSpPr txBox="1"/>
              <p:nvPr/>
            </p:nvSpPr>
            <p:spPr>
              <a:xfrm>
                <a:off x="831090" y="5374534"/>
                <a:ext cx="1607491" cy="46166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  <m:sup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F14A1F0-1452-BA31-EA97-9198B83C6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90" y="5374534"/>
                <a:ext cx="160749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Linear Momentum cont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Balance of linear momentum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For a static problem</a:t>
            </a:r>
          </a:p>
          <a:p>
            <a:pPr lvl="1"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2C02C6"/>
                </a:solidFill>
              </a:rPr>
              <a:t>Balance of angular momentum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895927" y="2927927"/>
            <a:ext cx="452582" cy="221673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895927" y="3906982"/>
            <a:ext cx="4385758" cy="646546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965199" y="6174509"/>
            <a:ext cx="452582" cy="221673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459347" y="6012872"/>
            <a:ext cx="1080654" cy="480291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002702" y="1625600"/>
            <a:ext cx="1496291" cy="591127"/>
          </a:xfrm>
          <a:custGeom>
            <a:avLst/>
            <a:gdLst>
              <a:gd name="connsiteX0" fmla="*/ 1496291 w 1496291"/>
              <a:gd name="connsiteY0" fmla="*/ 591127 h 591127"/>
              <a:gd name="connsiteX1" fmla="*/ 0 w 1496291"/>
              <a:gd name="connsiteY1" fmla="*/ 591127 h 591127"/>
              <a:gd name="connsiteX2" fmla="*/ 0 w 1496291"/>
              <a:gd name="connsiteY2" fmla="*/ 0 h 59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6291" h="591127">
                <a:moveTo>
                  <a:pt x="1496291" y="591127"/>
                </a:moveTo>
                <a:lnTo>
                  <a:pt x="0" y="591127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45175" y="2032000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Divergence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3199FB-573B-D0F0-ADB0-A2BD2A80BE1F}"/>
                  </a:ext>
                </a:extLst>
              </p:cNvPr>
              <p:cNvSpPr txBox="1"/>
              <p:nvPr/>
            </p:nvSpPr>
            <p:spPr>
              <a:xfrm>
                <a:off x="577515" y="1182431"/>
                <a:ext cx="6494983" cy="84747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𝐟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𝛤</m:t>
                          </m:r>
                        </m:sub>
                        <m:sup/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𝝈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</m:nary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𝝈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3199FB-573B-D0F0-ADB0-A2BD2A80B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15" y="1182431"/>
                <a:ext cx="6494983" cy="8474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630A28-686A-3770-32E3-2471B4FBF6F9}"/>
                  </a:ext>
                </a:extLst>
              </p:cNvPr>
              <p:cNvSpPr txBox="1"/>
              <p:nvPr/>
            </p:nvSpPr>
            <p:spPr>
              <a:xfrm>
                <a:off x="532010" y="2069556"/>
                <a:ext cx="4133632" cy="84747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0" dirty="0" smtClean="0">
                                          <a:latin typeface="Cambria Math" panose="02040503050406030204" pitchFamily="18" charset="0"/>
                                        </a:rPr>
                                        <m:t>𝐟</m:t>
                                      </m:r>
                                    </m:e>
                                    <m:sup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p>
                                  </m:sSup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630A28-686A-3770-32E3-2471B4FBF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10" y="2069556"/>
                <a:ext cx="4133632" cy="847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EF0EA7-8608-BA00-6905-A7A57FAD1168}"/>
                  </a:ext>
                </a:extLst>
              </p:cNvPr>
              <p:cNvSpPr txBox="1"/>
              <p:nvPr/>
            </p:nvSpPr>
            <p:spPr>
              <a:xfrm>
                <a:off x="1348509" y="2787289"/>
                <a:ext cx="3049937" cy="50917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EF0EA7-8608-BA00-6905-A7A57FAD1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509" y="2787289"/>
                <a:ext cx="3049937" cy="509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4D28B2-8760-B557-1A0F-21EDC91C17EA}"/>
                  </a:ext>
                </a:extLst>
              </p:cNvPr>
              <p:cNvSpPr txBox="1"/>
              <p:nvPr/>
            </p:nvSpPr>
            <p:spPr>
              <a:xfrm>
                <a:off x="895927" y="3930940"/>
                <a:ext cx="4454233" cy="55675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  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4D28B2-8760-B557-1A0F-21EDC91C1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27" y="3930940"/>
                <a:ext cx="4454233" cy="5567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D57220-CD00-A68C-AC50-44F2F9C6FEC0}"/>
                  </a:ext>
                </a:extLst>
              </p:cNvPr>
              <p:cNvSpPr txBox="1"/>
              <p:nvPr/>
            </p:nvSpPr>
            <p:spPr>
              <a:xfrm>
                <a:off x="686540" y="5206218"/>
                <a:ext cx="5920660" cy="84747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𝛤</m:t>
                          </m:r>
                        </m:sub>
                        <m:sup/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e>
                            <m:sup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sup>
                          </m:s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</m:nary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𝐚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D57220-CD00-A68C-AC50-44F2F9C6F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40" y="5206218"/>
                <a:ext cx="5920660" cy="847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6866C9-3986-AA71-1CFE-70F7631C4DE4}"/>
                  </a:ext>
                </a:extLst>
              </p:cNvPr>
              <p:cNvSpPr txBox="1"/>
              <p:nvPr/>
            </p:nvSpPr>
            <p:spPr>
              <a:xfrm>
                <a:off x="1417429" y="5943806"/>
                <a:ext cx="2601481" cy="54341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𝛔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6866C9-3986-AA71-1CFE-70F7631C4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429" y="5943806"/>
                <a:ext cx="2601481" cy="5434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 bwMode="auto">
          <a:xfrm>
            <a:off x="849747" y="3168074"/>
            <a:ext cx="4849090" cy="2553854"/>
          </a:xfrm>
          <a:prstGeom prst="roundRect">
            <a:avLst>
              <a:gd name="adj" fmla="val 7637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Boundary-Valued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We want to determine the state of a body in equilibrium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The equilibrium state (solution) of the body must satisfy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local momentum balance equation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boundary conditions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b="1" dirty="0">
                    <a:solidFill>
                      <a:srgbClr val="2C02C6"/>
                    </a:solidFill>
                  </a:rPr>
                  <a:t>Strong form </a:t>
                </a:r>
                <a:r>
                  <a:rPr lang="en-US" dirty="0"/>
                  <a:t>of BVP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Given body force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𝐟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, and traction </a:t>
                </a:r>
                <a:r>
                  <a:rPr lang="en-US" b="1" dirty="0"/>
                  <a:t>t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on the boundary, find </a:t>
                </a:r>
                <a:r>
                  <a:rPr lang="en-US" b="1" dirty="0"/>
                  <a:t>u</a:t>
                </a:r>
                <a:r>
                  <a:rPr lang="en-US" dirty="0"/>
                  <a:t> such that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and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Solution space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996867" y="3962390"/>
            <a:ext cx="495649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(1)</a:t>
            </a:r>
          </a:p>
          <a:p>
            <a:endParaRPr lang="en-US" dirty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(2)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omic Sans MS" pitchFamily="66" charset="0"/>
              </a:rPr>
              <a:t>(3)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003633" y="2411049"/>
            <a:ext cx="2825008" cy="2855105"/>
            <a:chOff x="6003633" y="2411049"/>
            <a:chExt cx="2825008" cy="2855105"/>
          </a:xfrm>
        </p:grpSpPr>
        <p:sp>
          <p:nvSpPr>
            <p:cNvPr id="5" name="Freeform 4"/>
            <p:cNvSpPr/>
            <p:nvPr/>
          </p:nvSpPr>
          <p:spPr bwMode="auto">
            <a:xfrm>
              <a:off x="7072755" y="2411049"/>
              <a:ext cx="1728965" cy="1699133"/>
            </a:xfrm>
            <a:custGeom>
              <a:avLst/>
              <a:gdLst>
                <a:gd name="connsiteX0" fmla="*/ 704263 w 1728965"/>
                <a:gd name="connsiteY0" fmla="*/ 27351 h 1699133"/>
                <a:gd name="connsiteX1" fmla="*/ 602663 w 1728965"/>
                <a:gd name="connsiteY1" fmla="*/ 36588 h 1699133"/>
                <a:gd name="connsiteX2" fmla="*/ 565718 w 1728965"/>
                <a:gd name="connsiteY2" fmla="*/ 55060 h 1699133"/>
                <a:gd name="connsiteX3" fmla="*/ 528772 w 1728965"/>
                <a:gd name="connsiteY3" fmla="*/ 64297 h 1699133"/>
                <a:gd name="connsiteX4" fmla="*/ 454881 w 1728965"/>
                <a:gd name="connsiteY4" fmla="*/ 110479 h 1699133"/>
                <a:gd name="connsiteX5" fmla="*/ 427172 w 1728965"/>
                <a:gd name="connsiteY5" fmla="*/ 119715 h 1699133"/>
                <a:gd name="connsiteX6" fmla="*/ 371754 w 1728965"/>
                <a:gd name="connsiteY6" fmla="*/ 165897 h 1699133"/>
                <a:gd name="connsiteX7" fmla="*/ 288627 w 1728965"/>
                <a:gd name="connsiteY7" fmla="*/ 212079 h 1699133"/>
                <a:gd name="connsiteX8" fmla="*/ 214736 w 1728965"/>
                <a:gd name="connsiteY8" fmla="*/ 285970 h 1699133"/>
                <a:gd name="connsiteX9" fmla="*/ 177790 w 1728965"/>
                <a:gd name="connsiteY9" fmla="*/ 322915 h 1699133"/>
                <a:gd name="connsiteX10" fmla="*/ 150081 w 1728965"/>
                <a:gd name="connsiteY10" fmla="*/ 341388 h 1699133"/>
                <a:gd name="connsiteX11" fmla="*/ 131609 w 1728965"/>
                <a:gd name="connsiteY11" fmla="*/ 396806 h 1699133"/>
                <a:gd name="connsiteX12" fmla="*/ 122372 w 1728965"/>
                <a:gd name="connsiteY12" fmla="*/ 433751 h 1699133"/>
                <a:gd name="connsiteX13" fmla="*/ 103899 w 1728965"/>
                <a:gd name="connsiteY13" fmla="*/ 479933 h 1699133"/>
                <a:gd name="connsiteX14" fmla="*/ 85427 w 1728965"/>
                <a:gd name="connsiteY14" fmla="*/ 535351 h 1699133"/>
                <a:gd name="connsiteX15" fmla="*/ 57718 w 1728965"/>
                <a:gd name="connsiteY15" fmla="*/ 581533 h 1699133"/>
                <a:gd name="connsiteX16" fmla="*/ 48481 w 1728965"/>
                <a:gd name="connsiteY16" fmla="*/ 618479 h 1699133"/>
                <a:gd name="connsiteX17" fmla="*/ 30009 w 1728965"/>
                <a:gd name="connsiteY17" fmla="*/ 683133 h 1699133"/>
                <a:gd name="connsiteX18" fmla="*/ 66954 w 1728965"/>
                <a:gd name="connsiteY18" fmla="*/ 1218842 h 1699133"/>
                <a:gd name="connsiteX19" fmla="*/ 94663 w 1728965"/>
                <a:gd name="connsiteY19" fmla="*/ 1283497 h 1699133"/>
                <a:gd name="connsiteX20" fmla="*/ 177790 w 1728965"/>
                <a:gd name="connsiteY20" fmla="*/ 1431279 h 1699133"/>
                <a:gd name="connsiteX21" fmla="*/ 270154 w 1728965"/>
                <a:gd name="connsiteY21" fmla="*/ 1532879 h 1699133"/>
                <a:gd name="connsiteX22" fmla="*/ 334809 w 1728965"/>
                <a:gd name="connsiteY22" fmla="*/ 1579060 h 1699133"/>
                <a:gd name="connsiteX23" fmla="*/ 408699 w 1728965"/>
                <a:gd name="connsiteY23" fmla="*/ 1625242 h 1699133"/>
                <a:gd name="connsiteX24" fmla="*/ 565718 w 1728965"/>
                <a:gd name="connsiteY24" fmla="*/ 1699133 h 1699133"/>
                <a:gd name="connsiteX25" fmla="*/ 1064481 w 1728965"/>
                <a:gd name="connsiteY25" fmla="*/ 1689897 h 1699133"/>
                <a:gd name="connsiteX26" fmla="*/ 1129136 w 1728965"/>
                <a:gd name="connsiteY26" fmla="*/ 1671424 h 1699133"/>
                <a:gd name="connsiteX27" fmla="*/ 1184554 w 1728965"/>
                <a:gd name="connsiteY27" fmla="*/ 1652951 h 1699133"/>
                <a:gd name="connsiteX28" fmla="*/ 1239972 w 1728965"/>
                <a:gd name="connsiteY28" fmla="*/ 1625242 h 1699133"/>
                <a:gd name="connsiteX29" fmla="*/ 1304627 w 1728965"/>
                <a:gd name="connsiteY29" fmla="*/ 1597533 h 1699133"/>
                <a:gd name="connsiteX30" fmla="*/ 1378518 w 1728965"/>
                <a:gd name="connsiteY30" fmla="*/ 1532879 h 1699133"/>
                <a:gd name="connsiteX31" fmla="*/ 1443172 w 1728965"/>
                <a:gd name="connsiteY31" fmla="*/ 1486697 h 1699133"/>
                <a:gd name="connsiteX32" fmla="*/ 1461645 w 1728965"/>
                <a:gd name="connsiteY32" fmla="*/ 1440515 h 1699133"/>
                <a:gd name="connsiteX33" fmla="*/ 1498590 w 1728965"/>
                <a:gd name="connsiteY33" fmla="*/ 1412806 h 1699133"/>
                <a:gd name="connsiteX34" fmla="*/ 1590954 w 1728965"/>
                <a:gd name="connsiteY34" fmla="*/ 1329679 h 1699133"/>
                <a:gd name="connsiteX35" fmla="*/ 1627899 w 1728965"/>
                <a:gd name="connsiteY35" fmla="*/ 1265024 h 1699133"/>
                <a:gd name="connsiteX36" fmla="*/ 1655609 w 1728965"/>
                <a:gd name="connsiteY36" fmla="*/ 1209606 h 1699133"/>
                <a:gd name="connsiteX37" fmla="*/ 1720263 w 1728965"/>
                <a:gd name="connsiteY37" fmla="*/ 1098770 h 1699133"/>
                <a:gd name="connsiteX38" fmla="*/ 1711027 w 1728965"/>
                <a:gd name="connsiteY38" fmla="*/ 1034115 h 1699133"/>
                <a:gd name="connsiteX39" fmla="*/ 1720263 w 1728965"/>
                <a:gd name="connsiteY39" fmla="*/ 960224 h 1699133"/>
                <a:gd name="connsiteX40" fmla="*/ 1711027 w 1728965"/>
                <a:gd name="connsiteY40" fmla="*/ 507642 h 1699133"/>
                <a:gd name="connsiteX41" fmla="*/ 1674081 w 1728965"/>
                <a:gd name="connsiteY41" fmla="*/ 461460 h 1699133"/>
                <a:gd name="connsiteX42" fmla="*/ 1627899 w 1728965"/>
                <a:gd name="connsiteY42" fmla="*/ 442988 h 1699133"/>
                <a:gd name="connsiteX43" fmla="*/ 1581718 w 1728965"/>
                <a:gd name="connsiteY43" fmla="*/ 387570 h 1699133"/>
                <a:gd name="connsiteX44" fmla="*/ 1544772 w 1728965"/>
                <a:gd name="connsiteY44" fmla="*/ 341388 h 1699133"/>
                <a:gd name="connsiteX45" fmla="*/ 1498590 w 1728965"/>
                <a:gd name="connsiteY45" fmla="*/ 304442 h 1699133"/>
                <a:gd name="connsiteX46" fmla="*/ 1452409 w 1728965"/>
                <a:gd name="connsiteY46" fmla="*/ 258260 h 1699133"/>
                <a:gd name="connsiteX47" fmla="*/ 1396990 w 1728965"/>
                <a:gd name="connsiteY47" fmla="*/ 212079 h 1699133"/>
                <a:gd name="connsiteX48" fmla="*/ 1341572 w 1728965"/>
                <a:gd name="connsiteY48" fmla="*/ 156660 h 1699133"/>
                <a:gd name="connsiteX49" fmla="*/ 1313863 w 1728965"/>
                <a:gd name="connsiteY49" fmla="*/ 138188 h 1699133"/>
                <a:gd name="connsiteX50" fmla="*/ 1258445 w 1728965"/>
                <a:gd name="connsiteY50" fmla="*/ 82770 h 1699133"/>
                <a:gd name="connsiteX51" fmla="*/ 1221499 w 1728965"/>
                <a:gd name="connsiteY51" fmla="*/ 45824 h 1699133"/>
                <a:gd name="connsiteX52" fmla="*/ 704263 w 1728965"/>
                <a:gd name="connsiteY52" fmla="*/ 27351 h 169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728965" h="1699133">
                  <a:moveTo>
                    <a:pt x="704263" y="27351"/>
                  </a:moveTo>
                  <a:cubicBezTo>
                    <a:pt x="601124" y="25812"/>
                    <a:pt x="636009" y="29919"/>
                    <a:pt x="602663" y="36588"/>
                  </a:cubicBezTo>
                  <a:cubicBezTo>
                    <a:pt x="589162" y="39288"/>
                    <a:pt x="578610" y="50226"/>
                    <a:pt x="565718" y="55060"/>
                  </a:cubicBezTo>
                  <a:cubicBezTo>
                    <a:pt x="553832" y="59517"/>
                    <a:pt x="540658" y="59840"/>
                    <a:pt x="528772" y="64297"/>
                  </a:cubicBezTo>
                  <a:cubicBezTo>
                    <a:pt x="471334" y="85837"/>
                    <a:pt x="510360" y="78777"/>
                    <a:pt x="454881" y="110479"/>
                  </a:cubicBezTo>
                  <a:cubicBezTo>
                    <a:pt x="446428" y="115309"/>
                    <a:pt x="436408" y="116636"/>
                    <a:pt x="427172" y="119715"/>
                  </a:cubicBezTo>
                  <a:cubicBezTo>
                    <a:pt x="406745" y="140142"/>
                    <a:pt x="397472" y="153038"/>
                    <a:pt x="371754" y="165897"/>
                  </a:cubicBezTo>
                  <a:cubicBezTo>
                    <a:pt x="318395" y="192577"/>
                    <a:pt x="332229" y="172111"/>
                    <a:pt x="288627" y="212079"/>
                  </a:cubicBezTo>
                  <a:cubicBezTo>
                    <a:pt x="262950" y="235616"/>
                    <a:pt x="239366" y="261340"/>
                    <a:pt x="214736" y="285970"/>
                  </a:cubicBezTo>
                  <a:cubicBezTo>
                    <a:pt x="202421" y="298285"/>
                    <a:pt x="192281" y="313254"/>
                    <a:pt x="177790" y="322915"/>
                  </a:cubicBezTo>
                  <a:lnTo>
                    <a:pt x="150081" y="341388"/>
                  </a:lnTo>
                  <a:cubicBezTo>
                    <a:pt x="143924" y="359861"/>
                    <a:pt x="137204" y="378155"/>
                    <a:pt x="131609" y="396806"/>
                  </a:cubicBezTo>
                  <a:cubicBezTo>
                    <a:pt x="127961" y="408965"/>
                    <a:pt x="126386" y="421708"/>
                    <a:pt x="122372" y="433751"/>
                  </a:cubicBezTo>
                  <a:cubicBezTo>
                    <a:pt x="117129" y="449480"/>
                    <a:pt x="109565" y="464351"/>
                    <a:pt x="103899" y="479933"/>
                  </a:cubicBezTo>
                  <a:cubicBezTo>
                    <a:pt x="97245" y="498233"/>
                    <a:pt x="93484" y="517624"/>
                    <a:pt x="85427" y="535351"/>
                  </a:cubicBezTo>
                  <a:cubicBezTo>
                    <a:pt x="77998" y="551694"/>
                    <a:pt x="66954" y="566139"/>
                    <a:pt x="57718" y="581533"/>
                  </a:cubicBezTo>
                  <a:cubicBezTo>
                    <a:pt x="54639" y="593848"/>
                    <a:pt x="51821" y="606232"/>
                    <a:pt x="48481" y="618479"/>
                  </a:cubicBezTo>
                  <a:cubicBezTo>
                    <a:pt x="42584" y="640103"/>
                    <a:pt x="30416" y="660723"/>
                    <a:pt x="30009" y="683133"/>
                  </a:cubicBezTo>
                  <a:cubicBezTo>
                    <a:pt x="25063" y="955170"/>
                    <a:pt x="0" y="1029140"/>
                    <a:pt x="66954" y="1218842"/>
                  </a:cubicBezTo>
                  <a:cubicBezTo>
                    <a:pt x="74758" y="1240953"/>
                    <a:pt x="85427" y="1261945"/>
                    <a:pt x="94663" y="1283497"/>
                  </a:cubicBezTo>
                  <a:cubicBezTo>
                    <a:pt x="112014" y="1370255"/>
                    <a:pt x="94925" y="1318282"/>
                    <a:pt x="177790" y="1431279"/>
                  </a:cubicBezTo>
                  <a:cubicBezTo>
                    <a:pt x="210272" y="1475573"/>
                    <a:pt x="221371" y="1491066"/>
                    <a:pt x="270154" y="1532879"/>
                  </a:cubicBezTo>
                  <a:cubicBezTo>
                    <a:pt x="290263" y="1550115"/>
                    <a:pt x="312772" y="1564369"/>
                    <a:pt x="334809" y="1579060"/>
                  </a:cubicBezTo>
                  <a:cubicBezTo>
                    <a:pt x="358976" y="1595171"/>
                    <a:pt x="383384" y="1611002"/>
                    <a:pt x="408699" y="1625242"/>
                  </a:cubicBezTo>
                  <a:cubicBezTo>
                    <a:pt x="456241" y="1651985"/>
                    <a:pt x="516304" y="1677172"/>
                    <a:pt x="565718" y="1699133"/>
                  </a:cubicBezTo>
                  <a:cubicBezTo>
                    <a:pt x="731972" y="1696054"/>
                    <a:pt x="898399" y="1698065"/>
                    <a:pt x="1064481" y="1689897"/>
                  </a:cubicBezTo>
                  <a:cubicBezTo>
                    <a:pt x="1086868" y="1688796"/>
                    <a:pt x="1107713" y="1678016"/>
                    <a:pt x="1129136" y="1671424"/>
                  </a:cubicBezTo>
                  <a:cubicBezTo>
                    <a:pt x="1147747" y="1665698"/>
                    <a:pt x="1166580" y="1660440"/>
                    <a:pt x="1184554" y="1652951"/>
                  </a:cubicBezTo>
                  <a:cubicBezTo>
                    <a:pt x="1203618" y="1645007"/>
                    <a:pt x="1221220" y="1633897"/>
                    <a:pt x="1239972" y="1625242"/>
                  </a:cubicBezTo>
                  <a:cubicBezTo>
                    <a:pt x="1261261" y="1615416"/>
                    <a:pt x="1283075" y="1606769"/>
                    <a:pt x="1304627" y="1597533"/>
                  </a:cubicBezTo>
                  <a:cubicBezTo>
                    <a:pt x="1368690" y="1533470"/>
                    <a:pt x="1288307" y="1611813"/>
                    <a:pt x="1378518" y="1532879"/>
                  </a:cubicBezTo>
                  <a:cubicBezTo>
                    <a:pt x="1428446" y="1489192"/>
                    <a:pt x="1381386" y="1517591"/>
                    <a:pt x="1443172" y="1486697"/>
                  </a:cubicBezTo>
                  <a:cubicBezTo>
                    <a:pt x="1449330" y="1471303"/>
                    <a:pt x="1451697" y="1453779"/>
                    <a:pt x="1461645" y="1440515"/>
                  </a:cubicBezTo>
                  <a:cubicBezTo>
                    <a:pt x="1470881" y="1428200"/>
                    <a:pt x="1487085" y="1423033"/>
                    <a:pt x="1498590" y="1412806"/>
                  </a:cubicBezTo>
                  <a:cubicBezTo>
                    <a:pt x="1633847" y="1292577"/>
                    <a:pt x="1459735" y="1434653"/>
                    <a:pt x="1590954" y="1329679"/>
                  </a:cubicBezTo>
                  <a:cubicBezTo>
                    <a:pt x="1603269" y="1308127"/>
                    <a:pt x="1616131" y="1286879"/>
                    <a:pt x="1627899" y="1265024"/>
                  </a:cubicBezTo>
                  <a:cubicBezTo>
                    <a:pt x="1637691" y="1246839"/>
                    <a:pt x="1644521" y="1227030"/>
                    <a:pt x="1655609" y="1209606"/>
                  </a:cubicBezTo>
                  <a:cubicBezTo>
                    <a:pt x="1728965" y="1094334"/>
                    <a:pt x="1658903" y="1241942"/>
                    <a:pt x="1720263" y="1098770"/>
                  </a:cubicBezTo>
                  <a:cubicBezTo>
                    <a:pt x="1717184" y="1077218"/>
                    <a:pt x="1711027" y="1055885"/>
                    <a:pt x="1711027" y="1034115"/>
                  </a:cubicBezTo>
                  <a:cubicBezTo>
                    <a:pt x="1711027" y="1009293"/>
                    <a:pt x="1720263" y="985046"/>
                    <a:pt x="1720263" y="960224"/>
                  </a:cubicBezTo>
                  <a:cubicBezTo>
                    <a:pt x="1720263" y="809332"/>
                    <a:pt x="1724939" y="657891"/>
                    <a:pt x="1711027" y="507642"/>
                  </a:cubicBezTo>
                  <a:cubicBezTo>
                    <a:pt x="1709209" y="488012"/>
                    <a:pt x="1689642" y="473563"/>
                    <a:pt x="1674081" y="461460"/>
                  </a:cubicBezTo>
                  <a:cubicBezTo>
                    <a:pt x="1660994" y="451281"/>
                    <a:pt x="1643293" y="449145"/>
                    <a:pt x="1627899" y="442988"/>
                  </a:cubicBezTo>
                  <a:cubicBezTo>
                    <a:pt x="1590097" y="386283"/>
                    <a:pt x="1631497" y="444459"/>
                    <a:pt x="1581718" y="387570"/>
                  </a:cubicBezTo>
                  <a:cubicBezTo>
                    <a:pt x="1568736" y="372734"/>
                    <a:pt x="1558712" y="355328"/>
                    <a:pt x="1544772" y="341388"/>
                  </a:cubicBezTo>
                  <a:cubicBezTo>
                    <a:pt x="1530832" y="327448"/>
                    <a:pt x="1513243" y="317630"/>
                    <a:pt x="1498590" y="304442"/>
                  </a:cubicBezTo>
                  <a:cubicBezTo>
                    <a:pt x="1482408" y="289878"/>
                    <a:pt x="1468518" y="272904"/>
                    <a:pt x="1452409" y="258260"/>
                  </a:cubicBezTo>
                  <a:cubicBezTo>
                    <a:pt x="1434616" y="242085"/>
                    <a:pt x="1414716" y="228328"/>
                    <a:pt x="1396990" y="212079"/>
                  </a:cubicBezTo>
                  <a:cubicBezTo>
                    <a:pt x="1377732" y="194426"/>
                    <a:pt x="1363309" y="171151"/>
                    <a:pt x="1341572" y="156660"/>
                  </a:cubicBezTo>
                  <a:cubicBezTo>
                    <a:pt x="1332336" y="150503"/>
                    <a:pt x="1322160" y="145563"/>
                    <a:pt x="1313863" y="138188"/>
                  </a:cubicBezTo>
                  <a:cubicBezTo>
                    <a:pt x="1294337" y="120832"/>
                    <a:pt x="1276918" y="101243"/>
                    <a:pt x="1258445" y="82770"/>
                  </a:cubicBezTo>
                  <a:cubicBezTo>
                    <a:pt x="1246130" y="70455"/>
                    <a:pt x="1238396" y="50048"/>
                    <a:pt x="1221499" y="45824"/>
                  </a:cubicBezTo>
                  <a:cubicBezTo>
                    <a:pt x="1038197" y="0"/>
                    <a:pt x="807402" y="28890"/>
                    <a:pt x="704263" y="27351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Straight Arrow Connector 5"/>
            <p:cNvCxnSpPr>
              <a:stCxn id="5" idx="26"/>
            </p:cNvCxnSpPr>
            <p:nvPr/>
          </p:nvCxnSpPr>
          <p:spPr bwMode="auto">
            <a:xfrm>
              <a:off x="8201891" y="4082473"/>
              <a:ext cx="193964" cy="4064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" name="Straight Arrow Connector 6"/>
            <p:cNvCxnSpPr>
              <a:stCxn id="5" idx="26"/>
            </p:cNvCxnSpPr>
            <p:nvPr/>
          </p:nvCxnSpPr>
          <p:spPr bwMode="auto">
            <a:xfrm flipH="1">
              <a:off x="8081818" y="4082473"/>
              <a:ext cx="120073" cy="905164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7786255" y="2974109"/>
              <a:ext cx="3417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Symbol" pitchFamily="18" charset="2"/>
                </a:rPr>
                <a:t>W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520543" y="2452254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Symbol" pitchFamily="18" charset="2"/>
                </a:rPr>
                <a:t>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86618" y="4414982"/>
              <a:ext cx="2920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85817" y="4927600"/>
              <a:ext cx="2808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Comic Sans MS" pitchFamily="66" charset="0"/>
                </a:rPr>
                <a:t>t</a:t>
              </a:r>
              <a:endParaRPr lang="en-US" sz="1600" baseline="30000" dirty="0">
                <a:latin typeface="Comic Sans MS" pitchFamily="66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rot="5400000" flipH="1" flipV="1">
              <a:off x="6362006" y="4354023"/>
              <a:ext cx="587433" cy="95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rot="10800000" flipH="1" flipV="1">
              <a:off x="6647410" y="4644966"/>
              <a:ext cx="587432" cy="95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rot="10800000" flipV="1">
              <a:off x="6212379" y="4642197"/>
              <a:ext cx="443344" cy="288174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6003633" y="4897121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mic Sans MS" pitchFamily="66" charset="0"/>
                </a:rPr>
                <a:t>X</a:t>
              </a:r>
              <a:r>
                <a:rPr lang="en-US" sz="1600" baseline="-25000" dirty="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18214" y="4528590"/>
              <a:ext cx="4171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mic Sans MS" pitchFamily="66" charset="0"/>
                </a:rPr>
                <a:t>X</a:t>
              </a:r>
              <a:r>
                <a:rPr lang="en-US" sz="1600" baseline="-25000" dirty="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23640" y="3763819"/>
              <a:ext cx="4171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mic Sans MS" pitchFamily="66" charset="0"/>
                </a:rPr>
                <a:t>X</a:t>
              </a:r>
              <a:r>
                <a:rPr lang="en-US" sz="1600" baseline="-25000" dirty="0">
                  <a:latin typeface="Comic Sans MS" pitchFamily="66" charset="0"/>
                </a:rPr>
                <a:t>3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6655722" y="4636656"/>
              <a:ext cx="315884" cy="953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rot="16200000">
              <a:off x="6497781" y="4478714"/>
              <a:ext cx="315884" cy="953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rot="10800000" flipV="1">
              <a:off x="6389716" y="4636655"/>
              <a:ext cx="266007" cy="17733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115401" y="4465787"/>
              <a:ext cx="4331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omic Sans MS" pitchFamily="66" charset="0"/>
                </a:rPr>
                <a:t>e</a:t>
              </a:r>
              <a:r>
                <a:rPr lang="en-US" sz="1600" baseline="-25000" dirty="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16679" y="4568309"/>
              <a:ext cx="4322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omic Sans MS" pitchFamily="66" charset="0"/>
                </a:rPr>
                <a:t>e</a:t>
              </a:r>
              <a:r>
                <a:rPr lang="en-US" sz="1600" baseline="-25000" dirty="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13981" y="4213632"/>
              <a:ext cx="4378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omic Sans MS" pitchFamily="66" charset="0"/>
                </a:rPr>
                <a:t>e</a:t>
              </a:r>
              <a:r>
                <a:rPr lang="en-US" sz="1600" baseline="-25000" dirty="0">
                  <a:latin typeface="Comic Sans MS" pitchFamily="66" charset="0"/>
                </a:rPr>
                <a:t>3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rot="5400000" flipH="1" flipV="1">
              <a:off x="6543964" y="3560620"/>
              <a:ext cx="1191491" cy="94210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7430655" y="3135746"/>
              <a:ext cx="3337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Comic Sans MS" pitchFamily="66" charset="0"/>
                </a:rPr>
                <a:t>X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924801" y="3482109"/>
              <a:ext cx="3834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latin typeface="Comic Sans MS" pitchFamily="66" charset="0"/>
                </a:rPr>
                <a:t>f</a:t>
              </a:r>
              <a:r>
                <a:rPr lang="en-US" sz="1600" baseline="30000" dirty="0" err="1">
                  <a:latin typeface="Comic Sans MS" pitchFamily="66" charset="0"/>
                </a:rPr>
                <a:t>b</a:t>
              </a:r>
              <a:endParaRPr lang="en-US" sz="1600" baseline="30000" dirty="0">
                <a:latin typeface="Comic Sans MS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E0F077-5B3F-6AEF-A48A-2D5DE06C2F5C}"/>
                  </a:ext>
                </a:extLst>
              </p:cNvPr>
              <p:cNvSpPr txBox="1"/>
              <p:nvPr/>
            </p:nvSpPr>
            <p:spPr>
              <a:xfrm>
                <a:off x="981652" y="3933096"/>
                <a:ext cx="2064348" cy="46820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E0F077-5B3F-6AEF-A48A-2D5DE06C2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52" y="3933096"/>
                <a:ext cx="2064348" cy="4682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60AD7EF7-B8B2-6B17-E124-962A63DD5EB1}"/>
              </a:ext>
            </a:extLst>
          </p:cNvPr>
          <p:cNvSpPr txBox="1"/>
          <p:nvPr/>
        </p:nvSpPr>
        <p:spPr>
          <a:xfrm>
            <a:off x="1190297" y="5214004"/>
            <a:ext cx="184731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endParaRPr lang="en-US" sz="24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F605CA2-F9C3-B7E3-0DCD-0746AFFEC526}"/>
                  </a:ext>
                </a:extLst>
              </p:cNvPr>
              <p:cNvSpPr txBox="1"/>
              <p:nvPr/>
            </p:nvSpPr>
            <p:spPr>
              <a:xfrm>
                <a:off x="1024022" y="4738223"/>
                <a:ext cx="3603166" cy="837537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  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  essential BC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𝛔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 natural BC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F605CA2-F9C3-B7E3-0DCD-0746AFFEC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22" y="4738223"/>
                <a:ext cx="3603166" cy="837537"/>
              </a:xfrm>
              <a:prstGeom prst="rect">
                <a:avLst/>
              </a:prstGeom>
              <a:blipFill>
                <a:blip r:embed="rId8"/>
                <a:stretch>
                  <a:fillRect l="-169" t="-4348" r="-1692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2D3F4E7-E0F0-EDA1-B10A-0833E3C0F69D}"/>
                  </a:ext>
                </a:extLst>
              </p:cNvPr>
              <p:cNvSpPr txBox="1"/>
              <p:nvPr/>
            </p:nvSpPr>
            <p:spPr>
              <a:xfrm>
                <a:off x="531794" y="6207205"/>
                <a:ext cx="7677871" cy="46871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 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𝐮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on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𝛔</m:t>
                      </m:r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on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2D3F4E7-E0F0-EDA1-B10A-0833E3C0F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94" y="6207205"/>
                <a:ext cx="7677871" cy="4687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/>
              <a:t>Vector and Tensor Calculus</a:t>
            </a:r>
          </a:p>
          <a:p>
            <a:pPr lvl="1"/>
            <a:r>
              <a:rPr lang="en-US" dirty="0"/>
              <a:t>Preliminary to understand mathematical derivations in other chapters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Stress and Strain</a:t>
            </a:r>
          </a:p>
          <a:p>
            <a:pPr lvl="1"/>
            <a:r>
              <a:rPr lang="en-US" dirty="0"/>
              <a:t>Review of mechanics of materials and elasticity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Mechanics of Continuous Bodies</a:t>
            </a:r>
          </a:p>
          <a:p>
            <a:pPr lvl="1"/>
            <a:r>
              <a:rPr lang="en-US" dirty="0"/>
              <a:t>Energy principles for structural equilibrium (principle of minimum potential energy)</a:t>
            </a:r>
          </a:p>
          <a:p>
            <a:pPr lvl="1"/>
            <a:r>
              <a:rPr lang="en-US" dirty="0"/>
              <a:t>Principle of virtual work for more general non-potential problems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Linear Finite Element Method</a:t>
            </a:r>
          </a:p>
          <a:p>
            <a:pPr lvl="1"/>
            <a:r>
              <a:rPr lang="en-US" dirty="0"/>
              <a:t>Discretization of continuum equations and approximation of solution using piecewise polynomials</a:t>
            </a:r>
          </a:p>
          <a:p>
            <a:pPr lvl="1"/>
            <a:r>
              <a:rPr lang="en-US" dirty="0"/>
              <a:t>Introduction to MATLAB program ELAST2D and ELAST3D</a:t>
            </a:r>
          </a:p>
        </p:txBody>
      </p:sp>
    </p:spTree>
    <p:extLst>
      <p:ext uri="{BB962C8B-B14F-4D97-AF65-F5344CB8AC3E}">
        <p14:creationId xmlns:p14="http://schemas.microsoft.com/office/powerpoint/2010/main" val="4093620384"/>
      </p:ext>
    </p:extLst>
  </p:cSld>
  <p:clrMapOvr>
    <a:masterClrMapping/>
  </p:clrMapOvr>
  <p:transition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Boundary-Valued Problem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How to solve BVP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To solve the strong form, we want to construct trial solutions that automatically satisfy a part of BVP and find the solution that satisfy remaining conditions.</a:t>
            </a:r>
          </a:p>
          <a:p>
            <a:pPr lvl="1">
              <a:spcBef>
                <a:spcPts val="1200"/>
              </a:spcBef>
            </a:pPr>
            <a:r>
              <a:rPr lang="en-US" b="1" dirty="0">
                <a:solidFill>
                  <a:srgbClr val="2C02C6"/>
                </a:solidFill>
              </a:rPr>
              <a:t>Statically admissible stress field</a:t>
            </a:r>
            <a:r>
              <a:rPr lang="en-US" dirty="0"/>
              <a:t>: satisfy (1) and (3)</a:t>
            </a:r>
          </a:p>
          <a:p>
            <a:pPr lvl="1">
              <a:spcBef>
                <a:spcPts val="1200"/>
              </a:spcBef>
            </a:pPr>
            <a:r>
              <a:rPr lang="en-US" b="1" dirty="0" err="1">
                <a:solidFill>
                  <a:srgbClr val="2C02C6"/>
                </a:solidFill>
              </a:rPr>
              <a:t>Kinematically</a:t>
            </a:r>
            <a:r>
              <a:rPr lang="en-US" b="1" dirty="0">
                <a:solidFill>
                  <a:srgbClr val="2C02C6"/>
                </a:solidFill>
              </a:rPr>
              <a:t> admissible displacement field</a:t>
            </a:r>
            <a:r>
              <a:rPr lang="en-US" dirty="0"/>
              <a:t>: satisfy (2) and have piecewise continuous first partial derivative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Admissible stress field is difficult to construct. Thus, admissible displacement field is used often</a:t>
            </a:r>
          </a:p>
        </p:txBody>
      </p:sp>
    </p:spTree>
  </p:cSld>
  <p:clrMapOvr>
    <a:masterClrMapping/>
  </p:clrMapOvr>
  <p:transition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Minimum Potential Energy (PMPE)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800"/>
                  </a:spcBef>
                </a:pPr>
                <a:r>
                  <a:rPr lang="en-US" dirty="0"/>
                  <a:t>Deformable bodies generate internal forces by deformation against externally applied forces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solidFill>
                      <a:srgbClr val="2C02C6"/>
                    </a:solidFill>
                  </a:rPr>
                  <a:t>Equilibrium</a:t>
                </a:r>
                <a:r>
                  <a:rPr lang="en-US" dirty="0"/>
                  <a:t>: balance between internal and external forces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For elastic materials, the concept of force equilibrium can be extended to energy balance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solidFill>
                      <a:srgbClr val="2C02C6"/>
                    </a:solidFill>
                  </a:rPr>
                  <a:t>Strain energy</a:t>
                </a:r>
                <a:r>
                  <a:rPr lang="en-US" dirty="0"/>
                  <a:t>: stored energy due to deformation (corresponding to internal force)</a:t>
                </a:r>
              </a:p>
              <a:p>
                <a:pPr>
                  <a:spcBef>
                    <a:spcPts val="1800"/>
                  </a:spcBef>
                </a:pPr>
                <a:endParaRPr lang="en-US" dirty="0"/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en-US" dirty="0"/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For elastic material,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d>
                  </m:oMath>
                </a14:m>
                <a:r>
                  <a:rPr lang="en-US" dirty="0"/>
                  <a:t> is only a function of total displacement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 (independent of path)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4834890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 elastic material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B2FBCE-A2B8-7127-BA92-EE1349D44381}"/>
                  </a:ext>
                </a:extLst>
              </p:cNvPr>
              <p:cNvSpPr txBox="1"/>
              <p:nvPr/>
            </p:nvSpPr>
            <p:spPr>
              <a:xfrm>
                <a:off x="1041619" y="4335138"/>
                <a:ext cx="3770263" cy="86908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d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B2FBCE-A2B8-7127-BA92-EE1349D44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19" y="4335138"/>
                <a:ext cx="3770263" cy="8690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2BBC3A-B75E-789D-97FA-D76728F918C0}"/>
                  </a:ext>
                </a:extLst>
              </p:cNvPr>
              <p:cNvSpPr txBox="1"/>
              <p:nvPr/>
            </p:nvSpPr>
            <p:spPr>
              <a:xfrm>
                <a:off x="5565227" y="4373225"/>
                <a:ext cx="2241896" cy="46166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𝛔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𝜺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2BBC3A-B75E-789D-97FA-D76728F91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227" y="4373225"/>
                <a:ext cx="224189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953375"/>
      </p:ext>
    </p:extLst>
  </p:cSld>
  <p:clrMapOvr>
    <a:masterClrMapping/>
  </p:clrMapOvr>
  <p:transition>
    <p:fade thruBlk="1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PMPE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Work done by applied loads (conservative loads)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d>
                  </m:oMath>
                </a14:m>
                <a:r>
                  <a:rPr lang="en-US" dirty="0"/>
                  <a:t> is a quadratic function of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, while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d>
                  </m:oMath>
                </a14:m>
                <a:r>
                  <a:rPr lang="en-US" dirty="0"/>
                  <a:t> is a linear function of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Potential energy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26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6188362" y="2622516"/>
            <a:ext cx="2545778" cy="2599224"/>
            <a:chOff x="4313381" y="2987343"/>
            <a:chExt cx="1697185" cy="1732816"/>
          </a:xfrm>
        </p:grpSpPr>
        <p:sp>
          <p:nvSpPr>
            <p:cNvPr id="7" name="Line 5"/>
            <p:cNvSpPr>
              <a:spLocks noChangeAspect="1" noChangeShapeType="1"/>
            </p:cNvSpPr>
            <p:nvPr/>
          </p:nvSpPr>
          <p:spPr bwMode="auto">
            <a:xfrm>
              <a:off x="4503226" y="4310988"/>
              <a:ext cx="345866" cy="23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Aspect="1" noChangeShapeType="1"/>
            </p:cNvSpPr>
            <p:nvPr/>
          </p:nvSpPr>
          <p:spPr bwMode="auto">
            <a:xfrm flipV="1">
              <a:off x="4511700" y="3952480"/>
              <a:ext cx="149" cy="3657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Aspect="1" noChangeShapeType="1"/>
            </p:cNvSpPr>
            <p:nvPr/>
          </p:nvSpPr>
          <p:spPr bwMode="auto">
            <a:xfrm flipH="1">
              <a:off x="4313381" y="4309464"/>
              <a:ext cx="189843" cy="24585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 noChangeAspect="1"/>
            </p:cNvSpPr>
            <p:nvPr/>
          </p:nvSpPr>
          <p:spPr bwMode="auto">
            <a:xfrm>
              <a:off x="4700738" y="3126154"/>
              <a:ext cx="1139710" cy="948797"/>
            </a:xfrm>
            <a:custGeom>
              <a:avLst/>
              <a:gdLst/>
              <a:ahLst/>
              <a:cxnLst>
                <a:cxn ang="0">
                  <a:pos x="911" y="54"/>
                </a:cxn>
                <a:cxn ang="0">
                  <a:pos x="506" y="121"/>
                </a:cxn>
                <a:cxn ang="0">
                  <a:pos x="221" y="219"/>
                </a:cxn>
                <a:cxn ang="0">
                  <a:pos x="49" y="466"/>
                </a:cxn>
                <a:cxn ang="0">
                  <a:pos x="11" y="789"/>
                </a:cxn>
                <a:cxn ang="0">
                  <a:pos x="116" y="1149"/>
                </a:cxn>
                <a:cxn ang="0">
                  <a:pos x="566" y="1291"/>
                </a:cxn>
                <a:cxn ang="0">
                  <a:pos x="1106" y="1231"/>
                </a:cxn>
                <a:cxn ang="0">
                  <a:pos x="1414" y="901"/>
                </a:cxn>
                <a:cxn ang="0">
                  <a:pos x="1526" y="459"/>
                </a:cxn>
                <a:cxn ang="0">
                  <a:pos x="1511" y="144"/>
                </a:cxn>
                <a:cxn ang="0">
                  <a:pos x="1189" y="16"/>
                </a:cxn>
                <a:cxn ang="0">
                  <a:pos x="911" y="54"/>
                </a:cxn>
              </a:cxnLst>
              <a:rect l="0" t="0" r="r" b="b"/>
              <a:pathLst>
                <a:path w="1567" h="1305">
                  <a:moveTo>
                    <a:pt x="911" y="54"/>
                  </a:moveTo>
                  <a:cubicBezTo>
                    <a:pt x="797" y="71"/>
                    <a:pt x="621" y="94"/>
                    <a:pt x="506" y="121"/>
                  </a:cubicBezTo>
                  <a:cubicBezTo>
                    <a:pt x="391" y="148"/>
                    <a:pt x="297" y="162"/>
                    <a:pt x="221" y="219"/>
                  </a:cubicBezTo>
                  <a:cubicBezTo>
                    <a:pt x="145" y="276"/>
                    <a:pt x="84" y="371"/>
                    <a:pt x="49" y="466"/>
                  </a:cubicBezTo>
                  <a:cubicBezTo>
                    <a:pt x="14" y="561"/>
                    <a:pt x="0" y="675"/>
                    <a:pt x="11" y="789"/>
                  </a:cubicBezTo>
                  <a:cubicBezTo>
                    <a:pt x="22" y="903"/>
                    <a:pt x="24" y="1065"/>
                    <a:pt x="116" y="1149"/>
                  </a:cubicBezTo>
                  <a:cubicBezTo>
                    <a:pt x="208" y="1233"/>
                    <a:pt x="401" y="1277"/>
                    <a:pt x="566" y="1291"/>
                  </a:cubicBezTo>
                  <a:cubicBezTo>
                    <a:pt x="731" y="1305"/>
                    <a:pt x="965" y="1296"/>
                    <a:pt x="1106" y="1231"/>
                  </a:cubicBezTo>
                  <a:cubicBezTo>
                    <a:pt x="1247" y="1166"/>
                    <a:pt x="1344" y="1030"/>
                    <a:pt x="1414" y="901"/>
                  </a:cubicBezTo>
                  <a:cubicBezTo>
                    <a:pt x="1484" y="772"/>
                    <a:pt x="1510" y="585"/>
                    <a:pt x="1526" y="459"/>
                  </a:cubicBezTo>
                  <a:cubicBezTo>
                    <a:pt x="1542" y="333"/>
                    <a:pt x="1567" y="218"/>
                    <a:pt x="1511" y="144"/>
                  </a:cubicBezTo>
                  <a:cubicBezTo>
                    <a:pt x="1455" y="70"/>
                    <a:pt x="1288" y="32"/>
                    <a:pt x="1189" y="16"/>
                  </a:cubicBezTo>
                  <a:cubicBezTo>
                    <a:pt x="1090" y="0"/>
                    <a:pt x="1025" y="37"/>
                    <a:pt x="911" y="54"/>
                  </a:cubicBez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Aspect="1" noChangeShapeType="1"/>
            </p:cNvSpPr>
            <p:nvPr/>
          </p:nvSpPr>
          <p:spPr bwMode="auto">
            <a:xfrm>
              <a:off x="5282036" y="3541062"/>
              <a:ext cx="2616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Aspect="1" noChangeShapeType="1"/>
            </p:cNvSpPr>
            <p:nvPr/>
          </p:nvSpPr>
          <p:spPr bwMode="auto">
            <a:xfrm rot="16200000">
              <a:off x="5144749" y="3399963"/>
              <a:ext cx="26160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Aspect="1" noChangeShapeType="1"/>
            </p:cNvSpPr>
            <p:nvPr/>
          </p:nvSpPr>
          <p:spPr bwMode="auto">
            <a:xfrm flipH="1">
              <a:off x="5107341" y="3535723"/>
              <a:ext cx="163252" cy="1578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Aspect="1" noChangeShapeType="1"/>
            </p:cNvSpPr>
            <p:nvPr/>
          </p:nvSpPr>
          <p:spPr bwMode="auto">
            <a:xfrm>
              <a:off x="5745091" y="3339709"/>
              <a:ext cx="38906" cy="655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Aspect="1" noChangeShapeType="1"/>
            </p:cNvSpPr>
            <p:nvPr/>
          </p:nvSpPr>
          <p:spPr bwMode="auto">
            <a:xfrm>
              <a:off x="5738988" y="3403013"/>
              <a:ext cx="38143" cy="655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Aspect="1" noChangeShapeType="1"/>
            </p:cNvSpPr>
            <p:nvPr/>
          </p:nvSpPr>
          <p:spPr bwMode="auto">
            <a:xfrm>
              <a:off x="5725257" y="3468605"/>
              <a:ext cx="38906" cy="655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Aspect="1" noChangeShapeType="1"/>
            </p:cNvSpPr>
            <p:nvPr/>
          </p:nvSpPr>
          <p:spPr bwMode="auto">
            <a:xfrm>
              <a:off x="5709999" y="3522757"/>
              <a:ext cx="38906" cy="655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 noChangeAspect="1"/>
            </p:cNvSpPr>
            <p:nvPr/>
          </p:nvSpPr>
          <p:spPr bwMode="auto">
            <a:xfrm>
              <a:off x="4863227" y="3883514"/>
              <a:ext cx="17546" cy="915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66"/>
                </a:cxn>
                <a:cxn ang="0">
                  <a:pos x="24" y="126"/>
                </a:cxn>
              </a:cxnLst>
              <a:rect l="0" t="0" r="r" b="b"/>
              <a:pathLst>
                <a:path w="24" h="126">
                  <a:moveTo>
                    <a:pt x="6" y="0"/>
                  </a:moveTo>
                  <a:cubicBezTo>
                    <a:pt x="3" y="22"/>
                    <a:pt x="0" y="45"/>
                    <a:pt x="3" y="66"/>
                  </a:cubicBezTo>
                  <a:cubicBezTo>
                    <a:pt x="6" y="87"/>
                    <a:pt x="21" y="116"/>
                    <a:pt x="24" y="126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 noChangeAspect="1"/>
            </p:cNvSpPr>
            <p:nvPr/>
          </p:nvSpPr>
          <p:spPr bwMode="auto">
            <a:xfrm>
              <a:off x="4915864" y="3903344"/>
              <a:ext cx="17546" cy="915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66"/>
                </a:cxn>
                <a:cxn ang="0">
                  <a:pos x="24" y="126"/>
                </a:cxn>
              </a:cxnLst>
              <a:rect l="0" t="0" r="r" b="b"/>
              <a:pathLst>
                <a:path w="24" h="126">
                  <a:moveTo>
                    <a:pt x="6" y="0"/>
                  </a:moveTo>
                  <a:cubicBezTo>
                    <a:pt x="3" y="22"/>
                    <a:pt x="0" y="45"/>
                    <a:pt x="3" y="66"/>
                  </a:cubicBezTo>
                  <a:cubicBezTo>
                    <a:pt x="6" y="87"/>
                    <a:pt x="21" y="116"/>
                    <a:pt x="24" y="126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 noChangeAspect="1"/>
            </p:cNvSpPr>
            <p:nvPr/>
          </p:nvSpPr>
          <p:spPr bwMode="auto">
            <a:xfrm>
              <a:off x="4966212" y="3923174"/>
              <a:ext cx="17546" cy="915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66"/>
                </a:cxn>
                <a:cxn ang="0">
                  <a:pos x="24" y="126"/>
                </a:cxn>
              </a:cxnLst>
              <a:rect l="0" t="0" r="r" b="b"/>
              <a:pathLst>
                <a:path w="24" h="126">
                  <a:moveTo>
                    <a:pt x="6" y="0"/>
                  </a:moveTo>
                  <a:cubicBezTo>
                    <a:pt x="3" y="22"/>
                    <a:pt x="0" y="45"/>
                    <a:pt x="3" y="66"/>
                  </a:cubicBezTo>
                  <a:cubicBezTo>
                    <a:pt x="6" y="87"/>
                    <a:pt x="21" y="116"/>
                    <a:pt x="24" y="126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 noChangeAspect="1"/>
            </p:cNvSpPr>
            <p:nvPr/>
          </p:nvSpPr>
          <p:spPr bwMode="auto">
            <a:xfrm>
              <a:off x="5018850" y="3933852"/>
              <a:ext cx="16783" cy="915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66"/>
                </a:cxn>
                <a:cxn ang="0">
                  <a:pos x="24" y="126"/>
                </a:cxn>
              </a:cxnLst>
              <a:rect l="0" t="0" r="r" b="b"/>
              <a:pathLst>
                <a:path w="24" h="126">
                  <a:moveTo>
                    <a:pt x="6" y="0"/>
                  </a:moveTo>
                  <a:cubicBezTo>
                    <a:pt x="3" y="22"/>
                    <a:pt x="0" y="45"/>
                    <a:pt x="3" y="66"/>
                  </a:cubicBezTo>
                  <a:cubicBezTo>
                    <a:pt x="6" y="87"/>
                    <a:pt x="21" y="116"/>
                    <a:pt x="24" y="126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spect="1" noChangeArrowheads="1"/>
            </p:cNvSpPr>
            <p:nvPr/>
          </p:nvSpPr>
          <p:spPr bwMode="auto">
            <a:xfrm>
              <a:off x="5819851" y="3721822"/>
              <a:ext cx="190715" cy="206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charset="-127"/>
                </a:rPr>
                <a:t>G</a:t>
              </a:r>
              <a:r>
                <a:rPr kumimoji="0" lang="en-US" altLang="ko-KR" b="0" i="1" u="none" strike="noStrike" cap="none" normalizeH="0" baseline="30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h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Text Box 21"/>
            <p:cNvSpPr txBox="1">
              <a:spLocks noChangeAspect="1" noChangeArrowheads="1"/>
            </p:cNvSpPr>
            <p:nvPr/>
          </p:nvSpPr>
          <p:spPr bwMode="auto">
            <a:xfrm>
              <a:off x="5295004" y="2987343"/>
              <a:ext cx="190715" cy="206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charset="-127"/>
                </a:rPr>
                <a:t>G</a:t>
              </a:r>
              <a:r>
                <a:rPr kumimoji="0" lang="en-US" altLang="ko-KR" b="0" i="1" u="none" strike="noStrike" cap="none" normalizeH="0" baseline="30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g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Text Box 22"/>
            <p:cNvSpPr txBox="1">
              <a:spLocks noChangeAspect="1" noChangeArrowheads="1"/>
            </p:cNvSpPr>
            <p:nvPr/>
          </p:nvSpPr>
          <p:spPr bwMode="auto">
            <a:xfrm>
              <a:off x="5159978" y="3811820"/>
              <a:ext cx="189952" cy="207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charset="-127"/>
                </a:rPr>
                <a:t>W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Text Box 23"/>
            <p:cNvSpPr txBox="1">
              <a:spLocks noChangeAspect="1" noChangeArrowheads="1"/>
            </p:cNvSpPr>
            <p:nvPr/>
          </p:nvSpPr>
          <p:spPr bwMode="auto">
            <a:xfrm>
              <a:off x="4990624" y="3505978"/>
              <a:ext cx="190715" cy="207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u</a:t>
              </a:r>
              <a:r>
                <a:rPr kumimoji="0" lang="en-US" altLang="ko-KR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1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Text Box 24"/>
            <p:cNvSpPr txBox="1">
              <a:spLocks noChangeAspect="1" noChangeArrowheads="1"/>
            </p:cNvSpPr>
            <p:nvPr/>
          </p:nvSpPr>
          <p:spPr bwMode="auto">
            <a:xfrm>
              <a:off x="5504028" y="3505978"/>
              <a:ext cx="212075" cy="23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u</a:t>
              </a:r>
              <a:r>
                <a:rPr kumimoji="0" lang="en-US" altLang="ko-KR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2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Text Box 25"/>
            <p:cNvSpPr txBox="1">
              <a:spLocks noChangeAspect="1" noChangeArrowheads="1"/>
            </p:cNvSpPr>
            <p:nvPr/>
          </p:nvSpPr>
          <p:spPr bwMode="auto">
            <a:xfrm>
              <a:off x="5284324" y="3184119"/>
              <a:ext cx="190715" cy="207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u</a:t>
              </a:r>
              <a:r>
                <a:rPr kumimoji="0" lang="en-US" altLang="ko-KR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3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Line 26"/>
            <p:cNvSpPr>
              <a:spLocks noChangeAspect="1" noChangeShapeType="1"/>
            </p:cNvSpPr>
            <p:nvPr/>
          </p:nvSpPr>
          <p:spPr bwMode="auto">
            <a:xfrm flipH="1" flipV="1">
              <a:off x="5577262" y="3977326"/>
              <a:ext cx="98409" cy="1632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Aspect="1" noChangeShapeType="1"/>
            </p:cNvSpPr>
            <p:nvPr/>
          </p:nvSpPr>
          <p:spPr bwMode="auto">
            <a:xfrm flipH="1" flipV="1">
              <a:off x="5627611" y="3932326"/>
              <a:ext cx="97646" cy="1632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8"/>
            <p:cNvSpPr>
              <a:spLocks noChangeAspect="1" noChangeShapeType="1"/>
            </p:cNvSpPr>
            <p:nvPr/>
          </p:nvSpPr>
          <p:spPr bwMode="auto">
            <a:xfrm flipH="1" flipV="1">
              <a:off x="5668042" y="3877412"/>
              <a:ext cx="98409" cy="1624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Aspect="1" noChangeShapeType="1"/>
            </p:cNvSpPr>
            <p:nvPr/>
          </p:nvSpPr>
          <p:spPr bwMode="auto">
            <a:xfrm flipH="1" flipV="1">
              <a:off x="5706185" y="3819447"/>
              <a:ext cx="97646" cy="1632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0"/>
            <p:cNvSpPr>
              <a:spLocks noChangeAspect="1" noChangeShapeType="1"/>
            </p:cNvSpPr>
            <p:nvPr/>
          </p:nvSpPr>
          <p:spPr bwMode="auto">
            <a:xfrm>
              <a:off x="5118784" y="3128442"/>
              <a:ext cx="38906" cy="648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1"/>
            <p:cNvSpPr>
              <a:spLocks noChangeAspect="1" noChangeShapeType="1"/>
            </p:cNvSpPr>
            <p:nvPr/>
          </p:nvSpPr>
          <p:spPr bwMode="auto">
            <a:xfrm>
              <a:off x="5077590" y="3136831"/>
              <a:ext cx="38143" cy="655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Aspect="1" noChangeShapeType="1"/>
            </p:cNvSpPr>
            <p:nvPr/>
          </p:nvSpPr>
          <p:spPr bwMode="auto">
            <a:xfrm>
              <a:off x="5035633" y="3145221"/>
              <a:ext cx="38906" cy="655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Aspect="1" noChangeShapeType="1"/>
            </p:cNvSpPr>
            <p:nvPr/>
          </p:nvSpPr>
          <p:spPr bwMode="auto">
            <a:xfrm>
              <a:off x="4994438" y="3154374"/>
              <a:ext cx="38906" cy="655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Aspect="1" noChangeShapeType="1"/>
            </p:cNvSpPr>
            <p:nvPr/>
          </p:nvSpPr>
          <p:spPr bwMode="auto">
            <a:xfrm>
              <a:off x="5159978" y="3123866"/>
              <a:ext cx="38906" cy="655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Aspect="1" noChangeShapeType="1"/>
            </p:cNvSpPr>
            <p:nvPr/>
          </p:nvSpPr>
          <p:spPr bwMode="auto">
            <a:xfrm>
              <a:off x="5199647" y="3114713"/>
              <a:ext cx="38906" cy="655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Aspect="1" noChangeShapeType="1"/>
            </p:cNvSpPr>
            <p:nvPr/>
          </p:nvSpPr>
          <p:spPr bwMode="auto">
            <a:xfrm>
              <a:off x="5243130" y="3114713"/>
              <a:ext cx="38906" cy="655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37"/>
            <p:cNvSpPr txBox="1">
              <a:spLocks noChangeAspect="1" noChangeArrowheads="1"/>
            </p:cNvSpPr>
            <p:nvPr/>
          </p:nvSpPr>
          <p:spPr bwMode="auto">
            <a:xfrm>
              <a:off x="4408287" y="4512705"/>
              <a:ext cx="190715" cy="207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r>
                <a:rPr kumimoji="0" lang="en-US" altLang="ko-KR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1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Text Box 38"/>
            <p:cNvSpPr txBox="1">
              <a:spLocks noChangeAspect="1" noChangeArrowheads="1"/>
            </p:cNvSpPr>
            <p:nvPr/>
          </p:nvSpPr>
          <p:spPr bwMode="auto">
            <a:xfrm>
              <a:off x="4881037" y="4213797"/>
              <a:ext cx="190715" cy="206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r>
                <a:rPr kumimoji="0" lang="en-US" altLang="ko-KR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2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" name="Text Box 39"/>
            <p:cNvSpPr txBox="1">
              <a:spLocks noChangeAspect="1" noChangeArrowheads="1"/>
            </p:cNvSpPr>
            <p:nvPr/>
          </p:nvSpPr>
          <p:spPr bwMode="auto">
            <a:xfrm>
              <a:off x="4411730" y="3703351"/>
              <a:ext cx="190715" cy="207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r>
                <a:rPr kumimoji="0" lang="en-US" altLang="ko-KR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3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Text Box 40"/>
            <p:cNvSpPr txBox="1">
              <a:spLocks noChangeAspect="1" noChangeArrowheads="1"/>
            </p:cNvSpPr>
            <p:nvPr/>
          </p:nvSpPr>
          <p:spPr bwMode="auto">
            <a:xfrm>
              <a:off x="5750431" y="4010884"/>
              <a:ext cx="190715" cy="206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f</a:t>
              </a:r>
              <a:r>
                <a:rPr kumimoji="0" lang="en-US" altLang="ko-KR" b="1" i="1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 </a:t>
              </a:r>
              <a:r>
                <a:rPr kumimoji="0" lang="en-US" altLang="ko-KR" b="0" i="1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s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Text Box 41"/>
            <p:cNvSpPr txBox="1">
              <a:spLocks noChangeAspect="1" noChangeArrowheads="1"/>
            </p:cNvSpPr>
            <p:nvPr/>
          </p:nvSpPr>
          <p:spPr bwMode="auto">
            <a:xfrm>
              <a:off x="4860175" y="3361828"/>
              <a:ext cx="190715" cy="206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f</a:t>
              </a:r>
              <a:r>
                <a:rPr kumimoji="0" lang="en-US" altLang="ko-KR" b="1" i="1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 </a:t>
              </a:r>
              <a:r>
                <a:rPr kumimoji="0" lang="en-US" altLang="ko-KR" b="0" i="1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b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3FC4347-BB5E-2244-43C6-A859BEED8243}"/>
                  </a:ext>
                </a:extLst>
              </p:cNvPr>
              <p:cNvSpPr txBox="1"/>
              <p:nvPr/>
            </p:nvSpPr>
            <p:spPr>
              <a:xfrm>
                <a:off x="1680288" y="1240927"/>
                <a:ext cx="4776949" cy="84747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𝐭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3FC4347-BB5E-2244-43C6-A859BEED8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288" y="1240927"/>
                <a:ext cx="4776949" cy="847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26C6905-3D17-0CB4-9CAA-F46FBA790C32}"/>
                  </a:ext>
                </a:extLst>
              </p:cNvPr>
              <p:cNvSpPr txBox="1"/>
              <p:nvPr/>
            </p:nvSpPr>
            <p:spPr>
              <a:xfrm>
                <a:off x="365288" y="5003278"/>
                <a:ext cx="7472302" cy="125226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𝛱</m:t>
                            </m:r>
                            <m:d>
                              <m:d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d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d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d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</m:t>
                            </m:r>
                          </m:e>
                        </m:mr>
                        <m:m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nary>
                              <m:naryPr>
                                <m:chr m:val="∬"/>
                                <m:limLoc m:val="subSup"/>
                                <m:supHide m:val="on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</m:sub>
                              <m:sup/>
                              <m:e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</m:d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𝜺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</m:d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</m:e>
                            </m:nary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nary>
                              <m:naryPr>
                                <m:chr m:val="∬"/>
                                <m:limLoc m:val="subSup"/>
                                <m:supHide m:val="on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</m:sub>
                              <m:sup/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𝐟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</m:e>
                            </m:nary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nary>
                              <m:naryPr>
                                <m:limLoc m:val="subSup"/>
                                <m:grow m:val="on"/>
                                <m:supHide m:val="on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𝛤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p>
                              </m:sub>
                              <m:sup/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𝐭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𝛤</m:t>
                                </m:r>
                              </m:e>
                            </m:nary>
                          </m:e>
                        </m:mr>
                      </m:m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26C6905-3D17-0CB4-9CAA-F46FBA790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88" y="5003278"/>
                <a:ext cx="7472302" cy="12522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961944"/>
      </p:ext>
    </p:extLst>
  </p:cSld>
  <p:clrMapOvr>
    <a:masterClrMapping/>
  </p:clrMapOvr>
  <p:transition>
    <p:fade thruBlk="1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PMPE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800"/>
                  </a:spcBef>
                </a:pPr>
                <a:r>
                  <a:rPr lang="en-US" dirty="0">
                    <a:solidFill>
                      <a:srgbClr val="2C02C6"/>
                    </a:solidFill>
                  </a:rPr>
                  <a:t>PMPE</a:t>
                </a:r>
                <a:r>
                  <a:rPr lang="en-US" dirty="0"/>
                  <a:t>: for all displacements that satisfy the boundary conditions, known as </a:t>
                </a:r>
                <a:r>
                  <a:rPr lang="en-US" dirty="0" err="1"/>
                  <a:t>kinematically</a:t>
                </a:r>
                <a:r>
                  <a:rPr lang="en-US" dirty="0"/>
                  <a:t> admissible displacements, those which satisfy the boundary-valued problem make the total potential energy </a:t>
                </a:r>
                <a:r>
                  <a:rPr lang="en-US" dirty="0">
                    <a:solidFill>
                      <a:srgbClr val="2C02C6"/>
                    </a:solidFill>
                  </a:rPr>
                  <a:t>stationary</a:t>
                </a:r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But the potential energy is well defined in the space of kinematically admissible displacements</a:t>
                </a:r>
              </a:p>
              <a:p>
                <a:pPr>
                  <a:spcBef>
                    <a:spcPts val="1800"/>
                  </a:spcBef>
                </a:pPr>
                <a:endParaRPr lang="en-US" dirty="0"/>
              </a:p>
              <a:p>
                <a:pPr>
                  <a:spcBef>
                    <a:spcPts val="1800"/>
                  </a:spcBef>
                </a:pPr>
                <a:endParaRPr lang="en-US" dirty="0"/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No need to satisfy traction BC (it is a part of potential)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Less requirement on continuity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The solution is called a </a:t>
                </a:r>
                <a:r>
                  <a:rPr lang="en-US" dirty="0">
                    <a:solidFill>
                      <a:srgbClr val="2C02C6"/>
                    </a:solidFill>
                  </a:rPr>
                  <a:t>generalized (natural) solution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 r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52718" y="3916478"/>
                <a:ext cx="46362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i="1" baseline="30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: first-order derivatives are integrable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718" y="3916478"/>
                <a:ext cx="4636206" cy="400110"/>
              </a:xfrm>
              <a:prstGeom prst="rect">
                <a:avLst/>
              </a:prstGeom>
              <a:blipFill>
                <a:blip r:embed="rId3"/>
                <a:stretch>
                  <a:fillRect t="-6061" r="-657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DBD781-F39E-39FE-4849-6588CF9DB8BE}"/>
                  </a:ext>
                </a:extLst>
              </p:cNvPr>
              <p:cNvSpPr txBox="1"/>
              <p:nvPr/>
            </p:nvSpPr>
            <p:spPr>
              <a:xfrm>
                <a:off x="1237593" y="3274123"/>
                <a:ext cx="5641994" cy="64235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dirty="0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en-US" sz="2400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𝛺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 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  </m:t>
                            </m:r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=0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  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𝑜𝑛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  </m:t>
                            </m:r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𝛤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DBD781-F39E-39FE-4849-6588CF9DB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593" y="3274123"/>
                <a:ext cx="5641994" cy="6423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633722"/>
      </p:ext>
    </p:extLst>
  </p:cSld>
  <p:clrMapOvr>
    <a:masterClrMapping/>
  </p:clrMapOvr>
  <p:transition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Uniaxial Bar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Strong form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Integrate twice: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𝐸𝐴𝑢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Apply two BCs: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PMPE with assumed solution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baseline="-25000" dirty="0"/>
              </a:p>
              <a:p>
                <a:r>
                  <a:rPr lang="en-US" dirty="0"/>
                  <a:t>To satisfy KAD space,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(0)=0, 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Potential energy: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5567898" y="842788"/>
            <a:ext cx="3411855" cy="1351598"/>
            <a:chOff x="3240" y="6031"/>
            <a:chExt cx="3582" cy="1419"/>
          </a:xfrm>
        </p:grpSpPr>
        <p:sp>
          <p:nvSpPr>
            <p:cNvPr id="5" name="Rectangle 4"/>
            <p:cNvSpPr>
              <a:spLocks noChangeAspect="1" noChangeArrowheads="1"/>
            </p:cNvSpPr>
            <p:nvPr/>
          </p:nvSpPr>
          <p:spPr bwMode="auto">
            <a:xfrm>
              <a:off x="3499" y="6400"/>
              <a:ext cx="2543" cy="510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6" name="Rectangle 5" descr="Light upward diagonal"/>
            <p:cNvSpPr>
              <a:spLocks noChangeArrowheads="1"/>
            </p:cNvSpPr>
            <p:nvPr/>
          </p:nvSpPr>
          <p:spPr bwMode="auto">
            <a:xfrm>
              <a:off x="3240" y="6031"/>
              <a:ext cx="255" cy="1239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cxnSp>
          <p:nvCxnSpPr>
            <p:cNvPr id="7" name="Line 15728"/>
            <p:cNvCxnSpPr/>
            <p:nvPr/>
          </p:nvCxnSpPr>
          <p:spPr bwMode="auto">
            <a:xfrm flipV="1">
              <a:off x="3495" y="6088"/>
              <a:ext cx="1" cy="13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15729"/>
            <p:cNvCxnSpPr/>
            <p:nvPr/>
          </p:nvCxnSpPr>
          <p:spPr bwMode="auto">
            <a:xfrm>
              <a:off x="6039" y="6931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15730"/>
            <p:cNvCxnSpPr/>
            <p:nvPr/>
          </p:nvCxnSpPr>
          <p:spPr bwMode="auto">
            <a:xfrm>
              <a:off x="3495" y="7255"/>
              <a:ext cx="25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15734"/>
            <p:cNvCxnSpPr/>
            <p:nvPr/>
          </p:nvCxnSpPr>
          <p:spPr bwMode="auto">
            <a:xfrm>
              <a:off x="6042" y="6655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 Box 15735"/>
            <p:cNvSpPr txBox="1">
              <a:spLocks noChangeArrowheads="1"/>
            </p:cNvSpPr>
            <p:nvPr/>
          </p:nvSpPr>
          <p:spPr bwMode="auto">
            <a:xfrm>
              <a:off x="4431" y="7027"/>
              <a:ext cx="464" cy="4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Times New Roman"/>
                </a:rPr>
                <a:t>L</a:t>
              </a:r>
            </a:p>
          </p:txBody>
        </p:sp>
        <p:sp>
          <p:nvSpPr>
            <p:cNvPr id="12" name="Text Box 15741"/>
            <p:cNvSpPr txBox="1">
              <a:spLocks noChangeArrowheads="1"/>
            </p:cNvSpPr>
            <p:nvPr/>
          </p:nvSpPr>
          <p:spPr bwMode="auto">
            <a:xfrm>
              <a:off x="6468" y="6448"/>
              <a:ext cx="354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Times New Roman"/>
                </a:rPr>
                <a:t>F</a:t>
              </a:r>
            </a:p>
          </p:txBody>
        </p:sp>
        <p:cxnSp>
          <p:nvCxnSpPr>
            <p:cNvPr id="13" name="AutoShape 15742"/>
            <p:cNvCxnSpPr>
              <a:cxnSpLocks noChangeShapeType="1"/>
            </p:cNvCxnSpPr>
            <p:nvPr/>
          </p:nvCxnSpPr>
          <p:spPr bwMode="auto">
            <a:xfrm>
              <a:off x="3502" y="6681"/>
              <a:ext cx="69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 Box 15743"/>
            <p:cNvSpPr txBox="1">
              <a:spLocks noChangeArrowheads="1"/>
            </p:cNvSpPr>
            <p:nvPr/>
          </p:nvSpPr>
          <p:spPr bwMode="auto">
            <a:xfrm>
              <a:off x="4112" y="6448"/>
              <a:ext cx="491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Times New Roman"/>
                </a:rPr>
                <a:t>x</a:t>
              </a:r>
            </a:p>
          </p:txBody>
        </p:sp>
      </p:grp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301533" y="3134503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C02C6"/>
                </a:solidFill>
              </a:rPr>
              <a:t>Solution of BVP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A7D1F0-1937-70BB-B02E-233AC4EFFE4C}"/>
                  </a:ext>
                </a:extLst>
              </p:cNvPr>
              <p:cNvSpPr txBox="1"/>
              <p:nvPr/>
            </p:nvSpPr>
            <p:spPr>
              <a:xfrm>
                <a:off x="738278" y="1099514"/>
                <a:ext cx="3053208" cy="1441613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𝐸𝐴</m:t>
                            </m:r>
                            <m:sSup>
                              <m:sSup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″</m:t>
                                </m:r>
                              </m:sup>
                            </m:sSup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 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sepChr m:val=",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 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  <m:m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𝐸𝐴</m:t>
                            </m:r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d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 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A7D1F0-1937-70BB-B02E-233AC4EFF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78" y="1099514"/>
                <a:ext cx="3053208" cy="14416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91DBB9-AECD-194C-6F8E-34BD432A3F9C}"/>
                  </a:ext>
                </a:extLst>
              </p:cNvPr>
              <p:cNvSpPr txBox="1"/>
              <p:nvPr/>
            </p:nvSpPr>
            <p:spPr>
              <a:xfrm>
                <a:off x="2562526" y="2859969"/>
                <a:ext cx="1655518" cy="78136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𝐹𝑥</m:t>
                          </m:r>
                        </m:num>
                        <m:den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91DBB9-AECD-194C-6F8E-34BD432A3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526" y="2859969"/>
                <a:ext cx="1655518" cy="7813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EC5575-AB9B-14CE-9215-99B16A073531}"/>
                  </a:ext>
                </a:extLst>
              </p:cNvPr>
              <p:cNvSpPr txBox="1"/>
              <p:nvPr/>
            </p:nvSpPr>
            <p:spPr>
              <a:xfrm>
                <a:off x="2772620" y="4539809"/>
                <a:ext cx="4186980" cy="131433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nary>
                              <m:naryPr>
                                <m:limLoc m:val="subSup"/>
                                <m:grow m:val="on"/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p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𝐸𝐴</m:t>
                                </m:r>
                                <m:sSup>
                                  <m:sSup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240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nary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𝐸𝐴𝐿</m:t>
                            </m:r>
                            <m:sSubSup>
                              <m:sSub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mr>
                        <m:m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𝐹𝑢</m:t>
                            </m:r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d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𝐹𝐿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EC5575-AB9B-14CE-9215-99B16A073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620" y="4539809"/>
                <a:ext cx="4186980" cy="13143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96DEC7-21EC-3E4C-6807-95FFBAF0FDDE}"/>
                  </a:ext>
                </a:extLst>
              </p:cNvPr>
              <p:cNvSpPr txBox="1"/>
              <p:nvPr/>
            </p:nvSpPr>
            <p:spPr>
              <a:xfrm>
                <a:off x="86043" y="5807556"/>
                <a:ext cx="5247975" cy="85414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𝛱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𝐸𝐴𝐿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𝐹𝐿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96DEC7-21EC-3E4C-6807-95FFBAF0F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3" y="5807556"/>
                <a:ext cx="5247975" cy="8541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06FAC05-3284-572E-BB4D-37B946F1671B}"/>
                  </a:ext>
                </a:extLst>
              </p:cNvPr>
              <p:cNvSpPr txBox="1"/>
              <p:nvPr/>
            </p:nvSpPr>
            <p:spPr>
              <a:xfrm>
                <a:off x="5662158" y="5772852"/>
                <a:ext cx="3152723" cy="78136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𝐹𝑥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06FAC05-3284-572E-BB4D-37B946F16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158" y="5772852"/>
                <a:ext cx="3152723" cy="7813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487939"/>
      </p:ext>
    </p:extLst>
  </p:cSld>
  <p:clrMapOvr>
    <a:masterClrMapping/>
  </p:clrMapOvr>
  <p:transition>
    <p:fade thruBlk="1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Displacement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475" y="741364"/>
                <a:ext cx="8909050" cy="3899192"/>
              </a:xfrm>
            </p:spPr>
            <p:txBody>
              <a:bodyPr/>
              <a:lstStyle/>
              <a:p>
                <a:r>
                  <a:rPr lang="en-US" sz="2000" dirty="0"/>
                  <a:t>Virtual displacement is </a:t>
                </a:r>
                <a:r>
                  <a:rPr lang="en-US" sz="2000" dirty="0">
                    <a:solidFill>
                      <a:srgbClr val="FF0000"/>
                    </a:solidFill>
                  </a:rPr>
                  <a:t>not experienced </a:t>
                </a:r>
                <a:r>
                  <a:rPr lang="en-US" sz="2000" dirty="0"/>
                  <a:t>but only </a:t>
                </a:r>
                <a:r>
                  <a:rPr lang="en-US" sz="2000" dirty="0">
                    <a:solidFill>
                      <a:srgbClr val="0000FF"/>
                    </a:solidFill>
                  </a:rPr>
                  <a:t>assumed to exist</a:t>
                </a:r>
                <a:r>
                  <a:rPr lang="en-US" sz="2000" dirty="0"/>
                  <a:t> so that </a:t>
                </a:r>
                <a:r>
                  <a:rPr lang="en-US" sz="2000" dirty="0">
                    <a:solidFill>
                      <a:srgbClr val="0000FF"/>
                    </a:solidFill>
                  </a:rPr>
                  <a:t>various possible equilibrium positions</a:t>
                </a:r>
                <a:r>
                  <a:rPr lang="en-US" sz="2000" dirty="0"/>
                  <a:t> may be compared to determine the </a:t>
                </a:r>
                <a:r>
                  <a:rPr lang="en-US" sz="2000" dirty="0">
                    <a:solidFill>
                      <a:srgbClr val="0000FF"/>
                    </a:solidFill>
                  </a:rPr>
                  <a:t>correct one</a:t>
                </a:r>
              </a:p>
              <a:p>
                <a:r>
                  <a:rPr lang="en-US" sz="2000" dirty="0"/>
                  <a:t>Let mass m and springs are in equilibrium at the current position</a:t>
                </a:r>
              </a:p>
              <a:p>
                <a:r>
                  <a:rPr lang="en-US" sz="2000" dirty="0"/>
                  <a:t>Then, a small </a:t>
                </a:r>
                <a:r>
                  <a:rPr lang="en-US" sz="2000" dirty="0">
                    <a:solidFill>
                      <a:srgbClr val="FF0000"/>
                    </a:solidFill>
                  </a:rPr>
                  <a:t>arbitrary</a:t>
                </a:r>
                <a:r>
                  <a:rPr lang="en-US" sz="2000" dirty="0"/>
                  <a:t> perturbation,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b="1" dirty="0">
                        <a:latin typeface="Cambria Math" panose="02040503050406030204" pitchFamily="18" charset="0"/>
                      </a:rPr>
                      <m:t>𝐫</m:t>
                    </m:r>
                  </m:oMath>
                </a14:m>
                <a:r>
                  <a:rPr lang="en-US" sz="2000" dirty="0"/>
                  <a:t>, can be assumed</a:t>
                </a:r>
              </a:p>
              <a:p>
                <a:pPr lvl="1"/>
                <a:r>
                  <a:rPr lang="en-US" sz="1800" dirty="0"/>
                  <a:t>Since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800" b="1" dirty="0">
                        <a:latin typeface="Cambria Math" panose="02040503050406030204" pitchFamily="18" charset="0"/>
                      </a:rPr>
                      <m:t>𝐫</m:t>
                    </m:r>
                  </m:oMath>
                </a14:m>
                <a:r>
                  <a:rPr lang="en-US" sz="1800" dirty="0"/>
                  <a:t> is so small, the member forces are assumed unchanged</a:t>
                </a:r>
              </a:p>
              <a:p>
                <a:r>
                  <a:rPr lang="en-US" sz="2000" dirty="0"/>
                  <a:t>The work done by virtual displacement is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If the current position is in force equilibrium,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475" y="741364"/>
                <a:ext cx="8909050" cy="3899192"/>
              </a:xfrm>
              <a:blipFill>
                <a:blip r:embed="rId2"/>
                <a:stretch>
                  <a:fillRect l="-616" t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47777"/>
          <a:stretch/>
        </p:blipFill>
        <p:spPr>
          <a:xfrm>
            <a:off x="874813" y="4477982"/>
            <a:ext cx="2251292" cy="2271433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055654" y="4767295"/>
            <a:ext cx="1778347" cy="1798317"/>
            <a:chOff x="3854932" y="4746532"/>
            <a:chExt cx="1778347" cy="1798317"/>
          </a:xfrm>
        </p:grpSpPr>
        <p:grpSp>
          <p:nvGrpSpPr>
            <p:cNvPr id="24" name="Group 23"/>
            <p:cNvGrpSpPr/>
            <p:nvPr/>
          </p:nvGrpSpPr>
          <p:grpSpPr>
            <a:xfrm>
              <a:off x="4161311" y="5086222"/>
              <a:ext cx="1077378" cy="1160463"/>
              <a:chOff x="1343769" y="2720340"/>
              <a:chExt cx="1077378" cy="1160463"/>
            </a:xfrm>
          </p:grpSpPr>
          <p:sp>
            <p:nvSpPr>
              <p:cNvPr id="10" name="Oval 9"/>
              <p:cNvSpPr/>
              <p:nvPr/>
            </p:nvSpPr>
            <p:spPr bwMode="auto">
              <a:xfrm>
                <a:off x="1805940" y="3303270"/>
                <a:ext cx="217170" cy="21717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 bwMode="auto">
              <a:xfrm flipV="1">
                <a:off x="1943100" y="2720340"/>
                <a:ext cx="160020" cy="58293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med" len="lg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 flipH="1" flipV="1">
                <a:off x="1508760" y="2871191"/>
                <a:ext cx="332214" cy="458924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med" len="lg"/>
              </a:ln>
              <a:effectLst/>
            </p:spPr>
          </p:cxnSp>
          <p:cxnSp>
            <p:nvCxnSpPr>
              <p:cNvPr id="18" name="Straight Arrow Connector 17"/>
              <p:cNvCxnSpPr/>
              <p:nvPr/>
            </p:nvCxnSpPr>
            <p:spPr bwMode="auto">
              <a:xfrm flipH="1">
                <a:off x="1343769" y="3474244"/>
                <a:ext cx="473601" cy="349091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med" len="lg"/>
              </a:ln>
              <a:effectLst/>
            </p:spPr>
          </p:cxnSp>
          <p:cxnSp>
            <p:nvCxnSpPr>
              <p:cNvPr id="20" name="Straight Arrow Connector 19"/>
              <p:cNvCxnSpPr/>
              <p:nvPr/>
            </p:nvCxnSpPr>
            <p:spPr bwMode="auto">
              <a:xfrm>
                <a:off x="1993791" y="3481389"/>
                <a:ext cx="427356" cy="399414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med" len="lg"/>
              </a:ln>
              <a:effectLst/>
            </p:spPr>
          </p:cxnSp>
          <p:cxnSp>
            <p:nvCxnSpPr>
              <p:cNvPr id="23" name="Straight Arrow Connector 22"/>
              <p:cNvCxnSpPr/>
              <p:nvPr/>
            </p:nvCxnSpPr>
            <p:spPr bwMode="auto">
              <a:xfrm flipV="1">
                <a:off x="2017395" y="3301540"/>
                <a:ext cx="314216" cy="8174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  <p:sp>
          <p:nvSpPr>
            <p:cNvPr id="25" name="TextBox 24"/>
            <p:cNvSpPr txBox="1"/>
            <p:nvPr/>
          </p:nvSpPr>
          <p:spPr>
            <a:xfrm>
              <a:off x="3854932" y="6048980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81172" y="4836963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12815" y="4746532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96941" y="6144739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20687" y="5413643"/>
              <a:ext cx="4106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ymbol" panose="05050102010706020507" pitchFamily="18" charset="2"/>
                </a:rPr>
                <a:t>d</a:t>
              </a:r>
              <a:r>
                <a:rPr lang="en-US" b="1" dirty="0" err="1"/>
                <a:t>r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1207FB-15FD-9B0E-D71F-73ABFDB7F6B0}"/>
                  </a:ext>
                </a:extLst>
              </p:cNvPr>
              <p:cNvSpPr txBox="1"/>
              <p:nvPr/>
            </p:nvSpPr>
            <p:spPr>
              <a:xfrm>
                <a:off x="171607" y="3317568"/>
                <a:ext cx="8972393" cy="46166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𝐫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1207FB-15FD-9B0E-D71F-73ABFDB7F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07" y="3317568"/>
                <a:ext cx="8972393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195565"/>
      </p:ext>
    </p:extLst>
  </p:cSld>
  <p:clrMapOvr>
    <a:masterClrMapping/>
  </p:clrMapOvr>
  <p:transition>
    <p:fade thruBlk="1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Displacement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b="1" dirty="0">
                    <a:solidFill>
                      <a:srgbClr val="2C02C6"/>
                    </a:solidFill>
                  </a:rPr>
                  <a:t>Virtual displacement (Space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b="1" dirty="0">
                    <a:solidFill>
                      <a:srgbClr val="2C02C6"/>
                    </a:solidFill>
                  </a:rPr>
                  <a:t>)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Small arbitrary perturbation (</a:t>
                </a:r>
                <a:r>
                  <a:rPr lang="en-US" dirty="0">
                    <a:solidFill>
                      <a:srgbClr val="2C02C6"/>
                    </a:solidFill>
                  </a:rPr>
                  <a:t>variation</a:t>
                </a:r>
                <a:r>
                  <a:rPr lang="en-US" dirty="0"/>
                  <a:t>) of real displacement 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800"/>
                  </a:spcBef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dirty="0">
                    <a:latin typeface="Comic Sans MS"/>
                  </a:rPr>
                  <a:t> </a:t>
                </a:r>
                <a:r>
                  <a:rPr lang="en-US" dirty="0"/>
                  <a:t>be the virtual displacement, then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dirty="0"/>
                  <a:t> must be </a:t>
                </a:r>
                <a:r>
                  <a:rPr lang="en-US" dirty="0" err="1"/>
                  <a:t>kinematically</a:t>
                </a:r>
                <a:r>
                  <a:rPr lang="en-US" dirty="0"/>
                  <a:t> admissible, too 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Then,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dirty="0"/>
                  <a:t> must satisfy homogeneous displacement BC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marL="457200" lvl="1" indent="0">
                  <a:spcBef>
                    <a:spcPts val="1200"/>
                  </a:spcBef>
                  <a:buNone/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Space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only includes homogeneous </a:t>
                </a:r>
                <a:br>
                  <a:rPr lang="en-US" dirty="0"/>
                </a:br>
                <a:r>
                  <a:rPr lang="en-US" dirty="0"/>
                  <a:t>essential BCs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Property of variation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5678979" y="3297150"/>
            <a:ext cx="3255819" cy="1870365"/>
            <a:chOff x="5541819" y="3274290"/>
            <a:chExt cx="3255819" cy="1870365"/>
          </a:xfrm>
        </p:grpSpPr>
        <p:cxnSp>
          <p:nvCxnSpPr>
            <p:cNvPr id="6" name="Straight Connector 5"/>
            <p:cNvCxnSpPr/>
            <p:nvPr/>
          </p:nvCxnSpPr>
          <p:spPr bwMode="auto">
            <a:xfrm flipV="1">
              <a:off x="5735783" y="3565237"/>
              <a:ext cx="2863273" cy="129309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Freeform 7"/>
            <p:cNvSpPr/>
            <p:nvPr/>
          </p:nvSpPr>
          <p:spPr bwMode="auto">
            <a:xfrm>
              <a:off x="5745020" y="3531370"/>
              <a:ext cx="2844800" cy="1326957"/>
            </a:xfrm>
            <a:custGeom>
              <a:avLst/>
              <a:gdLst>
                <a:gd name="connsiteX0" fmla="*/ 0 w 2844800"/>
                <a:gd name="connsiteY0" fmla="*/ 1326957 h 1326957"/>
                <a:gd name="connsiteX1" fmla="*/ 397163 w 2844800"/>
                <a:gd name="connsiteY1" fmla="*/ 966739 h 1326957"/>
                <a:gd name="connsiteX2" fmla="*/ 1182254 w 2844800"/>
                <a:gd name="connsiteY2" fmla="*/ 403321 h 1326957"/>
                <a:gd name="connsiteX3" fmla="*/ 2309091 w 2844800"/>
                <a:gd name="connsiteY3" fmla="*/ 61576 h 1326957"/>
                <a:gd name="connsiteX4" fmla="*/ 2844800 w 2844800"/>
                <a:gd name="connsiteY4" fmla="*/ 33867 h 132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4800" h="1326957">
                  <a:moveTo>
                    <a:pt x="0" y="1326957"/>
                  </a:moveTo>
                  <a:cubicBezTo>
                    <a:pt x="100060" y="1223817"/>
                    <a:pt x="200121" y="1120678"/>
                    <a:pt x="397163" y="966739"/>
                  </a:cubicBezTo>
                  <a:cubicBezTo>
                    <a:pt x="594205" y="812800"/>
                    <a:pt x="863599" y="554181"/>
                    <a:pt x="1182254" y="403321"/>
                  </a:cubicBezTo>
                  <a:cubicBezTo>
                    <a:pt x="1500909" y="252461"/>
                    <a:pt x="2032000" y="123152"/>
                    <a:pt x="2309091" y="61576"/>
                  </a:cubicBezTo>
                  <a:cubicBezTo>
                    <a:pt x="2586182" y="0"/>
                    <a:pt x="2715491" y="16933"/>
                    <a:pt x="2844800" y="33867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5745019" y="3574473"/>
              <a:ext cx="2863273" cy="1283854"/>
            </a:xfrm>
            <a:custGeom>
              <a:avLst/>
              <a:gdLst>
                <a:gd name="connsiteX0" fmla="*/ 0 w 2881746"/>
                <a:gd name="connsiteY0" fmla="*/ 1283854 h 1283854"/>
                <a:gd name="connsiteX1" fmla="*/ 960581 w 2881746"/>
                <a:gd name="connsiteY1" fmla="*/ 1191491 h 1283854"/>
                <a:gd name="connsiteX2" fmla="*/ 1847272 w 2881746"/>
                <a:gd name="connsiteY2" fmla="*/ 895927 h 1283854"/>
                <a:gd name="connsiteX3" fmla="*/ 2715491 w 2881746"/>
                <a:gd name="connsiteY3" fmla="*/ 277091 h 1283854"/>
                <a:gd name="connsiteX4" fmla="*/ 2844800 w 2881746"/>
                <a:gd name="connsiteY4" fmla="*/ 0 h 1283854"/>
                <a:gd name="connsiteX0" fmla="*/ 0 w 2863273"/>
                <a:gd name="connsiteY0" fmla="*/ 1283854 h 1283854"/>
                <a:gd name="connsiteX1" fmla="*/ 960581 w 2863273"/>
                <a:gd name="connsiteY1" fmla="*/ 1191491 h 1283854"/>
                <a:gd name="connsiteX2" fmla="*/ 1847272 w 2863273"/>
                <a:gd name="connsiteY2" fmla="*/ 895927 h 1283854"/>
                <a:gd name="connsiteX3" fmla="*/ 2447636 w 2863273"/>
                <a:gd name="connsiteY3" fmla="*/ 508000 h 1283854"/>
                <a:gd name="connsiteX4" fmla="*/ 2844800 w 2863273"/>
                <a:gd name="connsiteY4" fmla="*/ 0 h 1283854"/>
                <a:gd name="connsiteX0" fmla="*/ 0 w 2863273"/>
                <a:gd name="connsiteY0" fmla="*/ 1283854 h 1283854"/>
                <a:gd name="connsiteX1" fmla="*/ 960581 w 2863273"/>
                <a:gd name="connsiteY1" fmla="*/ 1191491 h 1283854"/>
                <a:gd name="connsiteX2" fmla="*/ 1708727 w 2863273"/>
                <a:gd name="connsiteY2" fmla="*/ 1006763 h 1283854"/>
                <a:gd name="connsiteX3" fmla="*/ 2447636 w 2863273"/>
                <a:gd name="connsiteY3" fmla="*/ 508000 h 1283854"/>
                <a:gd name="connsiteX4" fmla="*/ 2844800 w 2863273"/>
                <a:gd name="connsiteY4" fmla="*/ 0 h 128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3273" h="1283854">
                  <a:moveTo>
                    <a:pt x="0" y="1283854"/>
                  </a:moveTo>
                  <a:cubicBezTo>
                    <a:pt x="326351" y="1269999"/>
                    <a:pt x="675793" y="1237673"/>
                    <a:pt x="960581" y="1191491"/>
                  </a:cubicBezTo>
                  <a:cubicBezTo>
                    <a:pt x="1245369" y="1145309"/>
                    <a:pt x="1460885" y="1120678"/>
                    <a:pt x="1708727" y="1006763"/>
                  </a:cubicBezTo>
                  <a:cubicBezTo>
                    <a:pt x="1956569" y="892848"/>
                    <a:pt x="2258291" y="675794"/>
                    <a:pt x="2447636" y="508000"/>
                  </a:cubicBezTo>
                  <a:cubicBezTo>
                    <a:pt x="2636981" y="340206"/>
                    <a:pt x="2863273" y="63885"/>
                    <a:pt x="2844800" y="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5754256" y="3583709"/>
              <a:ext cx="2835564" cy="1274618"/>
            </a:xfrm>
            <a:custGeom>
              <a:avLst/>
              <a:gdLst>
                <a:gd name="connsiteX0" fmla="*/ 0 w 2835564"/>
                <a:gd name="connsiteY0" fmla="*/ 1274618 h 1274618"/>
                <a:gd name="connsiteX1" fmla="*/ 221673 w 2835564"/>
                <a:gd name="connsiteY1" fmla="*/ 969818 h 1274618"/>
                <a:gd name="connsiteX2" fmla="*/ 618836 w 2835564"/>
                <a:gd name="connsiteY2" fmla="*/ 554182 h 1274618"/>
                <a:gd name="connsiteX3" fmla="*/ 1293091 w 2835564"/>
                <a:gd name="connsiteY3" fmla="*/ 609600 h 1274618"/>
                <a:gd name="connsiteX4" fmla="*/ 1773382 w 2835564"/>
                <a:gd name="connsiteY4" fmla="*/ 692728 h 1274618"/>
                <a:gd name="connsiteX5" fmla="*/ 2401455 w 2835564"/>
                <a:gd name="connsiteY5" fmla="*/ 434109 h 1274618"/>
                <a:gd name="connsiteX6" fmla="*/ 2835564 w 2835564"/>
                <a:gd name="connsiteY6" fmla="*/ 0 h 127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5564" h="1274618">
                  <a:moveTo>
                    <a:pt x="0" y="1274618"/>
                  </a:moveTo>
                  <a:cubicBezTo>
                    <a:pt x="59267" y="1182254"/>
                    <a:pt x="118534" y="1089891"/>
                    <a:pt x="221673" y="969818"/>
                  </a:cubicBezTo>
                  <a:cubicBezTo>
                    <a:pt x="324812" y="849745"/>
                    <a:pt x="440266" y="614218"/>
                    <a:pt x="618836" y="554182"/>
                  </a:cubicBezTo>
                  <a:cubicBezTo>
                    <a:pt x="797406" y="494146"/>
                    <a:pt x="1100667" y="586509"/>
                    <a:pt x="1293091" y="609600"/>
                  </a:cubicBezTo>
                  <a:cubicBezTo>
                    <a:pt x="1485515" y="632691"/>
                    <a:pt x="1588655" y="721976"/>
                    <a:pt x="1773382" y="692728"/>
                  </a:cubicBezTo>
                  <a:cubicBezTo>
                    <a:pt x="1958109" y="663480"/>
                    <a:pt x="2224425" y="549564"/>
                    <a:pt x="2401455" y="434109"/>
                  </a:cubicBezTo>
                  <a:cubicBezTo>
                    <a:pt x="2578485" y="318654"/>
                    <a:pt x="2707024" y="159327"/>
                    <a:pt x="2835564" y="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 rot="20220000">
              <a:off x="5541819" y="4608946"/>
              <a:ext cx="221673" cy="53570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rot="20220000">
              <a:off x="8575965" y="3274290"/>
              <a:ext cx="221673" cy="53570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20371862">
              <a:off x="6696365" y="4285675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mic Sans MS" pitchFamily="66" charset="0"/>
                </a:rPr>
                <a:t>u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9955065">
              <a:off x="6687128" y="3620655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mic Sans MS" pitchFamily="66" charset="0"/>
                </a:rPr>
                <a:t>ū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65780" y="5183980"/>
                <a:ext cx="47580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 the literature,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 is often used instead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780" y="5183980"/>
                <a:ext cx="4758034" cy="369332"/>
              </a:xfrm>
              <a:prstGeom prst="rect">
                <a:avLst/>
              </a:prstGeom>
              <a:blipFill>
                <a:blip r:embed="rId3"/>
                <a:stretch>
                  <a:fillRect l="-1154" t="-8197" r="-602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F496E8-B21E-5A2B-330E-184B0B643661}"/>
                  </a:ext>
                </a:extLst>
              </p:cNvPr>
              <p:cNvSpPr txBox="1"/>
              <p:nvPr/>
            </p:nvSpPr>
            <p:spPr>
              <a:xfrm>
                <a:off x="960445" y="1552738"/>
                <a:ext cx="6232925" cy="81913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</m:d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d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≡</m:t>
                      </m:r>
                      <m:acc>
                        <m:accPr>
                          <m:chr m:val="̅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F496E8-B21E-5A2B-330E-184B0B643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445" y="1552738"/>
                <a:ext cx="6232925" cy="8191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BF1495-BAB6-3253-8D91-D5682961AD08}"/>
                  </a:ext>
                </a:extLst>
              </p:cNvPr>
              <p:cNvSpPr txBox="1"/>
              <p:nvPr/>
            </p:nvSpPr>
            <p:spPr>
              <a:xfrm>
                <a:off x="1089096" y="3482137"/>
                <a:ext cx="3475760" cy="43768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𝜏</m:t>
                      </m:r>
                      <m:acc>
                        <m:accPr>
                          <m:chr m:val="̅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𝕍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acc>
                        <m:accPr>
                          <m:chr m:val="̅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BF1495-BAB6-3253-8D91-D5682961A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96" y="3482137"/>
                <a:ext cx="3475760" cy="437684"/>
              </a:xfrm>
              <a:prstGeom prst="rect">
                <a:avLst/>
              </a:prstGeom>
              <a:blipFill>
                <a:blip r:embed="rId5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1202256-E53E-785F-F559-2563CA3C25F4}"/>
                  </a:ext>
                </a:extLst>
              </p:cNvPr>
              <p:cNvSpPr txBox="1"/>
              <p:nvPr/>
            </p:nvSpPr>
            <p:spPr>
              <a:xfrm>
                <a:off x="960445" y="4073100"/>
                <a:ext cx="3853491" cy="64113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</m:d>
                          <m:acc>
                            <m:accPr>
                              <m:chr m:val="̅"/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𝛺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  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0" dirty="0" smtClean="0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b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𝛤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1202256-E53E-785F-F559-2563CA3C2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445" y="4073100"/>
                <a:ext cx="3853491" cy="6411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E382A9-F0DA-7C19-FF12-660DD3C9A465}"/>
                  </a:ext>
                </a:extLst>
              </p:cNvPr>
              <p:cNvSpPr txBox="1"/>
              <p:nvPr/>
            </p:nvSpPr>
            <p:spPr>
              <a:xfrm>
                <a:off x="3417306" y="5735566"/>
                <a:ext cx="2010807" cy="78386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E382A9-F0DA-7C19-FF12-660DD3C9A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306" y="5735566"/>
                <a:ext cx="2010807" cy="7838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PMPE As a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Necessary condition for minimum PE</a:t>
            </a:r>
          </a:p>
          <a:p>
            <a:pPr lvl="1"/>
            <a:r>
              <a:rPr lang="en-US" dirty="0"/>
              <a:t>Stationary condition </a:t>
            </a:r>
            <a:r>
              <a:rPr lang="en-US" dirty="0">
                <a:sym typeface="Wingdings" panose="05000000000000000000" pitchFamily="2" charset="2"/>
              </a:rPr>
              <a:t>&lt;--&gt; </a:t>
            </a:r>
            <a:r>
              <a:rPr lang="en-US" dirty="0"/>
              <a:t>first variation = 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Variation of strain energy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4800" y="6240780"/>
            <a:ext cx="2478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2C02C6"/>
                </a:solidFill>
              </a:rPr>
              <a:t>Energy bilinear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979A88-65D4-6F71-42F4-DC3F93D6C3EE}"/>
                  </a:ext>
                </a:extLst>
              </p:cNvPr>
              <p:cNvSpPr txBox="1"/>
              <p:nvPr/>
            </p:nvSpPr>
            <p:spPr>
              <a:xfrm>
                <a:off x="648078" y="1516609"/>
                <a:ext cx="8378447" cy="96449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𝛿𝛱</m:t>
                      </m:r>
                      <m:d>
                        <m:dPr>
                          <m:sepChr m:val=";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𝛱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</m:d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𝛱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d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𝛱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0" dirty="0" smtClean="0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979A88-65D4-6F71-42F4-DC3F93D6C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78" y="1516609"/>
                <a:ext cx="8378447" cy="9644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052401-83B2-2257-643C-3F9542C819D8}"/>
                  </a:ext>
                </a:extLst>
              </p:cNvPr>
              <p:cNvSpPr txBox="1"/>
              <p:nvPr/>
            </p:nvSpPr>
            <p:spPr>
              <a:xfrm>
                <a:off x="7249507" y="2487900"/>
                <a:ext cx="1894493" cy="46166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dirty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 </m:t>
                      </m:r>
                      <m:r>
                        <m:rPr>
                          <m:sty m:val="p"/>
                        </m:rPr>
                        <a:rPr lang="en-US" sz="2400" b="0" i="1" dirty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 </m:t>
                      </m:r>
                      <m:acc>
                        <m:accPr>
                          <m:chr m:val="̅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052401-83B2-2257-643C-3F9542C81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507" y="2487900"/>
                <a:ext cx="189449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C84949A-A8B9-CD15-F2AE-A5937F67E3C3}"/>
                  </a:ext>
                </a:extLst>
              </p:cNvPr>
              <p:cNvSpPr txBox="1"/>
              <p:nvPr/>
            </p:nvSpPr>
            <p:spPr>
              <a:xfrm>
                <a:off x="1064172" y="3059991"/>
                <a:ext cx="4653262" cy="1100622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num>
                            <m:den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den>
                          </m:f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400" b="1" i="0" dirty="0" smtClean="0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1" i="0" dirty="0" smtClean="0">
                                              <a:latin typeface="Cambria Math" panose="02040503050406030204" pitchFamily="18" charset="0"/>
                                            </a:rPr>
                                            <m:t>𝐮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400" b="1" i="0" dirty="0" smtClean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C84949A-A8B9-CD15-F2AE-A5937F67E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172" y="3059991"/>
                <a:ext cx="4653262" cy="11006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28D7AD-4C10-94E4-E82F-6A242EAF75FB}"/>
                  </a:ext>
                </a:extLst>
              </p:cNvPr>
              <p:cNvSpPr txBox="1"/>
              <p:nvPr/>
            </p:nvSpPr>
            <p:spPr>
              <a:xfrm>
                <a:off x="1237593" y="4230039"/>
                <a:ext cx="2581284" cy="46166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𝜺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𝜺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</m:acc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28D7AD-4C10-94E4-E82F-6A242EAF7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593" y="4230039"/>
                <a:ext cx="2581284" cy="461665"/>
              </a:xfrm>
              <a:prstGeom prst="rect">
                <a:avLst/>
              </a:prstGeom>
              <a:blipFill>
                <a:blip r:embed="rId7"/>
                <a:stretch>
                  <a:fillRect r="-11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8342C50-A859-3758-81FF-828C38FFD35A}"/>
                  </a:ext>
                </a:extLst>
              </p:cNvPr>
              <p:cNvSpPr txBox="1"/>
              <p:nvPr/>
            </p:nvSpPr>
            <p:spPr>
              <a:xfrm>
                <a:off x="4392914" y="4261569"/>
                <a:ext cx="1368708" cy="46166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</m:acc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8342C50-A859-3758-81FF-828C38FFD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914" y="4261569"/>
                <a:ext cx="1368708" cy="461665"/>
              </a:xfrm>
              <a:prstGeom prst="rect">
                <a:avLst/>
              </a:prstGeom>
              <a:blipFill>
                <a:blip r:embed="rId8"/>
                <a:stretch>
                  <a:fillRect r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8565E5-483A-F015-949D-6D0C746DE198}"/>
                  </a:ext>
                </a:extLst>
              </p:cNvPr>
              <p:cNvSpPr txBox="1"/>
              <p:nvPr/>
            </p:nvSpPr>
            <p:spPr>
              <a:xfrm>
                <a:off x="1064172" y="4745606"/>
                <a:ext cx="6842899" cy="199355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sepChr m:val=";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∬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𝛆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𝛆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𝛆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d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𝛆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=</m:t>
                      </m:r>
                      <m:nary>
                        <m:naryPr>
                          <m:chr m:val="∬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𝛆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𝛆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𝐮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8565E5-483A-F015-949D-6D0C746DE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172" y="4745606"/>
                <a:ext cx="6842899" cy="1993559"/>
              </a:xfrm>
              <a:prstGeom prst="rect">
                <a:avLst/>
              </a:prstGeom>
              <a:blipFill>
                <a:blip r:embed="rId9"/>
                <a:stretch>
                  <a:fillRect b="-4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9422116"/>
      </p:ext>
    </p:extLst>
  </p:cSld>
  <p:clrMapOvr>
    <a:masterClrMapping/>
  </p:clrMapOvr>
  <p:transition>
    <p:fade thruBlk="1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PMPE As a Variation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Variation of work done by applied loads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marL="0" indent="0">
                  <a:spcBef>
                    <a:spcPts val="1200"/>
                  </a:spcBef>
                  <a:buNone/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Thus, PMPE becomes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Load form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𝓁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acc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linear with respect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endParaRPr lang="en-US" b="1" dirty="0">
                  <a:latin typeface="Comic Sans MS"/>
                </a:endParaRPr>
              </a:p>
              <a:p>
                <a:pPr lvl="1">
                  <a:spcBef>
                    <a:spcPts val="1200"/>
                  </a:spcBef>
                </a:pPr>
                <a:r>
                  <a:rPr lang="en-US" dirty="0">
                    <a:latin typeface="+mn-lt"/>
                  </a:rPr>
                  <a:t>Energy form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+mn-lt"/>
                  </a:rPr>
                  <a:t> is symmetric, bilinear </a:t>
                </a:r>
                <a:r>
                  <a:rPr lang="en-US" dirty="0" err="1">
                    <a:latin typeface="+mn-lt"/>
                  </a:rPr>
                  <a:t>w.r.t</a:t>
                </a:r>
                <a:r>
                  <a:rPr lang="en-US" dirty="0">
                    <a:latin typeface="+mn-lt"/>
                  </a:rPr>
                  <a:t>.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endParaRPr lang="en-US" b="1" dirty="0">
                  <a:latin typeface="+mn-lt"/>
                </a:endParaRP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Different problems have different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𝓁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, but they share the same property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b="1" dirty="0">
                    <a:solidFill>
                      <a:srgbClr val="2C02C6"/>
                    </a:solidFill>
                  </a:rPr>
                  <a:t>How can we satisfy “for all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  <m:r>
                      <a:rPr lang="en-US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b="1" dirty="0">
                    <a:solidFill>
                      <a:srgbClr val="2C02C6"/>
                    </a:solidFill>
                    <a:latin typeface="Comic Sans MS"/>
                    <a:sym typeface="Euclid Math Two"/>
                  </a:rPr>
                  <a:t>” requirement? </a:t>
                </a:r>
                <a:br>
                  <a:rPr lang="en-US" b="1" dirty="0">
                    <a:solidFill>
                      <a:srgbClr val="2C02C6"/>
                    </a:solidFill>
                    <a:latin typeface="Comic Sans MS"/>
                    <a:sym typeface="Euclid Math Two"/>
                  </a:rPr>
                </a:br>
                <a:r>
                  <a:rPr lang="en-US" b="1" dirty="0">
                    <a:solidFill>
                      <a:srgbClr val="2C02C6"/>
                    </a:solidFill>
                    <a:latin typeface="Comic Sans MS"/>
                    <a:sym typeface="Euclid Math Two"/>
                  </a:rPr>
                  <a:t>Can we test an infinite number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2C02C6"/>
                    </a:solidFill>
                    <a:latin typeface="Comic Sans MS"/>
                    <a:sym typeface="Euclid Math Two"/>
                  </a:rPr>
                  <a:t>?</a:t>
                </a:r>
                <a:endParaRPr lang="en-US" b="1" dirty="0">
                  <a:solidFill>
                    <a:srgbClr val="2C02C6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 b="-2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692727" y="3261144"/>
            <a:ext cx="3837974" cy="572654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78163" y="1430215"/>
            <a:ext cx="2036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2C02C6"/>
                </a:solidFill>
              </a:rPr>
              <a:t>Load linear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CE8AB6-F0A4-CD76-1CA7-3926B8DF5AF2}"/>
                  </a:ext>
                </a:extLst>
              </p:cNvPr>
              <p:cNvSpPr txBox="1"/>
              <p:nvPr/>
            </p:nvSpPr>
            <p:spPr>
              <a:xfrm>
                <a:off x="788988" y="1255962"/>
                <a:ext cx="6150145" cy="84747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sepChr m:val=";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sub>
                        <m:sup/>
                        <m:e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𝐭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</m:nary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𝓁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CE8AB6-F0A4-CD76-1CA7-3926B8DF5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88" y="1255962"/>
                <a:ext cx="6150145" cy="847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E8FFF7-8AC8-D41E-4118-4C2A9537B3D4}"/>
                  </a:ext>
                </a:extLst>
              </p:cNvPr>
              <p:cNvSpPr txBox="1"/>
              <p:nvPr/>
            </p:nvSpPr>
            <p:spPr>
              <a:xfrm>
                <a:off x="874295" y="2159297"/>
                <a:ext cx="5121595" cy="46166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𝛿𝛱</m:t>
                      </m:r>
                      <m:d>
                        <m:dPr>
                          <m:sepChr m:val=";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sepChr m:val=";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sepChr m:val=";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E8FFF7-8AC8-D41E-4118-4C2A9537B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295" y="2159297"/>
                <a:ext cx="512159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A55CC3-F53A-E97A-A9AA-513BFF4E99AC}"/>
                  </a:ext>
                </a:extLst>
              </p:cNvPr>
              <p:cNvSpPr txBox="1"/>
              <p:nvPr/>
            </p:nvSpPr>
            <p:spPr>
              <a:xfrm>
                <a:off x="660046" y="3271019"/>
                <a:ext cx="3905749" cy="46166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𝓁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      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∀</m:t>
                      </m:r>
                      <m:acc>
                        <m:accPr>
                          <m:chr m:val="̅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A55CC3-F53A-E97A-A9AA-513BFF4E9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46" y="3271019"/>
                <a:ext cx="3905749" cy="461665"/>
              </a:xfrm>
              <a:prstGeom prst="rect">
                <a:avLst/>
              </a:prstGeom>
              <a:blipFill>
                <a:blip r:embed="rId5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Uniaxial Bar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Assumed displacement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d>
                    <m:r>
                      <a:rPr lang="en-US" i="0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virtual displacement is in the same space with u(x):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Variation of strain energy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Variation of applied load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PMPE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32972" y="6273972"/>
                <a:ext cx="68371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Arbitrary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arbitrary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 coefficient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must be zero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972" y="6273972"/>
                <a:ext cx="6837128" cy="400110"/>
              </a:xfrm>
              <a:prstGeom prst="rect">
                <a:avLst/>
              </a:prstGeom>
              <a:blipFill>
                <a:blip r:embed="rId3"/>
                <a:stretch>
                  <a:fillRect l="-891" t="-6061" r="-89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23DE52-0405-5012-FCB7-CB60CAE7553C}"/>
                  </a:ext>
                </a:extLst>
              </p:cNvPr>
              <p:cNvSpPr txBox="1"/>
              <p:nvPr/>
            </p:nvSpPr>
            <p:spPr>
              <a:xfrm>
                <a:off x="420790" y="2025006"/>
                <a:ext cx="7730065" cy="1668983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nary>
                                      <m:naryPr>
                                        <m:limLoc m:val="subSup"/>
                                        <m:grow m:val="on"/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p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𝐸𝐴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sz="20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d>
                                                  <m:dPr>
                                                    <m:endChr m:val=""/>
                                                    <m:ctrlPr>
                                                      <a:rPr lang="en-US" sz="20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0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𝑢</m:t>
                                                    </m:r>
                                                    <m:r>
                                                      <a:rPr lang="en-US" sz="2000" b="0" i="0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+</m:t>
                                                    </m:r>
                                                    <m:r>
                                                      <a:rPr lang="en-US" sz="20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𝜏</m:t>
                                                    </m:r>
                                                    <m:acc>
                                                      <m:accPr>
                                                        <m:chr m:val="̅"/>
                                                        <m:ctrlPr>
                                                          <a:rPr lang="en-US" sz="2000" b="0" i="1" dirty="0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accPr>
                                                      <m:e>
                                                        <m:r>
                                                          <a:rPr lang="en-US" sz="2000" b="0" i="1" dirty="0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𝑢</m:t>
                                                        </m:r>
                                                      </m:e>
                                                    </m:acc>
                                                    <m:sSup>
                                                      <m:sSupPr>
                                                        <m:ctrlPr>
                                                          <a:rPr lang="en-US" sz="2000" b="0" i="1" dirty="0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d>
                                                          <m:dPr>
                                                            <m:begChr m:val=""/>
                                                            <m:endChr m:val=""/>
                                                            <m:ctrlPr>
                                                              <a:rPr lang="en-US" sz="2000" b="0" i="1" dirty="0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r>
                                                              <a:rPr lang="en-US" sz="2000" b="0" i="0" dirty="0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)</m:t>
                                                            </m:r>
                                                          </m:e>
                                                        </m:d>
                                                      </m:e>
                                                      <m:sup>
                                                        <m:r>
                                                          <a:rPr lang="en-US" sz="2000" b="0" i="0" dirty="0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′</m:t>
                                                        </m:r>
                                                      </m:sup>
                                                    </m:sSup>
                                                  </m:e>
                                                </m:d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2000" b="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 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d</m:t>
                                        </m:r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nary>
                                  </m:e>
                                </m:d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</m:sSub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limLoc m:val="subSup"/>
                                        <m:grow m:val="on"/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p>
                                      <m:e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𝐸𝐴</m:t>
                                        </m:r>
                                        <m:d>
                                          <m:dPr>
                                            <m:endChr m:val=""/>
                                            <m:ctrlPr>
                                              <a:rPr lang="en-US" sz="20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  <m:r>
                                              <a:rPr lang="en-US" sz="2000" b="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0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20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0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</m:acc>
                                            <m:sSup>
                                              <m:sSupPr>
                                                <m:ctrlPr>
                                                  <a:rPr lang="en-US" sz="20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begChr m:val=""/>
                                                    <m:endChr m:val=""/>
                                                    <m:ctrlPr>
                                                      <a:rPr lang="en-US" sz="20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000" b="0" i="0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)</m:t>
                                                    </m:r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US" sz="2000" b="0" i="0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  <m:sSup>
                                              <m:sSupPr>
                                                <m:ctrlPr>
                                                  <a:rPr lang="en-US" sz="20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US" sz="20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20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𝑢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p>
                                                <m:r>
                                                  <a:rPr lang="en-US" sz="2000" b="0" i="0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20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 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d</m:t>
                                            </m:r>
                                            <m:r>
                                              <a:rPr lang="en-US" sz="20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nary>
                                  </m:e>
                                </m:d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limLoc m:val="subSup"/>
                                <m:grow m:val="on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p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𝐸𝐴</m:t>
                                </m:r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nary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𝐸𝐴𝐿𝑐</m:t>
                            </m:r>
                            <m:acc>
                              <m:accPr>
                                <m:chr m:val="̅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23DE52-0405-5012-FCB7-CB60CAE75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90" y="2025006"/>
                <a:ext cx="7730065" cy="16689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C53F3F2-8DF8-98ED-7C75-E40AE4D3360C}"/>
                  </a:ext>
                </a:extLst>
              </p:cNvPr>
              <p:cNvSpPr txBox="1"/>
              <p:nvPr/>
            </p:nvSpPr>
            <p:spPr>
              <a:xfrm>
                <a:off x="658813" y="4259615"/>
                <a:ext cx="5381537" cy="67666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acc>
                        <m:accPr>
                          <m:chr m:val="̅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𝐹𝐿</m:t>
                      </m:r>
                      <m:acc>
                        <m:accPr>
                          <m:chr m:val="̅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C53F3F2-8DF8-98ED-7C75-E40AE4D33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13" y="4259615"/>
                <a:ext cx="5381537" cy="676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C4FF69B-A996-E05B-21F9-2F37CD3098EF}"/>
                  </a:ext>
                </a:extLst>
              </p:cNvPr>
              <p:cNvSpPr txBox="1"/>
              <p:nvPr/>
            </p:nvSpPr>
            <p:spPr>
              <a:xfrm>
                <a:off x="618892" y="5649622"/>
                <a:ext cx="5064592" cy="46166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𝛿𝛱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𝐸𝐴𝐿𝑐</m:t>
                          </m:r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𝐹𝐿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C4FF69B-A996-E05B-21F9-2F37CD309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92" y="5649622"/>
                <a:ext cx="506459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FDB8137-6709-3F7D-D058-580CA5A38987}"/>
                  </a:ext>
                </a:extLst>
              </p:cNvPr>
              <p:cNvSpPr txBox="1"/>
              <p:nvPr/>
            </p:nvSpPr>
            <p:spPr>
              <a:xfrm>
                <a:off x="5781296" y="5440746"/>
                <a:ext cx="2369559" cy="78136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𝐹𝑥</m:t>
                          </m:r>
                        </m:num>
                        <m:den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FDB8137-6709-3F7D-D058-580CA5A38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296" y="5440746"/>
                <a:ext cx="2369559" cy="7813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585592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and tensor calculus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1.2</a:t>
            </a:r>
          </a:p>
        </p:txBody>
      </p:sp>
    </p:spTree>
    <p:extLst>
      <p:ext uri="{BB962C8B-B14F-4D97-AF65-F5344CB8AC3E}">
        <p14:creationId xmlns:p14="http://schemas.microsoft.com/office/powerpoint/2010/main" val="4182602091"/>
      </p:ext>
    </p:extLst>
  </p:cSld>
  <p:clrMapOvr>
    <a:masterClrMapping/>
  </p:clrMapOvr>
  <p:transition>
    <p:fade thruBlk="1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Virtual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Instead of solving the strong form directly, we want to solve the equation with relaxed requirement (</a:t>
                </a:r>
                <a:r>
                  <a:rPr lang="en-US" b="1" dirty="0">
                    <a:solidFill>
                      <a:srgbClr val="2C02C6"/>
                    </a:solidFill>
                  </a:rPr>
                  <a:t>weak form</a:t>
                </a:r>
                <a:r>
                  <a:rPr lang="en-US" dirty="0"/>
                  <a:t>)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b="1" dirty="0">
                    <a:solidFill>
                      <a:srgbClr val="2C02C6"/>
                    </a:solidFill>
                  </a:rPr>
                  <a:t>Virtual work </a:t>
                </a:r>
                <a:r>
                  <a:rPr lang="en-US" dirty="0"/>
                  <a:t>– Work resulting from real forces acting through a virtual displacement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b="1" dirty="0">
                    <a:solidFill>
                      <a:srgbClr val="2C02C6"/>
                    </a:solidFill>
                  </a:rPr>
                  <a:t>Principle of virtual work </a:t>
                </a:r>
                <a:r>
                  <a:rPr lang="en-US" dirty="0"/>
                  <a:t>– when a system is in equilibrium, the forces applied to the system will not produce any virtual work for </a:t>
                </a:r>
                <a:r>
                  <a:rPr lang="en-US" b="1" dirty="0">
                    <a:solidFill>
                      <a:srgbClr val="2C02C6"/>
                    </a:solidFill>
                  </a:rPr>
                  <a:t>arbitrary</a:t>
                </a:r>
                <a:r>
                  <a:rPr lang="en-US" dirty="0"/>
                  <a:t> virtual displacements</a:t>
                </a:r>
              </a:p>
              <a:p>
                <a:pPr lvl="1"/>
                <a:r>
                  <a:rPr lang="en-US" dirty="0"/>
                  <a:t>Balance of linear momentum is force equilibrium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𝜌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Thus, the virtual work can be obtained by multiplying the force equilibrium equation with a virtual displacement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>
                    <a:latin typeface="+mn-lt"/>
                  </a:rPr>
                  <a:t>If the above virtual work becomes zero for arbitrary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 </m:t>
                    </m:r>
                  </m:oMath>
                </a14:m>
                <a:r>
                  <a:rPr lang="en-US" dirty="0">
                    <a:latin typeface="+mn-lt"/>
                  </a:rPr>
                  <a:t>, then it satisfies the original equilibrium equation in a </a:t>
                </a:r>
                <a:r>
                  <a:rPr lang="en-US" b="1" dirty="0">
                    <a:solidFill>
                      <a:srgbClr val="2C02C6"/>
                    </a:solidFill>
                    <a:latin typeface="+mn-lt"/>
                  </a:rPr>
                  <a:t>weak sense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 r="-479" b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E570C9-6179-D4E6-98EE-F1E2C70CB6EE}"/>
                  </a:ext>
                </a:extLst>
              </p:cNvPr>
              <p:cNvSpPr txBox="1"/>
              <p:nvPr/>
            </p:nvSpPr>
            <p:spPr>
              <a:xfrm>
                <a:off x="1805152" y="4926232"/>
                <a:ext cx="3750194" cy="84747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𝐟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E570C9-6179-D4E6-98EE-F1E2C70CB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152" y="4926232"/>
                <a:ext cx="3750194" cy="847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Virtual Work cont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PVW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Integration-by-parts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2400"/>
                  </a:spcBef>
                </a:pPr>
                <a:r>
                  <a:rPr lang="en-US" dirty="0"/>
                  <a:t>Divergence Theorem</a:t>
                </a:r>
              </a:p>
              <a:p>
                <a:pPr lvl="1">
                  <a:spcBef>
                    <a:spcPts val="2400"/>
                  </a:spcBef>
                </a:pPr>
                <a:endParaRPr lang="en-US" dirty="0"/>
              </a:p>
              <a:p>
                <a:pPr lvl="1"/>
                <a:r>
                  <a:rPr lang="en-US" dirty="0"/>
                  <a:t>The boundary is decomposed by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𝛤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𝛤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i="0" dirty="0"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𝛤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C1A253-5FD3-16BB-8D78-A4081B3B55B9}"/>
                  </a:ext>
                </a:extLst>
              </p:cNvPr>
              <p:cNvSpPr txBox="1"/>
              <p:nvPr/>
            </p:nvSpPr>
            <p:spPr>
              <a:xfrm>
                <a:off x="1730071" y="4838833"/>
                <a:ext cx="4061433" cy="437427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 </m:t>
                      </m:r>
                      <m:r>
                        <m:rPr>
                          <m:sty m:val="p"/>
                        </m:rPr>
                        <a:rPr lang="en-US" sz="2000" b="0" i="1" dirty="0" smtClean="0">
                          <a:latin typeface="Cambria Math" panose="02040503050406030204" pitchFamily="18" charset="0"/>
                        </a:rPr>
                        <m:t>on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 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 </m:t>
                      </m:r>
                      <m:r>
                        <m:rPr>
                          <m:sty m:val="p"/>
                        </m:rPr>
                        <a:rPr lang="en-US" sz="2000" b="0" i="1" dirty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 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 </m:t>
                      </m:r>
                      <m:r>
                        <m:rPr>
                          <m:sty m:val="p"/>
                        </m:rPr>
                        <a:rPr lang="en-US" sz="2000" b="0" i="1" dirty="0" smtClean="0">
                          <a:latin typeface="Cambria Math" panose="02040503050406030204" pitchFamily="18" charset="0"/>
                        </a:rPr>
                        <m:t>on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 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C1A253-5FD3-16BB-8D78-A4081B3B5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071" y="4838833"/>
                <a:ext cx="4061433" cy="437427"/>
              </a:xfrm>
              <a:prstGeom prst="rect">
                <a:avLst/>
              </a:prstGeom>
              <a:blipFill>
                <a:blip r:embed="rId3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3973EC-1850-86FA-7E59-21839660D39D}"/>
                  </a:ext>
                </a:extLst>
              </p:cNvPr>
              <p:cNvSpPr txBox="1"/>
              <p:nvPr/>
            </p:nvSpPr>
            <p:spPr>
              <a:xfrm>
                <a:off x="1255361" y="5374685"/>
                <a:ext cx="4858958" cy="1111202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00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limLoc m:val="subSup"/>
                                <m:grow m:val="on"/>
                                <m:supHide m:val="on"/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p>
                                  <m:s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𝛤</m:t>
                                    </m:r>
                                  </m:e>
                                  <m:sup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p>
                                </m:sSup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𝛤</m:t>
                                </m:r>
                              </m:e>
                            </m:nary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nary>
                              <m:naryPr>
                                <m:chr m:val="∬"/>
                                <m:limLoc m:val="subSup"/>
                                <m:supHide m:val="on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</m:e>
                            </m:nary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chr m:val="∬"/>
                                <m:limLoc m:val="subSup"/>
                                <m:supHide m:val="on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</m:e>
                            </m:nary>
                          </m:e>
                        </m:mr>
                        <m:mr>
                          <m:e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 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∀</m:t>
                            </m:r>
                            <m:acc>
                              <m:accPr>
                                <m:chr m:val="̅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acc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ℤ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3973EC-1850-86FA-7E59-21839660D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361" y="5374685"/>
                <a:ext cx="4858958" cy="11112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245CAB-B99D-8844-FBF4-0E2DD572DD4D}"/>
                  </a:ext>
                </a:extLst>
              </p:cNvPr>
              <p:cNvSpPr txBox="1"/>
              <p:nvPr/>
            </p:nvSpPr>
            <p:spPr>
              <a:xfrm>
                <a:off x="1573881" y="659453"/>
                <a:ext cx="3937808" cy="721672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bSup>
                            </m:e>
                          </m:d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∀</m:t>
                      </m:r>
                      <m:acc>
                        <m:accPr>
                          <m:chr m:val="̅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245CAB-B99D-8844-FBF4-0E2DD572D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881" y="659453"/>
                <a:ext cx="3937808" cy="7216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7EBCB1-ED12-5A99-2A86-EF6C4503B3BE}"/>
                  </a:ext>
                </a:extLst>
              </p:cNvPr>
              <p:cNvSpPr txBox="1"/>
              <p:nvPr/>
            </p:nvSpPr>
            <p:spPr>
              <a:xfrm>
                <a:off x="1439863" y="1463035"/>
                <a:ext cx="3412601" cy="721672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7EBCB1-ED12-5A99-2A86-EF6C4503B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863" y="1463035"/>
                <a:ext cx="3412601" cy="7216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C406C3-F773-8860-1CA6-E9648D079741}"/>
                  </a:ext>
                </a:extLst>
              </p:cNvPr>
              <p:cNvSpPr txBox="1"/>
              <p:nvPr/>
            </p:nvSpPr>
            <p:spPr>
              <a:xfrm>
                <a:off x="1439863" y="2576895"/>
                <a:ext cx="4877554" cy="721672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 smtClean="0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00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00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000" i="1" dirty="0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C406C3-F773-8860-1CA6-E9648D079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863" y="2576895"/>
                <a:ext cx="4877554" cy="7216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D1F166-3299-9FFF-67D8-B6E902B87E3E}"/>
                  </a:ext>
                </a:extLst>
              </p:cNvPr>
              <p:cNvSpPr txBox="1"/>
              <p:nvPr/>
            </p:nvSpPr>
            <p:spPr>
              <a:xfrm>
                <a:off x="1439863" y="3559434"/>
                <a:ext cx="5067028" cy="721672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𝛤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</m:nary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D1F166-3299-9FFF-67D8-B6E902B87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863" y="3559434"/>
                <a:ext cx="5067028" cy="7216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Virtual Work cont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symmetric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b="1" dirty="0">
                    <a:solidFill>
                      <a:srgbClr val="2C02C6"/>
                    </a:solidFill>
                  </a:rPr>
                  <a:t>Weak Form</a:t>
                </a:r>
                <a:r>
                  <a:rPr lang="en-US" dirty="0"/>
                  <a:t> of BVP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  <a:buNone/>
                </a:pPr>
                <a:r>
                  <a:rPr lang="en-US" dirty="0"/>
                  <a:t>	</a:t>
                </a:r>
                <a:r>
                  <a:rPr lang="en-US" b="1" dirty="0">
                    <a:solidFill>
                      <a:srgbClr val="2C02C6"/>
                    </a:solidFill>
                  </a:rPr>
                  <a:t>Internal virtual work = external virtual work</a:t>
                </a:r>
              </a:p>
              <a:p>
                <a:pPr lvl="1">
                  <a:spcBef>
                    <a:spcPts val="1200"/>
                  </a:spcBef>
                  <a:buNone/>
                </a:pPr>
                <a:r>
                  <a:rPr lang="en-US" dirty="0"/>
                  <a:t>	Starting point of FEM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Symbolic expression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b="1" dirty="0">
                    <a:solidFill>
                      <a:srgbClr val="2C02C6"/>
                    </a:solidFill>
                  </a:rPr>
                  <a:t>Energy form</a:t>
                </a:r>
                <a:r>
                  <a:rPr lang="en-US" dirty="0"/>
                  <a:t>:</a:t>
                </a:r>
              </a:p>
              <a:p>
                <a:pPr lvl="1">
                  <a:spcBef>
                    <a:spcPts val="2400"/>
                  </a:spcBef>
                </a:pPr>
                <a:r>
                  <a:rPr lang="en-US" b="1" dirty="0">
                    <a:solidFill>
                      <a:srgbClr val="2C02C6"/>
                    </a:solidFill>
                  </a:rPr>
                  <a:t>Load form</a:t>
                </a:r>
                <a:r>
                  <a:rPr lang="en-US" dirty="0"/>
                  <a:t>: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831" b="-1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 bwMode="auto">
          <a:xfrm>
            <a:off x="988293" y="2392215"/>
            <a:ext cx="5806645" cy="665018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274619" y="4738257"/>
            <a:ext cx="3343563" cy="563418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4987636" y="4895272"/>
            <a:ext cx="766619" cy="240146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9200" y="5190836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6D3975-B0B2-6C7C-5BB7-AAA13B818204}"/>
                  </a:ext>
                </a:extLst>
              </p:cNvPr>
              <p:cNvSpPr txBox="1"/>
              <p:nvPr/>
            </p:nvSpPr>
            <p:spPr>
              <a:xfrm>
                <a:off x="549803" y="1304145"/>
                <a:ext cx="3471335" cy="446917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b="0" i="1" dirty="0" smtClean="0">
                          <a:latin typeface="Cambria Math" panose="02040503050406030204" pitchFamily="18" charset="0"/>
                        </a:rPr>
                        <m:t>sym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6D3975-B0B2-6C7C-5BB7-AAA13B818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03" y="1304145"/>
                <a:ext cx="3471335" cy="446917"/>
              </a:xfrm>
              <a:prstGeom prst="rect">
                <a:avLst/>
              </a:prstGeom>
              <a:blipFill>
                <a:blip r:embed="rId3"/>
                <a:stretch>
                  <a:fillRect r="-3158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EB88B8-85E8-CDCE-08DC-E78D1FA2E5B8}"/>
                  </a:ext>
                </a:extLst>
              </p:cNvPr>
              <p:cNvSpPr txBox="1"/>
              <p:nvPr/>
            </p:nvSpPr>
            <p:spPr>
              <a:xfrm>
                <a:off x="4562009" y="1132335"/>
                <a:ext cx="3779175" cy="790537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dirty="0" smtClean="0">
                          <a:latin typeface="Cambria Math" panose="02040503050406030204" pitchFamily="18" charset="0"/>
                        </a:rPr>
                        <m:t>sym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acc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EB88B8-85E8-CDCE-08DC-E78D1FA2E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009" y="1132335"/>
                <a:ext cx="3779175" cy="7905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0FA9F2-F705-958D-6436-EDE18666304B}"/>
                  </a:ext>
                </a:extLst>
              </p:cNvPr>
              <p:cNvSpPr txBox="1"/>
              <p:nvPr/>
            </p:nvSpPr>
            <p:spPr>
              <a:xfrm>
                <a:off x="758190" y="2361228"/>
                <a:ext cx="6335797" cy="7216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</m:nary>
                      <m:r>
                        <a:rPr lang="en-US" sz="2000" b="0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∀</m:t>
                      </m:r>
                      <m:acc>
                        <m:accPr>
                          <m:chr m:val="̅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0FA9F2-F705-958D-6436-EDE186663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90" y="2361228"/>
                <a:ext cx="6335797" cy="7216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9F0583-BD56-6A8A-53ED-9E515C64B5B9}"/>
                  </a:ext>
                </a:extLst>
              </p:cNvPr>
              <p:cNvSpPr txBox="1"/>
              <p:nvPr/>
            </p:nvSpPr>
            <p:spPr>
              <a:xfrm>
                <a:off x="1155616" y="4715086"/>
                <a:ext cx="3416384" cy="506742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𝓁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∀</m:t>
                      </m:r>
                      <m:acc>
                        <m:accPr>
                          <m:chr m:val="̅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9F0583-BD56-6A8A-53ED-9E515C64B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616" y="4715086"/>
                <a:ext cx="3416384" cy="5067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E0B7E2-34EF-B9E1-0254-17AC838D3617}"/>
                  </a:ext>
                </a:extLst>
              </p:cNvPr>
              <p:cNvSpPr txBox="1"/>
              <p:nvPr/>
            </p:nvSpPr>
            <p:spPr>
              <a:xfrm>
                <a:off x="5947893" y="4729171"/>
                <a:ext cx="1921488" cy="46166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E0B7E2-34EF-B9E1-0254-17AC838D3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893" y="4729171"/>
                <a:ext cx="192148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2BC6977-1F25-F3FC-C59B-2F1648E362BF}"/>
                  </a:ext>
                </a:extLst>
              </p:cNvPr>
              <p:cNvSpPr txBox="1"/>
              <p:nvPr/>
            </p:nvSpPr>
            <p:spPr>
              <a:xfrm>
                <a:off x="2434718" y="5375502"/>
                <a:ext cx="2982740" cy="84747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2BC6977-1F25-F3FC-C59B-2F1648E36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718" y="5375502"/>
                <a:ext cx="2982740" cy="8474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4C7938F-209C-CF33-8572-4BB4A448A09B}"/>
                  </a:ext>
                </a:extLst>
              </p:cNvPr>
              <p:cNvSpPr txBox="1"/>
              <p:nvPr/>
            </p:nvSpPr>
            <p:spPr>
              <a:xfrm>
                <a:off x="2224530" y="5978992"/>
                <a:ext cx="4694940" cy="84747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dirty="0" smtClean="0">
                          <a:latin typeface="Cambria Math" panose="02040503050406030204" pitchFamily="18" charset="0"/>
                        </a:rPr>
                        <m:t>𝓁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sub>
                        <m:sup/>
                        <m:e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𝐭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4C7938F-209C-CF33-8572-4BB4A448A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530" y="5978992"/>
                <a:ext cx="4694940" cy="8474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Heat Transfer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Steady-State Differential Equation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Boundary conditions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Space of </a:t>
            </a:r>
            <a:r>
              <a:rPr lang="en-US" dirty="0" err="1"/>
              <a:t>kinematically</a:t>
            </a:r>
            <a:r>
              <a:rPr lang="en-US" dirty="0"/>
              <a:t> admissible temperature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Multiply by virtual temperature, integrate by part, and apply boundary conditions</a:t>
            </a: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5322071" y="1076585"/>
            <a:ext cx="3341712" cy="2526030"/>
            <a:chOff x="4726003" y="3314556"/>
            <a:chExt cx="2227808" cy="1684020"/>
          </a:xfrm>
        </p:grpSpPr>
        <p:sp>
          <p:nvSpPr>
            <p:cNvPr id="101379" name="Freeform 3"/>
            <p:cNvSpPr>
              <a:spLocks/>
            </p:cNvSpPr>
            <p:nvPr/>
          </p:nvSpPr>
          <p:spPr bwMode="auto">
            <a:xfrm>
              <a:off x="5110852" y="3460606"/>
              <a:ext cx="1842959" cy="1350645"/>
            </a:xfrm>
            <a:custGeom>
              <a:avLst/>
              <a:gdLst/>
              <a:ahLst/>
              <a:cxnLst>
                <a:cxn ang="0">
                  <a:pos x="81" y="1309"/>
                </a:cxn>
                <a:cxn ang="0">
                  <a:pos x="119" y="537"/>
                </a:cxn>
                <a:cxn ang="0">
                  <a:pos x="794" y="49"/>
                </a:cxn>
                <a:cxn ang="0">
                  <a:pos x="2091" y="244"/>
                </a:cxn>
                <a:cxn ang="0">
                  <a:pos x="3066" y="1309"/>
                </a:cxn>
                <a:cxn ang="0">
                  <a:pos x="2414" y="2157"/>
                </a:cxn>
                <a:cxn ang="0">
                  <a:pos x="1071" y="2089"/>
                </a:cxn>
                <a:cxn ang="0">
                  <a:pos x="209" y="1767"/>
                </a:cxn>
                <a:cxn ang="0">
                  <a:pos x="81" y="1309"/>
                </a:cxn>
              </a:cxnLst>
              <a:rect l="0" t="0" r="r" b="b"/>
              <a:pathLst>
                <a:path w="3120" h="2287">
                  <a:moveTo>
                    <a:pt x="81" y="1309"/>
                  </a:moveTo>
                  <a:cubicBezTo>
                    <a:pt x="66" y="1104"/>
                    <a:pt x="0" y="747"/>
                    <a:pt x="119" y="537"/>
                  </a:cubicBezTo>
                  <a:cubicBezTo>
                    <a:pt x="238" y="327"/>
                    <a:pt x="465" y="98"/>
                    <a:pt x="794" y="49"/>
                  </a:cubicBezTo>
                  <a:cubicBezTo>
                    <a:pt x="1123" y="0"/>
                    <a:pt x="1712" y="34"/>
                    <a:pt x="2091" y="244"/>
                  </a:cubicBezTo>
                  <a:cubicBezTo>
                    <a:pt x="2470" y="454"/>
                    <a:pt x="3012" y="990"/>
                    <a:pt x="3066" y="1309"/>
                  </a:cubicBezTo>
                  <a:cubicBezTo>
                    <a:pt x="3120" y="1628"/>
                    <a:pt x="2747" y="2027"/>
                    <a:pt x="2414" y="2157"/>
                  </a:cubicBezTo>
                  <a:cubicBezTo>
                    <a:pt x="2081" y="2287"/>
                    <a:pt x="1438" y="2154"/>
                    <a:pt x="1071" y="2089"/>
                  </a:cubicBezTo>
                  <a:cubicBezTo>
                    <a:pt x="704" y="2024"/>
                    <a:pt x="371" y="1896"/>
                    <a:pt x="209" y="1767"/>
                  </a:cubicBezTo>
                  <a:cubicBezTo>
                    <a:pt x="47" y="1638"/>
                    <a:pt x="96" y="1514"/>
                    <a:pt x="81" y="1309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80" name="Freeform 4"/>
            <p:cNvSpPr>
              <a:spLocks/>
            </p:cNvSpPr>
            <p:nvPr/>
          </p:nvSpPr>
          <p:spPr bwMode="auto">
            <a:xfrm>
              <a:off x="5097516" y="3470131"/>
              <a:ext cx="1842959" cy="1350645"/>
            </a:xfrm>
            <a:custGeom>
              <a:avLst/>
              <a:gdLst/>
              <a:ahLst/>
              <a:cxnLst>
                <a:cxn ang="0">
                  <a:pos x="81" y="1309"/>
                </a:cxn>
                <a:cxn ang="0">
                  <a:pos x="119" y="537"/>
                </a:cxn>
                <a:cxn ang="0">
                  <a:pos x="794" y="49"/>
                </a:cxn>
                <a:cxn ang="0">
                  <a:pos x="2091" y="244"/>
                </a:cxn>
                <a:cxn ang="0">
                  <a:pos x="3066" y="1309"/>
                </a:cxn>
                <a:cxn ang="0">
                  <a:pos x="2414" y="2157"/>
                </a:cxn>
                <a:cxn ang="0">
                  <a:pos x="1071" y="2089"/>
                </a:cxn>
                <a:cxn ang="0">
                  <a:pos x="209" y="1767"/>
                </a:cxn>
                <a:cxn ang="0">
                  <a:pos x="81" y="1309"/>
                </a:cxn>
              </a:cxnLst>
              <a:rect l="0" t="0" r="r" b="b"/>
              <a:pathLst>
                <a:path w="3120" h="2287">
                  <a:moveTo>
                    <a:pt x="81" y="1309"/>
                  </a:moveTo>
                  <a:cubicBezTo>
                    <a:pt x="66" y="1104"/>
                    <a:pt x="0" y="747"/>
                    <a:pt x="119" y="537"/>
                  </a:cubicBezTo>
                  <a:cubicBezTo>
                    <a:pt x="238" y="327"/>
                    <a:pt x="465" y="98"/>
                    <a:pt x="794" y="49"/>
                  </a:cubicBezTo>
                  <a:cubicBezTo>
                    <a:pt x="1123" y="0"/>
                    <a:pt x="1712" y="34"/>
                    <a:pt x="2091" y="244"/>
                  </a:cubicBezTo>
                  <a:cubicBezTo>
                    <a:pt x="2470" y="454"/>
                    <a:pt x="3012" y="990"/>
                    <a:pt x="3066" y="1309"/>
                  </a:cubicBezTo>
                  <a:cubicBezTo>
                    <a:pt x="3120" y="1628"/>
                    <a:pt x="2747" y="2027"/>
                    <a:pt x="2414" y="2157"/>
                  </a:cubicBezTo>
                  <a:cubicBezTo>
                    <a:pt x="2081" y="2287"/>
                    <a:pt x="1438" y="2154"/>
                    <a:pt x="1071" y="2089"/>
                  </a:cubicBezTo>
                  <a:cubicBezTo>
                    <a:pt x="704" y="2024"/>
                    <a:pt x="371" y="1896"/>
                    <a:pt x="209" y="1767"/>
                  </a:cubicBezTo>
                  <a:cubicBezTo>
                    <a:pt x="47" y="1638"/>
                    <a:pt x="96" y="1514"/>
                    <a:pt x="81" y="130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81" name="Text Box 5"/>
            <p:cNvSpPr txBox="1">
              <a:spLocks noChangeArrowheads="1"/>
            </p:cNvSpPr>
            <p:nvPr/>
          </p:nvSpPr>
          <p:spPr bwMode="auto">
            <a:xfrm>
              <a:off x="5784293" y="4154373"/>
              <a:ext cx="228623" cy="175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Q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1382" name="Text Box 6"/>
            <p:cNvSpPr txBox="1">
              <a:spLocks noChangeArrowheads="1"/>
            </p:cNvSpPr>
            <p:nvPr/>
          </p:nvSpPr>
          <p:spPr bwMode="auto">
            <a:xfrm>
              <a:off x="5488081" y="3738736"/>
              <a:ext cx="638240" cy="175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domain </a:t>
              </a: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A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1383" name="Line 7"/>
            <p:cNvSpPr>
              <a:spLocks noChangeShapeType="1"/>
            </p:cNvSpPr>
            <p:nvPr/>
          </p:nvSpPr>
          <p:spPr bwMode="auto">
            <a:xfrm>
              <a:off x="5254377" y="3609831"/>
              <a:ext cx="57156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84" name="Line 8"/>
            <p:cNvSpPr>
              <a:spLocks noChangeShapeType="1"/>
            </p:cNvSpPr>
            <p:nvPr/>
          </p:nvSpPr>
          <p:spPr bwMode="auto">
            <a:xfrm flipH="1">
              <a:off x="6135847" y="4733781"/>
              <a:ext cx="4445" cy="673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85" name="Line 9"/>
            <p:cNvSpPr>
              <a:spLocks noChangeShapeType="1"/>
            </p:cNvSpPr>
            <p:nvPr/>
          </p:nvSpPr>
          <p:spPr bwMode="auto">
            <a:xfrm rot="21423349">
              <a:off x="5044805" y="3723496"/>
              <a:ext cx="122568" cy="660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86" name="Line 10"/>
            <p:cNvSpPr>
              <a:spLocks noChangeShapeType="1"/>
            </p:cNvSpPr>
            <p:nvPr/>
          </p:nvSpPr>
          <p:spPr bwMode="auto">
            <a:xfrm rot="21423349">
              <a:off x="4980664" y="3924156"/>
              <a:ext cx="147970" cy="19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87" name="Line 11"/>
            <p:cNvSpPr>
              <a:spLocks noChangeShapeType="1"/>
            </p:cNvSpPr>
            <p:nvPr/>
          </p:nvSpPr>
          <p:spPr bwMode="auto">
            <a:xfrm rot="21423349" flipV="1">
              <a:off x="4984474" y="4089891"/>
              <a:ext cx="144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88" name="Line 12"/>
            <p:cNvSpPr>
              <a:spLocks noChangeShapeType="1"/>
            </p:cNvSpPr>
            <p:nvPr/>
          </p:nvSpPr>
          <p:spPr bwMode="auto">
            <a:xfrm rot="21423349">
              <a:off x="5009242" y="4233401"/>
              <a:ext cx="134634" cy="88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89" name="Line 13"/>
            <p:cNvSpPr>
              <a:spLocks noChangeShapeType="1"/>
            </p:cNvSpPr>
            <p:nvPr/>
          </p:nvSpPr>
          <p:spPr bwMode="auto">
            <a:xfrm rot="21423349" flipV="1">
              <a:off x="5013687" y="4394691"/>
              <a:ext cx="130823" cy="10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90" name="Line 14"/>
            <p:cNvSpPr>
              <a:spLocks noChangeShapeType="1"/>
            </p:cNvSpPr>
            <p:nvPr/>
          </p:nvSpPr>
          <p:spPr bwMode="auto">
            <a:xfrm rot="21423349" flipV="1">
              <a:off x="5117203" y="4536296"/>
              <a:ext cx="104151" cy="495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91" name="Line 15"/>
            <p:cNvSpPr>
              <a:spLocks noChangeShapeType="1"/>
            </p:cNvSpPr>
            <p:nvPr/>
          </p:nvSpPr>
          <p:spPr bwMode="auto">
            <a:xfrm rot="21423349" flipV="1">
              <a:off x="5307087" y="4616306"/>
              <a:ext cx="67952" cy="895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92" name="Line 16"/>
            <p:cNvSpPr>
              <a:spLocks noChangeShapeType="1"/>
            </p:cNvSpPr>
            <p:nvPr/>
          </p:nvSpPr>
          <p:spPr bwMode="auto">
            <a:xfrm rot="21423349" flipV="1">
              <a:off x="5487446" y="4670916"/>
              <a:ext cx="40009" cy="1098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93" name="Line 17"/>
            <p:cNvSpPr>
              <a:spLocks noChangeShapeType="1"/>
            </p:cNvSpPr>
            <p:nvPr/>
          </p:nvSpPr>
          <p:spPr bwMode="auto">
            <a:xfrm rot="21423349" flipV="1">
              <a:off x="5653198" y="4711556"/>
              <a:ext cx="26673" cy="1155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94" name="Line 18"/>
            <p:cNvSpPr>
              <a:spLocks noChangeShapeType="1"/>
            </p:cNvSpPr>
            <p:nvPr/>
          </p:nvSpPr>
          <p:spPr bwMode="auto">
            <a:xfrm rot="21423349" flipV="1">
              <a:off x="5799263" y="4736321"/>
              <a:ext cx="32388" cy="1200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95" name="Line 19"/>
            <p:cNvSpPr>
              <a:spLocks noChangeShapeType="1"/>
            </p:cNvSpPr>
            <p:nvPr/>
          </p:nvSpPr>
          <p:spPr bwMode="auto">
            <a:xfrm rot="21423349" flipV="1">
              <a:off x="5956124" y="4763626"/>
              <a:ext cx="18417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96" name="Line 20"/>
            <p:cNvSpPr>
              <a:spLocks noChangeShapeType="1"/>
            </p:cNvSpPr>
            <p:nvPr/>
          </p:nvSpPr>
          <p:spPr bwMode="auto">
            <a:xfrm rot="21423349" flipH="1" flipV="1">
              <a:off x="6112350" y="4782041"/>
              <a:ext cx="1905" cy="127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97" name="Line 21"/>
            <p:cNvSpPr>
              <a:spLocks noChangeShapeType="1"/>
            </p:cNvSpPr>
            <p:nvPr/>
          </p:nvSpPr>
          <p:spPr bwMode="auto">
            <a:xfrm rot="21423349">
              <a:off x="5185790" y="3579986"/>
              <a:ext cx="77478" cy="92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98" name="Text Box 22"/>
            <p:cNvSpPr txBox="1">
              <a:spLocks noChangeArrowheads="1"/>
            </p:cNvSpPr>
            <p:nvPr/>
          </p:nvSpPr>
          <p:spPr bwMode="auto">
            <a:xfrm>
              <a:off x="5192776" y="4224511"/>
              <a:ext cx="204491" cy="175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S</a:t>
              </a:r>
              <a:r>
                <a:rPr kumimoji="0" lang="en-US" altLang="ko-KR" b="0" i="1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q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1399" name="Text Box 23"/>
            <p:cNvSpPr txBox="1">
              <a:spLocks noChangeArrowheads="1"/>
            </p:cNvSpPr>
            <p:nvPr/>
          </p:nvSpPr>
          <p:spPr bwMode="auto">
            <a:xfrm>
              <a:off x="6340973" y="3710161"/>
              <a:ext cx="190520" cy="175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S</a:t>
              </a:r>
              <a:r>
                <a:rPr kumimoji="0" lang="en-US" altLang="ko-KR" b="0" i="1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T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1400" name="Text Box 24"/>
            <p:cNvSpPr txBox="1">
              <a:spLocks noChangeArrowheads="1"/>
            </p:cNvSpPr>
            <p:nvPr/>
          </p:nvSpPr>
          <p:spPr bwMode="auto">
            <a:xfrm>
              <a:off x="4841585" y="4224511"/>
              <a:ext cx="228623" cy="175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q</a:t>
              </a:r>
              <a:r>
                <a:rPr kumimoji="0" lang="en-US" altLang="ko-KR" b="0" i="1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n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1401" name="Text Box 25"/>
            <p:cNvSpPr txBox="1">
              <a:spLocks noChangeArrowheads="1"/>
            </p:cNvSpPr>
            <p:nvPr/>
          </p:nvSpPr>
          <p:spPr bwMode="auto">
            <a:xfrm>
              <a:off x="5882456" y="3314556"/>
              <a:ext cx="581085" cy="175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T</a:t>
              </a:r>
              <a:r>
                <a:rPr kumimoji="0" lang="en-US" altLang="ko-KR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 = </a:t>
              </a: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T</a:t>
              </a:r>
              <a:r>
                <a:rPr kumimoji="0" lang="en-US" altLang="ko-KR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0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1402" name="Line 26"/>
            <p:cNvSpPr>
              <a:spLocks noChangeShapeType="1"/>
            </p:cNvSpPr>
            <p:nvPr/>
          </p:nvSpPr>
          <p:spPr bwMode="auto">
            <a:xfrm flipH="1">
              <a:off x="5016228" y="4533756"/>
              <a:ext cx="233704" cy="314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3" name="Text Box 27"/>
            <p:cNvSpPr txBox="1">
              <a:spLocks noChangeArrowheads="1"/>
            </p:cNvSpPr>
            <p:nvPr/>
          </p:nvSpPr>
          <p:spPr bwMode="auto">
            <a:xfrm>
              <a:off x="4726003" y="4822681"/>
              <a:ext cx="776685" cy="175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n </a:t>
              </a:r>
              <a:r>
                <a:rPr kumimoji="0" lang="en-US" altLang="ko-KR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= {</a:t>
              </a: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n</a:t>
              </a:r>
              <a:r>
                <a:rPr kumimoji="0" lang="en-US" altLang="ko-KR" b="0" i="1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r>
                <a:rPr kumimoji="0" lang="en-US" altLang="ko-KR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, </a:t>
              </a:r>
              <a:r>
                <a:rPr kumimoji="0" lang="en-US" altLang="ko-KR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n</a:t>
              </a:r>
              <a:r>
                <a:rPr kumimoji="0" lang="en-US" altLang="ko-KR" b="0" i="1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y</a:t>
              </a:r>
              <a:r>
                <a:rPr kumimoji="0" lang="en-US" altLang="ko-KR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}</a:t>
              </a:r>
              <a:r>
                <a:rPr kumimoji="0" lang="en-US" altLang="ko-KR" b="0" i="1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T</a:t>
              </a: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0140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140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1411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1413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4BF78E-0709-B807-FD58-8DB34A94B96B}"/>
                  </a:ext>
                </a:extLst>
              </p:cNvPr>
              <p:cNvSpPr txBox="1"/>
              <p:nvPr/>
            </p:nvSpPr>
            <p:spPr>
              <a:xfrm>
                <a:off x="654050" y="1347590"/>
                <a:ext cx="3979871" cy="78386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4BF78E-0709-B807-FD58-8DB34A94B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50" y="1347590"/>
                <a:ext cx="3979871" cy="7838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5435F6-5CFB-B6CF-C7BB-18FBF0885CFD}"/>
                  </a:ext>
                </a:extLst>
              </p:cNvPr>
              <p:cNvSpPr txBox="1"/>
              <p:nvPr/>
            </p:nvSpPr>
            <p:spPr>
              <a:xfrm>
                <a:off x="654050" y="2671107"/>
                <a:ext cx="3970126" cy="123200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on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  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𝑑𝑇</m:t>
                                    </m:r>
                                  </m:num>
                                  <m:den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𝑑𝑇</m:t>
                                    </m:r>
                                  </m:num>
                                  <m:den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𝑑𝑦</m:t>
                                    </m:r>
                                  </m:den>
                                </m:f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on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  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5435F6-5CFB-B6CF-C7BB-18FBF0885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50" y="2671107"/>
                <a:ext cx="3970126" cy="12320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F2FA1B-CAB1-B8CE-7389-98FC01F85D91}"/>
                  </a:ext>
                </a:extLst>
              </p:cNvPr>
              <p:cNvSpPr txBox="1"/>
              <p:nvPr/>
            </p:nvSpPr>
            <p:spPr>
              <a:xfrm>
                <a:off x="654050" y="4407148"/>
                <a:ext cx="4200830" cy="40011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𝛺</m:t>
                                  </m:r>
                                </m:e>
                              </m:d>
                            </m:e>
                          </m:d>
                          <m:acc>
                            <m:accPr>
                              <m:chr m:val="̅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=0,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F2FA1B-CAB1-B8CE-7389-98FC01F85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50" y="4407148"/>
                <a:ext cx="4200830" cy="400110"/>
              </a:xfrm>
              <a:prstGeom prst="rect">
                <a:avLst/>
              </a:prstGeom>
              <a:blipFill>
                <a:blip r:embed="rId4"/>
                <a:stretch>
                  <a:fillRect t="-119697" b="-18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3130C4-120E-4A48-7A40-5257D843AC44}"/>
                  </a:ext>
                </a:extLst>
              </p:cNvPr>
              <p:cNvSpPr txBox="1"/>
              <p:nvPr/>
            </p:nvSpPr>
            <p:spPr>
              <a:xfrm>
                <a:off x="588778" y="5691027"/>
                <a:ext cx="7421262" cy="994247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sz="2000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acc>
                            <m:accPr>
                              <m:chr m:val="̅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sub>
                        <m:sup/>
                        <m:e>
                          <m:acc>
                            <m:accPr>
                              <m:chr m:val="̅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nary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∀</m:t>
                      </m:r>
                      <m:acc>
                        <m:accPr>
                          <m:chr m:val="̅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3130C4-120E-4A48-7A40-5257D843A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78" y="5691027"/>
                <a:ext cx="7421262" cy="9942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Beam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Governing DE</a:t>
            </a:r>
          </a:p>
          <a:p>
            <a:pPr lvl="1">
              <a:spcBef>
                <a:spcPts val="1200"/>
              </a:spcBef>
            </a:pPr>
            <a:endParaRPr lang="en-US" dirty="0"/>
          </a:p>
          <a:p>
            <a:pPr lvl="1"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Boundary conditions for cantilevered beam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Space of </a:t>
            </a:r>
            <a:r>
              <a:rPr lang="en-US" dirty="0" err="1"/>
              <a:t>kinematically</a:t>
            </a:r>
            <a:r>
              <a:rPr lang="en-US" dirty="0"/>
              <a:t> admissible displacement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 lvl="1"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Integrate-by-part twice, and apply BCs</a:t>
            </a:r>
          </a:p>
        </p:txBody>
      </p:sp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867277" y="721923"/>
            <a:ext cx="2507226" cy="1200307"/>
            <a:chOff x="5516295" y="694214"/>
            <a:chExt cx="2507226" cy="1200307"/>
          </a:xfrm>
        </p:grpSpPr>
        <p:sp>
          <p:nvSpPr>
            <p:cNvPr id="11" name="Rectangle 10"/>
            <p:cNvSpPr/>
            <p:nvPr/>
          </p:nvSpPr>
          <p:spPr bwMode="auto">
            <a:xfrm flipH="1">
              <a:off x="5516295" y="1119682"/>
              <a:ext cx="186813" cy="658762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 flipH="1">
              <a:off x="5712941" y="1345822"/>
              <a:ext cx="2310580" cy="196645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rot="5400000">
              <a:off x="5378646" y="1449063"/>
              <a:ext cx="658762" cy="158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Arrow Connector 13"/>
            <p:cNvCxnSpPr>
              <a:stCxn id="20" idx="5"/>
            </p:cNvCxnSpPr>
            <p:nvPr/>
          </p:nvCxnSpPr>
          <p:spPr bwMode="auto">
            <a:xfrm flipH="1">
              <a:off x="8014485" y="1126836"/>
              <a:ext cx="2679" cy="22842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 flipH="1">
              <a:off x="7199619" y="694214"/>
              <a:ext cx="540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f(x)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5709663" y="1740902"/>
              <a:ext cx="393291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 flipH="1">
              <a:off x="6030206" y="152518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flipH="1">
              <a:off x="6575141" y="149360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L</a:t>
              </a: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5708073" y="866679"/>
              <a:ext cx="2309091" cy="270933"/>
            </a:xfrm>
            <a:custGeom>
              <a:avLst/>
              <a:gdLst>
                <a:gd name="connsiteX0" fmla="*/ 0 w 2309091"/>
                <a:gd name="connsiteY0" fmla="*/ 140085 h 270933"/>
                <a:gd name="connsiteX1" fmla="*/ 332509 w 2309091"/>
                <a:gd name="connsiteY1" fmla="*/ 20012 h 270933"/>
                <a:gd name="connsiteX2" fmla="*/ 812800 w 2309091"/>
                <a:gd name="connsiteY2" fmla="*/ 20012 h 270933"/>
                <a:gd name="connsiteX3" fmla="*/ 1219200 w 2309091"/>
                <a:gd name="connsiteY3" fmla="*/ 140085 h 270933"/>
                <a:gd name="connsiteX4" fmla="*/ 1791854 w 2309091"/>
                <a:gd name="connsiteY4" fmla="*/ 250921 h 270933"/>
                <a:gd name="connsiteX5" fmla="*/ 2309091 w 2309091"/>
                <a:gd name="connsiteY5" fmla="*/ 260157 h 27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9091" h="270933">
                  <a:moveTo>
                    <a:pt x="0" y="140085"/>
                  </a:moveTo>
                  <a:cubicBezTo>
                    <a:pt x="98521" y="90054"/>
                    <a:pt x="197042" y="40024"/>
                    <a:pt x="332509" y="20012"/>
                  </a:cubicBezTo>
                  <a:cubicBezTo>
                    <a:pt x="467976" y="0"/>
                    <a:pt x="665018" y="0"/>
                    <a:pt x="812800" y="20012"/>
                  </a:cubicBezTo>
                  <a:cubicBezTo>
                    <a:pt x="960582" y="40024"/>
                    <a:pt x="1056024" y="101600"/>
                    <a:pt x="1219200" y="140085"/>
                  </a:cubicBezTo>
                  <a:cubicBezTo>
                    <a:pt x="1382376" y="178570"/>
                    <a:pt x="1610206" y="230909"/>
                    <a:pt x="1791854" y="250921"/>
                  </a:cubicBezTo>
                  <a:cubicBezTo>
                    <a:pt x="1973503" y="270933"/>
                    <a:pt x="2141297" y="265545"/>
                    <a:pt x="2309091" y="260157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rot="5400000">
              <a:off x="7517081" y="1252846"/>
              <a:ext cx="225631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rot="5400000">
              <a:off x="7110351" y="1214252"/>
              <a:ext cx="279070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stCxn id="20" idx="3"/>
              <a:endCxn id="12" idx="0"/>
            </p:cNvCxnSpPr>
            <p:nvPr/>
          </p:nvCxnSpPr>
          <p:spPr bwMode="auto">
            <a:xfrm>
              <a:off x="6927274" y="1006764"/>
              <a:ext cx="0" cy="34747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rot="16200000" flipH="1">
              <a:off x="6424551" y="1134093"/>
              <a:ext cx="433449" cy="593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 rot="16200000" flipH="1">
              <a:off x="6068296" y="1110342"/>
              <a:ext cx="475013" cy="1187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>
              <a:stCxn id="20" idx="0"/>
              <a:endCxn id="12" idx="3"/>
            </p:cNvCxnSpPr>
            <p:nvPr/>
          </p:nvCxnSpPr>
          <p:spPr bwMode="auto">
            <a:xfrm>
              <a:off x="5708073" y="1006764"/>
              <a:ext cx="6927" cy="36483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 flipH="1">
              <a:off x="5997037" y="910443"/>
              <a:ext cx="1979" cy="449283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6F7931-34A0-285D-B2CA-0BD1E7B0FF77}"/>
                  </a:ext>
                </a:extLst>
              </p:cNvPr>
              <p:cNvSpPr txBox="1"/>
              <p:nvPr/>
            </p:nvSpPr>
            <p:spPr>
              <a:xfrm>
                <a:off x="574142" y="1242755"/>
                <a:ext cx="3767634" cy="83195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𝐸𝐼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sepChr m:val=",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6F7931-34A0-285D-B2CA-0BD1E7B0F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42" y="1242755"/>
                <a:ext cx="3767634" cy="8319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F1D2C7-D882-404F-1DCB-DD946B31593C}"/>
                  </a:ext>
                </a:extLst>
              </p:cNvPr>
              <p:cNvSpPr txBox="1"/>
              <p:nvPr/>
            </p:nvSpPr>
            <p:spPr>
              <a:xfrm>
                <a:off x="584200" y="2746270"/>
                <a:ext cx="5428346" cy="83349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F1D2C7-D882-404F-1DCB-DD946B315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" y="2746270"/>
                <a:ext cx="5428346" cy="833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9E7EB5-77EB-8B0F-4EF2-B6C534B2F0DE}"/>
                  </a:ext>
                </a:extLst>
              </p:cNvPr>
              <p:cNvSpPr txBox="1"/>
              <p:nvPr/>
            </p:nvSpPr>
            <p:spPr>
              <a:xfrm>
                <a:off x="657726" y="4186115"/>
                <a:ext cx="5222135" cy="91614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dirty="0" smtClean="0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sz="240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sepChr m:val=","/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0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</m:d>
                          <m:acc>
                            <m:accPr>
                              <m:chr m:val="̅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9E7EB5-77EB-8B0F-4EF2-B6C534B2F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26" y="4186115"/>
                <a:ext cx="5222135" cy="916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A2F3DB-E5EF-4A66-E90B-C91C23A325D2}"/>
                  </a:ext>
                </a:extLst>
              </p:cNvPr>
              <p:cNvSpPr txBox="1"/>
              <p:nvPr/>
            </p:nvSpPr>
            <p:spPr>
              <a:xfrm>
                <a:off x="574142" y="5568385"/>
                <a:ext cx="5490157" cy="125015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grow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𝐸𝐼</m:t>
                          </m:r>
                          <m:f>
                            <m:f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  <m:sup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acc>
                                <m:accPr>
                                  <m:chr m:val="̅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  <m:sup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∀</m:t>
                      </m:r>
                      <m:acc>
                        <m:accPr>
                          <m:chr m:val="̅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A2F3DB-E5EF-4A66-E90B-C91C23A32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42" y="5568385"/>
                <a:ext cx="5490157" cy="12501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b/w Strong and Weak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The solution of the strong form needs to be </a:t>
            </a:r>
            <a:r>
              <a:rPr lang="en-US" b="1" dirty="0">
                <a:solidFill>
                  <a:srgbClr val="2C02C6"/>
                </a:solidFill>
              </a:rPr>
              <a:t>twice differentiable</a:t>
            </a:r>
          </a:p>
          <a:p>
            <a:pPr>
              <a:spcBef>
                <a:spcPts val="2400"/>
              </a:spcBef>
            </a:pPr>
            <a:r>
              <a:rPr lang="en-US" dirty="0"/>
              <a:t>The solution of the weak form requires the </a:t>
            </a:r>
            <a:r>
              <a:rPr lang="en-US" b="1" dirty="0">
                <a:solidFill>
                  <a:srgbClr val="2C02C6"/>
                </a:solidFill>
              </a:rPr>
              <a:t>first-order derivatives are integrable</a:t>
            </a:r>
            <a:r>
              <a:rPr lang="en-US" dirty="0"/>
              <a:t> </a:t>
            </a:r>
            <a:r>
              <a:rPr lang="en-US" dirty="0">
                <a:sym typeface="Euclid Symbol"/>
              </a:rPr>
              <a:t> bigger solution space than that of the strong form</a:t>
            </a:r>
          </a:p>
          <a:p>
            <a:pPr>
              <a:spcBef>
                <a:spcPts val="2400"/>
              </a:spcBef>
            </a:pPr>
            <a:r>
              <a:rPr lang="en-US" dirty="0"/>
              <a:t>If the strong form has a solution, it is the solution of the weak form</a:t>
            </a:r>
          </a:p>
          <a:p>
            <a:pPr>
              <a:spcBef>
                <a:spcPts val="1200"/>
              </a:spcBef>
            </a:pPr>
            <a:r>
              <a:rPr lang="en-US" dirty="0"/>
              <a:t>If the strong form does not have a solution, the weak form may have a natural solution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955636" y="5259860"/>
            <a:ext cx="2669309" cy="951344"/>
            <a:chOff x="2041236" y="4867565"/>
            <a:chExt cx="2669309" cy="951344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041236" y="5338618"/>
              <a:ext cx="2669309" cy="1588"/>
            </a:xfrm>
            <a:prstGeom prst="line">
              <a:avLst/>
            </a:prstGeom>
            <a:noFill/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Freeform 5"/>
            <p:cNvSpPr/>
            <p:nvPr/>
          </p:nvSpPr>
          <p:spPr bwMode="auto">
            <a:xfrm>
              <a:off x="2050473" y="5347855"/>
              <a:ext cx="2641600" cy="471054"/>
            </a:xfrm>
            <a:custGeom>
              <a:avLst/>
              <a:gdLst>
                <a:gd name="connsiteX0" fmla="*/ 0 w 2641600"/>
                <a:gd name="connsiteY0" fmla="*/ 0 h 471054"/>
                <a:gd name="connsiteX1" fmla="*/ 1385454 w 2641600"/>
                <a:gd name="connsiteY1" fmla="*/ 471054 h 471054"/>
                <a:gd name="connsiteX2" fmla="*/ 2641600 w 2641600"/>
                <a:gd name="connsiteY2" fmla="*/ 0 h 471054"/>
                <a:gd name="connsiteX0" fmla="*/ 0 w 2641600"/>
                <a:gd name="connsiteY0" fmla="*/ 0 h 471054"/>
                <a:gd name="connsiteX1" fmla="*/ 1385454 w 2641600"/>
                <a:gd name="connsiteY1" fmla="*/ 471054 h 471054"/>
                <a:gd name="connsiteX2" fmla="*/ 2641600 w 2641600"/>
                <a:gd name="connsiteY2" fmla="*/ 0 h 471054"/>
                <a:gd name="connsiteX0" fmla="*/ 0 w 2641600"/>
                <a:gd name="connsiteY0" fmla="*/ 0 h 471054"/>
                <a:gd name="connsiteX1" fmla="*/ 1265381 w 2641600"/>
                <a:gd name="connsiteY1" fmla="*/ 471054 h 471054"/>
                <a:gd name="connsiteX2" fmla="*/ 2641600 w 2641600"/>
                <a:gd name="connsiteY2" fmla="*/ 0 h 47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41600" h="471054">
                  <a:moveTo>
                    <a:pt x="0" y="0"/>
                  </a:moveTo>
                  <a:lnTo>
                    <a:pt x="1265381" y="471054"/>
                  </a:lnTo>
                  <a:lnTo>
                    <a:pt x="2641600" y="0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" name="Straight Connector 7"/>
            <p:cNvCxnSpPr>
              <a:stCxn id="6" idx="1"/>
            </p:cNvCxnSpPr>
            <p:nvPr/>
          </p:nvCxnSpPr>
          <p:spPr bwMode="auto">
            <a:xfrm flipH="1" flipV="1">
              <a:off x="3306618" y="5200073"/>
              <a:ext cx="9236" cy="61883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3177309" y="4867565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itchFamily="66" charset="0"/>
                </a:rPr>
                <a:t>F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rot="5400000">
              <a:off x="1870364" y="5361709"/>
              <a:ext cx="360219" cy="158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4516584" y="5347856"/>
              <a:ext cx="360219" cy="158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9A886A-837B-96C4-672C-29662C75DCCF}"/>
                  </a:ext>
                </a:extLst>
              </p:cNvPr>
              <p:cNvSpPr txBox="1"/>
              <p:nvPr/>
            </p:nvSpPr>
            <p:spPr>
              <a:xfrm>
                <a:off x="2514600" y="1111125"/>
                <a:ext cx="3979872" cy="78386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9A886A-837B-96C4-672C-29662C75D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111125"/>
                <a:ext cx="3979872" cy="7838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489D1A-78AA-7796-B341-AB401F0A4619}"/>
                  </a:ext>
                </a:extLst>
              </p:cNvPr>
              <p:cNvSpPr txBox="1"/>
              <p:nvPr/>
            </p:nvSpPr>
            <p:spPr>
              <a:xfrm>
                <a:off x="3058510" y="2482113"/>
                <a:ext cx="3142270" cy="90409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489D1A-78AA-7796-B341-AB401F0A4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510" y="2482113"/>
                <a:ext cx="3142270" cy="904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element method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1.5</a:t>
            </a:r>
          </a:p>
        </p:txBody>
      </p:sp>
    </p:spTree>
    <p:extLst>
      <p:ext uri="{BB962C8B-B14F-4D97-AF65-F5344CB8AC3E}">
        <p14:creationId xmlns:p14="http://schemas.microsoft.com/office/powerpoint/2010/main" val="583636798"/>
      </p:ext>
    </p:extLst>
  </p:cSld>
  <p:clrMapOvr>
    <a:masterClrMapping/>
  </p:clrMapOvr>
  <p:transition>
    <p:fade thruBlk="1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5435949" y="1280160"/>
            <a:ext cx="2446207" cy="104013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Element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4514140"/>
          </a:xfrm>
        </p:spPr>
        <p:txBody>
          <a:bodyPr/>
          <a:lstStyle/>
          <a:p>
            <a:r>
              <a:rPr lang="en-US" dirty="0"/>
              <a:t>Difficult to solve a variational equation analytically</a:t>
            </a:r>
          </a:p>
          <a:p>
            <a:r>
              <a:rPr lang="en-US" dirty="0"/>
              <a:t>Approximate solution</a:t>
            </a:r>
          </a:p>
          <a:p>
            <a:pPr lvl="1"/>
            <a:r>
              <a:rPr lang="en-US" dirty="0"/>
              <a:t>Linear combination of </a:t>
            </a:r>
            <a:r>
              <a:rPr lang="en-US" dirty="0">
                <a:solidFill>
                  <a:srgbClr val="2C02C6"/>
                </a:solidFill>
              </a:rPr>
              <a:t>trial functions</a:t>
            </a:r>
          </a:p>
          <a:p>
            <a:pPr lvl="1"/>
            <a:r>
              <a:rPr lang="en-US" dirty="0"/>
              <a:t>Smoothness &amp; accuracy depend on </a:t>
            </a:r>
            <a:br>
              <a:rPr lang="en-US" dirty="0"/>
            </a:br>
            <a:r>
              <a:rPr lang="en-US" dirty="0"/>
              <a:t>the choice of trial functions</a:t>
            </a:r>
          </a:p>
          <a:p>
            <a:pPr lvl="1"/>
            <a:r>
              <a:rPr lang="en-US" dirty="0"/>
              <a:t>If the approximate solution is expressed in the entire domain, it is difficult to satisfy kinematically admissible conditions</a:t>
            </a:r>
          </a:p>
          <a:p>
            <a:r>
              <a:rPr lang="en-US" dirty="0"/>
              <a:t>Finite element approximation</a:t>
            </a:r>
          </a:p>
          <a:p>
            <a:pPr lvl="1"/>
            <a:r>
              <a:rPr lang="en-US" dirty="0"/>
              <a:t>Approximate solution in simple sub-domains (</a:t>
            </a:r>
            <a:r>
              <a:rPr lang="en-US" dirty="0">
                <a:solidFill>
                  <a:srgbClr val="2C02C6"/>
                </a:solidFill>
              </a:rPr>
              <a:t>elements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Simple trial functions (low-order polynomials) within an element</a:t>
            </a:r>
          </a:p>
          <a:p>
            <a:pPr lvl="1"/>
            <a:r>
              <a:rPr lang="en-US" dirty="0"/>
              <a:t>Kinematically admissible conditions only for elements on the boundary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 bwMode="auto">
          <a:xfrm>
            <a:off x="2285500" y="4912676"/>
            <a:ext cx="5596656" cy="1761752"/>
            <a:chOff x="1860" y="1440"/>
            <a:chExt cx="5555" cy="1850"/>
          </a:xfrm>
        </p:grpSpPr>
        <p:cxnSp>
          <p:nvCxnSpPr>
            <p:cNvPr id="9" name="Line 15306"/>
            <p:cNvCxnSpPr/>
            <p:nvPr/>
          </p:nvCxnSpPr>
          <p:spPr bwMode="auto">
            <a:xfrm flipV="1">
              <a:off x="1876" y="1474"/>
              <a:ext cx="0" cy="1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15307"/>
            <p:cNvCxnSpPr/>
            <p:nvPr/>
          </p:nvCxnSpPr>
          <p:spPr bwMode="auto">
            <a:xfrm>
              <a:off x="1860" y="2246"/>
              <a:ext cx="50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884" y="1625"/>
              <a:ext cx="4291" cy="1246"/>
            </a:xfrm>
            <a:custGeom>
              <a:avLst/>
              <a:gdLst>
                <a:gd name="T0" fmla="*/ 0 w 2670"/>
                <a:gd name="T1" fmla="*/ 419 h 1246"/>
                <a:gd name="T2" fmla="*/ 308 w 2670"/>
                <a:gd name="T3" fmla="*/ 119 h 1246"/>
                <a:gd name="T4" fmla="*/ 720 w 2670"/>
                <a:gd name="T5" fmla="*/ 44 h 1246"/>
                <a:gd name="T6" fmla="*/ 1118 w 2670"/>
                <a:gd name="T7" fmla="*/ 381 h 1246"/>
                <a:gd name="T8" fmla="*/ 1515 w 2670"/>
                <a:gd name="T9" fmla="*/ 921 h 1246"/>
                <a:gd name="T10" fmla="*/ 1905 w 2670"/>
                <a:gd name="T11" fmla="*/ 1206 h 1246"/>
                <a:gd name="T12" fmla="*/ 2333 w 2670"/>
                <a:gd name="T13" fmla="*/ 1161 h 1246"/>
                <a:gd name="T14" fmla="*/ 2670 w 2670"/>
                <a:gd name="T15" fmla="*/ 749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70" h="1246">
                  <a:moveTo>
                    <a:pt x="0" y="419"/>
                  </a:moveTo>
                  <a:cubicBezTo>
                    <a:pt x="94" y="300"/>
                    <a:pt x="188" y="181"/>
                    <a:pt x="308" y="119"/>
                  </a:cubicBezTo>
                  <a:cubicBezTo>
                    <a:pt x="428" y="57"/>
                    <a:pt x="585" y="0"/>
                    <a:pt x="720" y="44"/>
                  </a:cubicBezTo>
                  <a:cubicBezTo>
                    <a:pt x="855" y="88"/>
                    <a:pt x="986" y="235"/>
                    <a:pt x="1118" y="381"/>
                  </a:cubicBezTo>
                  <a:cubicBezTo>
                    <a:pt x="1250" y="527"/>
                    <a:pt x="1384" y="784"/>
                    <a:pt x="1515" y="921"/>
                  </a:cubicBezTo>
                  <a:cubicBezTo>
                    <a:pt x="1646" y="1058"/>
                    <a:pt x="1769" y="1166"/>
                    <a:pt x="1905" y="1206"/>
                  </a:cubicBezTo>
                  <a:cubicBezTo>
                    <a:pt x="2041" y="1246"/>
                    <a:pt x="2205" y="1237"/>
                    <a:pt x="2333" y="1161"/>
                  </a:cubicBezTo>
                  <a:cubicBezTo>
                    <a:pt x="2461" y="1085"/>
                    <a:pt x="2565" y="917"/>
                    <a:pt x="2670" y="749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60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884" y="1661"/>
              <a:ext cx="4267" cy="1170"/>
            </a:xfrm>
            <a:custGeom>
              <a:avLst/>
              <a:gdLst>
                <a:gd name="T0" fmla="*/ 0 w 2655"/>
                <a:gd name="T1" fmla="*/ 375 h 1170"/>
                <a:gd name="T2" fmla="*/ 323 w 2655"/>
                <a:gd name="T3" fmla="*/ 68 h 1170"/>
                <a:gd name="T4" fmla="*/ 720 w 2655"/>
                <a:gd name="T5" fmla="*/ 0 h 1170"/>
                <a:gd name="T6" fmla="*/ 1125 w 2655"/>
                <a:gd name="T7" fmla="*/ 345 h 1170"/>
                <a:gd name="T8" fmla="*/ 1500 w 2655"/>
                <a:gd name="T9" fmla="*/ 855 h 1170"/>
                <a:gd name="T10" fmla="*/ 1913 w 2655"/>
                <a:gd name="T11" fmla="*/ 1170 h 1170"/>
                <a:gd name="T12" fmla="*/ 2355 w 2655"/>
                <a:gd name="T13" fmla="*/ 1103 h 1170"/>
                <a:gd name="T14" fmla="*/ 2655 w 2655"/>
                <a:gd name="T15" fmla="*/ 713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5" h="1170">
                  <a:moveTo>
                    <a:pt x="0" y="375"/>
                  </a:moveTo>
                  <a:lnTo>
                    <a:pt x="323" y="68"/>
                  </a:lnTo>
                  <a:lnTo>
                    <a:pt x="720" y="0"/>
                  </a:lnTo>
                  <a:lnTo>
                    <a:pt x="1125" y="345"/>
                  </a:lnTo>
                  <a:lnTo>
                    <a:pt x="1500" y="855"/>
                  </a:lnTo>
                  <a:lnTo>
                    <a:pt x="1913" y="1170"/>
                  </a:lnTo>
                  <a:lnTo>
                    <a:pt x="2355" y="1103"/>
                  </a:lnTo>
                  <a:lnTo>
                    <a:pt x="2655" y="71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600"/>
            </a:p>
          </p:txBody>
        </p:sp>
        <p:sp>
          <p:nvSpPr>
            <p:cNvPr id="13" name="Text Box 15310"/>
            <p:cNvSpPr txBox="1">
              <a:spLocks noChangeArrowheads="1"/>
            </p:cNvSpPr>
            <p:nvPr/>
          </p:nvSpPr>
          <p:spPr bwMode="auto">
            <a:xfrm>
              <a:off x="6073" y="3042"/>
              <a:ext cx="1214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Times New Roman"/>
                </a:rPr>
                <a:t>Exact solution</a:t>
              </a:r>
              <a:endParaRPr lang="en-US" sz="24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" name="Text Box 15311"/>
            <p:cNvSpPr txBox="1">
              <a:spLocks noChangeArrowheads="1"/>
            </p:cNvSpPr>
            <p:nvPr/>
          </p:nvSpPr>
          <p:spPr bwMode="auto">
            <a:xfrm>
              <a:off x="5655" y="1620"/>
              <a:ext cx="1760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Times New Roman"/>
                </a:rPr>
                <a:t>Approximate solution</a:t>
              </a:r>
              <a:endParaRPr lang="en-US" sz="24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5" name="Line 15312"/>
            <p:cNvCxnSpPr/>
            <p:nvPr/>
          </p:nvCxnSpPr>
          <p:spPr bwMode="auto">
            <a:xfrm flipH="1" flipV="1">
              <a:off x="5379" y="2843"/>
              <a:ext cx="699" cy="3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15313"/>
            <p:cNvCxnSpPr/>
            <p:nvPr/>
          </p:nvCxnSpPr>
          <p:spPr bwMode="auto">
            <a:xfrm flipH="1">
              <a:off x="5379" y="1943"/>
              <a:ext cx="664" cy="8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 Box 15314"/>
            <p:cNvSpPr txBox="1">
              <a:spLocks noChangeArrowheads="1"/>
            </p:cNvSpPr>
            <p:nvPr/>
          </p:nvSpPr>
          <p:spPr bwMode="auto">
            <a:xfrm>
              <a:off x="6838" y="2212"/>
              <a:ext cx="253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>
                  <a:effectLst/>
                  <a:latin typeface="Times New Roman"/>
                  <a:ea typeface="Times New Roman"/>
                </a:rPr>
                <a:t>x</a:t>
              </a:r>
              <a:endParaRPr lang="en-US" sz="24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Text Box 15315"/>
            <p:cNvSpPr txBox="1">
              <a:spLocks noChangeArrowheads="1"/>
            </p:cNvSpPr>
            <p:nvPr/>
          </p:nvSpPr>
          <p:spPr bwMode="auto">
            <a:xfrm>
              <a:off x="1908" y="1440"/>
              <a:ext cx="460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>
                  <a:effectLst/>
                  <a:latin typeface="Times New Roman"/>
                  <a:ea typeface="Times New Roman"/>
                </a:rPr>
                <a:t>u</a:t>
              </a:r>
              <a:r>
                <a:rPr lang="en-US" sz="1600">
                  <a:effectLst/>
                  <a:latin typeface="Times New Roman"/>
                  <a:ea typeface="Times New Roman"/>
                </a:rPr>
                <a:t>(</a:t>
              </a:r>
              <a:r>
                <a:rPr lang="en-US" sz="1600" i="1">
                  <a:effectLst/>
                  <a:latin typeface="Times New Roman"/>
                  <a:ea typeface="Times New Roman"/>
                </a:rPr>
                <a:t>x</a:t>
              </a:r>
              <a:r>
                <a:rPr lang="en-US" sz="1600">
                  <a:effectLst/>
                  <a:latin typeface="Times New Roman"/>
                  <a:ea typeface="Times New Roman"/>
                </a:rPr>
                <a:t>)</a:t>
              </a:r>
              <a:endParaRPr lang="en-US" sz="24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9" name="Text Box 15316"/>
            <p:cNvSpPr txBox="1">
              <a:spLocks noChangeArrowheads="1"/>
            </p:cNvSpPr>
            <p:nvPr/>
          </p:nvSpPr>
          <p:spPr bwMode="auto">
            <a:xfrm>
              <a:off x="2369" y="2791"/>
              <a:ext cx="1382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Times New Roman"/>
                </a:rPr>
                <a:t>Finite elements</a:t>
              </a:r>
              <a:endParaRPr lang="en-US" sz="24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0" name="Oval 19"/>
            <p:cNvSpPr>
              <a:spLocks noChangeAspect="1" noChangeArrowheads="1"/>
            </p:cNvSpPr>
            <p:nvPr/>
          </p:nvSpPr>
          <p:spPr bwMode="auto">
            <a:xfrm>
              <a:off x="2399" y="2209"/>
              <a:ext cx="72" cy="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600"/>
            </a:p>
          </p:txBody>
        </p:sp>
        <p:sp>
          <p:nvSpPr>
            <p:cNvPr id="21" name="Oval 20"/>
            <p:cNvSpPr>
              <a:spLocks noChangeAspect="1" noChangeArrowheads="1"/>
            </p:cNvSpPr>
            <p:nvPr/>
          </p:nvSpPr>
          <p:spPr bwMode="auto">
            <a:xfrm>
              <a:off x="3028" y="2209"/>
              <a:ext cx="72" cy="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600"/>
            </a:p>
          </p:txBody>
        </p:sp>
        <p:sp>
          <p:nvSpPr>
            <p:cNvPr id="22" name="Oval 21"/>
            <p:cNvSpPr>
              <a:spLocks noChangeAspect="1" noChangeArrowheads="1"/>
            </p:cNvSpPr>
            <p:nvPr/>
          </p:nvSpPr>
          <p:spPr bwMode="auto">
            <a:xfrm>
              <a:off x="3657" y="2209"/>
              <a:ext cx="72" cy="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600"/>
            </a:p>
          </p:txBody>
        </p:sp>
        <p:sp>
          <p:nvSpPr>
            <p:cNvPr id="23" name="Oval 22"/>
            <p:cNvSpPr>
              <a:spLocks noChangeAspect="1" noChangeArrowheads="1"/>
            </p:cNvSpPr>
            <p:nvPr/>
          </p:nvSpPr>
          <p:spPr bwMode="auto">
            <a:xfrm>
              <a:off x="4286" y="2209"/>
              <a:ext cx="72" cy="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600"/>
            </a:p>
          </p:txBody>
        </p:sp>
        <p:sp>
          <p:nvSpPr>
            <p:cNvPr id="24" name="Oval 23"/>
            <p:cNvSpPr>
              <a:spLocks noChangeAspect="1" noChangeArrowheads="1"/>
            </p:cNvSpPr>
            <p:nvPr/>
          </p:nvSpPr>
          <p:spPr bwMode="auto">
            <a:xfrm>
              <a:off x="4915" y="2209"/>
              <a:ext cx="72" cy="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600"/>
            </a:p>
          </p:txBody>
        </p:sp>
        <p:sp>
          <p:nvSpPr>
            <p:cNvPr id="25" name="Oval 24"/>
            <p:cNvSpPr>
              <a:spLocks noChangeAspect="1" noChangeArrowheads="1"/>
            </p:cNvSpPr>
            <p:nvPr/>
          </p:nvSpPr>
          <p:spPr bwMode="auto">
            <a:xfrm>
              <a:off x="5544" y="2209"/>
              <a:ext cx="72" cy="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600"/>
            </a:p>
          </p:txBody>
        </p:sp>
        <p:sp>
          <p:nvSpPr>
            <p:cNvPr id="26" name="Oval 25"/>
            <p:cNvSpPr>
              <a:spLocks noChangeAspect="1" noChangeArrowheads="1"/>
            </p:cNvSpPr>
            <p:nvPr/>
          </p:nvSpPr>
          <p:spPr bwMode="auto">
            <a:xfrm>
              <a:off x="6174" y="2209"/>
              <a:ext cx="72" cy="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600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695" y="2289"/>
              <a:ext cx="693" cy="499"/>
            </a:xfrm>
            <a:custGeom>
              <a:avLst/>
              <a:gdLst>
                <a:gd name="T0" fmla="*/ 0 w 693"/>
                <a:gd name="T1" fmla="*/ 9 h 499"/>
                <a:gd name="T2" fmla="*/ 28 w 693"/>
                <a:gd name="T3" fmla="*/ 37 h 499"/>
                <a:gd name="T4" fmla="*/ 47 w 693"/>
                <a:gd name="T5" fmla="*/ 65 h 499"/>
                <a:gd name="T6" fmla="*/ 370 w 693"/>
                <a:gd name="T7" fmla="*/ 499 h 499"/>
                <a:gd name="T8" fmla="*/ 693 w 693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499">
                  <a:moveTo>
                    <a:pt x="0" y="9"/>
                  </a:moveTo>
                  <a:cubicBezTo>
                    <a:pt x="9" y="18"/>
                    <a:pt x="20" y="27"/>
                    <a:pt x="28" y="37"/>
                  </a:cubicBezTo>
                  <a:cubicBezTo>
                    <a:pt x="35" y="46"/>
                    <a:pt x="47" y="65"/>
                    <a:pt x="47" y="65"/>
                  </a:cubicBezTo>
                  <a:lnTo>
                    <a:pt x="370" y="499"/>
                  </a:lnTo>
                  <a:lnTo>
                    <a:pt x="693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stealth" w="sm" len="med"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600"/>
            </a:p>
          </p:txBody>
        </p:sp>
        <p:sp>
          <p:nvSpPr>
            <p:cNvPr id="28" name="Text Box 15325"/>
            <p:cNvSpPr txBox="1">
              <a:spLocks noChangeArrowheads="1"/>
            </p:cNvSpPr>
            <p:nvPr/>
          </p:nvSpPr>
          <p:spPr bwMode="auto">
            <a:xfrm>
              <a:off x="4765" y="1545"/>
              <a:ext cx="662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Times New Roman"/>
                </a:rPr>
                <a:t>Nodes</a:t>
              </a:r>
              <a:endParaRPr lang="en-US" sz="24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357" y="1800"/>
              <a:ext cx="591" cy="378"/>
            </a:xfrm>
            <a:custGeom>
              <a:avLst/>
              <a:gdLst>
                <a:gd name="T0" fmla="*/ 0 w 591"/>
                <a:gd name="T1" fmla="*/ 378 h 378"/>
                <a:gd name="T2" fmla="*/ 591 w 591"/>
                <a:gd name="T3" fmla="*/ 0 h 378"/>
                <a:gd name="T4" fmla="*/ 591 w 591"/>
                <a:gd name="T5" fmla="*/ 342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1" h="378">
                  <a:moveTo>
                    <a:pt x="0" y="378"/>
                  </a:moveTo>
                  <a:lnTo>
                    <a:pt x="591" y="0"/>
                  </a:lnTo>
                  <a:lnTo>
                    <a:pt x="591" y="34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stealth" w="sm" len="med"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60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51510" y="5451628"/>
            <a:ext cx="1633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Piecewise-</a:t>
            </a:r>
            <a:br>
              <a:rPr lang="en-US" dirty="0"/>
            </a:br>
            <a:r>
              <a:rPr lang="en-US" dirty="0"/>
              <a:t>linear</a:t>
            </a:r>
            <a:br>
              <a:rPr lang="en-US" dirty="0"/>
            </a:br>
            <a:r>
              <a:rPr lang="en-US" dirty="0"/>
              <a:t>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0CF958-CCB6-D114-C6AA-17252183D7C8}"/>
                  </a:ext>
                </a:extLst>
              </p:cNvPr>
              <p:cNvSpPr txBox="1"/>
              <p:nvPr/>
            </p:nvSpPr>
            <p:spPr>
              <a:xfrm>
                <a:off x="5285007" y="1235602"/>
                <a:ext cx="2693686" cy="110055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0CF958-CCB6-D114-C6AA-17252183D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007" y="1235602"/>
                <a:ext cx="2693686" cy="1100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9487434"/>
      </p:ext>
    </p:extLst>
  </p:cSld>
  <p:clrMapOvr>
    <a:masterClrMapping/>
  </p:clrMapOvr>
  <p:transition>
    <p:fade thruBlk="1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Elements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ea typeface="굴림" pitchFamily="50" charset="-127"/>
              </a:rPr>
              <a:t>Types of finite elements</a:t>
            </a:r>
          </a:p>
          <a:p>
            <a:pPr>
              <a:buFontTx/>
              <a:buNone/>
            </a:pPr>
            <a:r>
              <a:rPr lang="en-US" altLang="ko-KR" dirty="0">
                <a:ea typeface="굴림" pitchFamily="50" charset="-127"/>
              </a:rPr>
              <a:t>		1D		2D			3D</a:t>
            </a:r>
          </a:p>
          <a:p>
            <a:pPr>
              <a:buFontTx/>
              <a:buNone/>
            </a:pPr>
            <a:endParaRPr lang="en-US" altLang="ko-KR" dirty="0">
              <a:ea typeface="굴림" pitchFamily="50" charset="-127"/>
            </a:endParaRPr>
          </a:p>
          <a:p>
            <a:pPr>
              <a:buFontTx/>
              <a:buNone/>
            </a:pPr>
            <a:endParaRPr lang="en-US" altLang="ko-KR" dirty="0">
              <a:ea typeface="굴림" pitchFamily="50" charset="-127"/>
            </a:endParaRPr>
          </a:p>
          <a:p>
            <a:pPr>
              <a:buFontTx/>
              <a:buNone/>
            </a:pPr>
            <a:endParaRPr lang="en-US" altLang="ko-KR" dirty="0">
              <a:ea typeface="굴림" pitchFamily="50" charset="-127"/>
            </a:endParaRPr>
          </a:p>
          <a:p>
            <a:pPr>
              <a:buFontTx/>
              <a:buNone/>
            </a:pPr>
            <a:endParaRPr lang="en-US" altLang="ko-KR" dirty="0">
              <a:ea typeface="굴림" pitchFamily="50" charset="-127"/>
            </a:endParaRPr>
          </a:p>
          <a:p>
            <a:pPr>
              <a:buFontTx/>
              <a:buNone/>
            </a:pPr>
            <a:endParaRPr lang="en-US" altLang="ko-KR" dirty="0">
              <a:ea typeface="굴림" pitchFamily="50" charset="-127"/>
            </a:endParaRPr>
          </a:p>
          <a:p>
            <a:pPr>
              <a:buFontTx/>
              <a:buNone/>
            </a:pPr>
            <a:r>
              <a:rPr lang="en-US" altLang="ko-KR" dirty="0">
                <a:ea typeface="굴림" pitchFamily="50" charset="-127"/>
              </a:rPr>
              <a:t>    </a:t>
            </a:r>
          </a:p>
          <a:p>
            <a:pPr>
              <a:buFontTx/>
              <a:buNone/>
            </a:pPr>
            <a:r>
              <a:rPr lang="en-US" altLang="ko-KR" dirty="0">
                <a:ea typeface="굴림" pitchFamily="50" charset="-127"/>
              </a:rPr>
              <a:t> </a:t>
            </a:r>
          </a:p>
          <a:p>
            <a:r>
              <a:rPr lang="en-US" altLang="ko-KR" dirty="0">
                <a:ea typeface="굴림" pitchFamily="50" charset="-127"/>
              </a:rPr>
              <a:t>Variational equation is imposed on each element. </a:t>
            </a:r>
            <a:endParaRPr lang="en-US" dirty="0"/>
          </a:p>
        </p:txBody>
      </p:sp>
      <p:sp>
        <p:nvSpPr>
          <p:cNvPr id="244745" name="AutoShape 9"/>
          <p:cNvSpPr>
            <a:spLocks/>
          </p:cNvSpPr>
          <p:nvPr/>
        </p:nvSpPr>
        <p:spPr bwMode="auto">
          <a:xfrm>
            <a:off x="5411283" y="6185378"/>
            <a:ext cx="1862137" cy="431800"/>
          </a:xfrm>
          <a:prstGeom prst="borderCallout2">
            <a:avLst>
              <a:gd name="adj1" fmla="val 26472"/>
              <a:gd name="adj2" fmla="val -4093"/>
              <a:gd name="adj3" fmla="val 26472"/>
              <a:gd name="adj4" fmla="val -16199"/>
              <a:gd name="adj5" fmla="val -70588"/>
              <a:gd name="adj6" fmla="val -38875"/>
            </a:avLst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/>
              <a:t>One element</a:t>
            </a:r>
          </a:p>
        </p:txBody>
      </p:sp>
      <p:sp>
        <p:nvSpPr>
          <p:cNvPr id="2447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999442" y="1511323"/>
            <a:ext cx="6313669" cy="1187843"/>
            <a:chOff x="1005703" y="2862601"/>
            <a:chExt cx="6313669" cy="1187843"/>
          </a:xfrm>
        </p:grpSpPr>
        <p:grpSp>
          <p:nvGrpSpPr>
            <p:cNvPr id="48" name="Group 47"/>
            <p:cNvGrpSpPr>
              <a:grpSpLocks/>
            </p:cNvGrpSpPr>
            <p:nvPr/>
          </p:nvGrpSpPr>
          <p:grpSpPr bwMode="auto">
            <a:xfrm>
              <a:off x="6296262" y="2955201"/>
              <a:ext cx="1023110" cy="960496"/>
              <a:chOff x="6221" y="356"/>
              <a:chExt cx="817" cy="767"/>
            </a:xfrm>
          </p:grpSpPr>
          <p:sp>
            <p:nvSpPr>
              <p:cNvPr id="73" name="AutoShape 15328"/>
              <p:cNvSpPr>
                <a:spLocks noChangeArrowheads="1"/>
              </p:cNvSpPr>
              <p:nvPr/>
            </p:nvSpPr>
            <p:spPr bwMode="auto">
              <a:xfrm>
                <a:off x="6259" y="390"/>
                <a:ext cx="742" cy="698"/>
              </a:xfrm>
              <a:prstGeom prst="cube">
                <a:avLst>
                  <a:gd name="adj" fmla="val 25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4" name="Oval 73"/>
              <p:cNvSpPr>
                <a:spLocks noChangeAspect="1" noChangeArrowheads="1"/>
              </p:cNvSpPr>
              <p:nvPr/>
            </p:nvSpPr>
            <p:spPr bwMode="auto">
              <a:xfrm>
                <a:off x="6406" y="356"/>
                <a:ext cx="72" cy="7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5" name="Oval 74"/>
              <p:cNvSpPr>
                <a:spLocks noChangeAspect="1" noChangeArrowheads="1"/>
              </p:cNvSpPr>
              <p:nvPr/>
            </p:nvSpPr>
            <p:spPr bwMode="auto">
              <a:xfrm>
                <a:off x="6226" y="531"/>
                <a:ext cx="72" cy="7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6" name="Oval 75"/>
              <p:cNvSpPr>
                <a:spLocks noChangeAspect="1" noChangeArrowheads="1"/>
              </p:cNvSpPr>
              <p:nvPr/>
            </p:nvSpPr>
            <p:spPr bwMode="auto">
              <a:xfrm>
                <a:off x="6221" y="1051"/>
                <a:ext cx="72" cy="7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7" name="Oval 76"/>
              <p:cNvSpPr>
                <a:spLocks noChangeAspect="1" noChangeArrowheads="1"/>
              </p:cNvSpPr>
              <p:nvPr/>
            </p:nvSpPr>
            <p:spPr bwMode="auto">
              <a:xfrm>
                <a:off x="6781" y="1041"/>
                <a:ext cx="72" cy="7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8" name="Oval 77"/>
              <p:cNvSpPr>
                <a:spLocks noChangeAspect="1" noChangeArrowheads="1"/>
              </p:cNvSpPr>
              <p:nvPr/>
            </p:nvSpPr>
            <p:spPr bwMode="auto">
              <a:xfrm>
                <a:off x="6966" y="876"/>
                <a:ext cx="72" cy="7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9" name="Oval 78"/>
              <p:cNvSpPr>
                <a:spLocks noChangeAspect="1" noChangeArrowheads="1"/>
              </p:cNvSpPr>
              <p:nvPr/>
            </p:nvSpPr>
            <p:spPr bwMode="auto">
              <a:xfrm>
                <a:off x="6791" y="526"/>
                <a:ext cx="72" cy="7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0" name="Oval 79"/>
              <p:cNvSpPr>
                <a:spLocks noChangeAspect="1" noChangeArrowheads="1"/>
              </p:cNvSpPr>
              <p:nvPr/>
            </p:nvSpPr>
            <p:spPr bwMode="auto">
              <a:xfrm>
                <a:off x="6961" y="361"/>
                <a:ext cx="72" cy="7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49" name="Group 48"/>
            <p:cNvGrpSpPr>
              <a:grpSpLocks/>
            </p:cNvGrpSpPr>
            <p:nvPr/>
          </p:nvGrpSpPr>
          <p:grpSpPr bwMode="auto">
            <a:xfrm>
              <a:off x="4688634" y="2862601"/>
              <a:ext cx="1194148" cy="1187843"/>
              <a:chOff x="4961" y="276"/>
              <a:chExt cx="947" cy="942"/>
            </a:xfrm>
          </p:grpSpPr>
          <p:grpSp>
            <p:nvGrpSpPr>
              <p:cNvPr id="65" name="Group 64"/>
              <p:cNvGrpSpPr>
                <a:grpSpLocks/>
              </p:cNvGrpSpPr>
              <p:nvPr/>
            </p:nvGrpSpPr>
            <p:grpSpPr bwMode="auto">
              <a:xfrm>
                <a:off x="4992" y="288"/>
                <a:ext cx="886" cy="903"/>
                <a:chOff x="10538" y="9785"/>
                <a:chExt cx="886" cy="903"/>
              </a:xfrm>
            </p:grpSpPr>
            <p:sp>
              <p:nvSpPr>
                <p:cNvPr id="70" name="Freeform 69"/>
                <p:cNvSpPr>
                  <a:spLocks/>
                </p:cNvSpPr>
                <p:nvPr/>
              </p:nvSpPr>
              <p:spPr bwMode="auto">
                <a:xfrm>
                  <a:off x="10538" y="9788"/>
                  <a:ext cx="540" cy="900"/>
                </a:xfrm>
                <a:custGeom>
                  <a:avLst/>
                  <a:gdLst>
                    <a:gd name="T0" fmla="*/ 315 w 540"/>
                    <a:gd name="T1" fmla="*/ 0 h 900"/>
                    <a:gd name="T2" fmla="*/ 0 w 540"/>
                    <a:gd name="T3" fmla="*/ 667 h 900"/>
                    <a:gd name="T4" fmla="*/ 540 w 540"/>
                    <a:gd name="T5" fmla="*/ 900 h 900"/>
                    <a:gd name="T6" fmla="*/ 315 w 540"/>
                    <a:gd name="T7" fmla="*/ 0 h 9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0" h="900">
                      <a:moveTo>
                        <a:pt x="315" y="0"/>
                      </a:moveTo>
                      <a:lnTo>
                        <a:pt x="0" y="667"/>
                      </a:lnTo>
                      <a:lnTo>
                        <a:pt x="540" y="900"/>
                      </a:lnTo>
                      <a:lnTo>
                        <a:pt x="31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70"/>
                <p:cNvSpPr>
                  <a:spLocks/>
                </p:cNvSpPr>
                <p:nvPr/>
              </p:nvSpPr>
              <p:spPr bwMode="auto">
                <a:xfrm>
                  <a:off x="10848" y="9785"/>
                  <a:ext cx="576" cy="898"/>
                </a:xfrm>
                <a:custGeom>
                  <a:avLst/>
                  <a:gdLst>
                    <a:gd name="T0" fmla="*/ 0 w 576"/>
                    <a:gd name="T1" fmla="*/ 0 h 898"/>
                    <a:gd name="T2" fmla="*/ 576 w 576"/>
                    <a:gd name="T3" fmla="*/ 514 h 898"/>
                    <a:gd name="T4" fmla="*/ 231 w 576"/>
                    <a:gd name="T5" fmla="*/ 898 h 8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6" h="898">
                      <a:moveTo>
                        <a:pt x="0" y="0"/>
                      </a:moveTo>
                      <a:lnTo>
                        <a:pt x="576" y="514"/>
                      </a:lnTo>
                      <a:lnTo>
                        <a:pt x="231" y="898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72" name="Line 15340"/>
                <p:cNvCxnSpPr/>
                <p:nvPr/>
              </p:nvCxnSpPr>
              <p:spPr bwMode="auto">
                <a:xfrm flipV="1">
                  <a:off x="10538" y="10302"/>
                  <a:ext cx="880" cy="15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66" name="Oval 65"/>
              <p:cNvSpPr>
                <a:spLocks noChangeAspect="1" noChangeArrowheads="1"/>
              </p:cNvSpPr>
              <p:nvPr/>
            </p:nvSpPr>
            <p:spPr bwMode="auto">
              <a:xfrm>
                <a:off x="5281" y="276"/>
                <a:ext cx="72" cy="7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7" name="Oval 66"/>
              <p:cNvSpPr>
                <a:spLocks noChangeAspect="1" noChangeArrowheads="1"/>
              </p:cNvSpPr>
              <p:nvPr/>
            </p:nvSpPr>
            <p:spPr bwMode="auto">
              <a:xfrm>
                <a:off x="4961" y="921"/>
                <a:ext cx="72" cy="7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8" name="Oval 67"/>
              <p:cNvSpPr>
                <a:spLocks noChangeAspect="1" noChangeArrowheads="1"/>
              </p:cNvSpPr>
              <p:nvPr/>
            </p:nvSpPr>
            <p:spPr bwMode="auto">
              <a:xfrm>
                <a:off x="5836" y="766"/>
                <a:ext cx="72" cy="7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9" name="Oval 68"/>
              <p:cNvSpPr>
                <a:spLocks noChangeAspect="1" noChangeArrowheads="1"/>
              </p:cNvSpPr>
              <p:nvPr/>
            </p:nvSpPr>
            <p:spPr bwMode="auto">
              <a:xfrm>
                <a:off x="5486" y="1146"/>
                <a:ext cx="72" cy="7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0" name="Group 49"/>
            <p:cNvGrpSpPr>
              <a:grpSpLocks/>
            </p:cNvGrpSpPr>
            <p:nvPr/>
          </p:nvGrpSpPr>
          <p:grpSpPr bwMode="auto">
            <a:xfrm>
              <a:off x="3363606" y="3082920"/>
              <a:ext cx="924042" cy="714321"/>
              <a:chOff x="3921" y="456"/>
              <a:chExt cx="727" cy="562"/>
            </a:xfrm>
          </p:grpSpPr>
          <p:sp>
            <p:nvSpPr>
              <p:cNvPr id="60" name="Rectangle 59"/>
              <p:cNvSpPr>
                <a:spLocks noChangeArrowheads="1"/>
              </p:cNvSpPr>
              <p:nvPr/>
            </p:nvSpPr>
            <p:spPr bwMode="auto">
              <a:xfrm>
                <a:off x="3959" y="495"/>
                <a:ext cx="653" cy="48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1" name="Oval 60"/>
              <p:cNvSpPr>
                <a:spLocks noChangeAspect="1" noChangeArrowheads="1"/>
              </p:cNvSpPr>
              <p:nvPr/>
            </p:nvSpPr>
            <p:spPr bwMode="auto">
              <a:xfrm>
                <a:off x="3921" y="466"/>
                <a:ext cx="72" cy="7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2" name="Oval 61"/>
              <p:cNvSpPr>
                <a:spLocks noChangeAspect="1" noChangeArrowheads="1"/>
              </p:cNvSpPr>
              <p:nvPr/>
            </p:nvSpPr>
            <p:spPr bwMode="auto">
              <a:xfrm>
                <a:off x="4576" y="456"/>
                <a:ext cx="72" cy="7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3" name="Oval 62"/>
              <p:cNvSpPr>
                <a:spLocks noChangeAspect="1" noChangeArrowheads="1"/>
              </p:cNvSpPr>
              <p:nvPr/>
            </p:nvSpPr>
            <p:spPr bwMode="auto">
              <a:xfrm>
                <a:off x="3931" y="946"/>
                <a:ext cx="72" cy="7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4" name="Oval 63"/>
              <p:cNvSpPr>
                <a:spLocks noChangeAspect="1" noChangeArrowheads="1"/>
              </p:cNvSpPr>
              <p:nvPr/>
            </p:nvSpPr>
            <p:spPr bwMode="auto">
              <a:xfrm>
                <a:off x="4571" y="946"/>
                <a:ext cx="72" cy="7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1" name="Group 50"/>
            <p:cNvGrpSpPr>
              <a:grpSpLocks/>
            </p:cNvGrpSpPr>
            <p:nvPr/>
          </p:nvGrpSpPr>
          <p:grpSpPr bwMode="auto">
            <a:xfrm>
              <a:off x="2112208" y="3075764"/>
              <a:ext cx="874830" cy="738138"/>
              <a:chOff x="2941" y="456"/>
              <a:chExt cx="672" cy="567"/>
            </a:xfrm>
          </p:grpSpPr>
          <p:sp>
            <p:nvSpPr>
              <p:cNvPr id="56" name="AutoShape 15352"/>
              <p:cNvSpPr>
                <a:spLocks noChangeArrowheads="1"/>
              </p:cNvSpPr>
              <p:nvPr/>
            </p:nvSpPr>
            <p:spPr bwMode="auto">
              <a:xfrm>
                <a:off x="2986" y="488"/>
                <a:ext cx="592" cy="503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7" name="Oval 56"/>
              <p:cNvSpPr>
                <a:spLocks noChangeAspect="1" noChangeArrowheads="1"/>
              </p:cNvSpPr>
              <p:nvPr/>
            </p:nvSpPr>
            <p:spPr bwMode="auto">
              <a:xfrm>
                <a:off x="2941" y="951"/>
                <a:ext cx="72" cy="7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8" name="Oval 57"/>
              <p:cNvSpPr>
                <a:spLocks noChangeAspect="1" noChangeArrowheads="1"/>
              </p:cNvSpPr>
              <p:nvPr/>
            </p:nvSpPr>
            <p:spPr bwMode="auto">
              <a:xfrm>
                <a:off x="3541" y="951"/>
                <a:ext cx="72" cy="7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9" name="Oval 58"/>
              <p:cNvSpPr>
                <a:spLocks noChangeAspect="1" noChangeArrowheads="1"/>
              </p:cNvSpPr>
              <p:nvPr/>
            </p:nvSpPr>
            <p:spPr bwMode="auto">
              <a:xfrm>
                <a:off x="3246" y="456"/>
                <a:ext cx="72" cy="7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2" name="Group 51"/>
            <p:cNvGrpSpPr>
              <a:grpSpLocks/>
            </p:cNvGrpSpPr>
            <p:nvPr/>
          </p:nvGrpSpPr>
          <p:grpSpPr bwMode="auto">
            <a:xfrm>
              <a:off x="1005703" y="3391003"/>
              <a:ext cx="736354" cy="89477"/>
              <a:chOff x="2056" y="706"/>
              <a:chExt cx="577" cy="72"/>
            </a:xfrm>
          </p:grpSpPr>
          <p:cxnSp>
            <p:nvCxnSpPr>
              <p:cNvPr id="53" name="Line 15357"/>
              <p:cNvCxnSpPr/>
              <p:nvPr/>
            </p:nvCxnSpPr>
            <p:spPr bwMode="auto">
              <a:xfrm>
                <a:off x="2096" y="739"/>
                <a:ext cx="51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4" name="Oval 53"/>
              <p:cNvSpPr>
                <a:spLocks noChangeAspect="1" noChangeArrowheads="1"/>
              </p:cNvSpPr>
              <p:nvPr/>
            </p:nvSpPr>
            <p:spPr bwMode="auto">
              <a:xfrm>
                <a:off x="2056" y="706"/>
                <a:ext cx="72" cy="7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>
                <a:spLocks noChangeAspect="1" noChangeArrowheads="1"/>
              </p:cNvSpPr>
              <p:nvPr/>
            </p:nvSpPr>
            <p:spPr bwMode="auto">
              <a:xfrm>
                <a:off x="2561" y="706"/>
                <a:ext cx="72" cy="7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005703" y="2862601"/>
            <a:ext cx="6314583" cy="1187843"/>
            <a:chOff x="1005703" y="2862601"/>
            <a:chExt cx="6314583" cy="1187843"/>
          </a:xfrm>
        </p:grpSpPr>
        <p:grpSp>
          <p:nvGrpSpPr>
            <p:cNvPr id="3" name="Group 2"/>
            <p:cNvGrpSpPr/>
            <p:nvPr/>
          </p:nvGrpSpPr>
          <p:grpSpPr>
            <a:xfrm>
              <a:off x="1005703" y="2862601"/>
              <a:ext cx="6314583" cy="1187843"/>
              <a:chOff x="1005703" y="2862601"/>
              <a:chExt cx="6314583" cy="1187843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005703" y="2862601"/>
                <a:ext cx="6313669" cy="1187843"/>
                <a:chOff x="1005703" y="2862601"/>
                <a:chExt cx="6313669" cy="1187843"/>
              </a:xfrm>
            </p:grpSpPr>
            <p:grpSp>
              <p:nvGrpSpPr>
                <p:cNvPr id="13" name="Group 12"/>
                <p:cNvGrpSpPr>
                  <a:grpSpLocks/>
                </p:cNvGrpSpPr>
                <p:nvPr/>
              </p:nvGrpSpPr>
              <p:grpSpPr bwMode="auto">
                <a:xfrm>
                  <a:off x="6296262" y="2955201"/>
                  <a:ext cx="1023110" cy="960496"/>
                  <a:chOff x="6221" y="356"/>
                  <a:chExt cx="817" cy="767"/>
                </a:xfrm>
              </p:grpSpPr>
              <p:sp>
                <p:nvSpPr>
                  <p:cNvPr id="14" name="AutoShape 15328"/>
                  <p:cNvSpPr>
                    <a:spLocks noChangeArrowheads="1"/>
                  </p:cNvSpPr>
                  <p:nvPr/>
                </p:nvSpPr>
                <p:spPr bwMode="auto">
                  <a:xfrm>
                    <a:off x="6259" y="390"/>
                    <a:ext cx="742" cy="698"/>
                  </a:xfrm>
                  <a:prstGeom prst="cube">
                    <a:avLst>
                      <a:gd name="adj" fmla="val 25000"/>
                    </a:avLst>
                  </a:prstGeom>
                  <a:noFill/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" name="Oval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06" y="356"/>
                    <a:ext cx="72" cy="7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" name="Oval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26" y="531"/>
                    <a:ext cx="72" cy="7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" name="Oval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21" y="1051"/>
                    <a:ext cx="72" cy="7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" name="Oval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781" y="1041"/>
                    <a:ext cx="72" cy="7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" name="Oval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66" y="876"/>
                    <a:ext cx="72" cy="7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" name="Oval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791" y="526"/>
                    <a:ext cx="72" cy="7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" name="Oval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61" y="361"/>
                    <a:ext cx="72" cy="7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21"/>
                <p:cNvGrpSpPr>
                  <a:grpSpLocks/>
                </p:cNvGrpSpPr>
                <p:nvPr/>
              </p:nvGrpSpPr>
              <p:grpSpPr bwMode="auto">
                <a:xfrm>
                  <a:off x="4688634" y="2862601"/>
                  <a:ext cx="1194148" cy="1187843"/>
                  <a:chOff x="4961" y="276"/>
                  <a:chExt cx="947" cy="942"/>
                </a:xfrm>
              </p:grpSpPr>
              <p:grpSp>
                <p:nvGrpSpPr>
                  <p:cNvPr id="23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4992" y="288"/>
                    <a:ext cx="886" cy="903"/>
                    <a:chOff x="10538" y="9785"/>
                    <a:chExt cx="886" cy="903"/>
                  </a:xfrm>
                </p:grpSpPr>
                <p:sp>
                  <p:nvSpPr>
                    <p:cNvPr id="28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10538" y="9788"/>
                      <a:ext cx="540" cy="900"/>
                    </a:xfrm>
                    <a:custGeom>
                      <a:avLst/>
                      <a:gdLst>
                        <a:gd name="T0" fmla="*/ 315 w 540"/>
                        <a:gd name="T1" fmla="*/ 0 h 900"/>
                        <a:gd name="T2" fmla="*/ 0 w 540"/>
                        <a:gd name="T3" fmla="*/ 667 h 900"/>
                        <a:gd name="T4" fmla="*/ 540 w 540"/>
                        <a:gd name="T5" fmla="*/ 900 h 900"/>
                        <a:gd name="T6" fmla="*/ 315 w 540"/>
                        <a:gd name="T7" fmla="*/ 0 h 9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540" h="900">
                          <a:moveTo>
                            <a:pt x="315" y="0"/>
                          </a:moveTo>
                          <a:lnTo>
                            <a:pt x="0" y="667"/>
                          </a:lnTo>
                          <a:lnTo>
                            <a:pt x="540" y="900"/>
                          </a:lnTo>
                          <a:lnTo>
                            <a:pt x="315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10848" y="9785"/>
                      <a:ext cx="576" cy="898"/>
                    </a:xfrm>
                    <a:custGeom>
                      <a:avLst/>
                      <a:gdLst>
                        <a:gd name="T0" fmla="*/ 0 w 576"/>
                        <a:gd name="T1" fmla="*/ 0 h 898"/>
                        <a:gd name="T2" fmla="*/ 576 w 576"/>
                        <a:gd name="T3" fmla="*/ 514 h 898"/>
                        <a:gd name="T4" fmla="*/ 231 w 576"/>
                        <a:gd name="T5" fmla="*/ 898 h 8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576" h="898">
                          <a:moveTo>
                            <a:pt x="0" y="0"/>
                          </a:moveTo>
                          <a:lnTo>
                            <a:pt x="576" y="514"/>
                          </a:lnTo>
                          <a:lnTo>
                            <a:pt x="231" y="898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cxnSp>
                  <p:nvCxnSpPr>
                    <p:cNvPr id="30" name="Line 15340"/>
                    <p:cNvCxnSpPr/>
                    <p:nvPr/>
                  </p:nvCxnSpPr>
                  <p:spPr bwMode="auto">
                    <a:xfrm flipV="1">
                      <a:off x="10538" y="10302"/>
                      <a:ext cx="880" cy="15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sp>
                <p:nvSpPr>
                  <p:cNvPr id="24" name="Oval 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81" y="276"/>
                    <a:ext cx="72" cy="7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Oval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61" y="921"/>
                    <a:ext cx="72" cy="7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Oval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36" y="766"/>
                    <a:ext cx="72" cy="7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Oval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486" y="1146"/>
                    <a:ext cx="72" cy="7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30"/>
                <p:cNvGrpSpPr>
                  <a:grpSpLocks/>
                </p:cNvGrpSpPr>
                <p:nvPr/>
              </p:nvGrpSpPr>
              <p:grpSpPr bwMode="auto">
                <a:xfrm>
                  <a:off x="3363606" y="3082920"/>
                  <a:ext cx="924042" cy="714321"/>
                  <a:chOff x="3921" y="456"/>
                  <a:chExt cx="727" cy="562"/>
                </a:xfrm>
              </p:grpSpPr>
              <p:sp>
                <p:nvSpPr>
                  <p:cNvPr id="3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3959" y="495"/>
                    <a:ext cx="653" cy="48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" name="Oval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21" y="466"/>
                    <a:ext cx="72" cy="7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" name="Oval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6" y="456"/>
                    <a:ext cx="72" cy="7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" name="Oval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31" y="946"/>
                    <a:ext cx="72" cy="7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" name="Oval 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1" y="946"/>
                    <a:ext cx="72" cy="7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" name="Group 36"/>
                <p:cNvGrpSpPr>
                  <a:grpSpLocks/>
                </p:cNvGrpSpPr>
                <p:nvPr/>
              </p:nvGrpSpPr>
              <p:grpSpPr bwMode="auto">
                <a:xfrm>
                  <a:off x="2112208" y="3075764"/>
                  <a:ext cx="874830" cy="738138"/>
                  <a:chOff x="2941" y="456"/>
                  <a:chExt cx="672" cy="567"/>
                </a:xfrm>
              </p:grpSpPr>
              <p:sp>
                <p:nvSpPr>
                  <p:cNvPr id="38" name="AutoShape 15352"/>
                  <p:cNvSpPr>
                    <a:spLocks noChangeArrowheads="1"/>
                  </p:cNvSpPr>
                  <p:nvPr/>
                </p:nvSpPr>
                <p:spPr bwMode="auto">
                  <a:xfrm>
                    <a:off x="2986" y="488"/>
                    <a:ext cx="592" cy="503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" name="Oval 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41" y="951"/>
                    <a:ext cx="72" cy="7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" name="Oval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1" y="951"/>
                    <a:ext cx="72" cy="7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Oval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46" y="456"/>
                    <a:ext cx="72" cy="7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" name="Group 41"/>
                <p:cNvGrpSpPr>
                  <a:grpSpLocks/>
                </p:cNvGrpSpPr>
                <p:nvPr/>
              </p:nvGrpSpPr>
              <p:grpSpPr bwMode="auto">
                <a:xfrm>
                  <a:off x="1005703" y="3391003"/>
                  <a:ext cx="736354" cy="89477"/>
                  <a:chOff x="2056" y="706"/>
                  <a:chExt cx="577" cy="72"/>
                </a:xfrm>
              </p:grpSpPr>
              <p:cxnSp>
                <p:nvCxnSpPr>
                  <p:cNvPr id="43" name="Line 15357"/>
                  <p:cNvCxnSpPr/>
                  <p:nvPr/>
                </p:nvCxnSpPr>
                <p:spPr bwMode="auto">
                  <a:xfrm>
                    <a:off x="2096" y="739"/>
                    <a:ext cx="51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44" name="Oval 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56" y="706"/>
                    <a:ext cx="72" cy="7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Oval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61" y="706"/>
                    <a:ext cx="72" cy="7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1" name="Oval 80"/>
              <p:cNvSpPr>
                <a:spLocks noChangeAspect="1" noChangeArrowheads="1"/>
              </p:cNvSpPr>
              <p:nvPr/>
            </p:nvSpPr>
            <p:spPr bwMode="auto">
              <a:xfrm>
                <a:off x="1329048" y="3386570"/>
                <a:ext cx="93732" cy="9373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2" name="Oval 81"/>
              <p:cNvSpPr>
                <a:spLocks noChangeAspect="1" noChangeArrowheads="1"/>
              </p:cNvSpPr>
              <p:nvPr/>
            </p:nvSpPr>
            <p:spPr bwMode="auto">
              <a:xfrm>
                <a:off x="2310616" y="3408557"/>
                <a:ext cx="93732" cy="9373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3" name="Oval 82"/>
              <p:cNvSpPr>
                <a:spLocks noChangeAspect="1" noChangeArrowheads="1"/>
              </p:cNvSpPr>
              <p:nvPr/>
            </p:nvSpPr>
            <p:spPr bwMode="auto">
              <a:xfrm>
                <a:off x="2494019" y="3726775"/>
                <a:ext cx="93732" cy="9373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4" name="Oval 83"/>
              <p:cNvSpPr>
                <a:spLocks noChangeAspect="1" noChangeArrowheads="1"/>
              </p:cNvSpPr>
              <p:nvPr/>
            </p:nvSpPr>
            <p:spPr bwMode="auto">
              <a:xfrm>
                <a:off x="2701520" y="3409365"/>
                <a:ext cx="93732" cy="9373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5" name="Oval 84"/>
              <p:cNvSpPr>
                <a:spLocks noChangeAspect="1" noChangeArrowheads="1"/>
              </p:cNvSpPr>
              <p:nvPr/>
            </p:nvSpPr>
            <p:spPr bwMode="auto">
              <a:xfrm>
                <a:off x="3778397" y="3090294"/>
                <a:ext cx="93732" cy="9373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6" name="Oval 85"/>
              <p:cNvSpPr>
                <a:spLocks noChangeAspect="1" noChangeArrowheads="1"/>
              </p:cNvSpPr>
              <p:nvPr/>
            </p:nvSpPr>
            <p:spPr bwMode="auto">
              <a:xfrm>
                <a:off x="3371832" y="3401183"/>
                <a:ext cx="93732" cy="9373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7" name="Oval 86"/>
              <p:cNvSpPr>
                <a:spLocks noChangeAspect="1" noChangeArrowheads="1"/>
              </p:cNvSpPr>
              <p:nvPr/>
            </p:nvSpPr>
            <p:spPr bwMode="auto">
              <a:xfrm>
                <a:off x="3770049" y="3703509"/>
                <a:ext cx="93732" cy="9373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8" name="Oval 87"/>
              <p:cNvSpPr>
                <a:spLocks noChangeAspect="1" noChangeArrowheads="1"/>
              </p:cNvSpPr>
              <p:nvPr/>
            </p:nvSpPr>
            <p:spPr bwMode="auto">
              <a:xfrm>
                <a:off x="4189873" y="3401183"/>
                <a:ext cx="93732" cy="9373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9" name="Oval 88"/>
              <p:cNvSpPr>
                <a:spLocks noChangeAspect="1" noChangeArrowheads="1"/>
              </p:cNvSpPr>
              <p:nvPr/>
            </p:nvSpPr>
            <p:spPr bwMode="auto">
              <a:xfrm>
                <a:off x="4853824" y="3313264"/>
                <a:ext cx="93732" cy="9373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0" name="Oval 89"/>
              <p:cNvSpPr>
                <a:spLocks noChangeAspect="1" noChangeArrowheads="1"/>
              </p:cNvSpPr>
              <p:nvPr/>
            </p:nvSpPr>
            <p:spPr bwMode="auto">
              <a:xfrm>
                <a:off x="5006574" y="3819349"/>
                <a:ext cx="93732" cy="9373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1" name="Oval 90"/>
              <p:cNvSpPr>
                <a:spLocks noChangeAspect="1" noChangeArrowheads="1"/>
              </p:cNvSpPr>
              <p:nvPr/>
            </p:nvSpPr>
            <p:spPr bwMode="auto">
              <a:xfrm>
                <a:off x="5222444" y="3437814"/>
                <a:ext cx="93732" cy="9373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2" name="Oval 91"/>
              <p:cNvSpPr>
                <a:spLocks noChangeAspect="1" noChangeArrowheads="1"/>
              </p:cNvSpPr>
              <p:nvPr/>
            </p:nvSpPr>
            <p:spPr bwMode="auto">
              <a:xfrm>
                <a:off x="5428663" y="3157135"/>
                <a:ext cx="93732" cy="9373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3" name="Oval 92"/>
              <p:cNvSpPr>
                <a:spLocks noChangeAspect="1" noChangeArrowheads="1"/>
              </p:cNvSpPr>
              <p:nvPr/>
            </p:nvSpPr>
            <p:spPr bwMode="auto">
              <a:xfrm>
                <a:off x="5568311" y="3741220"/>
                <a:ext cx="93732" cy="9373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4" name="Oval 93"/>
              <p:cNvSpPr>
                <a:spLocks noChangeAspect="1" noChangeArrowheads="1"/>
              </p:cNvSpPr>
              <p:nvPr/>
            </p:nvSpPr>
            <p:spPr bwMode="auto">
              <a:xfrm>
                <a:off x="5237870" y="3584506"/>
                <a:ext cx="93732" cy="93732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5" name="Oval 94"/>
              <p:cNvSpPr>
                <a:spLocks noChangeAspect="1" noChangeArrowheads="1"/>
              </p:cNvSpPr>
              <p:nvPr/>
            </p:nvSpPr>
            <p:spPr bwMode="auto">
              <a:xfrm>
                <a:off x="6868775" y="2950912"/>
                <a:ext cx="93732" cy="9373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6" name="Oval 95"/>
              <p:cNvSpPr>
                <a:spLocks noChangeAspect="1" noChangeArrowheads="1"/>
              </p:cNvSpPr>
              <p:nvPr/>
            </p:nvSpPr>
            <p:spPr bwMode="auto">
              <a:xfrm>
                <a:off x="6412374" y="3063403"/>
                <a:ext cx="93732" cy="9373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7" name="Oval 96"/>
              <p:cNvSpPr>
                <a:spLocks noChangeAspect="1" noChangeArrowheads="1"/>
              </p:cNvSpPr>
              <p:nvPr/>
            </p:nvSpPr>
            <p:spPr bwMode="auto">
              <a:xfrm>
                <a:off x="6654507" y="3169278"/>
                <a:ext cx="93732" cy="9373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8" name="Oval 97"/>
              <p:cNvSpPr>
                <a:spLocks noChangeAspect="1" noChangeArrowheads="1"/>
              </p:cNvSpPr>
              <p:nvPr/>
            </p:nvSpPr>
            <p:spPr bwMode="auto">
              <a:xfrm>
                <a:off x="6298955" y="3520276"/>
                <a:ext cx="93732" cy="9373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9" name="Oval 98"/>
              <p:cNvSpPr>
                <a:spLocks noChangeAspect="1" noChangeArrowheads="1"/>
              </p:cNvSpPr>
              <p:nvPr/>
            </p:nvSpPr>
            <p:spPr bwMode="auto">
              <a:xfrm>
                <a:off x="6998918" y="3496337"/>
                <a:ext cx="93732" cy="9373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0" name="Oval 99"/>
              <p:cNvSpPr>
                <a:spLocks noChangeAspect="1" noChangeArrowheads="1"/>
              </p:cNvSpPr>
              <p:nvPr/>
            </p:nvSpPr>
            <p:spPr bwMode="auto">
              <a:xfrm>
                <a:off x="6654357" y="3820507"/>
                <a:ext cx="93732" cy="9373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1" name="Oval 100"/>
              <p:cNvSpPr>
                <a:spLocks noChangeAspect="1" noChangeArrowheads="1"/>
              </p:cNvSpPr>
              <p:nvPr/>
            </p:nvSpPr>
            <p:spPr bwMode="auto">
              <a:xfrm>
                <a:off x="7226554" y="3297461"/>
                <a:ext cx="93732" cy="9373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2" name="Oval 101"/>
              <p:cNvSpPr>
                <a:spLocks noChangeAspect="1" noChangeArrowheads="1"/>
              </p:cNvSpPr>
              <p:nvPr/>
            </p:nvSpPr>
            <p:spPr bwMode="auto">
              <a:xfrm>
                <a:off x="7125448" y="3718257"/>
                <a:ext cx="93732" cy="9373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04" name="Oval 103"/>
            <p:cNvSpPr>
              <a:spLocks noChangeAspect="1" noChangeArrowheads="1"/>
            </p:cNvSpPr>
            <p:nvPr/>
          </p:nvSpPr>
          <p:spPr bwMode="auto">
            <a:xfrm>
              <a:off x="7109847" y="3062020"/>
              <a:ext cx="93732" cy="9373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713406" y="196891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Linear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683801" y="3248576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Quadratic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52DDB2-02DC-F93A-1F89-F8538CF4F977}"/>
                  </a:ext>
                </a:extLst>
              </p:cNvPr>
              <p:cNvSpPr txBox="1"/>
              <p:nvPr/>
            </p:nvSpPr>
            <p:spPr>
              <a:xfrm>
                <a:off x="454450" y="5240148"/>
                <a:ext cx="7229351" cy="922753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grow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borderBox>
                            <m:borderBox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borderBoxPr>
                            <m:e/>
                          </m:borderBox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0.1</m:t>
                          </m:r>
                        </m:sup>
                        <m:e>
                          <m:borderBox>
                            <m:borderBox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borderBoxPr>
                            <m:e/>
                          </m:borderBox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0.1</m:t>
                          </m:r>
                        </m:sub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0.2</m:t>
                          </m:r>
                        </m:sup>
                        <m:e>
                          <m:borderBox>
                            <m:borderBox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borderBoxPr>
                            <m:e/>
                          </m:borderBox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+⋯+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0.9</m:t>
                          </m:r>
                        </m:sub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borderBox>
                            <m:borderBox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borderBoxPr>
                            <m:e/>
                          </m:borderBox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52DDB2-02DC-F93A-1F89-F8538CF4F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50" y="5240148"/>
                <a:ext cx="7229351" cy="9227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6977861"/>
      </p:ext>
    </p:extLst>
  </p:cSld>
  <p:clrMapOvr>
    <a:masterClrMapping/>
  </p:clrMapOvr>
  <p:transition>
    <p:fade thruBlk="1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ko-KR" dirty="0">
                    <a:ea typeface="굴림" pitchFamily="50" charset="-127"/>
                  </a:rPr>
                  <a:t>Solution within an element is approximated using simple polynomials.</a:t>
                </a:r>
              </a:p>
              <a:p>
                <a:pPr lvl="1"/>
                <a:endParaRPr lang="en-US" altLang="ko-KR" dirty="0">
                  <a:ea typeface="굴림" pitchFamily="50" charset="-127"/>
                </a:endParaRPr>
              </a:p>
              <a:p>
                <a:pPr lvl="1"/>
                <a:endParaRPr lang="en-US" altLang="ko-KR" dirty="0">
                  <a:ea typeface="굴림" pitchFamily="50" charset="-127"/>
                </a:endParaRPr>
              </a:p>
              <a:p>
                <a:pPr lvl="1"/>
                <a:endParaRPr lang="en-US" altLang="ko-KR" dirty="0">
                  <a:ea typeface="굴림" pitchFamily="50" charset="-127"/>
                </a:endParaRPr>
              </a:p>
              <a:p>
                <a:pPr lvl="1"/>
                <a:endParaRPr lang="en-US" altLang="ko-KR" dirty="0">
                  <a:ea typeface="굴림" pitchFamily="50" charset="-127"/>
                </a:endParaRPr>
              </a:p>
              <a:p>
                <a:pPr lvl="1"/>
                <a:endParaRPr lang="en-US" altLang="ko-KR" dirty="0">
                  <a:ea typeface="굴림" pitchFamily="50" charset="-127"/>
                </a:endParaRPr>
              </a:p>
              <a:p>
                <a:pPr lvl="1"/>
                <a:endParaRPr lang="en-US" altLang="ko-KR" dirty="0">
                  <a:ea typeface="굴림" pitchFamily="50" charset="-127"/>
                </a:endParaRPr>
              </a:p>
              <a:p>
                <a:pPr lvl="1"/>
                <a:r>
                  <a:rPr lang="en-US" altLang="ko-KR" i="1" dirty="0">
                    <a:ea typeface="굴림" pitchFamily="50" charset="-127"/>
                  </a:rPr>
                  <a:t>i</a:t>
                </a:r>
                <a:r>
                  <a:rPr lang="en-US" altLang="ko-KR" dirty="0">
                    <a:ea typeface="굴림" pitchFamily="50" charset="-127"/>
                  </a:rPr>
                  <a:t>-</a:t>
                </a:r>
                <a:r>
                  <a:rPr lang="en-US" altLang="ko-KR" dirty="0" err="1">
                    <a:ea typeface="굴림" pitchFamily="50" charset="-127"/>
                  </a:rPr>
                  <a:t>th</a:t>
                </a:r>
                <a:r>
                  <a:rPr lang="en-US" altLang="ko-KR" dirty="0">
                    <a:ea typeface="굴림" pitchFamily="50" charset="-127"/>
                  </a:rPr>
                  <a:t> element is composed of two nodes: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>
                    <a:ea typeface="굴림" pitchFamily="50" charset="-127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ko-KR" dirty="0">
                    <a:ea typeface="굴림" pitchFamily="50" charset="-127"/>
                  </a:rPr>
                  <a:t>. Since two unknowns are involved, linear polynomial can be used:</a:t>
                </a:r>
              </a:p>
              <a:p>
                <a:pPr lvl="1"/>
                <a:endParaRPr lang="en-US" altLang="ko-KR" dirty="0">
                  <a:ea typeface="굴림" pitchFamily="50" charset="-127"/>
                </a:endParaRPr>
              </a:p>
              <a:p>
                <a:pPr lvl="1"/>
                <a:endParaRPr lang="en-US" altLang="ko-KR" dirty="0">
                  <a:ea typeface="굴림" pitchFamily="50" charset="-127"/>
                </a:endParaRPr>
              </a:p>
              <a:p>
                <a:pPr lvl="1"/>
                <a:r>
                  <a:rPr lang="en-US" altLang="ko-KR" dirty="0">
                    <a:ea typeface="굴림" pitchFamily="50" charset="-127"/>
                  </a:rPr>
                  <a:t>The unknown coefficients,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dirty="0">
                    <a:ea typeface="굴림" pitchFamily="50" charset="-127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dirty="0">
                    <a:ea typeface="굴림" pitchFamily="50" charset="-127"/>
                  </a:rPr>
                  <a:t>, will be expressed in terms of nodal solutions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>
                    <a:ea typeface="굴림" pitchFamily="50" charset="-127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>
                    <a:ea typeface="굴림" pitchFamily="50" charset="-127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457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t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5764" name="Object 4"/>
          <p:cNvGraphicFramePr>
            <a:graphicFrameLocks noChangeAspect="1"/>
          </p:cNvGraphicFramePr>
          <p:nvPr/>
        </p:nvGraphicFramePr>
        <p:xfrm>
          <a:off x="1871663" y="1204913"/>
          <a:ext cx="4341812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2173659" imgH="1028267" progId="Word.Picture.8">
                  <p:embed/>
                </p:oleObj>
              </mc:Choice>
              <mc:Fallback>
                <p:oleObj name="Picture" r:id="rId3" imgW="2173659" imgH="1028267" progId="Word.Picture.8">
                  <p:embed/>
                  <p:pic>
                    <p:nvPicPr>
                      <p:cNvPr id="2457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1204913"/>
                        <a:ext cx="4341812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4E1CAE-E988-5794-623C-E5188C237598}"/>
                  </a:ext>
                </a:extLst>
              </p:cNvPr>
              <p:cNvSpPr txBox="1"/>
              <p:nvPr/>
            </p:nvSpPr>
            <p:spPr>
              <a:xfrm>
                <a:off x="1095703" y="4076767"/>
                <a:ext cx="4634859" cy="506742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4E1CAE-E988-5794-623C-E5188C237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03" y="4076767"/>
                <a:ext cx="4634859" cy="5067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233423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square with lines and numbers&#10;&#10;AI-generated content may be incorrect.">
            <a:extLst>
              <a:ext uri="{FF2B5EF4-FFF2-40B4-BE49-F238E27FC236}">
                <a16:creationId xmlns:a16="http://schemas.microsoft.com/office/drawing/2014/main" id="{2B09788F-428B-0E5F-B9A7-36A412E39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71" y="1583277"/>
            <a:ext cx="3137470" cy="283774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and 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Vector: Collection of scalars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Cartesian vector: Euclidean vector defined using Cartesian coordinates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2D, 3D Cartesian vectors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Using basis vectors: </a:t>
                </a:r>
                <a:endParaRPr lang="it-IT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Any vector in the three-dimensional space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𝕍</m:t>
                    </m:r>
                  </m:oMath>
                </a14:m>
                <a:r>
                  <a:rPr lang="en-US" dirty="0"/>
                  <a:t> can be represented by a linear combination of basis vectors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727" b="-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D51B16F-861E-42F4-C4F4-96597BB8A18A}"/>
                  </a:ext>
                </a:extLst>
              </p:cNvPr>
              <p:cNvSpPr txBox="1"/>
              <p:nvPr/>
            </p:nvSpPr>
            <p:spPr>
              <a:xfrm>
                <a:off x="784703" y="2608330"/>
                <a:ext cx="3473532" cy="10699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en-US" sz="2400" b="0" i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D51B16F-861E-42F4-C4F4-96597BB8A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03" y="2608330"/>
                <a:ext cx="3473532" cy="10699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D705DE-04DE-7A2F-0AA5-1667692E34B7}"/>
                  </a:ext>
                </a:extLst>
              </p:cNvPr>
              <p:cNvSpPr txBox="1"/>
              <p:nvPr/>
            </p:nvSpPr>
            <p:spPr>
              <a:xfrm>
                <a:off x="710687" y="5079724"/>
                <a:ext cx="346686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D705DE-04DE-7A2F-0AA5-1667692E3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87" y="5079724"/>
                <a:ext cx="3466866" cy="461665"/>
              </a:xfrm>
              <a:prstGeom prst="rect">
                <a:avLst/>
              </a:prstGeom>
              <a:blipFill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EB53698-3D03-371F-B9DD-A000AF7050F4}"/>
                  </a:ext>
                </a:extLst>
              </p:cNvPr>
              <p:cNvSpPr txBox="1"/>
              <p:nvPr/>
            </p:nvSpPr>
            <p:spPr>
              <a:xfrm>
                <a:off x="710687" y="4519634"/>
                <a:ext cx="62797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dirty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it-IT" sz="240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it-IT" sz="2400" i="1" dirty="0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begChr m:val="{"/>
                          <m:endChr m:val="}"/>
                          <m:ctrlPr>
                            <a:rPr lang="it-IT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i="1" dirty="0">
                              <a:latin typeface="Cambria Math" panose="02040503050406030204" pitchFamily="18" charset="0"/>
                            </a:rPr>
                            <m:t>1, 0, 0</m:t>
                          </m:r>
                        </m:e>
                      </m:d>
                      <m:r>
                        <a:rPr lang="it-IT" sz="2400" i="1" baseline="30000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it-IT" sz="2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it-IT" sz="2400" b="1" i="0" dirty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it-IT" sz="2400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it-IT" sz="2400" i="1" dirty="0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begChr m:val="{"/>
                          <m:endChr m:val="}"/>
                          <m:ctrlPr>
                            <a:rPr lang="it-IT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i="1" dirty="0">
                              <a:latin typeface="Cambria Math" panose="02040503050406030204" pitchFamily="18" charset="0"/>
                            </a:rPr>
                            <m:t>0, 1, 0</m:t>
                          </m:r>
                        </m:e>
                      </m:d>
                      <m:r>
                        <a:rPr lang="it-IT" sz="2400" i="1" baseline="30000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it-IT" sz="2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it-IT" sz="2400" b="1" i="0" dirty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it-IT" sz="2400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it-IT" sz="2400" i="1" dirty="0">
                          <a:latin typeface="Cambria Math" panose="02040503050406030204" pitchFamily="18" charset="0"/>
                        </a:rPr>
                        <m:t> = {0, 0, 1}</m:t>
                      </m:r>
                      <m:r>
                        <a:rPr lang="it-IT" sz="2400" i="1" baseline="30000" dirty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EB53698-3D03-371F-B9DD-A000AF705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87" y="4519634"/>
                <a:ext cx="6279777" cy="461665"/>
              </a:xfrm>
              <a:prstGeom prst="rect">
                <a:avLst/>
              </a:prstGeom>
              <a:blipFill>
                <a:blip r:embed="rId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021918"/>
      </p:ext>
    </p:extLst>
  </p:cSld>
  <p:clrMapOvr>
    <a:masterClrMapping/>
  </p:clrMapOvr>
  <p:transition>
    <p:fade thruBlk="1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Solution </a:t>
            </a:r>
            <a:r>
              <a:rPr lang="en-US" i="1" dirty="0"/>
              <a:t>cont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67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dirty="0"/>
                  <a:t>Substitute two nodal values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Express </a:t>
                </a:r>
                <a:r>
                  <a:rPr lang="en-US" i="1" dirty="0"/>
                  <a:t>a</a:t>
                </a:r>
                <a:r>
                  <a:rPr lang="en-US" baseline="-25000" dirty="0"/>
                  <a:t>0</a:t>
                </a:r>
                <a:r>
                  <a:rPr lang="en-US" dirty="0"/>
                  <a:t> and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. Then, the solution is approximated by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Solution for Element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  <a:r>
                  <a:rPr lang="en-US" sz="2400" b="1" dirty="0">
                    <a:solidFill>
                      <a:srgbClr val="CC0000"/>
                    </a:solidFill>
                  </a:rPr>
                  <a:t>Shape Function</a:t>
                </a:r>
                <a:r>
                  <a:rPr lang="en-US" dirty="0"/>
                  <a:t> or </a:t>
                </a:r>
                <a:r>
                  <a:rPr lang="en-US" sz="2400" b="1" dirty="0">
                    <a:solidFill>
                      <a:srgbClr val="CC0000"/>
                    </a:solidFill>
                  </a:rPr>
                  <a:t>Interpolation Function</a:t>
                </a:r>
              </a:p>
            </p:txBody>
          </p:sp>
        </mc:Choice>
        <mc:Fallback xmlns="">
          <p:sp>
            <p:nvSpPr>
              <p:cNvPr id="2467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t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9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90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EE7275-3181-14B4-0577-C70B13B8F506}"/>
                  </a:ext>
                </a:extLst>
              </p:cNvPr>
              <p:cNvSpPr txBox="1"/>
              <p:nvPr/>
            </p:nvSpPr>
            <p:spPr>
              <a:xfrm>
                <a:off x="898635" y="1189422"/>
                <a:ext cx="4306820" cy="91614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d>
                                  <m:d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 dirty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d>
                                  <m:d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 dirty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0" dirty="0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EE7275-3181-14B4-0577-C70B13B8F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35" y="1189422"/>
                <a:ext cx="4306820" cy="91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5CBF71-831E-32E3-BF36-847DAFFE0EC3}"/>
                  </a:ext>
                </a:extLst>
              </p:cNvPr>
              <p:cNvSpPr txBox="1"/>
              <p:nvPr/>
            </p:nvSpPr>
            <p:spPr>
              <a:xfrm>
                <a:off x="1135117" y="2990207"/>
                <a:ext cx="4467313" cy="73827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5CBF71-831E-32E3-BF36-847DAFFE0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117" y="2990207"/>
                <a:ext cx="4467313" cy="7382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B98DCC82-3A91-4ADA-7954-001E077F4DDD}"/>
              </a:ext>
            </a:extLst>
          </p:cNvPr>
          <p:cNvGrpSpPr/>
          <p:nvPr/>
        </p:nvGrpSpPr>
        <p:grpSpPr>
          <a:xfrm>
            <a:off x="2301767" y="3706925"/>
            <a:ext cx="2577661" cy="567764"/>
            <a:chOff x="2301767" y="3706925"/>
            <a:chExt cx="2577661" cy="567764"/>
          </a:xfrm>
        </p:grpSpPr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B97B1D53-72C1-264D-F5F1-ABCD6AB4ABF7}"/>
                </a:ext>
              </a:extLst>
            </p:cNvPr>
            <p:cNvSpPr/>
            <p:nvPr/>
          </p:nvSpPr>
          <p:spPr bwMode="auto">
            <a:xfrm rot="16200000">
              <a:off x="2727437" y="3281255"/>
              <a:ext cx="197068" cy="1048408"/>
            </a:xfrm>
            <a:prstGeom prst="lef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34A66BAD-5E99-3C5B-5FEC-7AFEAC3AA8E4}"/>
                </a:ext>
              </a:extLst>
            </p:cNvPr>
            <p:cNvSpPr/>
            <p:nvPr/>
          </p:nvSpPr>
          <p:spPr bwMode="auto">
            <a:xfrm rot="16200000">
              <a:off x="4317229" y="3352575"/>
              <a:ext cx="197068" cy="927330"/>
            </a:xfrm>
            <a:prstGeom prst="lef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153B4FE-BBC0-EFC7-203F-68505B985674}"/>
                    </a:ext>
                  </a:extLst>
                </p:cNvPr>
                <p:cNvSpPr txBox="1"/>
                <p:nvPr/>
              </p:nvSpPr>
              <p:spPr>
                <a:xfrm>
                  <a:off x="2351507" y="3874579"/>
                  <a:ext cx="876330" cy="400110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153B4FE-BBC0-EFC7-203F-68505B9856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1507" y="3874579"/>
                  <a:ext cx="876330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BAD041B-3B39-D363-59E6-5B3D5950AC36}"/>
                    </a:ext>
                  </a:extLst>
                </p:cNvPr>
                <p:cNvSpPr txBox="1"/>
                <p:nvPr/>
              </p:nvSpPr>
              <p:spPr>
                <a:xfrm>
                  <a:off x="3952098" y="3874579"/>
                  <a:ext cx="882293" cy="400110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BAD041B-3B39-D363-59E6-5B3D5950AC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2098" y="3874579"/>
                  <a:ext cx="882293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4B5EA2-A5F8-29AE-B336-04C23F9FF040}"/>
                  </a:ext>
                </a:extLst>
              </p:cNvPr>
              <p:cNvSpPr txBox="1"/>
              <p:nvPr/>
            </p:nvSpPr>
            <p:spPr>
              <a:xfrm>
                <a:off x="898635" y="4880777"/>
                <a:ext cx="6220549" cy="506742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4B5EA2-A5F8-29AE-B336-04C23F9FF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35" y="4880777"/>
                <a:ext cx="6220549" cy="5067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006498"/>
      </p:ext>
    </p:extLst>
  </p:cSld>
  <p:clrMapOvr>
    <a:masterClrMapping/>
  </p:clrMapOvr>
  <p:transition>
    <p:fade thruBlk="1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Solution </a:t>
            </a:r>
            <a:r>
              <a:rPr lang="en-US" i="1" dirty="0"/>
              <a:t>cont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78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17475" y="741363"/>
                <a:ext cx="8909050" cy="6013450"/>
              </a:xfrm>
            </p:spPr>
            <p:txBody>
              <a:bodyPr/>
              <a:lstStyle/>
              <a:p>
                <a:r>
                  <a:rPr lang="en-US" dirty="0"/>
                  <a:t>Observations</a:t>
                </a:r>
              </a:p>
              <a:p>
                <a:pPr lvl="1"/>
                <a:r>
                  <a:rPr lang="en-US" altLang="ko-KR" dirty="0">
                    <a:ea typeface="굴림" pitchFamily="50" charset="-127"/>
                  </a:rPr>
                  <a:t>Solution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  <a:ea typeface="굴림" pitchFamily="50" charset="-127"/>
                      </a:rPr>
                      <m:t>𝑢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  <a:ea typeface="굴림" pitchFamily="50" charset="-127"/>
                      </a:rPr>
                      <m:t>(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  <a:ea typeface="굴림" pitchFamily="50" charset="-127"/>
                      </a:rPr>
                      <m:t>𝑥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  <a:ea typeface="굴림" pitchFamily="50" charset="-127"/>
                      </a:rPr>
                      <m:t>)</m:t>
                    </m:r>
                  </m:oMath>
                </a14:m>
                <a:r>
                  <a:rPr lang="en-US" altLang="ko-KR" dirty="0">
                    <a:ea typeface="굴림" pitchFamily="50" charset="-127"/>
                  </a:rPr>
                  <a:t> is interpolated using its nodal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>
                    <a:ea typeface="굴림" pitchFamily="50" charset="-127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ko-KR" dirty="0">
                    <a:ea typeface="굴림" pitchFamily="50" charset="-127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altLang="ko-KR" dirty="0">
                    <a:ea typeface="굴림" pitchFamily="50" charset="-127"/>
                  </a:rPr>
                  <a:t>The solution is approximated by </a:t>
                </a:r>
                <a:r>
                  <a:rPr lang="en-US" altLang="ko-KR" dirty="0">
                    <a:solidFill>
                      <a:srgbClr val="FF0000"/>
                    </a:solidFill>
                    <a:ea typeface="굴림" pitchFamily="50" charset="-127"/>
                  </a:rPr>
                  <a:t>piecewise linear polynomials </a:t>
                </a:r>
                <a:r>
                  <a:rPr lang="en-US" altLang="ko-KR" dirty="0">
                    <a:ea typeface="굴림" pitchFamily="50" charset="-127"/>
                  </a:rPr>
                  <a:t>and its gradient is constant within an element.</a:t>
                </a:r>
              </a:p>
              <a:p>
                <a:pPr lvl="1"/>
                <a:endParaRPr lang="en-US" altLang="ko-KR" dirty="0">
                  <a:ea typeface="굴림" pitchFamily="50" charset="-127"/>
                </a:endParaRPr>
              </a:p>
              <a:p>
                <a:pPr lvl="1"/>
                <a:endParaRPr lang="en-US" altLang="ko-KR" dirty="0">
                  <a:ea typeface="굴림" pitchFamily="50" charset="-127"/>
                </a:endParaRPr>
              </a:p>
              <a:p>
                <a:pPr lvl="1"/>
                <a:endParaRPr lang="en-US" altLang="ko-KR" dirty="0">
                  <a:ea typeface="굴림" pitchFamily="50" charset="-127"/>
                </a:endParaRPr>
              </a:p>
              <a:p>
                <a:pPr lvl="1"/>
                <a:endParaRPr lang="en-US" altLang="ko-KR" dirty="0">
                  <a:ea typeface="굴림" pitchFamily="50" charset="-127"/>
                </a:endParaRP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Stress and strain (derivative) are often averaged at the node.</a:t>
                </a:r>
              </a:p>
            </p:txBody>
          </p:sp>
        </mc:Choice>
        <mc:Fallback xmlns="">
          <p:sp>
            <p:nvSpPr>
              <p:cNvPr id="2478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7475" y="741363"/>
                <a:ext cx="8909050" cy="6013450"/>
              </a:xfrm>
              <a:blipFill>
                <a:blip r:embed="rId2"/>
                <a:stretch>
                  <a:fillRect l="-889" t="-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7822" name="Group 14"/>
          <p:cNvGrpSpPr>
            <a:grpSpLocks/>
          </p:cNvGrpSpPr>
          <p:nvPr/>
        </p:nvGrpSpPr>
        <p:grpSpPr bwMode="auto">
          <a:xfrm>
            <a:off x="1974850" y="1965325"/>
            <a:ext cx="3684588" cy="1319213"/>
            <a:chOff x="1244" y="1314"/>
            <a:chExt cx="2321" cy="831"/>
          </a:xfrm>
        </p:grpSpPr>
        <p:sp>
          <p:nvSpPr>
            <p:cNvPr id="247812" name="Line 4"/>
            <p:cNvSpPr>
              <a:spLocks noChangeShapeType="1"/>
            </p:cNvSpPr>
            <p:nvPr/>
          </p:nvSpPr>
          <p:spPr bwMode="auto">
            <a:xfrm>
              <a:off x="1244" y="1968"/>
              <a:ext cx="23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7817" name="Group 9"/>
            <p:cNvGrpSpPr>
              <a:grpSpLocks/>
            </p:cNvGrpSpPr>
            <p:nvPr/>
          </p:nvGrpSpPr>
          <p:grpSpPr bwMode="auto">
            <a:xfrm>
              <a:off x="1601" y="1436"/>
              <a:ext cx="1575" cy="528"/>
              <a:chOff x="1601" y="1436"/>
              <a:chExt cx="1231" cy="528"/>
            </a:xfrm>
          </p:grpSpPr>
          <p:sp>
            <p:nvSpPr>
              <p:cNvPr id="247813" name="Freeform 5"/>
              <p:cNvSpPr>
                <a:spLocks/>
              </p:cNvSpPr>
              <p:nvPr/>
            </p:nvSpPr>
            <p:spPr bwMode="auto">
              <a:xfrm>
                <a:off x="1601" y="1436"/>
                <a:ext cx="1231" cy="528"/>
              </a:xfrm>
              <a:custGeom>
                <a:avLst/>
                <a:gdLst/>
                <a:ahLst/>
                <a:cxnLst>
                  <a:cxn ang="0">
                    <a:pos x="0" y="523"/>
                  </a:cxn>
                  <a:cxn ang="0">
                    <a:pos x="0" y="0"/>
                  </a:cxn>
                  <a:cxn ang="0">
                    <a:pos x="1231" y="528"/>
                  </a:cxn>
                </a:cxnLst>
                <a:rect l="0" t="0" r="r" b="b"/>
                <a:pathLst>
                  <a:path w="1231" h="528">
                    <a:moveTo>
                      <a:pt x="0" y="523"/>
                    </a:moveTo>
                    <a:lnTo>
                      <a:pt x="0" y="0"/>
                    </a:lnTo>
                    <a:lnTo>
                      <a:pt x="1231" y="528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14" name="Freeform 6"/>
              <p:cNvSpPr>
                <a:spLocks/>
              </p:cNvSpPr>
              <p:nvPr/>
            </p:nvSpPr>
            <p:spPr bwMode="auto">
              <a:xfrm flipH="1">
                <a:off x="1601" y="1436"/>
                <a:ext cx="1231" cy="528"/>
              </a:xfrm>
              <a:custGeom>
                <a:avLst/>
                <a:gdLst/>
                <a:ahLst/>
                <a:cxnLst>
                  <a:cxn ang="0">
                    <a:pos x="0" y="523"/>
                  </a:cxn>
                  <a:cxn ang="0">
                    <a:pos x="0" y="0"/>
                  </a:cxn>
                  <a:cxn ang="0">
                    <a:pos x="1231" y="528"/>
                  </a:cxn>
                </a:cxnLst>
                <a:rect l="0" t="0" r="r" b="b"/>
                <a:pathLst>
                  <a:path w="1231" h="528">
                    <a:moveTo>
                      <a:pt x="0" y="523"/>
                    </a:moveTo>
                    <a:lnTo>
                      <a:pt x="0" y="0"/>
                    </a:lnTo>
                    <a:lnTo>
                      <a:pt x="1231" y="528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81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645" y="1314"/>
                  <a:ext cx="736" cy="233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342900" indent="-3429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7815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45" y="1314"/>
                  <a:ext cx="736" cy="2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81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396" y="1314"/>
                  <a:ext cx="736" cy="233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342900" indent="-3429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7816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96" y="1314"/>
                  <a:ext cx="736" cy="23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7818" name="Text Box 10"/>
            <p:cNvSpPr txBox="1">
              <a:spLocks noChangeArrowheads="1"/>
            </p:cNvSpPr>
            <p:nvPr/>
          </p:nvSpPr>
          <p:spPr bwMode="auto">
            <a:xfrm>
              <a:off x="1494" y="1895"/>
              <a:ext cx="219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i="1"/>
                <a:t>x</a:t>
              </a:r>
              <a:r>
                <a:rPr lang="en-US" i="1" baseline="-25000"/>
                <a:t>i</a:t>
              </a:r>
              <a:endParaRPr lang="en-US" baseline="-25000"/>
            </a:p>
          </p:txBody>
        </p:sp>
        <p:sp>
          <p:nvSpPr>
            <p:cNvPr id="247819" name="Text Box 11"/>
            <p:cNvSpPr txBox="1">
              <a:spLocks noChangeArrowheads="1"/>
            </p:cNvSpPr>
            <p:nvPr/>
          </p:nvSpPr>
          <p:spPr bwMode="auto">
            <a:xfrm>
              <a:off x="3003" y="1895"/>
              <a:ext cx="338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i="1"/>
                <a:t>x</a:t>
              </a:r>
              <a:r>
                <a:rPr lang="en-US" i="1" baseline="-25000"/>
                <a:t>i</a:t>
              </a:r>
              <a:r>
                <a:rPr lang="en-US" baseline="-25000"/>
                <a:t>+1</a:t>
              </a:r>
            </a:p>
          </p:txBody>
        </p:sp>
      </p:grpSp>
      <p:graphicFrame>
        <p:nvGraphicFramePr>
          <p:cNvPr id="247820" name="Object 12"/>
          <p:cNvGraphicFramePr>
            <a:graphicFrameLocks noChangeAspect="1"/>
          </p:cNvGraphicFramePr>
          <p:nvPr/>
        </p:nvGraphicFramePr>
        <p:xfrm>
          <a:off x="1228725" y="4076700"/>
          <a:ext cx="6856413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3432018" imgH="856589" progId="Word.Picture.8">
                  <p:embed/>
                </p:oleObj>
              </mc:Choice>
              <mc:Fallback>
                <p:oleObj name="Picture" r:id="rId5" imgW="3432018" imgH="856589" progId="Word.Picture.8">
                  <p:embed/>
                  <p:pic>
                    <p:nvPicPr>
                      <p:cNvPr id="24782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4076700"/>
                        <a:ext cx="6856413" cy="171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7823" name="Oval 15"/>
          <p:cNvSpPr>
            <a:spLocks noChangeArrowheads="1"/>
          </p:cNvSpPr>
          <p:nvPr/>
        </p:nvSpPr>
        <p:spPr bwMode="auto">
          <a:xfrm>
            <a:off x="6151563" y="4551363"/>
            <a:ext cx="352425" cy="685800"/>
          </a:xfrm>
          <a:prstGeom prst="ellipse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29820"/>
      </p:ext>
    </p:extLst>
  </p:cSld>
  <p:clrMapOvr>
    <a:masterClrMapping/>
  </p:clrMapOvr>
  <p:transition>
    <p:fade thruBlk="1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943897" y="5737843"/>
            <a:ext cx="3060290" cy="788318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Finite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1D BVP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PVW</a:t>
            </a:r>
          </a:p>
          <a:p>
            <a:endParaRPr lang="en-US" dirty="0"/>
          </a:p>
          <a:p>
            <a:r>
              <a:rPr lang="en-US" dirty="0"/>
              <a:t>Integration-by-parts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This variational equation also satisfies at individual element level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86450" y="2274569"/>
            <a:ext cx="2876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Space of </a:t>
            </a:r>
            <a:r>
              <a:rPr lang="en-US" dirty="0" err="1">
                <a:latin typeface="Comic Sans MS" panose="030F0702030302020204" pitchFamily="66" charset="0"/>
              </a:rPr>
              <a:t>kinematically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admissible displacements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1188720" y="4206240"/>
            <a:ext cx="1017270" cy="92583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3892" y="589607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3C3DD2-08E3-2639-3626-73C831E54D46}"/>
                  </a:ext>
                </a:extLst>
              </p:cNvPr>
              <p:cNvSpPr txBox="1"/>
              <p:nvPr/>
            </p:nvSpPr>
            <p:spPr>
              <a:xfrm>
                <a:off x="1316054" y="983527"/>
                <a:ext cx="3926524" cy="173669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dirty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</m:e>
                                  <m:sup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=0,0≤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≤1</m:t>
                            </m:r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}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d>
                                        <m:d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d</m:t>
                                          </m:r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d</m:t>
                                          </m:r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  <m:d>
                                        <m:d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Boundary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 </m:t>
                            </m:r>
                            <m:r>
                              <m:rPr>
                                <m:sty m:val="p"/>
                              </m:r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conditions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3C3DD2-08E3-2639-3626-73C831E54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054" y="983527"/>
                <a:ext cx="3926524" cy="17366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4FA374F-DF82-65D1-84FD-847F852E5FB7}"/>
                  </a:ext>
                </a:extLst>
              </p:cNvPr>
              <p:cNvSpPr txBox="1"/>
              <p:nvPr/>
            </p:nvSpPr>
            <p:spPr>
              <a:xfrm>
                <a:off x="5388435" y="2983365"/>
                <a:ext cx="3495572" cy="44563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0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[0,1]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acc>
                            <m:accPr>
                              <m:chr m:val="̅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4FA374F-DF82-65D1-84FD-847F852E5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435" y="2983365"/>
                <a:ext cx="3495572" cy="445635"/>
              </a:xfrm>
              <a:prstGeom prst="rect">
                <a:avLst/>
              </a:prstGeom>
              <a:blipFill>
                <a:blip r:embed="rId3"/>
                <a:stretch>
                  <a:fillRect t="-150000" b="-2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F8A0B91-22E2-0334-F108-2F3A4CA4E65D}"/>
                  </a:ext>
                </a:extLst>
              </p:cNvPr>
              <p:cNvSpPr txBox="1"/>
              <p:nvPr/>
            </p:nvSpPr>
            <p:spPr>
              <a:xfrm>
                <a:off x="1888262" y="2621923"/>
                <a:ext cx="2782108" cy="105631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grow m:val="on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e>
                                    <m:sup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acc>
                            <m:accPr>
                              <m:chr m:val="̅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F8A0B91-22E2-0334-F108-2F3A4CA4E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262" y="2621923"/>
                <a:ext cx="2782108" cy="10563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62E79D-C41A-BEE6-72F1-9BAE87FF3677}"/>
                  </a:ext>
                </a:extLst>
              </p:cNvPr>
              <p:cNvSpPr txBox="1"/>
              <p:nvPr/>
            </p:nvSpPr>
            <p:spPr>
              <a:xfrm>
                <a:off x="1188720" y="4280122"/>
                <a:ext cx="4127861" cy="87928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000" b="0" dirty="0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acc>
                                <m:accPr>
                                  <m:chr m:val="̅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acc>
                            <m:accPr>
                              <m:chr m:val="̅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62E79D-C41A-BEE6-72F1-9BAE87FF3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" y="4280122"/>
                <a:ext cx="4127861" cy="8792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515EA49-3FD4-E7EE-77AE-2728C25D32F9}"/>
                  </a:ext>
                </a:extLst>
              </p:cNvPr>
              <p:cNvSpPr txBox="1"/>
              <p:nvPr/>
            </p:nvSpPr>
            <p:spPr>
              <a:xfrm>
                <a:off x="943897" y="5724578"/>
                <a:ext cx="4213333" cy="79906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grow m:val="on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acc>
                            <m:accPr>
                              <m:chr m:val="̅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      ∀</m:t>
                      </m:r>
                      <m:acc>
                        <m:accPr>
                          <m:chr m:val="̅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515EA49-3FD4-E7EE-77AE-2728C25D3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97" y="5724578"/>
                <a:ext cx="4213333" cy="7990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0963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Interpolation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Finite element approximation for one element (e) at a time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Satisfies interpolation condition</a:t>
                </a:r>
              </a:p>
              <a:p>
                <a:endParaRPr lang="en-US" dirty="0"/>
              </a:p>
              <a:p>
                <a:r>
                  <a:rPr lang="en-US" dirty="0"/>
                  <a:t>Interpolation of displacement variation (</a:t>
                </a:r>
                <a:r>
                  <a:rPr lang="en-US" dirty="0">
                    <a:solidFill>
                      <a:srgbClr val="2C02C6"/>
                    </a:solidFill>
                  </a:rPr>
                  <a:t>same with u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Derivative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differentiating interpolation functions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2EA733-1CEA-2A41-0653-2B34CD0DF4C3}"/>
                  </a:ext>
                </a:extLst>
              </p:cNvPr>
              <p:cNvSpPr txBox="1"/>
              <p:nvPr/>
            </p:nvSpPr>
            <p:spPr>
              <a:xfrm>
                <a:off x="1291365" y="1254705"/>
                <a:ext cx="6027869" cy="486672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d>
                            <m:d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</m:e>
                        <m:sup>
                          <m:d>
                            <m:dPr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d>
                            <m:dPr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2EA733-1CEA-2A41-0653-2B34CD0DF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365" y="1254705"/>
                <a:ext cx="6027869" cy="4866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C98C3B-38C9-6D57-9C1D-107C7322F278}"/>
                  </a:ext>
                </a:extLst>
              </p:cNvPr>
              <p:cNvSpPr txBox="1"/>
              <p:nvPr/>
            </p:nvSpPr>
            <p:spPr>
              <a:xfrm>
                <a:off x="1371600" y="1933732"/>
                <a:ext cx="4201663" cy="709233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d>
                            <m:dPr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</m:e>
                        <m:sup>
                          <m:d>
                            <m:dPr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C98C3B-38C9-6D57-9C1D-107C7322F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933732"/>
                <a:ext cx="4201663" cy="7092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044E14-5279-EE72-ECDB-DCA31CCE7BE2}"/>
                  </a:ext>
                </a:extLst>
              </p:cNvPr>
              <p:cNvSpPr txBox="1"/>
              <p:nvPr/>
            </p:nvSpPr>
            <p:spPr>
              <a:xfrm>
                <a:off x="4778089" y="2748078"/>
                <a:ext cx="2541145" cy="92698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sup>
                            </m:sSup>
                            <m:d>
                              <m:d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sup>
                            </m:sSup>
                            <m:d>
                              <m:d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044E14-5279-EE72-ECDB-DCA31CCE7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089" y="2748078"/>
                <a:ext cx="2541145" cy="9269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57824B-2478-DE80-1909-7B8A1E2544EC}"/>
                  </a:ext>
                </a:extLst>
              </p:cNvPr>
              <p:cNvSpPr txBox="1"/>
              <p:nvPr/>
            </p:nvSpPr>
            <p:spPr>
              <a:xfrm>
                <a:off x="1212537" y="4308820"/>
                <a:ext cx="6027869" cy="486672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</m:e>
                        <m:sup>
                          <m:d>
                            <m:dPr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57824B-2478-DE80-1909-7B8A1E254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537" y="4308820"/>
                <a:ext cx="6027869" cy="4866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F0A6FE-D8FC-C65B-F3C4-0FAF8AE7AE53}"/>
                  </a:ext>
                </a:extLst>
              </p:cNvPr>
              <p:cNvSpPr txBox="1"/>
              <p:nvPr/>
            </p:nvSpPr>
            <p:spPr>
              <a:xfrm>
                <a:off x="485341" y="5369577"/>
                <a:ext cx="8541184" cy="89447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p>
                          <m:d>
                            <m:dPr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d>
                            <m:dPr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F0A6FE-D8FC-C65B-F3C4-0FAF8AE7A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41" y="5369577"/>
                <a:ext cx="8541184" cy="8944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051886"/>
      </p:ext>
    </p:extLst>
  </p:cSld>
  <p:clrMapOvr>
    <a:masterClrMapping/>
  </p:clrMapOvr>
  <p:transition>
    <p:fade thruBlk="1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8BCDED2-D4E0-39A2-C7C4-B72F89BBF9E4}"/>
                  </a:ext>
                </a:extLst>
              </p:cNvPr>
              <p:cNvSpPr txBox="1"/>
              <p:nvPr/>
            </p:nvSpPr>
            <p:spPr>
              <a:xfrm>
                <a:off x="973709" y="3576682"/>
                <a:ext cx="6809621" cy="130555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subSup"/>
                              <m:grow m:val="on"/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dirty="0">
                                          <a:latin typeface="Cambria Math" panose="02040503050406030204" pitchFamily="18" charset="0"/>
                                        </a:rPr>
                                        <m:t>𝐁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000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𝐁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b="1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nary>
                        </m:e>
                      </m:d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d>
                            <m:d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dirty="0">
                                      <a:latin typeface="Cambria Math" panose="02040503050406030204" pitchFamily="18" charset="0"/>
                                    </a:rPr>
                                    <m:t>𝐍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8BCDED2-D4E0-39A2-C7C4-B72F89BBF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09" y="3576682"/>
                <a:ext cx="6809621" cy="13055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Element-Level Variational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Approximate variational equation (1) for element (e)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Must satisfied for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0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element (e) is not on the boundary,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𝐝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can be arbitrary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Element-level variational equation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 bwMode="auto">
          <a:xfrm>
            <a:off x="1036215" y="3897630"/>
            <a:ext cx="2069592" cy="69723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/>
          <p:cNvCxnSpPr>
            <a:cxnSpLocks/>
            <a:stCxn id="12" idx="2"/>
          </p:cNvCxnSpPr>
          <p:nvPr/>
        </p:nvCxnSpPr>
        <p:spPr bwMode="auto">
          <a:xfrm>
            <a:off x="2071011" y="4594860"/>
            <a:ext cx="89259" cy="108585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ounded Rectangle 14"/>
          <p:cNvSpPr/>
          <p:nvPr/>
        </p:nvSpPr>
        <p:spPr bwMode="auto">
          <a:xfrm>
            <a:off x="3867002" y="3901972"/>
            <a:ext cx="1941384" cy="69723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Straight Arrow Connector 16"/>
          <p:cNvCxnSpPr>
            <a:cxnSpLocks/>
            <a:stCxn id="15" idx="2"/>
          </p:cNvCxnSpPr>
          <p:nvPr/>
        </p:nvCxnSpPr>
        <p:spPr bwMode="auto">
          <a:xfrm flipH="1">
            <a:off x="3981850" y="4599202"/>
            <a:ext cx="855844" cy="109728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841103" y="4758377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2x2 matrix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86844" y="5015746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2x1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7D2307-C043-D722-2806-31EADB01500B}"/>
                  </a:ext>
                </a:extLst>
              </p:cNvPr>
              <p:cNvSpPr txBox="1"/>
              <p:nvPr/>
            </p:nvSpPr>
            <p:spPr>
              <a:xfrm>
                <a:off x="338959" y="1181587"/>
                <a:ext cx="8624733" cy="130555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dirty="0"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sup>
                          </m:sSup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subSup"/>
                              <m:grow m:val="on"/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dirty="0">
                                          <a:latin typeface="Cambria Math" panose="02040503050406030204" pitchFamily="18" charset="0"/>
                                        </a:rPr>
                                        <m:t>𝐁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000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𝐁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b="1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nary>
                        </m:e>
                      </m:d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d>
                            <m:d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dirty="0"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sup>
                          </m:sSup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nary>
                        <m:naryPr>
                          <m:limLoc m:val="subSup"/>
                          <m:grow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dirty="0">
                                      <a:latin typeface="Cambria Math" panose="02040503050406030204" pitchFamily="18" charset="0"/>
                                    </a:rPr>
                                    <m:t>𝐍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dirty="0"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sup>
                          </m:sSup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7D2307-C043-D722-2806-31EADB015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59" y="1181587"/>
                <a:ext cx="8624733" cy="1305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BEE92FC-6A7F-DDD6-F130-D735DAEF7B91}"/>
                  </a:ext>
                </a:extLst>
              </p:cNvPr>
              <p:cNvSpPr txBox="1"/>
              <p:nvPr/>
            </p:nvSpPr>
            <p:spPr>
              <a:xfrm>
                <a:off x="1831678" y="5267411"/>
                <a:ext cx="4300344" cy="130555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dirty="0" smtClean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BEE92FC-6A7F-DDD6-F130-D735DAEF7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678" y="5267411"/>
                <a:ext cx="4300344" cy="13055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586452"/>
      </p:ext>
    </p:extLst>
  </p:cSld>
  <p:clrMapOvr>
    <a:masterClrMapping/>
  </p:clrMapOvr>
  <p:transition>
    <p:fade thruBlk="1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derive the element-level equation for all elements</a:t>
            </a:r>
          </a:p>
          <a:p>
            <a:r>
              <a:rPr lang="en-US" dirty="0"/>
              <a:t>Consider Elements 1 and 2 (connected at Node 2)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Assembly</a:t>
            </a:r>
          </a:p>
        </p:txBody>
      </p:sp>
      <p:sp>
        <p:nvSpPr>
          <p:cNvPr id="313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33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33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85552" y="4465501"/>
            <a:ext cx="1665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Vanished </a:t>
            </a:r>
            <a:br>
              <a:rPr lang="en-US" dirty="0"/>
            </a:br>
            <a:r>
              <a:rPr lang="en-US" dirty="0"/>
              <a:t>unknown term</a:t>
            </a:r>
          </a:p>
        </p:txBody>
      </p:sp>
      <p:sp>
        <p:nvSpPr>
          <p:cNvPr id="11" name="Freeform 10"/>
          <p:cNvSpPr/>
          <p:nvPr/>
        </p:nvSpPr>
        <p:spPr bwMode="auto">
          <a:xfrm>
            <a:off x="6797724" y="5131706"/>
            <a:ext cx="1476102" cy="365760"/>
          </a:xfrm>
          <a:custGeom>
            <a:avLst/>
            <a:gdLst>
              <a:gd name="connsiteX0" fmla="*/ 1476102 w 1476102"/>
              <a:gd name="connsiteY0" fmla="*/ 0 h 365760"/>
              <a:gd name="connsiteX1" fmla="*/ 1476102 w 1476102"/>
              <a:gd name="connsiteY1" fmla="*/ 365760 h 365760"/>
              <a:gd name="connsiteX2" fmla="*/ 0 w 1476102"/>
              <a:gd name="connsiteY2" fmla="*/ 352698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102" h="365760">
                <a:moveTo>
                  <a:pt x="1476102" y="0"/>
                </a:moveTo>
                <a:lnTo>
                  <a:pt x="1476102" y="365760"/>
                </a:lnTo>
                <a:lnTo>
                  <a:pt x="0" y="352698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00F6F3-B0AD-9B81-5744-81E152B7A4AA}"/>
                  </a:ext>
                </a:extLst>
              </p:cNvPr>
              <p:cNvSpPr txBox="1"/>
              <p:nvPr/>
            </p:nvSpPr>
            <p:spPr>
              <a:xfrm>
                <a:off x="543817" y="1646054"/>
                <a:ext cx="4949817" cy="130529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𝑑𝑢</m:t>
                                    </m:r>
                                  </m:num>
                                  <m:den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𝑑𝑢</m:t>
                                    </m:r>
                                  </m:num>
                                  <m:den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00F6F3-B0AD-9B81-5744-81E152B7A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17" y="1646054"/>
                <a:ext cx="4949817" cy="13052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51FD06-97DD-14A6-DEE1-BF36201819C2}"/>
                  </a:ext>
                </a:extLst>
              </p:cNvPr>
              <p:cNvSpPr txBox="1"/>
              <p:nvPr/>
            </p:nvSpPr>
            <p:spPr>
              <a:xfrm>
                <a:off x="543816" y="3003448"/>
                <a:ext cx="4949817" cy="130529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𝑑𝑢</m:t>
                                    </m:r>
                                  </m:num>
                                  <m:den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𝑑𝑢</m:t>
                                    </m:r>
                                  </m:num>
                                  <m:den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51FD06-97DD-14A6-DEE1-BF3620181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16" y="3003448"/>
                <a:ext cx="4949817" cy="13052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C7BCD0-4D98-5120-E196-FDABA9F1D69E}"/>
                  </a:ext>
                </a:extLst>
              </p:cNvPr>
              <p:cNvSpPr txBox="1"/>
              <p:nvPr/>
            </p:nvSpPr>
            <p:spPr>
              <a:xfrm>
                <a:off x="489533" y="4691608"/>
                <a:ext cx="7022179" cy="156203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𝑑𝑢</m:t>
                                    </m:r>
                                  </m:num>
                                  <m:den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𝑑𝑢</m:t>
                                    </m:r>
                                  </m:num>
                                  <m:den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C7BCD0-4D98-5120-E196-FDABA9F1D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33" y="4691608"/>
                <a:ext cx="7022179" cy="1562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407701"/>
      </p:ext>
    </p:extLst>
  </p:cSld>
  <p:clrMapOvr>
    <a:masterClrMapping/>
  </p:clrMapOvr>
  <p:transition>
    <p:fade thruBlk="1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3317316" y="3826136"/>
            <a:ext cx="1711942" cy="509452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</a:t>
            </a:r>
            <a:r>
              <a:rPr lang="en-US" i="1" dirty="0"/>
              <a:t>cont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Assembly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elements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𝑁𝐸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Coefficient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</m:d>
                  </m:oMath>
                </a14:m>
                <a:r>
                  <a:rPr lang="en-US" dirty="0"/>
                  <a:t> is singular; it will become non-singular after applying boundary conditions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23A847-18B1-C642-F723-4D0E74413CDE}"/>
                  </a:ext>
                </a:extLst>
              </p:cNvPr>
              <p:cNvSpPr txBox="1"/>
              <p:nvPr/>
            </p:nvSpPr>
            <p:spPr>
              <a:xfrm>
                <a:off x="203833" y="1472954"/>
                <a:ext cx="8711423" cy="220528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limLow>
                                <m:limLow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5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11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0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</m:e>
                                      <m:e>
                                        <m:sSubSup>
                                          <m:sSubSupPr>
                                            <m:ctrlP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12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0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</m:e>
                                      <m:e>
                                        <m:r>
                                          <a:rPr lang="en-US" i="0" dirty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0" dirty="0" smtClean="0"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  <m:e>
                                        <m:r>
                                          <a:rPr lang="en-US" i="0" dirty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21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0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</m:e>
                                      <m:e>
                                        <m:sSubSup>
                                          <m:sSubSupPr>
                                            <m:ctrlP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22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0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  <m:r>
                                          <a:rPr lang="en-US" i="0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11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0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</m:e>
                                      <m:e>
                                        <m:sSubSup>
                                          <m:sSubSupPr>
                                            <m:ctrlP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12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0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</m:e>
                                      <m:e>
                                        <m:r>
                                          <a:rPr lang="en-US" i="0" dirty="0" smtClean="0">
                                            <a:latin typeface="Cambria Math" panose="02040503050406030204" pitchFamily="18" charset="0"/>
                                          </a:rPr>
                                          <m:t>⋯</m:t>
                                        </m:r>
                                      </m:e>
                                      <m:e>
                                        <m:r>
                                          <a:rPr lang="en-US" i="0" dirty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0" dirty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sSubSup>
                                          <m:sSubSupPr>
                                            <m:ctrlP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221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0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</m:e>
                                      <m:e>
                                        <m:sSubSup>
                                          <m:sSubSupPr>
                                            <m:ctrlP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22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0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  <m:r>
                                          <a:rPr lang="en-US" i="0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11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0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</m:e>
                                      <m:e>
                                        <m:r>
                                          <a:rPr lang="en-US" i="0" dirty="0" smtClean="0">
                                            <a:latin typeface="Cambria Math" panose="02040503050406030204" pitchFamily="18" charset="0"/>
                                          </a:rPr>
                                          <m:t>⋯</m:t>
                                        </m:r>
                                      </m:e>
                                      <m:e>
                                        <m:r>
                                          <a:rPr lang="en-US" i="0" dirty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0" dirty="0" smtClean="0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r>
                                          <a:rPr lang="en-US" i="0" dirty="0" smtClean="0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r>
                                          <a:rPr lang="en-US" i="0" dirty="0" smtClean="0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r>
                                          <a:rPr lang="en-US" i="0" dirty="0" smtClean="0">
                                            <a:latin typeface="Cambria Math" panose="02040503050406030204" pitchFamily="18" charset="0"/>
                                          </a:rPr>
                                          <m:t>⋱</m:t>
                                        </m:r>
                                      </m:e>
                                      <m:e>
                                        <m:r>
                                          <a:rPr lang="en-US" i="0" dirty="0" smtClean="0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0" dirty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0" dirty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0" dirty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sSubSup>
                                          <m:sSubSupPr>
                                            <m:ctrlP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21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𝑁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𝐸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sup>
                                        </m:sSubSup>
                                      </m:e>
                                      <m:e>
                                        <m:sSubSup>
                                          <m:sSubSupPr>
                                            <m:ctrlP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22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𝑁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𝐸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sup>
                                        </m:sSubSup>
                                      </m:e>
                                    </m:mr>
                                  </m:m>
                                </m:e>
                                <m:lim/>
                              </m:limLow>
                            </m:e>
                          </m:d>
                        </m:e>
                        <m:lim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i="0" dirty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</m:lim>
                      </m:limLow>
                      <m:limLow>
                        <m:limLow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0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0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i="0" dirty="0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lim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i="0" dirty="0" smtClean="0">
                                  <a:latin typeface="Cambria Math" panose="02040503050406030204" pitchFamily="18" charset="0"/>
                                </a:rPr>
                                <m:t>×1</m:t>
                              </m:r>
                            </m:e>
                          </m:d>
                        </m:lim>
                      </m:limLow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0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i="0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0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US" i="0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0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r>
                                      <a:rPr lang="en-US" i="0" dirty="0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𝐸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sup>
                                    </m:sSubSup>
                                  </m:e>
                                </m:mr>
                              </m:m>
                            </m:e>
                          </m:d>
                        </m:e>
                        <m:lim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i="0" dirty="0" smtClean="0">
                                  <a:latin typeface="Cambria Math" panose="02040503050406030204" pitchFamily="18" charset="0"/>
                                </a:rPr>
                                <m:t>×1</m:t>
                              </m:r>
                            </m:e>
                          </m:d>
                        </m:lim>
                      </m:limLow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0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𝑑𝑢</m:t>
                                        </m:r>
                                      </m:num>
                                      <m:den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𝑑𝑥</m:t>
                                        </m:r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r>
                                      <a:rPr lang="en-US" i="0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0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0" dirty="0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0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𝑑𝑢</m:t>
                                        </m:r>
                                      </m:num>
                                      <m:den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𝑑𝑥</m:t>
                                        </m:r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mr>
                              </m:m>
                            </m:e>
                          </m:d>
                        </m:e>
                        <m:lim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i="0" dirty="0" smtClean="0">
                                  <a:latin typeface="Cambria Math" panose="02040503050406030204" pitchFamily="18" charset="0"/>
                                </a:rPr>
                                <m:t>×1</m:t>
                              </m:r>
                            </m:e>
                          </m:d>
                        </m:lim>
                      </m:limLow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23A847-18B1-C642-F723-4D0E74413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33" y="1472954"/>
                <a:ext cx="8711423" cy="22052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B03670-65B3-996E-D26F-CB45465DF503}"/>
                  </a:ext>
                </a:extLst>
              </p:cNvPr>
              <p:cNvSpPr txBox="1"/>
              <p:nvPr/>
            </p:nvSpPr>
            <p:spPr>
              <a:xfrm>
                <a:off x="3212542" y="3826136"/>
                <a:ext cx="1921488" cy="46166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B03670-65B3-996E-D26F-CB45465DF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542" y="3826136"/>
                <a:ext cx="192148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176752"/>
      </p:ext>
    </p:extLst>
  </p:cSld>
  <p:clrMapOvr>
    <a:masterClrMapping/>
  </p:clrMapOvr>
  <p:transition>
    <p:fade thruBlk="1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three equal-length elements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All elements have the same coefficient matrix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RHS (p(x) = x)</a:t>
            </a:r>
          </a:p>
        </p:txBody>
      </p:sp>
      <p:sp>
        <p:nvSpPr>
          <p:cNvPr id="3174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4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4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38DABB-12F6-EA72-6204-181E7FEBD088}"/>
                  </a:ext>
                </a:extLst>
              </p:cNvPr>
              <p:cNvSpPr txBox="1"/>
              <p:nvPr/>
            </p:nvSpPr>
            <p:spPr>
              <a:xfrm>
                <a:off x="840555" y="1156267"/>
                <a:ext cx="5932330" cy="83349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,0≤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≤1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  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38DABB-12F6-EA72-6204-181E7FEBD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55" y="1156267"/>
                <a:ext cx="5932330" cy="8334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5AA85E-7BF4-44A1-FEB4-C27116B4CD9F}"/>
                  </a:ext>
                </a:extLst>
              </p:cNvPr>
              <p:cNvSpPr txBox="1"/>
              <p:nvPr/>
            </p:nvSpPr>
            <p:spPr>
              <a:xfrm>
                <a:off x="761727" y="2595510"/>
                <a:ext cx="7356693" cy="799642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dirty="0" smtClean="0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400" b="1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2×2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=1,2,3)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5AA85E-7BF4-44A1-FEB4-C27116B4C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27" y="2595510"/>
                <a:ext cx="7356693" cy="7996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DC6722-EB7B-52BE-EC61-FB9C4F95D1C6}"/>
                  </a:ext>
                </a:extLst>
              </p:cNvPr>
              <p:cNvSpPr txBox="1"/>
              <p:nvPr/>
            </p:nvSpPr>
            <p:spPr>
              <a:xfrm>
                <a:off x="840555" y="3824617"/>
                <a:ext cx="8031622" cy="236103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dirty="0" smtClean="0">
                                        <a:latin typeface="Cambria Math" panose="02040503050406030204" pitchFamily="18" charset="0"/>
                                      </a:rPr>
                                      <m:t>𝐟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b="1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limLoc m:val="subSup"/>
                                <m:grow m:val="on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plcHide m:val="on"/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0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0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nary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</m:sup>
                                </m:sSup>
                              </m:den>
                            </m:f>
                            <m:nary>
                              <m:naryPr>
                                <m:limLoc m:val="subSup"/>
                                <m:grow m:val="on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sup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plcHide m:val="on"/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b="0" i="1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0" i="1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sz="2400" b="0" i="0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+1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400" b="0" i="0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sz="2400" b="0" i="0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400" b="0" i="1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0" i="1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nary>
                          </m:e>
                        </m:mr>
                        <m:mr>
                          <m:e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sup>
                            </m:sSup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4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b="0" i="0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4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4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den>
                                      </m:f>
                                      <m:r>
                                        <a:rPr lang="en-US" sz="2400" b="0" i="0" dirty="0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b="0" i="0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4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d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=1,2,3</m:t>
                                </m:r>
                              </m:e>
                            </m:d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                  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DC6722-EB7B-52BE-EC61-FB9C4F95D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55" y="3824617"/>
                <a:ext cx="8031622" cy="2361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990813"/>
      </p:ext>
    </p:extLst>
  </p:cSld>
  <p:clrMapOvr>
    <a:masterClrMapping/>
  </p:clrMapOvr>
  <p:transition>
    <p:fade thruBlk="1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RHS cont.</a:t>
            </a:r>
          </a:p>
          <a:p>
            <a:endParaRPr lang="en-US" dirty="0"/>
          </a:p>
          <a:p>
            <a:r>
              <a:rPr lang="en-US" dirty="0"/>
              <a:t>Assembly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Apply boundary conditions</a:t>
            </a:r>
          </a:p>
          <a:p>
            <a:pPr lvl="1"/>
            <a:r>
              <a:rPr lang="en-US" dirty="0"/>
              <a:t>Deleting 1st and 4th rows and columns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712193-2651-2187-D36D-278A95AB395D}"/>
                  </a:ext>
                </a:extLst>
              </p:cNvPr>
              <p:cNvSpPr txBox="1"/>
              <p:nvPr/>
            </p:nvSpPr>
            <p:spPr>
              <a:xfrm>
                <a:off x="678415" y="1849579"/>
                <a:ext cx="6423425" cy="2556277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dirty="0" smtClean="0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       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3+3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       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  </m:t>
                                </m:r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3+3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   </m:t>
                                </m:r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   </m:t>
                                </m:r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54</m:t>
                                    </m:r>
                                  </m:den>
                                </m:f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𝑑𝑢</m:t>
                                    </m:r>
                                  </m:num>
                                  <m:den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54</m:t>
                                    </m:r>
                                  </m:den>
                                </m:f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54</m:t>
                                    </m:r>
                                  </m:den>
                                </m:f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     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54</m:t>
                                    </m:r>
                                  </m:den>
                                </m:f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54</m:t>
                                    </m:r>
                                  </m:den>
                                </m:f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     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54</m:t>
                                    </m:r>
                                  </m:den>
                                </m:f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𝑑𝑢</m:t>
                                    </m:r>
                                  </m:num>
                                  <m:den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712193-2651-2187-D36D-278A95AB3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15" y="1849579"/>
                <a:ext cx="6423425" cy="25562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i="1" dirty="0"/>
              <a:t>cont</a:t>
            </a:r>
            <a:r>
              <a:rPr lang="en-US" dirty="0"/>
              <a:t>.</a:t>
            </a:r>
          </a:p>
        </p:txBody>
      </p:sp>
      <p:sp>
        <p:nvSpPr>
          <p:cNvPr id="319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951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32" name="Straight Connector 31"/>
          <p:cNvCxnSpPr/>
          <p:nvPr/>
        </p:nvCxnSpPr>
        <p:spPr bwMode="auto">
          <a:xfrm rot="5400000">
            <a:off x="660400" y="3200400"/>
            <a:ext cx="1447800" cy="15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>
            <a:off x="1701800" y="3200400"/>
            <a:ext cx="1447800" cy="15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5400000">
            <a:off x="2844800" y="3200400"/>
            <a:ext cx="1447800" cy="15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914400" y="2819400"/>
            <a:ext cx="3136900" cy="15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914400" y="3187700"/>
            <a:ext cx="3136900" cy="15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939800" y="3568700"/>
            <a:ext cx="3136900" cy="15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5410064" y="1919288"/>
            <a:ext cx="406400" cy="127000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007100" y="2558862"/>
            <a:ext cx="406400" cy="1270000"/>
          </a:xfrm>
          <a:prstGeom prst="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5397501" y="3133872"/>
            <a:ext cx="406400" cy="1270000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62652" y="2565400"/>
            <a:ext cx="939800" cy="60274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922598" y="2842627"/>
            <a:ext cx="1121265" cy="558859"/>
          </a:xfrm>
          <a:prstGeom prst="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064008" y="3193352"/>
            <a:ext cx="1190491" cy="558859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62417" y="2262713"/>
            <a:ext cx="133882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Element 1</a:t>
            </a:r>
          </a:p>
          <a:p>
            <a:r>
              <a:rPr lang="en-US" dirty="0">
                <a:solidFill>
                  <a:schemeClr val="accent6"/>
                </a:solidFill>
              </a:rPr>
              <a:t>Element 2</a:t>
            </a:r>
          </a:p>
          <a:p>
            <a:r>
              <a:rPr lang="en-US" dirty="0">
                <a:solidFill>
                  <a:srgbClr val="00B050"/>
                </a:solidFill>
              </a:rPr>
              <a:t>Element 3</a:t>
            </a:r>
          </a:p>
        </p:txBody>
      </p:sp>
      <p:sp>
        <p:nvSpPr>
          <p:cNvPr id="319521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" name="Right Arrow 54"/>
          <p:cNvSpPr/>
          <p:nvPr/>
        </p:nvSpPr>
        <p:spPr bwMode="auto">
          <a:xfrm>
            <a:off x="3987800" y="5397500"/>
            <a:ext cx="927100" cy="304800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EC1F03-E060-75DC-6F51-3A2F9311D63F}"/>
                  </a:ext>
                </a:extLst>
              </p:cNvPr>
              <p:cNvSpPr txBox="1"/>
              <p:nvPr/>
            </p:nvSpPr>
            <p:spPr>
              <a:xfrm>
                <a:off x="698064" y="5117396"/>
                <a:ext cx="3266087" cy="786177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EC1F03-E060-75DC-6F51-3A2F9311D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64" y="5117396"/>
                <a:ext cx="3266087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FEA669-369E-4B24-5CFC-07E2AD3F5D4E}"/>
                  </a:ext>
                </a:extLst>
              </p:cNvPr>
              <p:cNvSpPr txBox="1"/>
              <p:nvPr/>
            </p:nvSpPr>
            <p:spPr>
              <a:xfrm>
                <a:off x="5040756" y="4789029"/>
                <a:ext cx="1310936" cy="153920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81</m:t>
                                </m:r>
                              </m:den>
                            </m:f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81</m:t>
                                </m:r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FEA669-369E-4B24-5CFC-07E2AD3F5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756" y="4789029"/>
                <a:ext cx="1310936" cy="15392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5BC7E7-03CD-17A6-6F91-8955026EA005}"/>
                  </a:ext>
                </a:extLst>
              </p:cNvPr>
              <p:cNvSpPr txBox="1"/>
              <p:nvPr/>
            </p:nvSpPr>
            <p:spPr>
              <a:xfrm>
                <a:off x="1922599" y="679450"/>
                <a:ext cx="6518002" cy="89934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54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  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54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  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0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54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5BC7E7-03CD-17A6-6F91-8955026EA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599" y="679450"/>
                <a:ext cx="6518002" cy="8993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788950"/>
      </p:ext>
    </p:extLst>
  </p:cSld>
  <p:clrMapOvr>
    <a:masterClrMapping/>
  </p:clrMapOvr>
  <p:transition>
    <p:fade thruBlk="1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i="1" dirty="0"/>
              <a:t>cont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Approximate solution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Exact solution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Three element solutions are poor</a:t>
            </a:r>
          </a:p>
          <a:p>
            <a:pPr lvl="1"/>
            <a:r>
              <a:rPr lang="en-US" dirty="0"/>
              <a:t>Need more elements</a:t>
            </a:r>
          </a:p>
        </p:txBody>
      </p:sp>
      <p:sp>
        <p:nvSpPr>
          <p:cNvPr id="320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0700" y="1540192"/>
            <a:ext cx="2954057" cy="246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E4635A-B5C9-3749-3359-61F73A957658}"/>
                  </a:ext>
                </a:extLst>
              </p:cNvPr>
              <p:cNvSpPr txBox="1"/>
              <p:nvPr/>
            </p:nvSpPr>
            <p:spPr>
              <a:xfrm>
                <a:off x="228652" y="1225882"/>
                <a:ext cx="5372048" cy="264752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81</m:t>
                                    </m:r>
                                  </m:den>
                                </m:f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4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0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400" i="0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81</m:t>
                                    </m:r>
                                  </m:den>
                                </m:f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4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2400" i="0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≤1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E4635A-B5C9-3749-3359-61F73A957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52" y="1225882"/>
                <a:ext cx="5372048" cy="26475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7BA2F2-E66F-9512-A581-841568EA65C2}"/>
                  </a:ext>
                </a:extLst>
              </p:cNvPr>
              <p:cNvSpPr txBox="1"/>
              <p:nvPr/>
            </p:nvSpPr>
            <p:spPr>
              <a:xfrm>
                <a:off x="811924" y="4265621"/>
                <a:ext cx="2772939" cy="786177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7BA2F2-E66F-9512-A581-841568EA6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24" y="4265621"/>
                <a:ext cx="2772939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212662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Notation and Summation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Index notation: Any vector or matrix can be expressed in terms of its indices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2400"/>
                  </a:spcBef>
                </a:pPr>
                <a:r>
                  <a:rPr lang="en-US" b="1" dirty="0">
                    <a:solidFill>
                      <a:srgbClr val="2C02C6"/>
                    </a:solidFill>
                  </a:rPr>
                  <a:t>Einstein summation convention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In this case,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a dummy variable (can be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b="1" dirty="0">
                    <a:solidFill>
                      <a:srgbClr val="2C02C6"/>
                    </a:solidFill>
                  </a:rPr>
                  <a:t>The same index cannot appear more than twice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Basis representation of a vector 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be the basis of vector space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𝕍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Then, any vector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𝕍</m:t>
                    </m:r>
                  </m:oMath>
                </a14:m>
                <a:r>
                  <a:rPr lang="en-US" dirty="0"/>
                  <a:t> can be represented by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 b="-1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72000" y="3582471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Repeated indices mean summation!!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947F4B-3B6E-19E4-9129-3B10A0B191C8}"/>
                  </a:ext>
                </a:extLst>
              </p:cNvPr>
              <p:cNvSpPr txBox="1"/>
              <p:nvPr/>
            </p:nvSpPr>
            <p:spPr>
              <a:xfrm>
                <a:off x="1156448" y="1565642"/>
                <a:ext cx="6382870" cy="1266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US" sz="2400" b="0" i="1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947F4B-3B6E-19E4-9129-3B10A0B19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448" y="1565642"/>
                <a:ext cx="6382870" cy="1266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15E76B-A4A6-C4D4-0E98-BC4318275C8F}"/>
                  </a:ext>
                </a:extLst>
              </p:cNvPr>
              <p:cNvSpPr txBox="1"/>
              <p:nvPr/>
            </p:nvSpPr>
            <p:spPr>
              <a:xfrm>
                <a:off x="909917" y="3108159"/>
                <a:ext cx="2345812" cy="1130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15E76B-A4A6-C4D4-0E98-BC4318275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17" y="3108159"/>
                <a:ext cx="2345812" cy="11306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97106D-A631-8540-08E3-79D3C155EC5E}"/>
                  </a:ext>
                </a:extLst>
              </p:cNvPr>
              <p:cNvSpPr txBox="1"/>
              <p:nvPr/>
            </p:nvSpPr>
            <p:spPr>
              <a:xfrm>
                <a:off x="5920257" y="5251021"/>
                <a:ext cx="3151094" cy="113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𝐰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2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97106D-A631-8540-08E3-79D3C155E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257" y="5251021"/>
                <a:ext cx="3151094" cy="11308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Solid Element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1718431"/>
          </a:xfrm>
        </p:spPr>
        <p:txBody>
          <a:bodyPr/>
          <a:lstStyle/>
          <a:p>
            <a:r>
              <a:rPr lang="en-US" dirty="0" err="1"/>
              <a:t>Isoparametric</a:t>
            </a:r>
            <a:r>
              <a:rPr lang="en-US" dirty="0"/>
              <a:t> mapping</a:t>
            </a:r>
          </a:p>
          <a:p>
            <a:pPr lvl="1"/>
            <a:r>
              <a:rPr lang="en-US" dirty="0"/>
              <a:t>Build interpolation functions on the reference element</a:t>
            </a:r>
          </a:p>
          <a:p>
            <a:pPr lvl="1"/>
            <a:r>
              <a:rPr lang="en-US" dirty="0"/>
              <a:t>Jacobian: mapping relation between physical and reference elem.</a:t>
            </a:r>
          </a:p>
          <a:p>
            <a:r>
              <a:rPr lang="en-US" dirty="0"/>
              <a:t>Interpolation and mapping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107473" y="3695699"/>
            <a:ext cx="7062788" cy="2983753"/>
            <a:chOff x="1485" y="1481"/>
            <a:chExt cx="6131" cy="2589"/>
          </a:xfrm>
        </p:grpSpPr>
        <p:sp>
          <p:nvSpPr>
            <p:cNvPr id="5" name="Text Box 5"/>
            <p:cNvSpPr txBox="1">
              <a:spLocks noChangeAspect="1" noChangeArrowheads="1"/>
            </p:cNvSpPr>
            <p:nvPr/>
          </p:nvSpPr>
          <p:spPr bwMode="auto">
            <a:xfrm>
              <a:off x="2025" y="3785"/>
              <a:ext cx="1785" cy="2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(a) Finite Element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Text Box 6"/>
            <p:cNvSpPr txBox="1">
              <a:spLocks noChangeAspect="1" noChangeArrowheads="1"/>
            </p:cNvSpPr>
            <p:nvPr/>
          </p:nvSpPr>
          <p:spPr bwMode="auto">
            <a:xfrm>
              <a:off x="5235" y="3753"/>
              <a:ext cx="2115" cy="27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(b) Reference Element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7" name="Group 7"/>
            <p:cNvGrpSpPr>
              <a:grpSpLocks noChangeAspect="1"/>
            </p:cNvGrpSpPr>
            <p:nvPr/>
          </p:nvGrpSpPr>
          <p:grpSpPr bwMode="auto">
            <a:xfrm>
              <a:off x="1485" y="1481"/>
              <a:ext cx="6131" cy="2585"/>
              <a:chOff x="2955" y="5629"/>
              <a:chExt cx="6131" cy="2585"/>
            </a:xfrm>
          </p:grpSpPr>
          <p:sp>
            <p:nvSpPr>
              <p:cNvPr id="8" name="AutoShape 8"/>
              <p:cNvSpPr>
                <a:spLocks noChangeAspect="1" noChangeArrowheads="1"/>
              </p:cNvSpPr>
              <p:nvPr/>
            </p:nvSpPr>
            <p:spPr bwMode="auto">
              <a:xfrm>
                <a:off x="6959" y="6125"/>
                <a:ext cx="1288" cy="1288"/>
              </a:xfrm>
              <a:prstGeom prst="cube">
                <a:avLst>
                  <a:gd name="adj" fmla="val 25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Line 9"/>
              <p:cNvSpPr>
                <a:spLocks noChangeAspect="1" noChangeShapeType="1"/>
              </p:cNvSpPr>
              <p:nvPr/>
            </p:nvSpPr>
            <p:spPr bwMode="auto">
              <a:xfrm>
                <a:off x="7291" y="6124"/>
                <a:ext cx="0" cy="9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Line 10"/>
              <p:cNvSpPr>
                <a:spLocks noChangeAspect="1" noChangeShapeType="1"/>
              </p:cNvSpPr>
              <p:nvPr/>
            </p:nvSpPr>
            <p:spPr bwMode="auto">
              <a:xfrm flipV="1">
                <a:off x="6956" y="7089"/>
                <a:ext cx="340" cy="3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Line 11"/>
              <p:cNvSpPr>
                <a:spLocks noChangeAspect="1" noChangeShapeType="1"/>
              </p:cNvSpPr>
              <p:nvPr/>
            </p:nvSpPr>
            <p:spPr bwMode="auto">
              <a:xfrm>
                <a:off x="7291" y="7089"/>
                <a:ext cx="94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Line 12"/>
              <p:cNvSpPr>
                <a:spLocks noChangeAspect="1" noChangeShapeType="1"/>
              </p:cNvSpPr>
              <p:nvPr/>
            </p:nvSpPr>
            <p:spPr bwMode="auto">
              <a:xfrm>
                <a:off x="7631" y="6814"/>
                <a:ext cx="10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13"/>
              <p:cNvSpPr>
                <a:spLocks noChangeAspect="1" noChangeShapeType="1"/>
              </p:cNvSpPr>
              <p:nvPr/>
            </p:nvSpPr>
            <p:spPr bwMode="auto">
              <a:xfrm flipV="1">
                <a:off x="7631" y="5739"/>
                <a:ext cx="0" cy="10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Line 14"/>
              <p:cNvSpPr>
                <a:spLocks noChangeAspect="1" noChangeShapeType="1"/>
              </p:cNvSpPr>
              <p:nvPr/>
            </p:nvSpPr>
            <p:spPr bwMode="auto">
              <a:xfrm flipH="1">
                <a:off x="6796" y="6814"/>
                <a:ext cx="835" cy="8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6661" y="7478"/>
                <a:ext cx="205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Symbol" pitchFamily="18" charset="2"/>
                    <a:ea typeface="맑은 고딕" charset="-127"/>
                  </a:rPr>
                  <a:t>x</a:t>
                </a:r>
                <a:endParaRPr kumimoji="0" 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" name="Text Box 16"/>
              <p:cNvSpPr txBox="1">
                <a:spLocks noChangeAspect="1" noChangeArrowheads="1"/>
              </p:cNvSpPr>
              <p:nvPr/>
            </p:nvSpPr>
            <p:spPr bwMode="auto">
              <a:xfrm>
                <a:off x="8736" y="6674"/>
                <a:ext cx="205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Symbol" pitchFamily="18" charset="2"/>
                    <a:ea typeface="맑은 고딕" charset="-127"/>
                  </a:rPr>
                  <a:t>h</a:t>
                </a:r>
                <a:endParaRPr kumimoji="0" 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7711" y="5629"/>
                <a:ext cx="205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Symbol" pitchFamily="18" charset="2"/>
                    <a:ea typeface="맑은 고딕" charset="-127"/>
                  </a:rPr>
                  <a:t>z</a:t>
                </a:r>
                <a:endParaRPr kumimoji="0" 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7911" y="7379"/>
                <a:ext cx="765" cy="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(1,1,–1)</a:t>
                </a:r>
                <a:endParaRPr kumimoji="0" 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9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7936" y="6359"/>
                <a:ext cx="620" cy="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(1,1,1)</a:t>
                </a:r>
                <a:endParaRPr kumimoji="0" 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8246" y="5884"/>
                <a:ext cx="735" cy="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(–1,1,1)</a:t>
                </a:r>
                <a:endParaRPr kumimoji="0" 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1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8241" y="6944"/>
                <a:ext cx="845" cy="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(–1,1,–1)</a:t>
                </a:r>
                <a:endParaRPr kumimoji="0" 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" name="Freeform 22"/>
              <p:cNvSpPr>
                <a:spLocks noChangeAspect="1"/>
              </p:cNvSpPr>
              <p:nvPr/>
            </p:nvSpPr>
            <p:spPr bwMode="auto">
              <a:xfrm>
                <a:off x="3595" y="6097"/>
                <a:ext cx="1450" cy="790"/>
              </a:xfrm>
              <a:custGeom>
                <a:avLst/>
                <a:gdLst/>
                <a:ahLst/>
                <a:cxnLst>
                  <a:cxn ang="0">
                    <a:pos x="285" y="30"/>
                  </a:cxn>
                  <a:cxn ang="0">
                    <a:pos x="1450" y="0"/>
                  </a:cxn>
                  <a:cxn ang="0">
                    <a:pos x="970" y="790"/>
                  </a:cxn>
                  <a:cxn ang="0">
                    <a:pos x="0" y="380"/>
                  </a:cxn>
                  <a:cxn ang="0">
                    <a:pos x="285" y="30"/>
                  </a:cxn>
                </a:cxnLst>
                <a:rect l="0" t="0" r="r" b="b"/>
                <a:pathLst>
                  <a:path w="1450" h="790">
                    <a:moveTo>
                      <a:pt x="285" y="30"/>
                    </a:moveTo>
                    <a:lnTo>
                      <a:pt x="1450" y="0"/>
                    </a:lnTo>
                    <a:lnTo>
                      <a:pt x="970" y="790"/>
                    </a:lnTo>
                    <a:lnTo>
                      <a:pt x="0" y="380"/>
                    </a:lnTo>
                    <a:lnTo>
                      <a:pt x="285" y="30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23"/>
              <p:cNvSpPr>
                <a:spLocks noChangeAspect="1" noChangeShapeType="1"/>
              </p:cNvSpPr>
              <p:nvPr/>
            </p:nvSpPr>
            <p:spPr bwMode="auto">
              <a:xfrm>
                <a:off x="3595" y="6482"/>
                <a:ext cx="35" cy="68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24"/>
              <p:cNvSpPr>
                <a:spLocks noChangeAspect="1" noChangeShapeType="1"/>
              </p:cNvSpPr>
              <p:nvPr/>
            </p:nvSpPr>
            <p:spPr bwMode="auto">
              <a:xfrm>
                <a:off x="4565" y="6897"/>
                <a:ext cx="125" cy="69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25"/>
              <p:cNvSpPr>
                <a:spLocks noChangeAspect="1" noChangeShapeType="1"/>
              </p:cNvSpPr>
              <p:nvPr/>
            </p:nvSpPr>
            <p:spPr bwMode="auto">
              <a:xfrm>
                <a:off x="5045" y="6107"/>
                <a:ext cx="90" cy="99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26"/>
              <p:cNvSpPr>
                <a:spLocks noChangeAspect="1" noChangeShapeType="1"/>
              </p:cNvSpPr>
              <p:nvPr/>
            </p:nvSpPr>
            <p:spPr bwMode="auto">
              <a:xfrm>
                <a:off x="3630" y="7114"/>
                <a:ext cx="1065" cy="4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27"/>
              <p:cNvSpPr>
                <a:spLocks noChangeAspect="1" noChangeShapeType="1"/>
              </p:cNvSpPr>
              <p:nvPr/>
            </p:nvSpPr>
            <p:spPr bwMode="auto">
              <a:xfrm flipV="1">
                <a:off x="4695" y="7054"/>
                <a:ext cx="440" cy="4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28"/>
              <p:cNvSpPr>
                <a:spLocks noChangeAspect="1" noChangeShapeType="1"/>
              </p:cNvSpPr>
              <p:nvPr/>
            </p:nvSpPr>
            <p:spPr bwMode="auto">
              <a:xfrm>
                <a:off x="3885" y="6127"/>
                <a:ext cx="200" cy="7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29"/>
              <p:cNvSpPr>
                <a:spLocks noChangeAspect="1" noChangeShapeType="1"/>
              </p:cNvSpPr>
              <p:nvPr/>
            </p:nvSpPr>
            <p:spPr bwMode="auto">
              <a:xfrm>
                <a:off x="4085" y="6872"/>
                <a:ext cx="1050" cy="2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30"/>
              <p:cNvSpPr>
                <a:spLocks noChangeAspect="1" noChangeShapeType="1"/>
              </p:cNvSpPr>
              <p:nvPr/>
            </p:nvSpPr>
            <p:spPr bwMode="auto">
              <a:xfrm flipH="1">
                <a:off x="3630" y="6867"/>
                <a:ext cx="455" cy="29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Text Box 31"/>
              <p:cNvSpPr txBox="1">
                <a:spLocks noChangeAspect="1" noChangeArrowheads="1"/>
              </p:cNvSpPr>
              <p:nvPr/>
            </p:nvSpPr>
            <p:spPr bwMode="auto">
              <a:xfrm>
                <a:off x="3450" y="7037"/>
                <a:ext cx="250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x</a:t>
                </a:r>
                <a:r>
                  <a:rPr kumimoji="0" lang="en-US" altLang="ko-KR" b="0" i="0" u="none" strike="noStrike" cap="none" normalizeH="0" baseline="30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1</a:t>
                </a:r>
                <a:endParaRPr kumimoji="0" 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2" name="Text Box 32"/>
              <p:cNvSpPr txBox="1">
                <a:spLocks noChangeAspect="1" noChangeArrowheads="1"/>
              </p:cNvSpPr>
              <p:nvPr/>
            </p:nvSpPr>
            <p:spPr bwMode="auto">
              <a:xfrm>
                <a:off x="4655" y="7507"/>
                <a:ext cx="250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x</a:t>
                </a:r>
                <a:r>
                  <a:rPr kumimoji="0" lang="en-US" altLang="ko-KR" b="0" i="0" u="none" strike="noStrike" cap="none" normalizeH="0" baseline="30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2</a:t>
                </a:r>
                <a:endParaRPr kumimoji="0" 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3" name="Text Box 33"/>
              <p:cNvSpPr txBox="1">
                <a:spLocks noChangeAspect="1" noChangeArrowheads="1"/>
              </p:cNvSpPr>
              <p:nvPr/>
            </p:nvSpPr>
            <p:spPr bwMode="auto">
              <a:xfrm>
                <a:off x="5155" y="6952"/>
                <a:ext cx="250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x</a:t>
                </a:r>
                <a:r>
                  <a:rPr kumimoji="0" lang="en-US" altLang="ko-KR" b="0" i="0" u="none" strike="noStrike" cap="none" normalizeH="0" baseline="30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3</a:t>
                </a:r>
                <a:endParaRPr kumimoji="0" 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4" name="Text Box 34"/>
              <p:cNvSpPr txBox="1">
                <a:spLocks noChangeAspect="1" noChangeArrowheads="1"/>
              </p:cNvSpPr>
              <p:nvPr/>
            </p:nvSpPr>
            <p:spPr bwMode="auto">
              <a:xfrm>
                <a:off x="3975" y="6862"/>
                <a:ext cx="250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x</a:t>
                </a:r>
                <a:r>
                  <a:rPr kumimoji="0" lang="en-US" altLang="ko-KR" b="0" i="0" u="none" strike="noStrike" cap="none" normalizeH="0" baseline="30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4</a:t>
                </a:r>
                <a:endParaRPr kumimoji="0" 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5" name="Text Box 35"/>
              <p:cNvSpPr txBox="1">
                <a:spLocks noChangeAspect="1" noChangeArrowheads="1"/>
              </p:cNvSpPr>
              <p:nvPr/>
            </p:nvSpPr>
            <p:spPr bwMode="auto">
              <a:xfrm>
                <a:off x="3440" y="6317"/>
                <a:ext cx="250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x</a:t>
                </a:r>
                <a:r>
                  <a:rPr kumimoji="0" lang="en-US" altLang="ko-KR" b="0" i="0" u="none" strike="noStrike" cap="none" normalizeH="0" baseline="30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5</a:t>
                </a:r>
                <a:endParaRPr kumimoji="0" 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6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4455" y="6582"/>
                <a:ext cx="250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x</a:t>
                </a:r>
                <a:r>
                  <a:rPr kumimoji="0" lang="en-US" altLang="ko-KR" b="0" i="0" u="none" strike="noStrike" cap="none" normalizeH="0" baseline="30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6</a:t>
                </a:r>
                <a:endParaRPr kumimoji="0" 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7" name="Text Box 37"/>
              <p:cNvSpPr txBox="1">
                <a:spLocks noChangeAspect="1" noChangeArrowheads="1"/>
              </p:cNvSpPr>
              <p:nvPr/>
            </p:nvSpPr>
            <p:spPr bwMode="auto">
              <a:xfrm>
                <a:off x="5075" y="5917"/>
                <a:ext cx="250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x</a:t>
                </a:r>
                <a:r>
                  <a:rPr kumimoji="0" lang="en-US" altLang="ko-KR" b="0" i="0" u="none" strike="noStrike" cap="none" normalizeH="0" baseline="30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7</a:t>
                </a:r>
                <a:endParaRPr kumimoji="0" 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8" name="Text Box 38"/>
              <p:cNvSpPr txBox="1">
                <a:spLocks noChangeAspect="1" noChangeArrowheads="1"/>
              </p:cNvSpPr>
              <p:nvPr/>
            </p:nvSpPr>
            <p:spPr bwMode="auto">
              <a:xfrm>
                <a:off x="3805" y="5872"/>
                <a:ext cx="250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x</a:t>
                </a:r>
                <a:r>
                  <a:rPr kumimoji="0" lang="en-US" altLang="ko-KR" b="0" i="0" u="none" strike="noStrike" cap="none" normalizeH="0" baseline="30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8</a:t>
                </a:r>
                <a:endParaRPr kumimoji="0" 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9" name="Line 39"/>
              <p:cNvSpPr>
                <a:spLocks noChangeAspect="1" noChangeShapeType="1"/>
              </p:cNvSpPr>
              <p:nvPr/>
            </p:nvSpPr>
            <p:spPr bwMode="auto">
              <a:xfrm flipV="1">
                <a:off x="3260" y="7674"/>
                <a:ext cx="505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4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175" y="7334"/>
                <a:ext cx="85" cy="4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41"/>
              <p:cNvSpPr>
                <a:spLocks noChangeAspect="1" noChangeShapeType="1"/>
              </p:cNvSpPr>
              <p:nvPr/>
            </p:nvSpPr>
            <p:spPr bwMode="auto">
              <a:xfrm flipH="1">
                <a:off x="3010" y="7739"/>
                <a:ext cx="250" cy="3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Text Box 42"/>
              <p:cNvSpPr txBox="1">
                <a:spLocks noChangeAspect="1" noChangeArrowheads="1"/>
              </p:cNvSpPr>
              <p:nvPr/>
            </p:nvSpPr>
            <p:spPr bwMode="auto">
              <a:xfrm>
                <a:off x="3660" y="7654"/>
                <a:ext cx="250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x</a:t>
                </a:r>
                <a:r>
                  <a:rPr kumimoji="0" lang="en-US" altLang="ko-KR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2</a:t>
                </a:r>
                <a:endParaRPr kumimoji="0" 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3" name="Text Box 43"/>
              <p:cNvSpPr txBox="1">
                <a:spLocks noChangeAspect="1" noChangeArrowheads="1"/>
              </p:cNvSpPr>
              <p:nvPr/>
            </p:nvSpPr>
            <p:spPr bwMode="auto">
              <a:xfrm>
                <a:off x="3095" y="7894"/>
                <a:ext cx="250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x</a:t>
                </a:r>
                <a:r>
                  <a:rPr kumimoji="0" lang="en-US" altLang="ko-KR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1</a:t>
                </a:r>
                <a:endParaRPr kumimoji="0" 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4" name="Text Box 44"/>
              <p:cNvSpPr txBox="1">
                <a:spLocks noChangeAspect="1" noChangeArrowheads="1"/>
              </p:cNvSpPr>
              <p:nvPr/>
            </p:nvSpPr>
            <p:spPr bwMode="auto">
              <a:xfrm>
                <a:off x="2955" y="7249"/>
                <a:ext cx="250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x</a:t>
                </a:r>
                <a:r>
                  <a:rPr kumimoji="0" lang="en-US" altLang="ko-KR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3</a:t>
                </a:r>
                <a:endParaRPr kumimoji="0" 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5" name="Text Box 45"/>
              <p:cNvSpPr txBox="1">
                <a:spLocks noChangeAspect="1" noChangeArrowheads="1"/>
              </p:cNvSpPr>
              <p:nvPr/>
            </p:nvSpPr>
            <p:spPr bwMode="auto">
              <a:xfrm>
                <a:off x="6101" y="7121"/>
                <a:ext cx="882" cy="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(1, –1,–1)</a:t>
                </a:r>
                <a:endParaRPr kumimoji="0" 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6" name="Text Box 46"/>
              <p:cNvSpPr txBox="1">
                <a:spLocks noChangeAspect="1" noChangeArrowheads="1"/>
              </p:cNvSpPr>
              <p:nvPr/>
            </p:nvSpPr>
            <p:spPr bwMode="auto">
              <a:xfrm>
                <a:off x="6220" y="6226"/>
                <a:ext cx="882" cy="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(1, –1,1)</a:t>
                </a:r>
                <a:endParaRPr kumimoji="0" 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7" name="Text Box 47"/>
              <p:cNvSpPr txBox="1">
                <a:spLocks noChangeAspect="1" noChangeArrowheads="1"/>
              </p:cNvSpPr>
              <p:nvPr/>
            </p:nvSpPr>
            <p:spPr bwMode="auto">
              <a:xfrm>
                <a:off x="6462" y="5873"/>
                <a:ext cx="882" cy="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맑은 고딕" charset="-127"/>
                  </a:rPr>
                  <a:t>(–1, –1,1)</a:t>
                </a:r>
                <a:endParaRPr kumimoji="0" 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" name="AutoShape 48"/>
              <p:cNvSpPr>
                <a:spLocks noChangeAspect="1" noChangeArrowheads="1"/>
              </p:cNvSpPr>
              <p:nvPr/>
            </p:nvSpPr>
            <p:spPr bwMode="auto">
              <a:xfrm>
                <a:off x="5675" y="6730"/>
                <a:ext cx="660" cy="135"/>
              </a:xfrm>
              <a:prstGeom prst="rightArrow">
                <a:avLst>
                  <a:gd name="adj1" fmla="val 50000"/>
                  <a:gd name="adj2" fmla="val 122222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6163512" y="2459794"/>
            <a:ext cx="2401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2C02C6"/>
                </a:solidFill>
              </a:rPr>
              <a:t>Same for mapping </a:t>
            </a:r>
            <a:br>
              <a:rPr lang="en-US" sz="2000" dirty="0">
                <a:solidFill>
                  <a:srgbClr val="2C02C6"/>
                </a:solidFill>
              </a:rPr>
            </a:br>
            <a:r>
              <a:rPr lang="en-US" sz="2000" dirty="0">
                <a:solidFill>
                  <a:srgbClr val="2C02C6"/>
                </a:solidFill>
              </a:rPr>
              <a:t>and interpolation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19E0543-5BA1-59DA-24D6-3209A10E3AB8}"/>
                  </a:ext>
                </a:extLst>
              </p:cNvPr>
              <p:cNvSpPr txBox="1"/>
              <p:nvPr/>
            </p:nvSpPr>
            <p:spPr>
              <a:xfrm>
                <a:off x="622855" y="2251502"/>
                <a:ext cx="2253694" cy="955967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 smtClean="0">
                          <a:latin typeface="Cambria Math" panose="02040503050406030204" pitchFamily="18" charset="0"/>
                        </a:rPr>
                        <m:t>𝐮</m:t>
                      </m:r>
                      <m:d>
                        <m:d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ξ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19E0543-5BA1-59DA-24D6-3209A10E3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55" y="2251502"/>
                <a:ext cx="2253694" cy="9559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B873E68-CB46-EEDE-4067-7911B1B11C24}"/>
                  </a:ext>
                </a:extLst>
              </p:cNvPr>
              <p:cNvSpPr txBox="1"/>
              <p:nvPr/>
            </p:nvSpPr>
            <p:spPr>
              <a:xfrm>
                <a:off x="3277834" y="2265612"/>
                <a:ext cx="2216954" cy="955967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 smtClean="0">
                          <a:latin typeface="Cambria Math" panose="02040503050406030204" pitchFamily="18" charset="0"/>
                        </a:rPr>
                        <m:t>𝐱</m:t>
                      </m:r>
                      <m:d>
                        <m:d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ξ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B873E68-CB46-EEDE-4067-7911B1B11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834" y="2265612"/>
                <a:ext cx="2216954" cy="9559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DB2EEA7-0D72-E88E-7511-C378F58A0198}"/>
                  </a:ext>
                </a:extLst>
              </p:cNvPr>
              <p:cNvSpPr txBox="1"/>
              <p:nvPr/>
            </p:nvSpPr>
            <p:spPr>
              <a:xfrm>
                <a:off x="1299476" y="3258017"/>
                <a:ext cx="4355743" cy="67056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𝜉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𝜁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DB2EEA7-0D72-E88E-7511-C378F58A0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476" y="3258017"/>
                <a:ext cx="4355743" cy="670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913616"/>
      </p:ext>
    </p:extLst>
  </p:cSld>
  <p:clrMapOvr>
    <a:masterClrMapping/>
  </p:clrMapOvr>
  <p:transition>
    <p:fade thruBlk="1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Solid Element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Jacobian matrix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Derivatives of shape functions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Jacobian should not be zero anywhere in the element</a:t>
            </a:r>
          </a:p>
          <a:p>
            <a:pPr lvl="1"/>
            <a:r>
              <a:rPr lang="en-US" dirty="0"/>
              <a:t>Zero or negative Jacobian: mapping is invalid (bad element shape)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35040" y="1131570"/>
                <a:ext cx="19423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 dirty="0" smtClean="0">
                            <a:solidFill>
                              <a:srgbClr val="2C02C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dirty="0">
                            <a:solidFill>
                              <a:srgbClr val="2C02C6"/>
                            </a:solidFill>
                            <a:latin typeface="Cambria Math" panose="02040503050406030204" pitchFamily="18" charset="0"/>
                          </a:rPr>
                          <m:t>𝐉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2C02C6"/>
                    </a:solidFill>
                    <a:latin typeface="Comic Sans MS" panose="030F0702030302020204" pitchFamily="66" charset="0"/>
                  </a:rPr>
                  <a:t>: Jacobian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040" y="1131570"/>
                <a:ext cx="1942391" cy="461665"/>
              </a:xfrm>
              <a:prstGeom prst="rect">
                <a:avLst/>
              </a:prstGeom>
              <a:blipFill>
                <a:blip r:embed="rId2"/>
                <a:stretch>
                  <a:fillRect t="-10667" r="-3762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01DFFA-1DFF-1A8E-0A11-4BCA2E0D785E}"/>
                  </a:ext>
                </a:extLst>
              </p:cNvPr>
              <p:cNvSpPr txBox="1"/>
              <p:nvPr/>
            </p:nvSpPr>
            <p:spPr>
              <a:xfrm>
                <a:off x="883906" y="1158240"/>
                <a:ext cx="3019223" cy="955967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𝐉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3×3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ξ</m:t>
                          </m:r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dirty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ξ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01DFFA-1DFF-1A8E-0A11-4BCA2E0D7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06" y="1158240"/>
                <a:ext cx="3019223" cy="9559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0824D4-B76D-5460-229C-5256FED94BD1}"/>
                  </a:ext>
                </a:extLst>
              </p:cNvPr>
              <p:cNvSpPr txBox="1"/>
              <p:nvPr/>
            </p:nvSpPr>
            <p:spPr>
              <a:xfrm>
                <a:off x="1214982" y="1980715"/>
                <a:ext cx="6402714" cy="2092752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𝜁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𝜁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𝜁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0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𝜁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0824D4-B76D-5460-229C-5256FED94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982" y="1980715"/>
                <a:ext cx="6402714" cy="20927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CA99C0C-A083-3FF4-0DB1-E5A6C6ABD738}"/>
                  </a:ext>
                </a:extLst>
              </p:cNvPr>
              <p:cNvSpPr txBox="1"/>
              <p:nvPr/>
            </p:nvSpPr>
            <p:spPr>
              <a:xfrm>
                <a:off x="1224883" y="3604109"/>
                <a:ext cx="1938288" cy="85683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ξ</m:t>
                          </m:r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𝐉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CA99C0C-A083-3FF4-0DB1-E5A6C6ABD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883" y="3604109"/>
                <a:ext cx="1938288" cy="8568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44122AF-0B42-2261-FA4E-5FF8BFCB533B}"/>
                  </a:ext>
                </a:extLst>
              </p:cNvPr>
              <p:cNvSpPr txBox="1"/>
              <p:nvPr/>
            </p:nvSpPr>
            <p:spPr>
              <a:xfrm>
                <a:off x="1224883" y="4617416"/>
                <a:ext cx="2254143" cy="85683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ξ</m:t>
                          </m:r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𝐉</m:t>
                          </m:r>
                        </m:e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44122AF-0B42-2261-FA4E-5FF8BFCB5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883" y="4617416"/>
                <a:ext cx="2254143" cy="8568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833962"/>
      </p:ext>
    </p:extLst>
  </p:cSld>
  <p:clrMapOvr>
    <a:masterClrMapping/>
  </p:clrMapOvr>
  <p:transition>
    <p:fade thruBlk="1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Solid Element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Displacement-strain relation</a:t>
            </a:r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07D538-17AA-6018-8F72-3B6AE0A2CFA9}"/>
                  </a:ext>
                </a:extLst>
              </p:cNvPr>
              <p:cNvSpPr txBox="1"/>
              <p:nvPr/>
            </p:nvSpPr>
            <p:spPr>
              <a:xfrm>
                <a:off x="746125" y="1179583"/>
                <a:ext cx="2299540" cy="1128642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𝛆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07D538-17AA-6018-8F72-3B6AE0A2C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25" y="1179583"/>
                <a:ext cx="2299540" cy="11286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ADEA19-6E6E-DA7B-874D-50905F30979C}"/>
                  </a:ext>
                </a:extLst>
              </p:cNvPr>
              <p:cNvSpPr txBox="1"/>
              <p:nvPr/>
            </p:nvSpPr>
            <p:spPr>
              <a:xfrm>
                <a:off x="746125" y="2358807"/>
                <a:ext cx="2965812" cy="1128642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𝛆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𝛆</m:t>
                          </m:r>
                        </m:e>
                      </m:acc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dirty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dirty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ADEA19-6E6E-DA7B-874D-50905F309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25" y="2358807"/>
                <a:ext cx="2965812" cy="11286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8CF652-2AA6-CB49-475E-9E8716E92010}"/>
                  </a:ext>
                </a:extLst>
              </p:cNvPr>
              <p:cNvSpPr txBox="1"/>
              <p:nvPr/>
            </p:nvSpPr>
            <p:spPr>
              <a:xfrm>
                <a:off x="4962816" y="1179583"/>
                <a:ext cx="3251018" cy="243188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,3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,3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,3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8CF652-2AA6-CB49-475E-9E8716E92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816" y="1179583"/>
                <a:ext cx="3251018" cy="24318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263F22-2A71-8193-06E6-12BDCC023BCB}"/>
                  </a:ext>
                </a:extLst>
              </p:cNvPr>
              <p:cNvSpPr txBox="1"/>
              <p:nvPr/>
            </p:nvSpPr>
            <p:spPr>
              <a:xfrm>
                <a:off x="6274676" y="3621172"/>
                <a:ext cx="1561261" cy="85702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263F22-2A71-8193-06E6-12BDCC023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676" y="3621172"/>
                <a:ext cx="1561261" cy="8570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6462111"/>
      </p:ext>
    </p:extLst>
  </p:cSld>
  <p:clrMapOvr>
    <a:masterClrMapping/>
  </p:clrMapOvr>
  <p:transition>
    <p:fade thruBlk="1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Solid Element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Transformation of integration domain</a:t>
            </a:r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Energy form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Load form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Discrete variational equation</a:t>
            </a:r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1F3649-226F-F29A-1361-EC2A46046BBE}"/>
                  </a:ext>
                </a:extLst>
              </p:cNvPr>
              <p:cNvSpPr txBox="1"/>
              <p:nvPr/>
            </p:nvSpPr>
            <p:spPr>
              <a:xfrm>
                <a:off x="1387365" y="1141495"/>
                <a:ext cx="3585661" cy="781817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∭"/>
                          <m:limLoc m:val="subSup"/>
                          <m:supHide m:val="on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nary>
                            <m:nary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nary>
                                <m:nary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dirty="0">
                                          <a:latin typeface="Cambria Math" panose="02040503050406030204" pitchFamily="18" charset="0"/>
                                        </a:rPr>
                                        <m:t>𝐉</m:t>
                                      </m:r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1F3649-226F-F29A-1361-EC2A46046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365" y="1141495"/>
                <a:ext cx="3585661" cy="7818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C2FBD1-DCF6-6D93-F923-65A0D3D6C285}"/>
                  </a:ext>
                </a:extLst>
              </p:cNvPr>
              <p:cNvSpPr txBox="1"/>
              <p:nvPr/>
            </p:nvSpPr>
            <p:spPr>
              <a:xfrm>
                <a:off x="536464" y="2491704"/>
                <a:ext cx="7890205" cy="1070549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limLoc m:val="undOvr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4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limLoc m:val="undOvr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4"/>
                                            </m:r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  <m:e>
                                          <m:nary>
                                            <m:naryPr>
                                              <m:limLoc m:val="undOvr"/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m:rPr>
                                                  <m:brk m:alnAt="24"/>
                                                </m:r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p>
                                            <m:e>
                                              <m:r>
                                                <a:rPr lang="en-US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sz="200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0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𝐁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𝐼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00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𝐃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00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𝐁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𝐽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sz="200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𝐉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2000" b="0" i="1">
                                                  <a:latin typeface="Cambria Math" panose="02040503050406030204" pitchFamily="18" charset="0"/>
                                                </a:rPr>
                                                <m:t> 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 b="0" i="1">
                                                  <a:latin typeface="Cambria Math" panose="02040503050406030204" pitchFamily="18" charset="0"/>
                                                </a:rPr>
                                                <m:t>d</m:t>
                                              </m:r>
                                              <m:r>
                                                <a:rPr lang="en-US" sz="2000" b="0" i="1">
                                                  <a:latin typeface="Cambria Math" panose="02040503050406030204" pitchFamily="18" charset="0"/>
                                                </a:rPr>
                                                <m:t>𝜉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 b="0" i="1">
                                                  <a:latin typeface="Cambria Math" panose="02040503050406030204" pitchFamily="18" charset="0"/>
                                                </a:rPr>
                                                <m:t>d</m:t>
                                              </m:r>
                                              <m:r>
                                                <a:rPr lang="en-US" sz="2000" b="0" i="1">
                                                  <a:latin typeface="Cambria Math" panose="02040503050406030204" pitchFamily="18" charset="0"/>
                                                </a:rPr>
                                                <m:t>𝜂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 b="0" i="1">
                                                  <a:latin typeface="Cambria Math" panose="02040503050406030204" pitchFamily="18" charset="0"/>
                                                </a:rPr>
                                                <m:t>d</m:t>
                                              </m:r>
                                              <m:r>
                                                <a:rPr lang="en-US" sz="2000" b="0" i="1">
                                                  <a:latin typeface="Cambria Math" panose="02040503050406030204" pitchFamily="18" charset="0"/>
                                                </a:rPr>
                                                <m:t>𝜁</m:t>
                                              </m:r>
                                            </m:e>
                                          </m:nary>
                                        </m:e>
                                      </m:nary>
                                    </m:e>
                                  </m:nary>
                                </m:e>
                              </m:d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d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C2FBD1-DCF6-6D93-F923-65A0D3D6C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64" y="2491704"/>
                <a:ext cx="7890205" cy="10705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717297-00A4-1012-9104-6428DB59636B}"/>
                  </a:ext>
                </a:extLst>
              </p:cNvPr>
              <p:cNvSpPr txBox="1"/>
              <p:nvPr/>
            </p:nvSpPr>
            <p:spPr>
              <a:xfrm>
                <a:off x="843455" y="3910601"/>
                <a:ext cx="6385035" cy="1070549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𝓁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nary>
                                    <m:naryPr>
                                      <m:limLoc m:val="undOvr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4"/>
                                        </m:r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limLoc m:val="undOvr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4"/>
                                            </m:r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  <m:t>ξ</m:t>
                                              </m:r>
                                            </m:e>
                                          </m:d>
                                          <m:sSup>
                                            <m:sSupPr>
                                              <m:ctrlP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𝐟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p>
                                          </m:sSup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𝐉</m:t>
                                              </m:r>
                                            </m:e>
                                          </m:d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 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d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d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d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𝜁</m:t>
                                          </m:r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dirty="0" smtClean="0"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</m:d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717297-00A4-1012-9104-6428DB596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55" y="3910601"/>
                <a:ext cx="6385035" cy="10705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DFD553-0DFB-BD5C-A3EA-A187F44E7472}"/>
                  </a:ext>
                </a:extLst>
              </p:cNvPr>
              <p:cNvSpPr txBox="1"/>
              <p:nvPr/>
            </p:nvSpPr>
            <p:spPr>
              <a:xfrm>
                <a:off x="536464" y="5504141"/>
                <a:ext cx="4765600" cy="58798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dirty="0" smtClean="0"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∀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</m:acc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DFD553-0DFB-BD5C-A3EA-A187F44E7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64" y="5504141"/>
                <a:ext cx="4765600" cy="5879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841524"/>
      </p:ext>
    </p:extLst>
  </p:cSld>
  <p:clrMapOvr>
    <a:masterClrMapping/>
  </p:clrMapOvr>
  <p:transition>
    <p:fade thruBlk="1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For bar and beam, analytical integration is possible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For plate and solid, analytical integration is difficult, if not impossible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Gauss quadrature is most popular in FEM due to simplicity and accuracy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1D Gauss quadrature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24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NG: No. of </a:t>
                </a:r>
                <a:r>
                  <a:rPr lang="en-US" dirty="0" err="1"/>
                  <a:t>integ</a:t>
                </a:r>
                <a:r>
                  <a:rPr lang="en-US" dirty="0"/>
                  <a:t>. points;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</a:t>
                </a:r>
                <a:r>
                  <a:rPr lang="en-US" dirty="0" err="1"/>
                  <a:t>integ</a:t>
                </a:r>
                <a:r>
                  <a:rPr lang="en-US" dirty="0"/>
                  <a:t>. point;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en-US" dirty="0" err="1"/>
                  <a:t>integ</a:t>
                </a:r>
                <a:r>
                  <a:rPr lang="en-US" dirty="0"/>
                  <a:t>. weight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b="1" dirty="0">
                    <a:solidFill>
                      <a:srgbClr val="2C02C6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2C02C6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2C02C6"/>
                    </a:solidFill>
                  </a:rPr>
                  <a:t> are chosen so that the integration is exact </a:t>
                </a:r>
                <a:br>
                  <a:rPr lang="en-US" b="1" dirty="0">
                    <a:solidFill>
                      <a:srgbClr val="2C02C6"/>
                    </a:solidFill>
                  </a:rPr>
                </a:br>
                <a:r>
                  <a:rPr lang="en-US" b="1" dirty="0">
                    <a:solidFill>
                      <a:srgbClr val="2C02C6"/>
                    </a:solidFill>
                  </a:rPr>
                  <a:t>for (2*NG – 1)-order polynomial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Works well for smooth function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Integration domain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[−1, 1]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 b="-3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2669628" y="3510453"/>
            <a:ext cx="3300248" cy="1051035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F3F5A7-FB48-6E82-08A7-C50099C2ED47}"/>
                  </a:ext>
                </a:extLst>
              </p:cNvPr>
              <p:cNvSpPr txBox="1"/>
              <p:nvPr/>
            </p:nvSpPr>
            <p:spPr>
              <a:xfrm>
                <a:off x="2580518" y="3453734"/>
                <a:ext cx="3510000" cy="113293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grow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nary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𝑁𝐺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F3F5A7-FB48-6E82-08A7-C50099C2E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518" y="3453734"/>
                <a:ext cx="3510000" cy="1132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8006576"/>
      </p:ext>
    </p:extLst>
  </p:cSld>
  <p:clrMapOvr>
    <a:masterClrMapping/>
  </p:clrMapOvr>
  <p:transition>
    <p:fade thruBlk="1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Integration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Multi-dimensions</a:t>
            </a:r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45860" y="3560380"/>
          <a:ext cx="3852567" cy="3017520"/>
        </p:xfrm>
        <a:graphic>
          <a:graphicData uri="http://schemas.openxmlformats.org/drawingml/2006/table">
            <a:tbl>
              <a:tblPr/>
              <a:tblGrid>
                <a:gridCol w="583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6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3875" algn="l"/>
                        </a:tabLst>
                      </a:pPr>
                      <a:r>
                        <a:rPr lang="en-US" sz="1800" i="1" dirty="0">
                          <a:latin typeface="Times New Roman"/>
                          <a:ea typeface="Times New Roman"/>
                          <a:cs typeface="Times New Roman"/>
                        </a:rPr>
                        <a:t>NG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Integration Points (</a:t>
                      </a:r>
                      <a:r>
                        <a:rPr lang="en-US" sz="1800" i="1">
                          <a:latin typeface="Symbol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en-US" sz="1800" i="1" baseline="-2500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Weights (</a:t>
                      </a:r>
                      <a:r>
                        <a:rPr lang="en-US" sz="1800" i="1" dirty="0" err="1">
                          <a:latin typeface="Symbol"/>
                          <a:ea typeface="Times New Roman"/>
                          <a:cs typeface="Times New Roman"/>
                        </a:rPr>
                        <a:t>w</a:t>
                      </a:r>
                      <a:r>
                        <a:rPr lang="en-US" sz="1800" i="1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2.0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.5773502692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.7745966692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.5555555556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.8888888889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.8611363116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.3399810436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.3478546451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.6521451549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.9061798459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.5384693101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.2369268851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.4786286705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.5688888889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9" name="Group 68"/>
          <p:cNvGrpSpPr/>
          <p:nvPr/>
        </p:nvGrpSpPr>
        <p:grpSpPr>
          <a:xfrm>
            <a:off x="5470635" y="3407088"/>
            <a:ext cx="3200400" cy="3152562"/>
            <a:chOff x="5218387" y="3396577"/>
            <a:chExt cx="3200400" cy="3152562"/>
          </a:xfrm>
        </p:grpSpPr>
        <p:sp>
          <p:nvSpPr>
            <p:cNvPr id="90120" name="Rectangle 8"/>
            <p:cNvSpPr>
              <a:spLocks noChangeArrowheads="1"/>
            </p:cNvSpPr>
            <p:nvPr/>
          </p:nvSpPr>
          <p:spPr bwMode="auto">
            <a:xfrm>
              <a:off x="5218387" y="5383920"/>
              <a:ext cx="868680" cy="86820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0121" name="Freeform 9"/>
            <p:cNvSpPr>
              <a:spLocks/>
            </p:cNvSpPr>
            <p:nvPr/>
          </p:nvSpPr>
          <p:spPr bwMode="auto">
            <a:xfrm>
              <a:off x="5652727" y="4938395"/>
              <a:ext cx="868680" cy="8796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85"/>
                </a:cxn>
                <a:cxn ang="0">
                  <a:pos x="1230" y="1185"/>
                </a:cxn>
              </a:cxnLst>
              <a:rect l="0" t="0" r="r" b="b"/>
              <a:pathLst>
                <a:path w="1230" h="1185">
                  <a:moveTo>
                    <a:pt x="0" y="0"/>
                  </a:moveTo>
                  <a:lnTo>
                    <a:pt x="0" y="1185"/>
                  </a:lnTo>
                  <a:lnTo>
                    <a:pt x="1230" y="118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0122" name="Text Box 10"/>
            <p:cNvSpPr txBox="1">
              <a:spLocks noChangeArrowheads="1"/>
            </p:cNvSpPr>
            <p:nvPr/>
          </p:nvSpPr>
          <p:spPr bwMode="auto">
            <a:xfrm>
              <a:off x="6395677" y="5852292"/>
              <a:ext cx="160020" cy="2855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charset="-127"/>
                </a:rPr>
                <a:t>x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0123" name="Text Box 11"/>
            <p:cNvSpPr txBox="1">
              <a:spLocks noChangeArrowheads="1"/>
            </p:cNvSpPr>
            <p:nvPr/>
          </p:nvSpPr>
          <p:spPr bwMode="auto">
            <a:xfrm>
              <a:off x="5435557" y="4847005"/>
              <a:ext cx="160020" cy="2855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charset="-127"/>
                </a:rPr>
                <a:t>h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0124" name="Rectangle 12"/>
            <p:cNvSpPr>
              <a:spLocks noChangeArrowheads="1"/>
            </p:cNvSpPr>
            <p:nvPr/>
          </p:nvSpPr>
          <p:spPr bwMode="auto">
            <a:xfrm>
              <a:off x="6203600" y="3933492"/>
              <a:ext cx="868680" cy="86820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0125" name="Freeform 13"/>
            <p:cNvSpPr>
              <a:spLocks/>
            </p:cNvSpPr>
            <p:nvPr/>
          </p:nvSpPr>
          <p:spPr bwMode="auto">
            <a:xfrm>
              <a:off x="6637940" y="3487967"/>
              <a:ext cx="868680" cy="8796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85"/>
                </a:cxn>
                <a:cxn ang="0">
                  <a:pos x="1230" y="1185"/>
                </a:cxn>
              </a:cxnLst>
              <a:rect l="0" t="0" r="r" b="b"/>
              <a:pathLst>
                <a:path w="1230" h="1185">
                  <a:moveTo>
                    <a:pt x="0" y="0"/>
                  </a:moveTo>
                  <a:lnTo>
                    <a:pt x="0" y="1185"/>
                  </a:lnTo>
                  <a:lnTo>
                    <a:pt x="1230" y="118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0126" name="Text Box 14"/>
            <p:cNvSpPr txBox="1">
              <a:spLocks noChangeArrowheads="1"/>
            </p:cNvSpPr>
            <p:nvPr/>
          </p:nvSpPr>
          <p:spPr bwMode="auto">
            <a:xfrm>
              <a:off x="7380890" y="4401864"/>
              <a:ext cx="160020" cy="2855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charset="-127"/>
                </a:rPr>
                <a:t>x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0127" name="Text Box 15"/>
            <p:cNvSpPr txBox="1">
              <a:spLocks noChangeArrowheads="1"/>
            </p:cNvSpPr>
            <p:nvPr/>
          </p:nvSpPr>
          <p:spPr bwMode="auto">
            <a:xfrm>
              <a:off x="6420770" y="3396577"/>
              <a:ext cx="160020" cy="2855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charset="-127"/>
                </a:rPr>
                <a:t>h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0128" name="Rectangle 16"/>
            <p:cNvSpPr>
              <a:spLocks noChangeArrowheads="1"/>
            </p:cNvSpPr>
            <p:nvPr/>
          </p:nvSpPr>
          <p:spPr bwMode="auto">
            <a:xfrm>
              <a:off x="7081477" y="5383920"/>
              <a:ext cx="868680" cy="86820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0129" name="Freeform 17"/>
            <p:cNvSpPr>
              <a:spLocks/>
            </p:cNvSpPr>
            <p:nvPr/>
          </p:nvSpPr>
          <p:spPr bwMode="auto">
            <a:xfrm>
              <a:off x="7515817" y="4938395"/>
              <a:ext cx="868680" cy="8796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85"/>
                </a:cxn>
                <a:cxn ang="0">
                  <a:pos x="1230" y="1185"/>
                </a:cxn>
              </a:cxnLst>
              <a:rect l="0" t="0" r="r" b="b"/>
              <a:pathLst>
                <a:path w="1230" h="1185">
                  <a:moveTo>
                    <a:pt x="0" y="0"/>
                  </a:moveTo>
                  <a:lnTo>
                    <a:pt x="0" y="1185"/>
                  </a:lnTo>
                  <a:lnTo>
                    <a:pt x="1230" y="118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0130" name="Text Box 18"/>
            <p:cNvSpPr txBox="1">
              <a:spLocks noChangeArrowheads="1"/>
            </p:cNvSpPr>
            <p:nvPr/>
          </p:nvSpPr>
          <p:spPr bwMode="auto">
            <a:xfrm>
              <a:off x="8258767" y="5852292"/>
              <a:ext cx="160020" cy="2855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charset="-127"/>
                </a:rPr>
                <a:t>x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0131" name="Text Box 19"/>
            <p:cNvSpPr txBox="1">
              <a:spLocks noChangeArrowheads="1"/>
            </p:cNvSpPr>
            <p:nvPr/>
          </p:nvSpPr>
          <p:spPr bwMode="auto">
            <a:xfrm>
              <a:off x="7298647" y="4847005"/>
              <a:ext cx="160020" cy="2855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charset="-127"/>
                </a:rPr>
                <a:t>h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90132" name="Group 20"/>
            <p:cNvGrpSpPr>
              <a:grpSpLocks/>
            </p:cNvGrpSpPr>
            <p:nvPr/>
          </p:nvGrpSpPr>
          <p:grpSpPr bwMode="auto">
            <a:xfrm rot="18900000">
              <a:off x="5402791" y="5985569"/>
              <a:ext cx="102870" cy="102813"/>
              <a:chOff x="3480" y="5380"/>
              <a:chExt cx="135" cy="135"/>
            </a:xfrm>
          </p:grpSpPr>
          <p:sp>
            <p:nvSpPr>
              <p:cNvPr id="90133" name="Line 21"/>
              <p:cNvSpPr>
                <a:spLocks noChangeShapeType="1"/>
              </p:cNvSpPr>
              <p:nvPr/>
            </p:nv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0134" name="Line 22"/>
              <p:cNvSpPr>
                <a:spLocks noChangeShapeType="1"/>
              </p:cNvSpPr>
              <p:nvPr/>
            </p:nv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90135" name="Group 23"/>
            <p:cNvGrpSpPr>
              <a:grpSpLocks/>
            </p:cNvGrpSpPr>
            <p:nvPr/>
          </p:nvGrpSpPr>
          <p:grpSpPr bwMode="auto">
            <a:xfrm rot="18900000">
              <a:off x="6592220" y="4318090"/>
              <a:ext cx="102870" cy="102813"/>
              <a:chOff x="3480" y="5380"/>
              <a:chExt cx="135" cy="135"/>
            </a:xfrm>
          </p:grpSpPr>
          <p:sp>
            <p:nvSpPr>
              <p:cNvPr id="90136" name="Line 24"/>
              <p:cNvSpPr>
                <a:spLocks noChangeShapeType="1"/>
              </p:cNvSpPr>
              <p:nvPr/>
            </p:nv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0137" name="Line 25"/>
              <p:cNvSpPr>
                <a:spLocks noChangeShapeType="1"/>
              </p:cNvSpPr>
              <p:nvPr/>
            </p:nv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90138" name="Group 26"/>
            <p:cNvGrpSpPr>
              <a:grpSpLocks/>
            </p:cNvGrpSpPr>
            <p:nvPr/>
          </p:nvGrpSpPr>
          <p:grpSpPr bwMode="auto">
            <a:xfrm rot="18900000">
              <a:off x="5817319" y="5985569"/>
              <a:ext cx="102870" cy="102813"/>
              <a:chOff x="3480" y="5380"/>
              <a:chExt cx="135" cy="135"/>
            </a:xfrm>
          </p:grpSpPr>
          <p:sp>
            <p:nvSpPr>
              <p:cNvPr id="90139" name="Line 27"/>
              <p:cNvSpPr>
                <a:spLocks noChangeShapeType="1"/>
              </p:cNvSpPr>
              <p:nvPr/>
            </p:nv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0140" name="Line 28"/>
              <p:cNvSpPr>
                <a:spLocks noChangeShapeType="1"/>
              </p:cNvSpPr>
              <p:nvPr/>
            </p:nv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90141" name="Group 29"/>
            <p:cNvGrpSpPr>
              <a:grpSpLocks/>
            </p:cNvGrpSpPr>
            <p:nvPr/>
          </p:nvGrpSpPr>
          <p:grpSpPr bwMode="auto">
            <a:xfrm rot="18900000">
              <a:off x="5402029" y="5585739"/>
              <a:ext cx="102870" cy="102813"/>
              <a:chOff x="3480" y="5380"/>
              <a:chExt cx="135" cy="135"/>
            </a:xfrm>
          </p:grpSpPr>
          <p:sp>
            <p:nvSpPr>
              <p:cNvPr id="90142" name="Line 30"/>
              <p:cNvSpPr>
                <a:spLocks noChangeShapeType="1"/>
              </p:cNvSpPr>
              <p:nvPr/>
            </p:nv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0143" name="Line 31"/>
              <p:cNvSpPr>
                <a:spLocks noChangeShapeType="1"/>
              </p:cNvSpPr>
              <p:nvPr/>
            </p:nv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90144" name="Group 32"/>
            <p:cNvGrpSpPr>
              <a:grpSpLocks/>
            </p:cNvGrpSpPr>
            <p:nvPr/>
          </p:nvGrpSpPr>
          <p:grpSpPr bwMode="auto">
            <a:xfrm rot="18900000">
              <a:off x="5818081" y="5585739"/>
              <a:ext cx="102870" cy="102813"/>
              <a:chOff x="3480" y="5380"/>
              <a:chExt cx="135" cy="135"/>
            </a:xfrm>
          </p:grpSpPr>
          <p:sp>
            <p:nvSpPr>
              <p:cNvPr id="90145" name="Line 33"/>
              <p:cNvSpPr>
                <a:spLocks noChangeShapeType="1"/>
              </p:cNvSpPr>
              <p:nvPr/>
            </p:nv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0146" name="Line 34"/>
              <p:cNvSpPr>
                <a:spLocks noChangeShapeType="1"/>
              </p:cNvSpPr>
              <p:nvPr/>
            </p:nv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90147" name="Group 35"/>
            <p:cNvGrpSpPr>
              <a:grpSpLocks/>
            </p:cNvGrpSpPr>
            <p:nvPr/>
          </p:nvGrpSpPr>
          <p:grpSpPr bwMode="auto">
            <a:xfrm rot="18900000">
              <a:off x="7219399" y="5498157"/>
              <a:ext cx="102870" cy="102813"/>
              <a:chOff x="3480" y="5380"/>
              <a:chExt cx="135" cy="135"/>
            </a:xfrm>
          </p:grpSpPr>
          <p:sp>
            <p:nvSpPr>
              <p:cNvPr id="90148" name="Line 36"/>
              <p:cNvSpPr>
                <a:spLocks noChangeShapeType="1"/>
              </p:cNvSpPr>
              <p:nvPr/>
            </p:nv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0149" name="Line 37"/>
              <p:cNvSpPr>
                <a:spLocks noChangeShapeType="1"/>
              </p:cNvSpPr>
              <p:nvPr/>
            </p:nv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90150" name="Group 38"/>
            <p:cNvGrpSpPr>
              <a:grpSpLocks/>
            </p:cNvGrpSpPr>
            <p:nvPr/>
          </p:nvGrpSpPr>
          <p:grpSpPr bwMode="auto">
            <a:xfrm rot="18900000">
              <a:off x="7720795" y="5498157"/>
              <a:ext cx="102870" cy="102813"/>
              <a:chOff x="3480" y="5380"/>
              <a:chExt cx="135" cy="135"/>
            </a:xfrm>
          </p:grpSpPr>
          <p:sp>
            <p:nvSpPr>
              <p:cNvPr id="90151" name="Line 39"/>
              <p:cNvSpPr>
                <a:spLocks noChangeShapeType="1"/>
              </p:cNvSpPr>
              <p:nvPr/>
            </p:nv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0152" name="Line 40"/>
              <p:cNvSpPr>
                <a:spLocks noChangeShapeType="1"/>
              </p:cNvSpPr>
              <p:nvPr/>
            </p:nv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90153" name="Group 41"/>
            <p:cNvGrpSpPr>
              <a:grpSpLocks/>
            </p:cNvGrpSpPr>
            <p:nvPr/>
          </p:nvGrpSpPr>
          <p:grpSpPr bwMode="auto">
            <a:xfrm rot="18900000">
              <a:off x="7466287" y="5497395"/>
              <a:ext cx="102870" cy="102813"/>
              <a:chOff x="3480" y="5380"/>
              <a:chExt cx="135" cy="135"/>
            </a:xfrm>
          </p:grpSpPr>
          <p:sp>
            <p:nvSpPr>
              <p:cNvPr id="90154" name="Line 42"/>
              <p:cNvSpPr>
                <a:spLocks noChangeShapeType="1"/>
              </p:cNvSpPr>
              <p:nvPr/>
            </p:nv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0155" name="Line 43"/>
              <p:cNvSpPr>
                <a:spLocks noChangeShapeType="1"/>
              </p:cNvSpPr>
              <p:nvPr/>
            </p:nv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90156" name="Group 44"/>
            <p:cNvGrpSpPr>
              <a:grpSpLocks/>
            </p:cNvGrpSpPr>
            <p:nvPr/>
          </p:nvGrpSpPr>
          <p:grpSpPr bwMode="auto">
            <a:xfrm rot="18900000">
              <a:off x="7219399" y="5766234"/>
              <a:ext cx="102870" cy="102813"/>
              <a:chOff x="3480" y="5380"/>
              <a:chExt cx="135" cy="135"/>
            </a:xfrm>
          </p:grpSpPr>
          <p:sp>
            <p:nvSpPr>
              <p:cNvPr id="90157" name="Line 45"/>
              <p:cNvSpPr>
                <a:spLocks noChangeShapeType="1"/>
              </p:cNvSpPr>
              <p:nvPr/>
            </p:nv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0158" name="Line 46"/>
              <p:cNvSpPr>
                <a:spLocks noChangeShapeType="1"/>
              </p:cNvSpPr>
              <p:nvPr/>
            </p:nv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90159" name="Group 47"/>
            <p:cNvGrpSpPr>
              <a:grpSpLocks/>
            </p:cNvGrpSpPr>
            <p:nvPr/>
          </p:nvGrpSpPr>
          <p:grpSpPr bwMode="auto">
            <a:xfrm rot="18900000">
              <a:off x="7720795" y="5766234"/>
              <a:ext cx="102870" cy="102813"/>
              <a:chOff x="3480" y="5380"/>
              <a:chExt cx="135" cy="135"/>
            </a:xfrm>
          </p:grpSpPr>
          <p:sp>
            <p:nvSpPr>
              <p:cNvPr id="90160" name="Line 48"/>
              <p:cNvSpPr>
                <a:spLocks noChangeShapeType="1"/>
              </p:cNvSpPr>
              <p:nvPr/>
            </p:nv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0161" name="Line 49"/>
              <p:cNvSpPr>
                <a:spLocks noChangeShapeType="1"/>
              </p:cNvSpPr>
              <p:nvPr/>
            </p:nv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90162" name="Group 50"/>
            <p:cNvGrpSpPr>
              <a:grpSpLocks/>
            </p:cNvGrpSpPr>
            <p:nvPr/>
          </p:nvGrpSpPr>
          <p:grpSpPr bwMode="auto">
            <a:xfrm rot="18900000">
              <a:off x="7466287" y="5765472"/>
              <a:ext cx="102870" cy="102813"/>
              <a:chOff x="3480" y="5380"/>
              <a:chExt cx="135" cy="135"/>
            </a:xfrm>
          </p:grpSpPr>
          <p:sp>
            <p:nvSpPr>
              <p:cNvPr id="90163" name="Line 51"/>
              <p:cNvSpPr>
                <a:spLocks noChangeShapeType="1"/>
              </p:cNvSpPr>
              <p:nvPr/>
            </p:nv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0164" name="Line 52"/>
              <p:cNvSpPr>
                <a:spLocks noChangeShapeType="1"/>
              </p:cNvSpPr>
              <p:nvPr/>
            </p:nv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90165" name="Group 53"/>
            <p:cNvGrpSpPr>
              <a:grpSpLocks/>
            </p:cNvGrpSpPr>
            <p:nvPr/>
          </p:nvGrpSpPr>
          <p:grpSpPr bwMode="auto">
            <a:xfrm rot="18900000">
              <a:off x="7219399" y="6016032"/>
              <a:ext cx="102870" cy="102813"/>
              <a:chOff x="3480" y="5380"/>
              <a:chExt cx="135" cy="135"/>
            </a:xfrm>
          </p:grpSpPr>
          <p:sp>
            <p:nvSpPr>
              <p:cNvPr id="90166" name="Line 54"/>
              <p:cNvSpPr>
                <a:spLocks noChangeShapeType="1"/>
              </p:cNvSpPr>
              <p:nvPr/>
            </p:nv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0167" name="Line 55"/>
              <p:cNvSpPr>
                <a:spLocks noChangeShapeType="1"/>
              </p:cNvSpPr>
              <p:nvPr/>
            </p:nv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90168" name="Group 56"/>
            <p:cNvGrpSpPr>
              <a:grpSpLocks/>
            </p:cNvGrpSpPr>
            <p:nvPr/>
          </p:nvGrpSpPr>
          <p:grpSpPr bwMode="auto">
            <a:xfrm rot="18900000">
              <a:off x="7720795" y="6016032"/>
              <a:ext cx="102870" cy="102813"/>
              <a:chOff x="3480" y="5380"/>
              <a:chExt cx="135" cy="135"/>
            </a:xfrm>
          </p:grpSpPr>
          <p:sp>
            <p:nvSpPr>
              <p:cNvPr id="90169" name="Line 57"/>
              <p:cNvSpPr>
                <a:spLocks noChangeShapeType="1"/>
              </p:cNvSpPr>
              <p:nvPr/>
            </p:nv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0170" name="Line 58"/>
              <p:cNvSpPr>
                <a:spLocks noChangeShapeType="1"/>
              </p:cNvSpPr>
              <p:nvPr/>
            </p:nv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90171" name="Group 59"/>
            <p:cNvGrpSpPr>
              <a:grpSpLocks/>
            </p:cNvGrpSpPr>
            <p:nvPr/>
          </p:nvGrpSpPr>
          <p:grpSpPr bwMode="auto">
            <a:xfrm rot="18900000">
              <a:off x="7466287" y="6015271"/>
              <a:ext cx="102870" cy="102813"/>
              <a:chOff x="3480" y="5380"/>
              <a:chExt cx="135" cy="135"/>
            </a:xfrm>
          </p:grpSpPr>
          <p:sp>
            <p:nvSpPr>
              <p:cNvPr id="90172" name="Line 60"/>
              <p:cNvSpPr>
                <a:spLocks noChangeShapeType="1"/>
              </p:cNvSpPr>
              <p:nvPr/>
            </p:nv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0173" name="Line 61"/>
              <p:cNvSpPr>
                <a:spLocks noChangeShapeType="1"/>
              </p:cNvSpPr>
              <p:nvPr/>
            </p:nv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sp>
          <p:nvSpPr>
            <p:cNvPr id="90174" name="Text Box 62"/>
            <p:cNvSpPr txBox="1">
              <a:spLocks noChangeArrowheads="1"/>
            </p:cNvSpPr>
            <p:nvPr/>
          </p:nvSpPr>
          <p:spPr bwMode="auto">
            <a:xfrm>
              <a:off x="6260750" y="4870237"/>
              <a:ext cx="708660" cy="2284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(a) 1</a:t>
              </a:r>
              <a:r>
                <a:rPr kumimoji="0" lang="en-US" altLang="ko-K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  <a:sym typeface="Symbol" pitchFamily="18" charset="2"/>
                </a:rPr>
                <a:t></a:t>
              </a:r>
              <a:r>
                <a:rPr kumimoji="0" lang="en-US" altLang="ko-K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1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0175" name="Text Box 63"/>
            <p:cNvSpPr txBox="1">
              <a:spLocks noChangeArrowheads="1"/>
            </p:cNvSpPr>
            <p:nvPr/>
          </p:nvSpPr>
          <p:spPr bwMode="auto">
            <a:xfrm>
              <a:off x="5275537" y="6320665"/>
              <a:ext cx="708660" cy="2284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(b) 2</a:t>
              </a:r>
              <a:r>
                <a:rPr kumimoji="0" lang="en-US" altLang="ko-K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  <a:sym typeface="Symbol" pitchFamily="18" charset="2"/>
                </a:rPr>
                <a:t></a:t>
              </a:r>
              <a:r>
                <a:rPr kumimoji="0" lang="en-US" altLang="ko-K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2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0176" name="Text Box 64"/>
            <p:cNvSpPr txBox="1">
              <a:spLocks noChangeArrowheads="1"/>
            </p:cNvSpPr>
            <p:nvPr/>
          </p:nvSpPr>
          <p:spPr bwMode="auto">
            <a:xfrm>
              <a:off x="7161487" y="6320665"/>
              <a:ext cx="708660" cy="2284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(c) 3</a:t>
              </a:r>
              <a:r>
                <a:rPr kumimoji="0" lang="en-US" altLang="ko-K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  <a:sym typeface="Symbol" pitchFamily="18" charset="2"/>
                </a:rPr>
                <a:t></a:t>
              </a:r>
              <a:r>
                <a:rPr kumimoji="0" lang="en-US" altLang="ko-K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3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07A4ED-75BA-1779-BD69-51F0FC1AF687}"/>
                  </a:ext>
                </a:extLst>
              </p:cNvPr>
              <p:cNvSpPr txBox="1"/>
              <p:nvPr/>
            </p:nvSpPr>
            <p:spPr>
              <a:xfrm>
                <a:off x="919003" y="1207345"/>
                <a:ext cx="4748992" cy="102284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sepChr m:val=",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d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nary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𝑁𝐺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𝑁𝐺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sepChr m:val=",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07A4ED-75BA-1779-BD69-51F0FC1AF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03" y="1207345"/>
                <a:ext cx="4748992" cy="10228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AF84B0-82A1-CE87-669D-97CA76453137}"/>
                  </a:ext>
                </a:extLst>
              </p:cNvPr>
              <p:cNvSpPr txBox="1"/>
              <p:nvPr/>
            </p:nvSpPr>
            <p:spPr>
              <a:xfrm>
                <a:off x="867215" y="2357002"/>
                <a:ext cx="6665223" cy="102284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nary>
                                <m:naryPr>
                                  <m:limLoc m:val="undOvr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)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𝑁𝐺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𝑁𝐺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𝑁𝐺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𝜁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AF84B0-82A1-CE87-669D-97CA76453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15" y="2357002"/>
                <a:ext cx="6665223" cy="1022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569126"/>
      </p:ext>
    </p:extLst>
  </p:cSld>
  <p:clrMapOvr>
    <a:masterClrMapping/>
  </p:clrMapOvr>
  <p:transition>
    <p:fade thruBlk="1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ELAST3D.m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n-US" dirty="0"/>
              <a:t>A module to solve linear elastic problem using </a:t>
            </a:r>
            <a:r>
              <a:rPr lang="en-US" dirty="0" err="1"/>
              <a:t>NLFEA.m</a:t>
            </a:r>
            <a:endParaRPr lang="en-US" dirty="0"/>
          </a:p>
          <a:p>
            <a:pPr>
              <a:spcBef>
                <a:spcPts val="3000"/>
              </a:spcBef>
            </a:pPr>
            <a:r>
              <a:rPr lang="en-US" dirty="0"/>
              <a:t>Input variables for ELAST2D.m</a:t>
            </a:r>
          </a:p>
          <a:p>
            <a:pPr>
              <a:spcBef>
                <a:spcPts val="3000"/>
              </a:spcBef>
            </a:pPr>
            <a:endParaRPr lang="en-US" dirty="0"/>
          </a:p>
          <a:p>
            <a:pPr>
              <a:spcBef>
                <a:spcPts val="3000"/>
              </a:spcBef>
            </a:pPr>
            <a:endParaRPr lang="en-US" dirty="0"/>
          </a:p>
          <a:p>
            <a:pPr>
              <a:spcBef>
                <a:spcPts val="3000"/>
              </a:spcBef>
            </a:pPr>
            <a:endParaRPr lang="en-US" dirty="0"/>
          </a:p>
          <a:p>
            <a:pPr>
              <a:spcBef>
                <a:spcPts val="3000"/>
              </a:spcBef>
            </a:pPr>
            <a:r>
              <a:rPr lang="en-US" dirty="0"/>
              <a:t>Textbook and companion website also have ELAST3D.m</a:t>
            </a:r>
          </a:p>
          <a:p>
            <a:pPr>
              <a:spcBef>
                <a:spcPts val="3000"/>
              </a:spcBef>
            </a:pPr>
            <a:endParaRPr lang="en-US" dirty="0"/>
          </a:p>
          <a:p>
            <a:pPr>
              <a:spcBef>
                <a:spcPts val="3000"/>
              </a:spcBef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685249"/>
              </p:ext>
            </p:extLst>
          </p:nvPr>
        </p:nvGraphicFramePr>
        <p:xfrm>
          <a:off x="1126155" y="2146429"/>
          <a:ext cx="7257449" cy="21348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7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9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973">
                <a:tc>
                  <a:txBody>
                    <a:bodyPr/>
                    <a:lstStyle/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3875" algn="l"/>
                        </a:tabLst>
                      </a:pPr>
                      <a:r>
                        <a:rPr lang="en-US" sz="1600" dirty="0">
                          <a:effectLst/>
                        </a:rPr>
                        <a:t>Variable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Array size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Meaning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973">
                <a:tc>
                  <a:txBody>
                    <a:bodyPr/>
                    <a:lstStyle/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ETAN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(6,6)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Elastic stiffness matrix Eq. (1.81)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973">
                <a:tc>
                  <a:txBody>
                    <a:bodyPr/>
                    <a:lstStyle/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Integer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number of elements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973">
                <a:tc>
                  <a:txBody>
                    <a:bodyPr/>
                    <a:lstStyle/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NDOF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Integer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Dimension of problem (3)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973">
                <a:tc>
                  <a:txBody>
                    <a:bodyPr/>
                    <a:lstStyle/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XYZ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(3,NNODE)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Coordinates of all nodes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973">
                <a:tc>
                  <a:txBody>
                    <a:bodyPr/>
                    <a:lstStyle/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(8,NE)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Element connectivity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973">
                <a:tc>
                  <a:txBody>
                    <a:bodyPr/>
                    <a:lstStyle/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DYNF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Real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Dynamic factor (=1 for static)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6636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532680"/>
      </p:ext>
    </p:extLst>
  </p:cSld>
  <p:clrMapOvr>
    <a:masterClrMapping/>
  </p:clrMapOvr>
  <p:transition>
    <p:fade thruBlk="1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Solve Linear Problem in Nonlinear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matrix solver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Construct stiffness matrix and force vector</a:t>
            </a:r>
          </a:p>
          <a:p>
            <a:pPr lvl="1"/>
            <a:r>
              <a:rPr lang="en-US" dirty="0"/>
              <a:t>Use LU decomposition to solve for unknown displacement {</a:t>
            </a:r>
            <a:r>
              <a:rPr lang="en-US" b="1" dirty="0"/>
              <a:t>d</a:t>
            </a:r>
            <a:r>
              <a:rPr lang="en-US" dirty="0"/>
              <a:t>}</a:t>
            </a:r>
          </a:p>
          <a:p>
            <a:r>
              <a:rPr lang="en-US" dirty="0"/>
              <a:t>Nonlinear solver (iterative solver)</a:t>
            </a:r>
          </a:p>
          <a:p>
            <a:pPr lvl="1"/>
            <a:r>
              <a:rPr lang="en-US" dirty="0"/>
              <a:t>Assume the solution at iteration n is known, and n+1 is unknown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64735" y="1305038"/>
                <a:ext cx="1884875" cy="45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1" i="0" dirty="0" err="1">
                          <a:latin typeface="Cambria Math" panose="02040503050406030204" pitchFamily="18" charset="0"/>
                        </a:rPr>
                        <m:t>𝐟</m:t>
                      </m:r>
                      <m:r>
                        <m:rPr>
                          <m:sty m:val="p"/>
                        </m:rPr>
                        <a:rPr lang="en-US" sz="2400" i="0" baseline="30000" dirty="0" err="1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}={</m:t>
                      </m:r>
                      <m:r>
                        <a:rPr lang="en-US" sz="2400" b="1" i="0" dirty="0" err="1">
                          <a:latin typeface="Cambria Math" panose="02040503050406030204" pitchFamily="18" charset="0"/>
                        </a:rPr>
                        <m:t>𝐟</m:t>
                      </m:r>
                      <m:r>
                        <m:rPr>
                          <m:sty m:val="p"/>
                        </m:rPr>
                        <a:rPr lang="en-US" sz="2400" i="0" baseline="30000" dirty="0" err="1">
                          <a:latin typeface="Cambria Math" panose="02040503050406030204" pitchFamily="18" charset="0"/>
                        </a:rPr>
                        <m:t>ext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baseline="30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735" y="1305038"/>
                <a:ext cx="1884875" cy="453650"/>
              </a:xfrm>
              <a:prstGeom prst="rect">
                <a:avLst/>
              </a:prstGeom>
              <a:blipFill>
                <a:blip r:embed="rId2"/>
                <a:stretch>
                  <a:fillRect l="-647" r="-647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/>
          <p:cNvSpPr/>
          <p:nvPr/>
        </p:nvSpPr>
        <p:spPr bwMode="auto">
          <a:xfrm>
            <a:off x="2560984" y="1432632"/>
            <a:ext cx="486697" cy="206477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05816" y="1305038"/>
                <a:ext cx="3438184" cy="45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1" i="0" dirty="0"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}={</m:t>
                      </m:r>
                      <m:r>
                        <a:rPr lang="en-US" sz="2400" b="1" i="0" dirty="0" err="1">
                          <a:latin typeface="Cambria Math" panose="02040503050406030204" pitchFamily="18" charset="0"/>
                        </a:rPr>
                        <m:t>𝐟</m:t>
                      </m:r>
                      <m:r>
                        <m:rPr>
                          <m:sty m:val="p"/>
                        </m:rPr>
                        <a:rPr lang="en-US" sz="2400" i="0" baseline="30000" dirty="0" err="1">
                          <a:latin typeface="Cambria Math" panose="02040503050406030204" pitchFamily="18" charset="0"/>
                        </a:rPr>
                        <m:t>ext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1" i="0" dirty="0" err="1">
                          <a:latin typeface="Cambria Math" panose="02040503050406030204" pitchFamily="18" charset="0"/>
                        </a:rPr>
                        <m:t>𝐟</m:t>
                      </m:r>
                      <m:r>
                        <m:rPr>
                          <m:sty m:val="p"/>
                        </m:rPr>
                        <a:rPr lang="en-US" sz="2400" i="0" baseline="30000" dirty="0" err="1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={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}</m:t>
                      </m:r>
                    </m:oMath>
                  </m:oMathPara>
                </a14:m>
                <a:endParaRPr lang="en-US" sz="2400" baseline="30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816" y="1305038"/>
                <a:ext cx="3438184" cy="453650"/>
              </a:xfrm>
              <a:prstGeom prst="rect">
                <a:avLst/>
              </a:prstGeom>
              <a:blipFill>
                <a:blip r:embed="rId3"/>
                <a:stretch>
                  <a:fillRect l="-177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/>
          <p:cNvSpPr/>
          <p:nvPr/>
        </p:nvSpPr>
        <p:spPr bwMode="auto">
          <a:xfrm>
            <a:off x="5160830" y="1432632"/>
            <a:ext cx="486697" cy="206477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42548" y="3576957"/>
                <a:ext cx="43699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For linear problem,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1" i="0" dirty="0" err="1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2400" i="1" baseline="30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}={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548" y="3576957"/>
                <a:ext cx="4369979" cy="461665"/>
              </a:xfrm>
              <a:prstGeom prst="rect">
                <a:avLst/>
              </a:prstGeom>
              <a:blipFill>
                <a:blip r:embed="rId4"/>
                <a:stretch>
                  <a:fillRect l="-223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/>
          <p:cNvSpPr/>
          <p:nvPr/>
        </p:nvSpPr>
        <p:spPr bwMode="auto">
          <a:xfrm>
            <a:off x="1486714" y="5362003"/>
            <a:ext cx="486697" cy="206477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3384755" y="5110316"/>
            <a:ext cx="479322" cy="66367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Right Arrow 16"/>
          <p:cNvSpPr/>
          <p:nvPr/>
        </p:nvSpPr>
        <p:spPr bwMode="auto">
          <a:xfrm>
            <a:off x="1486714" y="6013695"/>
            <a:ext cx="486697" cy="206477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12479" y="5898860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C02C6"/>
                </a:solidFill>
              </a:rPr>
              <a:t>Only one iteration!!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17D5CD-DC2A-74BE-6339-EEEC935FE652}"/>
                  </a:ext>
                </a:extLst>
              </p:cNvPr>
              <p:cNvSpPr txBox="1"/>
              <p:nvPr/>
            </p:nvSpPr>
            <p:spPr>
              <a:xfrm>
                <a:off x="613358" y="1289520"/>
                <a:ext cx="1921488" cy="46166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17D5CD-DC2A-74BE-6339-EEEC935FE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58" y="1289520"/>
                <a:ext cx="192148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4043C3-37D2-C22F-B170-FB42461C9142}"/>
                  </a:ext>
                </a:extLst>
              </p:cNvPr>
              <p:cNvSpPr txBox="1"/>
              <p:nvPr/>
            </p:nvSpPr>
            <p:spPr>
              <a:xfrm>
                <a:off x="835650" y="3563038"/>
                <a:ext cx="3103542" cy="46166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dirty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4043C3-37D2-C22F-B170-FB42461C9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50" y="3563038"/>
                <a:ext cx="310354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E56C633-150F-D1B0-0A9F-2305DE828DEC}"/>
                  </a:ext>
                </a:extLst>
              </p:cNvPr>
              <p:cNvSpPr txBox="1"/>
              <p:nvPr/>
            </p:nvSpPr>
            <p:spPr>
              <a:xfrm>
                <a:off x="858692" y="4096722"/>
                <a:ext cx="4472122" cy="91422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dirty="0" smtClean="0"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</m:num>
                            <m:den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den>
                          </m:f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E56C633-150F-D1B0-0A9F-2305DE828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92" y="4096722"/>
                <a:ext cx="4472122" cy="9142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4C9D732-E978-971B-BE28-024F594EF118}"/>
                  </a:ext>
                </a:extLst>
              </p:cNvPr>
              <p:cNvSpPr txBox="1"/>
              <p:nvPr/>
            </p:nvSpPr>
            <p:spPr>
              <a:xfrm>
                <a:off x="1923512" y="5238659"/>
                <a:ext cx="4031360" cy="46166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4C9D732-E978-971B-BE28-024F594EF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512" y="5238659"/>
                <a:ext cx="403136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3D6DFF-4C0E-3CD0-0A48-5D0250A59591}"/>
                  </a:ext>
                </a:extLst>
              </p:cNvPr>
              <p:cNvSpPr txBox="1"/>
              <p:nvPr/>
            </p:nvSpPr>
            <p:spPr>
              <a:xfrm>
                <a:off x="1973411" y="5880723"/>
                <a:ext cx="2110642" cy="46166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3D6DFF-4C0E-3CD0-0A48-5D0250A59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411" y="5880723"/>
                <a:ext cx="211064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768275"/>
      </p:ext>
    </p:extLst>
  </p:cSld>
  <p:clrMapOvr>
    <a:masterClrMapping/>
  </p:clrMapOvr>
  <p:transition>
    <p:fade thruBlk="1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724" y="84419"/>
            <a:ext cx="8434552" cy="6736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	function ELAST2D(ETAN,NE,NDOF,XYZ,LE,DYNF)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	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%******************************************************************************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3	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COMPUTE STIFFNESS &amp; RESIDUAL FOR 2D PLANE-STRAIN LINEAR ELASTIC MATERIAL    %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4	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%******************************************************************************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5	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                                                                            %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6	 global LTAN UPDATE DISPTD FORCE GKF SIGMA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 Global variables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7	 XG=[-1/sqrt(3), 1/sqrt(3)]; WGT=[1.0, 1.0];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Integration points &amp; weights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8	 INTN=0;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Index for history variables (each integration pt)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9	 for IE=1:NE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Loop over elements. Assemble K and F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10	  ELXY=XYZ(LE(IE,:),:);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Element nodal coordinates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11	  IDOF=zeros(1,NDOF*size(LE,2));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Local to global DOF mapping index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12	  for I=1:size(LE,2)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Loop for element nodes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13	   IDOF(I*NDOF+[-1 0])=LE(IE,I)*NDOF+[-1 0];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DOF mapping index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14	  end 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element nodes loop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15	  DSP=reshape(DISPTD(IDOF),NDOF,4);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NDOFxNENODE element total displacement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16	  for LX=1:2, for LY=1:2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Loop for integration points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17	   E1=XG(LX); E2=XG(LY);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Integration point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18	   INTN=INTN+1;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Integration point sequential index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19	   [~,SHPD,DET]=SHAPEL([E1 E2], ELXY);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Det &amp; shape function derivatives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20	   FAC=WGT(LX)*WGT(LY)*DET;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Integration weights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21	   DEPS=DSP*SHPD';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Calculate strain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22	   DDEPS=[DEPS(1,1) DEPS(2,2) 0 DEPS(1,2)+DEPS(2,1) 0 0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]';      % Strain vector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23	   STRESS = ETAN*DDEPS;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Calculate stress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24	   if UPDATE, SIGMA(:,INTN)=STRESS; continue; end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Store stresses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25	   BM=zeros(4,8);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displacement-strain matrix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26	   for I=1:4  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Loop for B matrix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27	    COL=I*NDOF+[-1 0];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Colum indices for B matrix 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28	    BM(:,COL)=[SHPD(1,I) 0; 0 SHPD(2,I); 0 0; SHPD(2,I) SHPD(1,I)];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29	   end     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B matrix loop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30	   FORCE(IDOF) = FORCE(IDOF)-FAC*BM'*STRESS(1:4);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Residual internal forces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31	   if LTAN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Calculate tangent stiffness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32	    EKF = BM'*ETAN(1:4,1:4)*BM;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Element tangent stiffness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33	    GKF(IDOF,IDOF)=GKF(IDOF,IDOF)+DYNF*FAC*EKF;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Assemble to global K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34	   end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tangent stiffness branch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35	  end, end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integration points loop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36	 end        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element loop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37	end                             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536313844"/>
      </p:ext>
    </p:extLst>
  </p:cSld>
  <p:clrMapOvr>
    <a:masterClrMapping/>
  </p:clrMapOvr>
  <p:transition>
    <p:fade thruBlk="1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B46D9-732E-B5BE-5F47-D110CAD6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5CED46-4E29-0809-E0DA-74A67A50DA43}"/>
              </a:ext>
            </a:extLst>
          </p:cNvPr>
          <p:cNvSpPr txBox="1"/>
          <p:nvPr/>
        </p:nvSpPr>
        <p:spPr>
          <a:xfrm>
            <a:off x="354724" y="1156477"/>
            <a:ext cx="8434552" cy="4043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	function [SF,GDSF,DET]=SHAPEL(XI,ELXY)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	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%*****************************************************************************</a:t>
            </a: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3	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COMPUTING SHAPE FUNCTION, DERIVATIVES, AND DETERMINANT AT INTEGRATION POINTS%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4	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%******************************************************************************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5	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                                                                            %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6	 XNODE=[-1  1  1 -1 -1  1  1 -1;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Nodal coordinates of parent element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7	        -1 -1  1  1 -1 -1  1  1;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8	        -1 -1 -1 -1  1  1  1  1];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9	 [NNODE, NDOF]=size(ELXY); A=1/NNODE; ID=1:NDOF;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Define # of Nodes and DOF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10	 SF=zeros(NNODE*NDOF,NDOF); DSF=zeros(NDOF,NNODE);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Shape fns and derivative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11	 for I=1:NNODE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Loop for element nodes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12	  XP=XNODE(1:NDOF,I)';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I-th column of XNODE matrix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13	  XI0=ones(1,NDOF)+XI.*XP;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Terms in each coordinate direction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14	  SF(NDOF*(I-1)+1:NDOF*I,1:NDOF)=A*prod(XI0)*eye(NDOF);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Shape fn. matrix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15	  for J=1:NDOF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Loop for each DOF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16	   DSF(J,I)=A*XP(J)*prod(XI0(setdiff(ID,J)));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Derivative of shape functions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17	  end           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DOF loop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18	 end  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End of element nodes loop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19	 GJ=DSF*ELXY;   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Jacobian matrix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20	 DET=det(GJ);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Determinant of Jacobian matrix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21	 GDSF=GJ\DSF;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Derivatives of shape functions w.r.t. spatial coordinates</a:t>
            </a:r>
          </a:p>
          <a:p>
            <a:pPr>
              <a:lnSpc>
                <a:spcPts val="1400"/>
              </a:lnSpc>
              <a:tabLst>
                <a:tab pos="346075" algn="l"/>
              </a:tabLst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22	end                             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491501089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A_MyClas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 anchor="ctr" anchorCtr="0">
        <a:spAutoFit/>
      </a:bodyPr>
      <a:lstStyle>
        <a:defPPr algn="l">
          <a:defRPr sz="2400" dirty="0" smtClean="0">
            <a:latin typeface="Cambria Math" panose="02040503050406030204" pitchFamily="18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A_MyClass</Template>
  <TotalTime>7392</TotalTime>
  <Words>8242</Words>
  <Application>Microsoft Office PowerPoint</Application>
  <PresentationFormat>On-screen Show (4:3)</PresentationFormat>
  <Paragraphs>1605</Paragraphs>
  <Slides>105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18" baseType="lpstr">
      <vt:lpstr>Cambria Math</vt:lpstr>
      <vt:lpstr>굴림</vt:lpstr>
      <vt:lpstr>Wingdings</vt:lpstr>
      <vt:lpstr>Courier New</vt:lpstr>
      <vt:lpstr>Euclid Symbol</vt:lpstr>
      <vt:lpstr>Times New Roman</vt:lpstr>
      <vt:lpstr>Euclid</vt:lpstr>
      <vt:lpstr>Comic Sans MS</vt:lpstr>
      <vt:lpstr>Calibri</vt:lpstr>
      <vt:lpstr>Symbol</vt:lpstr>
      <vt:lpstr>Arial</vt:lpstr>
      <vt:lpstr>A_MyClass</vt:lpstr>
      <vt:lpstr>Picture</vt:lpstr>
      <vt:lpstr>Introduction to Nonlinear Finite Element Analysis</vt:lpstr>
      <vt:lpstr>CHAP 1 Continuum Mechanics and  Linear Finite Element Analysis</vt:lpstr>
      <vt:lpstr>Table of Contents</vt:lpstr>
      <vt:lpstr>Introduction</vt:lpstr>
      <vt:lpstr>Background</vt:lpstr>
      <vt:lpstr>Chapter Outline</vt:lpstr>
      <vt:lpstr>Vector and tensor calculus</vt:lpstr>
      <vt:lpstr>Vector and Tensor</vt:lpstr>
      <vt:lpstr>Index Notation and Summation Rule</vt:lpstr>
      <vt:lpstr>Index Notation and Summation Rule cont.</vt:lpstr>
      <vt:lpstr>Cartesian Vector</vt:lpstr>
      <vt:lpstr>Notation Used Here</vt:lpstr>
      <vt:lpstr>Tensor and Rank (Order or Degree)</vt:lpstr>
      <vt:lpstr>Tensor Operations</vt:lpstr>
      <vt:lpstr>Tensor Operations cont.</vt:lpstr>
      <vt:lpstr>Example</vt:lpstr>
      <vt:lpstr>Contraction and Trace</vt:lpstr>
      <vt:lpstr>Orthogonal Tensor</vt:lpstr>
      <vt:lpstr>Permutation</vt:lpstr>
      <vt:lpstr>Dual Vector</vt:lpstr>
      <vt:lpstr>Vector and Tensor Calculus</vt:lpstr>
      <vt:lpstr>Vector and Tensor Calculus</vt:lpstr>
      <vt:lpstr>Integral Theorems</vt:lpstr>
      <vt:lpstr>Integration-by-Parts</vt:lpstr>
      <vt:lpstr>Example: Divergence Theorem</vt:lpstr>
      <vt:lpstr>Exercise</vt:lpstr>
      <vt:lpstr>Stress and strain</vt:lpstr>
      <vt:lpstr>Surface Traction (Stress)</vt:lpstr>
      <vt:lpstr>Cartesian Stress Components</vt:lpstr>
      <vt:lpstr>Stress Tensor</vt:lpstr>
      <vt:lpstr>Symmetry of Stress Tensor</vt:lpstr>
      <vt:lpstr>Stress in Arbitrary Plane</vt:lpstr>
      <vt:lpstr>Cauchy’s Lemma</vt:lpstr>
      <vt:lpstr>Projected Stresses</vt:lpstr>
      <vt:lpstr>Principal Stresses</vt:lpstr>
      <vt:lpstr>Eigenvalue Problem for Principal Stresses</vt:lpstr>
      <vt:lpstr>Principal Directions</vt:lpstr>
      <vt:lpstr>Principal Directions</vt:lpstr>
      <vt:lpstr>Strains (Simple Version)</vt:lpstr>
      <vt:lpstr>Shear Strain</vt:lpstr>
      <vt:lpstr>Strains (Rigorous Version)</vt:lpstr>
      <vt:lpstr>Displacement Field</vt:lpstr>
      <vt:lpstr>Deformation Field</vt:lpstr>
      <vt:lpstr>Deformation Field</vt:lpstr>
      <vt:lpstr>Strain Tensor</vt:lpstr>
      <vt:lpstr>Volumetric and Deviatoric Strain</vt:lpstr>
      <vt:lpstr>Stress-Strain Relationship</vt:lpstr>
      <vt:lpstr>Generalized Hooke’s Law</vt:lpstr>
      <vt:lpstr>Generalized Hooke’s Law cont.</vt:lpstr>
      <vt:lpstr>Generalized Hooke’s Law cont.</vt:lpstr>
      <vt:lpstr>Generalized Hooke’s Law cont.</vt:lpstr>
      <vt:lpstr>3D Solid Element cont.</vt:lpstr>
      <vt:lpstr>Plane Stress</vt:lpstr>
      <vt:lpstr>Plane Strain</vt:lpstr>
      <vt:lpstr>Mechanics of continuous bodies</vt:lpstr>
      <vt:lpstr>Governing Equations for Equilibrium</vt:lpstr>
      <vt:lpstr>Balance of Linear Momentum</vt:lpstr>
      <vt:lpstr>Balance of Linear Momentum cont</vt:lpstr>
      <vt:lpstr>Boundary-Valued Problem</vt:lpstr>
      <vt:lpstr>Boundary-Valued Problem cont.</vt:lpstr>
      <vt:lpstr>Principle of Minimum Potential Energy (PMPE)</vt:lpstr>
      <vt:lpstr>PMPE cont.</vt:lpstr>
      <vt:lpstr>PMPE cont.</vt:lpstr>
      <vt:lpstr>Example – Uniaxial Bar</vt:lpstr>
      <vt:lpstr>Virtual Displacement</vt:lpstr>
      <vt:lpstr>Virtual Displacement Field</vt:lpstr>
      <vt:lpstr>PMPE As a Variation</vt:lpstr>
      <vt:lpstr>PMPE As a Variation cont.</vt:lpstr>
      <vt:lpstr>Example – Uniaxial Bar</vt:lpstr>
      <vt:lpstr>Principle of Virtual Work</vt:lpstr>
      <vt:lpstr>Principle of Virtual Work cont</vt:lpstr>
      <vt:lpstr>Principle of Virtual Work cont</vt:lpstr>
      <vt:lpstr>Example – Heat Transfer Problem</vt:lpstr>
      <vt:lpstr>Example – Beam Problem</vt:lpstr>
      <vt:lpstr>Difference b/w Strong and Weak Solutions</vt:lpstr>
      <vt:lpstr>Finite element method</vt:lpstr>
      <vt:lpstr>Finite Element Approximation</vt:lpstr>
      <vt:lpstr>Finite Elements</vt:lpstr>
      <vt:lpstr>Trial Solution</vt:lpstr>
      <vt:lpstr>Trial Solution cont.</vt:lpstr>
      <vt:lpstr>Trial Solution cont.</vt:lpstr>
      <vt:lpstr>1D Finite Elements</vt:lpstr>
      <vt:lpstr>1D Interpolation Functions</vt:lpstr>
      <vt:lpstr>Element-Level Variational Equation</vt:lpstr>
      <vt:lpstr>Assembly</vt:lpstr>
      <vt:lpstr>Assembly cont.</vt:lpstr>
      <vt:lpstr>Example</vt:lpstr>
      <vt:lpstr>Example cont.</vt:lpstr>
      <vt:lpstr>EXAMPLE cont.</vt:lpstr>
      <vt:lpstr>3D Solid Element</vt:lpstr>
      <vt:lpstr>3D Solid Element cont.</vt:lpstr>
      <vt:lpstr>3D Solid Element cont.</vt:lpstr>
      <vt:lpstr>3D Solid Element cont.</vt:lpstr>
      <vt:lpstr>Numerical Integration</vt:lpstr>
      <vt:lpstr>Numerical Integration cont.</vt:lpstr>
      <vt:lpstr>ELAST3D.m</vt:lpstr>
      <vt:lpstr>How to Solve Linear Problem in Nonlinear Code</vt:lpstr>
      <vt:lpstr>PowerPoint Presentation</vt:lpstr>
      <vt:lpstr>PowerPoint Presentation</vt:lpstr>
      <vt:lpstr>One Element Tension Example</vt:lpstr>
      <vt:lpstr>One Element Output</vt:lpstr>
      <vt:lpstr>Appendix</vt:lpstr>
      <vt:lpstr>(True vs. Engineering) Stress &amp; Strain</vt:lpstr>
      <vt:lpstr>True Stress and True Strain</vt:lpstr>
      <vt:lpstr>True Stress and True Strain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Nonlinear Finite Element Methods</dc:title>
  <dc:subject>Preliminary concepts and linear finite elements</dc:subject>
  <dc:creator>Nam-Ho Kim</dc:creator>
  <cp:lastModifiedBy>Kim,Nam Ho</cp:lastModifiedBy>
  <cp:revision>84</cp:revision>
  <cp:lastPrinted>2021-12-31T02:00:21Z</cp:lastPrinted>
  <dcterms:created xsi:type="dcterms:W3CDTF">2008-06-19T01:15:29Z</dcterms:created>
  <dcterms:modified xsi:type="dcterms:W3CDTF">2025-09-22T17:10:22Z</dcterms:modified>
</cp:coreProperties>
</file>