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6"/>
  </p:notesMasterIdLst>
  <p:handoutMasterIdLst>
    <p:handoutMasterId r:id="rId67"/>
  </p:handoutMasterIdLst>
  <p:sldIdLst>
    <p:sldId id="420" r:id="rId2"/>
    <p:sldId id="267" r:id="rId3"/>
    <p:sldId id="324" r:id="rId4"/>
    <p:sldId id="277" r:id="rId5"/>
    <p:sldId id="278" r:id="rId6"/>
    <p:sldId id="279" r:id="rId7"/>
    <p:sldId id="257" r:id="rId8"/>
    <p:sldId id="260" r:id="rId9"/>
    <p:sldId id="428" r:id="rId10"/>
    <p:sldId id="429" r:id="rId11"/>
    <p:sldId id="430" r:id="rId12"/>
    <p:sldId id="280" r:id="rId13"/>
    <p:sldId id="281" r:id="rId14"/>
    <p:sldId id="313" r:id="rId15"/>
    <p:sldId id="290" r:id="rId16"/>
    <p:sldId id="308" r:id="rId17"/>
    <p:sldId id="431" r:id="rId18"/>
    <p:sldId id="258" r:id="rId19"/>
    <p:sldId id="259" r:id="rId20"/>
    <p:sldId id="261" r:id="rId21"/>
    <p:sldId id="432" r:id="rId22"/>
    <p:sldId id="421" r:id="rId23"/>
    <p:sldId id="422" r:id="rId24"/>
    <p:sldId id="423" r:id="rId25"/>
    <p:sldId id="262" r:id="rId26"/>
    <p:sldId id="433" r:id="rId27"/>
    <p:sldId id="263" r:id="rId28"/>
    <p:sldId id="424" r:id="rId29"/>
    <p:sldId id="425" r:id="rId30"/>
    <p:sldId id="266" r:id="rId31"/>
    <p:sldId id="426" r:id="rId32"/>
    <p:sldId id="434" r:id="rId33"/>
    <p:sldId id="435" r:id="rId34"/>
    <p:sldId id="436" r:id="rId35"/>
    <p:sldId id="437" r:id="rId36"/>
    <p:sldId id="453" r:id="rId37"/>
    <p:sldId id="264" r:id="rId38"/>
    <p:sldId id="438" r:id="rId39"/>
    <p:sldId id="427" r:id="rId40"/>
    <p:sldId id="439" r:id="rId41"/>
    <p:sldId id="440" r:id="rId42"/>
    <p:sldId id="406" r:id="rId43"/>
    <p:sldId id="306" r:id="rId44"/>
    <p:sldId id="407" r:id="rId45"/>
    <p:sldId id="293" r:id="rId46"/>
    <p:sldId id="326" r:id="rId47"/>
    <p:sldId id="328" r:id="rId48"/>
    <p:sldId id="325" r:id="rId49"/>
    <p:sldId id="292" r:id="rId50"/>
    <p:sldId id="327" r:id="rId51"/>
    <p:sldId id="441" r:id="rId52"/>
    <p:sldId id="442" r:id="rId53"/>
    <p:sldId id="443" r:id="rId54"/>
    <p:sldId id="445" r:id="rId55"/>
    <p:sldId id="446" r:id="rId56"/>
    <p:sldId id="450" r:id="rId57"/>
    <p:sldId id="444" r:id="rId58"/>
    <p:sldId id="447" r:id="rId59"/>
    <p:sldId id="448" r:id="rId60"/>
    <p:sldId id="449" r:id="rId61"/>
    <p:sldId id="454" r:id="rId62"/>
    <p:sldId id="455" r:id="rId63"/>
    <p:sldId id="451" r:id="rId64"/>
    <p:sldId id="452" r:id="rId65"/>
  </p:sldIdLst>
  <p:sldSz cx="9144000" cy="6858000" type="screen4x3"/>
  <p:notesSz cx="7315200" cy="9601200"/>
  <p:embeddedFontLst>
    <p:embeddedFont>
      <p:font typeface="Cambria Math" panose="02040503050406030204" pitchFamily="18" charset="0"/>
      <p:regular r:id="rId68"/>
    </p:embeddedFont>
    <p:embeddedFont>
      <p:font typeface="Comic Sans MS" panose="030F0702030302020204" pitchFamily="66" charset="0"/>
      <p:regular r:id="rId69"/>
      <p:bold r:id="rId70"/>
      <p:italic r:id="rId71"/>
      <p:boldItalic r:id="rId72"/>
    </p:embeddedFont>
    <p:embeddedFont>
      <p:font typeface="Euclid Symbol" panose="05050102010706020507" pitchFamily="18" charset="2"/>
      <p:regular r:id="rId73"/>
      <p:bold r:id="rId74"/>
      <p:italic r:id="rId75"/>
      <p:boldItalic r:id="rId76"/>
    </p:embeddedFont>
    <p:embeddedFont>
      <p:font typeface="Helvetica" panose="020B0604020202020204" pitchFamily="34" charset="0"/>
      <p:regular r:id="rId77"/>
      <p:bold r:id="rId78"/>
      <p:italic r:id="rId79"/>
      <p:boldItalic r:id="rId80"/>
    </p:embeddedFont>
    <p:embeddedFont>
      <p:font typeface="Malgun Gothic" panose="020B0503020000020004" pitchFamily="34" charset="-127"/>
      <p:regular r:id="rId81"/>
      <p:bold r:id="rId82"/>
    </p:embeddedFont>
    <p:embeddedFont>
      <p:font typeface="Verdana" panose="020B0604030504040204" pitchFamily="34" charset="0"/>
      <p:regular r:id="rId83"/>
      <p:bold r:id="rId84"/>
      <p:italic r:id="rId85"/>
      <p:boldItalic r:id="rId8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02C6"/>
    <a:srgbClr val="F6FF9F"/>
    <a:srgbClr val="FFF1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40B5F3-6987-495D-A6C3-F1E89D7319A9}" v="10" dt="2025-09-23T01:05:51.4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455" autoAdjust="0"/>
    <p:restoredTop sz="82282" autoAdjust="0"/>
  </p:normalViewPr>
  <p:slideViewPr>
    <p:cSldViewPr snapToGrid="0">
      <p:cViewPr varScale="1">
        <p:scale>
          <a:sx n="147" d="100"/>
          <a:sy n="147" d="100"/>
        </p:scale>
        <p:origin x="51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07" d="100"/>
          <a:sy n="107" d="100"/>
        </p:scale>
        <p:origin x="3138" y="102"/>
      </p:cViewPr>
      <p:guideLst>
        <p:guide orient="horz" pos="3024"/>
        <p:guide pos="2304"/>
      </p:guideLst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1.fntdata"/><Relationship Id="rId84" Type="http://schemas.openxmlformats.org/officeDocument/2006/relationships/font" Target="fonts/font17.fntdata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7.fntdata"/><Relationship Id="rId79" Type="http://schemas.openxmlformats.org/officeDocument/2006/relationships/font" Target="fonts/font12.fntdata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2.fntdata"/><Relationship Id="rId77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5.fntdata"/><Relationship Id="rId80" Type="http://schemas.openxmlformats.org/officeDocument/2006/relationships/font" Target="fonts/font13.fntdata"/><Relationship Id="rId85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3.fntdata"/><Relationship Id="rId75" Type="http://schemas.openxmlformats.org/officeDocument/2006/relationships/font" Target="fonts/font8.fntdata"/><Relationship Id="rId83" Type="http://schemas.openxmlformats.org/officeDocument/2006/relationships/font" Target="fonts/font16.fntdata"/><Relationship Id="rId88" Type="http://schemas.openxmlformats.org/officeDocument/2006/relationships/viewProps" Target="viewProps.xml"/><Relationship Id="rId9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6.fntdata"/><Relationship Id="rId78" Type="http://schemas.openxmlformats.org/officeDocument/2006/relationships/font" Target="fonts/font11.fntdata"/><Relationship Id="rId81" Type="http://schemas.openxmlformats.org/officeDocument/2006/relationships/font" Target="fonts/font14.fntdata"/><Relationship Id="rId86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9.fntdata"/><Relationship Id="rId7" Type="http://schemas.openxmlformats.org/officeDocument/2006/relationships/slide" Target="slides/slide6.xml"/><Relationship Id="rId71" Type="http://schemas.openxmlformats.org/officeDocument/2006/relationships/font" Target="fonts/font4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notesMaster" Target="notesMasters/notesMaster1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font" Target="fonts/font15.fntdata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3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AC4C7C-B9B6-47E3-9305-ACD612A16D28}" type="datetimeFigureOut">
              <a:rPr lang="en-US"/>
              <a:pPr>
                <a:defRPr/>
              </a:pPr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69920" cy="4803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173"/>
            <a:ext cx="3169920" cy="4803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C8CFEE-D796-448C-BE29-C269DF7B9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8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3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E7AC19-9093-42F8-9069-6BFB77F0908D}" type="datetimeFigureOut">
              <a:rPr lang="en-US"/>
              <a:pPr>
                <a:defRPr/>
              </a:pPr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1226"/>
            <a:ext cx="5852160" cy="4320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69920" cy="4803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173"/>
            <a:ext cx="3169920" cy="4803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4A0E1D-E92C-4B73-9F19-D46CD4900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14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9811" y="1727000"/>
            <a:ext cx="6965577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775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248400"/>
            <a:ext cx="2474913" cy="4540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186" y="4655116"/>
            <a:ext cx="7814753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186" y="3142229"/>
            <a:ext cx="781475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741363"/>
            <a:ext cx="4378325" cy="5873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41363"/>
            <a:ext cx="4378325" cy="5873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688" y="49213"/>
            <a:ext cx="905033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475" y="741363"/>
            <a:ext cx="8909050" cy="58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0056" name="AutoShape 8"/>
          <p:cNvSpPr>
            <a:spLocks noChangeArrowheads="1"/>
          </p:cNvSpPr>
          <p:nvPr/>
        </p:nvSpPr>
        <p:spPr bwMode="auto">
          <a:xfrm>
            <a:off x="49213" y="49213"/>
            <a:ext cx="9050337" cy="6764337"/>
          </a:xfrm>
          <a:prstGeom prst="roundRect">
            <a:avLst>
              <a:gd name="adj" fmla="val 1667"/>
            </a:avLst>
          </a:prstGeom>
          <a:noFill/>
          <a:ln w="57150" cmpd="thickThin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8648700" y="6491288"/>
            <a:ext cx="495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fld id="{5909FC7B-27C4-41AC-AD72-D6A0C8F519EB}" type="slidenum"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2.png"/><Relationship Id="rId4" Type="http://schemas.openxmlformats.org/officeDocument/2006/relationships/image" Target="../media/image4.wmf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1.wmf"/><Relationship Id="rId9" Type="http://schemas.openxmlformats.org/officeDocument/2006/relationships/image" Target="../media/image1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67967" y="1727000"/>
            <a:ext cx="8040197" cy="1470025"/>
          </a:xfrm>
        </p:spPr>
        <p:txBody>
          <a:bodyPr/>
          <a:lstStyle/>
          <a:p>
            <a:r>
              <a:rPr lang="en-US" dirty="0"/>
              <a:t>CHAP 2</a:t>
            </a:r>
            <a:br>
              <a:rPr lang="en-US" dirty="0"/>
            </a:br>
            <a:r>
              <a:rPr lang="en-US" dirty="0"/>
              <a:t>Nonlinear Finite Element Analysis Procedures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16436" y="3886200"/>
            <a:ext cx="6986953" cy="1752600"/>
          </a:xfrm>
        </p:spPr>
        <p:txBody>
          <a:bodyPr/>
          <a:lstStyle/>
          <a:p>
            <a:r>
              <a:rPr lang="en-US" sz="2000" dirty="0"/>
              <a:t>Nam-Ho Kim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28038" y="188913"/>
            <a:ext cx="715962" cy="311150"/>
          </a:xfrm>
          <a:prstGeom prst="rect">
            <a:avLst/>
          </a:prstGeom>
        </p:spPr>
        <p:txBody>
          <a:bodyPr/>
          <a:lstStyle/>
          <a:p>
            <a:pPr latinLnBrk="1">
              <a:defRPr/>
            </a:pPr>
            <a:fld id="{FDC60EB4-E05C-42F6-8799-EF471A78B70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latinLnBrk="1">
                <a:defRPr/>
              </a:pPr>
              <a:t>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Nonlinearity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800"/>
                  </a:spcBef>
                </a:pPr>
                <a:r>
                  <a:rPr lang="en-US" dirty="0"/>
                  <a:t>Displacement-strain relation</a:t>
                </a:r>
              </a:p>
              <a:p>
                <a:pPr lvl="1">
                  <a:spcBef>
                    <a:spcPts val="1800"/>
                  </a:spcBef>
                </a:pPr>
                <a:r>
                  <a:rPr lang="en-US" dirty="0"/>
                  <a:t>E has a higher-order term</a:t>
                </a:r>
              </a:p>
              <a:p>
                <a:pPr lvl="1"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)≪1 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)~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spcBef>
                    <a:spcPts val="1800"/>
                  </a:spcBef>
                </a:pPr>
                <a:endParaRPr lang="en-US" dirty="0"/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Domain of integration</a:t>
                </a:r>
              </a:p>
              <a:p>
                <a:pPr lvl="1">
                  <a:spcBef>
                    <a:spcPts val="1800"/>
                  </a:spcBef>
                </a:pPr>
                <a:r>
                  <a:rPr lang="en-US" dirty="0"/>
                  <a:t>Undeformed domain </a:t>
                </a:r>
                <a:r>
                  <a:rPr lang="en-US" dirty="0">
                    <a:latin typeface="Symbol" panose="05050102010706020507" pitchFamily="18" charset="2"/>
                  </a:rPr>
                  <a:t>W</a:t>
                </a:r>
                <a:r>
                  <a:rPr lang="en-US" baseline="-25000" dirty="0"/>
                  <a:t>0</a:t>
                </a:r>
              </a:p>
              <a:p>
                <a:pPr lvl="1">
                  <a:spcBef>
                    <a:spcPts val="1800"/>
                  </a:spcBef>
                </a:pPr>
                <a:r>
                  <a:rPr lang="en-US" dirty="0"/>
                  <a:t>Deformed domain </a:t>
                </a:r>
                <a:r>
                  <a:rPr lang="en-US" dirty="0" err="1">
                    <a:latin typeface="Symbol" panose="05050102010706020507" pitchFamily="18" charset="2"/>
                  </a:rPr>
                  <a:t>W</a:t>
                </a:r>
                <a:r>
                  <a:rPr lang="en-US" baseline="-25000" dirty="0" err="1"/>
                  <a:t>x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/>
          <p:cNvGrpSpPr>
            <a:grpSpLocks noChangeAspect="1"/>
          </p:cNvGrpSpPr>
          <p:nvPr/>
        </p:nvGrpSpPr>
        <p:grpSpPr>
          <a:xfrm>
            <a:off x="4329391" y="845421"/>
            <a:ext cx="4550093" cy="3378518"/>
            <a:chOff x="3041967" y="2205038"/>
            <a:chExt cx="3033395" cy="2252345"/>
          </a:xfrm>
        </p:grpSpPr>
        <p:cxnSp>
          <p:nvCxnSpPr>
            <p:cNvPr id="6" name="AutoShape 3007"/>
            <p:cNvCxnSpPr>
              <a:cxnSpLocks noChangeShapeType="1"/>
            </p:cNvCxnSpPr>
            <p:nvPr/>
          </p:nvCxnSpPr>
          <p:spPr bwMode="auto">
            <a:xfrm flipV="1">
              <a:off x="3621722" y="2537778"/>
              <a:ext cx="2353945" cy="153479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621722" y="2293303"/>
              <a:ext cx="2353945" cy="1779270"/>
            </a:xfrm>
            <a:custGeom>
              <a:avLst/>
              <a:gdLst>
                <a:gd name="T0" fmla="*/ 0 w 3707"/>
                <a:gd name="T1" fmla="*/ 2802 h 2802"/>
                <a:gd name="T2" fmla="*/ 1019 w 3707"/>
                <a:gd name="T3" fmla="*/ 2082 h 2802"/>
                <a:gd name="T4" fmla="*/ 2032 w 3707"/>
                <a:gd name="T5" fmla="*/ 1333 h 2802"/>
                <a:gd name="T6" fmla="*/ 3044 w 3707"/>
                <a:gd name="T7" fmla="*/ 542 h 2802"/>
                <a:gd name="T8" fmla="*/ 3707 w 3707"/>
                <a:gd name="T9" fmla="*/ 0 h 2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7" h="2802">
                  <a:moveTo>
                    <a:pt x="0" y="2802"/>
                  </a:moveTo>
                  <a:cubicBezTo>
                    <a:pt x="340" y="2564"/>
                    <a:pt x="680" y="2327"/>
                    <a:pt x="1019" y="2082"/>
                  </a:cubicBezTo>
                  <a:cubicBezTo>
                    <a:pt x="1358" y="1837"/>
                    <a:pt x="1695" y="1590"/>
                    <a:pt x="2032" y="1333"/>
                  </a:cubicBezTo>
                  <a:cubicBezTo>
                    <a:pt x="2369" y="1076"/>
                    <a:pt x="2765" y="764"/>
                    <a:pt x="3044" y="542"/>
                  </a:cubicBezTo>
                  <a:cubicBezTo>
                    <a:pt x="3323" y="320"/>
                    <a:pt x="3515" y="160"/>
                    <a:pt x="3707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lumMod val="100000"/>
                      <a:lumOff val="0"/>
                    </a:schemeClr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8" name="Rectangle 7"/>
            <p:cNvSpPr>
              <a:spLocks noChangeAspect="1" noChangeArrowheads="1"/>
            </p:cNvSpPr>
            <p:nvPr/>
          </p:nvSpPr>
          <p:spPr bwMode="auto">
            <a:xfrm>
              <a:off x="3602672" y="4041458"/>
              <a:ext cx="45720" cy="45720"/>
            </a:xfrm>
            <a:prstGeom prst="rect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9" name="Rectangle 8"/>
            <p:cNvSpPr>
              <a:spLocks noChangeAspect="1" noChangeArrowheads="1"/>
            </p:cNvSpPr>
            <p:nvPr/>
          </p:nvSpPr>
          <p:spPr bwMode="auto">
            <a:xfrm>
              <a:off x="3818572" y="3904933"/>
              <a:ext cx="45720" cy="45720"/>
            </a:xfrm>
            <a:prstGeom prst="rect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10" name="Rectangle 9"/>
            <p:cNvSpPr>
              <a:spLocks noChangeAspect="1" noChangeArrowheads="1"/>
            </p:cNvSpPr>
            <p:nvPr/>
          </p:nvSpPr>
          <p:spPr bwMode="auto">
            <a:xfrm>
              <a:off x="4033837" y="3768408"/>
              <a:ext cx="45720" cy="45720"/>
            </a:xfrm>
            <a:prstGeom prst="rect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11" name="Rectangle 10"/>
            <p:cNvSpPr>
              <a:spLocks noChangeAspect="1" noChangeArrowheads="1"/>
            </p:cNvSpPr>
            <p:nvPr/>
          </p:nvSpPr>
          <p:spPr bwMode="auto">
            <a:xfrm>
              <a:off x="4251007" y="3623628"/>
              <a:ext cx="45720" cy="45720"/>
            </a:xfrm>
            <a:prstGeom prst="rect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12" name="Rectangle 11"/>
            <p:cNvSpPr>
              <a:spLocks noChangeAspect="1" noChangeArrowheads="1"/>
            </p:cNvSpPr>
            <p:nvPr/>
          </p:nvSpPr>
          <p:spPr bwMode="auto">
            <a:xfrm>
              <a:off x="4463732" y="3487738"/>
              <a:ext cx="45720" cy="45720"/>
            </a:xfrm>
            <a:prstGeom prst="rect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13" name="Rectangle 12"/>
            <p:cNvSpPr>
              <a:spLocks noChangeAspect="1" noChangeArrowheads="1"/>
            </p:cNvSpPr>
            <p:nvPr/>
          </p:nvSpPr>
          <p:spPr bwMode="auto">
            <a:xfrm>
              <a:off x="4676457" y="3347403"/>
              <a:ext cx="45720" cy="45720"/>
            </a:xfrm>
            <a:prstGeom prst="rect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14" name="Rectangle 13"/>
            <p:cNvSpPr>
              <a:spLocks noChangeAspect="1" noChangeArrowheads="1"/>
            </p:cNvSpPr>
            <p:nvPr/>
          </p:nvSpPr>
          <p:spPr bwMode="auto">
            <a:xfrm>
              <a:off x="4889182" y="3211513"/>
              <a:ext cx="45720" cy="45720"/>
            </a:xfrm>
            <a:prstGeom prst="rect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15" name="Rectangle 14"/>
            <p:cNvSpPr>
              <a:spLocks noChangeAspect="1" noChangeArrowheads="1"/>
            </p:cNvSpPr>
            <p:nvPr/>
          </p:nvSpPr>
          <p:spPr bwMode="auto">
            <a:xfrm>
              <a:off x="5096827" y="3071813"/>
              <a:ext cx="45720" cy="45720"/>
            </a:xfrm>
            <a:prstGeom prst="rect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16" name="Rectangle 15"/>
            <p:cNvSpPr>
              <a:spLocks noChangeAspect="1" noChangeArrowheads="1"/>
            </p:cNvSpPr>
            <p:nvPr/>
          </p:nvSpPr>
          <p:spPr bwMode="auto">
            <a:xfrm>
              <a:off x="5319077" y="2931478"/>
              <a:ext cx="45720" cy="45720"/>
            </a:xfrm>
            <a:prstGeom prst="rect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17" name="Rectangle 16"/>
            <p:cNvSpPr>
              <a:spLocks noChangeAspect="1" noChangeArrowheads="1"/>
            </p:cNvSpPr>
            <p:nvPr/>
          </p:nvSpPr>
          <p:spPr bwMode="auto">
            <a:xfrm>
              <a:off x="5527357" y="2794953"/>
              <a:ext cx="45720" cy="45720"/>
            </a:xfrm>
            <a:prstGeom prst="rect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18" name="Rectangle 17"/>
            <p:cNvSpPr>
              <a:spLocks noChangeAspect="1" noChangeArrowheads="1"/>
            </p:cNvSpPr>
            <p:nvPr/>
          </p:nvSpPr>
          <p:spPr bwMode="auto">
            <a:xfrm>
              <a:off x="5749607" y="2650808"/>
              <a:ext cx="45720" cy="45720"/>
            </a:xfrm>
            <a:prstGeom prst="rect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19" name="Rectangle 18"/>
            <p:cNvSpPr>
              <a:spLocks noChangeAspect="1" noChangeArrowheads="1"/>
            </p:cNvSpPr>
            <p:nvPr/>
          </p:nvSpPr>
          <p:spPr bwMode="auto">
            <a:xfrm>
              <a:off x="5952172" y="2515553"/>
              <a:ext cx="45720" cy="45720"/>
            </a:xfrm>
            <a:prstGeom prst="rect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20" name="Oval 19"/>
            <p:cNvSpPr>
              <a:spLocks noChangeAspect="1" noChangeArrowheads="1"/>
            </p:cNvSpPr>
            <p:nvPr/>
          </p:nvSpPr>
          <p:spPr bwMode="auto">
            <a:xfrm>
              <a:off x="5961062" y="2266633"/>
              <a:ext cx="45720" cy="45720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21" name="Oval 20"/>
            <p:cNvSpPr>
              <a:spLocks noChangeAspect="1" noChangeArrowheads="1"/>
            </p:cNvSpPr>
            <p:nvPr/>
          </p:nvSpPr>
          <p:spPr bwMode="auto">
            <a:xfrm>
              <a:off x="5744527" y="2441258"/>
              <a:ext cx="45720" cy="45720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22" name="Oval 21"/>
            <p:cNvSpPr>
              <a:spLocks noChangeAspect="1" noChangeArrowheads="1"/>
            </p:cNvSpPr>
            <p:nvPr/>
          </p:nvSpPr>
          <p:spPr bwMode="auto">
            <a:xfrm>
              <a:off x="5527992" y="2611438"/>
              <a:ext cx="45720" cy="45720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23" name="Oval 22"/>
            <p:cNvSpPr>
              <a:spLocks noChangeAspect="1" noChangeArrowheads="1"/>
            </p:cNvSpPr>
            <p:nvPr/>
          </p:nvSpPr>
          <p:spPr bwMode="auto">
            <a:xfrm>
              <a:off x="5320347" y="2781618"/>
              <a:ext cx="45720" cy="45720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24" name="Oval 23"/>
            <p:cNvSpPr>
              <a:spLocks noChangeAspect="1" noChangeArrowheads="1"/>
            </p:cNvSpPr>
            <p:nvPr/>
          </p:nvSpPr>
          <p:spPr bwMode="auto">
            <a:xfrm>
              <a:off x="5099367" y="2951798"/>
              <a:ext cx="45720" cy="45720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25" name="Oval 24"/>
            <p:cNvSpPr>
              <a:spLocks noChangeAspect="1" noChangeArrowheads="1"/>
            </p:cNvSpPr>
            <p:nvPr/>
          </p:nvSpPr>
          <p:spPr bwMode="auto">
            <a:xfrm>
              <a:off x="4882832" y="3117533"/>
              <a:ext cx="45720" cy="45720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26" name="Oval 25"/>
            <p:cNvSpPr>
              <a:spLocks noChangeAspect="1" noChangeArrowheads="1"/>
            </p:cNvSpPr>
            <p:nvPr/>
          </p:nvSpPr>
          <p:spPr bwMode="auto">
            <a:xfrm>
              <a:off x="4670742" y="3274378"/>
              <a:ext cx="45720" cy="45720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27" name="Oval 26"/>
            <p:cNvSpPr>
              <a:spLocks noChangeAspect="1" noChangeArrowheads="1"/>
            </p:cNvSpPr>
            <p:nvPr/>
          </p:nvSpPr>
          <p:spPr bwMode="auto">
            <a:xfrm>
              <a:off x="4458652" y="3435668"/>
              <a:ext cx="45720" cy="45720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28" name="Oval 27"/>
            <p:cNvSpPr>
              <a:spLocks noChangeAspect="1" noChangeArrowheads="1"/>
            </p:cNvSpPr>
            <p:nvPr/>
          </p:nvSpPr>
          <p:spPr bwMode="auto">
            <a:xfrm>
              <a:off x="4246562" y="3592513"/>
              <a:ext cx="45720" cy="45720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29" name="Oval 28"/>
            <p:cNvSpPr>
              <a:spLocks noChangeAspect="1" noChangeArrowheads="1"/>
            </p:cNvSpPr>
            <p:nvPr/>
          </p:nvSpPr>
          <p:spPr bwMode="auto">
            <a:xfrm>
              <a:off x="4034472" y="3740468"/>
              <a:ext cx="45720" cy="45720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30" name="Oval 29"/>
            <p:cNvSpPr>
              <a:spLocks noChangeAspect="1" noChangeArrowheads="1"/>
            </p:cNvSpPr>
            <p:nvPr/>
          </p:nvSpPr>
          <p:spPr bwMode="auto">
            <a:xfrm>
              <a:off x="3817937" y="3888423"/>
              <a:ext cx="45720" cy="45720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31" name="Oval 30"/>
            <p:cNvSpPr>
              <a:spLocks noChangeAspect="1" noChangeArrowheads="1"/>
            </p:cNvSpPr>
            <p:nvPr/>
          </p:nvSpPr>
          <p:spPr bwMode="auto">
            <a:xfrm>
              <a:off x="3605847" y="4036378"/>
              <a:ext cx="45720" cy="45720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3417887" y="2271078"/>
              <a:ext cx="2557780" cy="192341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cxnSp>
          <p:nvCxnSpPr>
            <p:cNvPr id="33" name="AutoShape 3034"/>
            <p:cNvCxnSpPr>
              <a:cxnSpLocks noChangeShapeType="1"/>
            </p:cNvCxnSpPr>
            <p:nvPr/>
          </p:nvCxnSpPr>
          <p:spPr bwMode="auto">
            <a:xfrm>
              <a:off x="3842067" y="4144328"/>
              <a:ext cx="0" cy="50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3035"/>
            <p:cNvCxnSpPr>
              <a:cxnSpLocks noChangeShapeType="1"/>
            </p:cNvCxnSpPr>
            <p:nvPr/>
          </p:nvCxnSpPr>
          <p:spPr bwMode="auto">
            <a:xfrm>
              <a:off x="4273232" y="4144328"/>
              <a:ext cx="0" cy="50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036"/>
            <p:cNvCxnSpPr>
              <a:cxnSpLocks noChangeShapeType="1"/>
            </p:cNvCxnSpPr>
            <p:nvPr/>
          </p:nvCxnSpPr>
          <p:spPr bwMode="auto">
            <a:xfrm>
              <a:off x="4698682" y="4144328"/>
              <a:ext cx="0" cy="50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3037"/>
            <p:cNvCxnSpPr>
              <a:cxnSpLocks noChangeShapeType="1"/>
            </p:cNvCxnSpPr>
            <p:nvPr/>
          </p:nvCxnSpPr>
          <p:spPr bwMode="auto">
            <a:xfrm>
              <a:off x="5126037" y="4144328"/>
              <a:ext cx="0" cy="50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3038"/>
            <p:cNvCxnSpPr>
              <a:cxnSpLocks noChangeShapeType="1"/>
            </p:cNvCxnSpPr>
            <p:nvPr/>
          </p:nvCxnSpPr>
          <p:spPr bwMode="auto">
            <a:xfrm>
              <a:off x="5549582" y="4144328"/>
              <a:ext cx="0" cy="50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3039"/>
            <p:cNvCxnSpPr>
              <a:cxnSpLocks noChangeShapeType="1"/>
            </p:cNvCxnSpPr>
            <p:nvPr/>
          </p:nvCxnSpPr>
          <p:spPr bwMode="auto">
            <a:xfrm>
              <a:off x="3836987" y="2271078"/>
              <a:ext cx="0" cy="50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3040"/>
            <p:cNvCxnSpPr>
              <a:cxnSpLocks noChangeShapeType="1"/>
            </p:cNvCxnSpPr>
            <p:nvPr/>
          </p:nvCxnSpPr>
          <p:spPr bwMode="auto">
            <a:xfrm>
              <a:off x="4268152" y="2271078"/>
              <a:ext cx="0" cy="50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3041"/>
            <p:cNvCxnSpPr>
              <a:cxnSpLocks noChangeShapeType="1"/>
            </p:cNvCxnSpPr>
            <p:nvPr/>
          </p:nvCxnSpPr>
          <p:spPr bwMode="auto">
            <a:xfrm>
              <a:off x="4693602" y="2271078"/>
              <a:ext cx="0" cy="50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3042"/>
            <p:cNvCxnSpPr>
              <a:cxnSpLocks noChangeShapeType="1"/>
            </p:cNvCxnSpPr>
            <p:nvPr/>
          </p:nvCxnSpPr>
          <p:spPr bwMode="auto">
            <a:xfrm>
              <a:off x="5120957" y="2271078"/>
              <a:ext cx="0" cy="50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3043"/>
            <p:cNvCxnSpPr>
              <a:cxnSpLocks noChangeShapeType="1"/>
            </p:cNvCxnSpPr>
            <p:nvPr/>
          </p:nvCxnSpPr>
          <p:spPr bwMode="auto">
            <a:xfrm>
              <a:off x="5544502" y="2271078"/>
              <a:ext cx="0" cy="50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3044"/>
            <p:cNvCxnSpPr>
              <a:cxnSpLocks noChangeShapeType="1"/>
            </p:cNvCxnSpPr>
            <p:nvPr/>
          </p:nvCxnSpPr>
          <p:spPr bwMode="auto">
            <a:xfrm rot="16200000">
              <a:off x="3443922" y="3616008"/>
              <a:ext cx="0" cy="50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3045"/>
            <p:cNvCxnSpPr>
              <a:cxnSpLocks noChangeShapeType="1"/>
            </p:cNvCxnSpPr>
            <p:nvPr/>
          </p:nvCxnSpPr>
          <p:spPr bwMode="auto">
            <a:xfrm rot="16200000">
              <a:off x="3443922" y="3344863"/>
              <a:ext cx="0" cy="50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3046"/>
            <p:cNvCxnSpPr>
              <a:cxnSpLocks noChangeShapeType="1"/>
            </p:cNvCxnSpPr>
            <p:nvPr/>
          </p:nvCxnSpPr>
          <p:spPr bwMode="auto">
            <a:xfrm rot="16200000">
              <a:off x="3443922" y="3066098"/>
              <a:ext cx="0" cy="50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3047"/>
            <p:cNvCxnSpPr>
              <a:cxnSpLocks noChangeShapeType="1"/>
            </p:cNvCxnSpPr>
            <p:nvPr/>
          </p:nvCxnSpPr>
          <p:spPr bwMode="auto">
            <a:xfrm rot="16200000">
              <a:off x="3443922" y="2789873"/>
              <a:ext cx="0" cy="50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AutoShape 3048"/>
            <p:cNvCxnSpPr>
              <a:cxnSpLocks noChangeShapeType="1"/>
            </p:cNvCxnSpPr>
            <p:nvPr/>
          </p:nvCxnSpPr>
          <p:spPr bwMode="auto">
            <a:xfrm rot="16200000">
              <a:off x="3443922" y="2513013"/>
              <a:ext cx="0" cy="50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3049"/>
            <p:cNvCxnSpPr>
              <a:cxnSpLocks noChangeShapeType="1"/>
            </p:cNvCxnSpPr>
            <p:nvPr/>
          </p:nvCxnSpPr>
          <p:spPr bwMode="auto">
            <a:xfrm rot="16200000">
              <a:off x="3445192" y="3897313"/>
              <a:ext cx="0" cy="50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AutoShape 3050"/>
            <p:cNvCxnSpPr>
              <a:cxnSpLocks noChangeShapeType="1"/>
            </p:cNvCxnSpPr>
            <p:nvPr/>
          </p:nvCxnSpPr>
          <p:spPr bwMode="auto">
            <a:xfrm rot="16200000">
              <a:off x="5950267" y="3611563"/>
              <a:ext cx="0" cy="50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AutoShape 3051"/>
            <p:cNvCxnSpPr>
              <a:cxnSpLocks noChangeShapeType="1"/>
            </p:cNvCxnSpPr>
            <p:nvPr/>
          </p:nvCxnSpPr>
          <p:spPr bwMode="auto">
            <a:xfrm rot="16200000">
              <a:off x="5950267" y="3340418"/>
              <a:ext cx="0" cy="50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AutoShape 3052"/>
            <p:cNvCxnSpPr>
              <a:cxnSpLocks noChangeShapeType="1"/>
            </p:cNvCxnSpPr>
            <p:nvPr/>
          </p:nvCxnSpPr>
          <p:spPr bwMode="auto">
            <a:xfrm rot="16200000">
              <a:off x="5950267" y="3061653"/>
              <a:ext cx="0" cy="50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AutoShape 3053"/>
            <p:cNvCxnSpPr>
              <a:cxnSpLocks noChangeShapeType="1"/>
            </p:cNvCxnSpPr>
            <p:nvPr/>
          </p:nvCxnSpPr>
          <p:spPr bwMode="auto">
            <a:xfrm rot="16200000">
              <a:off x="5950267" y="2785428"/>
              <a:ext cx="0" cy="50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AutoShape 3054"/>
            <p:cNvCxnSpPr>
              <a:cxnSpLocks noChangeShapeType="1"/>
            </p:cNvCxnSpPr>
            <p:nvPr/>
          </p:nvCxnSpPr>
          <p:spPr bwMode="auto">
            <a:xfrm rot="16200000">
              <a:off x="5950267" y="2508568"/>
              <a:ext cx="0" cy="50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AutoShape 3055"/>
            <p:cNvCxnSpPr>
              <a:cxnSpLocks noChangeShapeType="1"/>
            </p:cNvCxnSpPr>
            <p:nvPr/>
          </p:nvCxnSpPr>
          <p:spPr bwMode="auto">
            <a:xfrm rot="16200000">
              <a:off x="5951537" y="3892868"/>
              <a:ext cx="0" cy="50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Text Box 3056"/>
            <p:cNvSpPr txBox="1">
              <a:spLocks noChangeArrowheads="1"/>
            </p:cNvSpPr>
            <p:nvPr/>
          </p:nvSpPr>
          <p:spPr bwMode="auto">
            <a:xfrm>
              <a:off x="3384867" y="4212908"/>
              <a:ext cx="269049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Calibri"/>
                  <a:ea typeface="Malgun Gothic"/>
                  <a:cs typeface="Times New Roman"/>
                </a:rPr>
                <a:t>0              0.05            </a:t>
              </a:r>
              <a:r>
                <a:rPr lang="en-US" sz="1100" baseline="-25000" dirty="0">
                  <a:effectLst/>
                  <a:latin typeface="Calibri"/>
                  <a:ea typeface="Malgun Gothic"/>
                  <a:cs typeface="Times New Roman"/>
                </a:rPr>
                <a:t> </a:t>
              </a:r>
              <a:r>
                <a:rPr lang="en-US" sz="1100" dirty="0">
                  <a:effectLst/>
                  <a:latin typeface="Calibri"/>
                  <a:ea typeface="Malgun Gothic"/>
                  <a:cs typeface="Times New Roman"/>
                </a:rPr>
                <a:t> 0.10             </a:t>
              </a:r>
              <a:r>
                <a:rPr lang="en-US" sz="1100" baseline="-25000" dirty="0">
                  <a:effectLst/>
                  <a:latin typeface="Calibri"/>
                  <a:ea typeface="Malgun Gothic"/>
                  <a:cs typeface="Times New Roman"/>
                </a:rPr>
                <a:t> </a:t>
              </a:r>
              <a:r>
                <a:rPr lang="en-US" sz="1100" dirty="0">
                  <a:effectLst/>
                  <a:latin typeface="Calibri"/>
                  <a:ea typeface="Malgun Gothic"/>
                  <a:cs typeface="Times New Roman"/>
                </a:rPr>
                <a:t>0.15            0.20           </a:t>
              </a:r>
              <a:r>
                <a:rPr lang="en-US" sz="1100" baseline="-25000" dirty="0">
                  <a:effectLst/>
                  <a:latin typeface="Calibri"/>
                  <a:ea typeface="Malgun Gothic"/>
                  <a:cs typeface="Times New Roman"/>
                </a:rPr>
                <a:t> </a:t>
              </a:r>
              <a:r>
                <a:rPr lang="en-US" sz="1100" dirty="0">
                  <a:effectLst/>
                  <a:latin typeface="Calibri"/>
                  <a:ea typeface="Malgun Gothic"/>
                  <a:cs typeface="Times New Roman"/>
                </a:rPr>
                <a:t>0.25          </a:t>
              </a:r>
              <a:r>
                <a:rPr lang="en-US" sz="1100" baseline="-25000" dirty="0">
                  <a:effectLst/>
                  <a:latin typeface="Calibri"/>
                  <a:ea typeface="Malgun Gothic"/>
                  <a:cs typeface="Times New Roman"/>
                </a:rPr>
                <a:t> </a:t>
              </a:r>
              <a:r>
                <a:rPr lang="en-US" sz="1100" dirty="0">
                  <a:effectLst/>
                  <a:latin typeface="Calibri"/>
                  <a:ea typeface="Malgun Gothic"/>
                  <a:cs typeface="Times New Roman"/>
                </a:rPr>
                <a:t>0.30</a:t>
              </a:r>
              <a:endParaRPr lang="en-US" dirty="0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Calibri"/>
                  <a:ea typeface="Malgun Gothic"/>
                  <a:cs typeface="Times New Roman"/>
                </a:rPr>
                <a:t>du/dx</a:t>
              </a:r>
              <a:endParaRPr lang="en-US" dirty="0">
                <a:effectLst/>
                <a:latin typeface="Calibri"/>
                <a:ea typeface="Malgun Gothic"/>
                <a:cs typeface="Times New Roman"/>
              </a:endParaRPr>
            </a:p>
          </p:txBody>
        </p:sp>
        <p:sp>
          <p:nvSpPr>
            <p:cNvPr id="56" name="Text Box 3057"/>
            <p:cNvSpPr txBox="1">
              <a:spLocks noChangeArrowheads="1"/>
            </p:cNvSpPr>
            <p:nvPr/>
          </p:nvSpPr>
          <p:spPr bwMode="auto">
            <a:xfrm>
              <a:off x="3224847" y="2205038"/>
              <a:ext cx="193040" cy="2068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700"/>
                </a:spcBef>
                <a:spcAft>
                  <a:spcPts val="1180"/>
                </a:spcAft>
              </a:pPr>
              <a:r>
                <a:rPr lang="en-US" sz="1100" dirty="0">
                  <a:effectLst/>
                  <a:latin typeface="Calibri"/>
                  <a:ea typeface="Malgun Gothic"/>
                  <a:cs typeface="Times New Roman"/>
                </a:rPr>
                <a:t>0.35</a:t>
              </a:r>
              <a:endParaRPr lang="en-US" dirty="0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spcBef>
                  <a:spcPts val="700"/>
                </a:spcBef>
                <a:spcAft>
                  <a:spcPts val="1180"/>
                </a:spcAft>
              </a:pPr>
              <a:r>
                <a:rPr lang="en-US" sz="1100" dirty="0">
                  <a:effectLst/>
                  <a:latin typeface="Calibri"/>
                  <a:ea typeface="Malgun Gothic"/>
                  <a:cs typeface="Times New Roman"/>
                </a:rPr>
                <a:t>0.30</a:t>
              </a:r>
              <a:endParaRPr lang="en-US" dirty="0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spcBef>
                  <a:spcPts val="700"/>
                </a:spcBef>
                <a:spcAft>
                  <a:spcPts val="1180"/>
                </a:spcAft>
              </a:pPr>
              <a:r>
                <a:rPr lang="en-US" sz="1100" dirty="0">
                  <a:effectLst/>
                  <a:latin typeface="Calibri"/>
                  <a:ea typeface="Malgun Gothic"/>
                  <a:cs typeface="Times New Roman"/>
                </a:rPr>
                <a:t>0.25</a:t>
              </a:r>
              <a:endParaRPr lang="en-US" dirty="0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spcBef>
                  <a:spcPts val="700"/>
                </a:spcBef>
                <a:spcAft>
                  <a:spcPts val="1180"/>
                </a:spcAft>
              </a:pPr>
              <a:r>
                <a:rPr lang="en-US" sz="1100" dirty="0">
                  <a:effectLst/>
                  <a:latin typeface="Calibri"/>
                  <a:ea typeface="Malgun Gothic"/>
                  <a:cs typeface="Times New Roman"/>
                </a:rPr>
                <a:t>0.20</a:t>
              </a:r>
              <a:endParaRPr lang="en-US" dirty="0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spcBef>
                  <a:spcPts val="700"/>
                </a:spcBef>
                <a:spcAft>
                  <a:spcPts val="1180"/>
                </a:spcAft>
              </a:pPr>
              <a:r>
                <a:rPr lang="en-US" sz="1100" dirty="0">
                  <a:effectLst/>
                  <a:latin typeface="Calibri"/>
                  <a:ea typeface="Malgun Gothic"/>
                  <a:cs typeface="Times New Roman"/>
                </a:rPr>
                <a:t>0.15</a:t>
              </a:r>
              <a:endParaRPr lang="en-US" dirty="0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spcBef>
                  <a:spcPts val="700"/>
                </a:spcBef>
                <a:spcAft>
                  <a:spcPts val="1180"/>
                </a:spcAft>
              </a:pPr>
              <a:r>
                <a:rPr lang="en-US" sz="1100" dirty="0">
                  <a:effectLst/>
                  <a:latin typeface="Calibri"/>
                  <a:ea typeface="Malgun Gothic"/>
                  <a:cs typeface="Times New Roman"/>
                </a:rPr>
                <a:t>0.10</a:t>
              </a:r>
              <a:endParaRPr lang="en-US" dirty="0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spcBef>
                  <a:spcPts val="700"/>
                </a:spcBef>
                <a:spcAft>
                  <a:spcPts val="1180"/>
                </a:spcAft>
              </a:pPr>
              <a:r>
                <a:rPr lang="en-US" sz="1100" dirty="0">
                  <a:effectLst/>
                  <a:latin typeface="Calibri"/>
                  <a:ea typeface="Malgun Gothic"/>
                  <a:cs typeface="Times New Roman"/>
                </a:rPr>
                <a:t>0.05</a:t>
              </a:r>
              <a:endParaRPr lang="en-US" dirty="0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spcBef>
                  <a:spcPts val="70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Calibri"/>
                  <a:ea typeface="Malgun Gothic"/>
                  <a:cs typeface="Times New Roman"/>
                </a:rPr>
                <a:t>0</a:t>
              </a:r>
              <a:endParaRPr lang="en-US" dirty="0">
                <a:effectLst/>
                <a:latin typeface="Calibri"/>
                <a:ea typeface="Malgun Gothic"/>
                <a:cs typeface="Times New Roman"/>
              </a:endParaRPr>
            </a:p>
          </p:txBody>
        </p:sp>
        <p:sp>
          <p:nvSpPr>
            <p:cNvPr id="57" name="Text Box 3058"/>
            <p:cNvSpPr txBox="1">
              <a:spLocks noChangeArrowheads="1"/>
            </p:cNvSpPr>
            <p:nvPr/>
          </p:nvSpPr>
          <p:spPr bwMode="auto">
            <a:xfrm>
              <a:off x="3041967" y="3082608"/>
              <a:ext cx="158750" cy="294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270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/>
                  <a:ea typeface="Malgun Gothic"/>
                  <a:cs typeface="Times New Roman"/>
                </a:rPr>
                <a:t>Strain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</p:txBody>
        </p:sp>
        <p:cxnSp>
          <p:nvCxnSpPr>
            <p:cNvPr id="58" name="AutoShape 3059"/>
            <p:cNvCxnSpPr>
              <a:cxnSpLocks noChangeShapeType="1"/>
            </p:cNvCxnSpPr>
            <p:nvPr/>
          </p:nvCxnSpPr>
          <p:spPr bwMode="auto">
            <a:xfrm flipH="1" flipV="1">
              <a:off x="5454332" y="2876233"/>
              <a:ext cx="163195" cy="2063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" name="Text Box 3060"/>
            <p:cNvSpPr txBox="1">
              <a:spLocks noChangeArrowheads="1"/>
            </p:cNvSpPr>
            <p:nvPr/>
          </p:nvSpPr>
          <p:spPr bwMode="auto">
            <a:xfrm>
              <a:off x="5627052" y="3003233"/>
              <a:ext cx="208280" cy="18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i="1">
                  <a:effectLst/>
                  <a:latin typeface="Euclid Symbol"/>
                  <a:ea typeface="Malgun Gothic"/>
                  <a:cs typeface="Times New Roman"/>
                </a:rPr>
                <a:t>e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</p:txBody>
        </p:sp>
        <p:cxnSp>
          <p:nvCxnSpPr>
            <p:cNvPr id="60" name="AutoShape 3061"/>
            <p:cNvCxnSpPr>
              <a:cxnSpLocks noChangeShapeType="1"/>
            </p:cNvCxnSpPr>
            <p:nvPr/>
          </p:nvCxnSpPr>
          <p:spPr bwMode="auto">
            <a:xfrm>
              <a:off x="5220652" y="2577783"/>
              <a:ext cx="233680" cy="1187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" name="Text Box 3062"/>
            <p:cNvSpPr txBox="1">
              <a:spLocks noChangeArrowheads="1"/>
            </p:cNvSpPr>
            <p:nvPr/>
          </p:nvSpPr>
          <p:spPr bwMode="auto">
            <a:xfrm>
              <a:off x="5131752" y="2441258"/>
              <a:ext cx="126365" cy="18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E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</p:txBody>
        </p:sp>
      </p:grpSp>
      <p:sp>
        <p:nvSpPr>
          <p:cNvPr id="64" name="Oval 63"/>
          <p:cNvSpPr/>
          <p:nvPr/>
        </p:nvSpPr>
        <p:spPr bwMode="auto">
          <a:xfrm>
            <a:off x="3934330" y="4588517"/>
            <a:ext cx="489322" cy="48932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2257932" y="4977302"/>
            <a:ext cx="352690" cy="35269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788" y="5852160"/>
            <a:ext cx="3280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Deformed domain is unknown</a:t>
            </a:r>
          </a:p>
        </p:txBody>
      </p:sp>
      <p:cxnSp>
        <p:nvCxnSpPr>
          <p:cNvPr id="66" name="Straight Connector 65"/>
          <p:cNvCxnSpPr>
            <a:stCxn id="65" idx="5"/>
            <a:endCxn id="4" idx="0"/>
          </p:cNvCxnSpPr>
          <p:nvPr/>
        </p:nvCxnSpPr>
        <p:spPr bwMode="auto">
          <a:xfrm>
            <a:off x="2558972" y="5278342"/>
            <a:ext cx="772849" cy="573818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cxnSpLocks/>
            <a:stCxn id="64" idx="3"/>
            <a:endCxn id="4" idx="0"/>
          </p:cNvCxnSpPr>
          <p:nvPr/>
        </p:nvCxnSpPr>
        <p:spPr bwMode="auto">
          <a:xfrm flipH="1">
            <a:off x="3331821" y="5006179"/>
            <a:ext cx="674169" cy="845981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36916A-86E8-3AC8-E1E2-AB9BC4C2F64E}"/>
                  </a:ext>
                </a:extLst>
              </p:cNvPr>
              <p:cNvSpPr txBox="1"/>
              <p:nvPr/>
            </p:nvSpPr>
            <p:spPr>
              <a:xfrm>
                <a:off x="606867" y="4431536"/>
                <a:ext cx="3904210" cy="847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</m:d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36916A-86E8-3AC8-E1E2-AB9BC4C2F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67" y="4431536"/>
                <a:ext cx="3904210" cy="847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0403886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Nonlinearity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475" y="741363"/>
                <a:ext cx="8909050" cy="4199428"/>
              </a:xfrm>
            </p:spPr>
            <p:txBody>
              <a:bodyPr/>
              <a:lstStyle/>
              <a:p>
                <a:r>
                  <a:rPr lang="en-US" dirty="0"/>
                  <a:t>Linear (elastic) material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Only for infinitesimal deformation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Nonlinear (elastic) material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not a constant but depends on deformation</a:t>
                </a:r>
              </a:p>
              <a:p>
                <a:pPr lvl="1"/>
                <a:r>
                  <a:rPr lang="en-US" dirty="0"/>
                  <a:t>Stress by differentiating strain energy density U</a:t>
                </a:r>
              </a:p>
              <a:p>
                <a:pPr lvl="1"/>
                <a:r>
                  <a:rPr lang="en-US" dirty="0"/>
                  <a:t>Linear material: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>
                  <a:spcBef>
                    <a:spcPts val="1800"/>
                  </a:spcBef>
                </a:pPr>
                <a:r>
                  <a:rPr lang="en-US" dirty="0"/>
                  <a:t>Stress is a function of strain (deformation): </a:t>
                </a:r>
                <a:r>
                  <a:rPr lang="en-US" dirty="0">
                    <a:solidFill>
                      <a:srgbClr val="2C02C6"/>
                    </a:solidFill>
                  </a:rPr>
                  <a:t>potential, path independent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475" y="741363"/>
                <a:ext cx="8909050" cy="4199428"/>
              </a:xfrm>
              <a:blipFill>
                <a:blip r:embed="rId2"/>
                <a:stretch>
                  <a:fillRect l="-889"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161"/>
          <p:cNvGrpSpPr>
            <a:grpSpLocks/>
          </p:cNvGrpSpPr>
          <p:nvPr/>
        </p:nvGrpSpPr>
        <p:grpSpPr bwMode="auto">
          <a:xfrm>
            <a:off x="1757172" y="4649851"/>
            <a:ext cx="5853113" cy="1944688"/>
            <a:chOff x="1867584" y="1260828"/>
            <a:chExt cx="5852969" cy="1944285"/>
          </a:xfrm>
        </p:grpSpPr>
        <p:sp>
          <p:nvSpPr>
            <p:cNvPr id="6" name="Rectangle 57" descr="Dark upward diagonal"/>
            <p:cNvSpPr>
              <a:spLocks noChangeArrowheads="1"/>
            </p:cNvSpPr>
            <p:nvPr/>
          </p:nvSpPr>
          <p:spPr bwMode="auto">
            <a:xfrm>
              <a:off x="1867584" y="1912865"/>
              <a:ext cx="131652" cy="526649"/>
            </a:xfrm>
            <a:prstGeom prst="rect">
              <a:avLst/>
            </a:prstGeom>
            <a:pattFill prst="dkUp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7" name="Freeform 58"/>
            <p:cNvSpPr>
              <a:spLocks/>
            </p:cNvSpPr>
            <p:nvPr/>
          </p:nvSpPr>
          <p:spPr bwMode="auto">
            <a:xfrm>
              <a:off x="2004722" y="1952181"/>
              <a:ext cx="1727021" cy="200236"/>
            </a:xfrm>
            <a:custGeom>
              <a:avLst/>
              <a:gdLst>
                <a:gd name="T0" fmla="*/ 0 w 1889"/>
                <a:gd name="T1" fmla="*/ 2147483647 h 219"/>
                <a:gd name="T2" fmla="*/ 2147483647 w 1889"/>
                <a:gd name="T3" fmla="*/ 2147483647 h 219"/>
                <a:gd name="T4" fmla="*/ 2147483647 w 1889"/>
                <a:gd name="T5" fmla="*/ 0 h 219"/>
                <a:gd name="T6" fmla="*/ 2147483647 w 1889"/>
                <a:gd name="T7" fmla="*/ 2147483647 h 219"/>
                <a:gd name="T8" fmla="*/ 2147483647 w 1889"/>
                <a:gd name="T9" fmla="*/ 0 h 219"/>
                <a:gd name="T10" fmla="*/ 2147483647 w 1889"/>
                <a:gd name="T11" fmla="*/ 2147483647 h 219"/>
                <a:gd name="T12" fmla="*/ 2147483647 w 1889"/>
                <a:gd name="T13" fmla="*/ 0 h 219"/>
                <a:gd name="T14" fmla="*/ 2147483647 w 1889"/>
                <a:gd name="T15" fmla="*/ 2147483647 h 219"/>
                <a:gd name="T16" fmla="*/ 2147483647 w 1889"/>
                <a:gd name="T17" fmla="*/ 0 h 219"/>
                <a:gd name="T18" fmla="*/ 2147483647 w 1889"/>
                <a:gd name="T19" fmla="*/ 2147483647 h 219"/>
                <a:gd name="T20" fmla="*/ 2147483647 w 1889"/>
                <a:gd name="T21" fmla="*/ 0 h 219"/>
                <a:gd name="T22" fmla="*/ 2147483647 w 1889"/>
                <a:gd name="T23" fmla="*/ 2147483647 h 219"/>
                <a:gd name="T24" fmla="*/ 2147483647 w 1889"/>
                <a:gd name="T25" fmla="*/ 2147483647 h 219"/>
                <a:gd name="T26" fmla="*/ 2147483647 w 1889"/>
                <a:gd name="T27" fmla="*/ 2147483647 h 219"/>
                <a:gd name="T28" fmla="*/ 2147483647 w 1889"/>
                <a:gd name="T29" fmla="*/ 2147483647 h 2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89"/>
                <a:gd name="T46" fmla="*/ 0 h 219"/>
                <a:gd name="T47" fmla="*/ 1889 w 1889"/>
                <a:gd name="T48" fmla="*/ 219 h 2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89" h="219">
                  <a:moveTo>
                    <a:pt x="0" y="145"/>
                  </a:moveTo>
                  <a:lnTo>
                    <a:pt x="547" y="146"/>
                  </a:lnTo>
                  <a:lnTo>
                    <a:pt x="547" y="0"/>
                  </a:lnTo>
                  <a:lnTo>
                    <a:pt x="724" y="219"/>
                  </a:lnTo>
                  <a:lnTo>
                    <a:pt x="724" y="0"/>
                  </a:lnTo>
                  <a:lnTo>
                    <a:pt x="879" y="219"/>
                  </a:lnTo>
                  <a:lnTo>
                    <a:pt x="879" y="0"/>
                  </a:lnTo>
                  <a:lnTo>
                    <a:pt x="1026" y="219"/>
                  </a:lnTo>
                  <a:lnTo>
                    <a:pt x="1033" y="0"/>
                  </a:lnTo>
                  <a:lnTo>
                    <a:pt x="1188" y="219"/>
                  </a:lnTo>
                  <a:lnTo>
                    <a:pt x="1188" y="0"/>
                  </a:lnTo>
                  <a:lnTo>
                    <a:pt x="1343" y="219"/>
                  </a:lnTo>
                  <a:lnTo>
                    <a:pt x="1343" y="9"/>
                  </a:lnTo>
                  <a:lnTo>
                    <a:pt x="1457" y="154"/>
                  </a:lnTo>
                  <a:lnTo>
                    <a:pt x="1889" y="15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8" name="AutoShape 59"/>
            <p:cNvCxnSpPr>
              <a:cxnSpLocks noChangeShapeType="1"/>
            </p:cNvCxnSpPr>
            <p:nvPr/>
          </p:nvCxnSpPr>
          <p:spPr bwMode="auto">
            <a:xfrm>
              <a:off x="4228181" y="2091157"/>
              <a:ext cx="42238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" name="AutoShape 60"/>
            <p:cNvCxnSpPr>
              <a:cxnSpLocks noChangeShapeType="1"/>
            </p:cNvCxnSpPr>
            <p:nvPr/>
          </p:nvCxnSpPr>
          <p:spPr bwMode="auto">
            <a:xfrm>
              <a:off x="2004722" y="1912865"/>
              <a:ext cx="0" cy="5266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" name="AutoShape 61"/>
            <p:cNvCxnSpPr>
              <a:cxnSpLocks noChangeShapeType="1"/>
            </p:cNvCxnSpPr>
            <p:nvPr/>
          </p:nvCxnSpPr>
          <p:spPr bwMode="auto">
            <a:xfrm>
              <a:off x="3731743" y="2152417"/>
              <a:ext cx="0" cy="31086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" name="AutoShape 62"/>
            <p:cNvCxnSpPr>
              <a:cxnSpLocks noChangeShapeType="1"/>
            </p:cNvCxnSpPr>
            <p:nvPr/>
          </p:nvCxnSpPr>
          <p:spPr bwMode="auto">
            <a:xfrm flipH="1">
              <a:off x="2004722" y="2359053"/>
              <a:ext cx="1727021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stealth" w="sm" len="med"/>
              <a:tailEnd type="stealth" w="sm" len="med"/>
            </a:ln>
          </p:spPr>
        </p:cxnSp>
        <p:cxnSp>
          <p:nvCxnSpPr>
            <p:cNvPr id="12" name="AutoShape 63"/>
            <p:cNvCxnSpPr>
              <a:cxnSpLocks noChangeShapeType="1"/>
            </p:cNvCxnSpPr>
            <p:nvPr/>
          </p:nvCxnSpPr>
          <p:spPr bwMode="auto">
            <a:xfrm>
              <a:off x="3731743" y="2091157"/>
              <a:ext cx="39495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oval" w="sm" len="sm"/>
            </a:ln>
          </p:spPr>
        </p:cxnSp>
        <p:cxnSp>
          <p:nvCxnSpPr>
            <p:cNvPr id="13" name="AutoShape 64"/>
            <p:cNvCxnSpPr>
              <a:cxnSpLocks noChangeShapeType="1"/>
            </p:cNvCxnSpPr>
            <p:nvPr/>
          </p:nvCxnSpPr>
          <p:spPr bwMode="auto">
            <a:xfrm>
              <a:off x="4125785" y="2152417"/>
              <a:ext cx="0" cy="31086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" name="AutoShape 65"/>
            <p:cNvCxnSpPr>
              <a:cxnSpLocks noChangeShapeType="1"/>
            </p:cNvCxnSpPr>
            <p:nvPr/>
          </p:nvCxnSpPr>
          <p:spPr bwMode="auto">
            <a:xfrm>
              <a:off x="3731743" y="2359053"/>
              <a:ext cx="394042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stealth" w="sm" len="med"/>
              <a:tailEnd type="stealth" w="sm" len="med"/>
            </a:ln>
          </p:spPr>
        </p:cxnSp>
        <p:sp>
          <p:nvSpPr>
            <p:cNvPr id="15" name="Text Box 66"/>
            <p:cNvSpPr txBox="1">
              <a:spLocks noChangeArrowheads="1"/>
            </p:cNvSpPr>
            <p:nvPr/>
          </p:nvSpPr>
          <p:spPr bwMode="auto">
            <a:xfrm>
              <a:off x="2811091" y="2182590"/>
              <a:ext cx="260562" cy="208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200">
                  <a:latin typeface="Calibri" pitchFamily="34" charset="0"/>
                  <a:ea typeface="맑은 고딕" pitchFamily="50" charset="-127"/>
                </a:rPr>
                <a:t>1</a:t>
              </a:r>
              <a:endParaRPr lang="en-US" sz="3200"/>
            </a:p>
          </p:txBody>
        </p:sp>
        <p:sp>
          <p:nvSpPr>
            <p:cNvPr id="16" name="Text Box 67"/>
            <p:cNvSpPr txBox="1">
              <a:spLocks noChangeArrowheads="1"/>
            </p:cNvSpPr>
            <p:nvPr/>
          </p:nvSpPr>
          <p:spPr bwMode="auto">
            <a:xfrm>
              <a:off x="3787512" y="2128519"/>
              <a:ext cx="260562" cy="380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 i="1">
                  <a:latin typeface="Symbol" pitchFamily="18" charset="2"/>
                  <a:ea typeface="맑은 고딕" pitchFamily="50" charset="-127"/>
                </a:rPr>
                <a:t>e</a:t>
              </a:r>
              <a:endParaRPr lang="en-US" sz="2400" i="1">
                <a:latin typeface="Symbol" pitchFamily="18" charset="2"/>
              </a:endParaRPr>
            </a:p>
          </p:txBody>
        </p:sp>
        <p:sp>
          <p:nvSpPr>
            <p:cNvPr id="17" name="Text Box 68"/>
            <p:cNvSpPr txBox="1">
              <a:spLocks noChangeArrowheads="1"/>
            </p:cNvSpPr>
            <p:nvPr/>
          </p:nvSpPr>
          <p:spPr bwMode="auto">
            <a:xfrm>
              <a:off x="4643251" y="1951424"/>
              <a:ext cx="260562" cy="380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 i="1">
                  <a:latin typeface="Symbol" pitchFamily="18" charset="2"/>
                  <a:ea typeface="맑은 고딕" pitchFamily="50" charset="-127"/>
                </a:rPr>
                <a:t>s</a:t>
              </a:r>
              <a:endParaRPr lang="en-US" sz="2400" i="1">
                <a:latin typeface="Symbol" pitchFamily="18" charset="2"/>
              </a:endParaRPr>
            </a:p>
          </p:txBody>
        </p:sp>
        <p:sp>
          <p:nvSpPr>
            <p:cNvPr id="18" name="Text Box 69"/>
            <p:cNvSpPr txBox="1">
              <a:spLocks noChangeArrowheads="1"/>
            </p:cNvSpPr>
            <p:nvPr/>
          </p:nvSpPr>
          <p:spPr bwMode="auto">
            <a:xfrm>
              <a:off x="2817491" y="1737662"/>
              <a:ext cx="260562" cy="208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 i="1">
                  <a:latin typeface="Comic Sans MS" pitchFamily="66" charset="0"/>
                  <a:ea typeface="맑은 고딕" pitchFamily="50" charset="-127"/>
                </a:rPr>
                <a:t>E</a:t>
              </a:r>
              <a:endParaRPr lang="en-US" sz="4000">
                <a:latin typeface="Comic Sans MS" pitchFamily="66" charset="0"/>
              </a:endParaRPr>
            </a:p>
          </p:txBody>
        </p:sp>
        <p:sp>
          <p:nvSpPr>
            <p:cNvPr id="19" name="Freeform 71"/>
            <p:cNvSpPr>
              <a:spLocks/>
            </p:cNvSpPr>
            <p:nvPr/>
          </p:nvSpPr>
          <p:spPr bwMode="auto">
            <a:xfrm>
              <a:off x="5605958" y="1524279"/>
              <a:ext cx="1643824" cy="1238906"/>
            </a:xfrm>
            <a:custGeom>
              <a:avLst/>
              <a:gdLst>
                <a:gd name="T0" fmla="*/ 0 w 2053"/>
                <a:gd name="T1" fmla="*/ 0 h 1355"/>
                <a:gd name="T2" fmla="*/ 0 w 2053"/>
                <a:gd name="T3" fmla="*/ 2147483647 h 1355"/>
                <a:gd name="T4" fmla="*/ 2147483647 w 2053"/>
                <a:gd name="T5" fmla="*/ 2147483647 h 1355"/>
                <a:gd name="T6" fmla="*/ 0 60000 65536"/>
                <a:gd name="T7" fmla="*/ 0 60000 65536"/>
                <a:gd name="T8" fmla="*/ 0 60000 65536"/>
                <a:gd name="T9" fmla="*/ 0 w 2053"/>
                <a:gd name="T10" fmla="*/ 0 h 1355"/>
                <a:gd name="T11" fmla="*/ 2053 w 2053"/>
                <a:gd name="T12" fmla="*/ 1355 h 13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3" h="1355">
                  <a:moveTo>
                    <a:pt x="0" y="0"/>
                  </a:moveTo>
                  <a:lnTo>
                    <a:pt x="0" y="1355"/>
                  </a:lnTo>
                  <a:lnTo>
                    <a:pt x="2053" y="135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0" name="AutoShape 72"/>
            <p:cNvCxnSpPr>
              <a:cxnSpLocks noChangeShapeType="1"/>
            </p:cNvCxnSpPr>
            <p:nvPr/>
          </p:nvCxnSpPr>
          <p:spPr bwMode="auto">
            <a:xfrm flipV="1">
              <a:off x="5612358" y="1811376"/>
              <a:ext cx="1518571" cy="94540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1" name="Freeform 73"/>
            <p:cNvSpPr>
              <a:spLocks/>
            </p:cNvSpPr>
            <p:nvPr/>
          </p:nvSpPr>
          <p:spPr bwMode="auto">
            <a:xfrm>
              <a:off x="5612358" y="1524279"/>
              <a:ext cx="1518571" cy="1238906"/>
            </a:xfrm>
            <a:custGeom>
              <a:avLst/>
              <a:gdLst>
                <a:gd name="T0" fmla="*/ 0 w 1661"/>
                <a:gd name="T1" fmla="*/ 2147483647 h 1355"/>
                <a:gd name="T2" fmla="*/ 2147483647 w 1661"/>
                <a:gd name="T3" fmla="*/ 2147483647 h 1355"/>
                <a:gd name="T4" fmla="*/ 2147483647 w 1661"/>
                <a:gd name="T5" fmla="*/ 2147483647 h 1355"/>
                <a:gd name="T6" fmla="*/ 2147483647 w 1661"/>
                <a:gd name="T7" fmla="*/ 2147483647 h 1355"/>
                <a:gd name="T8" fmla="*/ 2147483647 w 1661"/>
                <a:gd name="T9" fmla="*/ 2147483647 h 1355"/>
                <a:gd name="T10" fmla="*/ 2147483647 w 1661"/>
                <a:gd name="T11" fmla="*/ 2147483647 h 1355"/>
                <a:gd name="T12" fmla="*/ 2147483647 w 1661"/>
                <a:gd name="T13" fmla="*/ 2147483647 h 1355"/>
                <a:gd name="T14" fmla="*/ 2147483647 w 1661"/>
                <a:gd name="T15" fmla="*/ 0 h 13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61"/>
                <a:gd name="T25" fmla="*/ 0 h 1355"/>
                <a:gd name="T26" fmla="*/ 1661 w 1661"/>
                <a:gd name="T27" fmla="*/ 1355 h 13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61" h="1355">
                  <a:moveTo>
                    <a:pt x="0" y="1355"/>
                  </a:moveTo>
                  <a:cubicBezTo>
                    <a:pt x="14" y="1304"/>
                    <a:pt x="29" y="1253"/>
                    <a:pt x="64" y="1198"/>
                  </a:cubicBezTo>
                  <a:cubicBezTo>
                    <a:pt x="99" y="1143"/>
                    <a:pt x="135" y="1069"/>
                    <a:pt x="208" y="1027"/>
                  </a:cubicBezTo>
                  <a:cubicBezTo>
                    <a:pt x="281" y="985"/>
                    <a:pt x="410" y="961"/>
                    <a:pt x="499" y="948"/>
                  </a:cubicBezTo>
                  <a:cubicBezTo>
                    <a:pt x="588" y="935"/>
                    <a:pt x="651" y="954"/>
                    <a:pt x="741" y="948"/>
                  </a:cubicBezTo>
                  <a:cubicBezTo>
                    <a:pt x="831" y="942"/>
                    <a:pt x="942" y="956"/>
                    <a:pt x="1038" y="913"/>
                  </a:cubicBezTo>
                  <a:cubicBezTo>
                    <a:pt x="1134" y="870"/>
                    <a:pt x="1215" y="839"/>
                    <a:pt x="1319" y="687"/>
                  </a:cubicBezTo>
                  <a:cubicBezTo>
                    <a:pt x="1423" y="535"/>
                    <a:pt x="1542" y="267"/>
                    <a:pt x="1661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74"/>
            <p:cNvSpPr txBox="1">
              <a:spLocks noChangeArrowheads="1"/>
            </p:cNvSpPr>
            <p:nvPr/>
          </p:nvSpPr>
          <p:spPr bwMode="auto">
            <a:xfrm>
              <a:off x="7202301" y="2592711"/>
              <a:ext cx="260562" cy="380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 i="1">
                  <a:latin typeface="Symbol" pitchFamily="18" charset="2"/>
                  <a:ea typeface="맑은 고딕" pitchFamily="50" charset="-127"/>
                </a:rPr>
                <a:t>e</a:t>
              </a:r>
              <a:endParaRPr lang="en-US" sz="2400" i="1">
                <a:latin typeface="Symbol" pitchFamily="18" charset="2"/>
              </a:endParaRPr>
            </a:p>
          </p:txBody>
        </p:sp>
        <p:sp>
          <p:nvSpPr>
            <p:cNvPr id="23" name="Text Box 75"/>
            <p:cNvSpPr txBox="1">
              <a:spLocks noChangeArrowheads="1"/>
            </p:cNvSpPr>
            <p:nvPr/>
          </p:nvSpPr>
          <p:spPr bwMode="auto">
            <a:xfrm>
              <a:off x="5473737" y="1260828"/>
              <a:ext cx="260562" cy="380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 i="1">
                  <a:latin typeface="Symbol" pitchFamily="18" charset="2"/>
                  <a:ea typeface="맑은 고딕" pitchFamily="50" charset="-127"/>
                </a:rPr>
                <a:t>s</a:t>
              </a:r>
              <a:endParaRPr lang="en-US" sz="2400">
                <a:latin typeface="Symbol" pitchFamily="18" charset="2"/>
              </a:endParaRPr>
            </a:p>
          </p:txBody>
        </p:sp>
        <p:sp>
          <p:nvSpPr>
            <p:cNvPr id="24" name="Freeform 76"/>
            <p:cNvSpPr>
              <a:spLocks/>
            </p:cNvSpPr>
            <p:nvPr/>
          </p:nvSpPr>
          <p:spPr bwMode="auto">
            <a:xfrm>
              <a:off x="5864691" y="2452315"/>
              <a:ext cx="263304" cy="160921"/>
            </a:xfrm>
            <a:custGeom>
              <a:avLst/>
              <a:gdLst>
                <a:gd name="T0" fmla="*/ 0 w 288"/>
                <a:gd name="T1" fmla="*/ 2147483647 h 176"/>
                <a:gd name="T2" fmla="*/ 2147483647 w 288"/>
                <a:gd name="T3" fmla="*/ 2147483647 h 176"/>
                <a:gd name="T4" fmla="*/ 2147483647 w 288"/>
                <a:gd name="T5" fmla="*/ 0 h 176"/>
                <a:gd name="T6" fmla="*/ 0 60000 65536"/>
                <a:gd name="T7" fmla="*/ 0 60000 65536"/>
                <a:gd name="T8" fmla="*/ 0 60000 65536"/>
                <a:gd name="T9" fmla="*/ 0 w 288"/>
                <a:gd name="T10" fmla="*/ 0 h 176"/>
                <a:gd name="T11" fmla="*/ 288 w 288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76">
                  <a:moveTo>
                    <a:pt x="0" y="176"/>
                  </a:moveTo>
                  <a:lnTo>
                    <a:pt x="288" y="176"/>
                  </a:lnTo>
                  <a:lnTo>
                    <a:pt x="28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77"/>
            <p:cNvSpPr txBox="1">
              <a:spLocks noChangeArrowheads="1"/>
            </p:cNvSpPr>
            <p:nvPr/>
          </p:nvSpPr>
          <p:spPr bwMode="auto">
            <a:xfrm>
              <a:off x="6062169" y="2423971"/>
              <a:ext cx="260562" cy="208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 i="1">
                  <a:latin typeface="Comic Sans MS" pitchFamily="66" charset="0"/>
                  <a:ea typeface="맑은 고딕" pitchFamily="50" charset="-127"/>
                </a:rPr>
                <a:t>E</a:t>
              </a:r>
              <a:endParaRPr lang="en-US" sz="4000">
                <a:latin typeface="Comic Sans MS" pitchFamily="66" charset="0"/>
              </a:endParaRPr>
            </a:p>
          </p:txBody>
        </p:sp>
        <p:sp>
          <p:nvSpPr>
            <p:cNvPr id="26" name="Text Box 78"/>
            <p:cNvSpPr txBox="1">
              <a:spLocks noChangeArrowheads="1"/>
            </p:cNvSpPr>
            <p:nvPr/>
          </p:nvSpPr>
          <p:spPr bwMode="auto">
            <a:xfrm>
              <a:off x="6371186" y="2463287"/>
              <a:ext cx="1349367" cy="242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>
                  <a:latin typeface="Comic Sans MS" pitchFamily="66" charset="0"/>
                  <a:ea typeface="맑은 고딕" pitchFamily="50" charset="-127"/>
                </a:rPr>
                <a:t>Linear spring</a:t>
              </a:r>
              <a:endParaRPr lang="en-US" sz="4000">
                <a:latin typeface="Comic Sans MS" pitchFamily="66" charset="0"/>
              </a:endParaRPr>
            </a:p>
          </p:txBody>
        </p:sp>
        <p:sp>
          <p:nvSpPr>
            <p:cNvPr id="27" name="Text Box 79"/>
            <p:cNvSpPr txBox="1">
              <a:spLocks noChangeArrowheads="1"/>
            </p:cNvSpPr>
            <p:nvPr/>
          </p:nvSpPr>
          <p:spPr bwMode="auto">
            <a:xfrm>
              <a:off x="5565731" y="1551708"/>
              <a:ext cx="1243382" cy="208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>
                  <a:latin typeface="Comic Sans MS" pitchFamily="66" charset="0"/>
                  <a:ea typeface="맑은 고딕" pitchFamily="50" charset="-127"/>
                </a:rPr>
                <a:t>Nonlinear spring</a:t>
              </a:r>
              <a:endParaRPr lang="en-US" sz="4000">
                <a:latin typeface="Comic Sans MS" pitchFamily="66" charset="0"/>
              </a:endParaRPr>
            </a:p>
          </p:txBody>
        </p:sp>
        <p:cxnSp>
          <p:nvCxnSpPr>
            <p:cNvPr id="28" name="AutoShape 80"/>
            <p:cNvCxnSpPr>
              <a:cxnSpLocks noChangeShapeType="1"/>
            </p:cNvCxnSpPr>
            <p:nvPr/>
          </p:nvCxnSpPr>
          <p:spPr bwMode="auto">
            <a:xfrm>
              <a:off x="6766143" y="1680628"/>
              <a:ext cx="234963" cy="758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</p:cxnSp>
        <p:cxnSp>
          <p:nvCxnSpPr>
            <p:cNvPr id="29" name="AutoShape 81"/>
            <p:cNvCxnSpPr>
              <a:cxnSpLocks noChangeShapeType="1"/>
            </p:cNvCxnSpPr>
            <p:nvPr/>
          </p:nvCxnSpPr>
          <p:spPr bwMode="auto">
            <a:xfrm flipH="1" flipV="1">
              <a:off x="6674718" y="2091158"/>
              <a:ext cx="214849" cy="37212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</p:cxnSp>
        <p:sp>
          <p:nvSpPr>
            <p:cNvPr id="30" name="Text Box 82"/>
            <p:cNvSpPr txBox="1">
              <a:spLocks noChangeArrowheads="1"/>
            </p:cNvSpPr>
            <p:nvPr/>
          </p:nvSpPr>
          <p:spPr bwMode="auto">
            <a:xfrm>
              <a:off x="2450967" y="2963420"/>
              <a:ext cx="4374037" cy="241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>
                  <a:latin typeface="Comic Sans MS" pitchFamily="66" charset="0"/>
                  <a:ea typeface="맑은 고딕" pitchFamily="50" charset="-127"/>
                </a:rPr>
                <a:t>Linear and nonlinear elastic spring models</a:t>
              </a:r>
              <a:endParaRPr lang="en-US" sz="4000">
                <a:latin typeface="Comic Sans MS" pitchFamily="66" charset="0"/>
              </a:endParaRPr>
            </a:p>
          </p:txBody>
        </p:sp>
      </p:grp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837247" y="2162175"/>
                <a:ext cx="32688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More generally,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 = {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247" y="2162175"/>
                <a:ext cx="3268844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2EF9A33-B166-DD03-3616-F1519AA3866F}"/>
                  </a:ext>
                </a:extLst>
              </p:cNvPr>
              <p:cNvSpPr txBox="1"/>
              <p:nvPr/>
            </p:nvSpPr>
            <p:spPr>
              <a:xfrm>
                <a:off x="1725476" y="1118108"/>
                <a:ext cx="19391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𝛔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2EF9A33-B166-DD03-3616-F1519AA38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476" y="1118108"/>
                <a:ext cx="193912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B05AA69-BCAF-820A-BBD5-49340B7B1457}"/>
                  </a:ext>
                </a:extLst>
              </p:cNvPr>
              <p:cNvSpPr txBox="1"/>
              <p:nvPr/>
            </p:nvSpPr>
            <p:spPr>
              <a:xfrm>
                <a:off x="7313684" y="2737315"/>
                <a:ext cx="1252394" cy="793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B05AA69-BCAF-820A-BBD5-49340B7B1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684" y="2737315"/>
                <a:ext cx="1252394" cy="7937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AF2DCE5-1EF0-4639-0790-3E5A2F1217A9}"/>
                  </a:ext>
                </a:extLst>
              </p:cNvPr>
              <p:cNvSpPr txBox="1"/>
              <p:nvPr/>
            </p:nvSpPr>
            <p:spPr>
              <a:xfrm>
                <a:off x="2532150" y="3349330"/>
                <a:ext cx="1618776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AF2DCE5-1EF0-4639-0790-3E5A2F121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150" y="3349330"/>
                <a:ext cx="1618776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A09B4F1-B29A-90BD-3A55-7BD897DD7BF2}"/>
                  </a:ext>
                </a:extLst>
              </p:cNvPr>
              <p:cNvSpPr txBox="1"/>
              <p:nvPr/>
            </p:nvSpPr>
            <p:spPr>
              <a:xfrm>
                <a:off x="4527641" y="3303896"/>
                <a:ext cx="1994136" cy="793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A09B4F1-B29A-90BD-3A55-7BD897DD7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641" y="3303896"/>
                <a:ext cx="1994136" cy="7937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0366238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Material Nonlinearity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475" y="741363"/>
                <a:ext cx="8909050" cy="4576140"/>
              </a:xfrm>
            </p:spPr>
            <p:txBody>
              <a:bodyPr/>
              <a:lstStyle/>
              <a:p>
                <a:pPr eaLnBrk="1" hangingPunct="1"/>
                <a:r>
                  <a:rPr lang="en-US" dirty="0"/>
                  <a:t>Elasto-plastic material (energy dissipation occurs)</a:t>
                </a:r>
              </a:p>
              <a:p>
                <a:pPr lvl="1" eaLnBrk="1" hangingPunct="1"/>
                <a:r>
                  <a:rPr lang="en-US" dirty="0"/>
                  <a:t>Friction plate only support stress up to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aseline="-25000" dirty="0"/>
              </a:p>
              <a:p>
                <a:pPr lvl="1" eaLnBrk="1" hangingPunct="1"/>
                <a:r>
                  <a:rPr lang="en-US" dirty="0"/>
                  <a:t>Stress cannot be determined from stress alone</a:t>
                </a:r>
              </a:p>
              <a:p>
                <a:pPr lvl="1" eaLnBrk="1" hangingPunct="1"/>
                <a:r>
                  <a:rPr lang="en-US" dirty="0"/>
                  <a:t>History of loading path is required: path-dependent</a:t>
                </a:r>
              </a:p>
              <a:p>
                <a:pPr eaLnBrk="1" hangingPunct="1"/>
                <a:endParaRPr lang="en-US" dirty="0"/>
              </a:p>
              <a:p>
                <a:pPr eaLnBrk="1" hangingPunct="1"/>
                <a:endParaRPr lang="en-US" dirty="0"/>
              </a:p>
              <a:p>
                <a:pPr eaLnBrk="1" hangingPunct="1"/>
                <a:endParaRPr lang="en-US" dirty="0"/>
              </a:p>
              <a:p>
                <a:pPr eaLnBrk="1" hangingPunct="1"/>
                <a:endParaRPr lang="en-US" dirty="0"/>
              </a:p>
              <a:p>
                <a:pPr eaLnBrk="1" hangingPunct="1"/>
                <a:r>
                  <a:rPr lang="en-US" dirty="0" err="1"/>
                  <a:t>Visco</a:t>
                </a:r>
                <a:r>
                  <a:rPr lang="en-US" dirty="0"/>
                  <a:t>-elastic material</a:t>
                </a:r>
              </a:p>
              <a:p>
                <a:pPr lvl="1" eaLnBrk="1" hangingPunct="1"/>
                <a:r>
                  <a:rPr lang="en-US" dirty="0"/>
                  <a:t>Time-dependent behavior</a:t>
                </a:r>
              </a:p>
              <a:p>
                <a:pPr lvl="1" eaLnBrk="1" hangingPunct="1"/>
                <a:r>
                  <a:rPr lang="en-US" dirty="0"/>
                  <a:t>Creep, relaxation</a:t>
                </a:r>
              </a:p>
            </p:txBody>
          </p:sp>
        </mc:Choice>
        <mc:Fallback xmlns="">
          <p:sp>
            <p:nvSpPr>
              <p:cNvPr id="3174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475" y="741363"/>
                <a:ext cx="8909050" cy="4576140"/>
              </a:xfrm>
              <a:blipFill>
                <a:blip r:embed="rId2"/>
                <a:stretch>
                  <a:fillRect l="-889" t="-933" b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163"/>
          <p:cNvGrpSpPr>
            <a:grpSpLocks/>
          </p:cNvGrpSpPr>
          <p:nvPr/>
        </p:nvGrpSpPr>
        <p:grpSpPr bwMode="auto">
          <a:xfrm>
            <a:off x="1866900" y="5092700"/>
            <a:ext cx="5551488" cy="1462088"/>
            <a:chOff x="1867584" y="5093286"/>
            <a:chExt cx="5549929" cy="1461843"/>
          </a:xfrm>
        </p:grpSpPr>
        <p:sp>
          <p:nvSpPr>
            <p:cNvPr id="31772" name="Text Box 84"/>
            <p:cNvSpPr txBox="1">
              <a:spLocks noChangeArrowheads="1"/>
            </p:cNvSpPr>
            <p:nvPr/>
          </p:nvSpPr>
          <p:spPr bwMode="auto">
            <a:xfrm>
              <a:off x="3221810" y="6346664"/>
              <a:ext cx="2832350" cy="208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>
                  <a:latin typeface="Comic Sans MS" pitchFamily="66" charset="0"/>
                  <a:ea typeface="맑은 고딕" pitchFamily="50" charset="-127"/>
                </a:rPr>
                <a:t>Visco-elastic spring model</a:t>
              </a:r>
              <a:endParaRPr lang="en-US" sz="4000">
                <a:latin typeface="Comic Sans MS" pitchFamily="66" charset="0"/>
              </a:endParaRPr>
            </a:p>
          </p:txBody>
        </p:sp>
        <p:sp>
          <p:nvSpPr>
            <p:cNvPr id="31773" name="Rectangle 86" descr="Dark upward diagonal"/>
            <p:cNvSpPr>
              <a:spLocks noChangeArrowheads="1"/>
            </p:cNvSpPr>
            <p:nvPr/>
          </p:nvSpPr>
          <p:spPr bwMode="auto">
            <a:xfrm>
              <a:off x="1867584" y="5345480"/>
              <a:ext cx="131652" cy="526649"/>
            </a:xfrm>
            <a:prstGeom prst="rect">
              <a:avLst/>
            </a:prstGeom>
            <a:pattFill prst="dkUp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31774" name="Freeform 87"/>
            <p:cNvSpPr>
              <a:spLocks/>
            </p:cNvSpPr>
            <p:nvPr/>
          </p:nvSpPr>
          <p:spPr bwMode="auto">
            <a:xfrm>
              <a:off x="2004722" y="5474400"/>
              <a:ext cx="1099844" cy="200236"/>
            </a:xfrm>
            <a:custGeom>
              <a:avLst/>
              <a:gdLst>
                <a:gd name="T0" fmla="*/ 0 w 1203"/>
                <a:gd name="T1" fmla="*/ 2147483647 h 219"/>
                <a:gd name="T2" fmla="*/ 2147483647 w 1203"/>
                <a:gd name="T3" fmla="*/ 2147483647 h 219"/>
                <a:gd name="T4" fmla="*/ 2147483647 w 1203"/>
                <a:gd name="T5" fmla="*/ 0 h 219"/>
                <a:gd name="T6" fmla="*/ 2147483647 w 1203"/>
                <a:gd name="T7" fmla="*/ 2147483647 h 219"/>
                <a:gd name="T8" fmla="*/ 2147483647 w 1203"/>
                <a:gd name="T9" fmla="*/ 0 h 219"/>
                <a:gd name="T10" fmla="*/ 2147483647 w 1203"/>
                <a:gd name="T11" fmla="*/ 2147483647 h 219"/>
                <a:gd name="T12" fmla="*/ 2147483647 w 1203"/>
                <a:gd name="T13" fmla="*/ 0 h 219"/>
                <a:gd name="T14" fmla="*/ 2147483647 w 1203"/>
                <a:gd name="T15" fmla="*/ 2147483647 h 219"/>
                <a:gd name="T16" fmla="*/ 2147483647 w 1203"/>
                <a:gd name="T17" fmla="*/ 0 h 219"/>
                <a:gd name="T18" fmla="*/ 2147483647 w 1203"/>
                <a:gd name="T19" fmla="*/ 2147483647 h 219"/>
                <a:gd name="T20" fmla="*/ 2147483647 w 1203"/>
                <a:gd name="T21" fmla="*/ 0 h 219"/>
                <a:gd name="T22" fmla="*/ 2147483647 w 1203"/>
                <a:gd name="T23" fmla="*/ 2147483647 h 219"/>
                <a:gd name="T24" fmla="*/ 2147483647 w 1203"/>
                <a:gd name="T25" fmla="*/ 2147483647 h 219"/>
                <a:gd name="T26" fmla="*/ 2147483647 w 1203"/>
                <a:gd name="T27" fmla="*/ 2147483647 h 219"/>
                <a:gd name="T28" fmla="*/ 2147483647 w 1203"/>
                <a:gd name="T29" fmla="*/ 2147483647 h 2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03"/>
                <a:gd name="T46" fmla="*/ 0 h 219"/>
                <a:gd name="T47" fmla="*/ 1203 w 1203"/>
                <a:gd name="T48" fmla="*/ 219 h 2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03" h="219">
                  <a:moveTo>
                    <a:pt x="0" y="145"/>
                  </a:moveTo>
                  <a:lnTo>
                    <a:pt x="340" y="146"/>
                  </a:lnTo>
                  <a:lnTo>
                    <a:pt x="340" y="0"/>
                  </a:lnTo>
                  <a:lnTo>
                    <a:pt x="450" y="219"/>
                  </a:lnTo>
                  <a:lnTo>
                    <a:pt x="450" y="0"/>
                  </a:lnTo>
                  <a:lnTo>
                    <a:pt x="546" y="219"/>
                  </a:lnTo>
                  <a:lnTo>
                    <a:pt x="546" y="0"/>
                  </a:lnTo>
                  <a:lnTo>
                    <a:pt x="638" y="219"/>
                  </a:lnTo>
                  <a:lnTo>
                    <a:pt x="642" y="0"/>
                  </a:lnTo>
                  <a:lnTo>
                    <a:pt x="738" y="219"/>
                  </a:lnTo>
                  <a:lnTo>
                    <a:pt x="738" y="0"/>
                  </a:lnTo>
                  <a:lnTo>
                    <a:pt x="835" y="219"/>
                  </a:lnTo>
                  <a:lnTo>
                    <a:pt x="835" y="9"/>
                  </a:lnTo>
                  <a:lnTo>
                    <a:pt x="906" y="154"/>
                  </a:lnTo>
                  <a:lnTo>
                    <a:pt x="1203" y="154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1775" name="AutoShape 88"/>
            <p:cNvCxnSpPr>
              <a:cxnSpLocks noChangeShapeType="1"/>
            </p:cNvCxnSpPr>
            <p:nvPr/>
          </p:nvCxnSpPr>
          <p:spPr bwMode="auto">
            <a:xfrm>
              <a:off x="3817682" y="5606976"/>
              <a:ext cx="42238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31776" name="AutoShape 89"/>
            <p:cNvCxnSpPr>
              <a:cxnSpLocks noChangeShapeType="1"/>
            </p:cNvCxnSpPr>
            <p:nvPr/>
          </p:nvCxnSpPr>
          <p:spPr bwMode="auto">
            <a:xfrm>
              <a:off x="2004722" y="5345480"/>
              <a:ext cx="0" cy="5266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1777" name="AutoShape 90"/>
            <p:cNvCxnSpPr>
              <a:cxnSpLocks noChangeShapeType="1"/>
            </p:cNvCxnSpPr>
            <p:nvPr/>
          </p:nvCxnSpPr>
          <p:spPr bwMode="auto">
            <a:xfrm>
              <a:off x="3250846" y="5606976"/>
              <a:ext cx="48089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oval" w="sm" len="sm"/>
            </a:ln>
          </p:spPr>
        </p:cxnSp>
        <p:sp>
          <p:nvSpPr>
            <p:cNvPr id="31778" name="Text Box 91"/>
            <p:cNvSpPr txBox="1">
              <a:spLocks noChangeArrowheads="1"/>
            </p:cNvSpPr>
            <p:nvPr/>
          </p:nvSpPr>
          <p:spPr bwMode="auto">
            <a:xfrm>
              <a:off x="4232752" y="5457816"/>
              <a:ext cx="260562" cy="380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 i="1">
                  <a:latin typeface="Symbol" pitchFamily="18" charset="2"/>
                  <a:ea typeface="맑은 고딕" pitchFamily="50" charset="-127"/>
                </a:rPr>
                <a:t>s</a:t>
              </a:r>
              <a:endParaRPr lang="en-US" sz="2400" i="1">
                <a:latin typeface="Symbol" pitchFamily="18" charset="2"/>
              </a:endParaRPr>
            </a:p>
          </p:txBody>
        </p:sp>
        <p:sp>
          <p:nvSpPr>
            <p:cNvPr id="31779" name="Text Box 92"/>
            <p:cNvSpPr txBox="1">
              <a:spLocks noChangeArrowheads="1"/>
            </p:cNvSpPr>
            <p:nvPr/>
          </p:nvSpPr>
          <p:spPr bwMode="auto">
            <a:xfrm>
              <a:off x="2427106" y="5241027"/>
              <a:ext cx="260562" cy="208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 i="1">
                  <a:latin typeface="Comic Sans MS" pitchFamily="66" charset="0"/>
                  <a:ea typeface="맑은 고딕" pitchFamily="50" charset="-127"/>
                </a:rPr>
                <a:t>E</a:t>
              </a:r>
              <a:endParaRPr lang="en-US" sz="4000">
                <a:latin typeface="Comic Sans MS" pitchFamily="66" charset="0"/>
              </a:endParaRPr>
            </a:p>
          </p:txBody>
        </p:sp>
        <p:sp>
          <p:nvSpPr>
            <p:cNvPr id="31780" name="Text Box 93"/>
            <p:cNvSpPr txBox="1">
              <a:spLocks noChangeArrowheads="1"/>
            </p:cNvSpPr>
            <p:nvPr/>
          </p:nvSpPr>
          <p:spPr bwMode="auto">
            <a:xfrm>
              <a:off x="2974113" y="5173809"/>
              <a:ext cx="341930" cy="380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 i="1">
                  <a:latin typeface="Symbol" pitchFamily="18" charset="2"/>
                  <a:ea typeface="맑은 고딕" pitchFamily="50" charset="-127"/>
                </a:rPr>
                <a:t>h</a:t>
              </a:r>
              <a:endParaRPr lang="en-US" sz="2400" i="1">
                <a:latin typeface="Symbol" pitchFamily="18" charset="2"/>
              </a:endParaRPr>
            </a:p>
          </p:txBody>
        </p:sp>
        <p:cxnSp>
          <p:nvCxnSpPr>
            <p:cNvPr id="31781" name="AutoShape 94"/>
            <p:cNvCxnSpPr>
              <a:cxnSpLocks noChangeShapeType="1"/>
            </p:cNvCxnSpPr>
            <p:nvPr/>
          </p:nvCxnSpPr>
          <p:spPr bwMode="auto">
            <a:xfrm>
              <a:off x="3102738" y="5517373"/>
              <a:ext cx="0" cy="19749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1782" name="Freeform 95"/>
            <p:cNvSpPr>
              <a:spLocks/>
            </p:cNvSpPr>
            <p:nvPr/>
          </p:nvSpPr>
          <p:spPr bwMode="auto">
            <a:xfrm>
              <a:off x="3017712" y="5487200"/>
              <a:ext cx="234963" cy="251438"/>
            </a:xfrm>
            <a:custGeom>
              <a:avLst/>
              <a:gdLst>
                <a:gd name="T0" fmla="*/ 0 w 257"/>
                <a:gd name="T1" fmla="*/ 0 h 275"/>
                <a:gd name="T2" fmla="*/ 2147483647 w 257"/>
                <a:gd name="T3" fmla="*/ 0 h 275"/>
                <a:gd name="T4" fmla="*/ 2147483647 w 257"/>
                <a:gd name="T5" fmla="*/ 2147483647 h 275"/>
                <a:gd name="T6" fmla="*/ 2147483647 w 257"/>
                <a:gd name="T7" fmla="*/ 2147483647 h 2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7"/>
                <a:gd name="T13" fmla="*/ 0 h 275"/>
                <a:gd name="T14" fmla="*/ 257 w 257"/>
                <a:gd name="T15" fmla="*/ 275 h 2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7" h="275">
                  <a:moveTo>
                    <a:pt x="0" y="0"/>
                  </a:moveTo>
                  <a:lnTo>
                    <a:pt x="257" y="0"/>
                  </a:lnTo>
                  <a:lnTo>
                    <a:pt x="257" y="273"/>
                  </a:lnTo>
                  <a:lnTo>
                    <a:pt x="7" y="275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3" name="Freeform 107"/>
            <p:cNvSpPr>
              <a:spLocks/>
            </p:cNvSpPr>
            <p:nvPr/>
          </p:nvSpPr>
          <p:spPr bwMode="auto">
            <a:xfrm>
              <a:off x="5628813" y="5346395"/>
              <a:ext cx="1321093" cy="849404"/>
            </a:xfrm>
            <a:custGeom>
              <a:avLst/>
              <a:gdLst>
                <a:gd name="T0" fmla="*/ 0 w 2053"/>
                <a:gd name="T1" fmla="*/ 0 h 1355"/>
                <a:gd name="T2" fmla="*/ 0 w 2053"/>
                <a:gd name="T3" fmla="*/ 2147483647 h 1355"/>
                <a:gd name="T4" fmla="*/ 2147483647 w 2053"/>
                <a:gd name="T5" fmla="*/ 2147483647 h 1355"/>
                <a:gd name="T6" fmla="*/ 0 60000 65536"/>
                <a:gd name="T7" fmla="*/ 0 60000 65536"/>
                <a:gd name="T8" fmla="*/ 0 60000 65536"/>
                <a:gd name="T9" fmla="*/ 0 w 2053"/>
                <a:gd name="T10" fmla="*/ 0 h 1355"/>
                <a:gd name="T11" fmla="*/ 2053 w 2053"/>
                <a:gd name="T12" fmla="*/ 1355 h 13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3" h="1355">
                  <a:moveTo>
                    <a:pt x="0" y="0"/>
                  </a:moveTo>
                  <a:lnTo>
                    <a:pt x="0" y="1355"/>
                  </a:lnTo>
                  <a:lnTo>
                    <a:pt x="2053" y="135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4" name="Text Box 108"/>
            <p:cNvSpPr txBox="1">
              <a:spLocks noChangeArrowheads="1"/>
            </p:cNvSpPr>
            <p:nvPr/>
          </p:nvSpPr>
          <p:spPr bwMode="auto">
            <a:xfrm>
              <a:off x="6940611" y="6069434"/>
              <a:ext cx="476902" cy="380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>
                  <a:latin typeface="Comic Sans MS" pitchFamily="66" charset="0"/>
                  <a:ea typeface="맑은 고딕" pitchFamily="50" charset="-127"/>
                </a:rPr>
                <a:t>time</a:t>
              </a:r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31785" name="Text Box 109"/>
            <p:cNvSpPr txBox="1">
              <a:spLocks noChangeArrowheads="1"/>
            </p:cNvSpPr>
            <p:nvPr/>
          </p:nvSpPr>
          <p:spPr bwMode="auto">
            <a:xfrm>
              <a:off x="5496592" y="5093286"/>
              <a:ext cx="260562" cy="380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 i="1">
                  <a:latin typeface="Symbol" pitchFamily="18" charset="2"/>
                  <a:ea typeface="맑은 고딕" pitchFamily="50" charset="-127"/>
                </a:rPr>
                <a:t>s</a:t>
              </a:r>
              <a:endParaRPr lang="en-US" sz="2400" i="1">
                <a:latin typeface="Symbol" pitchFamily="18" charset="2"/>
              </a:endParaRPr>
            </a:p>
          </p:txBody>
        </p:sp>
        <p:sp>
          <p:nvSpPr>
            <p:cNvPr id="31786" name="Text Box 110"/>
            <p:cNvSpPr txBox="1">
              <a:spLocks noChangeArrowheads="1"/>
            </p:cNvSpPr>
            <p:nvPr/>
          </p:nvSpPr>
          <p:spPr bwMode="auto">
            <a:xfrm>
              <a:off x="5310654" y="5318051"/>
              <a:ext cx="341930" cy="380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 i="1">
                  <a:latin typeface="Comic Sans MS" pitchFamily="66" charset="0"/>
                  <a:ea typeface="맑은 고딕" pitchFamily="50" charset="-127"/>
                </a:rPr>
                <a:t>E</a:t>
              </a:r>
              <a:r>
                <a:rPr lang="en-US" altLang="ko-KR" sz="1600" i="1">
                  <a:latin typeface="Symbol" pitchFamily="18" charset="2"/>
                  <a:ea typeface="맑은 고딕" pitchFamily="50" charset="-127"/>
                </a:rPr>
                <a:t>e</a:t>
              </a:r>
              <a:endParaRPr lang="en-US" sz="2400">
                <a:latin typeface="Symbol" pitchFamily="18" charset="2"/>
              </a:endParaRPr>
            </a:p>
          </p:txBody>
        </p:sp>
        <p:sp>
          <p:nvSpPr>
            <p:cNvPr id="31787" name="Freeform 111"/>
            <p:cNvSpPr>
              <a:spLocks/>
            </p:cNvSpPr>
            <p:nvPr/>
          </p:nvSpPr>
          <p:spPr bwMode="auto">
            <a:xfrm>
              <a:off x="5626985" y="5525602"/>
              <a:ext cx="1262581" cy="639111"/>
            </a:xfrm>
            <a:custGeom>
              <a:avLst/>
              <a:gdLst>
                <a:gd name="T0" fmla="*/ 0 w 1381"/>
                <a:gd name="T1" fmla="*/ 0 h 699"/>
                <a:gd name="T2" fmla="*/ 2147483647 w 1381"/>
                <a:gd name="T3" fmla="*/ 2147483647 h 699"/>
                <a:gd name="T4" fmla="*/ 2147483647 w 1381"/>
                <a:gd name="T5" fmla="*/ 2147483647 h 699"/>
                <a:gd name="T6" fmla="*/ 2147483647 w 1381"/>
                <a:gd name="T7" fmla="*/ 2147483647 h 699"/>
                <a:gd name="T8" fmla="*/ 2147483647 w 1381"/>
                <a:gd name="T9" fmla="*/ 2147483647 h 699"/>
                <a:gd name="T10" fmla="*/ 2147483647 w 1381"/>
                <a:gd name="T11" fmla="*/ 2147483647 h 699"/>
                <a:gd name="T12" fmla="*/ 2147483647 w 1381"/>
                <a:gd name="T13" fmla="*/ 2147483647 h 6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81"/>
                <a:gd name="T22" fmla="*/ 0 h 699"/>
                <a:gd name="T23" fmla="*/ 1381 w 1381"/>
                <a:gd name="T24" fmla="*/ 699 h 6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81" h="699">
                  <a:moveTo>
                    <a:pt x="0" y="0"/>
                  </a:moveTo>
                  <a:cubicBezTo>
                    <a:pt x="10" y="39"/>
                    <a:pt x="20" y="79"/>
                    <a:pt x="47" y="140"/>
                  </a:cubicBezTo>
                  <a:cubicBezTo>
                    <a:pt x="74" y="201"/>
                    <a:pt x="122" y="304"/>
                    <a:pt x="163" y="364"/>
                  </a:cubicBezTo>
                  <a:cubicBezTo>
                    <a:pt x="204" y="424"/>
                    <a:pt x="238" y="462"/>
                    <a:pt x="292" y="502"/>
                  </a:cubicBezTo>
                  <a:cubicBezTo>
                    <a:pt x="346" y="542"/>
                    <a:pt x="374" y="576"/>
                    <a:pt x="490" y="606"/>
                  </a:cubicBezTo>
                  <a:cubicBezTo>
                    <a:pt x="606" y="636"/>
                    <a:pt x="841" y="671"/>
                    <a:pt x="989" y="685"/>
                  </a:cubicBezTo>
                  <a:cubicBezTo>
                    <a:pt x="1137" y="699"/>
                    <a:pt x="1259" y="695"/>
                    <a:pt x="1381" y="69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62"/>
          <p:cNvGrpSpPr>
            <a:grpSpLocks/>
          </p:cNvGrpSpPr>
          <p:nvPr/>
        </p:nvGrpSpPr>
        <p:grpSpPr bwMode="auto">
          <a:xfrm>
            <a:off x="1866900" y="2392744"/>
            <a:ext cx="5281613" cy="1489075"/>
            <a:chOff x="1867584" y="3392805"/>
            <a:chExt cx="5280491" cy="1488516"/>
          </a:xfrm>
        </p:grpSpPr>
        <p:sp>
          <p:nvSpPr>
            <p:cNvPr id="31751" name="Text Box 83"/>
            <p:cNvSpPr txBox="1">
              <a:spLocks noChangeArrowheads="1"/>
            </p:cNvSpPr>
            <p:nvPr/>
          </p:nvSpPr>
          <p:spPr bwMode="auto">
            <a:xfrm>
              <a:off x="3221810" y="4672856"/>
              <a:ext cx="2832350" cy="208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>
                  <a:latin typeface="Comic Sans MS" pitchFamily="66" charset="0"/>
                  <a:ea typeface="맑은 고딕" pitchFamily="50" charset="-127"/>
                </a:rPr>
                <a:t>Elasto-plastic spring model</a:t>
              </a:r>
              <a:endParaRPr lang="en-US" sz="4000">
                <a:latin typeface="Comic Sans MS" pitchFamily="66" charset="0"/>
              </a:endParaRPr>
            </a:p>
          </p:txBody>
        </p:sp>
        <p:sp>
          <p:nvSpPr>
            <p:cNvPr id="31752" name="Rectangle 97" descr="Dark upward diagonal"/>
            <p:cNvSpPr>
              <a:spLocks noChangeArrowheads="1"/>
            </p:cNvSpPr>
            <p:nvPr/>
          </p:nvSpPr>
          <p:spPr bwMode="auto">
            <a:xfrm>
              <a:off x="1867584" y="3819794"/>
              <a:ext cx="131652" cy="526649"/>
            </a:xfrm>
            <a:prstGeom prst="rect">
              <a:avLst/>
            </a:prstGeom>
            <a:pattFill prst="dkUp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31753" name="Freeform 98"/>
            <p:cNvSpPr>
              <a:spLocks/>
            </p:cNvSpPr>
            <p:nvPr/>
          </p:nvSpPr>
          <p:spPr bwMode="auto">
            <a:xfrm>
              <a:off x="2004722" y="3955114"/>
              <a:ext cx="1727021" cy="200236"/>
            </a:xfrm>
            <a:custGeom>
              <a:avLst/>
              <a:gdLst>
                <a:gd name="T0" fmla="*/ 0 w 1889"/>
                <a:gd name="T1" fmla="*/ 2147483647 h 219"/>
                <a:gd name="T2" fmla="*/ 2147483647 w 1889"/>
                <a:gd name="T3" fmla="*/ 2147483647 h 219"/>
                <a:gd name="T4" fmla="*/ 2147483647 w 1889"/>
                <a:gd name="T5" fmla="*/ 0 h 219"/>
                <a:gd name="T6" fmla="*/ 2147483647 w 1889"/>
                <a:gd name="T7" fmla="*/ 2147483647 h 219"/>
                <a:gd name="T8" fmla="*/ 2147483647 w 1889"/>
                <a:gd name="T9" fmla="*/ 0 h 219"/>
                <a:gd name="T10" fmla="*/ 2147483647 w 1889"/>
                <a:gd name="T11" fmla="*/ 2147483647 h 219"/>
                <a:gd name="T12" fmla="*/ 2147483647 w 1889"/>
                <a:gd name="T13" fmla="*/ 0 h 219"/>
                <a:gd name="T14" fmla="*/ 2147483647 w 1889"/>
                <a:gd name="T15" fmla="*/ 2147483647 h 219"/>
                <a:gd name="T16" fmla="*/ 2147483647 w 1889"/>
                <a:gd name="T17" fmla="*/ 0 h 219"/>
                <a:gd name="T18" fmla="*/ 2147483647 w 1889"/>
                <a:gd name="T19" fmla="*/ 2147483647 h 219"/>
                <a:gd name="T20" fmla="*/ 2147483647 w 1889"/>
                <a:gd name="T21" fmla="*/ 0 h 219"/>
                <a:gd name="T22" fmla="*/ 2147483647 w 1889"/>
                <a:gd name="T23" fmla="*/ 2147483647 h 219"/>
                <a:gd name="T24" fmla="*/ 2147483647 w 1889"/>
                <a:gd name="T25" fmla="*/ 2147483647 h 219"/>
                <a:gd name="T26" fmla="*/ 2147483647 w 1889"/>
                <a:gd name="T27" fmla="*/ 2147483647 h 219"/>
                <a:gd name="T28" fmla="*/ 2147483647 w 1889"/>
                <a:gd name="T29" fmla="*/ 2147483647 h 2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89"/>
                <a:gd name="T46" fmla="*/ 0 h 219"/>
                <a:gd name="T47" fmla="*/ 1889 w 1889"/>
                <a:gd name="T48" fmla="*/ 219 h 2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89" h="219">
                  <a:moveTo>
                    <a:pt x="0" y="145"/>
                  </a:moveTo>
                  <a:lnTo>
                    <a:pt x="340" y="146"/>
                  </a:lnTo>
                  <a:lnTo>
                    <a:pt x="340" y="0"/>
                  </a:lnTo>
                  <a:lnTo>
                    <a:pt x="450" y="219"/>
                  </a:lnTo>
                  <a:lnTo>
                    <a:pt x="450" y="0"/>
                  </a:lnTo>
                  <a:lnTo>
                    <a:pt x="546" y="219"/>
                  </a:lnTo>
                  <a:lnTo>
                    <a:pt x="546" y="0"/>
                  </a:lnTo>
                  <a:lnTo>
                    <a:pt x="638" y="219"/>
                  </a:lnTo>
                  <a:lnTo>
                    <a:pt x="642" y="0"/>
                  </a:lnTo>
                  <a:lnTo>
                    <a:pt x="738" y="219"/>
                  </a:lnTo>
                  <a:lnTo>
                    <a:pt x="738" y="0"/>
                  </a:lnTo>
                  <a:lnTo>
                    <a:pt x="835" y="219"/>
                  </a:lnTo>
                  <a:lnTo>
                    <a:pt x="835" y="9"/>
                  </a:lnTo>
                  <a:lnTo>
                    <a:pt x="906" y="154"/>
                  </a:lnTo>
                  <a:lnTo>
                    <a:pt x="1889" y="15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1754" name="AutoShape 99"/>
            <p:cNvCxnSpPr>
              <a:cxnSpLocks noChangeShapeType="1"/>
            </p:cNvCxnSpPr>
            <p:nvPr/>
          </p:nvCxnSpPr>
          <p:spPr bwMode="auto">
            <a:xfrm>
              <a:off x="4228181" y="4042888"/>
              <a:ext cx="42238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31755" name="AutoShape 100"/>
            <p:cNvCxnSpPr>
              <a:cxnSpLocks noChangeShapeType="1"/>
            </p:cNvCxnSpPr>
            <p:nvPr/>
          </p:nvCxnSpPr>
          <p:spPr bwMode="auto">
            <a:xfrm>
              <a:off x="2004722" y="3819794"/>
              <a:ext cx="0" cy="5266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1756" name="AutoShape 101"/>
            <p:cNvCxnSpPr>
              <a:cxnSpLocks noChangeShapeType="1"/>
            </p:cNvCxnSpPr>
            <p:nvPr/>
          </p:nvCxnSpPr>
          <p:spPr bwMode="auto">
            <a:xfrm>
              <a:off x="3558035" y="4049289"/>
              <a:ext cx="568664" cy="91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oval" w="sm" len="sm"/>
            </a:ln>
          </p:spPr>
        </p:cxnSp>
        <p:sp>
          <p:nvSpPr>
            <p:cNvPr id="31757" name="Text Box 102"/>
            <p:cNvSpPr txBox="1">
              <a:spLocks noChangeArrowheads="1"/>
            </p:cNvSpPr>
            <p:nvPr/>
          </p:nvSpPr>
          <p:spPr bwMode="auto">
            <a:xfrm>
              <a:off x="4643251" y="3912582"/>
              <a:ext cx="260562" cy="380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 i="1">
                  <a:latin typeface="Symbol" pitchFamily="18" charset="2"/>
                  <a:ea typeface="맑은 고딕" pitchFamily="50" charset="-127"/>
                </a:rPr>
                <a:t>s</a:t>
              </a:r>
              <a:endParaRPr lang="en-US" sz="2400" i="1">
                <a:latin typeface="Symbol" pitchFamily="18" charset="2"/>
              </a:endParaRPr>
            </a:p>
          </p:txBody>
        </p:sp>
        <p:sp>
          <p:nvSpPr>
            <p:cNvPr id="31758" name="Text Box 103"/>
            <p:cNvSpPr txBox="1">
              <a:spLocks noChangeArrowheads="1"/>
            </p:cNvSpPr>
            <p:nvPr/>
          </p:nvSpPr>
          <p:spPr bwMode="auto">
            <a:xfrm>
              <a:off x="2427106" y="3721741"/>
              <a:ext cx="260562" cy="208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 i="1">
                  <a:latin typeface="Comic Sans MS" pitchFamily="66" charset="0"/>
                  <a:ea typeface="맑은 고딕" pitchFamily="50" charset="-127"/>
                </a:rPr>
                <a:t>E</a:t>
              </a:r>
              <a:endParaRPr lang="en-US" sz="4000">
                <a:latin typeface="Comic Sans MS" pitchFamily="66" charset="0"/>
              </a:endParaRPr>
            </a:p>
          </p:txBody>
        </p:sp>
        <p:sp>
          <p:nvSpPr>
            <p:cNvPr id="31759" name="Rectangle 104"/>
            <p:cNvSpPr>
              <a:spLocks noChangeArrowheads="1"/>
            </p:cNvSpPr>
            <p:nvPr/>
          </p:nvSpPr>
          <p:spPr bwMode="auto">
            <a:xfrm>
              <a:off x="3258160" y="3891111"/>
              <a:ext cx="299874" cy="159092"/>
            </a:xfrm>
            <a:prstGeom prst="rect">
              <a:avLst/>
            </a:prstGeom>
            <a:solidFill>
              <a:srgbClr val="7F7F7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31760" name="Text Box 105"/>
            <p:cNvSpPr txBox="1">
              <a:spLocks noChangeArrowheads="1"/>
            </p:cNvSpPr>
            <p:nvPr/>
          </p:nvSpPr>
          <p:spPr bwMode="auto">
            <a:xfrm>
              <a:off x="3264560" y="4046357"/>
              <a:ext cx="341930" cy="380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 b="1" i="1">
                  <a:latin typeface="Euclid Symbol" pitchFamily="18" charset="2"/>
                  <a:ea typeface="맑은 고딕" pitchFamily="50" charset="-127"/>
                </a:rPr>
                <a:t>s</a:t>
              </a:r>
              <a:r>
                <a:rPr lang="en-US" altLang="ko-KR" sz="1600" baseline="-25000">
                  <a:latin typeface="Comic Sans MS" pitchFamily="66" charset="0"/>
                  <a:ea typeface="맑은 고딕" pitchFamily="50" charset="-127"/>
                </a:rPr>
                <a:t>Y</a:t>
              </a:r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31761" name="Freeform 113"/>
            <p:cNvSpPr>
              <a:spLocks/>
            </p:cNvSpPr>
            <p:nvPr/>
          </p:nvSpPr>
          <p:spPr bwMode="auto">
            <a:xfrm>
              <a:off x="5626985" y="3698188"/>
              <a:ext cx="1321093" cy="824718"/>
            </a:xfrm>
            <a:custGeom>
              <a:avLst/>
              <a:gdLst>
                <a:gd name="T0" fmla="*/ 0 w 2053"/>
                <a:gd name="T1" fmla="*/ 0 h 1355"/>
                <a:gd name="T2" fmla="*/ 0 w 2053"/>
                <a:gd name="T3" fmla="*/ 2147483647 h 1355"/>
                <a:gd name="T4" fmla="*/ 2147483647 w 2053"/>
                <a:gd name="T5" fmla="*/ 2147483647 h 1355"/>
                <a:gd name="T6" fmla="*/ 0 60000 65536"/>
                <a:gd name="T7" fmla="*/ 0 60000 65536"/>
                <a:gd name="T8" fmla="*/ 0 60000 65536"/>
                <a:gd name="T9" fmla="*/ 0 w 2053"/>
                <a:gd name="T10" fmla="*/ 0 h 1355"/>
                <a:gd name="T11" fmla="*/ 2053 w 2053"/>
                <a:gd name="T12" fmla="*/ 1355 h 13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3" h="1355">
                  <a:moveTo>
                    <a:pt x="0" y="0"/>
                  </a:moveTo>
                  <a:lnTo>
                    <a:pt x="0" y="1355"/>
                  </a:lnTo>
                  <a:lnTo>
                    <a:pt x="2053" y="135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2" name="Text Box 114"/>
            <p:cNvSpPr txBox="1">
              <a:spLocks noChangeArrowheads="1"/>
            </p:cNvSpPr>
            <p:nvPr/>
          </p:nvSpPr>
          <p:spPr bwMode="auto">
            <a:xfrm>
              <a:off x="6887513" y="4377687"/>
              <a:ext cx="260562" cy="380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 i="1">
                  <a:latin typeface="Symbol" pitchFamily="18" charset="2"/>
                  <a:ea typeface="맑은 고딕" pitchFamily="50" charset="-127"/>
                </a:rPr>
                <a:t>e</a:t>
              </a:r>
              <a:endParaRPr lang="en-US" sz="2400" i="1">
                <a:latin typeface="Symbol" pitchFamily="18" charset="2"/>
              </a:endParaRPr>
            </a:p>
          </p:txBody>
        </p:sp>
        <p:sp>
          <p:nvSpPr>
            <p:cNvPr id="31763" name="Text Box 115"/>
            <p:cNvSpPr txBox="1">
              <a:spLocks noChangeArrowheads="1"/>
            </p:cNvSpPr>
            <p:nvPr/>
          </p:nvSpPr>
          <p:spPr bwMode="auto">
            <a:xfrm>
              <a:off x="5513618" y="3392805"/>
              <a:ext cx="260562" cy="380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 i="1">
                  <a:latin typeface="Symbol" pitchFamily="18" charset="2"/>
                  <a:ea typeface="맑은 고딕" pitchFamily="50" charset="-127"/>
                </a:rPr>
                <a:t>s</a:t>
              </a:r>
              <a:endParaRPr lang="en-US" sz="2400" i="1">
                <a:latin typeface="Symbol" pitchFamily="18" charset="2"/>
              </a:endParaRPr>
            </a:p>
          </p:txBody>
        </p:sp>
        <p:sp>
          <p:nvSpPr>
            <p:cNvPr id="31764" name="Freeform 116"/>
            <p:cNvSpPr>
              <a:spLocks/>
            </p:cNvSpPr>
            <p:nvPr/>
          </p:nvSpPr>
          <p:spPr bwMode="auto">
            <a:xfrm>
              <a:off x="5725724" y="4089518"/>
              <a:ext cx="158165" cy="283440"/>
            </a:xfrm>
            <a:custGeom>
              <a:avLst/>
              <a:gdLst>
                <a:gd name="T0" fmla="*/ 0 w 288"/>
                <a:gd name="T1" fmla="*/ 2147483647 h 176"/>
                <a:gd name="T2" fmla="*/ 2147483647 w 288"/>
                <a:gd name="T3" fmla="*/ 2147483647 h 176"/>
                <a:gd name="T4" fmla="*/ 2147483647 w 288"/>
                <a:gd name="T5" fmla="*/ 0 h 176"/>
                <a:gd name="T6" fmla="*/ 0 60000 65536"/>
                <a:gd name="T7" fmla="*/ 0 60000 65536"/>
                <a:gd name="T8" fmla="*/ 0 60000 65536"/>
                <a:gd name="T9" fmla="*/ 0 w 288"/>
                <a:gd name="T10" fmla="*/ 0 h 176"/>
                <a:gd name="T11" fmla="*/ 288 w 288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76">
                  <a:moveTo>
                    <a:pt x="0" y="176"/>
                  </a:moveTo>
                  <a:lnTo>
                    <a:pt x="288" y="176"/>
                  </a:lnTo>
                  <a:lnTo>
                    <a:pt x="28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5" name="Text Box 117"/>
            <p:cNvSpPr txBox="1">
              <a:spLocks noChangeArrowheads="1"/>
            </p:cNvSpPr>
            <p:nvPr/>
          </p:nvSpPr>
          <p:spPr bwMode="auto">
            <a:xfrm>
              <a:off x="5814407" y="4151692"/>
              <a:ext cx="260562" cy="208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 i="1">
                  <a:latin typeface="Comic Sans MS" pitchFamily="66" charset="0"/>
                  <a:ea typeface="맑은 고딕" pitchFamily="50" charset="-127"/>
                </a:rPr>
                <a:t>E</a:t>
              </a:r>
              <a:endParaRPr lang="en-US" sz="4000">
                <a:latin typeface="Comic Sans MS" pitchFamily="66" charset="0"/>
              </a:endParaRPr>
            </a:p>
          </p:txBody>
        </p:sp>
        <p:sp>
          <p:nvSpPr>
            <p:cNvPr id="31766" name="Freeform 118"/>
            <p:cNvSpPr>
              <a:spLocks/>
            </p:cNvSpPr>
            <p:nvPr/>
          </p:nvSpPr>
          <p:spPr bwMode="auto">
            <a:xfrm>
              <a:off x="5625157" y="3850880"/>
              <a:ext cx="906023" cy="672026"/>
            </a:xfrm>
            <a:custGeom>
              <a:avLst/>
              <a:gdLst>
                <a:gd name="T0" fmla="*/ 0 w 991"/>
                <a:gd name="T1" fmla="*/ 2147483647 h 735"/>
                <a:gd name="T2" fmla="*/ 2147483647 w 991"/>
                <a:gd name="T3" fmla="*/ 0 h 735"/>
                <a:gd name="T4" fmla="*/ 2147483647 w 991"/>
                <a:gd name="T5" fmla="*/ 0 h 735"/>
                <a:gd name="T6" fmla="*/ 2147483647 w 991"/>
                <a:gd name="T7" fmla="*/ 2147483647 h 7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1"/>
                <a:gd name="T13" fmla="*/ 0 h 735"/>
                <a:gd name="T14" fmla="*/ 991 w 991"/>
                <a:gd name="T15" fmla="*/ 735 h 7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1" h="735">
                  <a:moveTo>
                    <a:pt x="0" y="735"/>
                  </a:moveTo>
                  <a:lnTo>
                    <a:pt x="424" y="0"/>
                  </a:lnTo>
                  <a:lnTo>
                    <a:pt x="991" y="0"/>
                  </a:lnTo>
                  <a:lnTo>
                    <a:pt x="566" y="735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1767" name="AutoShape 119"/>
            <p:cNvCxnSpPr>
              <a:cxnSpLocks noChangeShapeType="1"/>
            </p:cNvCxnSpPr>
            <p:nvPr/>
          </p:nvCxnSpPr>
          <p:spPr bwMode="auto">
            <a:xfrm flipV="1">
              <a:off x="5893946" y="3897511"/>
              <a:ext cx="87768" cy="1517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31768" name="AutoShape 120"/>
            <p:cNvCxnSpPr>
              <a:cxnSpLocks noChangeShapeType="1"/>
            </p:cNvCxnSpPr>
            <p:nvPr/>
          </p:nvCxnSpPr>
          <p:spPr bwMode="auto">
            <a:xfrm flipH="1">
              <a:off x="6375757" y="3963342"/>
              <a:ext cx="87768" cy="1517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31769" name="AutoShape 121"/>
            <p:cNvCxnSpPr>
              <a:cxnSpLocks noChangeShapeType="1"/>
            </p:cNvCxnSpPr>
            <p:nvPr/>
          </p:nvCxnSpPr>
          <p:spPr bwMode="auto">
            <a:xfrm>
              <a:off x="6191992" y="3849966"/>
              <a:ext cx="12982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31770" name="Text Box 122"/>
            <p:cNvSpPr txBox="1">
              <a:spLocks noChangeArrowheads="1"/>
            </p:cNvSpPr>
            <p:nvPr/>
          </p:nvSpPr>
          <p:spPr bwMode="auto">
            <a:xfrm>
              <a:off x="5328025" y="3664359"/>
              <a:ext cx="341930" cy="380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 i="1">
                  <a:latin typeface="Symbol" pitchFamily="18" charset="2"/>
                  <a:ea typeface="맑은 고딕" pitchFamily="50" charset="-127"/>
                </a:rPr>
                <a:t>s</a:t>
              </a:r>
              <a:r>
                <a:rPr lang="en-US" altLang="ko-KR" sz="1600" baseline="-25000">
                  <a:latin typeface="Comic Sans MS" pitchFamily="66" charset="0"/>
                  <a:ea typeface="맑은 고딕" pitchFamily="50" charset="-127"/>
                </a:rPr>
                <a:t>Y</a:t>
              </a:r>
              <a:endParaRPr lang="en-US" sz="2400">
                <a:latin typeface="Comic Sans MS" pitchFamily="66" charset="0"/>
              </a:endParaRPr>
            </a:p>
          </p:txBody>
        </p:sp>
        <p:cxnSp>
          <p:nvCxnSpPr>
            <p:cNvPr id="31771" name="AutoShape 123"/>
            <p:cNvCxnSpPr>
              <a:cxnSpLocks noChangeShapeType="1"/>
            </p:cNvCxnSpPr>
            <p:nvPr/>
          </p:nvCxnSpPr>
          <p:spPr bwMode="auto">
            <a:xfrm flipH="1">
              <a:off x="5625157" y="3852709"/>
              <a:ext cx="35015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Boundary and Force Nonlinearities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Nonlinear displacement BC (kinematic nonlinearity)</a:t>
            </a:r>
          </a:p>
          <a:p>
            <a:pPr lvl="1" eaLnBrk="1" hangingPunct="1"/>
            <a:r>
              <a:rPr lang="en-US" dirty="0"/>
              <a:t>Contact problems, displacement dependent conditions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Nonlinear force BC (Kinetic nonlinearity)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11325" y="1703388"/>
            <a:ext cx="5105400" cy="1841500"/>
            <a:chOff x="1988" y="3286"/>
            <a:chExt cx="8041" cy="2899"/>
          </a:xfrm>
        </p:grpSpPr>
        <p:grpSp>
          <p:nvGrpSpPr>
            <p:cNvPr id="30776" name="Group 4"/>
            <p:cNvGrpSpPr>
              <a:grpSpLocks/>
            </p:cNvGrpSpPr>
            <p:nvPr/>
          </p:nvGrpSpPr>
          <p:grpSpPr bwMode="auto">
            <a:xfrm>
              <a:off x="1988" y="3286"/>
              <a:ext cx="4195" cy="2899"/>
              <a:chOff x="1988" y="3286"/>
              <a:chExt cx="4195" cy="2899"/>
            </a:xfrm>
          </p:grpSpPr>
          <p:sp>
            <p:nvSpPr>
              <p:cNvPr id="30782" name="Oval 5"/>
              <p:cNvSpPr>
                <a:spLocks noChangeAspect="1" noChangeArrowheads="1"/>
              </p:cNvSpPr>
              <p:nvPr/>
            </p:nvSpPr>
            <p:spPr bwMode="auto">
              <a:xfrm>
                <a:off x="2985" y="3436"/>
                <a:ext cx="2059" cy="2059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grpSp>
            <p:nvGrpSpPr>
              <p:cNvPr id="30783" name="Group 6"/>
              <p:cNvGrpSpPr>
                <a:grpSpLocks/>
              </p:cNvGrpSpPr>
              <p:nvPr/>
            </p:nvGrpSpPr>
            <p:grpSpPr bwMode="auto">
              <a:xfrm>
                <a:off x="2345" y="4486"/>
                <a:ext cx="3340" cy="1019"/>
                <a:chOff x="2345" y="4486"/>
                <a:chExt cx="3340" cy="1019"/>
              </a:xfrm>
            </p:grpSpPr>
            <p:sp>
              <p:nvSpPr>
                <p:cNvPr id="30793" name="Arc 7"/>
                <p:cNvSpPr>
                  <a:spLocks/>
                </p:cNvSpPr>
                <p:nvPr/>
              </p:nvSpPr>
              <p:spPr bwMode="auto">
                <a:xfrm rot="10800000" flipH="1">
                  <a:off x="5151" y="4486"/>
                  <a:ext cx="534" cy="1016"/>
                </a:xfrm>
                <a:custGeom>
                  <a:avLst/>
                  <a:gdLst>
                    <a:gd name="T0" fmla="*/ 0 w 22711"/>
                    <a:gd name="T1" fmla="*/ 0 h 43200"/>
                    <a:gd name="T2" fmla="*/ 0 w 22711"/>
                    <a:gd name="T3" fmla="*/ 0 h 43200"/>
                    <a:gd name="T4" fmla="*/ 0 w 22711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2711"/>
                    <a:gd name="T10" fmla="*/ 0 h 43200"/>
                    <a:gd name="T11" fmla="*/ 22711 w 22711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711" h="43200" fill="none" extrusionOk="0">
                      <a:moveTo>
                        <a:pt x="1110" y="0"/>
                      </a:moveTo>
                      <a:cubicBezTo>
                        <a:pt x="13040" y="0"/>
                        <a:pt x="22711" y="9670"/>
                        <a:pt x="22711" y="21600"/>
                      </a:cubicBezTo>
                      <a:cubicBezTo>
                        <a:pt x="22711" y="33529"/>
                        <a:pt x="13040" y="43200"/>
                        <a:pt x="1111" y="43200"/>
                      </a:cubicBezTo>
                      <a:cubicBezTo>
                        <a:pt x="740" y="43200"/>
                        <a:pt x="370" y="43190"/>
                        <a:pt x="-1" y="43171"/>
                      </a:cubicBezTo>
                    </a:path>
                    <a:path w="22711" h="43200" stroke="0" extrusionOk="0">
                      <a:moveTo>
                        <a:pt x="1110" y="0"/>
                      </a:moveTo>
                      <a:cubicBezTo>
                        <a:pt x="13040" y="0"/>
                        <a:pt x="22711" y="9670"/>
                        <a:pt x="22711" y="21600"/>
                      </a:cubicBezTo>
                      <a:cubicBezTo>
                        <a:pt x="22711" y="33529"/>
                        <a:pt x="13040" y="43200"/>
                        <a:pt x="1111" y="43200"/>
                      </a:cubicBezTo>
                      <a:cubicBezTo>
                        <a:pt x="740" y="43200"/>
                        <a:pt x="370" y="43190"/>
                        <a:pt x="-1" y="43171"/>
                      </a:cubicBezTo>
                      <a:lnTo>
                        <a:pt x="1111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30794" name="AutoShape 8"/>
                <p:cNvCxnSpPr>
                  <a:cxnSpLocks noChangeShapeType="1"/>
                </p:cNvCxnSpPr>
                <p:nvPr/>
              </p:nvCxnSpPr>
              <p:spPr bwMode="auto">
                <a:xfrm flipH="1">
                  <a:off x="2863" y="5505"/>
                  <a:ext cx="2304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795" name="AutoShape 9"/>
                <p:cNvCxnSpPr>
                  <a:cxnSpLocks noChangeShapeType="1"/>
                </p:cNvCxnSpPr>
                <p:nvPr/>
              </p:nvCxnSpPr>
              <p:spPr bwMode="auto">
                <a:xfrm flipH="1">
                  <a:off x="2863" y="4489"/>
                  <a:ext cx="2304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30796" name="Arc 10"/>
                <p:cNvSpPr>
                  <a:spLocks/>
                </p:cNvSpPr>
                <p:nvPr/>
              </p:nvSpPr>
              <p:spPr bwMode="auto">
                <a:xfrm rot="10800000">
                  <a:off x="2345" y="4489"/>
                  <a:ext cx="534" cy="1016"/>
                </a:xfrm>
                <a:custGeom>
                  <a:avLst/>
                  <a:gdLst>
                    <a:gd name="T0" fmla="*/ 0 w 22711"/>
                    <a:gd name="T1" fmla="*/ 0 h 43200"/>
                    <a:gd name="T2" fmla="*/ 0 w 22711"/>
                    <a:gd name="T3" fmla="*/ 0 h 43200"/>
                    <a:gd name="T4" fmla="*/ 0 w 22711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2711"/>
                    <a:gd name="T10" fmla="*/ 0 h 43200"/>
                    <a:gd name="T11" fmla="*/ 22711 w 22711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711" h="43200" fill="none" extrusionOk="0">
                      <a:moveTo>
                        <a:pt x="1110" y="0"/>
                      </a:moveTo>
                      <a:cubicBezTo>
                        <a:pt x="13040" y="0"/>
                        <a:pt x="22711" y="9670"/>
                        <a:pt x="22711" y="21600"/>
                      </a:cubicBezTo>
                      <a:cubicBezTo>
                        <a:pt x="22711" y="33529"/>
                        <a:pt x="13040" y="43200"/>
                        <a:pt x="1111" y="43200"/>
                      </a:cubicBezTo>
                      <a:cubicBezTo>
                        <a:pt x="740" y="43200"/>
                        <a:pt x="370" y="43190"/>
                        <a:pt x="-1" y="43171"/>
                      </a:cubicBezTo>
                    </a:path>
                    <a:path w="22711" h="43200" stroke="0" extrusionOk="0">
                      <a:moveTo>
                        <a:pt x="1110" y="0"/>
                      </a:moveTo>
                      <a:cubicBezTo>
                        <a:pt x="13040" y="0"/>
                        <a:pt x="22711" y="9670"/>
                        <a:pt x="22711" y="21600"/>
                      </a:cubicBezTo>
                      <a:cubicBezTo>
                        <a:pt x="22711" y="33529"/>
                        <a:pt x="13040" y="43200"/>
                        <a:pt x="1111" y="43200"/>
                      </a:cubicBezTo>
                      <a:cubicBezTo>
                        <a:pt x="740" y="43200"/>
                        <a:pt x="370" y="43190"/>
                        <a:pt x="-1" y="43171"/>
                      </a:cubicBezTo>
                      <a:lnTo>
                        <a:pt x="1111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784" name="Rectangle 11"/>
              <p:cNvSpPr>
                <a:spLocks noChangeArrowheads="1"/>
              </p:cNvSpPr>
              <p:nvPr/>
            </p:nvSpPr>
            <p:spPr bwMode="auto">
              <a:xfrm>
                <a:off x="1988" y="5502"/>
                <a:ext cx="4032" cy="143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30785" name="Rectangle 12"/>
              <p:cNvSpPr>
                <a:spLocks noChangeArrowheads="1"/>
              </p:cNvSpPr>
              <p:nvPr/>
            </p:nvSpPr>
            <p:spPr bwMode="auto">
              <a:xfrm>
                <a:off x="1988" y="3286"/>
                <a:ext cx="4032" cy="14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30786" name="Rectangle 13"/>
              <p:cNvSpPr>
                <a:spLocks noChangeArrowheads="1"/>
              </p:cNvSpPr>
              <p:nvPr/>
            </p:nvSpPr>
            <p:spPr bwMode="auto">
              <a:xfrm>
                <a:off x="1988" y="4342"/>
                <a:ext cx="4032" cy="143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cxnSp>
            <p:nvCxnSpPr>
              <p:cNvPr id="30787" name="AutoShape 14"/>
              <p:cNvCxnSpPr>
                <a:cxnSpLocks noChangeShapeType="1"/>
              </p:cNvCxnSpPr>
              <p:nvPr/>
            </p:nvCxnSpPr>
            <p:spPr bwMode="auto">
              <a:xfrm>
                <a:off x="2755" y="5702"/>
                <a:ext cx="0" cy="24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0788" name="AutoShape 15"/>
              <p:cNvCxnSpPr>
                <a:cxnSpLocks noChangeShapeType="1"/>
              </p:cNvCxnSpPr>
              <p:nvPr/>
            </p:nvCxnSpPr>
            <p:spPr bwMode="auto">
              <a:xfrm>
                <a:off x="5370" y="5702"/>
                <a:ext cx="0" cy="24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0789" name="AutoShape 16"/>
              <p:cNvCxnSpPr>
                <a:cxnSpLocks noChangeShapeType="1"/>
              </p:cNvCxnSpPr>
              <p:nvPr/>
            </p:nvCxnSpPr>
            <p:spPr bwMode="auto">
              <a:xfrm flipH="1">
                <a:off x="2755" y="5835"/>
                <a:ext cx="261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med"/>
                <a:tailEnd type="stealth" w="sm" len="med"/>
              </a:ln>
            </p:spPr>
          </p:cxnSp>
          <p:cxnSp>
            <p:nvCxnSpPr>
              <p:cNvPr id="30790" name="AutoShape 17"/>
              <p:cNvCxnSpPr>
                <a:cxnSpLocks noChangeShapeType="1"/>
              </p:cNvCxnSpPr>
              <p:nvPr/>
            </p:nvCxnSpPr>
            <p:spPr bwMode="auto">
              <a:xfrm>
                <a:off x="5580" y="3286"/>
                <a:ext cx="0" cy="105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med"/>
                <a:tailEnd type="stealth" w="sm" len="med"/>
              </a:ln>
            </p:spPr>
          </p:cxnSp>
          <p:sp>
            <p:nvSpPr>
              <p:cNvPr id="30791" name="Text Box 18"/>
              <p:cNvSpPr txBox="1">
                <a:spLocks noChangeArrowheads="1"/>
              </p:cNvSpPr>
              <p:nvPr/>
            </p:nvSpPr>
            <p:spPr bwMode="auto">
              <a:xfrm>
                <a:off x="3023" y="5847"/>
                <a:ext cx="2062" cy="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spcAft>
                    <a:spcPts val="1000"/>
                  </a:spcAft>
                </a:pPr>
                <a:r>
                  <a:rPr lang="en-US" altLang="ko-KR" sz="1400">
                    <a:latin typeface="Calibri" pitchFamily="34" charset="0"/>
                    <a:ea typeface="맑은 고딕" pitchFamily="50" charset="-127"/>
                  </a:rPr>
                  <a:t>Contact boundary</a:t>
                </a:r>
                <a:endParaRPr lang="en-US" sz="1400"/>
              </a:p>
            </p:txBody>
          </p:sp>
          <p:sp>
            <p:nvSpPr>
              <p:cNvPr id="30792" name="Text Box 19"/>
              <p:cNvSpPr txBox="1">
                <a:spLocks noChangeArrowheads="1"/>
              </p:cNvSpPr>
              <p:nvPr/>
            </p:nvSpPr>
            <p:spPr bwMode="auto">
              <a:xfrm>
                <a:off x="5629" y="3683"/>
                <a:ext cx="554" cy="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spcAft>
                    <a:spcPts val="1000"/>
                  </a:spcAft>
                </a:pPr>
                <a:r>
                  <a:rPr lang="en-US" altLang="ko-KR" sz="1400">
                    <a:latin typeface="Euclid Symbol" pitchFamily="18" charset="2"/>
                    <a:ea typeface="맑은 고딕" pitchFamily="50" charset="-127"/>
                  </a:rPr>
                  <a:t>d</a:t>
                </a:r>
                <a:r>
                  <a:rPr lang="en-US" altLang="ko-KR" sz="1400" baseline="-25000">
                    <a:latin typeface="Calibri" pitchFamily="34" charset="0"/>
                    <a:ea typeface="맑은 고딕" pitchFamily="50" charset="-127"/>
                  </a:rPr>
                  <a:t>max</a:t>
                </a:r>
                <a:endParaRPr lang="en-US" sz="1400"/>
              </a:p>
            </p:txBody>
          </p:sp>
        </p:grpSp>
        <p:grpSp>
          <p:nvGrpSpPr>
            <p:cNvPr id="30777" name="Group 20"/>
            <p:cNvGrpSpPr>
              <a:grpSpLocks noChangeAspect="1"/>
            </p:cNvGrpSpPr>
            <p:nvPr/>
          </p:nvGrpSpPr>
          <p:grpSpPr bwMode="auto">
            <a:xfrm>
              <a:off x="6775" y="3777"/>
              <a:ext cx="3254" cy="2286"/>
              <a:chOff x="6847" y="3983"/>
              <a:chExt cx="2717" cy="1908"/>
            </a:xfrm>
          </p:grpSpPr>
          <p:sp>
            <p:nvSpPr>
              <p:cNvPr id="30778" name="Freeform 21"/>
              <p:cNvSpPr>
                <a:spLocks noChangeAspect="1"/>
              </p:cNvSpPr>
              <p:nvPr/>
            </p:nvSpPr>
            <p:spPr bwMode="auto">
              <a:xfrm>
                <a:off x="7175" y="3983"/>
                <a:ext cx="2389" cy="1570"/>
              </a:xfrm>
              <a:custGeom>
                <a:avLst/>
                <a:gdLst>
                  <a:gd name="T0" fmla="*/ 0 w 2389"/>
                  <a:gd name="T1" fmla="*/ 0 h 1734"/>
                  <a:gd name="T2" fmla="*/ 0 w 2389"/>
                  <a:gd name="T3" fmla="*/ 1288 h 1734"/>
                  <a:gd name="T4" fmla="*/ 2389 w 2389"/>
                  <a:gd name="T5" fmla="*/ 1288 h 1734"/>
                  <a:gd name="T6" fmla="*/ 0 60000 65536"/>
                  <a:gd name="T7" fmla="*/ 0 60000 65536"/>
                  <a:gd name="T8" fmla="*/ 0 60000 65536"/>
                  <a:gd name="T9" fmla="*/ 0 w 2389"/>
                  <a:gd name="T10" fmla="*/ 0 h 1734"/>
                  <a:gd name="T11" fmla="*/ 2389 w 2389"/>
                  <a:gd name="T12" fmla="*/ 1734 h 17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89" h="1734">
                    <a:moveTo>
                      <a:pt x="0" y="0"/>
                    </a:moveTo>
                    <a:lnTo>
                      <a:pt x="0" y="1734"/>
                    </a:lnTo>
                    <a:lnTo>
                      <a:pt x="2389" y="17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9" name="Freeform 22"/>
              <p:cNvSpPr>
                <a:spLocks noChangeAspect="1"/>
              </p:cNvSpPr>
              <p:nvPr/>
            </p:nvSpPr>
            <p:spPr bwMode="auto">
              <a:xfrm>
                <a:off x="7175" y="4342"/>
                <a:ext cx="1665" cy="1211"/>
              </a:xfrm>
              <a:custGeom>
                <a:avLst/>
                <a:gdLst>
                  <a:gd name="T0" fmla="*/ 0 w 1665"/>
                  <a:gd name="T1" fmla="*/ 1211 h 1211"/>
                  <a:gd name="T2" fmla="*/ 275 w 1665"/>
                  <a:gd name="T3" fmla="*/ 1153 h 1211"/>
                  <a:gd name="T4" fmla="*/ 708 w 1665"/>
                  <a:gd name="T5" fmla="*/ 1002 h 1211"/>
                  <a:gd name="T6" fmla="*/ 1065 w 1665"/>
                  <a:gd name="T7" fmla="*/ 810 h 1211"/>
                  <a:gd name="T8" fmla="*/ 1382 w 1665"/>
                  <a:gd name="T9" fmla="*/ 477 h 1211"/>
                  <a:gd name="T10" fmla="*/ 1665 w 1665"/>
                  <a:gd name="T11" fmla="*/ 0 h 12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65"/>
                  <a:gd name="T19" fmla="*/ 0 h 1211"/>
                  <a:gd name="T20" fmla="*/ 1665 w 1665"/>
                  <a:gd name="T21" fmla="*/ 1211 h 12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65" h="1211">
                    <a:moveTo>
                      <a:pt x="0" y="1211"/>
                    </a:moveTo>
                    <a:cubicBezTo>
                      <a:pt x="78" y="1199"/>
                      <a:pt x="157" y="1188"/>
                      <a:pt x="275" y="1153"/>
                    </a:cubicBezTo>
                    <a:cubicBezTo>
                      <a:pt x="393" y="1118"/>
                      <a:pt x="576" y="1059"/>
                      <a:pt x="708" y="1002"/>
                    </a:cubicBezTo>
                    <a:cubicBezTo>
                      <a:pt x="840" y="945"/>
                      <a:pt x="953" y="898"/>
                      <a:pt x="1065" y="810"/>
                    </a:cubicBezTo>
                    <a:cubicBezTo>
                      <a:pt x="1177" y="722"/>
                      <a:pt x="1282" y="612"/>
                      <a:pt x="1382" y="477"/>
                    </a:cubicBezTo>
                    <a:cubicBezTo>
                      <a:pt x="1482" y="342"/>
                      <a:pt x="1573" y="171"/>
                      <a:pt x="1665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0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7834" y="5591"/>
                <a:ext cx="130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spcAft>
                    <a:spcPts val="1000"/>
                  </a:spcAft>
                </a:pPr>
                <a:r>
                  <a:rPr lang="en-US" altLang="ko-KR" sz="1400">
                    <a:latin typeface="Calibri" pitchFamily="34" charset="0"/>
                    <a:ea typeface="맑은 고딕" pitchFamily="50" charset="-127"/>
                  </a:rPr>
                  <a:t>Displacement</a:t>
                </a:r>
                <a:endParaRPr lang="en-US" sz="1400"/>
              </a:p>
            </p:txBody>
          </p:sp>
          <p:sp>
            <p:nvSpPr>
              <p:cNvPr id="61464" name="Text Box 24"/>
              <p:cNvSpPr txBox="1">
                <a:spLocks noChangeAspect="1" noChangeArrowheads="1"/>
              </p:cNvSpPr>
              <p:nvPr/>
            </p:nvSpPr>
            <p:spPr bwMode="auto">
              <a:xfrm>
                <a:off x="6847" y="4278"/>
                <a:ext cx="308" cy="6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vert270" lIns="0" tIns="0" rIns="0" bIns="0"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en-US" altLang="ko-KR" sz="1400" dirty="0">
                    <a:latin typeface="Calibri" pitchFamily="34" charset="0"/>
                    <a:ea typeface="맑은 고딕" pitchFamily="50" charset="-127"/>
                    <a:cs typeface="Arial" pitchFamily="34" charset="0"/>
                  </a:rPr>
                  <a:t>Force</a:t>
                </a:r>
                <a:endParaRPr 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77" name="Group 49"/>
          <p:cNvGrpSpPr>
            <a:grpSpLocks/>
          </p:cNvGrpSpPr>
          <p:nvPr/>
        </p:nvGrpSpPr>
        <p:grpSpPr bwMode="auto">
          <a:xfrm>
            <a:off x="1277938" y="5387975"/>
            <a:ext cx="6723062" cy="1323975"/>
            <a:chOff x="1277232" y="5388525"/>
            <a:chExt cx="6724504" cy="1324142"/>
          </a:xfrm>
        </p:grpSpPr>
        <p:sp>
          <p:nvSpPr>
            <p:cNvPr id="78" name="Rectangle 29"/>
            <p:cNvSpPr>
              <a:spLocks noChangeAspect="1" noChangeArrowheads="1"/>
            </p:cNvSpPr>
            <p:nvPr/>
          </p:nvSpPr>
          <p:spPr bwMode="auto">
            <a:xfrm>
              <a:off x="1411593" y="5664926"/>
              <a:ext cx="2378875" cy="11728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79" name="AutoShape 30"/>
            <p:cNvCxnSpPr>
              <a:cxnSpLocks noChangeAspect="1" noChangeShapeType="1"/>
            </p:cNvCxnSpPr>
            <p:nvPr/>
          </p:nvCxnSpPr>
          <p:spPr bwMode="auto">
            <a:xfrm>
              <a:off x="3786134" y="5395792"/>
              <a:ext cx="0" cy="2666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80" name="AutoShape 31"/>
            <p:cNvCxnSpPr>
              <a:cxnSpLocks noChangeAspect="1" noChangeShapeType="1"/>
            </p:cNvCxnSpPr>
            <p:nvPr/>
          </p:nvCxnSpPr>
          <p:spPr bwMode="auto">
            <a:xfrm>
              <a:off x="1675362" y="5395792"/>
              <a:ext cx="0" cy="2666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81" name="AutoShape 32"/>
            <p:cNvCxnSpPr>
              <a:cxnSpLocks noChangeAspect="1" noChangeShapeType="1"/>
            </p:cNvCxnSpPr>
            <p:nvPr/>
          </p:nvCxnSpPr>
          <p:spPr bwMode="auto">
            <a:xfrm>
              <a:off x="1939131" y="5395792"/>
              <a:ext cx="0" cy="2666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82" name="AutoShape 33"/>
            <p:cNvCxnSpPr>
              <a:cxnSpLocks noChangeAspect="1" noChangeShapeType="1"/>
            </p:cNvCxnSpPr>
            <p:nvPr/>
          </p:nvCxnSpPr>
          <p:spPr bwMode="auto">
            <a:xfrm>
              <a:off x="2202900" y="5395792"/>
              <a:ext cx="0" cy="2666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83" name="AutoShape 34"/>
            <p:cNvCxnSpPr>
              <a:cxnSpLocks noChangeAspect="1" noChangeShapeType="1"/>
            </p:cNvCxnSpPr>
            <p:nvPr/>
          </p:nvCxnSpPr>
          <p:spPr bwMode="auto">
            <a:xfrm>
              <a:off x="2466669" y="5395792"/>
              <a:ext cx="0" cy="2666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84" name="AutoShape 35"/>
            <p:cNvCxnSpPr>
              <a:cxnSpLocks noChangeAspect="1" noChangeShapeType="1"/>
            </p:cNvCxnSpPr>
            <p:nvPr/>
          </p:nvCxnSpPr>
          <p:spPr bwMode="auto">
            <a:xfrm>
              <a:off x="2730438" y="5395792"/>
              <a:ext cx="0" cy="2666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85" name="AutoShape 36"/>
            <p:cNvCxnSpPr>
              <a:cxnSpLocks noChangeAspect="1" noChangeShapeType="1"/>
            </p:cNvCxnSpPr>
            <p:nvPr/>
          </p:nvCxnSpPr>
          <p:spPr bwMode="auto">
            <a:xfrm>
              <a:off x="2994207" y="5395792"/>
              <a:ext cx="0" cy="2666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86" name="AutoShape 37"/>
            <p:cNvCxnSpPr>
              <a:cxnSpLocks noChangeAspect="1" noChangeShapeType="1"/>
            </p:cNvCxnSpPr>
            <p:nvPr/>
          </p:nvCxnSpPr>
          <p:spPr bwMode="auto">
            <a:xfrm>
              <a:off x="3257977" y="5395792"/>
              <a:ext cx="0" cy="2666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87" name="AutoShape 38"/>
            <p:cNvCxnSpPr>
              <a:cxnSpLocks noChangeAspect="1" noChangeShapeType="1"/>
            </p:cNvCxnSpPr>
            <p:nvPr/>
          </p:nvCxnSpPr>
          <p:spPr bwMode="auto">
            <a:xfrm>
              <a:off x="3521746" y="5395792"/>
              <a:ext cx="0" cy="2666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88" name="Rectangle 39" descr="Wide upward diagonal"/>
            <p:cNvSpPr>
              <a:spLocks noChangeAspect="1" noChangeArrowheads="1"/>
            </p:cNvSpPr>
            <p:nvPr/>
          </p:nvSpPr>
          <p:spPr bwMode="auto">
            <a:xfrm>
              <a:off x="1277232" y="5411224"/>
              <a:ext cx="134361" cy="621600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89" name="AutoShape 40"/>
            <p:cNvCxnSpPr>
              <a:cxnSpLocks noChangeAspect="1" noChangeShapeType="1"/>
            </p:cNvCxnSpPr>
            <p:nvPr/>
          </p:nvCxnSpPr>
          <p:spPr bwMode="auto">
            <a:xfrm flipV="1">
              <a:off x="1411593" y="5411224"/>
              <a:ext cx="0" cy="6216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0" name="AutoShape 42"/>
            <p:cNvCxnSpPr>
              <a:cxnSpLocks noChangeAspect="1" noChangeShapeType="1"/>
            </p:cNvCxnSpPr>
            <p:nvPr/>
          </p:nvCxnSpPr>
          <p:spPr bwMode="auto">
            <a:xfrm rot="1080000">
              <a:off x="8001736" y="5748897"/>
              <a:ext cx="0" cy="26657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1" name="AutoShape 43"/>
            <p:cNvCxnSpPr>
              <a:cxnSpLocks noChangeAspect="1" noChangeShapeType="1"/>
            </p:cNvCxnSpPr>
            <p:nvPr/>
          </p:nvCxnSpPr>
          <p:spPr bwMode="auto">
            <a:xfrm rot="60000">
              <a:off x="5416105" y="5388525"/>
              <a:ext cx="0" cy="26657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2" name="AutoShape 44"/>
            <p:cNvCxnSpPr>
              <a:cxnSpLocks noChangeAspect="1" noChangeShapeType="1"/>
            </p:cNvCxnSpPr>
            <p:nvPr/>
          </p:nvCxnSpPr>
          <p:spPr bwMode="auto">
            <a:xfrm rot="180000">
              <a:off x="5740738" y="5398398"/>
              <a:ext cx="0" cy="26657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3" name="AutoShape 45"/>
            <p:cNvCxnSpPr>
              <a:cxnSpLocks noChangeAspect="1" noChangeShapeType="1"/>
            </p:cNvCxnSpPr>
            <p:nvPr/>
          </p:nvCxnSpPr>
          <p:spPr bwMode="auto">
            <a:xfrm rot="240000">
              <a:off x="6065371" y="5418145"/>
              <a:ext cx="0" cy="26657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4" name="AutoShape 46"/>
            <p:cNvCxnSpPr>
              <a:cxnSpLocks noChangeAspect="1" noChangeShapeType="1"/>
            </p:cNvCxnSpPr>
            <p:nvPr/>
          </p:nvCxnSpPr>
          <p:spPr bwMode="auto">
            <a:xfrm rot="300000">
              <a:off x="6390003" y="5442828"/>
              <a:ext cx="0" cy="26657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5" name="AutoShape 47"/>
            <p:cNvCxnSpPr>
              <a:cxnSpLocks noChangeAspect="1" noChangeShapeType="1"/>
            </p:cNvCxnSpPr>
            <p:nvPr/>
          </p:nvCxnSpPr>
          <p:spPr bwMode="auto">
            <a:xfrm rot="480000">
              <a:off x="6714636" y="5472447"/>
              <a:ext cx="0" cy="26657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6" name="AutoShape 48"/>
            <p:cNvCxnSpPr>
              <a:cxnSpLocks noChangeAspect="1" noChangeShapeType="1"/>
            </p:cNvCxnSpPr>
            <p:nvPr/>
          </p:nvCxnSpPr>
          <p:spPr bwMode="auto">
            <a:xfrm rot="540000">
              <a:off x="7039269" y="5526750"/>
              <a:ext cx="0" cy="26657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7" name="AutoShape 49"/>
            <p:cNvCxnSpPr>
              <a:cxnSpLocks noChangeAspect="1" noChangeShapeType="1"/>
            </p:cNvCxnSpPr>
            <p:nvPr/>
          </p:nvCxnSpPr>
          <p:spPr bwMode="auto">
            <a:xfrm rot="600000">
              <a:off x="7363901" y="5585989"/>
              <a:ext cx="0" cy="26657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8" name="AutoShape 50"/>
            <p:cNvCxnSpPr>
              <a:cxnSpLocks noChangeAspect="1" noChangeShapeType="1"/>
            </p:cNvCxnSpPr>
            <p:nvPr/>
          </p:nvCxnSpPr>
          <p:spPr bwMode="auto">
            <a:xfrm rot="840000">
              <a:off x="7688534" y="5660038"/>
              <a:ext cx="0" cy="26657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9" name="AutoShape 53"/>
            <p:cNvCxnSpPr>
              <a:cxnSpLocks noChangeAspect="1" noChangeShapeType="1"/>
            </p:cNvCxnSpPr>
            <p:nvPr/>
          </p:nvCxnSpPr>
          <p:spPr bwMode="auto">
            <a:xfrm flipV="1">
              <a:off x="7898097" y="6007452"/>
              <a:ext cx="58678" cy="11971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0" name="Rectangle 54" descr="Wide upward diagonal"/>
            <p:cNvSpPr>
              <a:spLocks noChangeAspect="1" noChangeArrowheads="1"/>
            </p:cNvSpPr>
            <p:nvPr/>
          </p:nvSpPr>
          <p:spPr bwMode="auto">
            <a:xfrm>
              <a:off x="4926108" y="5403952"/>
              <a:ext cx="165365" cy="621395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01" name="AutoShape 55"/>
            <p:cNvCxnSpPr>
              <a:cxnSpLocks noChangeAspect="1" noChangeShapeType="1"/>
            </p:cNvCxnSpPr>
            <p:nvPr/>
          </p:nvCxnSpPr>
          <p:spPr bwMode="auto">
            <a:xfrm flipV="1">
              <a:off x="5091473" y="5403952"/>
              <a:ext cx="0" cy="6213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2" name="AutoShape 56"/>
            <p:cNvSpPr>
              <a:spLocks noChangeArrowheads="1"/>
            </p:cNvSpPr>
            <p:nvPr/>
          </p:nvSpPr>
          <p:spPr bwMode="auto">
            <a:xfrm>
              <a:off x="4106718" y="5707450"/>
              <a:ext cx="463325" cy="105918"/>
            </a:xfrm>
            <a:prstGeom prst="rightArrow">
              <a:avLst>
                <a:gd name="adj1" fmla="val 59120"/>
                <a:gd name="adj2" fmla="val 16977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Arc 51"/>
            <p:cNvSpPr>
              <a:spLocks noChangeAspect="1"/>
            </p:cNvSpPr>
            <p:nvPr/>
          </p:nvSpPr>
          <p:spPr bwMode="auto">
            <a:xfrm>
              <a:off x="5100902" y="5765456"/>
              <a:ext cx="2815769" cy="947211"/>
            </a:xfrm>
            <a:custGeom>
              <a:avLst/>
              <a:gdLst>
                <a:gd name="T0" fmla="*/ 0 w 16855"/>
                <a:gd name="T1" fmla="*/ 0 h 21600"/>
                <a:gd name="T2" fmla="*/ 2147483647 w 16855"/>
                <a:gd name="T3" fmla="*/ 2147483647 h 21600"/>
                <a:gd name="T4" fmla="*/ 0 w 16855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16855"/>
                <a:gd name="T10" fmla="*/ 0 h 21600"/>
                <a:gd name="T11" fmla="*/ 16855 w 1685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55" h="21600" fill="none" extrusionOk="0">
                  <a:moveTo>
                    <a:pt x="-1" y="0"/>
                  </a:moveTo>
                  <a:cubicBezTo>
                    <a:pt x="6555" y="0"/>
                    <a:pt x="12755" y="2976"/>
                    <a:pt x="16855" y="8091"/>
                  </a:cubicBezTo>
                </a:path>
                <a:path w="16855" h="21600" stroke="0" extrusionOk="0">
                  <a:moveTo>
                    <a:pt x="-1" y="0"/>
                  </a:moveTo>
                  <a:cubicBezTo>
                    <a:pt x="6555" y="0"/>
                    <a:pt x="12755" y="2976"/>
                    <a:pt x="16855" y="809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Arc 52"/>
            <p:cNvSpPr>
              <a:spLocks noChangeAspect="1"/>
            </p:cNvSpPr>
            <p:nvPr/>
          </p:nvSpPr>
          <p:spPr bwMode="auto">
            <a:xfrm>
              <a:off x="5093281" y="5646978"/>
              <a:ext cx="2882068" cy="947211"/>
            </a:xfrm>
            <a:custGeom>
              <a:avLst/>
              <a:gdLst>
                <a:gd name="T0" fmla="*/ 0 w 17254"/>
                <a:gd name="T1" fmla="*/ 14757328 h 21600"/>
                <a:gd name="T2" fmla="*/ 2147483647 w 17254"/>
                <a:gd name="T3" fmla="*/ 2147483647 h 21600"/>
                <a:gd name="T4" fmla="*/ 2147483647 w 17254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17254"/>
                <a:gd name="T10" fmla="*/ 0 h 21600"/>
                <a:gd name="T11" fmla="*/ 17254 w 1725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54" h="21600" fill="none" extrusionOk="0">
                  <a:moveTo>
                    <a:pt x="-1" y="3"/>
                  </a:moveTo>
                  <a:cubicBezTo>
                    <a:pt x="132" y="1"/>
                    <a:pt x="265" y="-1"/>
                    <a:pt x="399" y="0"/>
                  </a:cubicBezTo>
                  <a:cubicBezTo>
                    <a:pt x="6954" y="0"/>
                    <a:pt x="13154" y="2976"/>
                    <a:pt x="17254" y="8091"/>
                  </a:cubicBezTo>
                </a:path>
                <a:path w="17254" h="21600" stroke="0" extrusionOk="0">
                  <a:moveTo>
                    <a:pt x="-1" y="3"/>
                  </a:moveTo>
                  <a:cubicBezTo>
                    <a:pt x="132" y="1"/>
                    <a:pt x="265" y="-1"/>
                    <a:pt x="399" y="0"/>
                  </a:cubicBezTo>
                  <a:cubicBezTo>
                    <a:pt x="6954" y="0"/>
                    <a:pt x="13154" y="2976"/>
                    <a:pt x="17254" y="8091"/>
                  </a:cubicBezTo>
                  <a:lnTo>
                    <a:pt x="399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Mild vs. Rough Nonlinearity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2C02C6"/>
                </a:solidFill>
              </a:rPr>
              <a:t>Mild</a:t>
            </a:r>
            <a:r>
              <a:rPr lang="en-US" dirty="0"/>
              <a:t> Nonlinear Problems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Continuous, </a:t>
            </a:r>
            <a:r>
              <a:rPr lang="en-US" b="1" dirty="0">
                <a:solidFill>
                  <a:srgbClr val="2C02C6"/>
                </a:solidFill>
              </a:rPr>
              <a:t>history-independent</a:t>
            </a:r>
            <a:r>
              <a:rPr lang="en-US" dirty="0"/>
              <a:t> nonlinear relations between stress and strain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Nonlinear elasticity, Geometric nonlinearity, and deformation-dependent loads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2C02C6"/>
                </a:solidFill>
              </a:rPr>
              <a:t>Rough</a:t>
            </a:r>
            <a:r>
              <a:rPr lang="en-US" dirty="0"/>
              <a:t> Nonlinear Problems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Equality and/or inequality constraints in constitutive relations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2C02C6"/>
                </a:solidFill>
              </a:rPr>
              <a:t>History-dependent</a:t>
            </a:r>
            <a:r>
              <a:rPr lang="en-US" dirty="0"/>
              <a:t> nonlinear relations between stress and strain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Elastoplasticity and contact problems 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Finite Element Equations</a:t>
            </a:r>
          </a:p>
        </p:txBody>
      </p:sp>
      <p:sp>
        <p:nvSpPr>
          <p:cNvPr id="41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Equilibrium between internal and external forces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Kinetic and kinematic nonlinearities</a:t>
            </a:r>
          </a:p>
          <a:p>
            <a:pPr lvl="1"/>
            <a:r>
              <a:rPr lang="en-US" dirty="0"/>
              <a:t>Appears on the boundary</a:t>
            </a:r>
          </a:p>
          <a:p>
            <a:pPr lvl="1"/>
            <a:r>
              <a:rPr lang="en-US" dirty="0">
                <a:solidFill>
                  <a:srgbClr val="2C02C6"/>
                </a:solidFill>
              </a:rPr>
              <a:t>Handled by displacements and forces (global, explicit)</a:t>
            </a:r>
          </a:p>
          <a:p>
            <a:pPr lvl="1"/>
            <a:r>
              <a:rPr lang="en-US" dirty="0"/>
              <a:t>Relatively easy to understand (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easy to implement though</a:t>
            </a:r>
            <a:r>
              <a:rPr lang="en-US" dirty="0"/>
              <a:t>)</a:t>
            </a:r>
          </a:p>
          <a:p>
            <a:r>
              <a:rPr lang="en-US" dirty="0"/>
              <a:t>Material &amp; geometric nonlinearities</a:t>
            </a:r>
          </a:p>
          <a:p>
            <a:pPr lvl="1"/>
            <a:r>
              <a:rPr lang="en-US" dirty="0"/>
              <a:t>Appears in the domain</a:t>
            </a:r>
          </a:p>
          <a:p>
            <a:pPr lvl="1"/>
            <a:r>
              <a:rPr lang="en-US" dirty="0"/>
              <a:t>Depends on </a:t>
            </a:r>
            <a:r>
              <a:rPr lang="en-US" dirty="0">
                <a:solidFill>
                  <a:srgbClr val="FF0000"/>
                </a:solidFill>
              </a:rPr>
              <a:t>stresses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strains</a:t>
            </a:r>
            <a:r>
              <a:rPr lang="en-US" dirty="0"/>
              <a:t> (local, implicit)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2611438" y="1416050"/>
            <a:ext cx="2919412" cy="8953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endParaRPr lang="en-US" sz="2000" dirty="0"/>
          </a:p>
        </p:txBody>
      </p:sp>
      <p:sp>
        <p:nvSpPr>
          <p:cNvPr id="4108" name="TextBox 5"/>
          <p:cNvSpPr txBox="1">
            <a:spLocks noChangeArrowheads="1"/>
          </p:cNvSpPr>
          <p:nvPr/>
        </p:nvSpPr>
        <p:spPr bwMode="auto">
          <a:xfrm>
            <a:off x="6992938" y="1420813"/>
            <a:ext cx="1893887" cy="36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n-lt"/>
              </a:rPr>
              <a:t>Linear problems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958061" y="2051050"/>
            <a:ext cx="838691" cy="1197194"/>
            <a:chOff x="2958061" y="2051050"/>
            <a:chExt cx="838691" cy="1197194"/>
          </a:xfrm>
        </p:grpSpPr>
        <p:sp>
          <p:nvSpPr>
            <p:cNvPr id="4104" name="TextBox 10"/>
            <p:cNvSpPr txBox="1">
              <a:spLocks noChangeArrowheads="1"/>
            </p:cNvSpPr>
            <p:nvPr/>
          </p:nvSpPr>
          <p:spPr bwMode="auto">
            <a:xfrm>
              <a:off x="2958061" y="2601913"/>
              <a:ext cx="83869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Stress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Strain</a:t>
              </a:r>
            </a:p>
          </p:txBody>
        </p:sp>
        <p:cxnSp>
          <p:nvCxnSpPr>
            <p:cNvPr id="4106" name="Straight Arrow Connector 13"/>
            <p:cNvCxnSpPr>
              <a:cxnSpLocks noChangeShapeType="1"/>
              <a:stCxn id="4104" idx="0"/>
            </p:cNvCxnSpPr>
            <p:nvPr/>
          </p:nvCxnSpPr>
          <p:spPr bwMode="auto">
            <a:xfrm flipH="1" flipV="1">
              <a:off x="3373439" y="2051050"/>
              <a:ext cx="3968" cy="550863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5" name="Group 14"/>
          <p:cNvGrpSpPr/>
          <p:nvPr/>
        </p:nvGrpSpPr>
        <p:grpSpPr>
          <a:xfrm>
            <a:off x="4373442" y="2058989"/>
            <a:ext cx="813043" cy="929718"/>
            <a:chOff x="4373442" y="2058989"/>
            <a:chExt cx="813043" cy="929718"/>
          </a:xfrm>
        </p:grpSpPr>
        <p:sp>
          <p:nvSpPr>
            <p:cNvPr id="4105" name="TextBox 11"/>
            <p:cNvSpPr txBox="1">
              <a:spLocks noChangeArrowheads="1"/>
            </p:cNvSpPr>
            <p:nvPr/>
          </p:nvSpPr>
          <p:spPr bwMode="auto">
            <a:xfrm>
              <a:off x="4373442" y="2619375"/>
              <a:ext cx="8130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+mn-lt"/>
                </a:rPr>
                <a:t>Loads</a:t>
              </a:r>
            </a:p>
          </p:txBody>
        </p:sp>
        <p:cxnSp>
          <p:nvCxnSpPr>
            <p:cNvPr id="4107" name="Straight Arrow Connector 15"/>
            <p:cNvCxnSpPr>
              <a:cxnSpLocks noChangeShapeType="1"/>
              <a:stCxn id="4105" idx="0"/>
            </p:cNvCxnSpPr>
            <p:nvPr/>
          </p:nvCxnSpPr>
          <p:spPr bwMode="auto">
            <a:xfrm flipH="1" flipV="1">
              <a:off x="4767263" y="2058989"/>
              <a:ext cx="12701" cy="560386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01600E-160D-FC87-EB0E-B11D14F11A33}"/>
                  </a:ext>
                </a:extLst>
              </p:cNvPr>
              <p:cNvSpPr txBox="1"/>
              <p:nvPr/>
            </p:nvSpPr>
            <p:spPr>
              <a:xfrm>
                <a:off x="3040689" y="1592918"/>
                <a:ext cx="22241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dirty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</m:d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0" dirty="0" smtClean="0">
                          <a:latin typeface="Cambria Math" panose="02040503050406030204" pitchFamily="18" charset="0"/>
                        </a:rPr>
                        <m:t>𝐅</m:t>
                      </m:r>
                      <m:d>
                        <m:d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01600E-160D-FC87-EB0E-B11D14F11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689" y="1592918"/>
                <a:ext cx="222419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47C35B4-4139-D306-6829-FD4BC831E221}"/>
                  </a:ext>
                </a:extLst>
              </p:cNvPr>
              <p:cNvSpPr txBox="1"/>
              <p:nvPr/>
            </p:nvSpPr>
            <p:spPr>
              <a:xfrm>
                <a:off x="7051966" y="1789597"/>
                <a:ext cx="19455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47C35B4-4139-D306-6829-FD4BC831E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966" y="1789597"/>
                <a:ext cx="194553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Procedure for Nonlinear Algebraic Equations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2.2</a:t>
            </a: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Fig3.8a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448" y="4236910"/>
            <a:ext cx="3709035" cy="253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Fig3.8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6732" y="4227385"/>
            <a:ext cx="3709035" cy="253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Nonlinear Springs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Spring constants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 = 50 + 500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pl-PL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 = 100 + 200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pl-PL" dirty="0"/>
                  <a:t> </a:t>
                </a:r>
                <a:endParaRPr lang="en-US" dirty="0"/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Governing equation</a:t>
                </a:r>
              </a:p>
              <a:p>
                <a:pPr>
                  <a:spcBef>
                    <a:spcPts val="600"/>
                  </a:spcBef>
                </a:pPr>
                <a:endParaRPr lang="en-US" dirty="0"/>
              </a:p>
              <a:p>
                <a:pPr>
                  <a:spcBef>
                    <a:spcPts val="600"/>
                  </a:spcBef>
                </a:pPr>
                <a:endParaRPr lang="en-US" dirty="0"/>
              </a:p>
              <a:p>
                <a:pPr lvl="1">
                  <a:spcBef>
                    <a:spcPts val="600"/>
                  </a:spcBef>
                </a:pPr>
                <a:r>
                  <a:rPr lang="en-US" dirty="0"/>
                  <a:t>Solution is in the intersection between two zero contours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dirty="0">
                    <a:solidFill>
                      <a:srgbClr val="2C02C6"/>
                    </a:solidFill>
                  </a:rPr>
                  <a:t>Multiple solutions may exist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dirty="0">
                    <a:solidFill>
                      <a:srgbClr val="2C02C6"/>
                    </a:solidFill>
                  </a:rPr>
                  <a:t>No solution exists in a certain situation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3797392" y="728737"/>
            <a:ext cx="5131164" cy="1003280"/>
            <a:chOff x="3305085" y="3008641"/>
            <a:chExt cx="2565582" cy="501640"/>
          </a:xfrm>
        </p:grpSpPr>
        <p:sp>
          <p:nvSpPr>
            <p:cNvPr id="5" name="Rectangle 4" descr="Dark upward diagonal"/>
            <p:cNvSpPr>
              <a:spLocks noChangeArrowheads="1"/>
            </p:cNvSpPr>
            <p:nvPr/>
          </p:nvSpPr>
          <p:spPr bwMode="auto">
            <a:xfrm>
              <a:off x="3305085" y="3117638"/>
              <a:ext cx="91356" cy="367147"/>
            </a:xfrm>
            <a:prstGeom prst="rect">
              <a:avLst/>
            </a:prstGeom>
            <a:pattFill prst="dkUpDiag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6" name="Freeform 5"/>
            <p:cNvSpPr>
              <a:spLocks noChangeAspect="1"/>
            </p:cNvSpPr>
            <p:nvPr/>
          </p:nvSpPr>
          <p:spPr bwMode="auto">
            <a:xfrm>
              <a:off x="3400247" y="3206237"/>
              <a:ext cx="959239" cy="111546"/>
            </a:xfrm>
            <a:custGeom>
              <a:avLst/>
              <a:gdLst>
                <a:gd name="T0" fmla="*/ 0 w 1889"/>
                <a:gd name="T1" fmla="*/ 145 h 219"/>
                <a:gd name="T2" fmla="*/ 547 w 1889"/>
                <a:gd name="T3" fmla="*/ 146 h 219"/>
                <a:gd name="T4" fmla="*/ 547 w 1889"/>
                <a:gd name="T5" fmla="*/ 0 h 219"/>
                <a:gd name="T6" fmla="*/ 724 w 1889"/>
                <a:gd name="T7" fmla="*/ 219 h 219"/>
                <a:gd name="T8" fmla="*/ 724 w 1889"/>
                <a:gd name="T9" fmla="*/ 0 h 219"/>
                <a:gd name="T10" fmla="*/ 879 w 1889"/>
                <a:gd name="T11" fmla="*/ 219 h 219"/>
                <a:gd name="T12" fmla="*/ 879 w 1889"/>
                <a:gd name="T13" fmla="*/ 0 h 219"/>
                <a:gd name="T14" fmla="*/ 1026 w 1889"/>
                <a:gd name="T15" fmla="*/ 219 h 219"/>
                <a:gd name="T16" fmla="*/ 1033 w 1889"/>
                <a:gd name="T17" fmla="*/ 0 h 219"/>
                <a:gd name="T18" fmla="*/ 1188 w 1889"/>
                <a:gd name="T19" fmla="*/ 219 h 219"/>
                <a:gd name="T20" fmla="*/ 1188 w 1889"/>
                <a:gd name="T21" fmla="*/ 0 h 219"/>
                <a:gd name="T22" fmla="*/ 1343 w 1889"/>
                <a:gd name="T23" fmla="*/ 219 h 219"/>
                <a:gd name="T24" fmla="*/ 1343 w 1889"/>
                <a:gd name="T25" fmla="*/ 9 h 219"/>
                <a:gd name="T26" fmla="*/ 1457 w 1889"/>
                <a:gd name="T27" fmla="*/ 154 h 219"/>
                <a:gd name="T28" fmla="*/ 1889 w 1889"/>
                <a:gd name="T29" fmla="*/ 152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9" h="219">
                  <a:moveTo>
                    <a:pt x="0" y="145"/>
                  </a:moveTo>
                  <a:lnTo>
                    <a:pt x="547" y="146"/>
                  </a:lnTo>
                  <a:lnTo>
                    <a:pt x="547" y="0"/>
                  </a:lnTo>
                  <a:lnTo>
                    <a:pt x="724" y="219"/>
                  </a:lnTo>
                  <a:lnTo>
                    <a:pt x="724" y="0"/>
                  </a:lnTo>
                  <a:lnTo>
                    <a:pt x="879" y="219"/>
                  </a:lnTo>
                  <a:lnTo>
                    <a:pt x="879" y="0"/>
                  </a:lnTo>
                  <a:lnTo>
                    <a:pt x="1026" y="219"/>
                  </a:lnTo>
                  <a:lnTo>
                    <a:pt x="1033" y="0"/>
                  </a:lnTo>
                  <a:lnTo>
                    <a:pt x="1188" y="219"/>
                  </a:lnTo>
                  <a:lnTo>
                    <a:pt x="1188" y="0"/>
                  </a:lnTo>
                  <a:lnTo>
                    <a:pt x="1343" y="219"/>
                  </a:lnTo>
                  <a:lnTo>
                    <a:pt x="1343" y="9"/>
                  </a:lnTo>
                  <a:lnTo>
                    <a:pt x="1457" y="154"/>
                  </a:lnTo>
                  <a:lnTo>
                    <a:pt x="1889" y="152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cxnSp>
          <p:nvCxnSpPr>
            <p:cNvPr id="7" name="AutoShape 3192"/>
            <p:cNvCxnSpPr>
              <a:cxnSpLocks noChangeShapeType="1"/>
            </p:cNvCxnSpPr>
            <p:nvPr/>
          </p:nvCxnSpPr>
          <p:spPr bwMode="auto">
            <a:xfrm>
              <a:off x="5396758" y="3288463"/>
              <a:ext cx="29310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3193"/>
            <p:cNvCxnSpPr>
              <a:cxnSpLocks noChangeShapeType="1"/>
            </p:cNvCxnSpPr>
            <p:nvPr/>
          </p:nvCxnSpPr>
          <p:spPr bwMode="auto">
            <a:xfrm>
              <a:off x="3400247" y="3117638"/>
              <a:ext cx="0" cy="3671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Text Box 3194"/>
            <p:cNvSpPr txBox="1">
              <a:spLocks noChangeArrowheads="1"/>
            </p:cNvSpPr>
            <p:nvPr/>
          </p:nvSpPr>
          <p:spPr bwMode="auto">
            <a:xfrm>
              <a:off x="3852587" y="3008641"/>
              <a:ext cx="180809" cy="187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k</a:t>
              </a:r>
              <a:r>
                <a:rPr lang="en-US" baseline="-25000">
                  <a:effectLst/>
                  <a:latin typeface="Calibri"/>
                  <a:ea typeface="Malgun Gothic"/>
                  <a:cs typeface="Times New Roman"/>
                </a:rPr>
                <a:t>1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</p:txBody>
        </p:sp>
        <p:sp>
          <p:nvSpPr>
            <p:cNvPr id="10" name="Freeform 9"/>
            <p:cNvSpPr>
              <a:spLocks noChangeAspect="1"/>
            </p:cNvSpPr>
            <p:nvPr/>
          </p:nvSpPr>
          <p:spPr bwMode="auto">
            <a:xfrm>
              <a:off x="4354410" y="3211337"/>
              <a:ext cx="959239" cy="111546"/>
            </a:xfrm>
            <a:custGeom>
              <a:avLst/>
              <a:gdLst>
                <a:gd name="T0" fmla="*/ 0 w 1889"/>
                <a:gd name="T1" fmla="*/ 145 h 219"/>
                <a:gd name="T2" fmla="*/ 547 w 1889"/>
                <a:gd name="T3" fmla="*/ 146 h 219"/>
                <a:gd name="T4" fmla="*/ 547 w 1889"/>
                <a:gd name="T5" fmla="*/ 0 h 219"/>
                <a:gd name="T6" fmla="*/ 724 w 1889"/>
                <a:gd name="T7" fmla="*/ 219 h 219"/>
                <a:gd name="T8" fmla="*/ 724 w 1889"/>
                <a:gd name="T9" fmla="*/ 0 h 219"/>
                <a:gd name="T10" fmla="*/ 879 w 1889"/>
                <a:gd name="T11" fmla="*/ 219 h 219"/>
                <a:gd name="T12" fmla="*/ 879 w 1889"/>
                <a:gd name="T13" fmla="*/ 0 h 219"/>
                <a:gd name="T14" fmla="*/ 1026 w 1889"/>
                <a:gd name="T15" fmla="*/ 219 h 219"/>
                <a:gd name="T16" fmla="*/ 1033 w 1889"/>
                <a:gd name="T17" fmla="*/ 0 h 219"/>
                <a:gd name="T18" fmla="*/ 1188 w 1889"/>
                <a:gd name="T19" fmla="*/ 219 h 219"/>
                <a:gd name="T20" fmla="*/ 1188 w 1889"/>
                <a:gd name="T21" fmla="*/ 0 h 219"/>
                <a:gd name="T22" fmla="*/ 1343 w 1889"/>
                <a:gd name="T23" fmla="*/ 219 h 219"/>
                <a:gd name="T24" fmla="*/ 1343 w 1889"/>
                <a:gd name="T25" fmla="*/ 9 h 219"/>
                <a:gd name="T26" fmla="*/ 1457 w 1889"/>
                <a:gd name="T27" fmla="*/ 154 h 219"/>
                <a:gd name="T28" fmla="*/ 1889 w 1889"/>
                <a:gd name="T29" fmla="*/ 152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9" h="219">
                  <a:moveTo>
                    <a:pt x="0" y="145"/>
                  </a:moveTo>
                  <a:lnTo>
                    <a:pt x="547" y="146"/>
                  </a:lnTo>
                  <a:lnTo>
                    <a:pt x="547" y="0"/>
                  </a:lnTo>
                  <a:lnTo>
                    <a:pt x="724" y="219"/>
                  </a:lnTo>
                  <a:lnTo>
                    <a:pt x="724" y="0"/>
                  </a:lnTo>
                  <a:lnTo>
                    <a:pt x="879" y="219"/>
                  </a:lnTo>
                  <a:lnTo>
                    <a:pt x="879" y="0"/>
                  </a:lnTo>
                  <a:lnTo>
                    <a:pt x="1026" y="219"/>
                  </a:lnTo>
                  <a:lnTo>
                    <a:pt x="1033" y="0"/>
                  </a:lnTo>
                  <a:lnTo>
                    <a:pt x="1188" y="219"/>
                  </a:lnTo>
                  <a:lnTo>
                    <a:pt x="1188" y="0"/>
                  </a:lnTo>
                  <a:lnTo>
                    <a:pt x="1343" y="219"/>
                  </a:lnTo>
                  <a:lnTo>
                    <a:pt x="1343" y="9"/>
                  </a:lnTo>
                  <a:lnTo>
                    <a:pt x="1457" y="154"/>
                  </a:lnTo>
                  <a:lnTo>
                    <a:pt x="1889" y="152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oval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11" name="Text Box 3196"/>
            <p:cNvSpPr txBox="1">
              <a:spLocks noChangeArrowheads="1"/>
            </p:cNvSpPr>
            <p:nvPr/>
          </p:nvSpPr>
          <p:spPr bwMode="auto">
            <a:xfrm>
              <a:off x="4806750" y="3013740"/>
              <a:ext cx="180809" cy="187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k</a:t>
              </a:r>
              <a:r>
                <a:rPr lang="en-US" baseline="-25000">
                  <a:effectLst/>
                  <a:latin typeface="Calibri"/>
                  <a:ea typeface="Malgun Gothic"/>
                  <a:cs typeface="Times New Roman"/>
                </a:rPr>
                <a:t>2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</p:txBody>
        </p:sp>
        <p:sp>
          <p:nvSpPr>
            <p:cNvPr id="12" name="Text Box 3197"/>
            <p:cNvSpPr txBox="1">
              <a:spLocks noChangeArrowheads="1"/>
            </p:cNvSpPr>
            <p:nvPr/>
          </p:nvSpPr>
          <p:spPr bwMode="auto">
            <a:xfrm>
              <a:off x="4490176" y="3317784"/>
              <a:ext cx="180809" cy="187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u</a:t>
              </a:r>
              <a:r>
                <a:rPr lang="en-US" baseline="-25000">
                  <a:effectLst/>
                  <a:latin typeface="Calibri"/>
                  <a:ea typeface="Malgun Gothic"/>
                  <a:cs typeface="Times New Roman"/>
                </a:rPr>
                <a:t>1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</p:txBody>
        </p:sp>
        <p:sp>
          <p:nvSpPr>
            <p:cNvPr id="13" name="Text Box 3198"/>
            <p:cNvSpPr txBox="1">
              <a:spLocks noChangeArrowheads="1"/>
            </p:cNvSpPr>
            <p:nvPr/>
          </p:nvSpPr>
          <p:spPr bwMode="auto">
            <a:xfrm>
              <a:off x="5454490" y="3322883"/>
              <a:ext cx="180809" cy="187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u</a:t>
              </a:r>
              <a:r>
                <a:rPr lang="en-US" baseline="-25000">
                  <a:effectLst/>
                  <a:latin typeface="Calibri"/>
                  <a:ea typeface="Malgun Gothic"/>
                  <a:cs typeface="Times New Roman"/>
                </a:rPr>
                <a:t>2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</p:txBody>
        </p:sp>
        <p:sp>
          <p:nvSpPr>
            <p:cNvPr id="14" name="Text Box 3199"/>
            <p:cNvSpPr txBox="1">
              <a:spLocks noChangeArrowheads="1"/>
            </p:cNvSpPr>
            <p:nvPr/>
          </p:nvSpPr>
          <p:spPr bwMode="auto">
            <a:xfrm>
              <a:off x="5689858" y="3201138"/>
              <a:ext cx="180809" cy="187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F</a:t>
              </a:r>
            </a:p>
          </p:txBody>
        </p:sp>
        <p:cxnSp>
          <p:nvCxnSpPr>
            <p:cNvPr id="16" name="AutoShape 3201"/>
            <p:cNvCxnSpPr>
              <a:cxnSpLocks noChangeShapeType="1"/>
            </p:cNvCxnSpPr>
            <p:nvPr/>
          </p:nvCxnSpPr>
          <p:spPr bwMode="auto">
            <a:xfrm>
              <a:off x="4354410" y="3354116"/>
              <a:ext cx="0" cy="13066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3202"/>
            <p:cNvCxnSpPr>
              <a:cxnSpLocks noChangeShapeType="1"/>
            </p:cNvCxnSpPr>
            <p:nvPr/>
          </p:nvCxnSpPr>
          <p:spPr bwMode="auto">
            <a:xfrm>
              <a:off x="4354410" y="3422956"/>
              <a:ext cx="16368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3203"/>
            <p:cNvCxnSpPr>
              <a:cxnSpLocks noChangeShapeType="1"/>
            </p:cNvCxnSpPr>
            <p:nvPr/>
          </p:nvCxnSpPr>
          <p:spPr bwMode="auto">
            <a:xfrm>
              <a:off x="5313649" y="3354116"/>
              <a:ext cx="0" cy="13066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3204"/>
            <p:cNvCxnSpPr>
              <a:cxnSpLocks noChangeShapeType="1"/>
            </p:cNvCxnSpPr>
            <p:nvPr/>
          </p:nvCxnSpPr>
          <p:spPr bwMode="auto">
            <a:xfrm>
              <a:off x="5313649" y="3422956"/>
              <a:ext cx="16368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950583" y="2505457"/>
            <a:ext cx="423514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>
                <a:latin typeface="+mn-lt"/>
              </a:rPr>
              <a:t>P</a:t>
            </a:r>
            <a:r>
              <a:rPr lang="en-US" baseline="-25000" dirty="0">
                <a:latin typeface="+mn-lt"/>
              </a:rPr>
              <a:t>1</a:t>
            </a:r>
          </a:p>
          <a:p>
            <a:pPr algn="ctr">
              <a:spcBef>
                <a:spcPts val="600"/>
              </a:spcBef>
            </a:pPr>
            <a:r>
              <a:rPr lang="en-US" dirty="0">
                <a:latin typeface="+mn-lt"/>
              </a:rPr>
              <a:t>P</a:t>
            </a:r>
            <a:r>
              <a:rPr lang="en-US" baseline="-25000" dirty="0">
                <a:latin typeface="+mn-lt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ECBF42-166A-139E-D6F4-DEBCD5FC4DEF}"/>
                  </a:ext>
                </a:extLst>
              </p:cNvPr>
              <p:cNvSpPr txBox="1"/>
              <p:nvPr/>
            </p:nvSpPr>
            <p:spPr>
              <a:xfrm>
                <a:off x="705207" y="2421236"/>
                <a:ext cx="6095515" cy="891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300</m:t>
                                </m:r>
                                <m:sSubSup>
                                  <m:sSub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+400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−200</m:t>
                                </m:r>
                                <m:sSubSup>
                                  <m:sSub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+150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  <m:sSubSup>
                                  <m:sSub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−400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+200</m:t>
                                </m:r>
                                <m:sSubSup>
                                  <m:sSub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+100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=100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ECBF42-166A-139E-D6F4-DEBCD5FC4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07" y="2421236"/>
                <a:ext cx="6095515" cy="8917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8911807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Solution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dirty="0"/>
                  <a:t>Linear Problems</a:t>
                </a:r>
              </a:p>
              <a:p>
                <a:pPr eaLnBrk="1" hangingPunct="1"/>
                <a:endParaRPr lang="en-US" dirty="0"/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en-US" dirty="0"/>
                  <a:t>Stiffness matrix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𝐊</m:t>
                    </m:r>
                  </m:oMath>
                </a14:m>
                <a:r>
                  <a:rPr lang="en-US" dirty="0"/>
                  <a:t> is constant</a:t>
                </a:r>
              </a:p>
              <a:p>
                <a:pPr eaLnBrk="1" hangingPunct="1"/>
                <a:endParaRPr lang="en-US" dirty="0"/>
              </a:p>
              <a:p>
                <a:pPr eaLnBrk="1" hangingPunct="1"/>
                <a:endParaRPr lang="en-US" dirty="0"/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en-US" dirty="0"/>
                  <a:t>If the load is doubled, displacement is doubled, too</a:t>
                </a: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en-US" b="1" dirty="0">
                    <a:solidFill>
                      <a:srgbClr val="2C02C6"/>
                    </a:solidFill>
                  </a:rPr>
                  <a:t>Superposition</a:t>
                </a:r>
                <a:r>
                  <a:rPr lang="en-US" dirty="0"/>
                  <a:t> is possible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dirty="0"/>
                  <a:t>Nonlinear Problems</a:t>
                </a:r>
              </a:p>
              <a:p>
                <a:pPr eaLnBrk="1" hangingPunct="1">
                  <a:lnSpc>
                    <a:spcPct val="150000"/>
                  </a:lnSpc>
                </a:pPr>
                <a:endParaRPr lang="en-US" dirty="0"/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en-US" dirty="0"/>
                  <a:t>How to find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𝐝</m:t>
                    </m:r>
                  </m:oMath>
                </a14:m>
                <a:r>
                  <a:rPr lang="en-US" dirty="0"/>
                  <a:t> for a given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257800" y="4179888"/>
            <a:ext cx="3001963" cy="2211387"/>
            <a:chOff x="5257800" y="3294600"/>
            <a:chExt cx="3001297" cy="2211882"/>
          </a:xfrm>
        </p:grpSpPr>
        <p:cxnSp>
          <p:nvCxnSpPr>
            <p:cNvPr id="11288" name="Straight Arrow Connector 7"/>
            <p:cNvCxnSpPr>
              <a:cxnSpLocks noChangeShapeType="1"/>
            </p:cNvCxnSpPr>
            <p:nvPr/>
          </p:nvCxnSpPr>
          <p:spPr bwMode="auto">
            <a:xfrm rot="5400000" flipH="1" flipV="1">
              <a:off x="4635909" y="4193458"/>
              <a:ext cx="1799304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1289" name="Straight Arrow Connector 9"/>
            <p:cNvCxnSpPr>
              <a:cxnSpLocks noChangeShapeType="1"/>
            </p:cNvCxnSpPr>
            <p:nvPr/>
          </p:nvCxnSpPr>
          <p:spPr bwMode="auto">
            <a:xfrm>
              <a:off x="5525729" y="5112774"/>
              <a:ext cx="2733368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1290" name="Freeform 10"/>
            <p:cNvSpPr>
              <a:spLocks/>
            </p:cNvSpPr>
            <p:nvPr/>
          </p:nvSpPr>
          <p:spPr bwMode="auto">
            <a:xfrm>
              <a:off x="5535561" y="3323303"/>
              <a:ext cx="2349910" cy="1779639"/>
            </a:xfrm>
            <a:custGeom>
              <a:avLst/>
              <a:gdLst>
                <a:gd name="T0" fmla="*/ 0 w 2349910"/>
                <a:gd name="T1" fmla="*/ 1779639 h 1779639"/>
                <a:gd name="T2" fmla="*/ 137652 w 2349910"/>
                <a:gd name="T3" fmla="*/ 1386349 h 1779639"/>
                <a:gd name="T4" fmla="*/ 580104 w 2349910"/>
                <a:gd name="T5" fmla="*/ 1091381 h 1779639"/>
                <a:gd name="T6" fmla="*/ 1494504 w 2349910"/>
                <a:gd name="T7" fmla="*/ 924232 h 1779639"/>
                <a:gd name="T8" fmla="*/ 2054942 w 2349910"/>
                <a:gd name="T9" fmla="*/ 619432 h 1779639"/>
                <a:gd name="T10" fmla="*/ 2349910 w 2349910"/>
                <a:gd name="T11" fmla="*/ 0 h 17796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9910"/>
                <a:gd name="T19" fmla="*/ 0 h 1779639"/>
                <a:gd name="T20" fmla="*/ 2349910 w 2349910"/>
                <a:gd name="T21" fmla="*/ 1779639 h 17796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9910" h="1779639">
                  <a:moveTo>
                    <a:pt x="0" y="1779639"/>
                  </a:moveTo>
                  <a:cubicBezTo>
                    <a:pt x="20484" y="1640349"/>
                    <a:pt x="40968" y="1501059"/>
                    <a:pt x="137652" y="1386349"/>
                  </a:cubicBezTo>
                  <a:cubicBezTo>
                    <a:pt x="234336" y="1271639"/>
                    <a:pt x="353962" y="1168401"/>
                    <a:pt x="580104" y="1091381"/>
                  </a:cubicBezTo>
                  <a:cubicBezTo>
                    <a:pt x="806246" y="1014362"/>
                    <a:pt x="1248698" y="1002890"/>
                    <a:pt x="1494504" y="924232"/>
                  </a:cubicBezTo>
                  <a:cubicBezTo>
                    <a:pt x="1740310" y="845574"/>
                    <a:pt x="1912374" y="773471"/>
                    <a:pt x="2054942" y="619432"/>
                  </a:cubicBezTo>
                  <a:cubicBezTo>
                    <a:pt x="2197510" y="465393"/>
                    <a:pt x="2273710" y="232696"/>
                    <a:pt x="2349910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291" name="Straight Connector 12"/>
            <p:cNvCxnSpPr>
              <a:cxnSpLocks noChangeShapeType="1"/>
            </p:cNvCxnSpPr>
            <p:nvPr/>
          </p:nvCxnSpPr>
          <p:spPr bwMode="auto">
            <a:xfrm>
              <a:off x="5535561" y="4021388"/>
              <a:ext cx="195662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1292" name="Straight Connector 14"/>
            <p:cNvCxnSpPr>
              <a:cxnSpLocks noChangeShapeType="1"/>
            </p:cNvCxnSpPr>
            <p:nvPr/>
          </p:nvCxnSpPr>
          <p:spPr bwMode="auto">
            <a:xfrm rot="5400000">
              <a:off x="6951407" y="4572000"/>
              <a:ext cx="1081548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1293" name="Straight Connector 16"/>
            <p:cNvCxnSpPr>
              <a:cxnSpLocks noChangeShapeType="1"/>
            </p:cNvCxnSpPr>
            <p:nvPr/>
          </p:nvCxnSpPr>
          <p:spPr bwMode="auto">
            <a:xfrm rot="10800000" flipV="1">
              <a:off x="5604387" y="4270067"/>
              <a:ext cx="688258" cy="43261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294" name="Straight Connector 18"/>
            <p:cNvCxnSpPr>
              <a:cxnSpLocks noChangeShapeType="1"/>
            </p:cNvCxnSpPr>
            <p:nvPr/>
          </p:nvCxnSpPr>
          <p:spPr bwMode="auto">
            <a:xfrm rot="5400000">
              <a:off x="5633884" y="4807974"/>
              <a:ext cx="6096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1295" name="Straight Connector 21"/>
            <p:cNvCxnSpPr>
              <a:cxnSpLocks noChangeShapeType="1"/>
            </p:cNvCxnSpPr>
            <p:nvPr/>
          </p:nvCxnSpPr>
          <p:spPr bwMode="auto">
            <a:xfrm>
              <a:off x="5791200" y="4578350"/>
              <a:ext cx="27305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296" name="Straight Connector 23"/>
            <p:cNvCxnSpPr>
              <a:cxnSpLocks noChangeShapeType="1"/>
            </p:cNvCxnSpPr>
            <p:nvPr/>
          </p:nvCxnSpPr>
          <p:spPr bwMode="auto">
            <a:xfrm rot="5400000" flipH="1" flipV="1">
              <a:off x="5972175" y="4492625"/>
              <a:ext cx="17145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1297" name="TextBox 24"/>
            <p:cNvSpPr txBox="1">
              <a:spLocks noChangeArrowheads="1"/>
            </p:cNvSpPr>
            <p:nvPr/>
          </p:nvSpPr>
          <p:spPr bwMode="auto">
            <a:xfrm>
              <a:off x="5257800" y="38608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F</a:t>
              </a:r>
            </a:p>
          </p:txBody>
        </p:sp>
        <p:sp>
          <p:nvSpPr>
            <p:cNvPr id="11298" name="TextBox 25"/>
            <p:cNvSpPr txBox="1">
              <a:spLocks noChangeArrowheads="1"/>
            </p:cNvSpPr>
            <p:nvPr/>
          </p:nvSpPr>
          <p:spPr bwMode="auto">
            <a:xfrm>
              <a:off x="7321550" y="513715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d</a:t>
              </a:r>
            </a:p>
          </p:txBody>
        </p:sp>
        <p:sp>
          <p:nvSpPr>
            <p:cNvPr id="11299" name="TextBox 26"/>
            <p:cNvSpPr txBox="1">
              <a:spLocks noChangeArrowheads="1"/>
            </p:cNvSpPr>
            <p:nvPr/>
          </p:nvSpPr>
          <p:spPr bwMode="auto">
            <a:xfrm>
              <a:off x="5753100" y="5124450"/>
              <a:ext cx="3465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d</a:t>
              </a:r>
              <a:r>
                <a:rPr lang="en-US" i="1" baseline="30000"/>
                <a:t>i</a:t>
              </a:r>
            </a:p>
          </p:txBody>
        </p:sp>
        <p:sp>
          <p:nvSpPr>
            <p:cNvPr id="11300" name="TextBox 27"/>
            <p:cNvSpPr txBox="1">
              <a:spLocks noChangeArrowheads="1"/>
            </p:cNvSpPr>
            <p:nvPr/>
          </p:nvSpPr>
          <p:spPr bwMode="auto">
            <a:xfrm>
              <a:off x="6013450" y="4413250"/>
              <a:ext cx="4331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K</a:t>
              </a:r>
              <a:r>
                <a:rPr lang="en-US" i="1" baseline="-25000"/>
                <a:t>T</a:t>
              </a:r>
            </a:p>
          </p:txBody>
        </p:sp>
      </p:grp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5111750" y="920750"/>
            <a:ext cx="3132138" cy="2144713"/>
            <a:chOff x="5112415" y="920086"/>
            <a:chExt cx="3131933" cy="2145738"/>
          </a:xfrm>
        </p:grpSpPr>
        <p:cxnSp>
          <p:nvCxnSpPr>
            <p:cNvPr id="11274" name="Straight Arrow Connector 22"/>
            <p:cNvCxnSpPr>
              <a:cxnSpLocks noChangeShapeType="1"/>
            </p:cNvCxnSpPr>
            <p:nvPr/>
          </p:nvCxnSpPr>
          <p:spPr bwMode="auto">
            <a:xfrm rot="5400000" flipH="1" flipV="1">
              <a:off x="4621160" y="1818944"/>
              <a:ext cx="1799304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1275" name="Straight Arrow Connector 29"/>
            <p:cNvCxnSpPr>
              <a:cxnSpLocks noChangeShapeType="1"/>
            </p:cNvCxnSpPr>
            <p:nvPr/>
          </p:nvCxnSpPr>
          <p:spPr bwMode="auto">
            <a:xfrm>
              <a:off x="5510980" y="2738260"/>
              <a:ext cx="2733368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1276" name="Straight Connector 31"/>
            <p:cNvCxnSpPr>
              <a:cxnSpLocks noChangeShapeType="1"/>
            </p:cNvCxnSpPr>
            <p:nvPr/>
          </p:nvCxnSpPr>
          <p:spPr bwMode="auto">
            <a:xfrm>
              <a:off x="5520812" y="1646874"/>
              <a:ext cx="195662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1277" name="Straight Connector 32"/>
            <p:cNvCxnSpPr>
              <a:cxnSpLocks noChangeShapeType="1"/>
            </p:cNvCxnSpPr>
            <p:nvPr/>
          </p:nvCxnSpPr>
          <p:spPr bwMode="auto">
            <a:xfrm rot="5400000">
              <a:off x="6936658" y="2197486"/>
              <a:ext cx="1081548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1278" name="Straight Connector 35"/>
            <p:cNvCxnSpPr>
              <a:cxnSpLocks noChangeShapeType="1"/>
            </p:cNvCxnSpPr>
            <p:nvPr/>
          </p:nvCxnSpPr>
          <p:spPr bwMode="auto">
            <a:xfrm flipV="1">
              <a:off x="6626431" y="2119680"/>
              <a:ext cx="306185" cy="6004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279" name="Straight Connector 36"/>
            <p:cNvCxnSpPr>
              <a:cxnSpLocks noChangeShapeType="1"/>
            </p:cNvCxnSpPr>
            <p:nvPr/>
          </p:nvCxnSpPr>
          <p:spPr bwMode="auto">
            <a:xfrm rot="5400000" flipH="1" flipV="1">
              <a:off x="6840541" y="2032367"/>
              <a:ext cx="17145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1280" name="TextBox 37"/>
            <p:cNvSpPr txBox="1">
              <a:spLocks noChangeArrowheads="1"/>
            </p:cNvSpPr>
            <p:nvPr/>
          </p:nvSpPr>
          <p:spPr bwMode="auto">
            <a:xfrm>
              <a:off x="5112415" y="1468472"/>
              <a:ext cx="4539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  <a:r>
                <a:rPr lang="en-US" i="1"/>
                <a:t>F</a:t>
              </a:r>
            </a:p>
          </p:txBody>
        </p:sp>
        <p:sp>
          <p:nvSpPr>
            <p:cNvPr id="11281" name="TextBox 38"/>
            <p:cNvSpPr txBox="1">
              <a:spLocks noChangeArrowheads="1"/>
            </p:cNvSpPr>
            <p:nvPr/>
          </p:nvSpPr>
          <p:spPr bwMode="auto">
            <a:xfrm>
              <a:off x="7259297" y="2685442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  <a:r>
                <a:rPr lang="en-US" i="1"/>
                <a:t>d</a:t>
              </a:r>
            </a:p>
          </p:txBody>
        </p:sp>
        <p:sp>
          <p:nvSpPr>
            <p:cNvPr id="11282" name="TextBox 39"/>
            <p:cNvSpPr txBox="1">
              <a:spLocks noChangeArrowheads="1"/>
            </p:cNvSpPr>
            <p:nvPr/>
          </p:nvSpPr>
          <p:spPr bwMode="auto">
            <a:xfrm>
              <a:off x="6320241" y="2696492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d</a:t>
              </a:r>
              <a:endParaRPr lang="en-US" i="1" baseline="30000"/>
            </a:p>
          </p:txBody>
        </p:sp>
        <p:sp>
          <p:nvSpPr>
            <p:cNvPr id="11283" name="TextBox 40"/>
            <p:cNvSpPr txBox="1">
              <a:spLocks noChangeArrowheads="1"/>
            </p:cNvSpPr>
            <p:nvPr/>
          </p:nvSpPr>
          <p:spPr bwMode="auto">
            <a:xfrm>
              <a:off x="6891652" y="1864502"/>
              <a:ext cx="3385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K</a:t>
              </a:r>
              <a:endParaRPr lang="en-US" i="1" baseline="-25000"/>
            </a:p>
          </p:txBody>
        </p:sp>
        <p:cxnSp>
          <p:nvCxnSpPr>
            <p:cNvPr id="11284" name="Straight Connector 42"/>
            <p:cNvCxnSpPr>
              <a:cxnSpLocks noChangeShapeType="1"/>
            </p:cNvCxnSpPr>
            <p:nvPr/>
          </p:nvCxnSpPr>
          <p:spPr bwMode="auto">
            <a:xfrm flipV="1">
              <a:off x="5515897" y="1347019"/>
              <a:ext cx="2507226" cy="137651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1285" name="Straight Connector 45"/>
            <p:cNvCxnSpPr>
              <a:cxnSpLocks noChangeShapeType="1"/>
            </p:cNvCxnSpPr>
            <p:nvPr/>
          </p:nvCxnSpPr>
          <p:spPr bwMode="auto">
            <a:xfrm flipV="1">
              <a:off x="5536646" y="2185060"/>
              <a:ext cx="971032" cy="610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1286" name="Straight Connector 47"/>
            <p:cNvCxnSpPr>
              <a:cxnSpLocks noChangeShapeType="1"/>
            </p:cNvCxnSpPr>
            <p:nvPr/>
          </p:nvCxnSpPr>
          <p:spPr bwMode="auto">
            <a:xfrm rot="5400000">
              <a:off x="6222495" y="2457287"/>
              <a:ext cx="547346" cy="73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11287" name="TextBox 49"/>
            <p:cNvSpPr txBox="1">
              <a:spLocks noChangeArrowheads="1"/>
            </p:cNvSpPr>
            <p:nvPr/>
          </p:nvSpPr>
          <p:spPr bwMode="auto">
            <a:xfrm>
              <a:off x="5235127" y="2006822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F</a:t>
              </a:r>
            </a:p>
          </p:txBody>
        </p:sp>
      </p:grp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308100" y="5978525"/>
            <a:ext cx="3671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C02C6"/>
                </a:solidFill>
                <a:latin typeface="+mn-lt"/>
              </a:rPr>
              <a:t>Incremental Solution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09A09A-AC04-6A7F-49BD-D43A15BF4CBA}"/>
                  </a:ext>
                </a:extLst>
              </p:cNvPr>
              <p:cNvSpPr txBox="1"/>
              <p:nvPr/>
            </p:nvSpPr>
            <p:spPr>
              <a:xfrm>
                <a:off x="844741" y="1097592"/>
                <a:ext cx="3620222" cy="506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 smtClean="0">
                          <a:latin typeface="Cambria Math" panose="02040503050406030204" pitchFamily="18" charset="0"/>
                        </a:rPr>
                        <m:t>𝐊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𝐅</m:t>
                      </m:r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09A09A-AC04-6A7F-49BD-D43A15BF4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41" y="1097592"/>
                <a:ext cx="3620222" cy="5067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AB0DC7-907C-90E4-BE49-EB2AEB6CB2AD}"/>
                  </a:ext>
                </a:extLst>
              </p:cNvPr>
              <p:cNvSpPr txBox="1"/>
              <p:nvPr/>
            </p:nvSpPr>
            <p:spPr>
              <a:xfrm>
                <a:off x="839003" y="2191218"/>
                <a:ext cx="4062972" cy="813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b="1" dirty="0" smtClean="0">
                                <a:latin typeface="Cambria Math" panose="02040503050406030204" pitchFamily="18" charset="0"/>
                              </a:rPr>
                              <m:t>𝐏</m:t>
                            </m:r>
                            <m:d>
                              <m:dPr>
                                <m:ctrlP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𝐝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𝐝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𝐏</m:t>
                            </m:r>
                            <m:d>
                              <m:dPr>
                                <m:ctrlP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𝐝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𝐏</m:t>
                            </m:r>
                            <m:d>
                              <m:dPr>
                                <m:ctrlP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𝐝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𝐏</m:t>
                            </m:r>
                            <m:d>
                              <m:dPr>
                                <m:ctrlP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</m:e>
                            </m:d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𝐏</m:t>
                            </m:r>
                            <m:d>
                              <m:dPr>
                                <m:ctrlP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</m:e>
                            </m:d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AB0DC7-907C-90E4-BE49-EB2AEB6CB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03" y="2191218"/>
                <a:ext cx="4062972" cy="8138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5C3757-A05B-0D7A-7BEE-66B70767067C}"/>
                  </a:ext>
                </a:extLst>
              </p:cNvPr>
              <p:cNvSpPr txBox="1"/>
              <p:nvPr/>
            </p:nvSpPr>
            <p:spPr>
              <a:xfrm>
                <a:off x="774942" y="4745961"/>
                <a:ext cx="3461204" cy="506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≠2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𝐅</m:t>
                      </m:r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5C3757-A05B-0D7A-7BEE-66B707670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42" y="4745961"/>
                <a:ext cx="3461204" cy="5067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Newton-Raphson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dirty="0"/>
                  <a:t>Most popular method</a:t>
                </a:r>
              </a:p>
              <a:p>
                <a:pPr eaLnBrk="1" hangingPunct="1"/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i="1" baseline="30000" dirty="0" err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at </a:t>
                </a:r>
                <a:r>
                  <a:rPr lang="en-US" dirty="0" err="1"/>
                  <a:t>i-th</a:t>
                </a:r>
                <a:r>
                  <a:rPr lang="en-US" dirty="0"/>
                  <a:t> iteration is known</a:t>
                </a:r>
              </a:p>
              <a:p>
                <a:pPr eaLnBrk="1" hangingPunct="1"/>
                <a:r>
                  <a:rPr lang="en-US" dirty="0"/>
                  <a:t>Looking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  from first-order Taylor series expansion</a:t>
                </a:r>
              </a:p>
              <a:p>
                <a:pPr eaLnBrk="1" hangingPunct="1"/>
                <a:endParaRPr lang="en-US" dirty="0"/>
              </a:p>
              <a:p>
                <a:pPr eaLnBrk="1" hangingPunct="1"/>
                <a:endParaRPr lang="en-US" dirty="0"/>
              </a:p>
              <a:p>
                <a:pPr lvl="1" eaLnBrk="1" hangingPunct="1"/>
                <a:r>
                  <a:rPr lang="en-US" dirty="0"/>
                  <a:t>			 : </a:t>
                </a:r>
                <a:r>
                  <a:rPr lang="en-US" b="1" dirty="0" err="1">
                    <a:solidFill>
                      <a:srgbClr val="2C02C6"/>
                    </a:solidFill>
                  </a:rPr>
                  <a:t>Jacobian</a:t>
                </a:r>
                <a:r>
                  <a:rPr lang="en-US" b="1" dirty="0">
                    <a:solidFill>
                      <a:srgbClr val="2C02C6"/>
                    </a:solidFill>
                  </a:rPr>
                  <a:t> matrix or Tangent stiffness matrix</a:t>
                </a:r>
              </a:p>
              <a:p>
                <a:pPr eaLnBrk="1" hangingPunct="1"/>
                <a:endParaRPr lang="en-US" dirty="0"/>
              </a:p>
              <a:p>
                <a:pPr eaLnBrk="1" hangingPunct="1"/>
                <a:r>
                  <a:rPr lang="en-US" b="1" dirty="0">
                    <a:solidFill>
                      <a:srgbClr val="2C02C6"/>
                    </a:solidFill>
                  </a:rPr>
                  <a:t>Solve for incremental solution</a:t>
                </a:r>
              </a:p>
              <a:p>
                <a:pPr eaLnBrk="1" hangingPunct="1"/>
                <a:endParaRPr lang="en-US" dirty="0"/>
              </a:p>
              <a:p>
                <a:pPr eaLnBrk="1" hangingPunct="1"/>
                <a:endParaRPr lang="en-US" dirty="0"/>
              </a:p>
              <a:p>
                <a:pPr eaLnBrk="1" hangingPunct="1"/>
                <a:r>
                  <a:rPr lang="en-US" dirty="0"/>
                  <a:t>Update solution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4108450" y="4267200"/>
            <a:ext cx="4445000" cy="2409825"/>
            <a:chOff x="3687288" y="4267200"/>
            <a:chExt cx="4444246" cy="2409745"/>
          </a:xfrm>
        </p:grpSpPr>
        <p:sp>
          <p:nvSpPr>
            <p:cNvPr id="12303" name="Line 11"/>
            <p:cNvSpPr>
              <a:spLocks noChangeShapeType="1"/>
            </p:cNvSpPr>
            <p:nvPr/>
          </p:nvSpPr>
          <p:spPr bwMode="auto">
            <a:xfrm>
              <a:off x="4288568" y="6417821"/>
              <a:ext cx="384296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Line 12"/>
            <p:cNvSpPr>
              <a:spLocks noChangeShapeType="1"/>
            </p:cNvSpPr>
            <p:nvPr/>
          </p:nvSpPr>
          <p:spPr bwMode="auto">
            <a:xfrm rot="5400000" flipH="1">
              <a:off x="3215877" y="5333971"/>
              <a:ext cx="2145383" cy="118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Text Box 13"/>
            <p:cNvSpPr txBox="1">
              <a:spLocks noChangeArrowheads="1"/>
            </p:cNvSpPr>
            <p:nvPr/>
          </p:nvSpPr>
          <p:spPr bwMode="auto">
            <a:xfrm>
              <a:off x="4583519" y="6423538"/>
              <a:ext cx="262656" cy="252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d</a:t>
              </a:r>
              <a:r>
                <a:rPr lang="en-US" altLang="ko-KR" i="1" baseline="30000">
                  <a:latin typeface="Calibri" pitchFamily="34" charset="0"/>
                  <a:ea typeface="맑은 고딕" pitchFamily="50" charset="-127"/>
                </a:rPr>
                <a:t>i</a:t>
              </a:r>
              <a:endParaRPr lang="en-US" altLang="ko-KR">
                <a:latin typeface="Times New Roman" pitchFamily="18" charset="0"/>
                <a:ea typeface="맑은 고딕" pitchFamily="50" charset="-127"/>
              </a:endParaRPr>
            </a:p>
            <a:p>
              <a:endParaRPr lang="en-US"/>
            </a:p>
          </p:txBody>
        </p:sp>
        <p:sp>
          <p:nvSpPr>
            <p:cNvPr id="12306" name="Text Box 14"/>
            <p:cNvSpPr txBox="1">
              <a:spLocks noChangeArrowheads="1"/>
            </p:cNvSpPr>
            <p:nvPr/>
          </p:nvSpPr>
          <p:spPr bwMode="auto">
            <a:xfrm>
              <a:off x="5060391" y="6423538"/>
              <a:ext cx="384297" cy="252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d</a:t>
              </a:r>
              <a:r>
                <a:rPr lang="en-US" altLang="ko-KR" i="1" baseline="30000">
                  <a:latin typeface="Calibri" pitchFamily="34" charset="0"/>
                  <a:ea typeface="맑은 고딕" pitchFamily="50" charset="-127"/>
                </a:rPr>
                <a:t>i</a:t>
              </a:r>
              <a:r>
                <a:rPr lang="en-US" altLang="ko-KR" baseline="30000">
                  <a:latin typeface="Calibri" pitchFamily="34" charset="0"/>
                  <a:ea typeface="맑은 고딕" pitchFamily="50" charset="-127"/>
                </a:rPr>
                <a:t>+1</a:t>
              </a:r>
              <a:endParaRPr lang="en-US" altLang="ko-KR">
                <a:latin typeface="Times New Roman" pitchFamily="18" charset="0"/>
                <a:ea typeface="맑은 고딕" pitchFamily="50" charset="-127"/>
              </a:endParaRPr>
            </a:p>
            <a:p>
              <a:endParaRPr lang="en-US"/>
            </a:p>
          </p:txBody>
        </p:sp>
        <p:sp>
          <p:nvSpPr>
            <p:cNvPr id="12307" name="Text Box 15"/>
            <p:cNvSpPr txBox="1">
              <a:spLocks noChangeArrowheads="1"/>
            </p:cNvSpPr>
            <p:nvPr/>
          </p:nvSpPr>
          <p:spPr bwMode="auto">
            <a:xfrm>
              <a:off x="7699874" y="6424490"/>
              <a:ext cx="262656" cy="252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d</a:t>
              </a:r>
            </a:p>
            <a:p>
              <a:endParaRPr lang="en-US"/>
            </a:p>
          </p:txBody>
        </p:sp>
        <p:sp>
          <p:nvSpPr>
            <p:cNvPr id="12308" name="Text Box 16"/>
            <p:cNvSpPr txBox="1">
              <a:spLocks noChangeArrowheads="1"/>
            </p:cNvSpPr>
            <p:nvPr/>
          </p:nvSpPr>
          <p:spPr bwMode="auto">
            <a:xfrm>
              <a:off x="5493128" y="5972932"/>
              <a:ext cx="481178" cy="252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>
                  <a:latin typeface="Symbol" pitchFamily="18" charset="2"/>
                  <a:ea typeface="맑은 고딕" pitchFamily="50" charset="-127"/>
                </a:rPr>
                <a:t>D</a:t>
              </a: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d</a:t>
              </a:r>
              <a:r>
                <a:rPr lang="en-US" altLang="ko-KR" i="1" baseline="30000">
                  <a:latin typeface="Calibri" pitchFamily="34" charset="0"/>
                  <a:ea typeface="맑은 고딕" pitchFamily="50" charset="-127"/>
                </a:rPr>
                <a:t>i</a:t>
              </a:r>
              <a:r>
                <a:rPr lang="en-US" altLang="ko-KR" baseline="30000">
                  <a:latin typeface="Calibri" pitchFamily="34" charset="0"/>
                  <a:ea typeface="맑은 고딕" pitchFamily="50" charset="-127"/>
                </a:rPr>
                <a:t>+1</a:t>
              </a:r>
              <a:endParaRPr lang="en-US" altLang="ko-KR">
                <a:latin typeface="Times New Roman" pitchFamily="18" charset="0"/>
                <a:ea typeface="맑은 고딕" pitchFamily="50" charset="-127"/>
              </a:endParaRPr>
            </a:p>
            <a:p>
              <a:endParaRPr lang="en-US"/>
            </a:p>
          </p:txBody>
        </p:sp>
        <p:sp>
          <p:nvSpPr>
            <p:cNvPr id="12309" name="Text Box 17"/>
            <p:cNvSpPr txBox="1">
              <a:spLocks noChangeArrowheads="1"/>
            </p:cNvSpPr>
            <p:nvPr/>
          </p:nvSpPr>
          <p:spPr bwMode="auto">
            <a:xfrm>
              <a:off x="3962400" y="4546805"/>
              <a:ext cx="318633" cy="295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F</a:t>
              </a:r>
              <a:endParaRPr lang="en-US" altLang="ko-KR">
                <a:latin typeface="Times New Roman" pitchFamily="18" charset="0"/>
                <a:ea typeface="맑은 고딕" pitchFamily="50" charset="-127"/>
              </a:endParaRPr>
            </a:p>
            <a:p>
              <a:endParaRPr lang="en-US"/>
            </a:p>
          </p:txBody>
        </p:sp>
        <p:sp>
          <p:nvSpPr>
            <p:cNvPr id="12310" name="Text Box 18"/>
            <p:cNvSpPr txBox="1">
              <a:spLocks noChangeArrowheads="1"/>
            </p:cNvSpPr>
            <p:nvPr/>
          </p:nvSpPr>
          <p:spPr bwMode="auto">
            <a:xfrm>
              <a:off x="7235919" y="4492504"/>
              <a:ext cx="635112" cy="281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P</a:t>
              </a:r>
              <a:r>
                <a:rPr lang="en-US" altLang="ko-KR">
                  <a:latin typeface="Calibri" pitchFamily="34" charset="0"/>
                  <a:ea typeface="맑은 고딕" pitchFamily="50" charset="-127"/>
                </a:rPr>
                <a:t>(</a:t>
              </a: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d</a:t>
              </a:r>
              <a:r>
                <a:rPr lang="en-US" altLang="ko-KR">
                  <a:latin typeface="Calibri" pitchFamily="34" charset="0"/>
                  <a:ea typeface="맑은 고딕" pitchFamily="50" charset="-127"/>
                </a:rPr>
                <a:t>)</a:t>
              </a:r>
            </a:p>
            <a:p>
              <a:endParaRPr lang="en-US"/>
            </a:p>
          </p:txBody>
        </p:sp>
        <p:sp>
          <p:nvSpPr>
            <p:cNvPr id="12311" name="Line 20"/>
            <p:cNvSpPr>
              <a:spLocks noChangeShapeType="1"/>
            </p:cNvSpPr>
            <p:nvPr/>
          </p:nvSpPr>
          <p:spPr bwMode="auto">
            <a:xfrm flipH="1" flipV="1">
              <a:off x="6853775" y="4725904"/>
              <a:ext cx="396138" cy="4010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Line 21"/>
            <p:cNvSpPr>
              <a:spLocks noChangeShapeType="1"/>
            </p:cNvSpPr>
            <p:nvPr/>
          </p:nvSpPr>
          <p:spPr bwMode="auto">
            <a:xfrm flipH="1" flipV="1">
              <a:off x="4312250" y="4703041"/>
              <a:ext cx="249200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Freeform 22"/>
            <p:cNvSpPr>
              <a:spLocks/>
            </p:cNvSpPr>
            <p:nvPr/>
          </p:nvSpPr>
          <p:spPr bwMode="auto">
            <a:xfrm>
              <a:off x="4535078" y="4629686"/>
              <a:ext cx="2753588" cy="1693823"/>
            </a:xfrm>
            <a:custGeom>
              <a:avLst/>
              <a:gdLst>
                <a:gd name="T0" fmla="*/ 2147483647 w 2558"/>
                <a:gd name="T1" fmla="*/ 0 h 1778"/>
                <a:gd name="T2" fmla="*/ 2147483647 w 2558"/>
                <a:gd name="T3" fmla="*/ 2147483647 h 1778"/>
                <a:gd name="T4" fmla="*/ 2147483647 w 2558"/>
                <a:gd name="T5" fmla="*/ 2147483647 h 1778"/>
                <a:gd name="T6" fmla="*/ 2147483647 w 2558"/>
                <a:gd name="T7" fmla="*/ 2147483647 h 1778"/>
                <a:gd name="T8" fmla="*/ 2147483647 w 2558"/>
                <a:gd name="T9" fmla="*/ 2147483647 h 1778"/>
                <a:gd name="T10" fmla="*/ 2147483647 w 2558"/>
                <a:gd name="T11" fmla="*/ 2147483647 h 1778"/>
                <a:gd name="T12" fmla="*/ 2147483647 w 2558"/>
                <a:gd name="T13" fmla="*/ 2147483647 h 1778"/>
                <a:gd name="T14" fmla="*/ 2147483647 w 2558"/>
                <a:gd name="T15" fmla="*/ 2147483647 h 1778"/>
                <a:gd name="T16" fmla="*/ 0 w 2558"/>
                <a:gd name="T17" fmla="*/ 2147483647 h 17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58"/>
                <a:gd name="T28" fmla="*/ 0 h 1778"/>
                <a:gd name="T29" fmla="*/ 2558 w 2558"/>
                <a:gd name="T30" fmla="*/ 1778 h 17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58" h="1778">
                  <a:moveTo>
                    <a:pt x="2558" y="0"/>
                  </a:moveTo>
                  <a:cubicBezTo>
                    <a:pt x="2522" y="6"/>
                    <a:pt x="2418" y="23"/>
                    <a:pt x="2341" y="38"/>
                  </a:cubicBezTo>
                  <a:cubicBezTo>
                    <a:pt x="2264" y="53"/>
                    <a:pt x="2176" y="68"/>
                    <a:pt x="2093" y="90"/>
                  </a:cubicBezTo>
                  <a:cubicBezTo>
                    <a:pt x="2010" y="112"/>
                    <a:pt x="1958" y="127"/>
                    <a:pt x="1845" y="173"/>
                  </a:cubicBezTo>
                  <a:cubicBezTo>
                    <a:pt x="1732" y="219"/>
                    <a:pt x="1561" y="291"/>
                    <a:pt x="1410" y="368"/>
                  </a:cubicBezTo>
                  <a:cubicBezTo>
                    <a:pt x="1260" y="445"/>
                    <a:pt x="1092" y="534"/>
                    <a:pt x="945" y="638"/>
                  </a:cubicBezTo>
                  <a:cubicBezTo>
                    <a:pt x="797" y="742"/>
                    <a:pt x="641" y="871"/>
                    <a:pt x="521" y="990"/>
                  </a:cubicBezTo>
                  <a:cubicBezTo>
                    <a:pt x="401" y="1109"/>
                    <a:pt x="308" y="1219"/>
                    <a:pt x="221" y="1350"/>
                  </a:cubicBezTo>
                  <a:cubicBezTo>
                    <a:pt x="134" y="1481"/>
                    <a:pt x="46" y="1689"/>
                    <a:pt x="0" y="1778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Line 23"/>
            <p:cNvSpPr>
              <a:spLocks noChangeShapeType="1"/>
            </p:cNvSpPr>
            <p:nvPr/>
          </p:nvSpPr>
          <p:spPr bwMode="auto">
            <a:xfrm flipV="1">
              <a:off x="4626929" y="4705335"/>
              <a:ext cx="592038" cy="1465214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12315" name="Line 24"/>
            <p:cNvSpPr>
              <a:spLocks noChangeShapeType="1"/>
            </p:cNvSpPr>
            <p:nvPr/>
          </p:nvSpPr>
          <p:spPr bwMode="auto">
            <a:xfrm flipH="1">
              <a:off x="5228319" y="4714472"/>
              <a:ext cx="0" cy="17014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Line 25"/>
            <p:cNvSpPr>
              <a:spLocks noChangeShapeType="1"/>
            </p:cNvSpPr>
            <p:nvPr/>
          </p:nvSpPr>
          <p:spPr bwMode="auto">
            <a:xfrm flipV="1">
              <a:off x="5223727" y="4702161"/>
              <a:ext cx="922182" cy="754038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12317" name="Line 26"/>
            <p:cNvSpPr>
              <a:spLocks noChangeShapeType="1"/>
            </p:cNvSpPr>
            <p:nvPr/>
          </p:nvSpPr>
          <p:spPr bwMode="auto">
            <a:xfrm flipH="1">
              <a:off x="6145464" y="4696372"/>
              <a:ext cx="0" cy="17100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Line 27"/>
            <p:cNvSpPr>
              <a:spLocks noChangeShapeType="1"/>
            </p:cNvSpPr>
            <p:nvPr/>
          </p:nvSpPr>
          <p:spPr bwMode="auto">
            <a:xfrm>
              <a:off x="6822558" y="4721141"/>
              <a:ext cx="0" cy="16928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19" name="Line 28"/>
            <p:cNvSpPr>
              <a:spLocks noChangeShapeType="1"/>
            </p:cNvSpPr>
            <p:nvPr/>
          </p:nvSpPr>
          <p:spPr bwMode="auto">
            <a:xfrm>
              <a:off x="4655642" y="6102493"/>
              <a:ext cx="0" cy="3210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20" name="Text Box 29"/>
            <p:cNvSpPr txBox="1">
              <a:spLocks noChangeArrowheads="1"/>
            </p:cNvSpPr>
            <p:nvPr/>
          </p:nvSpPr>
          <p:spPr bwMode="auto">
            <a:xfrm>
              <a:off x="5972153" y="6423538"/>
              <a:ext cx="384297" cy="252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d</a:t>
              </a:r>
              <a:r>
                <a:rPr lang="en-US" altLang="ko-KR" i="1" baseline="30000">
                  <a:latin typeface="Calibri" pitchFamily="34" charset="0"/>
                  <a:ea typeface="맑은 고딕" pitchFamily="50" charset="-127"/>
                </a:rPr>
                <a:t>i</a:t>
              </a:r>
              <a:r>
                <a:rPr lang="en-US" altLang="ko-KR" baseline="30000">
                  <a:latin typeface="Calibri" pitchFamily="34" charset="0"/>
                  <a:ea typeface="맑은 고딕" pitchFamily="50" charset="-127"/>
                </a:rPr>
                <a:t>+2</a:t>
              </a:r>
              <a:endParaRPr lang="en-US" altLang="ko-KR">
                <a:latin typeface="Times New Roman" pitchFamily="18" charset="0"/>
                <a:ea typeface="맑은 고딕" pitchFamily="50" charset="-127"/>
              </a:endParaRPr>
            </a:p>
            <a:p>
              <a:endParaRPr lang="en-US"/>
            </a:p>
          </p:txBody>
        </p:sp>
        <p:sp>
          <p:nvSpPr>
            <p:cNvPr id="12321" name="Text Box 30"/>
            <p:cNvSpPr txBox="1">
              <a:spLocks noChangeArrowheads="1"/>
            </p:cNvSpPr>
            <p:nvPr/>
          </p:nvSpPr>
          <p:spPr bwMode="auto">
            <a:xfrm>
              <a:off x="6727829" y="6423538"/>
              <a:ext cx="255122" cy="252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d</a:t>
              </a:r>
              <a:r>
                <a:rPr lang="en-US" altLang="ko-KR" i="1" baseline="30000">
                  <a:latin typeface="Calibri" pitchFamily="34" charset="0"/>
                  <a:ea typeface="맑은 고딕" pitchFamily="50" charset="-127"/>
                </a:rPr>
                <a:t>n</a:t>
              </a:r>
              <a:endParaRPr lang="en-US" altLang="ko-KR">
                <a:latin typeface="Times New Roman" pitchFamily="18" charset="0"/>
                <a:ea typeface="맑은 고딕" pitchFamily="50" charset="-127"/>
              </a:endParaRPr>
            </a:p>
            <a:p>
              <a:endParaRPr lang="en-US"/>
            </a:p>
          </p:txBody>
        </p:sp>
        <p:sp>
          <p:nvSpPr>
            <p:cNvPr id="12322" name="AutoShape 31"/>
            <p:cNvSpPr>
              <a:spLocks/>
            </p:cNvSpPr>
            <p:nvPr/>
          </p:nvSpPr>
          <p:spPr bwMode="auto">
            <a:xfrm rot="-5400000">
              <a:off x="5603452" y="5868427"/>
              <a:ext cx="157188" cy="873011"/>
            </a:xfrm>
            <a:prstGeom prst="rightBrace">
              <a:avLst>
                <a:gd name="adj1" fmla="val 4096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23" name="Freeform 32"/>
            <p:cNvSpPr>
              <a:spLocks/>
            </p:cNvSpPr>
            <p:nvPr/>
          </p:nvSpPr>
          <p:spPr bwMode="auto">
            <a:xfrm>
              <a:off x="4897845" y="5130782"/>
              <a:ext cx="145322" cy="357246"/>
            </a:xfrm>
            <a:custGeom>
              <a:avLst/>
              <a:gdLst>
                <a:gd name="T0" fmla="*/ 0 w 135"/>
                <a:gd name="T1" fmla="*/ 2147483647 h 375"/>
                <a:gd name="T2" fmla="*/ 2147483647 w 135"/>
                <a:gd name="T3" fmla="*/ 2147483647 h 375"/>
                <a:gd name="T4" fmla="*/ 2147483647 w 135"/>
                <a:gd name="T5" fmla="*/ 0 h 375"/>
                <a:gd name="T6" fmla="*/ 0 60000 65536"/>
                <a:gd name="T7" fmla="*/ 0 60000 65536"/>
                <a:gd name="T8" fmla="*/ 0 60000 65536"/>
                <a:gd name="T9" fmla="*/ 0 w 135"/>
                <a:gd name="T10" fmla="*/ 0 h 375"/>
                <a:gd name="T11" fmla="*/ 135 w 135"/>
                <a:gd name="T12" fmla="*/ 375 h 3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5" h="375">
                  <a:moveTo>
                    <a:pt x="0" y="375"/>
                  </a:moveTo>
                  <a:lnTo>
                    <a:pt x="135" y="375"/>
                  </a:lnTo>
                  <a:lnTo>
                    <a:pt x="13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24" name="Text Box 33"/>
            <p:cNvSpPr txBox="1">
              <a:spLocks noChangeArrowheads="1"/>
            </p:cNvSpPr>
            <p:nvPr/>
          </p:nvSpPr>
          <p:spPr bwMode="auto">
            <a:xfrm>
              <a:off x="6850545" y="5104108"/>
              <a:ext cx="836411" cy="252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sz="1600">
                  <a:latin typeface="Calibri" pitchFamily="34" charset="0"/>
                  <a:ea typeface="맑은 고딕" pitchFamily="50" charset="-127"/>
                </a:rPr>
                <a:t>Solution</a:t>
              </a:r>
              <a:endParaRPr lang="en-US" altLang="ko-KR" sz="1600">
                <a:latin typeface="Times New Roman" pitchFamily="18" charset="0"/>
                <a:ea typeface="맑은 고딕" pitchFamily="50" charset="-127"/>
              </a:endParaRPr>
            </a:p>
            <a:p>
              <a:endParaRPr lang="en-US" sz="1600"/>
            </a:p>
          </p:txBody>
        </p:sp>
        <p:graphicFrame>
          <p:nvGraphicFramePr>
            <p:cNvPr id="12294" name="Object 35"/>
            <p:cNvGraphicFramePr>
              <a:graphicFrameLocks noChangeAspect="1"/>
            </p:cNvGraphicFramePr>
            <p:nvPr/>
          </p:nvGraphicFramePr>
          <p:xfrm>
            <a:off x="4648200" y="5105400"/>
            <a:ext cx="320675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93480" imgH="419040" progId="Equation.DSMT4">
                    <p:embed/>
                  </p:oleObj>
                </mc:Choice>
                <mc:Fallback>
                  <p:oleObj name="Equation" r:id="rId3" imgW="393480" imgH="419040" progId="Equation.DSMT4">
                    <p:embed/>
                    <p:pic>
                      <p:nvPicPr>
                        <p:cNvPr id="12294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8200" y="5105400"/>
                          <a:ext cx="320675" cy="341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5" name="Object 36"/>
            <p:cNvGraphicFramePr>
              <a:graphicFrameLocks noChangeAspect="1"/>
            </p:cNvGraphicFramePr>
            <p:nvPr/>
          </p:nvGraphicFramePr>
          <p:xfrm>
            <a:off x="5411787" y="4724400"/>
            <a:ext cx="455613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58720" imgH="419040" progId="Equation.DSMT4">
                    <p:embed/>
                  </p:oleObj>
                </mc:Choice>
                <mc:Fallback>
                  <p:oleObj name="Equation" r:id="rId5" imgW="558720" imgH="419040" progId="Equation.DSMT4">
                    <p:embed/>
                    <p:pic>
                      <p:nvPicPr>
                        <p:cNvPr id="12295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1787" y="4724400"/>
                          <a:ext cx="455613" cy="341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325" name="Straight Connector 43"/>
            <p:cNvCxnSpPr>
              <a:cxnSpLocks noChangeShapeType="1"/>
            </p:cNvCxnSpPr>
            <p:nvPr/>
          </p:nvCxnSpPr>
          <p:spPr bwMode="auto">
            <a:xfrm rot="10800000">
              <a:off x="4286993" y="5468587"/>
              <a:ext cx="938151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2326" name="Straight Connector 45"/>
            <p:cNvCxnSpPr>
              <a:cxnSpLocks noChangeShapeType="1"/>
              <a:stCxn id="12319" idx="0"/>
            </p:cNvCxnSpPr>
            <p:nvPr/>
          </p:nvCxnSpPr>
          <p:spPr bwMode="auto">
            <a:xfrm rot="5400000">
              <a:off x="4476543" y="5924818"/>
              <a:ext cx="1424" cy="356774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12327" name="Text Box 13"/>
            <p:cNvSpPr txBox="1">
              <a:spLocks noChangeArrowheads="1"/>
            </p:cNvSpPr>
            <p:nvPr/>
          </p:nvSpPr>
          <p:spPr bwMode="auto">
            <a:xfrm>
              <a:off x="3847608" y="5970295"/>
              <a:ext cx="480015" cy="252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P</a:t>
              </a:r>
              <a:r>
                <a:rPr lang="en-US" altLang="ko-KR">
                  <a:latin typeface="Calibri" pitchFamily="34" charset="0"/>
                  <a:ea typeface="맑은 고딕" pitchFamily="50" charset="-127"/>
                </a:rPr>
                <a:t>(</a:t>
              </a: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d</a:t>
              </a:r>
              <a:r>
                <a:rPr lang="en-US" altLang="ko-KR" i="1" baseline="30000">
                  <a:latin typeface="Calibri" pitchFamily="34" charset="0"/>
                  <a:ea typeface="맑은 고딕" pitchFamily="50" charset="-127"/>
                </a:rPr>
                <a:t>i</a:t>
              </a:r>
              <a:r>
                <a:rPr lang="en-US" altLang="ko-KR">
                  <a:latin typeface="Calibri" pitchFamily="34" charset="0"/>
                  <a:ea typeface="맑은 고딕" pitchFamily="50" charset="-127"/>
                </a:rPr>
                <a:t>)</a:t>
              </a:r>
              <a:endParaRPr lang="en-US" altLang="ko-KR">
                <a:latin typeface="Times New Roman" pitchFamily="18" charset="0"/>
                <a:ea typeface="맑은 고딕" pitchFamily="50" charset="-127"/>
              </a:endParaRPr>
            </a:p>
          </p:txBody>
        </p:sp>
        <p:sp>
          <p:nvSpPr>
            <p:cNvPr id="12328" name="Text Box 13"/>
            <p:cNvSpPr txBox="1">
              <a:spLocks noChangeArrowheads="1"/>
            </p:cNvSpPr>
            <p:nvPr/>
          </p:nvSpPr>
          <p:spPr bwMode="auto">
            <a:xfrm>
              <a:off x="3687288" y="5362674"/>
              <a:ext cx="573035" cy="252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P</a:t>
              </a:r>
              <a:r>
                <a:rPr lang="en-US" altLang="ko-KR">
                  <a:latin typeface="Calibri" pitchFamily="34" charset="0"/>
                  <a:ea typeface="맑은 고딕" pitchFamily="50" charset="-127"/>
                </a:rPr>
                <a:t>(</a:t>
              </a: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d</a:t>
              </a:r>
              <a:r>
                <a:rPr lang="en-US" altLang="ko-KR" i="1" baseline="30000">
                  <a:latin typeface="Calibri" pitchFamily="34" charset="0"/>
                  <a:ea typeface="맑은 고딕" pitchFamily="50" charset="-127"/>
                </a:rPr>
                <a:t>i</a:t>
              </a:r>
              <a:r>
                <a:rPr lang="en-US" altLang="ko-KR" baseline="30000">
                  <a:latin typeface="Calibri" pitchFamily="34" charset="0"/>
                  <a:ea typeface="맑은 고딕" pitchFamily="50" charset="-127"/>
                </a:rPr>
                <a:t>+1</a:t>
              </a:r>
              <a:r>
                <a:rPr lang="en-US" altLang="ko-KR">
                  <a:latin typeface="Calibri" pitchFamily="34" charset="0"/>
                  <a:ea typeface="맑은 고딕" pitchFamily="50" charset="-127"/>
                </a:rPr>
                <a:t>)</a:t>
              </a:r>
              <a:endParaRPr lang="en-US" altLang="ko-KR">
                <a:latin typeface="Times New Roman" pitchFamily="18" charset="0"/>
                <a:ea typeface="맑은 고딕" pitchFamily="50" charset="-127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A5C5AA-7A22-2646-1261-F699F0376D0D}"/>
                  </a:ext>
                </a:extLst>
              </p:cNvPr>
              <p:cNvSpPr txBox="1"/>
              <p:nvPr/>
            </p:nvSpPr>
            <p:spPr>
              <a:xfrm>
                <a:off x="1021834" y="2148776"/>
                <a:ext cx="5081712" cy="5100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𝐅</m:t>
                      </m:r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A5C5AA-7A22-2646-1261-F699F0376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834" y="2148776"/>
                <a:ext cx="5081712" cy="5100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E69B5A-8EF8-C14D-F919-F945F4DA4044}"/>
                  </a:ext>
                </a:extLst>
              </p:cNvPr>
              <p:cNvSpPr txBox="1"/>
              <p:nvPr/>
            </p:nvSpPr>
            <p:spPr>
              <a:xfrm>
                <a:off x="804828" y="2618272"/>
                <a:ext cx="2448940" cy="1008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𝐏</m:t>
                                  </m:r>
                                </m:num>
                                <m:den>
                                  <m: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𝐝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E69B5A-8EF8-C14D-F919-F945F4DA4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28" y="2618272"/>
                <a:ext cx="2448940" cy="1008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718828-4382-EF4F-8AF0-45C72F823213}"/>
                  </a:ext>
                </a:extLst>
              </p:cNvPr>
              <p:cNvSpPr txBox="1"/>
              <p:nvPr/>
            </p:nvSpPr>
            <p:spPr>
              <a:xfrm>
                <a:off x="592696" y="4332071"/>
                <a:ext cx="2847959" cy="5100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718828-4382-EF4F-8AF0-45C72F823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96" y="4332071"/>
                <a:ext cx="2847959" cy="5100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45242D-0F39-0251-D9C6-346F2239270E}"/>
                  </a:ext>
                </a:extLst>
              </p:cNvPr>
              <p:cNvSpPr txBox="1"/>
              <p:nvPr/>
            </p:nvSpPr>
            <p:spPr>
              <a:xfrm>
                <a:off x="606479" y="5622992"/>
                <a:ext cx="2387448" cy="473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45242D-0F39-0251-D9C6-346F22392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79" y="5622992"/>
                <a:ext cx="2387448" cy="473591"/>
              </a:xfrm>
              <a:prstGeom prst="rect">
                <a:avLst/>
              </a:prstGeom>
              <a:blipFill>
                <a:blip r:embed="rId10"/>
                <a:stretch>
                  <a:fillRect l="-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Goals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What is a nonlinear problem?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rgbClr val="2C02C6"/>
                </a:solidFill>
              </a:rPr>
              <a:t>How is a nonlinear problem different from a linear one?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What types of nonlinearity exist?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rgbClr val="2C02C6"/>
                </a:solidFill>
              </a:rPr>
              <a:t>How to understand stresses and strains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How to formulate nonlinear problems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rgbClr val="2C02C6"/>
                </a:solidFill>
              </a:rPr>
              <a:t>How to solve nonlinear problems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When does nonlinear analysis experience difficulty?</a:t>
            </a: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N-R Method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dirty="0"/>
                  <a:t>Observations:</a:t>
                </a:r>
              </a:p>
              <a:p>
                <a:pPr lvl="1" eaLnBrk="1" hangingPunct="1">
                  <a:lnSpc>
                    <a:spcPct val="200000"/>
                  </a:lnSpc>
                </a:pPr>
                <a:r>
                  <a:rPr lang="en-US" b="1" dirty="0">
                    <a:solidFill>
                      <a:srgbClr val="2C02C6"/>
                    </a:solidFill>
                  </a:rPr>
                  <a:t>Second-order convergence </a:t>
                </a:r>
                <a:r>
                  <a:rPr lang="en-US" dirty="0"/>
                  <a:t>near the solution (Fastest method!)</a:t>
                </a:r>
              </a:p>
              <a:p>
                <a:r>
                  <a:rPr lang="en-US" dirty="0"/>
                  <a:t>Tangent stiffness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dirty="0"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b>
                        <m:r>
                          <a:rPr lang="en-US" sz="2000" b="0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2000" b="0" i="1" dirty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0" dirty="0">
                                <a:latin typeface="Cambria Math" panose="02040503050406030204" pitchFamily="18" charset="0"/>
                              </a:rPr>
                              <m:t>𝐝</m:t>
                            </m:r>
                          </m:e>
                          <m:sup>
                            <m:r>
                              <a:rPr lang="en-US" sz="2000" b="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is not constant</a:t>
                </a:r>
              </a:p>
              <a:p>
                <a:pPr lvl="1" eaLnBrk="1" hangingPunct="1">
                  <a:lnSpc>
                    <a:spcPct val="200000"/>
                  </a:lnSpc>
                </a:pPr>
                <a:r>
                  <a:rPr lang="en-US" dirty="0"/>
                  <a:t>The matrix equation solves for incremental displacement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dirty="0"/>
              </a:p>
              <a:p>
                <a:pPr lvl="1" eaLnBrk="1" hangingPunct="1">
                  <a:lnSpc>
                    <a:spcPct val="200000"/>
                  </a:lnSpc>
                </a:pPr>
                <a:r>
                  <a:rPr lang="en-US" dirty="0" err="1"/>
                  <a:t>RHS</a:t>
                </a:r>
                <a:r>
                  <a:rPr lang="en-US" dirty="0"/>
                  <a:t> is not a force but a </a:t>
                </a:r>
                <a:r>
                  <a:rPr lang="en-US" b="1" dirty="0">
                    <a:solidFill>
                      <a:srgbClr val="2C02C6"/>
                    </a:solidFill>
                  </a:rPr>
                  <a:t>residual force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2C02C6"/>
                  </a:solidFill>
                </a:endParaRPr>
              </a:p>
              <a:p>
                <a:pPr lvl="1" eaLnBrk="1" hangingPunct="1">
                  <a:lnSpc>
                    <a:spcPct val="200000"/>
                  </a:lnSpc>
                </a:pPr>
                <a:r>
                  <a:rPr lang="en-US" dirty="0"/>
                  <a:t>Iteration stops when conv &lt; tolerance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98212" y="5076448"/>
            <a:ext cx="5247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+mn-lt"/>
              </a:rPr>
              <a:t>Or,</a:t>
            </a:r>
          </a:p>
        </p:txBody>
      </p:sp>
      <p:sp>
        <p:nvSpPr>
          <p:cNvPr id="2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B9E6B4-FF9C-2209-06C2-AD78B766A005}"/>
                  </a:ext>
                </a:extLst>
              </p:cNvPr>
              <p:cNvSpPr txBox="1"/>
              <p:nvPr/>
            </p:nvSpPr>
            <p:spPr>
              <a:xfrm>
                <a:off x="6234243" y="605243"/>
                <a:ext cx="2855782" cy="739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 dirty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exact</m:t>
                                  </m:r>
                                </m:sub>
                              </m:sSub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exact</m:t>
                                      </m:r>
                                    </m:sub>
                                  </m:sSub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B9E6B4-FF9C-2209-06C2-AD78B766A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243" y="605243"/>
                <a:ext cx="2855782" cy="7393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EBB03D-B80C-5C58-56A6-47EEE3D1F646}"/>
                  </a:ext>
                </a:extLst>
              </p:cNvPr>
              <p:cNvSpPr txBox="1"/>
              <p:nvPr/>
            </p:nvSpPr>
            <p:spPr>
              <a:xfrm>
                <a:off x="757396" y="4436369"/>
                <a:ext cx="3325654" cy="1680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 smtClean="0">
                          <a:latin typeface="Cambria Math" panose="02040503050406030204" pitchFamily="18" charset="0"/>
                        </a:rPr>
                        <m:t>conv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grow m:val="on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40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 dirty="0" smtClean="0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2400" i="1" dirty="0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 dirty="0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i="0" dirty="0" smtClean="0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240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nary>
                            <m:naryPr>
                              <m:chr m:val="∑"/>
                              <m:limLoc m:val="subSup"/>
                              <m:grow m:val="on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dirty="0" smtClean="0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en-US" sz="2400" i="1" dirty="0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EBB03D-B80C-5C58-56A6-47EEE3D1F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96" y="4436369"/>
                <a:ext cx="3325654" cy="16802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5746B48-2264-4F8A-F173-02E48CC2B15A}"/>
                  </a:ext>
                </a:extLst>
              </p:cNvPr>
              <p:cNvSpPr txBox="1"/>
              <p:nvPr/>
            </p:nvSpPr>
            <p:spPr>
              <a:xfrm>
                <a:off x="4758879" y="4436369"/>
                <a:ext cx="3591817" cy="1680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 smtClean="0">
                          <a:latin typeface="Cambria Math" panose="02040503050406030204" pitchFamily="18" charset="0"/>
                        </a:rPr>
                        <m:t>conv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grow m:val="on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  <m:sSubSup>
                                        <m:sSubSupPr>
                                          <m:ctrlPr>
                                            <a:rPr lang="en-US" sz="240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 dirty="0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2400" i="1" dirty="0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 dirty="0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i="0" dirty="0" smtClean="0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240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nary>
                            <m:naryPr>
                              <m:chr m:val="∑"/>
                              <m:limLoc m:val="subSup"/>
                              <m:grow m:val="on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  <m:sSubSup>
                                        <m:sSubSupPr>
                                          <m:ctrlPr>
                                            <a:rPr lang="en-US" sz="240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 dirty="0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2400" i="1" dirty="0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sz="2400" i="0" dirty="0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240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5746B48-2264-4F8A-F173-02E48CC2B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879" y="4436369"/>
                <a:ext cx="3591817" cy="16802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N-R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dirty="0"/>
                  <a:t>Set tolerance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=0.001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max_iter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dirty="0"/>
                  <a:t>, and initial estimate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aseline="-25000" dirty="0"/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dirty="0"/>
                  <a:t>Calculate residual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dirty="0"/>
                  <a:t>Calculate conv. If </a:t>
                </a:r>
                <a:r>
                  <a:rPr lang="en-US" dirty="0" err="1"/>
                  <a:t>conv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/>
                  <a:t> tolerance, stop </a:t>
                </a:r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max_iter</a:t>
                </a:r>
                <a:r>
                  <a:rPr lang="en-US" dirty="0"/>
                  <a:t>, stop with error message</a:t>
                </a:r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dirty="0"/>
                  <a:t>Calculate Jacobian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dirty="0"/>
                  <a:t>If the determinant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zero, stop with error message</a:t>
                </a:r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dirty="0"/>
                  <a:t>Calculate solution increment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/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dirty="0"/>
                  <a:t>Update solution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/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dirty="0"/>
                  <a:t>Go to Step 2</a:t>
                </a:r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721650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N-R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2771479"/>
            <a:ext cx="8909050" cy="50743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Iteration 1</a:t>
            </a: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ight Arrow 10"/>
          <p:cNvSpPr/>
          <p:nvPr/>
        </p:nvSpPr>
        <p:spPr bwMode="auto">
          <a:xfrm>
            <a:off x="4289196" y="3667026"/>
            <a:ext cx="612742" cy="282804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77982" y="1714500"/>
            <a:ext cx="8302336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E1C64B-D9D0-678D-1DBC-B0BCDD575CE8}"/>
                  </a:ext>
                </a:extLst>
              </p:cNvPr>
              <p:cNvSpPr txBox="1"/>
              <p:nvPr/>
            </p:nvSpPr>
            <p:spPr>
              <a:xfrm>
                <a:off x="645111" y="836477"/>
                <a:ext cx="3984039" cy="84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𝐅</m:t>
                      </m:r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E1C64B-D9D0-678D-1DBC-B0BCDD575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11" y="836477"/>
                <a:ext cx="3984039" cy="8425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314123-6D2D-EA48-49B7-78FAD2B6B4E4}"/>
                  </a:ext>
                </a:extLst>
              </p:cNvPr>
              <p:cNvSpPr txBox="1"/>
              <p:nvPr/>
            </p:nvSpPr>
            <p:spPr>
              <a:xfrm>
                <a:off x="4717084" y="890766"/>
                <a:ext cx="3781805" cy="70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     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  <m:sup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314123-6D2D-EA48-49B7-78FAD2B6B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084" y="890766"/>
                <a:ext cx="3781805" cy="7081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8ED6C1-1FDF-7FAA-14A4-23B3DD56D2A9}"/>
                  </a:ext>
                </a:extLst>
              </p:cNvPr>
              <p:cNvSpPr txBox="1"/>
              <p:nvPr/>
            </p:nvSpPr>
            <p:spPr>
              <a:xfrm>
                <a:off x="645111" y="1835987"/>
                <a:ext cx="3348737" cy="814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8ED6C1-1FDF-7FAA-14A4-23B3DD56D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11" y="1835987"/>
                <a:ext cx="3348737" cy="8140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C83FDD-FD79-66B3-051D-68C329378633}"/>
                  </a:ext>
                </a:extLst>
              </p:cNvPr>
              <p:cNvSpPr txBox="1"/>
              <p:nvPr/>
            </p:nvSpPr>
            <p:spPr>
              <a:xfrm>
                <a:off x="4647688" y="1889559"/>
                <a:ext cx="3579250" cy="7068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  <m:sup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−17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C83FDD-FD79-66B3-051D-68C329378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688" y="1889559"/>
                <a:ext cx="3579250" cy="7068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342A639-AF42-D178-FFB5-F4EEDA446238}"/>
                  </a:ext>
                </a:extLst>
              </p:cNvPr>
              <p:cNvSpPr txBox="1"/>
              <p:nvPr/>
            </p:nvSpPr>
            <p:spPr>
              <a:xfrm>
                <a:off x="863468" y="3349482"/>
                <a:ext cx="3428824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Sup>
                                  <m:sSubSup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Sup>
                                  <m:sSubSup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−17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342A639-AF42-D178-FFB5-F4EEDA446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468" y="3349482"/>
                <a:ext cx="3428824" cy="9161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C9ACB99-9A7C-DBC8-200D-8FD0D27B4C1F}"/>
                  </a:ext>
                </a:extLst>
              </p:cNvPr>
              <p:cNvSpPr txBox="1"/>
              <p:nvPr/>
            </p:nvSpPr>
            <p:spPr>
              <a:xfrm>
                <a:off x="4980476" y="3323811"/>
                <a:ext cx="2737544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Sup>
                                  <m:sSubSup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Sup>
                                  <m:sSubSup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−1.625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−1.375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C9ACB99-9A7C-DBC8-200D-8FD0D27B4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476" y="3323811"/>
                <a:ext cx="2737544" cy="9161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1F713A6-0A00-A213-1B8C-8B58D7CACF6C}"/>
                  </a:ext>
                </a:extLst>
              </p:cNvPr>
              <p:cNvSpPr txBox="1"/>
              <p:nvPr/>
            </p:nvSpPr>
            <p:spPr>
              <a:xfrm>
                <a:off x="866350" y="4547095"/>
                <a:ext cx="3850734" cy="715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−0.625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3.625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1F713A6-0A00-A213-1B8C-8B58D7CAC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50" y="4547095"/>
                <a:ext cx="3850734" cy="7156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A4313F9-6E66-B917-F6A8-5752D14694D5}"/>
                  </a:ext>
                </a:extLst>
              </p:cNvPr>
              <p:cNvSpPr txBox="1"/>
              <p:nvPr/>
            </p:nvSpPr>
            <p:spPr>
              <a:xfrm>
                <a:off x="863468" y="5407450"/>
                <a:ext cx="3968394" cy="70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  <m:sup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−4.531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A4313F9-6E66-B917-F6A8-5752D1469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468" y="5407450"/>
                <a:ext cx="3968394" cy="7081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N-R Method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3230273"/>
          </a:xfrm>
        </p:spPr>
        <p:txBody>
          <a:bodyPr/>
          <a:lstStyle/>
          <a:p>
            <a:r>
              <a:rPr lang="en-US" dirty="0"/>
              <a:t>Iteration 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Iteration 3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5325046" y="1592711"/>
            <a:ext cx="612742" cy="282804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5348139" y="4312822"/>
            <a:ext cx="612742" cy="282804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660694-D330-63BF-48BB-FF2B970B3DC4}"/>
                  </a:ext>
                </a:extLst>
              </p:cNvPr>
              <p:cNvSpPr txBox="1"/>
              <p:nvPr/>
            </p:nvSpPr>
            <p:spPr>
              <a:xfrm>
                <a:off x="554480" y="1264364"/>
                <a:ext cx="4688591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−1.25</m:t>
                                </m:r>
                              </m:e>
                              <m:e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7.25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Sup>
                                  <m:sSubSup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Sup>
                                  <m:sSubSup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−4.531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660694-D330-63BF-48BB-FF2B970B3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80" y="1264364"/>
                <a:ext cx="4688591" cy="9161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BED740-A52C-7DA4-3D18-786ED3B2FA72}"/>
                  </a:ext>
                </a:extLst>
              </p:cNvPr>
              <p:cNvSpPr txBox="1"/>
              <p:nvPr/>
            </p:nvSpPr>
            <p:spPr>
              <a:xfrm>
                <a:off x="6019763" y="1252910"/>
                <a:ext cx="2730940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Sup>
                                  <m:sSubSup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Sup>
                                  <m:sSubSup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0.533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−0.533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BED740-A52C-7DA4-3D18-786ED3B2F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763" y="1252910"/>
                <a:ext cx="2730940" cy="916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B8768C-3743-75DA-6047-9B3C190FCDB4}"/>
                  </a:ext>
                </a:extLst>
              </p:cNvPr>
              <p:cNvSpPr txBox="1"/>
              <p:nvPr/>
            </p:nvSpPr>
            <p:spPr>
              <a:xfrm>
                <a:off x="523353" y="2399587"/>
                <a:ext cx="3844129" cy="70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−0.092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3.092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B8768C-3743-75DA-6047-9B3C190FC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53" y="2399587"/>
                <a:ext cx="3844129" cy="708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895C17-EA77-CAF4-056F-518726B841D8}"/>
                  </a:ext>
                </a:extLst>
              </p:cNvPr>
              <p:cNvSpPr txBox="1"/>
              <p:nvPr/>
            </p:nvSpPr>
            <p:spPr>
              <a:xfrm>
                <a:off x="4706202" y="2333655"/>
                <a:ext cx="3981603" cy="70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  <m:sup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−0.568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895C17-EA77-CAF4-056F-518726B84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202" y="2333655"/>
                <a:ext cx="3981603" cy="7081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83743E-25D2-923D-C284-2FAAB2766FC9}"/>
                  </a:ext>
                </a:extLst>
              </p:cNvPr>
              <p:cNvSpPr txBox="1"/>
              <p:nvPr/>
            </p:nvSpPr>
            <p:spPr>
              <a:xfrm>
                <a:off x="368559" y="3996150"/>
                <a:ext cx="5035033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−0.184</m:t>
                                </m:r>
                              </m:e>
                              <m:e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6.184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Sup>
                                  <m:sSubSup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Sup>
                                  <m:sSubSup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−0.568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83743E-25D2-923D-C284-2FAAB2766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59" y="3996150"/>
                <a:ext cx="5035033" cy="9161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0CBC325-495C-C809-8A93-5F1DD4FDC449}"/>
                  </a:ext>
                </a:extLst>
              </p:cNvPr>
              <p:cNvSpPr txBox="1"/>
              <p:nvPr/>
            </p:nvSpPr>
            <p:spPr>
              <a:xfrm>
                <a:off x="6037897" y="3978481"/>
                <a:ext cx="2737544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Sup>
                                  <m:sSubSup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Sup>
                                  <m:sSubSup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0.089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−0.089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0CBC325-495C-C809-8A93-5F1DD4FDC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897" y="3978481"/>
                <a:ext cx="2737544" cy="9161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F18643-9155-ADAA-47B5-57A0353F010F}"/>
                  </a:ext>
                </a:extLst>
              </p:cNvPr>
              <p:cNvSpPr txBox="1"/>
              <p:nvPr/>
            </p:nvSpPr>
            <p:spPr>
              <a:xfrm>
                <a:off x="510144" y="5239564"/>
                <a:ext cx="3857338" cy="70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−0.003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3.003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F18643-9155-ADAA-47B5-57A0353F0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44" y="5239564"/>
                <a:ext cx="3857338" cy="7081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D732F8A-D81F-6858-4434-3B35698853A8}"/>
                  </a:ext>
                </a:extLst>
              </p:cNvPr>
              <p:cNvSpPr txBox="1"/>
              <p:nvPr/>
            </p:nvSpPr>
            <p:spPr>
              <a:xfrm>
                <a:off x="4793838" y="5199195"/>
                <a:ext cx="3981603" cy="70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  <m:sup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−0.016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D732F8A-D81F-6858-4434-3B3569885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838" y="5199195"/>
                <a:ext cx="3981603" cy="7081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N-R Method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Iteration 4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5325046" y="1592711"/>
            <a:ext cx="612742" cy="282804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5127" y="6142181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Iteration</a:t>
            </a:r>
          </a:p>
        </p:txBody>
      </p:sp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1" y="3471848"/>
            <a:ext cx="45910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11017" y="3163454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Residual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02760" y="6120439"/>
            <a:ext cx="2735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C02C6"/>
                </a:solidFill>
                <a:latin typeface="Comic Sans MS" pitchFamily="66" charset="0"/>
              </a:rPr>
              <a:t>Quadratic convergence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282875"/>
              </p:ext>
            </p:extLst>
          </p:nvPr>
        </p:nvGraphicFramePr>
        <p:xfrm>
          <a:off x="5495999" y="3204794"/>
          <a:ext cx="2835564" cy="293163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17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60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Iter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||R||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60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17.263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60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60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60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60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6327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14CD01-7816-122D-139F-F74BEC15CD8E}"/>
                  </a:ext>
                </a:extLst>
              </p:cNvPr>
              <p:cNvSpPr txBox="1"/>
              <p:nvPr/>
            </p:nvSpPr>
            <p:spPr>
              <a:xfrm>
                <a:off x="225679" y="1264364"/>
                <a:ext cx="5035033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−0.005</m:t>
                                </m:r>
                              </m:e>
                              <m:e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6.005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Sup>
                                  <m:sSubSup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Sup>
                                  <m:sSubSup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−0.016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14CD01-7816-122D-139F-F74BEC15C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79" y="1264364"/>
                <a:ext cx="5035033" cy="916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93448C-FD73-557F-F395-ACF39EF1B6A4}"/>
                  </a:ext>
                </a:extLst>
              </p:cNvPr>
              <p:cNvSpPr txBox="1"/>
              <p:nvPr/>
            </p:nvSpPr>
            <p:spPr>
              <a:xfrm>
                <a:off x="6064880" y="1264364"/>
                <a:ext cx="2737544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Sup>
                                  <m:sSubSup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Sup>
                                  <m:sSubSup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40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0.003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−0.003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93448C-FD73-557F-F395-ACF39EF1B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880" y="1264364"/>
                <a:ext cx="2737544" cy="9161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A60285-B057-5C9E-FEF6-695C222787A1}"/>
                  </a:ext>
                </a:extLst>
              </p:cNvPr>
              <p:cNvSpPr txBox="1"/>
              <p:nvPr/>
            </p:nvSpPr>
            <p:spPr>
              <a:xfrm>
                <a:off x="782134" y="2354263"/>
                <a:ext cx="3857338" cy="70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−0.000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3.000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A60285-B057-5C9E-FEF6-695C22278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134" y="2354263"/>
                <a:ext cx="3857338" cy="7081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F72EB02-7716-B9F7-43A4-BD3BE51A0FAD}"/>
                  </a:ext>
                </a:extLst>
              </p:cNvPr>
              <p:cNvSpPr txBox="1"/>
              <p:nvPr/>
            </p:nvSpPr>
            <p:spPr>
              <a:xfrm>
                <a:off x="5495999" y="2314457"/>
                <a:ext cx="3180101" cy="70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  <m:sup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F72EB02-7716-B9F7-43A4-BD3BE51A0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999" y="2314457"/>
                <a:ext cx="3180101" cy="7081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When N-R Method Does Not Converge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475" y="741363"/>
                <a:ext cx="8761413" cy="5873750"/>
              </a:xfrm>
            </p:spPr>
            <p:txBody>
              <a:bodyPr/>
              <a:lstStyle/>
              <a:p>
                <a:pPr eaLnBrk="1" hangingPunct="1"/>
                <a:r>
                  <a:rPr lang="en-US" dirty="0"/>
                  <a:t>Difficulties</a:t>
                </a: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en-US" b="1" dirty="0">
                    <a:solidFill>
                      <a:srgbClr val="2C02C6"/>
                    </a:solidFill>
                  </a:rPr>
                  <a:t>Convergence is not always guaranteed</a:t>
                </a: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en-US" dirty="0"/>
                  <a:t>Automatic load step control and/or line search techniques are often used</a:t>
                </a:r>
              </a:p>
              <a:p>
                <a:pPr lvl="1"/>
                <a:r>
                  <a:rPr lang="en-US" dirty="0"/>
                  <a:t>Difficult/expensive to calculate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b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0">
                                <a:latin typeface="Cambria Math" panose="02040503050406030204" pitchFamily="18" charset="0"/>
                              </a:rPr>
                              <m:t>𝐝</m:t>
                            </m:r>
                          </m:e>
                          <m:sup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 eaLnBrk="1" hangingPunct="1"/>
                <a:endParaRPr lang="en-US" dirty="0"/>
              </a:p>
              <a:p>
                <a:pPr lvl="1" eaLnBrk="1" hangingPunct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475" y="741363"/>
                <a:ext cx="8761413" cy="5873750"/>
              </a:xfrm>
              <a:blipFill>
                <a:blip r:embed="rId2"/>
                <a:stretch>
                  <a:fillRect l="-904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343" name="Group 7"/>
          <p:cNvGrpSpPr>
            <a:grpSpLocks noChangeAspect="1"/>
          </p:cNvGrpSpPr>
          <p:nvPr/>
        </p:nvGrpSpPr>
        <p:grpSpPr bwMode="auto">
          <a:xfrm>
            <a:off x="4606925" y="3327400"/>
            <a:ext cx="4125913" cy="2974975"/>
            <a:chOff x="2902" y="2096"/>
            <a:chExt cx="2599" cy="1874"/>
          </a:xfrm>
        </p:grpSpPr>
        <p:sp>
          <p:nvSpPr>
            <p:cNvPr id="14342" name="AutoShape 6"/>
            <p:cNvSpPr>
              <a:spLocks noChangeAspect="1" noChangeArrowheads="1" noTextEdit="1"/>
            </p:cNvSpPr>
            <p:nvPr/>
          </p:nvSpPr>
          <p:spPr bwMode="auto">
            <a:xfrm>
              <a:off x="2902" y="2096"/>
              <a:ext cx="2599" cy="1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2902" y="2096"/>
              <a:ext cx="2594" cy="186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2901" y="2095"/>
              <a:ext cx="2603" cy="187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3239" y="2235"/>
              <a:ext cx="2018" cy="152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V="1">
              <a:off x="3239" y="2235"/>
              <a:ext cx="1" cy="1525"/>
            </a:xfrm>
            <a:prstGeom prst="line">
              <a:avLst/>
            </a:prstGeom>
            <a:no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3239" y="2235"/>
              <a:ext cx="2018" cy="1"/>
            </a:xfrm>
            <a:prstGeom prst="line">
              <a:avLst/>
            </a:prstGeom>
            <a:no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5257" y="2235"/>
              <a:ext cx="1" cy="1525"/>
            </a:xfrm>
            <a:prstGeom prst="line">
              <a:avLst/>
            </a:prstGeom>
            <a:no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 flipH="1">
              <a:off x="3239" y="3760"/>
              <a:ext cx="2018" cy="1"/>
            </a:xfrm>
            <a:prstGeom prst="line">
              <a:avLst/>
            </a:prstGeom>
            <a:no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3239" y="2236"/>
              <a:ext cx="201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>
              <a:off x="3239" y="3760"/>
              <a:ext cx="201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 flipV="1">
              <a:off x="5257" y="2236"/>
              <a:ext cx="1" cy="15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 flipV="1">
              <a:off x="3239" y="2236"/>
              <a:ext cx="1" cy="15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3239" y="3760"/>
              <a:ext cx="201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 flipV="1">
              <a:off x="3239" y="2236"/>
              <a:ext cx="1" cy="15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7" name="Line 21"/>
            <p:cNvSpPr>
              <a:spLocks noChangeShapeType="1"/>
            </p:cNvSpPr>
            <p:nvPr/>
          </p:nvSpPr>
          <p:spPr bwMode="auto">
            <a:xfrm flipV="1">
              <a:off x="3239" y="3740"/>
              <a:ext cx="1" cy="2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8" name="Line 22"/>
            <p:cNvSpPr>
              <a:spLocks noChangeShapeType="1"/>
            </p:cNvSpPr>
            <p:nvPr/>
          </p:nvSpPr>
          <p:spPr bwMode="auto">
            <a:xfrm>
              <a:off x="3239" y="2236"/>
              <a:ext cx="1" cy="2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3178" y="3822"/>
              <a:ext cx="20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3208" y="3792"/>
              <a:ext cx="19" cy="5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9" y="0"/>
                </a:cxn>
                <a:cxn ang="0">
                  <a:pos x="19" y="53"/>
                </a:cxn>
                <a:cxn ang="0">
                  <a:pos x="12" y="53"/>
                </a:cxn>
                <a:cxn ang="0">
                  <a:pos x="12" y="11"/>
                </a:cxn>
                <a:cxn ang="0">
                  <a:pos x="9" y="15"/>
                </a:cxn>
                <a:cxn ang="0">
                  <a:pos x="7" y="15"/>
                </a:cxn>
                <a:cxn ang="0">
                  <a:pos x="4" y="17"/>
                </a:cxn>
                <a:cxn ang="0">
                  <a:pos x="2" y="18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5" y="10"/>
                </a:cxn>
                <a:cxn ang="0">
                  <a:pos x="9" y="7"/>
                </a:cxn>
                <a:cxn ang="0">
                  <a:pos x="14" y="2"/>
                </a:cxn>
                <a:cxn ang="0">
                  <a:pos x="15" y="0"/>
                </a:cxn>
              </a:cxnLst>
              <a:rect l="0" t="0" r="r" b="b"/>
              <a:pathLst>
                <a:path w="19" h="53">
                  <a:moveTo>
                    <a:pt x="15" y="0"/>
                  </a:moveTo>
                  <a:lnTo>
                    <a:pt x="19" y="0"/>
                  </a:lnTo>
                  <a:lnTo>
                    <a:pt x="19" y="53"/>
                  </a:lnTo>
                  <a:lnTo>
                    <a:pt x="12" y="53"/>
                  </a:lnTo>
                  <a:lnTo>
                    <a:pt x="12" y="11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4" y="17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5" y="10"/>
                  </a:lnTo>
                  <a:lnTo>
                    <a:pt x="9" y="7"/>
                  </a:lnTo>
                  <a:lnTo>
                    <a:pt x="14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25"/>
            <p:cNvSpPr>
              <a:spLocks noChangeShapeType="1"/>
            </p:cNvSpPr>
            <p:nvPr/>
          </p:nvSpPr>
          <p:spPr bwMode="auto">
            <a:xfrm flipV="1">
              <a:off x="3743" y="3740"/>
              <a:ext cx="1" cy="2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>
              <a:off x="3743" y="2236"/>
              <a:ext cx="1" cy="2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3650" y="3822"/>
              <a:ext cx="21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4" name="Freeform 28"/>
            <p:cNvSpPr>
              <a:spLocks noEditPoints="1"/>
            </p:cNvSpPr>
            <p:nvPr/>
          </p:nvSpPr>
          <p:spPr bwMode="auto">
            <a:xfrm>
              <a:off x="3676" y="3792"/>
              <a:ext cx="35" cy="54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8" y="14"/>
                </a:cxn>
                <a:cxn ang="0">
                  <a:pos x="7" y="19"/>
                </a:cxn>
                <a:cxn ang="0">
                  <a:pos x="7" y="34"/>
                </a:cxn>
                <a:cxn ang="0">
                  <a:pos x="8" y="40"/>
                </a:cxn>
                <a:cxn ang="0">
                  <a:pos x="11" y="44"/>
                </a:cxn>
                <a:cxn ang="0">
                  <a:pos x="13" y="46"/>
                </a:cxn>
                <a:cxn ang="0">
                  <a:pos x="18" y="48"/>
                </a:cxn>
                <a:cxn ang="0">
                  <a:pos x="20" y="47"/>
                </a:cxn>
                <a:cxn ang="0">
                  <a:pos x="23" y="46"/>
                </a:cxn>
                <a:cxn ang="0">
                  <a:pos x="25" y="44"/>
                </a:cxn>
                <a:cxn ang="0">
                  <a:pos x="27" y="40"/>
                </a:cxn>
                <a:cxn ang="0">
                  <a:pos x="28" y="34"/>
                </a:cxn>
                <a:cxn ang="0">
                  <a:pos x="28" y="26"/>
                </a:cxn>
                <a:cxn ang="0">
                  <a:pos x="27" y="16"/>
                </a:cxn>
                <a:cxn ang="0">
                  <a:pos x="25" y="10"/>
                </a:cxn>
                <a:cxn ang="0">
                  <a:pos x="22" y="7"/>
                </a:cxn>
                <a:cxn ang="0">
                  <a:pos x="19" y="6"/>
                </a:cxn>
                <a:cxn ang="0">
                  <a:pos x="14" y="6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3" y="0"/>
                </a:cxn>
                <a:cxn ang="0">
                  <a:pos x="25" y="1"/>
                </a:cxn>
                <a:cxn ang="0">
                  <a:pos x="29" y="4"/>
                </a:cxn>
                <a:cxn ang="0">
                  <a:pos x="30" y="7"/>
                </a:cxn>
                <a:cxn ang="0">
                  <a:pos x="32" y="9"/>
                </a:cxn>
                <a:cxn ang="0">
                  <a:pos x="33" y="14"/>
                </a:cxn>
                <a:cxn ang="0">
                  <a:pos x="35" y="19"/>
                </a:cxn>
                <a:cxn ang="0">
                  <a:pos x="35" y="35"/>
                </a:cxn>
                <a:cxn ang="0">
                  <a:pos x="33" y="42"/>
                </a:cxn>
                <a:cxn ang="0">
                  <a:pos x="32" y="46"/>
                </a:cxn>
                <a:cxn ang="0">
                  <a:pos x="25" y="52"/>
                </a:cxn>
                <a:cxn ang="0">
                  <a:pos x="21" y="54"/>
                </a:cxn>
                <a:cxn ang="0">
                  <a:pos x="14" y="54"/>
                </a:cxn>
                <a:cxn ang="0">
                  <a:pos x="11" y="52"/>
                </a:cxn>
                <a:cxn ang="0">
                  <a:pos x="8" y="51"/>
                </a:cxn>
                <a:cxn ang="0">
                  <a:pos x="6" y="48"/>
                </a:cxn>
                <a:cxn ang="0">
                  <a:pos x="3" y="43"/>
                </a:cxn>
                <a:cxn ang="0">
                  <a:pos x="0" y="36"/>
                </a:cxn>
                <a:cxn ang="0">
                  <a:pos x="0" y="18"/>
                </a:cxn>
                <a:cxn ang="0">
                  <a:pos x="3" y="11"/>
                </a:cxn>
                <a:cxn ang="0">
                  <a:pos x="3" y="8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10" y="1"/>
                </a:cxn>
                <a:cxn ang="0">
                  <a:pos x="14" y="0"/>
                </a:cxn>
              </a:cxnLst>
              <a:rect l="0" t="0" r="r" b="b"/>
              <a:pathLst>
                <a:path w="35" h="54">
                  <a:moveTo>
                    <a:pt x="14" y="6"/>
                  </a:moveTo>
                  <a:lnTo>
                    <a:pt x="12" y="7"/>
                  </a:lnTo>
                  <a:lnTo>
                    <a:pt x="11" y="10"/>
                  </a:lnTo>
                  <a:lnTo>
                    <a:pt x="8" y="14"/>
                  </a:lnTo>
                  <a:lnTo>
                    <a:pt x="7" y="19"/>
                  </a:lnTo>
                  <a:lnTo>
                    <a:pt x="7" y="34"/>
                  </a:lnTo>
                  <a:lnTo>
                    <a:pt x="8" y="40"/>
                  </a:lnTo>
                  <a:lnTo>
                    <a:pt x="11" y="44"/>
                  </a:lnTo>
                  <a:lnTo>
                    <a:pt x="13" y="46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3" y="46"/>
                  </a:lnTo>
                  <a:lnTo>
                    <a:pt x="25" y="44"/>
                  </a:lnTo>
                  <a:lnTo>
                    <a:pt x="27" y="40"/>
                  </a:lnTo>
                  <a:lnTo>
                    <a:pt x="28" y="34"/>
                  </a:lnTo>
                  <a:lnTo>
                    <a:pt x="28" y="26"/>
                  </a:lnTo>
                  <a:lnTo>
                    <a:pt x="27" y="16"/>
                  </a:lnTo>
                  <a:lnTo>
                    <a:pt x="25" y="10"/>
                  </a:lnTo>
                  <a:lnTo>
                    <a:pt x="22" y="7"/>
                  </a:lnTo>
                  <a:lnTo>
                    <a:pt x="19" y="6"/>
                  </a:lnTo>
                  <a:lnTo>
                    <a:pt x="14" y="6"/>
                  </a:lnTo>
                  <a:close/>
                  <a:moveTo>
                    <a:pt x="14" y="0"/>
                  </a:moveTo>
                  <a:lnTo>
                    <a:pt x="20" y="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9" y="4"/>
                  </a:lnTo>
                  <a:lnTo>
                    <a:pt x="30" y="7"/>
                  </a:lnTo>
                  <a:lnTo>
                    <a:pt x="32" y="9"/>
                  </a:lnTo>
                  <a:lnTo>
                    <a:pt x="33" y="14"/>
                  </a:lnTo>
                  <a:lnTo>
                    <a:pt x="35" y="19"/>
                  </a:lnTo>
                  <a:lnTo>
                    <a:pt x="35" y="35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25" y="52"/>
                  </a:lnTo>
                  <a:lnTo>
                    <a:pt x="21" y="54"/>
                  </a:lnTo>
                  <a:lnTo>
                    <a:pt x="14" y="54"/>
                  </a:lnTo>
                  <a:lnTo>
                    <a:pt x="11" y="52"/>
                  </a:lnTo>
                  <a:lnTo>
                    <a:pt x="8" y="51"/>
                  </a:lnTo>
                  <a:lnTo>
                    <a:pt x="6" y="48"/>
                  </a:lnTo>
                  <a:lnTo>
                    <a:pt x="3" y="43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3" y="11"/>
                  </a:lnTo>
                  <a:lnTo>
                    <a:pt x="3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5" name="Rectangle 29"/>
            <p:cNvSpPr>
              <a:spLocks noChangeArrowheads="1"/>
            </p:cNvSpPr>
            <p:nvPr/>
          </p:nvSpPr>
          <p:spPr bwMode="auto">
            <a:xfrm>
              <a:off x="3721" y="3838"/>
              <a:ext cx="7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6" name="Freeform 30"/>
            <p:cNvSpPr>
              <a:spLocks/>
            </p:cNvSpPr>
            <p:nvPr/>
          </p:nvSpPr>
          <p:spPr bwMode="auto">
            <a:xfrm>
              <a:off x="3738" y="3792"/>
              <a:ext cx="35" cy="5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2" y="0"/>
                </a:cxn>
                <a:cxn ang="0">
                  <a:pos x="32" y="7"/>
                </a:cxn>
                <a:cxn ang="0">
                  <a:pos x="12" y="7"/>
                </a:cxn>
                <a:cxn ang="0">
                  <a:pos x="10" y="21"/>
                </a:cxn>
                <a:cxn ang="0">
                  <a:pos x="16" y="18"/>
                </a:cxn>
                <a:cxn ang="0">
                  <a:pos x="19" y="17"/>
                </a:cxn>
                <a:cxn ang="0">
                  <a:pos x="23" y="18"/>
                </a:cxn>
                <a:cxn ang="0">
                  <a:pos x="27" y="19"/>
                </a:cxn>
                <a:cxn ang="0">
                  <a:pos x="30" y="22"/>
                </a:cxn>
                <a:cxn ang="0">
                  <a:pos x="34" y="28"/>
                </a:cxn>
                <a:cxn ang="0">
                  <a:pos x="35" y="34"/>
                </a:cxn>
                <a:cxn ang="0">
                  <a:pos x="34" y="41"/>
                </a:cxn>
                <a:cxn ang="0">
                  <a:pos x="31" y="48"/>
                </a:cxn>
                <a:cxn ang="0">
                  <a:pos x="25" y="52"/>
                </a:cxn>
                <a:cxn ang="0">
                  <a:pos x="18" y="54"/>
                </a:cxn>
                <a:cxn ang="0">
                  <a:pos x="15" y="54"/>
                </a:cxn>
                <a:cxn ang="0">
                  <a:pos x="12" y="53"/>
                </a:cxn>
                <a:cxn ang="0">
                  <a:pos x="8" y="52"/>
                </a:cxn>
                <a:cxn ang="0">
                  <a:pos x="6" y="50"/>
                </a:cxn>
                <a:cxn ang="0">
                  <a:pos x="1" y="44"/>
                </a:cxn>
                <a:cxn ang="0">
                  <a:pos x="0" y="39"/>
                </a:cxn>
                <a:cxn ang="0">
                  <a:pos x="8" y="38"/>
                </a:cxn>
                <a:cxn ang="0">
                  <a:pos x="8" y="41"/>
                </a:cxn>
                <a:cxn ang="0">
                  <a:pos x="9" y="44"/>
                </a:cxn>
                <a:cxn ang="0">
                  <a:pos x="12" y="47"/>
                </a:cxn>
                <a:cxn ang="0">
                  <a:pos x="15" y="48"/>
                </a:cxn>
                <a:cxn ang="0">
                  <a:pos x="20" y="48"/>
                </a:cxn>
                <a:cxn ang="0">
                  <a:pos x="22" y="47"/>
                </a:cxn>
                <a:cxn ang="0">
                  <a:pos x="24" y="46"/>
                </a:cxn>
                <a:cxn ang="0">
                  <a:pos x="26" y="44"/>
                </a:cxn>
                <a:cxn ang="0">
                  <a:pos x="27" y="42"/>
                </a:cxn>
                <a:cxn ang="0">
                  <a:pos x="28" y="39"/>
                </a:cxn>
                <a:cxn ang="0">
                  <a:pos x="29" y="35"/>
                </a:cxn>
                <a:cxn ang="0">
                  <a:pos x="27" y="29"/>
                </a:cxn>
                <a:cxn ang="0">
                  <a:pos x="26" y="26"/>
                </a:cxn>
                <a:cxn ang="0">
                  <a:pos x="24" y="25"/>
                </a:cxn>
                <a:cxn ang="0">
                  <a:pos x="18" y="23"/>
                </a:cxn>
                <a:cxn ang="0">
                  <a:pos x="15" y="24"/>
                </a:cxn>
                <a:cxn ang="0">
                  <a:pos x="14" y="24"/>
                </a:cxn>
                <a:cxn ang="0">
                  <a:pos x="11" y="26"/>
                </a:cxn>
                <a:cxn ang="0">
                  <a:pos x="8" y="28"/>
                </a:cxn>
                <a:cxn ang="0">
                  <a:pos x="1" y="27"/>
                </a:cxn>
                <a:cxn ang="0">
                  <a:pos x="7" y="0"/>
                </a:cxn>
              </a:cxnLst>
              <a:rect l="0" t="0" r="r" b="b"/>
              <a:pathLst>
                <a:path w="35" h="54">
                  <a:moveTo>
                    <a:pt x="7" y="0"/>
                  </a:moveTo>
                  <a:lnTo>
                    <a:pt x="32" y="0"/>
                  </a:lnTo>
                  <a:lnTo>
                    <a:pt x="32" y="7"/>
                  </a:lnTo>
                  <a:lnTo>
                    <a:pt x="12" y="7"/>
                  </a:lnTo>
                  <a:lnTo>
                    <a:pt x="10" y="21"/>
                  </a:lnTo>
                  <a:lnTo>
                    <a:pt x="16" y="18"/>
                  </a:lnTo>
                  <a:lnTo>
                    <a:pt x="19" y="17"/>
                  </a:lnTo>
                  <a:lnTo>
                    <a:pt x="23" y="18"/>
                  </a:lnTo>
                  <a:lnTo>
                    <a:pt x="27" y="19"/>
                  </a:lnTo>
                  <a:lnTo>
                    <a:pt x="30" y="22"/>
                  </a:lnTo>
                  <a:lnTo>
                    <a:pt x="34" y="28"/>
                  </a:lnTo>
                  <a:lnTo>
                    <a:pt x="35" y="34"/>
                  </a:lnTo>
                  <a:lnTo>
                    <a:pt x="34" y="41"/>
                  </a:lnTo>
                  <a:lnTo>
                    <a:pt x="31" y="48"/>
                  </a:lnTo>
                  <a:lnTo>
                    <a:pt x="25" y="52"/>
                  </a:lnTo>
                  <a:lnTo>
                    <a:pt x="18" y="54"/>
                  </a:lnTo>
                  <a:lnTo>
                    <a:pt x="15" y="54"/>
                  </a:lnTo>
                  <a:lnTo>
                    <a:pt x="12" y="53"/>
                  </a:lnTo>
                  <a:lnTo>
                    <a:pt x="8" y="52"/>
                  </a:lnTo>
                  <a:lnTo>
                    <a:pt x="6" y="50"/>
                  </a:lnTo>
                  <a:lnTo>
                    <a:pt x="1" y="44"/>
                  </a:lnTo>
                  <a:lnTo>
                    <a:pt x="0" y="39"/>
                  </a:lnTo>
                  <a:lnTo>
                    <a:pt x="8" y="38"/>
                  </a:lnTo>
                  <a:lnTo>
                    <a:pt x="8" y="41"/>
                  </a:lnTo>
                  <a:lnTo>
                    <a:pt x="9" y="44"/>
                  </a:lnTo>
                  <a:lnTo>
                    <a:pt x="12" y="47"/>
                  </a:lnTo>
                  <a:lnTo>
                    <a:pt x="15" y="48"/>
                  </a:lnTo>
                  <a:lnTo>
                    <a:pt x="20" y="48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7" y="42"/>
                  </a:lnTo>
                  <a:lnTo>
                    <a:pt x="28" y="39"/>
                  </a:lnTo>
                  <a:lnTo>
                    <a:pt x="29" y="35"/>
                  </a:lnTo>
                  <a:lnTo>
                    <a:pt x="27" y="29"/>
                  </a:lnTo>
                  <a:lnTo>
                    <a:pt x="26" y="26"/>
                  </a:lnTo>
                  <a:lnTo>
                    <a:pt x="24" y="25"/>
                  </a:lnTo>
                  <a:lnTo>
                    <a:pt x="18" y="23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1" y="26"/>
                  </a:lnTo>
                  <a:lnTo>
                    <a:pt x="8" y="28"/>
                  </a:lnTo>
                  <a:lnTo>
                    <a:pt x="1" y="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7" name="Line 31"/>
            <p:cNvSpPr>
              <a:spLocks noChangeShapeType="1"/>
            </p:cNvSpPr>
            <p:nvPr/>
          </p:nvSpPr>
          <p:spPr bwMode="auto">
            <a:xfrm flipV="1">
              <a:off x="4248" y="3740"/>
              <a:ext cx="1" cy="2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8" name="Line 32"/>
            <p:cNvSpPr>
              <a:spLocks noChangeShapeType="1"/>
            </p:cNvSpPr>
            <p:nvPr/>
          </p:nvSpPr>
          <p:spPr bwMode="auto">
            <a:xfrm>
              <a:off x="4248" y="2236"/>
              <a:ext cx="1" cy="2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9" name="Freeform 33"/>
            <p:cNvSpPr>
              <a:spLocks noEditPoints="1"/>
            </p:cNvSpPr>
            <p:nvPr/>
          </p:nvSpPr>
          <p:spPr bwMode="auto">
            <a:xfrm>
              <a:off x="4231" y="3792"/>
              <a:ext cx="35" cy="54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13" y="7"/>
                </a:cxn>
                <a:cxn ang="0">
                  <a:pos x="10" y="10"/>
                </a:cxn>
                <a:cxn ang="0">
                  <a:pos x="8" y="14"/>
                </a:cxn>
                <a:cxn ang="0">
                  <a:pos x="7" y="19"/>
                </a:cxn>
                <a:cxn ang="0">
                  <a:pos x="7" y="34"/>
                </a:cxn>
                <a:cxn ang="0">
                  <a:pos x="8" y="40"/>
                </a:cxn>
                <a:cxn ang="0">
                  <a:pos x="10" y="44"/>
                </a:cxn>
                <a:cxn ang="0">
                  <a:pos x="12" y="46"/>
                </a:cxn>
                <a:cxn ang="0">
                  <a:pos x="15" y="47"/>
                </a:cxn>
                <a:cxn ang="0">
                  <a:pos x="18" y="48"/>
                </a:cxn>
                <a:cxn ang="0">
                  <a:pos x="19" y="48"/>
                </a:cxn>
                <a:cxn ang="0">
                  <a:pos x="22" y="47"/>
                </a:cxn>
                <a:cxn ang="0">
                  <a:pos x="25" y="44"/>
                </a:cxn>
                <a:cxn ang="0">
                  <a:pos x="27" y="37"/>
                </a:cxn>
                <a:cxn ang="0">
                  <a:pos x="28" y="26"/>
                </a:cxn>
                <a:cxn ang="0">
                  <a:pos x="27" y="16"/>
                </a:cxn>
                <a:cxn ang="0">
                  <a:pos x="25" y="10"/>
                </a:cxn>
                <a:cxn ang="0">
                  <a:pos x="23" y="8"/>
                </a:cxn>
                <a:cxn ang="0">
                  <a:pos x="21" y="7"/>
                </a:cxn>
                <a:cxn ang="0">
                  <a:pos x="19" y="6"/>
                </a:cxn>
                <a:cxn ang="0">
                  <a:pos x="15" y="6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25" y="1"/>
                </a:cxn>
                <a:cxn ang="0">
                  <a:pos x="27" y="3"/>
                </a:cxn>
                <a:cxn ang="0">
                  <a:pos x="29" y="4"/>
                </a:cxn>
                <a:cxn ang="0">
                  <a:pos x="30" y="7"/>
                </a:cxn>
                <a:cxn ang="0">
                  <a:pos x="32" y="10"/>
                </a:cxn>
                <a:cxn ang="0">
                  <a:pos x="34" y="14"/>
                </a:cxn>
                <a:cxn ang="0">
                  <a:pos x="34" y="19"/>
                </a:cxn>
                <a:cxn ang="0">
                  <a:pos x="35" y="26"/>
                </a:cxn>
                <a:cxn ang="0">
                  <a:pos x="34" y="35"/>
                </a:cxn>
                <a:cxn ang="0">
                  <a:pos x="34" y="42"/>
                </a:cxn>
                <a:cxn ang="0">
                  <a:pos x="31" y="46"/>
                </a:cxn>
                <a:cxn ang="0">
                  <a:pos x="30" y="48"/>
                </a:cxn>
                <a:cxn ang="0">
                  <a:pos x="27" y="51"/>
                </a:cxn>
                <a:cxn ang="0">
                  <a:pos x="21" y="54"/>
                </a:cxn>
                <a:cxn ang="0">
                  <a:pos x="18" y="54"/>
                </a:cxn>
                <a:cxn ang="0">
                  <a:pos x="11" y="52"/>
                </a:cxn>
                <a:cxn ang="0">
                  <a:pos x="5" y="48"/>
                </a:cxn>
                <a:cxn ang="0">
                  <a:pos x="2" y="43"/>
                </a:cxn>
                <a:cxn ang="0">
                  <a:pos x="0" y="36"/>
                </a:cxn>
                <a:cxn ang="0">
                  <a:pos x="0" y="26"/>
                </a:cxn>
                <a:cxn ang="0">
                  <a:pos x="0" y="18"/>
                </a:cxn>
                <a:cxn ang="0">
                  <a:pos x="3" y="8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</a:cxnLst>
              <a:rect l="0" t="0" r="r" b="b"/>
              <a:pathLst>
                <a:path w="35" h="54">
                  <a:moveTo>
                    <a:pt x="15" y="6"/>
                  </a:moveTo>
                  <a:lnTo>
                    <a:pt x="13" y="7"/>
                  </a:lnTo>
                  <a:lnTo>
                    <a:pt x="10" y="10"/>
                  </a:lnTo>
                  <a:lnTo>
                    <a:pt x="8" y="14"/>
                  </a:lnTo>
                  <a:lnTo>
                    <a:pt x="7" y="19"/>
                  </a:lnTo>
                  <a:lnTo>
                    <a:pt x="7" y="34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2" y="46"/>
                  </a:lnTo>
                  <a:lnTo>
                    <a:pt x="15" y="47"/>
                  </a:lnTo>
                  <a:lnTo>
                    <a:pt x="18" y="48"/>
                  </a:lnTo>
                  <a:lnTo>
                    <a:pt x="19" y="48"/>
                  </a:lnTo>
                  <a:lnTo>
                    <a:pt x="22" y="47"/>
                  </a:lnTo>
                  <a:lnTo>
                    <a:pt x="25" y="44"/>
                  </a:lnTo>
                  <a:lnTo>
                    <a:pt x="27" y="37"/>
                  </a:lnTo>
                  <a:lnTo>
                    <a:pt x="28" y="26"/>
                  </a:lnTo>
                  <a:lnTo>
                    <a:pt x="27" y="16"/>
                  </a:lnTo>
                  <a:lnTo>
                    <a:pt x="25" y="10"/>
                  </a:lnTo>
                  <a:lnTo>
                    <a:pt x="23" y="8"/>
                  </a:lnTo>
                  <a:lnTo>
                    <a:pt x="21" y="7"/>
                  </a:lnTo>
                  <a:lnTo>
                    <a:pt x="19" y="6"/>
                  </a:lnTo>
                  <a:lnTo>
                    <a:pt x="15" y="6"/>
                  </a:lnTo>
                  <a:close/>
                  <a:moveTo>
                    <a:pt x="15" y="0"/>
                  </a:moveTo>
                  <a:lnTo>
                    <a:pt x="20" y="0"/>
                  </a:lnTo>
                  <a:lnTo>
                    <a:pt x="25" y="1"/>
                  </a:lnTo>
                  <a:lnTo>
                    <a:pt x="27" y="3"/>
                  </a:lnTo>
                  <a:lnTo>
                    <a:pt x="29" y="4"/>
                  </a:lnTo>
                  <a:lnTo>
                    <a:pt x="30" y="7"/>
                  </a:lnTo>
                  <a:lnTo>
                    <a:pt x="32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5" y="26"/>
                  </a:lnTo>
                  <a:lnTo>
                    <a:pt x="34" y="35"/>
                  </a:lnTo>
                  <a:lnTo>
                    <a:pt x="34" y="42"/>
                  </a:lnTo>
                  <a:lnTo>
                    <a:pt x="31" y="46"/>
                  </a:lnTo>
                  <a:lnTo>
                    <a:pt x="30" y="48"/>
                  </a:lnTo>
                  <a:lnTo>
                    <a:pt x="27" y="51"/>
                  </a:lnTo>
                  <a:lnTo>
                    <a:pt x="21" y="54"/>
                  </a:lnTo>
                  <a:lnTo>
                    <a:pt x="18" y="54"/>
                  </a:lnTo>
                  <a:lnTo>
                    <a:pt x="11" y="52"/>
                  </a:lnTo>
                  <a:lnTo>
                    <a:pt x="5" y="48"/>
                  </a:lnTo>
                  <a:lnTo>
                    <a:pt x="2" y="43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3" y="8"/>
                  </a:lnTo>
                  <a:lnTo>
                    <a:pt x="6" y="4"/>
                  </a:lnTo>
                  <a:lnTo>
                    <a:pt x="8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0" name="Line 34"/>
            <p:cNvSpPr>
              <a:spLocks noChangeShapeType="1"/>
            </p:cNvSpPr>
            <p:nvPr/>
          </p:nvSpPr>
          <p:spPr bwMode="auto">
            <a:xfrm flipV="1">
              <a:off x="4753" y="3740"/>
              <a:ext cx="1" cy="2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1" name="Line 35"/>
            <p:cNvSpPr>
              <a:spLocks noChangeShapeType="1"/>
            </p:cNvSpPr>
            <p:nvPr/>
          </p:nvSpPr>
          <p:spPr bwMode="auto">
            <a:xfrm>
              <a:off x="4753" y="2236"/>
              <a:ext cx="1" cy="2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2" name="Freeform 36"/>
            <p:cNvSpPr>
              <a:spLocks noEditPoints="1"/>
            </p:cNvSpPr>
            <p:nvPr/>
          </p:nvSpPr>
          <p:spPr bwMode="auto">
            <a:xfrm>
              <a:off x="4704" y="3792"/>
              <a:ext cx="35" cy="54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13" y="7"/>
                </a:cxn>
                <a:cxn ang="0">
                  <a:pos x="10" y="10"/>
                </a:cxn>
                <a:cxn ang="0">
                  <a:pos x="9" y="14"/>
                </a:cxn>
                <a:cxn ang="0">
                  <a:pos x="7" y="19"/>
                </a:cxn>
                <a:cxn ang="0">
                  <a:pos x="7" y="34"/>
                </a:cxn>
                <a:cxn ang="0">
                  <a:pos x="8" y="40"/>
                </a:cxn>
                <a:cxn ang="0">
                  <a:pos x="10" y="44"/>
                </a:cxn>
                <a:cxn ang="0">
                  <a:pos x="13" y="46"/>
                </a:cxn>
                <a:cxn ang="0">
                  <a:pos x="15" y="47"/>
                </a:cxn>
                <a:cxn ang="0">
                  <a:pos x="18" y="48"/>
                </a:cxn>
                <a:cxn ang="0">
                  <a:pos x="20" y="48"/>
                </a:cxn>
                <a:cxn ang="0">
                  <a:pos x="22" y="47"/>
                </a:cxn>
                <a:cxn ang="0">
                  <a:pos x="25" y="44"/>
                </a:cxn>
                <a:cxn ang="0">
                  <a:pos x="28" y="37"/>
                </a:cxn>
                <a:cxn ang="0">
                  <a:pos x="28" y="26"/>
                </a:cxn>
                <a:cxn ang="0">
                  <a:pos x="28" y="16"/>
                </a:cxn>
                <a:cxn ang="0">
                  <a:pos x="25" y="10"/>
                </a:cxn>
                <a:cxn ang="0">
                  <a:pos x="24" y="8"/>
                </a:cxn>
                <a:cxn ang="0">
                  <a:pos x="21" y="7"/>
                </a:cxn>
                <a:cxn ang="0">
                  <a:pos x="20" y="6"/>
                </a:cxn>
                <a:cxn ang="0">
                  <a:pos x="15" y="6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25" y="1"/>
                </a:cxn>
                <a:cxn ang="0">
                  <a:pos x="28" y="3"/>
                </a:cxn>
                <a:cxn ang="0">
                  <a:pos x="29" y="4"/>
                </a:cxn>
                <a:cxn ang="0">
                  <a:pos x="31" y="7"/>
                </a:cxn>
                <a:cxn ang="0">
                  <a:pos x="32" y="10"/>
                </a:cxn>
                <a:cxn ang="0">
                  <a:pos x="34" y="14"/>
                </a:cxn>
                <a:cxn ang="0">
                  <a:pos x="35" y="19"/>
                </a:cxn>
                <a:cxn ang="0">
                  <a:pos x="35" y="26"/>
                </a:cxn>
                <a:cxn ang="0">
                  <a:pos x="35" y="35"/>
                </a:cxn>
                <a:cxn ang="0">
                  <a:pos x="34" y="42"/>
                </a:cxn>
                <a:cxn ang="0">
                  <a:pos x="32" y="46"/>
                </a:cxn>
                <a:cxn ang="0">
                  <a:pos x="30" y="48"/>
                </a:cxn>
                <a:cxn ang="0">
                  <a:pos x="28" y="51"/>
                </a:cxn>
                <a:cxn ang="0">
                  <a:pos x="21" y="54"/>
                </a:cxn>
                <a:cxn ang="0">
                  <a:pos x="18" y="54"/>
                </a:cxn>
                <a:cxn ang="0">
                  <a:pos x="11" y="52"/>
                </a:cxn>
                <a:cxn ang="0">
                  <a:pos x="6" y="48"/>
                </a:cxn>
                <a:cxn ang="0">
                  <a:pos x="2" y="43"/>
                </a:cxn>
                <a:cxn ang="0">
                  <a:pos x="1" y="36"/>
                </a:cxn>
                <a:cxn ang="0">
                  <a:pos x="0" y="26"/>
                </a:cxn>
                <a:cxn ang="0">
                  <a:pos x="1" y="18"/>
                </a:cxn>
                <a:cxn ang="0">
                  <a:pos x="3" y="8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</a:cxnLst>
              <a:rect l="0" t="0" r="r" b="b"/>
              <a:pathLst>
                <a:path w="35" h="54">
                  <a:moveTo>
                    <a:pt x="15" y="6"/>
                  </a:moveTo>
                  <a:lnTo>
                    <a:pt x="13" y="7"/>
                  </a:lnTo>
                  <a:lnTo>
                    <a:pt x="10" y="10"/>
                  </a:lnTo>
                  <a:lnTo>
                    <a:pt x="9" y="14"/>
                  </a:lnTo>
                  <a:lnTo>
                    <a:pt x="7" y="19"/>
                  </a:lnTo>
                  <a:lnTo>
                    <a:pt x="7" y="34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3" y="46"/>
                  </a:lnTo>
                  <a:lnTo>
                    <a:pt x="15" y="47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2" y="47"/>
                  </a:lnTo>
                  <a:lnTo>
                    <a:pt x="25" y="44"/>
                  </a:lnTo>
                  <a:lnTo>
                    <a:pt x="28" y="37"/>
                  </a:lnTo>
                  <a:lnTo>
                    <a:pt x="28" y="26"/>
                  </a:lnTo>
                  <a:lnTo>
                    <a:pt x="28" y="16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1" y="7"/>
                  </a:lnTo>
                  <a:lnTo>
                    <a:pt x="20" y="6"/>
                  </a:lnTo>
                  <a:lnTo>
                    <a:pt x="15" y="6"/>
                  </a:lnTo>
                  <a:close/>
                  <a:moveTo>
                    <a:pt x="15" y="0"/>
                  </a:moveTo>
                  <a:lnTo>
                    <a:pt x="20" y="0"/>
                  </a:lnTo>
                  <a:lnTo>
                    <a:pt x="25" y="1"/>
                  </a:lnTo>
                  <a:lnTo>
                    <a:pt x="28" y="3"/>
                  </a:lnTo>
                  <a:lnTo>
                    <a:pt x="29" y="4"/>
                  </a:lnTo>
                  <a:lnTo>
                    <a:pt x="31" y="7"/>
                  </a:lnTo>
                  <a:lnTo>
                    <a:pt x="32" y="10"/>
                  </a:lnTo>
                  <a:lnTo>
                    <a:pt x="34" y="14"/>
                  </a:lnTo>
                  <a:lnTo>
                    <a:pt x="35" y="19"/>
                  </a:lnTo>
                  <a:lnTo>
                    <a:pt x="35" y="26"/>
                  </a:lnTo>
                  <a:lnTo>
                    <a:pt x="35" y="35"/>
                  </a:lnTo>
                  <a:lnTo>
                    <a:pt x="34" y="42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28" y="51"/>
                  </a:lnTo>
                  <a:lnTo>
                    <a:pt x="21" y="54"/>
                  </a:lnTo>
                  <a:lnTo>
                    <a:pt x="18" y="54"/>
                  </a:lnTo>
                  <a:lnTo>
                    <a:pt x="11" y="52"/>
                  </a:lnTo>
                  <a:lnTo>
                    <a:pt x="6" y="48"/>
                  </a:lnTo>
                  <a:lnTo>
                    <a:pt x="2" y="43"/>
                  </a:lnTo>
                  <a:lnTo>
                    <a:pt x="1" y="36"/>
                  </a:lnTo>
                  <a:lnTo>
                    <a:pt x="0" y="26"/>
                  </a:lnTo>
                  <a:lnTo>
                    <a:pt x="1" y="18"/>
                  </a:lnTo>
                  <a:lnTo>
                    <a:pt x="3" y="8"/>
                  </a:lnTo>
                  <a:lnTo>
                    <a:pt x="6" y="4"/>
                  </a:lnTo>
                  <a:lnTo>
                    <a:pt x="8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3" name="Rectangle 37"/>
            <p:cNvSpPr>
              <a:spLocks noChangeArrowheads="1"/>
            </p:cNvSpPr>
            <p:nvPr/>
          </p:nvSpPr>
          <p:spPr bwMode="auto">
            <a:xfrm>
              <a:off x="4749" y="3838"/>
              <a:ext cx="7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4" name="Freeform 38"/>
            <p:cNvSpPr>
              <a:spLocks/>
            </p:cNvSpPr>
            <p:nvPr/>
          </p:nvSpPr>
          <p:spPr bwMode="auto">
            <a:xfrm>
              <a:off x="4766" y="3792"/>
              <a:ext cx="36" cy="5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3" y="0"/>
                </a:cxn>
                <a:cxn ang="0">
                  <a:pos x="33" y="7"/>
                </a:cxn>
                <a:cxn ang="0">
                  <a:pos x="12" y="7"/>
                </a:cxn>
                <a:cxn ang="0">
                  <a:pos x="10" y="21"/>
                </a:cxn>
                <a:cxn ang="0">
                  <a:pos x="16" y="18"/>
                </a:cxn>
                <a:cxn ang="0">
                  <a:pos x="19" y="17"/>
                </a:cxn>
                <a:cxn ang="0">
                  <a:pos x="24" y="18"/>
                </a:cxn>
                <a:cxn ang="0">
                  <a:pos x="28" y="19"/>
                </a:cxn>
                <a:cxn ang="0">
                  <a:pos x="31" y="22"/>
                </a:cxn>
                <a:cxn ang="0">
                  <a:pos x="34" y="28"/>
                </a:cxn>
                <a:cxn ang="0">
                  <a:pos x="36" y="34"/>
                </a:cxn>
                <a:cxn ang="0">
                  <a:pos x="34" y="41"/>
                </a:cxn>
                <a:cxn ang="0">
                  <a:pos x="32" y="48"/>
                </a:cxn>
                <a:cxn ang="0">
                  <a:pos x="25" y="52"/>
                </a:cxn>
                <a:cxn ang="0">
                  <a:pos x="18" y="54"/>
                </a:cxn>
                <a:cxn ang="0">
                  <a:pos x="13" y="53"/>
                </a:cxn>
                <a:cxn ang="0">
                  <a:pos x="9" y="52"/>
                </a:cxn>
                <a:cxn ang="0">
                  <a:pos x="6" y="50"/>
                </a:cxn>
                <a:cxn ang="0">
                  <a:pos x="3" y="47"/>
                </a:cxn>
                <a:cxn ang="0">
                  <a:pos x="2" y="44"/>
                </a:cxn>
                <a:cxn ang="0">
                  <a:pos x="0" y="39"/>
                </a:cxn>
                <a:cxn ang="0">
                  <a:pos x="7" y="38"/>
                </a:cxn>
                <a:cxn ang="0">
                  <a:pos x="8" y="41"/>
                </a:cxn>
                <a:cxn ang="0">
                  <a:pos x="9" y="44"/>
                </a:cxn>
                <a:cxn ang="0">
                  <a:pos x="12" y="47"/>
                </a:cxn>
                <a:cxn ang="0">
                  <a:pos x="14" y="48"/>
                </a:cxn>
                <a:cxn ang="0">
                  <a:pos x="20" y="48"/>
                </a:cxn>
                <a:cxn ang="0">
                  <a:pos x="22" y="47"/>
                </a:cxn>
                <a:cxn ang="0">
                  <a:pos x="24" y="46"/>
                </a:cxn>
                <a:cxn ang="0">
                  <a:pos x="25" y="44"/>
                </a:cxn>
                <a:cxn ang="0">
                  <a:pos x="27" y="42"/>
                </a:cxn>
                <a:cxn ang="0">
                  <a:pos x="28" y="39"/>
                </a:cxn>
                <a:cxn ang="0">
                  <a:pos x="29" y="35"/>
                </a:cxn>
                <a:cxn ang="0">
                  <a:pos x="29" y="32"/>
                </a:cxn>
                <a:cxn ang="0">
                  <a:pos x="28" y="29"/>
                </a:cxn>
                <a:cxn ang="0">
                  <a:pos x="26" y="26"/>
                </a:cxn>
                <a:cxn ang="0">
                  <a:pos x="24" y="25"/>
                </a:cxn>
                <a:cxn ang="0">
                  <a:pos x="18" y="23"/>
                </a:cxn>
                <a:cxn ang="0">
                  <a:pos x="15" y="24"/>
                </a:cxn>
                <a:cxn ang="0">
                  <a:pos x="14" y="24"/>
                </a:cxn>
                <a:cxn ang="0">
                  <a:pos x="10" y="26"/>
                </a:cxn>
                <a:cxn ang="0">
                  <a:pos x="8" y="28"/>
                </a:cxn>
                <a:cxn ang="0">
                  <a:pos x="1" y="27"/>
                </a:cxn>
                <a:cxn ang="0">
                  <a:pos x="7" y="0"/>
                </a:cxn>
              </a:cxnLst>
              <a:rect l="0" t="0" r="r" b="b"/>
              <a:pathLst>
                <a:path w="36" h="54">
                  <a:moveTo>
                    <a:pt x="7" y="0"/>
                  </a:moveTo>
                  <a:lnTo>
                    <a:pt x="33" y="0"/>
                  </a:lnTo>
                  <a:lnTo>
                    <a:pt x="33" y="7"/>
                  </a:lnTo>
                  <a:lnTo>
                    <a:pt x="12" y="7"/>
                  </a:lnTo>
                  <a:lnTo>
                    <a:pt x="10" y="21"/>
                  </a:lnTo>
                  <a:lnTo>
                    <a:pt x="16" y="18"/>
                  </a:lnTo>
                  <a:lnTo>
                    <a:pt x="19" y="17"/>
                  </a:lnTo>
                  <a:lnTo>
                    <a:pt x="24" y="18"/>
                  </a:lnTo>
                  <a:lnTo>
                    <a:pt x="28" y="19"/>
                  </a:lnTo>
                  <a:lnTo>
                    <a:pt x="31" y="22"/>
                  </a:lnTo>
                  <a:lnTo>
                    <a:pt x="34" y="28"/>
                  </a:lnTo>
                  <a:lnTo>
                    <a:pt x="36" y="34"/>
                  </a:lnTo>
                  <a:lnTo>
                    <a:pt x="34" y="41"/>
                  </a:lnTo>
                  <a:lnTo>
                    <a:pt x="32" y="48"/>
                  </a:lnTo>
                  <a:lnTo>
                    <a:pt x="25" y="52"/>
                  </a:lnTo>
                  <a:lnTo>
                    <a:pt x="18" y="54"/>
                  </a:lnTo>
                  <a:lnTo>
                    <a:pt x="13" y="53"/>
                  </a:lnTo>
                  <a:lnTo>
                    <a:pt x="9" y="52"/>
                  </a:lnTo>
                  <a:lnTo>
                    <a:pt x="6" y="50"/>
                  </a:lnTo>
                  <a:lnTo>
                    <a:pt x="3" y="47"/>
                  </a:lnTo>
                  <a:lnTo>
                    <a:pt x="2" y="44"/>
                  </a:lnTo>
                  <a:lnTo>
                    <a:pt x="0" y="39"/>
                  </a:lnTo>
                  <a:lnTo>
                    <a:pt x="7" y="38"/>
                  </a:lnTo>
                  <a:lnTo>
                    <a:pt x="8" y="41"/>
                  </a:lnTo>
                  <a:lnTo>
                    <a:pt x="9" y="44"/>
                  </a:lnTo>
                  <a:lnTo>
                    <a:pt x="12" y="47"/>
                  </a:lnTo>
                  <a:lnTo>
                    <a:pt x="14" y="48"/>
                  </a:lnTo>
                  <a:lnTo>
                    <a:pt x="20" y="48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5" y="44"/>
                  </a:lnTo>
                  <a:lnTo>
                    <a:pt x="27" y="42"/>
                  </a:lnTo>
                  <a:lnTo>
                    <a:pt x="28" y="39"/>
                  </a:lnTo>
                  <a:lnTo>
                    <a:pt x="29" y="35"/>
                  </a:lnTo>
                  <a:lnTo>
                    <a:pt x="29" y="32"/>
                  </a:lnTo>
                  <a:lnTo>
                    <a:pt x="28" y="29"/>
                  </a:lnTo>
                  <a:lnTo>
                    <a:pt x="26" y="26"/>
                  </a:lnTo>
                  <a:lnTo>
                    <a:pt x="24" y="25"/>
                  </a:lnTo>
                  <a:lnTo>
                    <a:pt x="18" y="23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0" y="26"/>
                  </a:lnTo>
                  <a:lnTo>
                    <a:pt x="8" y="28"/>
                  </a:lnTo>
                  <a:lnTo>
                    <a:pt x="1" y="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5" name="Line 39"/>
            <p:cNvSpPr>
              <a:spLocks noChangeShapeType="1"/>
            </p:cNvSpPr>
            <p:nvPr/>
          </p:nvSpPr>
          <p:spPr bwMode="auto">
            <a:xfrm flipV="1">
              <a:off x="5257" y="3740"/>
              <a:ext cx="1" cy="2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6" name="Line 40"/>
            <p:cNvSpPr>
              <a:spLocks noChangeShapeType="1"/>
            </p:cNvSpPr>
            <p:nvPr/>
          </p:nvSpPr>
          <p:spPr bwMode="auto">
            <a:xfrm>
              <a:off x="5257" y="2236"/>
              <a:ext cx="1" cy="2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7" name="Freeform 41"/>
            <p:cNvSpPr>
              <a:spLocks/>
            </p:cNvSpPr>
            <p:nvPr/>
          </p:nvSpPr>
          <p:spPr bwMode="auto">
            <a:xfrm>
              <a:off x="5244" y="3792"/>
              <a:ext cx="20" cy="5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0" y="0"/>
                </a:cxn>
                <a:cxn ang="0">
                  <a:pos x="20" y="53"/>
                </a:cxn>
                <a:cxn ang="0">
                  <a:pos x="13" y="53"/>
                </a:cxn>
                <a:cxn ang="0">
                  <a:pos x="13" y="11"/>
                </a:cxn>
                <a:cxn ang="0">
                  <a:pos x="11" y="13"/>
                </a:cxn>
                <a:cxn ang="0">
                  <a:pos x="9" y="15"/>
                </a:cxn>
                <a:cxn ang="0">
                  <a:pos x="7" y="15"/>
                </a:cxn>
                <a:cxn ang="0">
                  <a:pos x="4" y="17"/>
                </a:cxn>
                <a:cxn ang="0">
                  <a:pos x="2" y="18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4" y="11"/>
                </a:cxn>
                <a:cxn ang="0">
                  <a:pos x="7" y="9"/>
                </a:cxn>
                <a:cxn ang="0">
                  <a:pos x="10" y="7"/>
                </a:cxn>
                <a:cxn ang="0">
                  <a:pos x="12" y="4"/>
                </a:cxn>
                <a:cxn ang="0">
                  <a:pos x="15" y="0"/>
                </a:cxn>
              </a:cxnLst>
              <a:rect l="0" t="0" r="r" b="b"/>
              <a:pathLst>
                <a:path w="20" h="53">
                  <a:moveTo>
                    <a:pt x="15" y="0"/>
                  </a:moveTo>
                  <a:lnTo>
                    <a:pt x="20" y="0"/>
                  </a:lnTo>
                  <a:lnTo>
                    <a:pt x="20" y="53"/>
                  </a:lnTo>
                  <a:lnTo>
                    <a:pt x="13" y="53"/>
                  </a:lnTo>
                  <a:lnTo>
                    <a:pt x="13" y="11"/>
                  </a:lnTo>
                  <a:lnTo>
                    <a:pt x="11" y="13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4" y="17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4" y="11"/>
                  </a:lnTo>
                  <a:lnTo>
                    <a:pt x="7" y="9"/>
                  </a:lnTo>
                  <a:lnTo>
                    <a:pt x="10" y="7"/>
                  </a:lnTo>
                  <a:lnTo>
                    <a:pt x="12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8" name="Line 42"/>
            <p:cNvSpPr>
              <a:spLocks noChangeShapeType="1"/>
            </p:cNvSpPr>
            <p:nvPr/>
          </p:nvSpPr>
          <p:spPr bwMode="auto">
            <a:xfrm>
              <a:off x="3239" y="3760"/>
              <a:ext cx="2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9" name="Line 43"/>
            <p:cNvSpPr>
              <a:spLocks noChangeShapeType="1"/>
            </p:cNvSpPr>
            <p:nvPr/>
          </p:nvSpPr>
          <p:spPr bwMode="auto">
            <a:xfrm flipH="1">
              <a:off x="5236" y="3760"/>
              <a:ext cx="2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80" name="Rectangle 44"/>
            <p:cNvSpPr>
              <a:spLocks noChangeArrowheads="1"/>
            </p:cNvSpPr>
            <p:nvPr/>
          </p:nvSpPr>
          <p:spPr bwMode="auto">
            <a:xfrm>
              <a:off x="3141" y="3765"/>
              <a:ext cx="21" cy="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81" name="Freeform 45"/>
            <p:cNvSpPr>
              <a:spLocks/>
            </p:cNvSpPr>
            <p:nvPr/>
          </p:nvSpPr>
          <p:spPr bwMode="auto">
            <a:xfrm>
              <a:off x="3167" y="3734"/>
              <a:ext cx="35" cy="5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9" y="5"/>
                </a:cxn>
                <a:cxn ang="0">
                  <a:pos x="31" y="9"/>
                </a:cxn>
                <a:cxn ang="0">
                  <a:pos x="32" y="16"/>
                </a:cxn>
                <a:cxn ang="0">
                  <a:pos x="29" y="21"/>
                </a:cxn>
                <a:cxn ang="0">
                  <a:pos x="25" y="24"/>
                </a:cxn>
                <a:cxn ang="0">
                  <a:pos x="30" y="27"/>
                </a:cxn>
                <a:cxn ang="0">
                  <a:pos x="35" y="34"/>
                </a:cxn>
                <a:cxn ang="0">
                  <a:pos x="34" y="43"/>
                </a:cxn>
                <a:cxn ang="0">
                  <a:pos x="27" y="52"/>
                </a:cxn>
                <a:cxn ang="0">
                  <a:pos x="21" y="54"/>
                </a:cxn>
                <a:cxn ang="0">
                  <a:pos x="9" y="53"/>
                </a:cxn>
                <a:cxn ang="0">
                  <a:pos x="3" y="47"/>
                </a:cxn>
                <a:cxn ang="0">
                  <a:pos x="0" y="40"/>
                </a:cxn>
                <a:cxn ang="0">
                  <a:pos x="8" y="42"/>
                </a:cxn>
                <a:cxn ang="0">
                  <a:pos x="12" y="46"/>
                </a:cxn>
                <a:cxn ang="0">
                  <a:pos x="15" y="48"/>
                </a:cxn>
                <a:cxn ang="0">
                  <a:pos x="24" y="47"/>
                </a:cxn>
                <a:cxn ang="0">
                  <a:pos x="27" y="43"/>
                </a:cxn>
                <a:cxn ang="0">
                  <a:pos x="28" y="35"/>
                </a:cxn>
                <a:cxn ang="0">
                  <a:pos x="25" y="30"/>
                </a:cxn>
                <a:cxn ang="0">
                  <a:pos x="23" y="28"/>
                </a:cxn>
                <a:cxn ang="0">
                  <a:pos x="18" y="27"/>
                </a:cxn>
                <a:cxn ang="0">
                  <a:pos x="13" y="28"/>
                </a:cxn>
                <a:cxn ang="0">
                  <a:pos x="17" y="21"/>
                </a:cxn>
                <a:cxn ang="0">
                  <a:pos x="23" y="19"/>
                </a:cxn>
                <a:cxn ang="0">
                  <a:pos x="25" y="12"/>
                </a:cxn>
                <a:cxn ang="0">
                  <a:pos x="21" y="7"/>
                </a:cxn>
                <a:cxn ang="0">
                  <a:pos x="15" y="6"/>
                </a:cxn>
                <a:cxn ang="0">
                  <a:pos x="10" y="10"/>
                </a:cxn>
                <a:cxn ang="0">
                  <a:pos x="8" y="14"/>
                </a:cxn>
                <a:cxn ang="0">
                  <a:pos x="2" y="10"/>
                </a:cxn>
                <a:cxn ang="0">
                  <a:pos x="10" y="2"/>
                </a:cxn>
              </a:cxnLst>
              <a:rect l="0" t="0" r="r" b="b"/>
              <a:pathLst>
                <a:path w="35" h="54">
                  <a:moveTo>
                    <a:pt x="13" y="0"/>
                  </a:moveTo>
                  <a:lnTo>
                    <a:pt x="19" y="0"/>
                  </a:lnTo>
                  <a:lnTo>
                    <a:pt x="24" y="2"/>
                  </a:lnTo>
                  <a:lnTo>
                    <a:pt x="29" y="5"/>
                  </a:lnTo>
                  <a:lnTo>
                    <a:pt x="30" y="7"/>
                  </a:lnTo>
                  <a:lnTo>
                    <a:pt x="31" y="9"/>
                  </a:lnTo>
                  <a:lnTo>
                    <a:pt x="32" y="11"/>
                  </a:lnTo>
                  <a:lnTo>
                    <a:pt x="32" y="16"/>
                  </a:lnTo>
                  <a:lnTo>
                    <a:pt x="30" y="19"/>
                  </a:lnTo>
                  <a:lnTo>
                    <a:pt x="29" y="21"/>
                  </a:lnTo>
                  <a:lnTo>
                    <a:pt x="27" y="23"/>
                  </a:lnTo>
                  <a:lnTo>
                    <a:pt x="25" y="24"/>
                  </a:lnTo>
                  <a:lnTo>
                    <a:pt x="28" y="25"/>
                  </a:lnTo>
                  <a:lnTo>
                    <a:pt x="30" y="27"/>
                  </a:lnTo>
                  <a:lnTo>
                    <a:pt x="34" y="31"/>
                  </a:lnTo>
                  <a:lnTo>
                    <a:pt x="35" y="34"/>
                  </a:lnTo>
                  <a:lnTo>
                    <a:pt x="35" y="37"/>
                  </a:lnTo>
                  <a:lnTo>
                    <a:pt x="34" y="43"/>
                  </a:lnTo>
                  <a:lnTo>
                    <a:pt x="30" y="50"/>
                  </a:lnTo>
                  <a:lnTo>
                    <a:pt x="27" y="52"/>
                  </a:lnTo>
                  <a:lnTo>
                    <a:pt x="24" y="53"/>
                  </a:lnTo>
                  <a:lnTo>
                    <a:pt x="21" y="54"/>
                  </a:lnTo>
                  <a:lnTo>
                    <a:pt x="17" y="54"/>
                  </a:lnTo>
                  <a:lnTo>
                    <a:pt x="9" y="53"/>
                  </a:lnTo>
                  <a:lnTo>
                    <a:pt x="6" y="51"/>
                  </a:lnTo>
                  <a:lnTo>
                    <a:pt x="3" y="47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8" y="39"/>
                  </a:lnTo>
                  <a:lnTo>
                    <a:pt x="8" y="42"/>
                  </a:lnTo>
                  <a:lnTo>
                    <a:pt x="9" y="44"/>
                  </a:lnTo>
                  <a:lnTo>
                    <a:pt x="12" y="46"/>
                  </a:lnTo>
                  <a:lnTo>
                    <a:pt x="13" y="47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24" y="47"/>
                  </a:lnTo>
                  <a:lnTo>
                    <a:pt x="25" y="45"/>
                  </a:lnTo>
                  <a:lnTo>
                    <a:pt x="27" y="43"/>
                  </a:lnTo>
                  <a:lnTo>
                    <a:pt x="28" y="40"/>
                  </a:lnTo>
                  <a:lnTo>
                    <a:pt x="28" y="35"/>
                  </a:lnTo>
                  <a:lnTo>
                    <a:pt x="27" y="32"/>
                  </a:lnTo>
                  <a:lnTo>
                    <a:pt x="25" y="30"/>
                  </a:lnTo>
                  <a:lnTo>
                    <a:pt x="24" y="29"/>
                  </a:lnTo>
                  <a:lnTo>
                    <a:pt x="23" y="28"/>
                  </a:lnTo>
                  <a:lnTo>
                    <a:pt x="20" y="28"/>
                  </a:lnTo>
                  <a:lnTo>
                    <a:pt x="18" y="27"/>
                  </a:lnTo>
                  <a:lnTo>
                    <a:pt x="15" y="27"/>
                  </a:lnTo>
                  <a:lnTo>
                    <a:pt x="13" y="28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22" y="20"/>
                  </a:lnTo>
                  <a:lnTo>
                    <a:pt x="23" y="19"/>
                  </a:lnTo>
                  <a:lnTo>
                    <a:pt x="25" y="16"/>
                  </a:lnTo>
                  <a:lnTo>
                    <a:pt x="25" y="12"/>
                  </a:lnTo>
                  <a:lnTo>
                    <a:pt x="24" y="10"/>
                  </a:lnTo>
                  <a:lnTo>
                    <a:pt x="21" y="7"/>
                  </a:lnTo>
                  <a:lnTo>
                    <a:pt x="19" y="6"/>
                  </a:lnTo>
                  <a:lnTo>
                    <a:pt x="15" y="6"/>
                  </a:lnTo>
                  <a:lnTo>
                    <a:pt x="13" y="7"/>
                  </a:lnTo>
                  <a:lnTo>
                    <a:pt x="10" y="10"/>
                  </a:lnTo>
                  <a:lnTo>
                    <a:pt x="9" y="12"/>
                  </a:lnTo>
                  <a:lnTo>
                    <a:pt x="8" y="14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82" name="Line 46"/>
            <p:cNvSpPr>
              <a:spLocks noChangeShapeType="1"/>
            </p:cNvSpPr>
            <p:nvPr/>
          </p:nvSpPr>
          <p:spPr bwMode="auto">
            <a:xfrm>
              <a:off x="3239" y="3506"/>
              <a:ext cx="2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83" name="Line 47"/>
            <p:cNvSpPr>
              <a:spLocks noChangeShapeType="1"/>
            </p:cNvSpPr>
            <p:nvPr/>
          </p:nvSpPr>
          <p:spPr bwMode="auto">
            <a:xfrm flipH="1">
              <a:off x="5236" y="3506"/>
              <a:ext cx="2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84" name="Rectangle 48"/>
            <p:cNvSpPr>
              <a:spLocks noChangeArrowheads="1"/>
            </p:cNvSpPr>
            <p:nvPr/>
          </p:nvSpPr>
          <p:spPr bwMode="auto">
            <a:xfrm>
              <a:off x="3141" y="3511"/>
              <a:ext cx="21" cy="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85" name="Freeform 49"/>
            <p:cNvSpPr>
              <a:spLocks/>
            </p:cNvSpPr>
            <p:nvPr/>
          </p:nvSpPr>
          <p:spPr bwMode="auto">
            <a:xfrm>
              <a:off x="3167" y="3480"/>
              <a:ext cx="34" cy="5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1" y="0"/>
                </a:cxn>
                <a:cxn ang="0">
                  <a:pos x="24" y="1"/>
                </a:cxn>
                <a:cxn ang="0">
                  <a:pos x="27" y="3"/>
                </a:cxn>
                <a:cxn ang="0">
                  <a:pos x="31" y="6"/>
                </a:cxn>
                <a:cxn ang="0">
                  <a:pos x="33" y="9"/>
                </a:cxn>
                <a:cxn ang="0">
                  <a:pos x="34" y="12"/>
                </a:cxn>
                <a:cxn ang="0">
                  <a:pos x="34" y="17"/>
                </a:cxn>
                <a:cxn ang="0">
                  <a:pos x="33" y="19"/>
                </a:cxn>
                <a:cxn ang="0">
                  <a:pos x="32" y="21"/>
                </a:cxn>
                <a:cxn ang="0">
                  <a:pos x="30" y="25"/>
                </a:cxn>
                <a:cxn ang="0">
                  <a:pos x="28" y="27"/>
                </a:cxn>
                <a:cxn ang="0">
                  <a:pos x="26" y="30"/>
                </a:cxn>
                <a:cxn ang="0">
                  <a:pos x="23" y="33"/>
                </a:cxn>
                <a:cxn ang="0">
                  <a:pos x="19" y="36"/>
                </a:cxn>
                <a:cxn ang="0">
                  <a:pos x="11" y="44"/>
                </a:cxn>
                <a:cxn ang="0">
                  <a:pos x="10" y="46"/>
                </a:cxn>
                <a:cxn ang="0">
                  <a:pos x="9" y="47"/>
                </a:cxn>
                <a:cxn ang="0">
                  <a:pos x="34" y="47"/>
                </a:cxn>
                <a:cxn ang="0">
                  <a:pos x="34" y="54"/>
                </a:cxn>
                <a:cxn ang="0">
                  <a:pos x="0" y="54"/>
                </a:cxn>
                <a:cxn ang="0">
                  <a:pos x="0" y="51"/>
                </a:cxn>
                <a:cxn ang="0">
                  <a:pos x="1" y="47"/>
                </a:cxn>
                <a:cxn ang="0">
                  <a:pos x="3" y="43"/>
                </a:cxn>
                <a:cxn ang="0">
                  <a:pos x="6" y="39"/>
                </a:cxn>
                <a:cxn ang="0">
                  <a:pos x="9" y="36"/>
                </a:cxn>
                <a:cxn ang="0">
                  <a:pos x="12" y="33"/>
                </a:cxn>
                <a:cxn ang="0">
                  <a:pos x="16" y="30"/>
                </a:cxn>
                <a:cxn ang="0">
                  <a:pos x="22" y="25"/>
                </a:cxn>
                <a:cxn ang="0">
                  <a:pos x="23" y="22"/>
                </a:cxn>
                <a:cxn ang="0">
                  <a:pos x="25" y="21"/>
                </a:cxn>
                <a:cxn ang="0">
                  <a:pos x="26" y="18"/>
                </a:cxn>
                <a:cxn ang="0">
                  <a:pos x="26" y="17"/>
                </a:cxn>
                <a:cxn ang="0">
                  <a:pos x="26" y="12"/>
                </a:cxn>
                <a:cxn ang="0">
                  <a:pos x="26" y="10"/>
                </a:cxn>
                <a:cxn ang="0">
                  <a:pos x="24" y="9"/>
                </a:cxn>
                <a:cxn ang="0">
                  <a:pos x="22" y="7"/>
                </a:cxn>
                <a:cxn ang="0">
                  <a:pos x="19" y="6"/>
                </a:cxn>
                <a:cxn ang="0">
                  <a:pos x="15" y="6"/>
                </a:cxn>
                <a:cxn ang="0">
                  <a:pos x="12" y="7"/>
                </a:cxn>
                <a:cxn ang="0">
                  <a:pos x="11" y="9"/>
                </a:cxn>
                <a:cxn ang="0">
                  <a:pos x="9" y="10"/>
                </a:cxn>
                <a:cxn ang="0">
                  <a:pos x="8" y="11"/>
                </a:cxn>
                <a:cxn ang="0">
                  <a:pos x="8" y="15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9" y="2"/>
                </a:cxn>
                <a:cxn ang="0">
                  <a:pos x="13" y="0"/>
                </a:cxn>
              </a:cxnLst>
              <a:rect l="0" t="0" r="r" b="b"/>
              <a:pathLst>
                <a:path w="34" h="54">
                  <a:moveTo>
                    <a:pt x="13" y="0"/>
                  </a:moveTo>
                  <a:lnTo>
                    <a:pt x="21" y="0"/>
                  </a:lnTo>
                  <a:lnTo>
                    <a:pt x="24" y="1"/>
                  </a:lnTo>
                  <a:lnTo>
                    <a:pt x="27" y="3"/>
                  </a:lnTo>
                  <a:lnTo>
                    <a:pt x="31" y="6"/>
                  </a:lnTo>
                  <a:lnTo>
                    <a:pt x="33" y="9"/>
                  </a:lnTo>
                  <a:lnTo>
                    <a:pt x="34" y="12"/>
                  </a:lnTo>
                  <a:lnTo>
                    <a:pt x="34" y="17"/>
                  </a:lnTo>
                  <a:lnTo>
                    <a:pt x="33" y="19"/>
                  </a:lnTo>
                  <a:lnTo>
                    <a:pt x="32" y="21"/>
                  </a:lnTo>
                  <a:lnTo>
                    <a:pt x="30" y="25"/>
                  </a:lnTo>
                  <a:lnTo>
                    <a:pt x="28" y="27"/>
                  </a:lnTo>
                  <a:lnTo>
                    <a:pt x="26" y="30"/>
                  </a:lnTo>
                  <a:lnTo>
                    <a:pt x="23" y="33"/>
                  </a:lnTo>
                  <a:lnTo>
                    <a:pt x="19" y="36"/>
                  </a:lnTo>
                  <a:lnTo>
                    <a:pt x="11" y="44"/>
                  </a:lnTo>
                  <a:lnTo>
                    <a:pt x="10" y="46"/>
                  </a:lnTo>
                  <a:lnTo>
                    <a:pt x="9" y="47"/>
                  </a:lnTo>
                  <a:lnTo>
                    <a:pt x="34" y="47"/>
                  </a:lnTo>
                  <a:lnTo>
                    <a:pt x="34" y="54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1" y="47"/>
                  </a:lnTo>
                  <a:lnTo>
                    <a:pt x="3" y="43"/>
                  </a:lnTo>
                  <a:lnTo>
                    <a:pt x="6" y="39"/>
                  </a:lnTo>
                  <a:lnTo>
                    <a:pt x="9" y="36"/>
                  </a:lnTo>
                  <a:lnTo>
                    <a:pt x="12" y="33"/>
                  </a:lnTo>
                  <a:lnTo>
                    <a:pt x="16" y="30"/>
                  </a:lnTo>
                  <a:lnTo>
                    <a:pt x="22" y="25"/>
                  </a:lnTo>
                  <a:lnTo>
                    <a:pt x="23" y="22"/>
                  </a:lnTo>
                  <a:lnTo>
                    <a:pt x="25" y="21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4" y="9"/>
                  </a:lnTo>
                  <a:lnTo>
                    <a:pt x="22" y="7"/>
                  </a:lnTo>
                  <a:lnTo>
                    <a:pt x="19" y="6"/>
                  </a:lnTo>
                  <a:lnTo>
                    <a:pt x="15" y="6"/>
                  </a:lnTo>
                  <a:lnTo>
                    <a:pt x="12" y="7"/>
                  </a:lnTo>
                  <a:lnTo>
                    <a:pt x="11" y="9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9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86" name="Line 50"/>
            <p:cNvSpPr>
              <a:spLocks noChangeShapeType="1"/>
            </p:cNvSpPr>
            <p:nvPr/>
          </p:nvSpPr>
          <p:spPr bwMode="auto">
            <a:xfrm>
              <a:off x="3239" y="3252"/>
              <a:ext cx="2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87" name="Line 51"/>
            <p:cNvSpPr>
              <a:spLocks noChangeShapeType="1"/>
            </p:cNvSpPr>
            <p:nvPr/>
          </p:nvSpPr>
          <p:spPr bwMode="auto">
            <a:xfrm flipH="1">
              <a:off x="5236" y="3252"/>
              <a:ext cx="2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88" name="Rectangle 52"/>
            <p:cNvSpPr>
              <a:spLocks noChangeArrowheads="1"/>
            </p:cNvSpPr>
            <p:nvPr/>
          </p:nvSpPr>
          <p:spPr bwMode="auto">
            <a:xfrm>
              <a:off x="3141" y="3257"/>
              <a:ext cx="21" cy="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89" name="Freeform 53"/>
            <p:cNvSpPr>
              <a:spLocks/>
            </p:cNvSpPr>
            <p:nvPr/>
          </p:nvSpPr>
          <p:spPr bwMode="auto">
            <a:xfrm>
              <a:off x="3172" y="3226"/>
              <a:ext cx="19" cy="54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9" y="0"/>
                </a:cxn>
                <a:cxn ang="0">
                  <a:pos x="19" y="54"/>
                </a:cxn>
                <a:cxn ang="0">
                  <a:pos x="12" y="54"/>
                </a:cxn>
                <a:cxn ang="0">
                  <a:pos x="12" y="12"/>
                </a:cxn>
                <a:cxn ang="0">
                  <a:pos x="9" y="15"/>
                </a:cxn>
                <a:cxn ang="0">
                  <a:pos x="7" y="16"/>
                </a:cxn>
                <a:cxn ang="0">
                  <a:pos x="4" y="17"/>
                </a:cxn>
                <a:cxn ang="0">
                  <a:pos x="2" y="18"/>
                </a:cxn>
                <a:cxn ang="0">
                  <a:pos x="0" y="19"/>
                </a:cxn>
                <a:cxn ang="0">
                  <a:pos x="0" y="14"/>
                </a:cxn>
                <a:cxn ang="0">
                  <a:pos x="5" y="10"/>
                </a:cxn>
                <a:cxn ang="0">
                  <a:pos x="9" y="7"/>
                </a:cxn>
                <a:cxn ang="0">
                  <a:pos x="14" y="3"/>
                </a:cxn>
                <a:cxn ang="0">
                  <a:pos x="14" y="0"/>
                </a:cxn>
              </a:cxnLst>
              <a:rect l="0" t="0" r="r" b="b"/>
              <a:pathLst>
                <a:path w="19" h="54">
                  <a:moveTo>
                    <a:pt x="14" y="0"/>
                  </a:moveTo>
                  <a:lnTo>
                    <a:pt x="19" y="0"/>
                  </a:lnTo>
                  <a:lnTo>
                    <a:pt x="19" y="54"/>
                  </a:lnTo>
                  <a:lnTo>
                    <a:pt x="12" y="54"/>
                  </a:lnTo>
                  <a:lnTo>
                    <a:pt x="12" y="12"/>
                  </a:lnTo>
                  <a:lnTo>
                    <a:pt x="9" y="15"/>
                  </a:lnTo>
                  <a:lnTo>
                    <a:pt x="7" y="16"/>
                  </a:lnTo>
                  <a:lnTo>
                    <a:pt x="4" y="17"/>
                  </a:lnTo>
                  <a:lnTo>
                    <a:pt x="2" y="18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10"/>
                  </a:lnTo>
                  <a:lnTo>
                    <a:pt x="9" y="7"/>
                  </a:lnTo>
                  <a:lnTo>
                    <a:pt x="14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90" name="Line 54"/>
            <p:cNvSpPr>
              <a:spLocks noChangeShapeType="1"/>
            </p:cNvSpPr>
            <p:nvPr/>
          </p:nvSpPr>
          <p:spPr bwMode="auto">
            <a:xfrm>
              <a:off x="3239" y="2998"/>
              <a:ext cx="2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91" name="Line 55"/>
            <p:cNvSpPr>
              <a:spLocks noChangeShapeType="1"/>
            </p:cNvSpPr>
            <p:nvPr/>
          </p:nvSpPr>
          <p:spPr bwMode="auto">
            <a:xfrm flipH="1">
              <a:off x="5236" y="2998"/>
              <a:ext cx="2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92" name="Freeform 56"/>
            <p:cNvSpPr>
              <a:spLocks noEditPoints="1"/>
            </p:cNvSpPr>
            <p:nvPr/>
          </p:nvSpPr>
          <p:spPr bwMode="auto">
            <a:xfrm>
              <a:off x="3186" y="2972"/>
              <a:ext cx="35" cy="54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13" y="7"/>
                </a:cxn>
                <a:cxn ang="0">
                  <a:pos x="10" y="10"/>
                </a:cxn>
                <a:cxn ang="0">
                  <a:pos x="8" y="14"/>
                </a:cxn>
                <a:cxn ang="0">
                  <a:pos x="7" y="20"/>
                </a:cxn>
                <a:cxn ang="0">
                  <a:pos x="7" y="35"/>
                </a:cxn>
                <a:cxn ang="0">
                  <a:pos x="7" y="40"/>
                </a:cxn>
                <a:cxn ang="0">
                  <a:pos x="10" y="44"/>
                </a:cxn>
                <a:cxn ang="0">
                  <a:pos x="12" y="47"/>
                </a:cxn>
                <a:cxn ang="0">
                  <a:pos x="15" y="47"/>
                </a:cxn>
                <a:cxn ang="0">
                  <a:pos x="18" y="48"/>
                </a:cxn>
                <a:cxn ang="0">
                  <a:pos x="19" y="48"/>
                </a:cxn>
                <a:cxn ang="0">
                  <a:pos x="22" y="47"/>
                </a:cxn>
                <a:cxn ang="0">
                  <a:pos x="25" y="44"/>
                </a:cxn>
                <a:cxn ang="0">
                  <a:pos x="27" y="38"/>
                </a:cxn>
                <a:cxn ang="0">
                  <a:pos x="28" y="27"/>
                </a:cxn>
                <a:cxn ang="0">
                  <a:pos x="27" y="17"/>
                </a:cxn>
                <a:cxn ang="0">
                  <a:pos x="25" y="10"/>
                </a:cxn>
                <a:cxn ang="0">
                  <a:pos x="23" y="9"/>
                </a:cxn>
                <a:cxn ang="0">
                  <a:pos x="21" y="7"/>
                </a:cxn>
                <a:cxn ang="0">
                  <a:pos x="19" y="6"/>
                </a:cxn>
                <a:cxn ang="0">
                  <a:pos x="15" y="6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25" y="2"/>
                </a:cxn>
                <a:cxn ang="0">
                  <a:pos x="27" y="3"/>
                </a:cxn>
                <a:cxn ang="0">
                  <a:pos x="29" y="5"/>
                </a:cxn>
                <a:cxn ang="0">
                  <a:pos x="30" y="7"/>
                </a:cxn>
                <a:cxn ang="0">
                  <a:pos x="32" y="10"/>
                </a:cxn>
                <a:cxn ang="0">
                  <a:pos x="33" y="14"/>
                </a:cxn>
                <a:cxn ang="0">
                  <a:pos x="34" y="20"/>
                </a:cxn>
                <a:cxn ang="0">
                  <a:pos x="35" y="27"/>
                </a:cxn>
                <a:cxn ang="0">
                  <a:pos x="34" y="36"/>
                </a:cxn>
                <a:cxn ang="0">
                  <a:pos x="33" y="43"/>
                </a:cxn>
                <a:cxn ang="0">
                  <a:pos x="31" y="47"/>
                </a:cxn>
                <a:cxn ang="0">
                  <a:pos x="30" y="49"/>
                </a:cxn>
                <a:cxn ang="0">
                  <a:pos x="27" y="51"/>
                </a:cxn>
                <a:cxn ang="0">
                  <a:pos x="21" y="54"/>
                </a:cxn>
                <a:cxn ang="0">
                  <a:pos x="18" y="54"/>
                </a:cxn>
                <a:cxn ang="0">
                  <a:pos x="11" y="53"/>
                </a:cxn>
                <a:cxn ang="0">
                  <a:pos x="5" y="49"/>
                </a:cxn>
                <a:cxn ang="0">
                  <a:pos x="2" y="43"/>
                </a:cxn>
                <a:cxn ang="0">
                  <a:pos x="0" y="36"/>
                </a:cxn>
                <a:cxn ang="0">
                  <a:pos x="0" y="27"/>
                </a:cxn>
                <a:cxn ang="0">
                  <a:pos x="0" y="18"/>
                </a:cxn>
                <a:cxn ang="0">
                  <a:pos x="3" y="9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1" y="1"/>
                </a:cxn>
                <a:cxn ang="0">
                  <a:pos x="15" y="0"/>
                </a:cxn>
              </a:cxnLst>
              <a:rect l="0" t="0" r="r" b="b"/>
              <a:pathLst>
                <a:path w="35" h="54">
                  <a:moveTo>
                    <a:pt x="15" y="6"/>
                  </a:moveTo>
                  <a:lnTo>
                    <a:pt x="13" y="7"/>
                  </a:lnTo>
                  <a:lnTo>
                    <a:pt x="10" y="10"/>
                  </a:lnTo>
                  <a:lnTo>
                    <a:pt x="8" y="14"/>
                  </a:lnTo>
                  <a:lnTo>
                    <a:pt x="7" y="20"/>
                  </a:lnTo>
                  <a:lnTo>
                    <a:pt x="7" y="35"/>
                  </a:lnTo>
                  <a:lnTo>
                    <a:pt x="7" y="40"/>
                  </a:lnTo>
                  <a:lnTo>
                    <a:pt x="10" y="44"/>
                  </a:lnTo>
                  <a:lnTo>
                    <a:pt x="12" y="47"/>
                  </a:lnTo>
                  <a:lnTo>
                    <a:pt x="15" y="47"/>
                  </a:lnTo>
                  <a:lnTo>
                    <a:pt x="18" y="48"/>
                  </a:lnTo>
                  <a:lnTo>
                    <a:pt x="19" y="48"/>
                  </a:lnTo>
                  <a:lnTo>
                    <a:pt x="22" y="47"/>
                  </a:lnTo>
                  <a:lnTo>
                    <a:pt x="25" y="44"/>
                  </a:lnTo>
                  <a:lnTo>
                    <a:pt x="27" y="38"/>
                  </a:lnTo>
                  <a:lnTo>
                    <a:pt x="28" y="27"/>
                  </a:lnTo>
                  <a:lnTo>
                    <a:pt x="27" y="17"/>
                  </a:lnTo>
                  <a:lnTo>
                    <a:pt x="25" y="10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19" y="6"/>
                  </a:lnTo>
                  <a:lnTo>
                    <a:pt x="15" y="6"/>
                  </a:lnTo>
                  <a:close/>
                  <a:moveTo>
                    <a:pt x="15" y="0"/>
                  </a:moveTo>
                  <a:lnTo>
                    <a:pt x="20" y="0"/>
                  </a:lnTo>
                  <a:lnTo>
                    <a:pt x="25" y="2"/>
                  </a:lnTo>
                  <a:lnTo>
                    <a:pt x="27" y="3"/>
                  </a:lnTo>
                  <a:lnTo>
                    <a:pt x="29" y="5"/>
                  </a:lnTo>
                  <a:lnTo>
                    <a:pt x="30" y="7"/>
                  </a:lnTo>
                  <a:lnTo>
                    <a:pt x="32" y="10"/>
                  </a:lnTo>
                  <a:lnTo>
                    <a:pt x="33" y="14"/>
                  </a:lnTo>
                  <a:lnTo>
                    <a:pt x="34" y="20"/>
                  </a:lnTo>
                  <a:lnTo>
                    <a:pt x="35" y="27"/>
                  </a:lnTo>
                  <a:lnTo>
                    <a:pt x="34" y="36"/>
                  </a:lnTo>
                  <a:lnTo>
                    <a:pt x="33" y="43"/>
                  </a:lnTo>
                  <a:lnTo>
                    <a:pt x="31" y="47"/>
                  </a:lnTo>
                  <a:lnTo>
                    <a:pt x="30" y="49"/>
                  </a:lnTo>
                  <a:lnTo>
                    <a:pt x="27" y="51"/>
                  </a:lnTo>
                  <a:lnTo>
                    <a:pt x="21" y="54"/>
                  </a:lnTo>
                  <a:lnTo>
                    <a:pt x="18" y="54"/>
                  </a:lnTo>
                  <a:lnTo>
                    <a:pt x="11" y="53"/>
                  </a:lnTo>
                  <a:lnTo>
                    <a:pt x="5" y="49"/>
                  </a:lnTo>
                  <a:lnTo>
                    <a:pt x="2" y="43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3" y="9"/>
                  </a:lnTo>
                  <a:lnTo>
                    <a:pt x="6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1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93" name="Line 57"/>
            <p:cNvSpPr>
              <a:spLocks noChangeShapeType="1"/>
            </p:cNvSpPr>
            <p:nvPr/>
          </p:nvSpPr>
          <p:spPr bwMode="auto">
            <a:xfrm>
              <a:off x="3239" y="2744"/>
              <a:ext cx="2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94" name="Line 58"/>
            <p:cNvSpPr>
              <a:spLocks noChangeShapeType="1"/>
            </p:cNvSpPr>
            <p:nvPr/>
          </p:nvSpPr>
          <p:spPr bwMode="auto">
            <a:xfrm flipH="1">
              <a:off x="5236" y="2744"/>
              <a:ext cx="2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95" name="Freeform 59"/>
            <p:cNvSpPr>
              <a:spLocks/>
            </p:cNvSpPr>
            <p:nvPr/>
          </p:nvSpPr>
          <p:spPr bwMode="auto">
            <a:xfrm>
              <a:off x="3190" y="2718"/>
              <a:ext cx="20" cy="5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0" y="0"/>
                </a:cxn>
                <a:cxn ang="0">
                  <a:pos x="20" y="54"/>
                </a:cxn>
                <a:cxn ang="0">
                  <a:pos x="13" y="54"/>
                </a:cxn>
                <a:cxn ang="0">
                  <a:pos x="13" y="12"/>
                </a:cxn>
                <a:cxn ang="0">
                  <a:pos x="11" y="14"/>
                </a:cxn>
                <a:cxn ang="0">
                  <a:pos x="9" y="15"/>
                </a:cxn>
                <a:cxn ang="0">
                  <a:pos x="7" y="16"/>
                </a:cxn>
                <a:cxn ang="0">
                  <a:pos x="4" y="17"/>
                </a:cxn>
                <a:cxn ang="0">
                  <a:pos x="2" y="18"/>
                </a:cxn>
                <a:cxn ang="0">
                  <a:pos x="0" y="19"/>
                </a:cxn>
                <a:cxn ang="0">
                  <a:pos x="0" y="14"/>
                </a:cxn>
                <a:cxn ang="0">
                  <a:pos x="4" y="11"/>
                </a:cxn>
                <a:cxn ang="0">
                  <a:pos x="7" y="10"/>
                </a:cxn>
                <a:cxn ang="0">
                  <a:pos x="10" y="7"/>
                </a:cxn>
                <a:cxn ang="0">
                  <a:pos x="12" y="5"/>
                </a:cxn>
                <a:cxn ang="0">
                  <a:pos x="15" y="0"/>
                </a:cxn>
              </a:cxnLst>
              <a:rect l="0" t="0" r="r" b="b"/>
              <a:pathLst>
                <a:path w="20" h="54">
                  <a:moveTo>
                    <a:pt x="15" y="0"/>
                  </a:moveTo>
                  <a:lnTo>
                    <a:pt x="20" y="0"/>
                  </a:lnTo>
                  <a:lnTo>
                    <a:pt x="20" y="54"/>
                  </a:lnTo>
                  <a:lnTo>
                    <a:pt x="13" y="54"/>
                  </a:lnTo>
                  <a:lnTo>
                    <a:pt x="13" y="12"/>
                  </a:lnTo>
                  <a:lnTo>
                    <a:pt x="11" y="14"/>
                  </a:lnTo>
                  <a:lnTo>
                    <a:pt x="9" y="15"/>
                  </a:lnTo>
                  <a:lnTo>
                    <a:pt x="7" y="16"/>
                  </a:lnTo>
                  <a:lnTo>
                    <a:pt x="4" y="17"/>
                  </a:lnTo>
                  <a:lnTo>
                    <a:pt x="2" y="18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4" y="11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12" y="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96" name="Line 60"/>
            <p:cNvSpPr>
              <a:spLocks noChangeShapeType="1"/>
            </p:cNvSpPr>
            <p:nvPr/>
          </p:nvSpPr>
          <p:spPr bwMode="auto">
            <a:xfrm>
              <a:off x="3239" y="2490"/>
              <a:ext cx="2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97" name="Line 61"/>
            <p:cNvSpPr>
              <a:spLocks noChangeShapeType="1"/>
            </p:cNvSpPr>
            <p:nvPr/>
          </p:nvSpPr>
          <p:spPr bwMode="auto">
            <a:xfrm flipH="1">
              <a:off x="5236" y="2490"/>
              <a:ext cx="2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98" name="Freeform 62"/>
            <p:cNvSpPr>
              <a:spLocks/>
            </p:cNvSpPr>
            <p:nvPr/>
          </p:nvSpPr>
          <p:spPr bwMode="auto">
            <a:xfrm>
              <a:off x="3185" y="2464"/>
              <a:ext cx="35" cy="5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1" y="0"/>
                </a:cxn>
                <a:cxn ang="0">
                  <a:pos x="24" y="1"/>
                </a:cxn>
                <a:cxn ang="0">
                  <a:pos x="27" y="3"/>
                </a:cxn>
                <a:cxn ang="0">
                  <a:pos x="30" y="4"/>
                </a:cxn>
                <a:cxn ang="0">
                  <a:pos x="32" y="7"/>
                </a:cxn>
                <a:cxn ang="0">
                  <a:pos x="34" y="11"/>
                </a:cxn>
                <a:cxn ang="0">
                  <a:pos x="34" y="14"/>
                </a:cxn>
                <a:cxn ang="0">
                  <a:pos x="34" y="17"/>
                </a:cxn>
                <a:cxn ang="0">
                  <a:pos x="34" y="19"/>
                </a:cxn>
                <a:cxn ang="0">
                  <a:pos x="33" y="21"/>
                </a:cxn>
                <a:cxn ang="0">
                  <a:pos x="32" y="23"/>
                </a:cxn>
                <a:cxn ang="0">
                  <a:pos x="31" y="25"/>
                </a:cxn>
                <a:cxn ang="0">
                  <a:pos x="29" y="27"/>
                </a:cxn>
                <a:cxn ang="0">
                  <a:pos x="27" y="30"/>
                </a:cxn>
                <a:cxn ang="0">
                  <a:pos x="23" y="33"/>
                </a:cxn>
                <a:cxn ang="0">
                  <a:pos x="20" y="36"/>
                </a:cxn>
                <a:cxn ang="0">
                  <a:pos x="16" y="39"/>
                </a:cxn>
                <a:cxn ang="0">
                  <a:pos x="10" y="45"/>
                </a:cxn>
                <a:cxn ang="0">
                  <a:pos x="9" y="47"/>
                </a:cxn>
                <a:cxn ang="0">
                  <a:pos x="35" y="47"/>
                </a:cxn>
                <a:cxn ang="0">
                  <a:pos x="35" y="54"/>
                </a:cxn>
                <a:cxn ang="0">
                  <a:pos x="0" y="54"/>
                </a:cxn>
                <a:cxn ang="0">
                  <a:pos x="0" y="51"/>
                </a:cxn>
                <a:cxn ang="0">
                  <a:pos x="1" y="47"/>
                </a:cxn>
                <a:cxn ang="0">
                  <a:pos x="3" y="43"/>
                </a:cxn>
                <a:cxn ang="0">
                  <a:pos x="5" y="41"/>
                </a:cxn>
                <a:cxn ang="0">
                  <a:pos x="9" y="36"/>
                </a:cxn>
                <a:cxn ang="0">
                  <a:pos x="17" y="30"/>
                </a:cxn>
                <a:cxn ang="0">
                  <a:pos x="23" y="25"/>
                </a:cxn>
                <a:cxn ang="0">
                  <a:pos x="24" y="22"/>
                </a:cxn>
                <a:cxn ang="0">
                  <a:pos x="26" y="21"/>
                </a:cxn>
                <a:cxn ang="0">
                  <a:pos x="27" y="18"/>
                </a:cxn>
                <a:cxn ang="0">
                  <a:pos x="27" y="17"/>
                </a:cxn>
                <a:cxn ang="0">
                  <a:pos x="27" y="14"/>
                </a:cxn>
                <a:cxn ang="0">
                  <a:pos x="27" y="12"/>
                </a:cxn>
                <a:cxn ang="0">
                  <a:pos x="25" y="9"/>
                </a:cxn>
                <a:cxn ang="0">
                  <a:pos x="23" y="7"/>
                </a:cxn>
                <a:cxn ang="0">
                  <a:pos x="20" y="6"/>
                </a:cxn>
                <a:cxn ang="0">
                  <a:pos x="15" y="6"/>
                </a:cxn>
                <a:cxn ang="0">
                  <a:pos x="12" y="7"/>
                </a:cxn>
                <a:cxn ang="0">
                  <a:pos x="11" y="9"/>
                </a:cxn>
                <a:cxn ang="0">
                  <a:pos x="9" y="10"/>
                </a:cxn>
                <a:cxn ang="0">
                  <a:pos x="8" y="11"/>
                </a:cxn>
                <a:cxn ang="0">
                  <a:pos x="8" y="14"/>
                </a:cxn>
                <a:cxn ang="0">
                  <a:pos x="8" y="15"/>
                </a:cxn>
                <a:cxn ang="0">
                  <a:pos x="1" y="14"/>
                </a:cxn>
                <a:cxn ang="0">
                  <a:pos x="2" y="8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9" y="2"/>
                </a:cxn>
                <a:cxn ang="0">
                  <a:pos x="13" y="0"/>
                </a:cxn>
              </a:cxnLst>
              <a:rect l="0" t="0" r="r" b="b"/>
              <a:pathLst>
                <a:path w="35" h="54">
                  <a:moveTo>
                    <a:pt x="13" y="0"/>
                  </a:moveTo>
                  <a:lnTo>
                    <a:pt x="21" y="0"/>
                  </a:lnTo>
                  <a:lnTo>
                    <a:pt x="24" y="1"/>
                  </a:lnTo>
                  <a:lnTo>
                    <a:pt x="27" y="3"/>
                  </a:lnTo>
                  <a:lnTo>
                    <a:pt x="30" y="4"/>
                  </a:lnTo>
                  <a:lnTo>
                    <a:pt x="32" y="7"/>
                  </a:lnTo>
                  <a:lnTo>
                    <a:pt x="34" y="11"/>
                  </a:lnTo>
                  <a:lnTo>
                    <a:pt x="34" y="14"/>
                  </a:lnTo>
                  <a:lnTo>
                    <a:pt x="34" y="17"/>
                  </a:lnTo>
                  <a:lnTo>
                    <a:pt x="34" y="19"/>
                  </a:lnTo>
                  <a:lnTo>
                    <a:pt x="33" y="21"/>
                  </a:lnTo>
                  <a:lnTo>
                    <a:pt x="32" y="23"/>
                  </a:lnTo>
                  <a:lnTo>
                    <a:pt x="31" y="25"/>
                  </a:lnTo>
                  <a:lnTo>
                    <a:pt x="29" y="27"/>
                  </a:lnTo>
                  <a:lnTo>
                    <a:pt x="27" y="30"/>
                  </a:lnTo>
                  <a:lnTo>
                    <a:pt x="23" y="33"/>
                  </a:lnTo>
                  <a:lnTo>
                    <a:pt x="20" y="36"/>
                  </a:lnTo>
                  <a:lnTo>
                    <a:pt x="16" y="39"/>
                  </a:lnTo>
                  <a:lnTo>
                    <a:pt x="10" y="45"/>
                  </a:lnTo>
                  <a:lnTo>
                    <a:pt x="9" y="47"/>
                  </a:lnTo>
                  <a:lnTo>
                    <a:pt x="35" y="47"/>
                  </a:lnTo>
                  <a:lnTo>
                    <a:pt x="35" y="54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1" y="47"/>
                  </a:lnTo>
                  <a:lnTo>
                    <a:pt x="3" y="43"/>
                  </a:lnTo>
                  <a:lnTo>
                    <a:pt x="5" y="41"/>
                  </a:lnTo>
                  <a:lnTo>
                    <a:pt x="9" y="36"/>
                  </a:lnTo>
                  <a:lnTo>
                    <a:pt x="17" y="30"/>
                  </a:lnTo>
                  <a:lnTo>
                    <a:pt x="23" y="25"/>
                  </a:lnTo>
                  <a:lnTo>
                    <a:pt x="24" y="22"/>
                  </a:lnTo>
                  <a:lnTo>
                    <a:pt x="26" y="21"/>
                  </a:lnTo>
                  <a:lnTo>
                    <a:pt x="27" y="18"/>
                  </a:lnTo>
                  <a:lnTo>
                    <a:pt x="27" y="17"/>
                  </a:lnTo>
                  <a:lnTo>
                    <a:pt x="27" y="14"/>
                  </a:lnTo>
                  <a:lnTo>
                    <a:pt x="27" y="12"/>
                  </a:lnTo>
                  <a:lnTo>
                    <a:pt x="25" y="9"/>
                  </a:lnTo>
                  <a:lnTo>
                    <a:pt x="23" y="7"/>
                  </a:lnTo>
                  <a:lnTo>
                    <a:pt x="20" y="6"/>
                  </a:lnTo>
                  <a:lnTo>
                    <a:pt x="15" y="6"/>
                  </a:lnTo>
                  <a:lnTo>
                    <a:pt x="12" y="7"/>
                  </a:lnTo>
                  <a:lnTo>
                    <a:pt x="11" y="9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1" y="14"/>
                  </a:lnTo>
                  <a:lnTo>
                    <a:pt x="2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9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99" name="Line 63"/>
            <p:cNvSpPr>
              <a:spLocks noChangeShapeType="1"/>
            </p:cNvSpPr>
            <p:nvPr/>
          </p:nvSpPr>
          <p:spPr bwMode="auto">
            <a:xfrm>
              <a:off x="3239" y="2236"/>
              <a:ext cx="2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0" name="Line 64"/>
            <p:cNvSpPr>
              <a:spLocks noChangeShapeType="1"/>
            </p:cNvSpPr>
            <p:nvPr/>
          </p:nvSpPr>
          <p:spPr bwMode="auto">
            <a:xfrm flipH="1">
              <a:off x="5236" y="2236"/>
              <a:ext cx="2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1" name="Freeform 65"/>
            <p:cNvSpPr>
              <a:spLocks/>
            </p:cNvSpPr>
            <p:nvPr/>
          </p:nvSpPr>
          <p:spPr bwMode="auto">
            <a:xfrm>
              <a:off x="3186" y="2210"/>
              <a:ext cx="35" cy="5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4" y="2"/>
                </a:cxn>
                <a:cxn ang="0">
                  <a:pos x="30" y="7"/>
                </a:cxn>
                <a:cxn ang="0">
                  <a:pos x="31" y="11"/>
                </a:cxn>
                <a:cxn ang="0">
                  <a:pos x="31" y="17"/>
                </a:cxn>
                <a:cxn ang="0">
                  <a:pos x="29" y="21"/>
                </a:cxn>
                <a:cxn ang="0">
                  <a:pos x="25" y="24"/>
                </a:cxn>
                <a:cxn ang="0">
                  <a:pos x="33" y="31"/>
                </a:cxn>
                <a:cxn ang="0">
                  <a:pos x="33" y="43"/>
                </a:cxn>
                <a:cxn ang="0">
                  <a:pos x="24" y="53"/>
                </a:cxn>
                <a:cxn ang="0">
                  <a:pos x="14" y="54"/>
                </a:cxn>
                <a:cxn ang="0">
                  <a:pos x="7" y="52"/>
                </a:cxn>
                <a:cxn ang="0">
                  <a:pos x="0" y="44"/>
                </a:cxn>
                <a:cxn ang="0">
                  <a:pos x="7" y="39"/>
                </a:cxn>
                <a:cxn ang="0">
                  <a:pos x="8" y="44"/>
                </a:cxn>
                <a:cxn ang="0">
                  <a:pos x="12" y="47"/>
                </a:cxn>
                <a:cxn ang="0">
                  <a:pos x="19" y="48"/>
                </a:cxn>
                <a:cxn ang="0">
                  <a:pos x="23" y="47"/>
                </a:cxn>
                <a:cxn ang="0">
                  <a:pos x="26" y="43"/>
                </a:cxn>
                <a:cxn ang="0">
                  <a:pos x="28" y="37"/>
                </a:cxn>
                <a:cxn ang="0">
                  <a:pos x="25" y="30"/>
                </a:cxn>
                <a:cxn ang="0">
                  <a:pos x="18" y="27"/>
                </a:cxn>
                <a:cxn ang="0">
                  <a:pos x="13" y="28"/>
                </a:cxn>
                <a:cxn ang="0">
                  <a:pos x="17" y="21"/>
                </a:cxn>
                <a:cxn ang="0">
                  <a:pos x="23" y="19"/>
                </a:cxn>
                <a:cxn ang="0">
                  <a:pos x="24" y="16"/>
                </a:cxn>
                <a:cxn ang="0">
                  <a:pos x="24" y="11"/>
                </a:cxn>
                <a:cxn ang="0">
                  <a:pos x="21" y="7"/>
                </a:cxn>
                <a:cxn ang="0">
                  <a:pos x="15" y="6"/>
                </a:cxn>
                <a:cxn ang="0">
                  <a:pos x="9" y="10"/>
                </a:cxn>
                <a:cxn ang="0">
                  <a:pos x="7" y="14"/>
                </a:cxn>
                <a:cxn ang="0">
                  <a:pos x="1" y="10"/>
                </a:cxn>
                <a:cxn ang="0">
                  <a:pos x="6" y="4"/>
                </a:cxn>
                <a:cxn ang="0">
                  <a:pos x="12" y="0"/>
                </a:cxn>
              </a:cxnLst>
              <a:rect l="0" t="0" r="r" b="b"/>
              <a:pathLst>
                <a:path w="35" h="54">
                  <a:moveTo>
                    <a:pt x="12" y="0"/>
                  </a:moveTo>
                  <a:lnTo>
                    <a:pt x="19" y="0"/>
                  </a:lnTo>
                  <a:lnTo>
                    <a:pt x="22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1" y="9"/>
                  </a:lnTo>
                  <a:lnTo>
                    <a:pt x="31" y="11"/>
                  </a:lnTo>
                  <a:lnTo>
                    <a:pt x="32" y="13"/>
                  </a:lnTo>
                  <a:lnTo>
                    <a:pt x="31" y="17"/>
                  </a:lnTo>
                  <a:lnTo>
                    <a:pt x="30" y="19"/>
                  </a:lnTo>
                  <a:lnTo>
                    <a:pt x="29" y="21"/>
                  </a:lnTo>
                  <a:lnTo>
                    <a:pt x="26" y="23"/>
                  </a:lnTo>
                  <a:lnTo>
                    <a:pt x="25" y="24"/>
                  </a:lnTo>
                  <a:lnTo>
                    <a:pt x="32" y="28"/>
                  </a:lnTo>
                  <a:lnTo>
                    <a:pt x="33" y="31"/>
                  </a:lnTo>
                  <a:lnTo>
                    <a:pt x="35" y="37"/>
                  </a:lnTo>
                  <a:lnTo>
                    <a:pt x="33" y="43"/>
                  </a:lnTo>
                  <a:lnTo>
                    <a:pt x="30" y="50"/>
                  </a:lnTo>
                  <a:lnTo>
                    <a:pt x="24" y="53"/>
                  </a:lnTo>
                  <a:lnTo>
                    <a:pt x="17" y="54"/>
                  </a:lnTo>
                  <a:lnTo>
                    <a:pt x="14" y="54"/>
                  </a:lnTo>
                  <a:lnTo>
                    <a:pt x="11" y="54"/>
                  </a:lnTo>
                  <a:lnTo>
                    <a:pt x="7" y="52"/>
                  </a:lnTo>
                  <a:lnTo>
                    <a:pt x="5" y="50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7" y="39"/>
                  </a:lnTo>
                  <a:lnTo>
                    <a:pt x="7" y="42"/>
                  </a:lnTo>
                  <a:lnTo>
                    <a:pt x="8" y="44"/>
                  </a:lnTo>
                  <a:lnTo>
                    <a:pt x="11" y="46"/>
                  </a:lnTo>
                  <a:lnTo>
                    <a:pt x="12" y="47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21" y="47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26" y="43"/>
                  </a:lnTo>
                  <a:lnTo>
                    <a:pt x="27" y="40"/>
                  </a:lnTo>
                  <a:lnTo>
                    <a:pt x="28" y="37"/>
                  </a:lnTo>
                  <a:lnTo>
                    <a:pt x="26" y="32"/>
                  </a:lnTo>
                  <a:lnTo>
                    <a:pt x="25" y="30"/>
                  </a:lnTo>
                  <a:lnTo>
                    <a:pt x="22" y="28"/>
                  </a:lnTo>
                  <a:lnTo>
                    <a:pt x="18" y="27"/>
                  </a:lnTo>
                  <a:lnTo>
                    <a:pt x="15" y="27"/>
                  </a:lnTo>
                  <a:lnTo>
                    <a:pt x="13" y="28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22" y="20"/>
                  </a:lnTo>
                  <a:lnTo>
                    <a:pt x="23" y="19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5" y="13"/>
                  </a:lnTo>
                  <a:lnTo>
                    <a:pt x="24" y="11"/>
                  </a:lnTo>
                  <a:lnTo>
                    <a:pt x="22" y="9"/>
                  </a:lnTo>
                  <a:lnTo>
                    <a:pt x="21" y="7"/>
                  </a:lnTo>
                  <a:lnTo>
                    <a:pt x="19" y="6"/>
                  </a:lnTo>
                  <a:lnTo>
                    <a:pt x="15" y="6"/>
                  </a:lnTo>
                  <a:lnTo>
                    <a:pt x="12" y="7"/>
                  </a:lnTo>
                  <a:lnTo>
                    <a:pt x="9" y="10"/>
                  </a:lnTo>
                  <a:lnTo>
                    <a:pt x="8" y="12"/>
                  </a:lnTo>
                  <a:lnTo>
                    <a:pt x="7" y="14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4" y="6"/>
                  </a:lnTo>
                  <a:lnTo>
                    <a:pt x="6" y="4"/>
                  </a:lnTo>
                  <a:lnTo>
                    <a:pt x="9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2" name="Line 66"/>
            <p:cNvSpPr>
              <a:spLocks noChangeShapeType="1"/>
            </p:cNvSpPr>
            <p:nvPr/>
          </p:nvSpPr>
          <p:spPr bwMode="auto">
            <a:xfrm>
              <a:off x="3239" y="2236"/>
              <a:ext cx="201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3" name="Line 67"/>
            <p:cNvSpPr>
              <a:spLocks noChangeShapeType="1"/>
            </p:cNvSpPr>
            <p:nvPr/>
          </p:nvSpPr>
          <p:spPr bwMode="auto">
            <a:xfrm>
              <a:off x="3239" y="3760"/>
              <a:ext cx="201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4" name="Line 68"/>
            <p:cNvSpPr>
              <a:spLocks noChangeShapeType="1"/>
            </p:cNvSpPr>
            <p:nvPr/>
          </p:nvSpPr>
          <p:spPr bwMode="auto">
            <a:xfrm flipV="1">
              <a:off x="5257" y="2236"/>
              <a:ext cx="1" cy="15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5" name="Line 69"/>
            <p:cNvSpPr>
              <a:spLocks noChangeShapeType="1"/>
            </p:cNvSpPr>
            <p:nvPr/>
          </p:nvSpPr>
          <p:spPr bwMode="auto">
            <a:xfrm flipV="1">
              <a:off x="3239" y="2236"/>
              <a:ext cx="1" cy="15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6" name="Freeform 70"/>
            <p:cNvSpPr>
              <a:spLocks noEditPoints="1"/>
            </p:cNvSpPr>
            <p:nvPr/>
          </p:nvSpPr>
          <p:spPr bwMode="auto">
            <a:xfrm>
              <a:off x="3435" y="2443"/>
              <a:ext cx="1669" cy="1099"/>
            </a:xfrm>
            <a:custGeom>
              <a:avLst/>
              <a:gdLst/>
              <a:ahLst/>
              <a:cxnLst>
                <a:cxn ang="0">
                  <a:pos x="293" y="557"/>
                </a:cxn>
                <a:cxn ang="0">
                  <a:pos x="297" y="987"/>
                </a:cxn>
                <a:cxn ang="0">
                  <a:pos x="632" y="410"/>
                </a:cxn>
                <a:cxn ang="0">
                  <a:pos x="274" y="996"/>
                </a:cxn>
                <a:cxn ang="0">
                  <a:pos x="288" y="555"/>
                </a:cxn>
                <a:cxn ang="0">
                  <a:pos x="289" y="553"/>
                </a:cxn>
                <a:cxn ang="0">
                  <a:pos x="943" y="276"/>
                </a:cxn>
                <a:cxn ang="0">
                  <a:pos x="240" y="1010"/>
                </a:cxn>
                <a:cxn ang="0">
                  <a:pos x="269" y="555"/>
                </a:cxn>
                <a:cxn ang="0">
                  <a:pos x="270" y="553"/>
                </a:cxn>
                <a:cxn ang="0">
                  <a:pos x="1103" y="208"/>
                </a:cxn>
                <a:cxn ang="0">
                  <a:pos x="183" y="1032"/>
                </a:cxn>
                <a:cxn ang="0">
                  <a:pos x="235" y="555"/>
                </a:cxn>
                <a:cxn ang="0">
                  <a:pos x="237" y="553"/>
                </a:cxn>
                <a:cxn ang="0">
                  <a:pos x="1219" y="158"/>
                </a:cxn>
                <a:cxn ang="0">
                  <a:pos x="100" y="1061"/>
                </a:cxn>
                <a:cxn ang="0">
                  <a:pos x="177" y="555"/>
                </a:cxn>
                <a:cxn ang="0">
                  <a:pos x="179" y="553"/>
                </a:cxn>
                <a:cxn ang="0">
                  <a:pos x="1316" y="129"/>
                </a:cxn>
                <a:cxn ang="0">
                  <a:pos x="814" y="342"/>
                </a:cxn>
                <a:cxn ang="0">
                  <a:pos x="311" y="981"/>
                </a:cxn>
                <a:cxn ang="0">
                  <a:pos x="1316" y="554"/>
                </a:cxn>
                <a:cxn ang="0">
                  <a:pos x="1286" y="129"/>
                </a:cxn>
                <a:cxn ang="0">
                  <a:pos x="6" y="1092"/>
                </a:cxn>
                <a:cxn ang="0">
                  <a:pos x="94" y="555"/>
                </a:cxn>
                <a:cxn ang="0">
                  <a:pos x="96" y="553"/>
                </a:cxn>
                <a:cxn ang="0">
                  <a:pos x="1328" y="124"/>
                </a:cxn>
                <a:cxn ang="0">
                  <a:pos x="1327" y="554"/>
                </a:cxn>
                <a:cxn ang="0">
                  <a:pos x="1328" y="124"/>
                </a:cxn>
                <a:cxn ang="0">
                  <a:pos x="1334" y="121"/>
                </a:cxn>
                <a:cxn ang="0">
                  <a:pos x="1331" y="558"/>
                </a:cxn>
                <a:cxn ang="0">
                  <a:pos x="1342" y="554"/>
                </a:cxn>
                <a:cxn ang="0">
                  <a:pos x="1367" y="108"/>
                </a:cxn>
                <a:cxn ang="0">
                  <a:pos x="1348" y="555"/>
                </a:cxn>
                <a:cxn ang="0">
                  <a:pos x="852" y="762"/>
                </a:cxn>
                <a:cxn ang="0">
                  <a:pos x="1367" y="108"/>
                </a:cxn>
                <a:cxn ang="0">
                  <a:pos x="1372" y="105"/>
                </a:cxn>
                <a:cxn ang="0">
                  <a:pos x="1370" y="558"/>
                </a:cxn>
                <a:cxn ang="0">
                  <a:pos x="1412" y="554"/>
                </a:cxn>
                <a:cxn ang="0">
                  <a:pos x="1482" y="64"/>
                </a:cxn>
                <a:cxn ang="0">
                  <a:pos x="1417" y="555"/>
                </a:cxn>
                <a:cxn ang="0">
                  <a:pos x="445" y="935"/>
                </a:cxn>
                <a:cxn ang="0">
                  <a:pos x="1482" y="64"/>
                </a:cxn>
                <a:cxn ang="0">
                  <a:pos x="1488" y="61"/>
                </a:cxn>
                <a:cxn ang="0">
                  <a:pos x="1486" y="558"/>
                </a:cxn>
                <a:cxn ang="0">
                  <a:pos x="1574" y="554"/>
                </a:cxn>
                <a:cxn ang="0">
                  <a:pos x="1664" y="0"/>
                </a:cxn>
                <a:cxn ang="0">
                  <a:pos x="1669" y="555"/>
                </a:cxn>
                <a:cxn ang="0">
                  <a:pos x="3" y="1099"/>
                </a:cxn>
                <a:cxn ang="0">
                  <a:pos x="1" y="1098"/>
                </a:cxn>
                <a:cxn ang="0">
                  <a:pos x="0" y="555"/>
                </a:cxn>
                <a:cxn ang="0">
                  <a:pos x="2" y="553"/>
                </a:cxn>
                <a:cxn ang="0">
                  <a:pos x="1576" y="27"/>
                </a:cxn>
                <a:cxn ang="0">
                  <a:pos x="1579" y="29"/>
                </a:cxn>
                <a:cxn ang="0">
                  <a:pos x="1579" y="555"/>
                </a:cxn>
                <a:cxn ang="0">
                  <a:pos x="320" y="990"/>
                </a:cxn>
                <a:cxn ang="0">
                  <a:pos x="1664" y="0"/>
                </a:cxn>
              </a:cxnLst>
              <a:rect l="0" t="0" r="r" b="b"/>
              <a:pathLst>
                <a:path w="1669" h="1099">
                  <a:moveTo>
                    <a:pt x="297" y="555"/>
                  </a:moveTo>
                  <a:lnTo>
                    <a:pt x="293" y="557"/>
                  </a:lnTo>
                  <a:lnTo>
                    <a:pt x="293" y="988"/>
                  </a:lnTo>
                  <a:lnTo>
                    <a:pt x="297" y="987"/>
                  </a:lnTo>
                  <a:lnTo>
                    <a:pt x="297" y="555"/>
                  </a:lnTo>
                  <a:close/>
                  <a:moveTo>
                    <a:pt x="632" y="410"/>
                  </a:moveTo>
                  <a:lnTo>
                    <a:pt x="274" y="557"/>
                  </a:lnTo>
                  <a:lnTo>
                    <a:pt x="274" y="996"/>
                  </a:lnTo>
                  <a:lnTo>
                    <a:pt x="288" y="991"/>
                  </a:lnTo>
                  <a:lnTo>
                    <a:pt x="288" y="555"/>
                  </a:lnTo>
                  <a:lnTo>
                    <a:pt x="289" y="554"/>
                  </a:lnTo>
                  <a:lnTo>
                    <a:pt x="289" y="553"/>
                  </a:lnTo>
                  <a:lnTo>
                    <a:pt x="632" y="410"/>
                  </a:lnTo>
                  <a:close/>
                  <a:moveTo>
                    <a:pt x="943" y="276"/>
                  </a:moveTo>
                  <a:lnTo>
                    <a:pt x="240" y="557"/>
                  </a:lnTo>
                  <a:lnTo>
                    <a:pt x="240" y="1010"/>
                  </a:lnTo>
                  <a:lnTo>
                    <a:pt x="269" y="999"/>
                  </a:lnTo>
                  <a:lnTo>
                    <a:pt x="269" y="555"/>
                  </a:lnTo>
                  <a:lnTo>
                    <a:pt x="270" y="554"/>
                  </a:lnTo>
                  <a:lnTo>
                    <a:pt x="270" y="553"/>
                  </a:lnTo>
                  <a:lnTo>
                    <a:pt x="943" y="276"/>
                  </a:lnTo>
                  <a:close/>
                  <a:moveTo>
                    <a:pt x="1103" y="208"/>
                  </a:moveTo>
                  <a:lnTo>
                    <a:pt x="183" y="557"/>
                  </a:lnTo>
                  <a:lnTo>
                    <a:pt x="183" y="1032"/>
                  </a:lnTo>
                  <a:lnTo>
                    <a:pt x="235" y="1013"/>
                  </a:lnTo>
                  <a:lnTo>
                    <a:pt x="235" y="555"/>
                  </a:lnTo>
                  <a:lnTo>
                    <a:pt x="236" y="554"/>
                  </a:lnTo>
                  <a:lnTo>
                    <a:pt x="237" y="553"/>
                  </a:lnTo>
                  <a:lnTo>
                    <a:pt x="1103" y="208"/>
                  </a:lnTo>
                  <a:close/>
                  <a:moveTo>
                    <a:pt x="1219" y="158"/>
                  </a:moveTo>
                  <a:lnTo>
                    <a:pt x="100" y="557"/>
                  </a:lnTo>
                  <a:lnTo>
                    <a:pt x="100" y="1061"/>
                  </a:lnTo>
                  <a:lnTo>
                    <a:pt x="177" y="1034"/>
                  </a:lnTo>
                  <a:lnTo>
                    <a:pt x="177" y="555"/>
                  </a:lnTo>
                  <a:lnTo>
                    <a:pt x="178" y="554"/>
                  </a:lnTo>
                  <a:lnTo>
                    <a:pt x="179" y="553"/>
                  </a:lnTo>
                  <a:lnTo>
                    <a:pt x="1219" y="158"/>
                  </a:lnTo>
                  <a:close/>
                  <a:moveTo>
                    <a:pt x="1316" y="129"/>
                  </a:moveTo>
                  <a:lnTo>
                    <a:pt x="1289" y="140"/>
                  </a:lnTo>
                  <a:lnTo>
                    <a:pt x="814" y="342"/>
                  </a:lnTo>
                  <a:lnTo>
                    <a:pt x="311" y="557"/>
                  </a:lnTo>
                  <a:lnTo>
                    <a:pt x="311" y="981"/>
                  </a:lnTo>
                  <a:lnTo>
                    <a:pt x="352" y="963"/>
                  </a:lnTo>
                  <a:lnTo>
                    <a:pt x="1316" y="554"/>
                  </a:lnTo>
                  <a:lnTo>
                    <a:pt x="1316" y="129"/>
                  </a:lnTo>
                  <a:close/>
                  <a:moveTo>
                    <a:pt x="1286" y="129"/>
                  </a:moveTo>
                  <a:lnTo>
                    <a:pt x="6" y="557"/>
                  </a:lnTo>
                  <a:lnTo>
                    <a:pt x="6" y="1092"/>
                  </a:lnTo>
                  <a:lnTo>
                    <a:pt x="94" y="1064"/>
                  </a:lnTo>
                  <a:lnTo>
                    <a:pt x="94" y="555"/>
                  </a:lnTo>
                  <a:lnTo>
                    <a:pt x="95" y="554"/>
                  </a:lnTo>
                  <a:lnTo>
                    <a:pt x="96" y="553"/>
                  </a:lnTo>
                  <a:lnTo>
                    <a:pt x="1286" y="129"/>
                  </a:lnTo>
                  <a:close/>
                  <a:moveTo>
                    <a:pt x="1328" y="124"/>
                  </a:moveTo>
                  <a:lnTo>
                    <a:pt x="1327" y="125"/>
                  </a:lnTo>
                  <a:lnTo>
                    <a:pt x="1327" y="554"/>
                  </a:lnTo>
                  <a:lnTo>
                    <a:pt x="1328" y="554"/>
                  </a:lnTo>
                  <a:lnTo>
                    <a:pt x="1328" y="124"/>
                  </a:lnTo>
                  <a:close/>
                  <a:moveTo>
                    <a:pt x="1342" y="118"/>
                  </a:moveTo>
                  <a:lnTo>
                    <a:pt x="1334" y="121"/>
                  </a:lnTo>
                  <a:lnTo>
                    <a:pt x="1334" y="555"/>
                  </a:lnTo>
                  <a:lnTo>
                    <a:pt x="1331" y="558"/>
                  </a:lnTo>
                  <a:lnTo>
                    <a:pt x="1242" y="595"/>
                  </a:lnTo>
                  <a:lnTo>
                    <a:pt x="1342" y="554"/>
                  </a:lnTo>
                  <a:lnTo>
                    <a:pt x="1342" y="118"/>
                  </a:lnTo>
                  <a:close/>
                  <a:moveTo>
                    <a:pt x="1367" y="108"/>
                  </a:moveTo>
                  <a:lnTo>
                    <a:pt x="1348" y="115"/>
                  </a:lnTo>
                  <a:lnTo>
                    <a:pt x="1348" y="555"/>
                  </a:lnTo>
                  <a:lnTo>
                    <a:pt x="1345" y="558"/>
                  </a:lnTo>
                  <a:lnTo>
                    <a:pt x="852" y="762"/>
                  </a:lnTo>
                  <a:lnTo>
                    <a:pt x="1367" y="554"/>
                  </a:lnTo>
                  <a:lnTo>
                    <a:pt x="1367" y="108"/>
                  </a:lnTo>
                  <a:close/>
                  <a:moveTo>
                    <a:pt x="1412" y="90"/>
                  </a:moveTo>
                  <a:lnTo>
                    <a:pt x="1372" y="105"/>
                  </a:lnTo>
                  <a:lnTo>
                    <a:pt x="1372" y="555"/>
                  </a:lnTo>
                  <a:lnTo>
                    <a:pt x="1370" y="558"/>
                  </a:lnTo>
                  <a:lnTo>
                    <a:pt x="599" y="870"/>
                  </a:lnTo>
                  <a:lnTo>
                    <a:pt x="1412" y="554"/>
                  </a:lnTo>
                  <a:lnTo>
                    <a:pt x="1412" y="90"/>
                  </a:lnTo>
                  <a:close/>
                  <a:moveTo>
                    <a:pt x="1482" y="64"/>
                  </a:moveTo>
                  <a:lnTo>
                    <a:pt x="1417" y="87"/>
                  </a:lnTo>
                  <a:lnTo>
                    <a:pt x="1417" y="555"/>
                  </a:lnTo>
                  <a:lnTo>
                    <a:pt x="1415" y="558"/>
                  </a:lnTo>
                  <a:lnTo>
                    <a:pt x="445" y="935"/>
                  </a:lnTo>
                  <a:lnTo>
                    <a:pt x="1482" y="554"/>
                  </a:lnTo>
                  <a:lnTo>
                    <a:pt x="1482" y="64"/>
                  </a:lnTo>
                  <a:close/>
                  <a:moveTo>
                    <a:pt x="1574" y="32"/>
                  </a:moveTo>
                  <a:lnTo>
                    <a:pt x="1488" y="61"/>
                  </a:lnTo>
                  <a:lnTo>
                    <a:pt x="1488" y="555"/>
                  </a:lnTo>
                  <a:lnTo>
                    <a:pt x="1486" y="558"/>
                  </a:lnTo>
                  <a:lnTo>
                    <a:pt x="387" y="962"/>
                  </a:lnTo>
                  <a:lnTo>
                    <a:pt x="1574" y="554"/>
                  </a:lnTo>
                  <a:lnTo>
                    <a:pt x="1574" y="32"/>
                  </a:lnTo>
                  <a:close/>
                  <a:moveTo>
                    <a:pt x="1664" y="0"/>
                  </a:moveTo>
                  <a:lnTo>
                    <a:pt x="1669" y="0"/>
                  </a:lnTo>
                  <a:lnTo>
                    <a:pt x="1669" y="555"/>
                  </a:lnTo>
                  <a:lnTo>
                    <a:pt x="1667" y="558"/>
                  </a:lnTo>
                  <a:lnTo>
                    <a:pt x="3" y="1099"/>
                  </a:lnTo>
                  <a:lnTo>
                    <a:pt x="3" y="1099"/>
                  </a:lnTo>
                  <a:lnTo>
                    <a:pt x="1" y="1098"/>
                  </a:lnTo>
                  <a:lnTo>
                    <a:pt x="0" y="1096"/>
                  </a:lnTo>
                  <a:lnTo>
                    <a:pt x="0" y="555"/>
                  </a:lnTo>
                  <a:lnTo>
                    <a:pt x="1" y="554"/>
                  </a:lnTo>
                  <a:lnTo>
                    <a:pt x="2" y="553"/>
                  </a:lnTo>
                  <a:lnTo>
                    <a:pt x="1575" y="27"/>
                  </a:lnTo>
                  <a:lnTo>
                    <a:pt x="1576" y="27"/>
                  </a:lnTo>
                  <a:lnTo>
                    <a:pt x="1578" y="27"/>
                  </a:lnTo>
                  <a:lnTo>
                    <a:pt x="1579" y="29"/>
                  </a:lnTo>
                  <a:lnTo>
                    <a:pt x="1579" y="29"/>
                  </a:lnTo>
                  <a:lnTo>
                    <a:pt x="1579" y="555"/>
                  </a:lnTo>
                  <a:lnTo>
                    <a:pt x="1577" y="558"/>
                  </a:lnTo>
                  <a:lnTo>
                    <a:pt x="320" y="990"/>
                  </a:lnTo>
                  <a:lnTo>
                    <a:pt x="1664" y="554"/>
                  </a:lnTo>
                  <a:lnTo>
                    <a:pt x="1664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7" name="Freeform 71"/>
            <p:cNvSpPr>
              <a:spLocks/>
            </p:cNvSpPr>
            <p:nvPr/>
          </p:nvSpPr>
          <p:spPr bwMode="auto">
            <a:xfrm>
              <a:off x="3239" y="2387"/>
              <a:ext cx="2018" cy="1225"/>
            </a:xfrm>
            <a:custGeom>
              <a:avLst/>
              <a:gdLst/>
              <a:ahLst/>
              <a:cxnLst>
                <a:cxn ang="0">
                  <a:pos x="2013" y="0"/>
                </a:cxn>
                <a:cxn ang="0">
                  <a:pos x="2018" y="15"/>
                </a:cxn>
                <a:cxn ang="0">
                  <a:pos x="2018" y="21"/>
                </a:cxn>
                <a:cxn ang="0">
                  <a:pos x="1919" y="51"/>
                </a:cxn>
                <a:cxn ang="0">
                  <a:pos x="1819" y="83"/>
                </a:cxn>
                <a:cxn ang="0">
                  <a:pos x="1718" y="117"/>
                </a:cxn>
                <a:cxn ang="0">
                  <a:pos x="1617" y="153"/>
                </a:cxn>
                <a:cxn ang="0">
                  <a:pos x="1516" y="194"/>
                </a:cxn>
                <a:cxn ang="0">
                  <a:pos x="1417" y="239"/>
                </a:cxn>
                <a:cxn ang="0">
                  <a:pos x="1316" y="296"/>
                </a:cxn>
                <a:cxn ang="0">
                  <a:pos x="1216" y="370"/>
                </a:cxn>
                <a:cxn ang="0">
                  <a:pos x="1118" y="475"/>
                </a:cxn>
                <a:cxn ang="0">
                  <a:pos x="916" y="761"/>
                </a:cxn>
                <a:cxn ang="0">
                  <a:pos x="915" y="762"/>
                </a:cxn>
                <a:cxn ang="0">
                  <a:pos x="815" y="869"/>
                </a:cxn>
                <a:cxn ang="0">
                  <a:pos x="813" y="871"/>
                </a:cxn>
                <a:cxn ang="0">
                  <a:pos x="712" y="946"/>
                </a:cxn>
                <a:cxn ang="0">
                  <a:pos x="711" y="947"/>
                </a:cxn>
                <a:cxn ang="0">
                  <a:pos x="611" y="1004"/>
                </a:cxn>
                <a:cxn ang="0">
                  <a:pos x="610" y="1004"/>
                </a:cxn>
                <a:cxn ang="0">
                  <a:pos x="509" y="1050"/>
                </a:cxn>
                <a:cxn ang="0">
                  <a:pos x="508" y="1051"/>
                </a:cxn>
                <a:cxn ang="0">
                  <a:pos x="407" y="1091"/>
                </a:cxn>
                <a:cxn ang="0">
                  <a:pos x="307" y="1127"/>
                </a:cxn>
                <a:cxn ang="0">
                  <a:pos x="206" y="1161"/>
                </a:cxn>
                <a:cxn ang="0">
                  <a:pos x="205" y="1161"/>
                </a:cxn>
                <a:cxn ang="0">
                  <a:pos x="104" y="1193"/>
                </a:cxn>
                <a:cxn ang="0">
                  <a:pos x="3" y="1225"/>
                </a:cxn>
                <a:cxn ang="0">
                  <a:pos x="0" y="1215"/>
                </a:cxn>
                <a:cxn ang="0">
                  <a:pos x="0" y="1204"/>
                </a:cxn>
                <a:cxn ang="0">
                  <a:pos x="98" y="1173"/>
                </a:cxn>
                <a:cxn ang="0">
                  <a:pos x="199" y="1141"/>
                </a:cxn>
                <a:cxn ang="0">
                  <a:pos x="299" y="1107"/>
                </a:cxn>
                <a:cxn ang="0">
                  <a:pos x="399" y="1071"/>
                </a:cxn>
                <a:cxn ang="0">
                  <a:pos x="500" y="1031"/>
                </a:cxn>
                <a:cxn ang="0">
                  <a:pos x="601" y="985"/>
                </a:cxn>
                <a:cxn ang="0">
                  <a:pos x="700" y="930"/>
                </a:cxn>
                <a:cxn ang="0">
                  <a:pos x="800" y="854"/>
                </a:cxn>
                <a:cxn ang="0">
                  <a:pos x="899" y="749"/>
                </a:cxn>
                <a:cxn ang="0">
                  <a:pos x="1100" y="463"/>
                </a:cxn>
                <a:cxn ang="0">
                  <a:pos x="1102" y="462"/>
                </a:cxn>
                <a:cxn ang="0">
                  <a:pos x="1203" y="355"/>
                </a:cxn>
                <a:cxn ang="0">
                  <a:pos x="1204" y="354"/>
                </a:cxn>
                <a:cxn ang="0">
                  <a:pos x="1304" y="278"/>
                </a:cxn>
                <a:cxn ang="0">
                  <a:pos x="1306" y="278"/>
                </a:cxn>
                <a:cxn ang="0">
                  <a:pos x="1407" y="221"/>
                </a:cxn>
                <a:cxn ang="0">
                  <a:pos x="1408" y="220"/>
                </a:cxn>
                <a:cxn ang="0">
                  <a:pos x="1508" y="174"/>
                </a:cxn>
                <a:cxn ang="0">
                  <a:pos x="1609" y="134"/>
                </a:cxn>
                <a:cxn ang="0">
                  <a:pos x="1610" y="134"/>
                </a:cxn>
                <a:cxn ang="0">
                  <a:pos x="1711" y="98"/>
                </a:cxn>
                <a:cxn ang="0">
                  <a:pos x="1812" y="64"/>
                </a:cxn>
                <a:cxn ang="0">
                  <a:pos x="1912" y="32"/>
                </a:cxn>
                <a:cxn ang="0">
                  <a:pos x="2013" y="0"/>
                </a:cxn>
              </a:cxnLst>
              <a:rect l="0" t="0" r="r" b="b"/>
              <a:pathLst>
                <a:path w="2018" h="1225">
                  <a:moveTo>
                    <a:pt x="2013" y="0"/>
                  </a:moveTo>
                  <a:lnTo>
                    <a:pt x="2018" y="15"/>
                  </a:lnTo>
                  <a:lnTo>
                    <a:pt x="2018" y="21"/>
                  </a:lnTo>
                  <a:lnTo>
                    <a:pt x="1919" y="51"/>
                  </a:lnTo>
                  <a:lnTo>
                    <a:pt x="1819" y="83"/>
                  </a:lnTo>
                  <a:lnTo>
                    <a:pt x="1718" y="117"/>
                  </a:lnTo>
                  <a:lnTo>
                    <a:pt x="1617" y="153"/>
                  </a:lnTo>
                  <a:lnTo>
                    <a:pt x="1516" y="194"/>
                  </a:lnTo>
                  <a:lnTo>
                    <a:pt x="1417" y="239"/>
                  </a:lnTo>
                  <a:lnTo>
                    <a:pt x="1316" y="296"/>
                  </a:lnTo>
                  <a:lnTo>
                    <a:pt x="1216" y="370"/>
                  </a:lnTo>
                  <a:lnTo>
                    <a:pt x="1118" y="475"/>
                  </a:lnTo>
                  <a:lnTo>
                    <a:pt x="916" y="761"/>
                  </a:lnTo>
                  <a:lnTo>
                    <a:pt x="915" y="762"/>
                  </a:lnTo>
                  <a:lnTo>
                    <a:pt x="815" y="869"/>
                  </a:lnTo>
                  <a:lnTo>
                    <a:pt x="813" y="871"/>
                  </a:lnTo>
                  <a:lnTo>
                    <a:pt x="712" y="946"/>
                  </a:lnTo>
                  <a:lnTo>
                    <a:pt x="711" y="947"/>
                  </a:lnTo>
                  <a:lnTo>
                    <a:pt x="611" y="1004"/>
                  </a:lnTo>
                  <a:lnTo>
                    <a:pt x="610" y="1004"/>
                  </a:lnTo>
                  <a:lnTo>
                    <a:pt x="509" y="1050"/>
                  </a:lnTo>
                  <a:lnTo>
                    <a:pt x="508" y="1051"/>
                  </a:lnTo>
                  <a:lnTo>
                    <a:pt x="407" y="1091"/>
                  </a:lnTo>
                  <a:lnTo>
                    <a:pt x="307" y="1127"/>
                  </a:lnTo>
                  <a:lnTo>
                    <a:pt x="206" y="1161"/>
                  </a:lnTo>
                  <a:lnTo>
                    <a:pt x="205" y="1161"/>
                  </a:lnTo>
                  <a:lnTo>
                    <a:pt x="104" y="1193"/>
                  </a:lnTo>
                  <a:lnTo>
                    <a:pt x="3" y="1225"/>
                  </a:lnTo>
                  <a:lnTo>
                    <a:pt x="0" y="1215"/>
                  </a:lnTo>
                  <a:lnTo>
                    <a:pt x="0" y="1204"/>
                  </a:lnTo>
                  <a:lnTo>
                    <a:pt x="98" y="1173"/>
                  </a:lnTo>
                  <a:lnTo>
                    <a:pt x="199" y="1141"/>
                  </a:lnTo>
                  <a:lnTo>
                    <a:pt x="299" y="1107"/>
                  </a:lnTo>
                  <a:lnTo>
                    <a:pt x="399" y="1071"/>
                  </a:lnTo>
                  <a:lnTo>
                    <a:pt x="500" y="1031"/>
                  </a:lnTo>
                  <a:lnTo>
                    <a:pt x="601" y="985"/>
                  </a:lnTo>
                  <a:lnTo>
                    <a:pt x="700" y="930"/>
                  </a:lnTo>
                  <a:lnTo>
                    <a:pt x="800" y="854"/>
                  </a:lnTo>
                  <a:lnTo>
                    <a:pt x="899" y="749"/>
                  </a:lnTo>
                  <a:lnTo>
                    <a:pt x="1100" y="463"/>
                  </a:lnTo>
                  <a:lnTo>
                    <a:pt x="1102" y="462"/>
                  </a:lnTo>
                  <a:lnTo>
                    <a:pt x="1203" y="355"/>
                  </a:lnTo>
                  <a:lnTo>
                    <a:pt x="1204" y="354"/>
                  </a:lnTo>
                  <a:lnTo>
                    <a:pt x="1304" y="278"/>
                  </a:lnTo>
                  <a:lnTo>
                    <a:pt x="1306" y="278"/>
                  </a:lnTo>
                  <a:lnTo>
                    <a:pt x="1407" y="221"/>
                  </a:lnTo>
                  <a:lnTo>
                    <a:pt x="1408" y="220"/>
                  </a:lnTo>
                  <a:lnTo>
                    <a:pt x="1508" y="174"/>
                  </a:lnTo>
                  <a:lnTo>
                    <a:pt x="1609" y="134"/>
                  </a:lnTo>
                  <a:lnTo>
                    <a:pt x="1610" y="134"/>
                  </a:lnTo>
                  <a:lnTo>
                    <a:pt x="1711" y="98"/>
                  </a:lnTo>
                  <a:lnTo>
                    <a:pt x="1812" y="64"/>
                  </a:lnTo>
                  <a:lnTo>
                    <a:pt x="1912" y="32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" name="Freeform 72"/>
            <p:cNvSpPr>
              <a:spLocks/>
            </p:cNvSpPr>
            <p:nvPr/>
          </p:nvSpPr>
          <p:spPr bwMode="auto">
            <a:xfrm>
              <a:off x="4232" y="3884"/>
              <a:ext cx="31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29"/>
                </a:cxn>
                <a:cxn ang="0">
                  <a:pos x="8" y="31"/>
                </a:cxn>
                <a:cxn ang="0">
                  <a:pos x="10" y="33"/>
                </a:cxn>
                <a:cxn ang="0">
                  <a:pos x="14" y="34"/>
                </a:cxn>
                <a:cxn ang="0">
                  <a:pos x="16" y="34"/>
                </a:cxn>
                <a:cxn ang="0">
                  <a:pos x="18" y="33"/>
                </a:cxn>
                <a:cxn ang="0">
                  <a:pos x="20" y="33"/>
                </a:cxn>
                <a:cxn ang="0">
                  <a:pos x="22" y="30"/>
                </a:cxn>
                <a:cxn ang="0">
                  <a:pos x="23" y="29"/>
                </a:cxn>
                <a:cxn ang="0">
                  <a:pos x="23" y="27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31" y="0"/>
                </a:cxn>
                <a:cxn ang="0">
                  <a:pos x="31" y="40"/>
                </a:cxn>
                <a:cxn ang="0">
                  <a:pos x="24" y="40"/>
                </a:cxn>
                <a:cxn ang="0">
                  <a:pos x="24" y="33"/>
                </a:cxn>
                <a:cxn ang="0">
                  <a:pos x="22" y="37"/>
                </a:cxn>
                <a:cxn ang="0">
                  <a:pos x="18" y="39"/>
                </a:cxn>
                <a:cxn ang="0">
                  <a:pos x="16" y="40"/>
                </a:cxn>
                <a:cxn ang="0">
                  <a:pos x="13" y="41"/>
                </a:cxn>
                <a:cxn ang="0">
                  <a:pos x="10" y="41"/>
                </a:cxn>
                <a:cxn ang="0">
                  <a:pos x="8" y="40"/>
                </a:cxn>
                <a:cxn ang="0">
                  <a:pos x="3" y="37"/>
                </a:cxn>
                <a:cxn ang="0">
                  <a:pos x="0" y="31"/>
                </a:cxn>
                <a:cxn ang="0">
                  <a:pos x="0" y="0"/>
                </a:cxn>
              </a:cxnLst>
              <a:rect l="0" t="0" r="r" b="b"/>
              <a:pathLst>
                <a:path w="31" h="41">
                  <a:moveTo>
                    <a:pt x="0" y="0"/>
                  </a:moveTo>
                  <a:lnTo>
                    <a:pt x="7" y="0"/>
                  </a:lnTo>
                  <a:lnTo>
                    <a:pt x="7" y="29"/>
                  </a:lnTo>
                  <a:lnTo>
                    <a:pt x="8" y="31"/>
                  </a:lnTo>
                  <a:lnTo>
                    <a:pt x="10" y="33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3"/>
                  </a:lnTo>
                  <a:lnTo>
                    <a:pt x="20" y="33"/>
                  </a:lnTo>
                  <a:lnTo>
                    <a:pt x="22" y="30"/>
                  </a:lnTo>
                  <a:lnTo>
                    <a:pt x="23" y="29"/>
                  </a:lnTo>
                  <a:lnTo>
                    <a:pt x="23" y="27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1" y="40"/>
                  </a:lnTo>
                  <a:lnTo>
                    <a:pt x="24" y="40"/>
                  </a:lnTo>
                  <a:lnTo>
                    <a:pt x="24" y="33"/>
                  </a:lnTo>
                  <a:lnTo>
                    <a:pt x="22" y="37"/>
                  </a:lnTo>
                  <a:lnTo>
                    <a:pt x="18" y="39"/>
                  </a:lnTo>
                  <a:lnTo>
                    <a:pt x="16" y="40"/>
                  </a:lnTo>
                  <a:lnTo>
                    <a:pt x="13" y="41"/>
                  </a:lnTo>
                  <a:lnTo>
                    <a:pt x="10" y="41"/>
                  </a:lnTo>
                  <a:lnTo>
                    <a:pt x="8" y="40"/>
                  </a:lnTo>
                  <a:lnTo>
                    <a:pt x="3" y="37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9" name="Freeform 73"/>
            <p:cNvSpPr>
              <a:spLocks noEditPoints="1"/>
            </p:cNvSpPr>
            <p:nvPr/>
          </p:nvSpPr>
          <p:spPr bwMode="auto">
            <a:xfrm>
              <a:off x="3045" y="2978"/>
              <a:ext cx="53" cy="39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10" y="8"/>
                </a:cxn>
                <a:cxn ang="0">
                  <a:pos x="7" y="11"/>
                </a:cxn>
                <a:cxn ang="0">
                  <a:pos x="7" y="12"/>
                </a:cxn>
                <a:cxn ang="0">
                  <a:pos x="6" y="14"/>
                </a:cxn>
                <a:cxn ang="0">
                  <a:pos x="6" y="32"/>
                </a:cxn>
                <a:cxn ang="0">
                  <a:pos x="25" y="32"/>
                </a:cxn>
                <a:cxn ang="0">
                  <a:pos x="25" y="15"/>
                </a:cxn>
                <a:cxn ang="0">
                  <a:pos x="24" y="11"/>
                </a:cxn>
                <a:cxn ang="0">
                  <a:pos x="22" y="9"/>
                </a:cxn>
                <a:cxn ang="0">
                  <a:pos x="21" y="8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5" y="6"/>
                </a:cxn>
                <a:cxn ang="0">
                  <a:pos x="11" y="0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6" y="4"/>
                </a:cxn>
                <a:cxn ang="0">
                  <a:pos x="30" y="8"/>
                </a:cxn>
                <a:cxn ang="0">
                  <a:pos x="31" y="12"/>
                </a:cxn>
                <a:cxn ang="0">
                  <a:pos x="31" y="32"/>
                </a:cxn>
                <a:cxn ang="0">
                  <a:pos x="53" y="32"/>
                </a:cxn>
                <a:cxn ang="0">
                  <a:pos x="53" y="39"/>
                </a:cxn>
                <a:cxn ang="0">
                  <a:pos x="0" y="39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1" y="7"/>
                </a:cxn>
                <a:cxn ang="0">
                  <a:pos x="6" y="2"/>
                </a:cxn>
                <a:cxn ang="0">
                  <a:pos x="8" y="1"/>
                </a:cxn>
                <a:cxn ang="0">
                  <a:pos x="11" y="0"/>
                </a:cxn>
              </a:cxnLst>
              <a:rect l="0" t="0" r="r" b="b"/>
              <a:pathLst>
                <a:path w="53" h="39">
                  <a:moveTo>
                    <a:pt x="15" y="6"/>
                  </a:moveTo>
                  <a:lnTo>
                    <a:pt x="10" y="8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6" y="14"/>
                  </a:lnTo>
                  <a:lnTo>
                    <a:pt x="6" y="32"/>
                  </a:lnTo>
                  <a:lnTo>
                    <a:pt x="25" y="32"/>
                  </a:lnTo>
                  <a:lnTo>
                    <a:pt x="25" y="15"/>
                  </a:lnTo>
                  <a:lnTo>
                    <a:pt x="24" y="11"/>
                  </a:lnTo>
                  <a:lnTo>
                    <a:pt x="22" y="9"/>
                  </a:lnTo>
                  <a:lnTo>
                    <a:pt x="21" y="8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6"/>
                  </a:lnTo>
                  <a:close/>
                  <a:moveTo>
                    <a:pt x="11" y="0"/>
                  </a:moveTo>
                  <a:lnTo>
                    <a:pt x="19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1" y="12"/>
                  </a:lnTo>
                  <a:lnTo>
                    <a:pt x="31" y="32"/>
                  </a:lnTo>
                  <a:lnTo>
                    <a:pt x="53" y="32"/>
                  </a:lnTo>
                  <a:lnTo>
                    <a:pt x="53" y="39"/>
                  </a:lnTo>
                  <a:lnTo>
                    <a:pt x="0" y="3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7"/>
                  </a:lnTo>
                  <a:lnTo>
                    <a:pt x="6" y="2"/>
                  </a:lnTo>
                  <a:lnTo>
                    <a:pt x="8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10" name="Freeform 74"/>
            <p:cNvSpPr>
              <a:spLocks/>
            </p:cNvSpPr>
            <p:nvPr/>
          </p:nvSpPr>
          <p:spPr bwMode="auto">
            <a:xfrm>
              <a:off x="3238" y="3001"/>
              <a:ext cx="2013" cy="3"/>
            </a:xfrm>
            <a:custGeom>
              <a:avLst/>
              <a:gdLst/>
              <a:ahLst/>
              <a:cxnLst>
                <a:cxn ang="0">
                  <a:pos x="2013" y="0"/>
                </a:cxn>
                <a:cxn ang="0">
                  <a:pos x="2013" y="2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013" y="0"/>
                </a:cxn>
              </a:cxnLst>
              <a:rect l="0" t="0" r="r" b="b"/>
              <a:pathLst>
                <a:path w="2013" h="3">
                  <a:moveTo>
                    <a:pt x="2013" y="0"/>
                  </a:moveTo>
                  <a:lnTo>
                    <a:pt x="201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11" name="Rectangle 75"/>
            <p:cNvSpPr>
              <a:spLocks noChangeArrowheads="1"/>
            </p:cNvSpPr>
            <p:nvPr/>
          </p:nvSpPr>
          <p:spPr bwMode="auto">
            <a:xfrm>
              <a:off x="4244" y="2242"/>
              <a:ext cx="2" cy="152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12" name="Freeform 76"/>
            <p:cNvSpPr>
              <a:spLocks/>
            </p:cNvSpPr>
            <p:nvPr/>
          </p:nvSpPr>
          <p:spPr bwMode="auto">
            <a:xfrm>
              <a:off x="4600" y="2428"/>
              <a:ext cx="123" cy="11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23" y="110"/>
                </a:cxn>
                <a:cxn ang="0">
                  <a:pos x="119" y="114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123" h="114">
                  <a:moveTo>
                    <a:pt x="4" y="0"/>
                  </a:moveTo>
                  <a:lnTo>
                    <a:pt x="123" y="110"/>
                  </a:lnTo>
                  <a:lnTo>
                    <a:pt x="119" y="114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13" name="Freeform 77"/>
            <p:cNvSpPr>
              <a:spLocks/>
            </p:cNvSpPr>
            <p:nvPr/>
          </p:nvSpPr>
          <p:spPr bwMode="auto">
            <a:xfrm>
              <a:off x="4721" y="2513"/>
              <a:ext cx="26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51"/>
                </a:cxn>
                <a:cxn ang="0">
                  <a:pos x="0" y="27"/>
                </a:cxn>
                <a:cxn ang="0">
                  <a:pos x="0" y="0"/>
                </a:cxn>
              </a:cxnLst>
              <a:rect l="0" t="0" r="r" b="b"/>
              <a:pathLst>
                <a:path w="26" h="51">
                  <a:moveTo>
                    <a:pt x="0" y="0"/>
                  </a:moveTo>
                  <a:lnTo>
                    <a:pt x="26" y="51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14" name="Freeform 78"/>
            <p:cNvSpPr>
              <a:spLocks noEditPoints="1"/>
            </p:cNvSpPr>
            <p:nvPr/>
          </p:nvSpPr>
          <p:spPr bwMode="auto">
            <a:xfrm>
              <a:off x="4718" y="2512"/>
              <a:ext cx="31" cy="54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6" y="27"/>
                </a:cxn>
                <a:cxn ang="0">
                  <a:pos x="19" y="39"/>
                </a:cxn>
                <a:cxn ang="0">
                  <a:pos x="6" y="13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30" y="50"/>
                </a:cxn>
                <a:cxn ang="0">
                  <a:pos x="31" y="50"/>
                </a:cxn>
                <a:cxn ang="0">
                  <a:pos x="31" y="52"/>
                </a:cxn>
                <a:cxn ang="0">
                  <a:pos x="30" y="54"/>
                </a:cxn>
                <a:cxn ang="0">
                  <a:pos x="29" y="54"/>
                </a:cxn>
                <a:cxn ang="0">
                  <a:pos x="27" y="54"/>
                </a:cxn>
                <a:cxn ang="0">
                  <a:pos x="1" y="30"/>
                </a:cxn>
                <a:cxn ang="0">
                  <a:pos x="1" y="29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31" h="54">
                  <a:moveTo>
                    <a:pt x="6" y="13"/>
                  </a:moveTo>
                  <a:lnTo>
                    <a:pt x="6" y="27"/>
                  </a:lnTo>
                  <a:lnTo>
                    <a:pt x="19" y="39"/>
                  </a:lnTo>
                  <a:lnTo>
                    <a:pt x="6" y="13"/>
                  </a:lnTo>
                  <a:close/>
                  <a:moveTo>
                    <a:pt x="0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30" y="50"/>
                  </a:lnTo>
                  <a:lnTo>
                    <a:pt x="31" y="50"/>
                  </a:lnTo>
                  <a:lnTo>
                    <a:pt x="31" y="52"/>
                  </a:lnTo>
                  <a:lnTo>
                    <a:pt x="30" y="54"/>
                  </a:lnTo>
                  <a:lnTo>
                    <a:pt x="29" y="54"/>
                  </a:lnTo>
                  <a:lnTo>
                    <a:pt x="27" y="54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15" name="Freeform 79"/>
            <p:cNvSpPr>
              <a:spLocks/>
            </p:cNvSpPr>
            <p:nvPr/>
          </p:nvSpPr>
          <p:spPr bwMode="auto">
            <a:xfrm>
              <a:off x="4694" y="2540"/>
              <a:ext cx="53" cy="24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53" y="24"/>
                </a:cxn>
                <a:cxn ang="0">
                  <a:pos x="0" y="2"/>
                </a:cxn>
                <a:cxn ang="0">
                  <a:pos x="27" y="0"/>
                </a:cxn>
              </a:cxnLst>
              <a:rect l="0" t="0" r="r" b="b"/>
              <a:pathLst>
                <a:path w="53" h="24">
                  <a:moveTo>
                    <a:pt x="27" y="0"/>
                  </a:moveTo>
                  <a:lnTo>
                    <a:pt x="53" y="24"/>
                  </a:lnTo>
                  <a:lnTo>
                    <a:pt x="0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16" name="Freeform 80"/>
            <p:cNvSpPr>
              <a:spLocks noEditPoints="1"/>
            </p:cNvSpPr>
            <p:nvPr/>
          </p:nvSpPr>
          <p:spPr bwMode="auto">
            <a:xfrm>
              <a:off x="4691" y="2537"/>
              <a:ext cx="59" cy="29"/>
            </a:xfrm>
            <a:custGeom>
              <a:avLst/>
              <a:gdLst/>
              <a:ahLst/>
              <a:cxnLst>
                <a:cxn ang="0">
                  <a:pos x="30" y="6"/>
                </a:cxn>
                <a:cxn ang="0">
                  <a:pos x="15" y="7"/>
                </a:cxn>
                <a:cxn ang="0">
                  <a:pos x="45" y="20"/>
                </a:cxn>
                <a:cxn ang="0">
                  <a:pos x="30" y="6"/>
                </a:cxn>
                <a:cxn ang="0">
                  <a:pos x="30" y="0"/>
                </a:cxn>
                <a:cxn ang="0">
                  <a:pos x="33" y="1"/>
                </a:cxn>
                <a:cxn ang="0">
                  <a:pos x="59" y="25"/>
                </a:cxn>
                <a:cxn ang="0">
                  <a:pos x="55" y="29"/>
                </a:cxn>
                <a:cxn ang="0">
                  <a:pos x="4" y="8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2" y="7"/>
                </a:cxn>
                <a:cxn ang="0">
                  <a:pos x="1" y="7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30" y="0"/>
                </a:cxn>
              </a:cxnLst>
              <a:rect l="0" t="0" r="r" b="b"/>
              <a:pathLst>
                <a:path w="59" h="29">
                  <a:moveTo>
                    <a:pt x="30" y="6"/>
                  </a:moveTo>
                  <a:lnTo>
                    <a:pt x="15" y="7"/>
                  </a:lnTo>
                  <a:lnTo>
                    <a:pt x="45" y="20"/>
                  </a:lnTo>
                  <a:lnTo>
                    <a:pt x="30" y="6"/>
                  </a:lnTo>
                  <a:close/>
                  <a:moveTo>
                    <a:pt x="30" y="0"/>
                  </a:moveTo>
                  <a:lnTo>
                    <a:pt x="33" y="1"/>
                  </a:lnTo>
                  <a:lnTo>
                    <a:pt x="59" y="25"/>
                  </a:lnTo>
                  <a:lnTo>
                    <a:pt x="55" y="29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17" name="Rectangle 81"/>
            <p:cNvSpPr>
              <a:spLocks noChangeArrowheads="1"/>
            </p:cNvSpPr>
            <p:nvPr/>
          </p:nvSpPr>
          <p:spPr bwMode="auto">
            <a:xfrm>
              <a:off x="4112" y="2334"/>
              <a:ext cx="499" cy="10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18" name="Rectangle 82"/>
            <p:cNvSpPr>
              <a:spLocks noChangeArrowheads="1"/>
            </p:cNvSpPr>
            <p:nvPr/>
          </p:nvSpPr>
          <p:spPr bwMode="auto">
            <a:xfrm>
              <a:off x="4130" y="2360"/>
              <a:ext cx="7" cy="5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19" name="Freeform 83"/>
            <p:cNvSpPr>
              <a:spLocks/>
            </p:cNvSpPr>
            <p:nvPr/>
          </p:nvSpPr>
          <p:spPr bwMode="auto">
            <a:xfrm>
              <a:off x="4150" y="2373"/>
              <a:ext cx="30" cy="4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1" y="1"/>
                </a:cxn>
                <a:cxn ang="0">
                  <a:pos x="23" y="1"/>
                </a:cxn>
                <a:cxn ang="0">
                  <a:pos x="25" y="2"/>
                </a:cxn>
                <a:cxn ang="0">
                  <a:pos x="27" y="5"/>
                </a:cxn>
                <a:cxn ang="0">
                  <a:pos x="29" y="7"/>
                </a:cxn>
                <a:cxn ang="0">
                  <a:pos x="30" y="9"/>
                </a:cxn>
                <a:cxn ang="0">
                  <a:pos x="30" y="40"/>
                </a:cxn>
                <a:cxn ang="0">
                  <a:pos x="22" y="40"/>
                </a:cxn>
                <a:cxn ang="0">
                  <a:pos x="22" y="13"/>
                </a:cxn>
                <a:cxn ang="0">
                  <a:pos x="22" y="11"/>
                </a:cxn>
                <a:cxn ang="0">
                  <a:pos x="22" y="9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2" y="7"/>
                </a:cxn>
                <a:cxn ang="0">
                  <a:pos x="9" y="9"/>
                </a:cxn>
                <a:cxn ang="0">
                  <a:pos x="7" y="10"/>
                </a:cxn>
                <a:cxn ang="0">
                  <a:pos x="7" y="13"/>
                </a:cxn>
                <a:cxn ang="0">
                  <a:pos x="7" y="40"/>
                </a:cxn>
                <a:cxn ang="0">
                  <a:pos x="0" y="40"/>
                </a:cxn>
                <a:cxn ang="0">
                  <a:pos x="0" y="1"/>
                </a:cxn>
                <a:cxn ang="0">
                  <a:pos x="7" y="1"/>
                </a:cxn>
                <a:cxn ang="0">
                  <a:pos x="7" y="6"/>
                </a:cxn>
                <a:cxn ang="0">
                  <a:pos x="8" y="4"/>
                </a:cxn>
                <a:cxn ang="0">
                  <a:pos x="11" y="2"/>
                </a:cxn>
                <a:cxn ang="0">
                  <a:pos x="14" y="1"/>
                </a:cxn>
                <a:cxn ang="0">
                  <a:pos x="17" y="0"/>
                </a:cxn>
              </a:cxnLst>
              <a:rect l="0" t="0" r="r" b="b"/>
              <a:pathLst>
                <a:path w="30" h="40">
                  <a:moveTo>
                    <a:pt x="17" y="0"/>
                  </a:moveTo>
                  <a:lnTo>
                    <a:pt x="21" y="1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7" y="5"/>
                  </a:lnTo>
                  <a:lnTo>
                    <a:pt x="29" y="7"/>
                  </a:lnTo>
                  <a:lnTo>
                    <a:pt x="30" y="9"/>
                  </a:lnTo>
                  <a:lnTo>
                    <a:pt x="30" y="40"/>
                  </a:lnTo>
                  <a:lnTo>
                    <a:pt x="22" y="40"/>
                  </a:lnTo>
                  <a:lnTo>
                    <a:pt x="22" y="13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2" y="7"/>
                  </a:lnTo>
                  <a:lnTo>
                    <a:pt x="9" y="9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7" y="40"/>
                  </a:lnTo>
                  <a:lnTo>
                    <a:pt x="0" y="40"/>
                  </a:lnTo>
                  <a:lnTo>
                    <a:pt x="0" y="1"/>
                  </a:lnTo>
                  <a:lnTo>
                    <a:pt x="7" y="1"/>
                  </a:lnTo>
                  <a:lnTo>
                    <a:pt x="7" y="6"/>
                  </a:lnTo>
                  <a:lnTo>
                    <a:pt x="8" y="4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0" name="Freeform 84"/>
            <p:cNvSpPr>
              <a:spLocks noEditPoints="1"/>
            </p:cNvSpPr>
            <p:nvPr/>
          </p:nvSpPr>
          <p:spPr bwMode="auto">
            <a:xfrm>
              <a:off x="4191" y="2360"/>
              <a:ext cx="7" cy="53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7" y="14"/>
                </a:cxn>
                <a:cxn ang="0">
                  <a:pos x="7" y="53"/>
                </a:cxn>
                <a:cxn ang="0">
                  <a:pos x="0" y="53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7" h="53">
                  <a:moveTo>
                    <a:pt x="0" y="14"/>
                  </a:moveTo>
                  <a:lnTo>
                    <a:pt x="7" y="14"/>
                  </a:lnTo>
                  <a:lnTo>
                    <a:pt x="7" y="53"/>
                  </a:lnTo>
                  <a:lnTo>
                    <a:pt x="0" y="53"/>
                  </a:lnTo>
                  <a:lnTo>
                    <a:pt x="0" y="14"/>
                  </a:lnTo>
                  <a:close/>
                  <a:moveTo>
                    <a:pt x="0" y="0"/>
                  </a:moveTo>
                  <a:lnTo>
                    <a:pt x="7" y="0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1" name="Freeform 85"/>
            <p:cNvSpPr>
              <a:spLocks/>
            </p:cNvSpPr>
            <p:nvPr/>
          </p:nvSpPr>
          <p:spPr bwMode="auto">
            <a:xfrm>
              <a:off x="4203" y="2361"/>
              <a:ext cx="19" cy="5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13"/>
                </a:cxn>
                <a:cxn ang="0">
                  <a:pos x="18" y="13"/>
                </a:cxn>
                <a:cxn ang="0">
                  <a:pos x="18" y="19"/>
                </a:cxn>
                <a:cxn ang="0">
                  <a:pos x="12" y="19"/>
                </a:cxn>
                <a:cxn ang="0">
                  <a:pos x="12" y="45"/>
                </a:cxn>
                <a:cxn ang="0">
                  <a:pos x="13" y="46"/>
                </a:cxn>
                <a:cxn ang="0">
                  <a:pos x="14" y="46"/>
                </a:cxn>
                <a:cxn ang="0">
                  <a:pos x="14" y="47"/>
                </a:cxn>
                <a:cxn ang="0">
                  <a:pos x="18" y="47"/>
                </a:cxn>
                <a:cxn ang="0">
                  <a:pos x="19" y="53"/>
                </a:cxn>
                <a:cxn ang="0">
                  <a:pos x="10" y="53"/>
                </a:cxn>
                <a:cxn ang="0">
                  <a:pos x="9" y="52"/>
                </a:cxn>
                <a:cxn ang="0">
                  <a:pos x="7" y="51"/>
                </a:cxn>
                <a:cxn ang="0">
                  <a:pos x="6" y="50"/>
                </a:cxn>
                <a:cxn ang="0">
                  <a:pos x="6" y="49"/>
                </a:cxn>
                <a:cxn ang="0">
                  <a:pos x="5" y="47"/>
                </a:cxn>
                <a:cxn ang="0">
                  <a:pos x="5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5" y="13"/>
                </a:cxn>
                <a:cxn ang="0">
                  <a:pos x="5" y="4"/>
                </a:cxn>
                <a:cxn ang="0">
                  <a:pos x="12" y="0"/>
                </a:cxn>
              </a:cxnLst>
              <a:rect l="0" t="0" r="r" b="b"/>
              <a:pathLst>
                <a:path w="19" h="53">
                  <a:moveTo>
                    <a:pt x="12" y="0"/>
                  </a:moveTo>
                  <a:lnTo>
                    <a:pt x="12" y="13"/>
                  </a:lnTo>
                  <a:lnTo>
                    <a:pt x="18" y="13"/>
                  </a:lnTo>
                  <a:lnTo>
                    <a:pt x="18" y="19"/>
                  </a:lnTo>
                  <a:lnTo>
                    <a:pt x="12" y="19"/>
                  </a:lnTo>
                  <a:lnTo>
                    <a:pt x="12" y="45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4" y="47"/>
                  </a:lnTo>
                  <a:lnTo>
                    <a:pt x="18" y="47"/>
                  </a:lnTo>
                  <a:lnTo>
                    <a:pt x="19" y="53"/>
                  </a:lnTo>
                  <a:lnTo>
                    <a:pt x="10" y="53"/>
                  </a:lnTo>
                  <a:lnTo>
                    <a:pt x="9" y="52"/>
                  </a:lnTo>
                  <a:lnTo>
                    <a:pt x="7" y="51"/>
                  </a:lnTo>
                  <a:lnTo>
                    <a:pt x="6" y="50"/>
                  </a:lnTo>
                  <a:lnTo>
                    <a:pt x="6" y="49"/>
                  </a:lnTo>
                  <a:lnTo>
                    <a:pt x="5" y="47"/>
                  </a:lnTo>
                  <a:lnTo>
                    <a:pt x="5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2" name="Freeform 86"/>
            <p:cNvSpPr>
              <a:spLocks noEditPoints="1"/>
            </p:cNvSpPr>
            <p:nvPr/>
          </p:nvSpPr>
          <p:spPr bwMode="auto">
            <a:xfrm>
              <a:off x="4228" y="2360"/>
              <a:ext cx="7" cy="53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7" y="14"/>
                </a:cxn>
                <a:cxn ang="0">
                  <a:pos x="7" y="53"/>
                </a:cxn>
                <a:cxn ang="0">
                  <a:pos x="0" y="53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7" h="53">
                  <a:moveTo>
                    <a:pt x="0" y="14"/>
                  </a:moveTo>
                  <a:lnTo>
                    <a:pt x="7" y="14"/>
                  </a:lnTo>
                  <a:lnTo>
                    <a:pt x="7" y="53"/>
                  </a:lnTo>
                  <a:lnTo>
                    <a:pt x="0" y="53"/>
                  </a:lnTo>
                  <a:lnTo>
                    <a:pt x="0" y="14"/>
                  </a:lnTo>
                  <a:close/>
                  <a:moveTo>
                    <a:pt x="0" y="0"/>
                  </a:moveTo>
                  <a:lnTo>
                    <a:pt x="7" y="0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3" name="Freeform 87"/>
            <p:cNvSpPr>
              <a:spLocks noEditPoints="1"/>
            </p:cNvSpPr>
            <p:nvPr/>
          </p:nvSpPr>
          <p:spPr bwMode="auto">
            <a:xfrm>
              <a:off x="4242" y="2373"/>
              <a:ext cx="35" cy="41"/>
            </a:xfrm>
            <a:custGeom>
              <a:avLst/>
              <a:gdLst/>
              <a:ahLst/>
              <a:cxnLst>
                <a:cxn ang="0">
                  <a:pos x="23" y="22"/>
                </a:cxn>
                <a:cxn ang="0">
                  <a:pos x="15" y="24"/>
                </a:cxn>
                <a:cxn ang="0">
                  <a:pos x="12" y="24"/>
                </a:cxn>
                <a:cxn ang="0">
                  <a:pos x="9" y="26"/>
                </a:cxn>
                <a:cxn ang="0">
                  <a:pos x="7" y="28"/>
                </a:cxn>
                <a:cxn ang="0">
                  <a:pos x="8" y="31"/>
                </a:cxn>
                <a:cxn ang="0">
                  <a:pos x="10" y="34"/>
                </a:cxn>
                <a:cxn ang="0">
                  <a:pos x="16" y="35"/>
                </a:cxn>
                <a:cxn ang="0">
                  <a:pos x="20" y="33"/>
                </a:cxn>
                <a:cxn ang="0">
                  <a:pos x="24" y="29"/>
                </a:cxn>
                <a:cxn ang="0">
                  <a:pos x="25" y="21"/>
                </a:cxn>
                <a:cxn ang="0">
                  <a:pos x="21" y="0"/>
                </a:cxn>
                <a:cxn ang="0">
                  <a:pos x="26" y="1"/>
                </a:cxn>
                <a:cxn ang="0">
                  <a:pos x="30" y="3"/>
                </a:cxn>
                <a:cxn ang="0">
                  <a:pos x="32" y="6"/>
                </a:cxn>
                <a:cxn ang="0">
                  <a:pos x="33" y="31"/>
                </a:cxn>
                <a:cxn ang="0">
                  <a:pos x="34" y="36"/>
                </a:cxn>
                <a:cxn ang="0">
                  <a:pos x="35" y="40"/>
                </a:cxn>
                <a:cxn ang="0">
                  <a:pos x="26" y="38"/>
                </a:cxn>
                <a:cxn ang="0">
                  <a:pos x="21" y="38"/>
                </a:cxn>
                <a:cxn ang="0">
                  <a:pos x="18" y="40"/>
                </a:cxn>
                <a:cxn ang="0">
                  <a:pos x="9" y="41"/>
                </a:cxn>
                <a:cxn ang="0">
                  <a:pos x="1" y="35"/>
                </a:cxn>
                <a:cxn ang="0">
                  <a:pos x="0" y="27"/>
                </a:cxn>
                <a:cxn ang="0">
                  <a:pos x="1" y="24"/>
                </a:cxn>
                <a:cxn ang="0">
                  <a:pos x="4" y="22"/>
                </a:cxn>
                <a:cxn ang="0">
                  <a:pos x="6" y="20"/>
                </a:cxn>
                <a:cxn ang="0">
                  <a:pos x="12" y="18"/>
                </a:cxn>
                <a:cxn ang="0">
                  <a:pos x="19" y="16"/>
                </a:cxn>
                <a:cxn ang="0">
                  <a:pos x="25" y="15"/>
                </a:cxn>
                <a:cxn ang="0">
                  <a:pos x="23" y="9"/>
                </a:cxn>
                <a:cxn ang="0">
                  <a:pos x="19" y="7"/>
                </a:cxn>
                <a:cxn ang="0">
                  <a:pos x="14" y="7"/>
                </a:cxn>
                <a:cxn ang="0">
                  <a:pos x="11" y="8"/>
                </a:cxn>
                <a:cxn ang="0">
                  <a:pos x="0" y="12"/>
                </a:cxn>
                <a:cxn ang="0">
                  <a:pos x="3" y="8"/>
                </a:cxn>
                <a:cxn ang="0">
                  <a:pos x="5" y="4"/>
                </a:cxn>
                <a:cxn ang="0">
                  <a:pos x="9" y="1"/>
                </a:cxn>
                <a:cxn ang="0">
                  <a:pos x="18" y="0"/>
                </a:cxn>
              </a:cxnLst>
              <a:rect l="0" t="0" r="r" b="b"/>
              <a:pathLst>
                <a:path w="35" h="41">
                  <a:moveTo>
                    <a:pt x="25" y="21"/>
                  </a:moveTo>
                  <a:lnTo>
                    <a:pt x="23" y="22"/>
                  </a:lnTo>
                  <a:lnTo>
                    <a:pt x="19" y="23"/>
                  </a:lnTo>
                  <a:lnTo>
                    <a:pt x="15" y="24"/>
                  </a:lnTo>
                  <a:lnTo>
                    <a:pt x="13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9" y="26"/>
                  </a:lnTo>
                  <a:lnTo>
                    <a:pt x="8" y="27"/>
                  </a:lnTo>
                  <a:lnTo>
                    <a:pt x="7" y="28"/>
                  </a:lnTo>
                  <a:lnTo>
                    <a:pt x="7" y="29"/>
                  </a:lnTo>
                  <a:lnTo>
                    <a:pt x="8" y="31"/>
                  </a:lnTo>
                  <a:lnTo>
                    <a:pt x="8" y="33"/>
                  </a:lnTo>
                  <a:lnTo>
                    <a:pt x="10" y="34"/>
                  </a:lnTo>
                  <a:lnTo>
                    <a:pt x="12" y="35"/>
                  </a:lnTo>
                  <a:lnTo>
                    <a:pt x="16" y="35"/>
                  </a:lnTo>
                  <a:lnTo>
                    <a:pt x="19" y="34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4" y="29"/>
                  </a:lnTo>
                  <a:lnTo>
                    <a:pt x="25" y="27"/>
                  </a:lnTo>
                  <a:lnTo>
                    <a:pt x="25" y="21"/>
                  </a:lnTo>
                  <a:close/>
                  <a:moveTo>
                    <a:pt x="18" y="0"/>
                  </a:moveTo>
                  <a:lnTo>
                    <a:pt x="21" y="0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3" y="9"/>
                  </a:lnTo>
                  <a:lnTo>
                    <a:pt x="33" y="31"/>
                  </a:lnTo>
                  <a:lnTo>
                    <a:pt x="34" y="33"/>
                  </a:lnTo>
                  <a:lnTo>
                    <a:pt x="34" y="36"/>
                  </a:lnTo>
                  <a:lnTo>
                    <a:pt x="34" y="38"/>
                  </a:lnTo>
                  <a:lnTo>
                    <a:pt x="35" y="40"/>
                  </a:lnTo>
                  <a:lnTo>
                    <a:pt x="28" y="40"/>
                  </a:lnTo>
                  <a:lnTo>
                    <a:pt x="26" y="38"/>
                  </a:lnTo>
                  <a:lnTo>
                    <a:pt x="26" y="35"/>
                  </a:lnTo>
                  <a:lnTo>
                    <a:pt x="21" y="38"/>
                  </a:lnTo>
                  <a:lnTo>
                    <a:pt x="19" y="39"/>
                  </a:lnTo>
                  <a:lnTo>
                    <a:pt x="18" y="40"/>
                  </a:lnTo>
                  <a:lnTo>
                    <a:pt x="16" y="41"/>
                  </a:lnTo>
                  <a:lnTo>
                    <a:pt x="9" y="41"/>
                  </a:lnTo>
                  <a:lnTo>
                    <a:pt x="3" y="38"/>
                  </a:lnTo>
                  <a:lnTo>
                    <a:pt x="1" y="35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2" y="23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14" y="17"/>
                  </a:lnTo>
                  <a:lnTo>
                    <a:pt x="19" y="16"/>
                  </a:lnTo>
                  <a:lnTo>
                    <a:pt x="23" y="16"/>
                  </a:lnTo>
                  <a:lnTo>
                    <a:pt x="25" y="15"/>
                  </a:lnTo>
                  <a:lnTo>
                    <a:pt x="25" y="12"/>
                  </a:lnTo>
                  <a:lnTo>
                    <a:pt x="23" y="9"/>
                  </a:lnTo>
                  <a:lnTo>
                    <a:pt x="22" y="8"/>
                  </a:lnTo>
                  <a:lnTo>
                    <a:pt x="19" y="7"/>
                  </a:lnTo>
                  <a:lnTo>
                    <a:pt x="16" y="6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8" y="13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8"/>
                  </a:lnTo>
                  <a:lnTo>
                    <a:pt x="4" y="5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4" name="Rectangle 88"/>
            <p:cNvSpPr>
              <a:spLocks noChangeArrowheads="1"/>
            </p:cNvSpPr>
            <p:nvPr/>
          </p:nvSpPr>
          <p:spPr bwMode="auto">
            <a:xfrm>
              <a:off x="4286" y="2360"/>
              <a:ext cx="7" cy="5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5" name="Freeform 89"/>
            <p:cNvSpPr>
              <a:spLocks noEditPoints="1"/>
            </p:cNvSpPr>
            <p:nvPr/>
          </p:nvSpPr>
          <p:spPr bwMode="auto">
            <a:xfrm>
              <a:off x="4320" y="2373"/>
              <a:ext cx="36" cy="41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4" y="7"/>
                </a:cxn>
                <a:cxn ang="0">
                  <a:pos x="10" y="9"/>
                </a:cxn>
                <a:cxn ang="0">
                  <a:pos x="8" y="11"/>
                </a:cxn>
                <a:cxn ang="0">
                  <a:pos x="7" y="16"/>
                </a:cxn>
                <a:cxn ang="0">
                  <a:pos x="29" y="16"/>
                </a:cxn>
                <a:cxn ang="0">
                  <a:pos x="29" y="13"/>
                </a:cxn>
                <a:cxn ang="0">
                  <a:pos x="28" y="11"/>
                </a:cxn>
                <a:cxn ang="0">
                  <a:pos x="26" y="9"/>
                </a:cxn>
                <a:cxn ang="0">
                  <a:pos x="24" y="8"/>
                </a:cxn>
                <a:cxn ang="0">
                  <a:pos x="22" y="7"/>
                </a:cxn>
                <a:cxn ang="0">
                  <a:pos x="18" y="6"/>
                </a:cxn>
                <a:cxn ang="0">
                  <a:pos x="18" y="0"/>
                </a:cxn>
                <a:cxn ang="0">
                  <a:pos x="25" y="1"/>
                </a:cxn>
                <a:cxn ang="0">
                  <a:pos x="31" y="5"/>
                </a:cxn>
                <a:cxn ang="0">
                  <a:pos x="35" y="12"/>
                </a:cxn>
                <a:cxn ang="0">
                  <a:pos x="36" y="20"/>
                </a:cxn>
                <a:cxn ang="0">
                  <a:pos x="36" y="22"/>
                </a:cxn>
                <a:cxn ang="0">
                  <a:pos x="7" y="22"/>
                </a:cxn>
                <a:cxn ang="0">
                  <a:pos x="8" y="26"/>
                </a:cxn>
                <a:cxn ang="0">
                  <a:pos x="9" y="29"/>
                </a:cxn>
                <a:cxn ang="0">
                  <a:pos x="11" y="31"/>
                </a:cxn>
                <a:cxn ang="0">
                  <a:pos x="12" y="33"/>
                </a:cxn>
                <a:cxn ang="0">
                  <a:pos x="15" y="34"/>
                </a:cxn>
                <a:cxn ang="0">
                  <a:pos x="16" y="35"/>
                </a:cxn>
                <a:cxn ang="0">
                  <a:pos x="21" y="35"/>
                </a:cxn>
                <a:cxn ang="0">
                  <a:pos x="23" y="34"/>
                </a:cxn>
                <a:cxn ang="0">
                  <a:pos x="26" y="32"/>
                </a:cxn>
                <a:cxn ang="0">
                  <a:pos x="28" y="31"/>
                </a:cxn>
                <a:cxn ang="0">
                  <a:pos x="29" y="28"/>
                </a:cxn>
                <a:cxn ang="0">
                  <a:pos x="36" y="29"/>
                </a:cxn>
                <a:cxn ang="0">
                  <a:pos x="33" y="35"/>
                </a:cxn>
                <a:cxn ang="0">
                  <a:pos x="30" y="38"/>
                </a:cxn>
                <a:cxn ang="0">
                  <a:pos x="23" y="41"/>
                </a:cxn>
                <a:cxn ang="0">
                  <a:pos x="19" y="41"/>
                </a:cxn>
                <a:cxn ang="0">
                  <a:pos x="11" y="39"/>
                </a:cxn>
                <a:cxn ang="0">
                  <a:pos x="4" y="35"/>
                </a:cxn>
                <a:cxn ang="0">
                  <a:pos x="1" y="30"/>
                </a:cxn>
                <a:cxn ang="0">
                  <a:pos x="0" y="20"/>
                </a:cxn>
                <a:cxn ang="0">
                  <a:pos x="1" y="13"/>
                </a:cxn>
                <a:cxn ang="0">
                  <a:pos x="4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6" h="41">
                  <a:moveTo>
                    <a:pt x="18" y="6"/>
                  </a:moveTo>
                  <a:lnTo>
                    <a:pt x="14" y="7"/>
                  </a:lnTo>
                  <a:lnTo>
                    <a:pt x="10" y="9"/>
                  </a:lnTo>
                  <a:lnTo>
                    <a:pt x="8" y="11"/>
                  </a:lnTo>
                  <a:lnTo>
                    <a:pt x="7" y="16"/>
                  </a:lnTo>
                  <a:lnTo>
                    <a:pt x="29" y="16"/>
                  </a:lnTo>
                  <a:lnTo>
                    <a:pt x="29" y="13"/>
                  </a:lnTo>
                  <a:lnTo>
                    <a:pt x="28" y="11"/>
                  </a:lnTo>
                  <a:lnTo>
                    <a:pt x="26" y="9"/>
                  </a:lnTo>
                  <a:lnTo>
                    <a:pt x="24" y="8"/>
                  </a:lnTo>
                  <a:lnTo>
                    <a:pt x="22" y="7"/>
                  </a:lnTo>
                  <a:lnTo>
                    <a:pt x="18" y="6"/>
                  </a:lnTo>
                  <a:close/>
                  <a:moveTo>
                    <a:pt x="18" y="0"/>
                  </a:moveTo>
                  <a:lnTo>
                    <a:pt x="25" y="1"/>
                  </a:lnTo>
                  <a:lnTo>
                    <a:pt x="31" y="5"/>
                  </a:lnTo>
                  <a:lnTo>
                    <a:pt x="35" y="12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7" y="22"/>
                  </a:lnTo>
                  <a:lnTo>
                    <a:pt x="8" y="26"/>
                  </a:lnTo>
                  <a:lnTo>
                    <a:pt x="9" y="29"/>
                  </a:lnTo>
                  <a:lnTo>
                    <a:pt x="11" y="31"/>
                  </a:lnTo>
                  <a:lnTo>
                    <a:pt x="12" y="33"/>
                  </a:lnTo>
                  <a:lnTo>
                    <a:pt x="15" y="34"/>
                  </a:lnTo>
                  <a:lnTo>
                    <a:pt x="16" y="35"/>
                  </a:lnTo>
                  <a:lnTo>
                    <a:pt x="21" y="35"/>
                  </a:lnTo>
                  <a:lnTo>
                    <a:pt x="23" y="34"/>
                  </a:lnTo>
                  <a:lnTo>
                    <a:pt x="26" y="32"/>
                  </a:lnTo>
                  <a:lnTo>
                    <a:pt x="28" y="31"/>
                  </a:lnTo>
                  <a:lnTo>
                    <a:pt x="29" y="28"/>
                  </a:lnTo>
                  <a:lnTo>
                    <a:pt x="36" y="29"/>
                  </a:lnTo>
                  <a:lnTo>
                    <a:pt x="33" y="35"/>
                  </a:lnTo>
                  <a:lnTo>
                    <a:pt x="30" y="38"/>
                  </a:lnTo>
                  <a:lnTo>
                    <a:pt x="23" y="41"/>
                  </a:lnTo>
                  <a:lnTo>
                    <a:pt x="19" y="41"/>
                  </a:lnTo>
                  <a:lnTo>
                    <a:pt x="11" y="39"/>
                  </a:lnTo>
                  <a:lnTo>
                    <a:pt x="4" y="35"/>
                  </a:lnTo>
                  <a:lnTo>
                    <a:pt x="1" y="30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4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6" name="Freeform 90"/>
            <p:cNvSpPr>
              <a:spLocks/>
            </p:cNvSpPr>
            <p:nvPr/>
          </p:nvSpPr>
          <p:spPr bwMode="auto">
            <a:xfrm>
              <a:off x="4361" y="2373"/>
              <a:ext cx="33" cy="41"/>
            </a:xfrm>
            <a:custGeom>
              <a:avLst/>
              <a:gdLst/>
              <a:ahLst/>
              <a:cxnLst>
                <a:cxn ang="0">
                  <a:pos x="23" y="1"/>
                </a:cxn>
                <a:cxn ang="0">
                  <a:pos x="26" y="4"/>
                </a:cxn>
                <a:cxn ang="0">
                  <a:pos x="29" y="8"/>
                </a:cxn>
                <a:cxn ang="0">
                  <a:pos x="23" y="12"/>
                </a:cxn>
                <a:cxn ang="0">
                  <a:pos x="22" y="9"/>
                </a:cxn>
                <a:cxn ang="0">
                  <a:pos x="19" y="7"/>
                </a:cxn>
                <a:cxn ang="0">
                  <a:pos x="15" y="6"/>
                </a:cxn>
                <a:cxn ang="0">
                  <a:pos x="11" y="7"/>
                </a:cxn>
                <a:cxn ang="0">
                  <a:pos x="9" y="9"/>
                </a:cxn>
                <a:cxn ang="0">
                  <a:pos x="8" y="13"/>
                </a:cxn>
                <a:cxn ang="0">
                  <a:pos x="10" y="13"/>
                </a:cxn>
                <a:cxn ang="0">
                  <a:pos x="11" y="14"/>
                </a:cxn>
                <a:cxn ang="0">
                  <a:pos x="14" y="15"/>
                </a:cxn>
                <a:cxn ang="0">
                  <a:pos x="20" y="17"/>
                </a:cxn>
                <a:cxn ang="0">
                  <a:pos x="26" y="19"/>
                </a:cxn>
                <a:cxn ang="0">
                  <a:pos x="30" y="21"/>
                </a:cxn>
                <a:cxn ang="0">
                  <a:pos x="32" y="24"/>
                </a:cxn>
                <a:cxn ang="0">
                  <a:pos x="33" y="28"/>
                </a:cxn>
                <a:cxn ang="0">
                  <a:pos x="30" y="37"/>
                </a:cxn>
                <a:cxn ang="0">
                  <a:pos x="26" y="39"/>
                </a:cxn>
                <a:cxn ang="0">
                  <a:pos x="20" y="41"/>
                </a:cxn>
                <a:cxn ang="0">
                  <a:pos x="8" y="39"/>
                </a:cxn>
                <a:cxn ang="0">
                  <a:pos x="3" y="35"/>
                </a:cxn>
                <a:cxn ang="0">
                  <a:pos x="0" y="28"/>
                </a:cxn>
                <a:cxn ang="0">
                  <a:pos x="8" y="29"/>
                </a:cxn>
                <a:cxn ang="0">
                  <a:pos x="11" y="33"/>
                </a:cxn>
                <a:cxn ang="0">
                  <a:pos x="17" y="35"/>
                </a:cxn>
                <a:cxn ang="0">
                  <a:pos x="22" y="34"/>
                </a:cxn>
                <a:cxn ang="0">
                  <a:pos x="24" y="32"/>
                </a:cxn>
                <a:cxn ang="0">
                  <a:pos x="25" y="27"/>
                </a:cxn>
                <a:cxn ang="0">
                  <a:pos x="22" y="25"/>
                </a:cxn>
                <a:cxn ang="0">
                  <a:pos x="11" y="22"/>
                </a:cxn>
                <a:cxn ang="0">
                  <a:pos x="5" y="20"/>
                </a:cxn>
                <a:cxn ang="0">
                  <a:pos x="3" y="16"/>
                </a:cxn>
                <a:cxn ang="0">
                  <a:pos x="1" y="9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12" y="1"/>
                </a:cxn>
              </a:cxnLst>
              <a:rect l="0" t="0" r="r" b="b"/>
              <a:pathLst>
                <a:path w="33" h="41">
                  <a:moveTo>
                    <a:pt x="15" y="0"/>
                  </a:move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8" y="5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23" y="12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1" y="8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5" y="6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4" y="15"/>
                  </a:lnTo>
                  <a:lnTo>
                    <a:pt x="16" y="16"/>
                  </a:lnTo>
                  <a:lnTo>
                    <a:pt x="20" y="17"/>
                  </a:lnTo>
                  <a:lnTo>
                    <a:pt x="23" y="18"/>
                  </a:lnTo>
                  <a:lnTo>
                    <a:pt x="26" y="19"/>
                  </a:lnTo>
                  <a:lnTo>
                    <a:pt x="27" y="20"/>
                  </a:lnTo>
                  <a:lnTo>
                    <a:pt x="30" y="21"/>
                  </a:lnTo>
                  <a:lnTo>
                    <a:pt x="31" y="23"/>
                  </a:lnTo>
                  <a:lnTo>
                    <a:pt x="32" y="24"/>
                  </a:lnTo>
                  <a:lnTo>
                    <a:pt x="32" y="26"/>
                  </a:lnTo>
                  <a:lnTo>
                    <a:pt x="33" y="28"/>
                  </a:lnTo>
                  <a:lnTo>
                    <a:pt x="31" y="35"/>
                  </a:lnTo>
                  <a:lnTo>
                    <a:pt x="30" y="37"/>
                  </a:lnTo>
                  <a:lnTo>
                    <a:pt x="27" y="38"/>
                  </a:lnTo>
                  <a:lnTo>
                    <a:pt x="26" y="39"/>
                  </a:lnTo>
                  <a:lnTo>
                    <a:pt x="23" y="40"/>
                  </a:lnTo>
                  <a:lnTo>
                    <a:pt x="20" y="41"/>
                  </a:lnTo>
                  <a:lnTo>
                    <a:pt x="12" y="41"/>
                  </a:lnTo>
                  <a:lnTo>
                    <a:pt x="8" y="39"/>
                  </a:lnTo>
                  <a:lnTo>
                    <a:pt x="5" y="38"/>
                  </a:lnTo>
                  <a:lnTo>
                    <a:pt x="3" y="35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8" y="27"/>
                  </a:lnTo>
                  <a:lnTo>
                    <a:pt x="8" y="29"/>
                  </a:lnTo>
                  <a:lnTo>
                    <a:pt x="9" y="32"/>
                  </a:lnTo>
                  <a:lnTo>
                    <a:pt x="11" y="33"/>
                  </a:lnTo>
                  <a:lnTo>
                    <a:pt x="13" y="34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22" y="34"/>
                  </a:lnTo>
                  <a:lnTo>
                    <a:pt x="23" y="33"/>
                  </a:lnTo>
                  <a:lnTo>
                    <a:pt x="24" y="32"/>
                  </a:lnTo>
                  <a:lnTo>
                    <a:pt x="26" y="29"/>
                  </a:lnTo>
                  <a:lnTo>
                    <a:pt x="25" y="27"/>
                  </a:lnTo>
                  <a:lnTo>
                    <a:pt x="23" y="26"/>
                  </a:lnTo>
                  <a:lnTo>
                    <a:pt x="22" y="25"/>
                  </a:lnTo>
                  <a:lnTo>
                    <a:pt x="17" y="24"/>
                  </a:lnTo>
                  <a:lnTo>
                    <a:pt x="11" y="22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4" y="18"/>
                  </a:lnTo>
                  <a:lnTo>
                    <a:pt x="3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7" name="Freeform 91"/>
            <p:cNvSpPr>
              <a:spLocks/>
            </p:cNvSpPr>
            <p:nvPr/>
          </p:nvSpPr>
          <p:spPr bwMode="auto">
            <a:xfrm>
              <a:off x="4398" y="2361"/>
              <a:ext cx="19" cy="5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13"/>
                </a:cxn>
                <a:cxn ang="0">
                  <a:pos x="18" y="13"/>
                </a:cxn>
                <a:cxn ang="0">
                  <a:pos x="18" y="19"/>
                </a:cxn>
                <a:cxn ang="0">
                  <a:pos x="11" y="19"/>
                </a:cxn>
                <a:cxn ang="0">
                  <a:pos x="11" y="45"/>
                </a:cxn>
                <a:cxn ang="0">
                  <a:pos x="12" y="46"/>
                </a:cxn>
                <a:cxn ang="0">
                  <a:pos x="13" y="46"/>
                </a:cxn>
                <a:cxn ang="0">
                  <a:pos x="14" y="47"/>
                </a:cxn>
                <a:cxn ang="0">
                  <a:pos x="18" y="47"/>
                </a:cxn>
                <a:cxn ang="0">
                  <a:pos x="19" y="53"/>
                </a:cxn>
                <a:cxn ang="0">
                  <a:pos x="10" y="53"/>
                </a:cxn>
                <a:cxn ang="0">
                  <a:pos x="8" y="52"/>
                </a:cxn>
                <a:cxn ang="0">
                  <a:pos x="5" y="49"/>
                </a:cxn>
                <a:cxn ang="0">
                  <a:pos x="5" y="44"/>
                </a:cxn>
                <a:cxn ang="0">
                  <a:pos x="4" y="41"/>
                </a:cxn>
                <a:cxn ang="0">
                  <a:pos x="4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4" y="13"/>
                </a:cxn>
                <a:cxn ang="0">
                  <a:pos x="4" y="4"/>
                </a:cxn>
                <a:cxn ang="0">
                  <a:pos x="11" y="0"/>
                </a:cxn>
              </a:cxnLst>
              <a:rect l="0" t="0" r="r" b="b"/>
              <a:pathLst>
                <a:path w="19" h="53">
                  <a:moveTo>
                    <a:pt x="11" y="0"/>
                  </a:moveTo>
                  <a:lnTo>
                    <a:pt x="11" y="13"/>
                  </a:lnTo>
                  <a:lnTo>
                    <a:pt x="18" y="13"/>
                  </a:lnTo>
                  <a:lnTo>
                    <a:pt x="18" y="19"/>
                  </a:lnTo>
                  <a:lnTo>
                    <a:pt x="11" y="19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8" y="47"/>
                  </a:lnTo>
                  <a:lnTo>
                    <a:pt x="19" y="53"/>
                  </a:lnTo>
                  <a:lnTo>
                    <a:pt x="10" y="53"/>
                  </a:lnTo>
                  <a:lnTo>
                    <a:pt x="8" y="52"/>
                  </a:lnTo>
                  <a:lnTo>
                    <a:pt x="5" y="49"/>
                  </a:lnTo>
                  <a:lnTo>
                    <a:pt x="5" y="44"/>
                  </a:lnTo>
                  <a:lnTo>
                    <a:pt x="4" y="41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4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" name="Freeform 92"/>
            <p:cNvSpPr>
              <a:spLocks noEditPoints="1"/>
            </p:cNvSpPr>
            <p:nvPr/>
          </p:nvSpPr>
          <p:spPr bwMode="auto">
            <a:xfrm>
              <a:off x="4423" y="2360"/>
              <a:ext cx="7" cy="53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7" y="14"/>
                </a:cxn>
                <a:cxn ang="0">
                  <a:pos x="7" y="53"/>
                </a:cxn>
                <a:cxn ang="0">
                  <a:pos x="0" y="53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7" h="53">
                  <a:moveTo>
                    <a:pt x="0" y="14"/>
                  </a:moveTo>
                  <a:lnTo>
                    <a:pt x="7" y="14"/>
                  </a:lnTo>
                  <a:lnTo>
                    <a:pt x="7" y="53"/>
                  </a:lnTo>
                  <a:lnTo>
                    <a:pt x="0" y="53"/>
                  </a:lnTo>
                  <a:lnTo>
                    <a:pt x="0" y="14"/>
                  </a:lnTo>
                  <a:close/>
                  <a:moveTo>
                    <a:pt x="0" y="0"/>
                  </a:moveTo>
                  <a:lnTo>
                    <a:pt x="7" y="0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" name="Freeform 93"/>
            <p:cNvSpPr>
              <a:spLocks/>
            </p:cNvSpPr>
            <p:nvPr/>
          </p:nvSpPr>
          <p:spPr bwMode="auto">
            <a:xfrm>
              <a:off x="4439" y="2373"/>
              <a:ext cx="53" cy="4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2" y="1"/>
                </a:cxn>
                <a:cxn ang="0">
                  <a:pos x="26" y="1"/>
                </a:cxn>
                <a:cxn ang="0">
                  <a:pos x="27" y="3"/>
                </a:cxn>
                <a:cxn ang="0">
                  <a:pos x="28" y="5"/>
                </a:cxn>
                <a:cxn ang="0">
                  <a:pos x="30" y="7"/>
                </a:cxn>
                <a:cxn ang="0">
                  <a:pos x="32" y="4"/>
                </a:cxn>
                <a:cxn ang="0">
                  <a:pos x="34" y="2"/>
                </a:cxn>
                <a:cxn ang="0">
                  <a:pos x="37" y="1"/>
                </a:cxn>
                <a:cxn ang="0">
                  <a:pos x="41" y="0"/>
                </a:cxn>
                <a:cxn ang="0">
                  <a:pos x="48" y="1"/>
                </a:cxn>
                <a:cxn ang="0">
                  <a:pos x="50" y="3"/>
                </a:cxn>
                <a:cxn ang="0">
                  <a:pos x="52" y="6"/>
                </a:cxn>
                <a:cxn ang="0">
                  <a:pos x="53" y="9"/>
                </a:cxn>
                <a:cxn ang="0">
                  <a:pos x="53" y="40"/>
                </a:cxn>
                <a:cxn ang="0">
                  <a:pos x="46" y="40"/>
                </a:cxn>
                <a:cxn ang="0">
                  <a:pos x="46" y="12"/>
                </a:cxn>
                <a:cxn ang="0">
                  <a:pos x="45" y="10"/>
                </a:cxn>
                <a:cxn ang="0">
                  <a:pos x="45" y="9"/>
                </a:cxn>
                <a:cxn ang="0">
                  <a:pos x="44" y="8"/>
                </a:cxn>
                <a:cxn ang="0">
                  <a:pos x="43" y="7"/>
                </a:cxn>
                <a:cxn ang="0">
                  <a:pos x="42" y="7"/>
                </a:cxn>
                <a:cxn ang="0">
                  <a:pos x="41" y="6"/>
                </a:cxn>
                <a:cxn ang="0">
                  <a:pos x="40" y="6"/>
                </a:cxn>
                <a:cxn ang="0">
                  <a:pos x="36" y="7"/>
                </a:cxn>
                <a:cxn ang="0">
                  <a:pos x="33" y="9"/>
                </a:cxn>
                <a:cxn ang="0">
                  <a:pos x="31" y="11"/>
                </a:cxn>
                <a:cxn ang="0">
                  <a:pos x="30" y="14"/>
                </a:cxn>
                <a:cxn ang="0">
                  <a:pos x="30" y="40"/>
                </a:cxn>
                <a:cxn ang="0">
                  <a:pos x="23" y="40"/>
                </a:cxn>
                <a:cxn ang="0">
                  <a:pos x="23" y="13"/>
                </a:cxn>
                <a:cxn ang="0">
                  <a:pos x="22" y="10"/>
                </a:cxn>
                <a:cxn ang="0">
                  <a:pos x="22" y="9"/>
                </a:cxn>
                <a:cxn ang="0">
                  <a:pos x="19" y="7"/>
                </a:cxn>
                <a:cxn ang="0">
                  <a:pos x="16" y="6"/>
                </a:cxn>
                <a:cxn ang="0">
                  <a:pos x="11" y="8"/>
                </a:cxn>
                <a:cxn ang="0">
                  <a:pos x="9" y="9"/>
                </a:cxn>
                <a:cxn ang="0">
                  <a:pos x="7" y="12"/>
                </a:cxn>
                <a:cxn ang="0">
                  <a:pos x="7" y="14"/>
                </a:cxn>
                <a:cxn ang="0">
                  <a:pos x="7" y="40"/>
                </a:cxn>
                <a:cxn ang="0">
                  <a:pos x="0" y="40"/>
                </a:cxn>
                <a:cxn ang="0">
                  <a:pos x="0" y="1"/>
                </a:cxn>
                <a:cxn ang="0">
                  <a:pos x="7" y="1"/>
                </a:cxn>
                <a:cxn ang="0">
                  <a:pos x="7" y="7"/>
                </a:cxn>
                <a:cxn ang="0">
                  <a:pos x="9" y="5"/>
                </a:cxn>
                <a:cxn ang="0">
                  <a:pos x="11" y="1"/>
                </a:cxn>
                <a:cxn ang="0">
                  <a:pos x="15" y="1"/>
                </a:cxn>
                <a:cxn ang="0">
                  <a:pos x="19" y="0"/>
                </a:cxn>
              </a:cxnLst>
              <a:rect l="0" t="0" r="r" b="b"/>
              <a:pathLst>
                <a:path w="53" h="40">
                  <a:moveTo>
                    <a:pt x="19" y="0"/>
                  </a:moveTo>
                  <a:lnTo>
                    <a:pt x="22" y="1"/>
                  </a:lnTo>
                  <a:lnTo>
                    <a:pt x="26" y="1"/>
                  </a:lnTo>
                  <a:lnTo>
                    <a:pt x="27" y="3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2" y="4"/>
                  </a:lnTo>
                  <a:lnTo>
                    <a:pt x="34" y="2"/>
                  </a:lnTo>
                  <a:lnTo>
                    <a:pt x="37" y="1"/>
                  </a:lnTo>
                  <a:lnTo>
                    <a:pt x="41" y="0"/>
                  </a:lnTo>
                  <a:lnTo>
                    <a:pt x="48" y="1"/>
                  </a:lnTo>
                  <a:lnTo>
                    <a:pt x="50" y="3"/>
                  </a:lnTo>
                  <a:lnTo>
                    <a:pt x="52" y="6"/>
                  </a:lnTo>
                  <a:lnTo>
                    <a:pt x="53" y="9"/>
                  </a:lnTo>
                  <a:lnTo>
                    <a:pt x="53" y="40"/>
                  </a:lnTo>
                  <a:lnTo>
                    <a:pt x="46" y="40"/>
                  </a:lnTo>
                  <a:lnTo>
                    <a:pt x="46" y="12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2" y="7"/>
                  </a:lnTo>
                  <a:lnTo>
                    <a:pt x="41" y="6"/>
                  </a:lnTo>
                  <a:lnTo>
                    <a:pt x="40" y="6"/>
                  </a:lnTo>
                  <a:lnTo>
                    <a:pt x="36" y="7"/>
                  </a:lnTo>
                  <a:lnTo>
                    <a:pt x="33" y="9"/>
                  </a:lnTo>
                  <a:lnTo>
                    <a:pt x="31" y="11"/>
                  </a:lnTo>
                  <a:lnTo>
                    <a:pt x="30" y="14"/>
                  </a:lnTo>
                  <a:lnTo>
                    <a:pt x="30" y="40"/>
                  </a:lnTo>
                  <a:lnTo>
                    <a:pt x="23" y="40"/>
                  </a:lnTo>
                  <a:lnTo>
                    <a:pt x="23" y="13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19" y="7"/>
                  </a:lnTo>
                  <a:lnTo>
                    <a:pt x="16" y="6"/>
                  </a:lnTo>
                  <a:lnTo>
                    <a:pt x="11" y="8"/>
                  </a:lnTo>
                  <a:lnTo>
                    <a:pt x="9" y="9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40"/>
                  </a:lnTo>
                  <a:lnTo>
                    <a:pt x="0" y="40"/>
                  </a:lnTo>
                  <a:lnTo>
                    <a:pt x="0" y="1"/>
                  </a:lnTo>
                  <a:lnTo>
                    <a:pt x="7" y="1"/>
                  </a:lnTo>
                  <a:lnTo>
                    <a:pt x="7" y="7"/>
                  </a:lnTo>
                  <a:lnTo>
                    <a:pt x="9" y="5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30" name="Freeform 94"/>
            <p:cNvSpPr>
              <a:spLocks noEditPoints="1"/>
            </p:cNvSpPr>
            <p:nvPr/>
          </p:nvSpPr>
          <p:spPr bwMode="auto">
            <a:xfrm>
              <a:off x="4501" y="2373"/>
              <a:ext cx="35" cy="41"/>
            </a:xfrm>
            <a:custGeom>
              <a:avLst/>
              <a:gdLst/>
              <a:ahLst/>
              <a:cxnLst>
                <a:cxn ang="0">
                  <a:pos x="21" y="23"/>
                </a:cxn>
                <a:cxn ang="0">
                  <a:pos x="13" y="24"/>
                </a:cxn>
                <a:cxn ang="0">
                  <a:pos x="10" y="24"/>
                </a:cxn>
                <a:cxn ang="0">
                  <a:pos x="7" y="28"/>
                </a:cxn>
                <a:cxn ang="0">
                  <a:pos x="8" y="31"/>
                </a:cxn>
                <a:cxn ang="0">
                  <a:pos x="12" y="35"/>
                </a:cxn>
                <a:cxn ang="0">
                  <a:pos x="18" y="34"/>
                </a:cxn>
                <a:cxn ang="0">
                  <a:pos x="23" y="31"/>
                </a:cxn>
                <a:cxn ang="0">
                  <a:pos x="25" y="27"/>
                </a:cxn>
                <a:cxn ang="0">
                  <a:pos x="18" y="0"/>
                </a:cxn>
                <a:cxn ang="0">
                  <a:pos x="23" y="1"/>
                </a:cxn>
                <a:cxn ang="0">
                  <a:pos x="28" y="2"/>
                </a:cxn>
                <a:cxn ang="0">
                  <a:pos x="31" y="4"/>
                </a:cxn>
                <a:cxn ang="0">
                  <a:pos x="33" y="9"/>
                </a:cxn>
                <a:cxn ang="0">
                  <a:pos x="34" y="35"/>
                </a:cxn>
                <a:cxn ang="0">
                  <a:pos x="34" y="38"/>
                </a:cxn>
                <a:cxn ang="0">
                  <a:pos x="28" y="40"/>
                </a:cxn>
                <a:cxn ang="0">
                  <a:pos x="26" y="35"/>
                </a:cxn>
                <a:cxn ang="0">
                  <a:pos x="19" y="39"/>
                </a:cxn>
                <a:cxn ang="0">
                  <a:pos x="8" y="41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7"/>
                </a:cxn>
                <a:cxn ang="0">
                  <a:pos x="4" y="22"/>
                </a:cxn>
                <a:cxn ang="0">
                  <a:pos x="6" y="20"/>
                </a:cxn>
                <a:cxn ang="0">
                  <a:pos x="12" y="18"/>
                </a:cxn>
                <a:cxn ang="0">
                  <a:pos x="19" y="16"/>
                </a:cxn>
                <a:cxn ang="0">
                  <a:pos x="25" y="12"/>
                </a:cxn>
                <a:cxn ang="0">
                  <a:pos x="22" y="8"/>
                </a:cxn>
                <a:cxn ang="0">
                  <a:pos x="16" y="6"/>
                </a:cxn>
                <a:cxn ang="0">
                  <a:pos x="12" y="7"/>
                </a:cxn>
                <a:cxn ang="0">
                  <a:pos x="9" y="9"/>
                </a:cxn>
                <a:cxn ang="0">
                  <a:pos x="1" y="12"/>
                </a:cxn>
                <a:cxn ang="0">
                  <a:pos x="3" y="8"/>
                </a:cxn>
                <a:cxn ang="0">
                  <a:pos x="5" y="4"/>
                </a:cxn>
                <a:cxn ang="0">
                  <a:pos x="9" y="1"/>
                </a:cxn>
                <a:cxn ang="0">
                  <a:pos x="18" y="0"/>
                </a:cxn>
              </a:cxnLst>
              <a:rect l="0" t="0" r="r" b="b"/>
              <a:pathLst>
                <a:path w="35" h="41">
                  <a:moveTo>
                    <a:pt x="25" y="21"/>
                  </a:moveTo>
                  <a:lnTo>
                    <a:pt x="21" y="23"/>
                  </a:lnTo>
                  <a:lnTo>
                    <a:pt x="16" y="24"/>
                  </a:lnTo>
                  <a:lnTo>
                    <a:pt x="13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8" y="27"/>
                  </a:lnTo>
                  <a:lnTo>
                    <a:pt x="7" y="28"/>
                  </a:lnTo>
                  <a:lnTo>
                    <a:pt x="7" y="29"/>
                  </a:lnTo>
                  <a:lnTo>
                    <a:pt x="8" y="31"/>
                  </a:lnTo>
                  <a:lnTo>
                    <a:pt x="8" y="33"/>
                  </a:lnTo>
                  <a:lnTo>
                    <a:pt x="12" y="35"/>
                  </a:lnTo>
                  <a:lnTo>
                    <a:pt x="16" y="35"/>
                  </a:lnTo>
                  <a:lnTo>
                    <a:pt x="18" y="34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4" y="29"/>
                  </a:lnTo>
                  <a:lnTo>
                    <a:pt x="25" y="27"/>
                  </a:lnTo>
                  <a:lnTo>
                    <a:pt x="25" y="21"/>
                  </a:lnTo>
                  <a:close/>
                  <a:moveTo>
                    <a:pt x="18" y="0"/>
                  </a:moveTo>
                  <a:lnTo>
                    <a:pt x="21" y="0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1" y="6"/>
                  </a:lnTo>
                  <a:lnTo>
                    <a:pt x="33" y="9"/>
                  </a:lnTo>
                  <a:lnTo>
                    <a:pt x="33" y="33"/>
                  </a:lnTo>
                  <a:lnTo>
                    <a:pt x="34" y="35"/>
                  </a:lnTo>
                  <a:lnTo>
                    <a:pt x="34" y="36"/>
                  </a:lnTo>
                  <a:lnTo>
                    <a:pt x="34" y="38"/>
                  </a:lnTo>
                  <a:lnTo>
                    <a:pt x="35" y="40"/>
                  </a:lnTo>
                  <a:lnTo>
                    <a:pt x="28" y="40"/>
                  </a:lnTo>
                  <a:lnTo>
                    <a:pt x="27" y="38"/>
                  </a:lnTo>
                  <a:lnTo>
                    <a:pt x="26" y="35"/>
                  </a:lnTo>
                  <a:lnTo>
                    <a:pt x="21" y="38"/>
                  </a:lnTo>
                  <a:lnTo>
                    <a:pt x="19" y="39"/>
                  </a:lnTo>
                  <a:lnTo>
                    <a:pt x="16" y="41"/>
                  </a:lnTo>
                  <a:lnTo>
                    <a:pt x="8" y="41"/>
                  </a:lnTo>
                  <a:lnTo>
                    <a:pt x="6" y="39"/>
                  </a:lnTo>
                  <a:lnTo>
                    <a:pt x="3" y="38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4" y="22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14" y="17"/>
                  </a:lnTo>
                  <a:lnTo>
                    <a:pt x="19" y="16"/>
                  </a:lnTo>
                  <a:lnTo>
                    <a:pt x="25" y="15"/>
                  </a:lnTo>
                  <a:lnTo>
                    <a:pt x="25" y="12"/>
                  </a:lnTo>
                  <a:lnTo>
                    <a:pt x="23" y="9"/>
                  </a:lnTo>
                  <a:lnTo>
                    <a:pt x="22" y="8"/>
                  </a:lnTo>
                  <a:lnTo>
                    <a:pt x="20" y="7"/>
                  </a:lnTo>
                  <a:lnTo>
                    <a:pt x="16" y="6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9" y="9"/>
                  </a:lnTo>
                  <a:lnTo>
                    <a:pt x="8" y="13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8"/>
                  </a:lnTo>
                  <a:lnTo>
                    <a:pt x="4" y="5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31" name="Freeform 95"/>
            <p:cNvSpPr>
              <a:spLocks/>
            </p:cNvSpPr>
            <p:nvPr/>
          </p:nvSpPr>
          <p:spPr bwMode="auto">
            <a:xfrm>
              <a:off x="4541" y="2361"/>
              <a:ext cx="19" cy="5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13"/>
                </a:cxn>
                <a:cxn ang="0">
                  <a:pos x="18" y="13"/>
                </a:cxn>
                <a:cxn ang="0">
                  <a:pos x="18" y="19"/>
                </a:cxn>
                <a:cxn ang="0">
                  <a:pos x="12" y="19"/>
                </a:cxn>
                <a:cxn ang="0">
                  <a:pos x="12" y="46"/>
                </a:cxn>
                <a:cxn ang="0">
                  <a:pos x="13" y="46"/>
                </a:cxn>
                <a:cxn ang="0">
                  <a:pos x="13" y="47"/>
                </a:cxn>
                <a:cxn ang="0">
                  <a:pos x="18" y="47"/>
                </a:cxn>
                <a:cxn ang="0">
                  <a:pos x="19" y="53"/>
                </a:cxn>
                <a:cxn ang="0">
                  <a:pos x="9" y="53"/>
                </a:cxn>
                <a:cxn ang="0">
                  <a:pos x="9" y="52"/>
                </a:cxn>
                <a:cxn ang="0">
                  <a:pos x="7" y="51"/>
                </a:cxn>
                <a:cxn ang="0">
                  <a:pos x="6" y="50"/>
                </a:cxn>
                <a:cxn ang="0">
                  <a:pos x="6" y="49"/>
                </a:cxn>
                <a:cxn ang="0">
                  <a:pos x="5" y="47"/>
                </a:cxn>
                <a:cxn ang="0">
                  <a:pos x="5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5" y="13"/>
                </a:cxn>
                <a:cxn ang="0">
                  <a:pos x="5" y="4"/>
                </a:cxn>
                <a:cxn ang="0">
                  <a:pos x="12" y="0"/>
                </a:cxn>
              </a:cxnLst>
              <a:rect l="0" t="0" r="r" b="b"/>
              <a:pathLst>
                <a:path w="19" h="53">
                  <a:moveTo>
                    <a:pt x="12" y="0"/>
                  </a:moveTo>
                  <a:lnTo>
                    <a:pt x="12" y="13"/>
                  </a:lnTo>
                  <a:lnTo>
                    <a:pt x="18" y="13"/>
                  </a:lnTo>
                  <a:lnTo>
                    <a:pt x="18" y="19"/>
                  </a:lnTo>
                  <a:lnTo>
                    <a:pt x="12" y="19"/>
                  </a:lnTo>
                  <a:lnTo>
                    <a:pt x="12" y="46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8" y="47"/>
                  </a:lnTo>
                  <a:lnTo>
                    <a:pt x="19" y="53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7" y="51"/>
                  </a:lnTo>
                  <a:lnTo>
                    <a:pt x="6" y="50"/>
                  </a:lnTo>
                  <a:lnTo>
                    <a:pt x="6" y="49"/>
                  </a:lnTo>
                  <a:lnTo>
                    <a:pt x="5" y="47"/>
                  </a:lnTo>
                  <a:lnTo>
                    <a:pt x="5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32" name="Freeform 96"/>
            <p:cNvSpPr>
              <a:spLocks noEditPoints="1"/>
            </p:cNvSpPr>
            <p:nvPr/>
          </p:nvSpPr>
          <p:spPr bwMode="auto">
            <a:xfrm>
              <a:off x="4562" y="2373"/>
              <a:ext cx="36" cy="41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4" y="7"/>
                </a:cxn>
                <a:cxn ang="0">
                  <a:pos x="10" y="9"/>
                </a:cxn>
                <a:cxn ang="0">
                  <a:pos x="9" y="11"/>
                </a:cxn>
                <a:cxn ang="0">
                  <a:pos x="7" y="16"/>
                </a:cxn>
                <a:cxn ang="0">
                  <a:pos x="29" y="16"/>
                </a:cxn>
                <a:cxn ang="0">
                  <a:pos x="29" y="13"/>
                </a:cxn>
                <a:cxn ang="0">
                  <a:pos x="29" y="11"/>
                </a:cxn>
                <a:cxn ang="0">
                  <a:pos x="27" y="9"/>
                </a:cxn>
                <a:cxn ang="0">
                  <a:pos x="25" y="8"/>
                </a:cxn>
                <a:cxn ang="0">
                  <a:pos x="22" y="7"/>
                </a:cxn>
                <a:cxn ang="0">
                  <a:pos x="18" y="6"/>
                </a:cxn>
                <a:cxn ang="0">
                  <a:pos x="18" y="0"/>
                </a:cxn>
                <a:cxn ang="0">
                  <a:pos x="25" y="1"/>
                </a:cxn>
                <a:cxn ang="0">
                  <a:pos x="32" y="5"/>
                </a:cxn>
                <a:cxn ang="0">
                  <a:pos x="36" y="12"/>
                </a:cxn>
                <a:cxn ang="0">
                  <a:pos x="36" y="20"/>
                </a:cxn>
                <a:cxn ang="0">
                  <a:pos x="36" y="22"/>
                </a:cxn>
                <a:cxn ang="0">
                  <a:pos x="7" y="22"/>
                </a:cxn>
                <a:cxn ang="0">
                  <a:pos x="8" y="26"/>
                </a:cxn>
                <a:cxn ang="0">
                  <a:pos x="10" y="29"/>
                </a:cxn>
                <a:cxn ang="0">
                  <a:pos x="11" y="31"/>
                </a:cxn>
                <a:cxn ang="0">
                  <a:pos x="13" y="33"/>
                </a:cxn>
                <a:cxn ang="0">
                  <a:pos x="15" y="34"/>
                </a:cxn>
                <a:cxn ang="0">
                  <a:pos x="17" y="35"/>
                </a:cxn>
                <a:cxn ang="0">
                  <a:pos x="19" y="35"/>
                </a:cxn>
                <a:cxn ang="0">
                  <a:pos x="23" y="34"/>
                </a:cxn>
                <a:cxn ang="0">
                  <a:pos x="25" y="33"/>
                </a:cxn>
                <a:cxn ang="0">
                  <a:pos x="27" y="32"/>
                </a:cxn>
                <a:cxn ang="0">
                  <a:pos x="29" y="31"/>
                </a:cxn>
                <a:cxn ang="0">
                  <a:pos x="29" y="28"/>
                </a:cxn>
                <a:cxn ang="0">
                  <a:pos x="36" y="29"/>
                </a:cxn>
                <a:cxn ang="0">
                  <a:pos x="35" y="32"/>
                </a:cxn>
                <a:cxn ang="0">
                  <a:pos x="33" y="35"/>
                </a:cxn>
                <a:cxn ang="0">
                  <a:pos x="30" y="38"/>
                </a:cxn>
                <a:cxn ang="0">
                  <a:pos x="24" y="41"/>
                </a:cxn>
                <a:cxn ang="0">
                  <a:pos x="19" y="41"/>
                </a:cxn>
                <a:cxn ang="0">
                  <a:pos x="12" y="39"/>
                </a:cxn>
                <a:cxn ang="0">
                  <a:pos x="5" y="35"/>
                </a:cxn>
                <a:cxn ang="0">
                  <a:pos x="2" y="30"/>
                </a:cxn>
                <a:cxn ang="0">
                  <a:pos x="0" y="20"/>
                </a:cxn>
                <a:cxn ang="0">
                  <a:pos x="2" y="13"/>
                </a:cxn>
                <a:cxn ang="0">
                  <a:pos x="5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6" h="41">
                  <a:moveTo>
                    <a:pt x="18" y="6"/>
                  </a:moveTo>
                  <a:lnTo>
                    <a:pt x="14" y="7"/>
                  </a:lnTo>
                  <a:lnTo>
                    <a:pt x="10" y="9"/>
                  </a:lnTo>
                  <a:lnTo>
                    <a:pt x="9" y="11"/>
                  </a:lnTo>
                  <a:lnTo>
                    <a:pt x="7" y="16"/>
                  </a:lnTo>
                  <a:lnTo>
                    <a:pt x="29" y="16"/>
                  </a:lnTo>
                  <a:lnTo>
                    <a:pt x="29" y="13"/>
                  </a:lnTo>
                  <a:lnTo>
                    <a:pt x="29" y="11"/>
                  </a:lnTo>
                  <a:lnTo>
                    <a:pt x="27" y="9"/>
                  </a:lnTo>
                  <a:lnTo>
                    <a:pt x="25" y="8"/>
                  </a:lnTo>
                  <a:lnTo>
                    <a:pt x="22" y="7"/>
                  </a:lnTo>
                  <a:lnTo>
                    <a:pt x="18" y="6"/>
                  </a:lnTo>
                  <a:close/>
                  <a:moveTo>
                    <a:pt x="18" y="0"/>
                  </a:moveTo>
                  <a:lnTo>
                    <a:pt x="25" y="1"/>
                  </a:lnTo>
                  <a:lnTo>
                    <a:pt x="32" y="5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7" y="22"/>
                  </a:lnTo>
                  <a:lnTo>
                    <a:pt x="8" y="26"/>
                  </a:lnTo>
                  <a:lnTo>
                    <a:pt x="10" y="29"/>
                  </a:lnTo>
                  <a:lnTo>
                    <a:pt x="11" y="31"/>
                  </a:lnTo>
                  <a:lnTo>
                    <a:pt x="13" y="33"/>
                  </a:lnTo>
                  <a:lnTo>
                    <a:pt x="15" y="34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23" y="34"/>
                  </a:lnTo>
                  <a:lnTo>
                    <a:pt x="25" y="33"/>
                  </a:lnTo>
                  <a:lnTo>
                    <a:pt x="27" y="32"/>
                  </a:lnTo>
                  <a:lnTo>
                    <a:pt x="29" y="31"/>
                  </a:lnTo>
                  <a:lnTo>
                    <a:pt x="29" y="28"/>
                  </a:lnTo>
                  <a:lnTo>
                    <a:pt x="36" y="29"/>
                  </a:lnTo>
                  <a:lnTo>
                    <a:pt x="35" y="32"/>
                  </a:lnTo>
                  <a:lnTo>
                    <a:pt x="33" y="35"/>
                  </a:lnTo>
                  <a:lnTo>
                    <a:pt x="30" y="38"/>
                  </a:lnTo>
                  <a:lnTo>
                    <a:pt x="24" y="41"/>
                  </a:lnTo>
                  <a:lnTo>
                    <a:pt x="19" y="41"/>
                  </a:lnTo>
                  <a:lnTo>
                    <a:pt x="12" y="39"/>
                  </a:lnTo>
                  <a:lnTo>
                    <a:pt x="5" y="35"/>
                  </a:lnTo>
                  <a:lnTo>
                    <a:pt x="2" y="30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5CEB4AB-34F5-19DC-C591-590BF6380C40}"/>
              </a:ext>
            </a:extLst>
          </p:cNvPr>
          <p:cNvGrpSpPr/>
          <p:nvPr/>
        </p:nvGrpSpPr>
        <p:grpSpPr>
          <a:xfrm>
            <a:off x="703537" y="3553401"/>
            <a:ext cx="3763962" cy="2416175"/>
            <a:chOff x="703537" y="3553401"/>
            <a:chExt cx="3763962" cy="2416175"/>
          </a:xfrm>
        </p:grpSpPr>
        <p:sp>
          <p:nvSpPr>
            <p:cNvPr id="14344" name="Line 4"/>
            <p:cNvSpPr>
              <a:spLocks noChangeShapeType="1"/>
            </p:cNvSpPr>
            <p:nvPr/>
          </p:nvSpPr>
          <p:spPr bwMode="auto">
            <a:xfrm>
              <a:off x="1063916" y="5694284"/>
              <a:ext cx="34035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Line 5"/>
            <p:cNvSpPr>
              <a:spLocks noChangeShapeType="1"/>
            </p:cNvSpPr>
            <p:nvPr/>
          </p:nvSpPr>
          <p:spPr bwMode="auto">
            <a:xfrm rot="5400000" flipH="1">
              <a:off x="-18203" y="4620743"/>
              <a:ext cx="2145170" cy="104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Text Box 6"/>
            <p:cNvSpPr txBox="1">
              <a:spLocks noChangeArrowheads="1"/>
            </p:cNvSpPr>
            <p:nvPr/>
          </p:nvSpPr>
          <p:spPr bwMode="auto">
            <a:xfrm>
              <a:off x="1460525" y="5717146"/>
              <a:ext cx="232626" cy="252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d</a:t>
              </a:r>
              <a:r>
                <a:rPr lang="en-US" altLang="ko-KR" i="1" baseline="30000">
                  <a:latin typeface="Calibri" pitchFamily="34" charset="0"/>
                  <a:ea typeface="맑은 고딕" pitchFamily="50" charset="-127"/>
                </a:rPr>
                <a:t>i</a:t>
              </a:r>
              <a:endParaRPr lang="en-US" altLang="ko-KR">
                <a:latin typeface="Times New Roman" pitchFamily="18" charset="0"/>
                <a:ea typeface="맑은 고딕" pitchFamily="50" charset="-127"/>
              </a:endParaRPr>
            </a:p>
            <a:p>
              <a:endParaRPr lang="en-US"/>
            </a:p>
          </p:txBody>
        </p:sp>
        <p:sp>
          <p:nvSpPr>
            <p:cNvPr id="14347" name="Text Box 7"/>
            <p:cNvSpPr txBox="1">
              <a:spLocks noChangeArrowheads="1"/>
            </p:cNvSpPr>
            <p:nvPr/>
          </p:nvSpPr>
          <p:spPr bwMode="auto">
            <a:xfrm>
              <a:off x="3285301" y="5717146"/>
              <a:ext cx="340359" cy="252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d</a:t>
              </a:r>
              <a:r>
                <a:rPr lang="en-US" altLang="ko-KR" i="1" baseline="30000">
                  <a:latin typeface="Calibri" pitchFamily="34" charset="0"/>
                  <a:ea typeface="맑은 고딕" pitchFamily="50" charset="-127"/>
                </a:rPr>
                <a:t>i</a:t>
              </a:r>
              <a:r>
                <a:rPr lang="en-US" altLang="ko-KR" baseline="30000">
                  <a:latin typeface="Calibri" pitchFamily="34" charset="0"/>
                  <a:ea typeface="맑은 고딕" pitchFamily="50" charset="-127"/>
                </a:rPr>
                <a:t>+1</a:t>
              </a:r>
              <a:endParaRPr lang="en-US" altLang="ko-KR">
                <a:latin typeface="Times New Roman" pitchFamily="18" charset="0"/>
                <a:ea typeface="맑은 고딕" pitchFamily="50" charset="-127"/>
              </a:endParaRPr>
            </a:p>
            <a:p>
              <a:endParaRPr lang="en-US"/>
            </a:p>
          </p:txBody>
        </p:sp>
        <p:sp>
          <p:nvSpPr>
            <p:cNvPr id="14348" name="Text Box 8"/>
            <p:cNvSpPr txBox="1">
              <a:spLocks noChangeArrowheads="1"/>
            </p:cNvSpPr>
            <p:nvPr/>
          </p:nvSpPr>
          <p:spPr bwMode="auto">
            <a:xfrm>
              <a:off x="4075659" y="5710478"/>
              <a:ext cx="232626" cy="252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d</a:t>
              </a:r>
            </a:p>
            <a:p>
              <a:endParaRPr lang="en-US"/>
            </a:p>
          </p:txBody>
        </p:sp>
        <p:sp>
          <p:nvSpPr>
            <p:cNvPr id="14349" name="Text Box 9"/>
            <p:cNvSpPr txBox="1">
              <a:spLocks noChangeArrowheads="1"/>
            </p:cNvSpPr>
            <p:nvPr/>
          </p:nvSpPr>
          <p:spPr bwMode="auto">
            <a:xfrm>
              <a:off x="703537" y="4311165"/>
              <a:ext cx="282202" cy="295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F</a:t>
              </a:r>
              <a:endParaRPr lang="en-US" altLang="ko-KR">
                <a:latin typeface="Times New Roman" pitchFamily="18" charset="0"/>
                <a:ea typeface="맑은 고딕" pitchFamily="50" charset="-127"/>
              </a:endParaRPr>
            </a:p>
            <a:p>
              <a:endParaRPr lang="en-US"/>
            </a:p>
          </p:txBody>
        </p:sp>
        <p:sp>
          <p:nvSpPr>
            <p:cNvPr id="14350" name="Text Box 10"/>
            <p:cNvSpPr txBox="1">
              <a:spLocks noChangeArrowheads="1"/>
            </p:cNvSpPr>
            <p:nvPr/>
          </p:nvSpPr>
          <p:spPr bwMode="auto">
            <a:xfrm>
              <a:off x="3793456" y="3664375"/>
              <a:ext cx="562498" cy="281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P</a:t>
              </a:r>
              <a:r>
                <a:rPr lang="en-US" altLang="ko-KR">
                  <a:latin typeface="Calibri" pitchFamily="34" charset="0"/>
                  <a:ea typeface="맑은 고딕" pitchFamily="50" charset="-127"/>
                </a:rPr>
                <a:t>(</a:t>
              </a: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d</a:t>
              </a:r>
              <a:r>
                <a:rPr lang="en-US" altLang="ko-KR">
                  <a:latin typeface="Calibri" pitchFamily="34" charset="0"/>
                  <a:ea typeface="맑은 고딕" pitchFamily="50" charset="-127"/>
                </a:rPr>
                <a:t>)</a:t>
              </a:r>
            </a:p>
            <a:p>
              <a:endParaRPr lang="en-US"/>
            </a:p>
          </p:txBody>
        </p:sp>
        <p:sp>
          <p:nvSpPr>
            <p:cNvPr id="14351" name="Line 12"/>
            <p:cNvSpPr>
              <a:spLocks noChangeShapeType="1"/>
            </p:cNvSpPr>
            <p:nvPr/>
          </p:nvSpPr>
          <p:spPr bwMode="auto">
            <a:xfrm flipH="1">
              <a:off x="2361473" y="3781978"/>
              <a:ext cx="45727" cy="6015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Text Box 13"/>
            <p:cNvSpPr txBox="1">
              <a:spLocks noChangeArrowheads="1"/>
            </p:cNvSpPr>
            <p:nvPr/>
          </p:nvSpPr>
          <p:spPr bwMode="auto">
            <a:xfrm>
              <a:off x="1108726" y="5717146"/>
              <a:ext cx="340359" cy="252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d</a:t>
              </a:r>
              <a:r>
                <a:rPr lang="en-US" altLang="ko-KR" i="1" baseline="30000">
                  <a:latin typeface="Calibri" pitchFamily="34" charset="0"/>
                  <a:ea typeface="맑은 고딕" pitchFamily="50" charset="-127"/>
                </a:rPr>
                <a:t>i</a:t>
              </a:r>
              <a:r>
                <a:rPr lang="en-US" altLang="ko-KR" baseline="30000">
                  <a:latin typeface="Calibri" pitchFamily="34" charset="0"/>
                  <a:ea typeface="맑은 고딕" pitchFamily="50" charset="-127"/>
                </a:rPr>
                <a:t>+2</a:t>
              </a:r>
              <a:endParaRPr lang="en-US" altLang="ko-KR">
                <a:latin typeface="Times New Roman" pitchFamily="18" charset="0"/>
                <a:ea typeface="맑은 고딕" pitchFamily="50" charset="-127"/>
              </a:endParaRPr>
            </a:p>
            <a:p>
              <a:endParaRPr lang="en-US"/>
            </a:p>
          </p:txBody>
        </p:sp>
        <p:sp>
          <p:nvSpPr>
            <p:cNvPr id="14353" name="Text Box 14"/>
            <p:cNvSpPr txBox="1">
              <a:spLocks noChangeArrowheads="1"/>
            </p:cNvSpPr>
            <p:nvPr/>
          </p:nvSpPr>
          <p:spPr bwMode="auto">
            <a:xfrm>
              <a:off x="2292829" y="5717146"/>
              <a:ext cx="225953" cy="252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d</a:t>
              </a:r>
              <a:r>
                <a:rPr lang="en-US" altLang="ko-KR" i="1" baseline="30000">
                  <a:latin typeface="Calibri" pitchFamily="34" charset="0"/>
                  <a:ea typeface="맑은 고딕" pitchFamily="50" charset="-127"/>
                </a:rPr>
                <a:t>n</a:t>
              </a:r>
              <a:endParaRPr lang="en-US" altLang="ko-KR">
                <a:latin typeface="Times New Roman" pitchFamily="18" charset="0"/>
                <a:ea typeface="맑은 고딕" pitchFamily="50" charset="-127"/>
              </a:endParaRPr>
            </a:p>
            <a:p>
              <a:endParaRPr lang="en-US"/>
            </a:p>
          </p:txBody>
        </p:sp>
        <p:sp>
          <p:nvSpPr>
            <p:cNvPr id="14354" name="Text Box 15"/>
            <p:cNvSpPr txBox="1">
              <a:spLocks noChangeArrowheads="1"/>
            </p:cNvSpPr>
            <p:nvPr/>
          </p:nvSpPr>
          <p:spPr bwMode="auto">
            <a:xfrm>
              <a:off x="2075391" y="3553401"/>
              <a:ext cx="858537" cy="252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>
                  <a:latin typeface="Calibri" pitchFamily="34" charset="0"/>
                  <a:ea typeface="맑은 고딕" pitchFamily="50" charset="-127"/>
                </a:rPr>
                <a:t>Solution</a:t>
              </a:r>
              <a:endParaRPr lang="en-US" altLang="ko-KR">
                <a:latin typeface="Times New Roman" pitchFamily="18" charset="0"/>
                <a:ea typeface="맑은 고딕" pitchFamily="50" charset="-127"/>
              </a:endParaRPr>
            </a:p>
            <a:p>
              <a:endParaRPr lang="en-US"/>
            </a:p>
          </p:txBody>
        </p:sp>
        <p:sp>
          <p:nvSpPr>
            <p:cNvPr id="14355" name="Line 17"/>
            <p:cNvSpPr>
              <a:spLocks noChangeShapeType="1"/>
            </p:cNvSpPr>
            <p:nvPr/>
          </p:nvSpPr>
          <p:spPr bwMode="auto">
            <a:xfrm>
              <a:off x="953324" y="4461669"/>
              <a:ext cx="28744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56" name="Freeform 18"/>
            <p:cNvSpPr>
              <a:spLocks/>
            </p:cNvSpPr>
            <p:nvPr/>
          </p:nvSpPr>
          <p:spPr bwMode="auto">
            <a:xfrm>
              <a:off x="1124934" y="3839647"/>
              <a:ext cx="2702846" cy="1614593"/>
            </a:xfrm>
            <a:custGeom>
              <a:avLst/>
              <a:gdLst>
                <a:gd name="T0" fmla="*/ 0 w 2835"/>
                <a:gd name="T1" fmla="*/ 2147483647 h 1695"/>
                <a:gd name="T2" fmla="*/ 2147483647 w 2835"/>
                <a:gd name="T3" fmla="*/ 2147483647 h 1695"/>
                <a:gd name="T4" fmla="*/ 2147483647 w 2835"/>
                <a:gd name="T5" fmla="*/ 2147483647 h 1695"/>
                <a:gd name="T6" fmla="*/ 2147483647 w 2835"/>
                <a:gd name="T7" fmla="*/ 2147483647 h 1695"/>
                <a:gd name="T8" fmla="*/ 2147483647 w 2835"/>
                <a:gd name="T9" fmla="*/ 2147483647 h 1695"/>
                <a:gd name="T10" fmla="*/ 2147483647 w 2835"/>
                <a:gd name="T11" fmla="*/ 2147483647 h 1695"/>
                <a:gd name="T12" fmla="*/ 2147483647 w 2835"/>
                <a:gd name="T13" fmla="*/ 2147483647 h 1695"/>
                <a:gd name="T14" fmla="*/ 2147483647 w 2835"/>
                <a:gd name="T15" fmla="*/ 0 h 16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35"/>
                <a:gd name="T25" fmla="*/ 0 h 1695"/>
                <a:gd name="T26" fmla="*/ 2835 w 2835"/>
                <a:gd name="T27" fmla="*/ 1695 h 16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35" h="1695">
                  <a:moveTo>
                    <a:pt x="0" y="1695"/>
                  </a:moveTo>
                  <a:cubicBezTo>
                    <a:pt x="49" y="1677"/>
                    <a:pt x="98" y="1659"/>
                    <a:pt x="188" y="1613"/>
                  </a:cubicBezTo>
                  <a:cubicBezTo>
                    <a:pt x="278" y="1567"/>
                    <a:pt x="419" y="1507"/>
                    <a:pt x="540" y="1418"/>
                  </a:cubicBezTo>
                  <a:cubicBezTo>
                    <a:pt x="661" y="1329"/>
                    <a:pt x="798" y="1197"/>
                    <a:pt x="915" y="1080"/>
                  </a:cubicBezTo>
                  <a:cubicBezTo>
                    <a:pt x="1032" y="963"/>
                    <a:pt x="1090" y="848"/>
                    <a:pt x="1245" y="713"/>
                  </a:cubicBezTo>
                  <a:cubicBezTo>
                    <a:pt x="1400" y="578"/>
                    <a:pt x="1658" y="377"/>
                    <a:pt x="1845" y="270"/>
                  </a:cubicBezTo>
                  <a:cubicBezTo>
                    <a:pt x="2032" y="163"/>
                    <a:pt x="2205" y="113"/>
                    <a:pt x="2370" y="68"/>
                  </a:cubicBezTo>
                  <a:cubicBezTo>
                    <a:pt x="2535" y="23"/>
                    <a:pt x="2685" y="11"/>
                    <a:pt x="2835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499" name="Line 19"/>
            <p:cNvSpPr>
              <a:spLocks noChangeShapeType="1"/>
            </p:cNvSpPr>
            <p:nvPr/>
          </p:nvSpPr>
          <p:spPr bwMode="auto">
            <a:xfrm flipV="1">
              <a:off x="1503637" y="4461451"/>
              <a:ext cx="1895475" cy="814388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500" name="Line 20"/>
            <p:cNvSpPr>
              <a:spLocks noChangeShapeType="1"/>
            </p:cNvSpPr>
            <p:nvPr/>
          </p:nvSpPr>
          <p:spPr bwMode="auto">
            <a:xfrm flipV="1">
              <a:off x="1203599" y="3910589"/>
              <a:ext cx="2189163" cy="544512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359" name="Line 21"/>
            <p:cNvSpPr>
              <a:spLocks noChangeShapeType="1"/>
            </p:cNvSpPr>
            <p:nvPr/>
          </p:nvSpPr>
          <p:spPr bwMode="auto">
            <a:xfrm>
              <a:off x="1189764" y="4461669"/>
              <a:ext cx="0" cy="12288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60" name="Line 22"/>
            <p:cNvSpPr>
              <a:spLocks noChangeShapeType="1"/>
            </p:cNvSpPr>
            <p:nvPr/>
          </p:nvSpPr>
          <p:spPr bwMode="auto">
            <a:xfrm flipV="1">
              <a:off x="3384455" y="3904420"/>
              <a:ext cx="0" cy="1800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61" name="Oval 23"/>
            <p:cNvSpPr>
              <a:spLocks noChangeAspect="1" noChangeArrowheads="1"/>
            </p:cNvSpPr>
            <p:nvPr/>
          </p:nvSpPr>
          <p:spPr bwMode="auto">
            <a:xfrm>
              <a:off x="2339545" y="4426424"/>
              <a:ext cx="68644" cy="685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62" name="Line 24"/>
            <p:cNvSpPr>
              <a:spLocks noChangeShapeType="1"/>
            </p:cNvSpPr>
            <p:nvPr/>
          </p:nvSpPr>
          <p:spPr bwMode="auto">
            <a:xfrm>
              <a:off x="1532982" y="5268490"/>
              <a:ext cx="0" cy="4286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63" name="Line 25"/>
            <p:cNvSpPr>
              <a:spLocks noChangeShapeType="1"/>
            </p:cNvSpPr>
            <p:nvPr/>
          </p:nvSpPr>
          <p:spPr bwMode="auto">
            <a:xfrm>
              <a:off x="2369100" y="4482627"/>
              <a:ext cx="0" cy="12078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2CBCAAA-8086-90DC-2E5F-DA0DD2CB103F}"/>
                    </a:ext>
                  </a:extLst>
                </p:cNvPr>
                <p:cNvSpPr txBox="1"/>
                <p:nvPr/>
              </p:nvSpPr>
              <p:spPr>
                <a:xfrm>
                  <a:off x="1476685" y="3630598"/>
                  <a:ext cx="566052" cy="6775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dirty="0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oMath>
                    </m:oMathPara>
                  </a14:m>
                  <a:endParaRPr lang="en-US" sz="20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2CBCAAA-8086-90DC-2E5F-DA0DD2CB10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6685" y="3630598"/>
                  <a:ext cx="566052" cy="67755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79D4F3C-0E82-4670-5214-A04C637F3A1C}"/>
                    </a:ext>
                  </a:extLst>
                </p:cNvPr>
                <p:cNvSpPr txBox="1"/>
                <p:nvPr/>
              </p:nvSpPr>
              <p:spPr>
                <a:xfrm>
                  <a:off x="2593752" y="4736591"/>
                  <a:ext cx="566052" cy="6775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dirty="0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oMath>
                    </m:oMathPara>
                  </a14:m>
                  <a:endParaRPr lang="en-US" sz="20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79D4F3C-0E82-4670-5214-A04C637F3A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3752" y="4736591"/>
                  <a:ext cx="566052" cy="67755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N-R Method Does Not Converge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222885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Convergence difficulty occurs when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Jacobian matrix is not positive-definite</a:t>
            </a:r>
          </a:p>
          <a:p>
            <a:pPr lvl="1">
              <a:spcBef>
                <a:spcPts val="1800"/>
              </a:spcBef>
            </a:pPr>
            <a:endParaRPr lang="en-US" dirty="0"/>
          </a:p>
          <a:p>
            <a:pPr lvl="1">
              <a:spcBef>
                <a:spcPts val="1800"/>
              </a:spcBef>
            </a:pPr>
            <a:r>
              <a:rPr lang="en-US" dirty="0"/>
              <a:t>Bifurcation &amp; snap-through require a special algorithm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908366" y="3908425"/>
            <a:ext cx="7516178" cy="2364105"/>
            <a:chOff x="2108" y="8244"/>
            <a:chExt cx="7891" cy="248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256" y="8531"/>
              <a:ext cx="2653" cy="1801"/>
            </a:xfrm>
            <a:custGeom>
              <a:avLst/>
              <a:gdLst>
                <a:gd name="T0" fmla="*/ 0 w 2353"/>
                <a:gd name="T1" fmla="*/ 1362 h 1801"/>
                <a:gd name="T2" fmla="*/ 77 w 2353"/>
                <a:gd name="T3" fmla="*/ 563 h 1801"/>
                <a:gd name="T4" fmla="*/ 120 w 2353"/>
                <a:gd name="T5" fmla="*/ 199 h 1801"/>
                <a:gd name="T6" fmla="*/ 141 w 2353"/>
                <a:gd name="T7" fmla="*/ 45 h 1801"/>
                <a:gd name="T8" fmla="*/ 163 w 2353"/>
                <a:gd name="T9" fmla="*/ 10 h 1801"/>
                <a:gd name="T10" fmla="*/ 197 w 2353"/>
                <a:gd name="T11" fmla="*/ 6 h 1801"/>
                <a:gd name="T12" fmla="*/ 248 w 2353"/>
                <a:gd name="T13" fmla="*/ 49 h 1801"/>
                <a:gd name="T14" fmla="*/ 313 w 2353"/>
                <a:gd name="T15" fmla="*/ 130 h 1801"/>
                <a:gd name="T16" fmla="*/ 527 w 2353"/>
                <a:gd name="T17" fmla="*/ 375 h 1801"/>
                <a:gd name="T18" fmla="*/ 818 w 2353"/>
                <a:gd name="T19" fmla="*/ 698 h 1801"/>
                <a:gd name="T20" fmla="*/ 1243 w 2353"/>
                <a:gd name="T21" fmla="*/ 1150 h 1801"/>
                <a:gd name="T22" fmla="*/ 1620 w 2353"/>
                <a:gd name="T23" fmla="*/ 1532 h 1801"/>
                <a:gd name="T24" fmla="*/ 1834 w 2353"/>
                <a:gd name="T25" fmla="*/ 1746 h 1801"/>
                <a:gd name="T26" fmla="*/ 1881 w 2353"/>
                <a:gd name="T27" fmla="*/ 1780 h 1801"/>
                <a:gd name="T28" fmla="*/ 1950 w 2353"/>
                <a:gd name="T29" fmla="*/ 1793 h 1801"/>
                <a:gd name="T30" fmla="*/ 2040 w 2353"/>
                <a:gd name="T31" fmla="*/ 1729 h 1801"/>
                <a:gd name="T32" fmla="*/ 2155 w 2353"/>
                <a:gd name="T33" fmla="*/ 1605 h 1801"/>
                <a:gd name="T34" fmla="*/ 2267 w 2353"/>
                <a:gd name="T35" fmla="*/ 1456 h 1801"/>
                <a:gd name="T36" fmla="*/ 2353 w 2353"/>
                <a:gd name="T37" fmla="*/ 1326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53" h="1801">
                  <a:moveTo>
                    <a:pt x="0" y="1362"/>
                  </a:moveTo>
                  <a:cubicBezTo>
                    <a:pt x="28" y="1059"/>
                    <a:pt x="57" y="757"/>
                    <a:pt x="77" y="563"/>
                  </a:cubicBezTo>
                  <a:cubicBezTo>
                    <a:pt x="97" y="369"/>
                    <a:pt x="109" y="285"/>
                    <a:pt x="120" y="199"/>
                  </a:cubicBezTo>
                  <a:cubicBezTo>
                    <a:pt x="131" y="113"/>
                    <a:pt x="134" y="76"/>
                    <a:pt x="141" y="45"/>
                  </a:cubicBezTo>
                  <a:cubicBezTo>
                    <a:pt x="148" y="14"/>
                    <a:pt x="154" y="16"/>
                    <a:pt x="163" y="10"/>
                  </a:cubicBezTo>
                  <a:cubicBezTo>
                    <a:pt x="172" y="4"/>
                    <a:pt x="183" y="0"/>
                    <a:pt x="197" y="6"/>
                  </a:cubicBezTo>
                  <a:cubicBezTo>
                    <a:pt x="211" y="12"/>
                    <a:pt x="229" y="28"/>
                    <a:pt x="248" y="49"/>
                  </a:cubicBezTo>
                  <a:cubicBezTo>
                    <a:pt x="267" y="70"/>
                    <a:pt x="267" y="76"/>
                    <a:pt x="313" y="130"/>
                  </a:cubicBezTo>
                  <a:cubicBezTo>
                    <a:pt x="359" y="184"/>
                    <a:pt x="443" y="280"/>
                    <a:pt x="527" y="375"/>
                  </a:cubicBezTo>
                  <a:cubicBezTo>
                    <a:pt x="611" y="470"/>
                    <a:pt x="699" y="569"/>
                    <a:pt x="818" y="698"/>
                  </a:cubicBezTo>
                  <a:cubicBezTo>
                    <a:pt x="937" y="827"/>
                    <a:pt x="1109" y="1011"/>
                    <a:pt x="1243" y="1150"/>
                  </a:cubicBezTo>
                  <a:cubicBezTo>
                    <a:pt x="1377" y="1289"/>
                    <a:pt x="1522" y="1433"/>
                    <a:pt x="1620" y="1532"/>
                  </a:cubicBezTo>
                  <a:cubicBezTo>
                    <a:pt x="1718" y="1631"/>
                    <a:pt x="1790" y="1705"/>
                    <a:pt x="1834" y="1746"/>
                  </a:cubicBezTo>
                  <a:cubicBezTo>
                    <a:pt x="1878" y="1787"/>
                    <a:pt x="1862" y="1772"/>
                    <a:pt x="1881" y="1780"/>
                  </a:cubicBezTo>
                  <a:cubicBezTo>
                    <a:pt x="1900" y="1788"/>
                    <a:pt x="1924" y="1801"/>
                    <a:pt x="1950" y="1793"/>
                  </a:cubicBezTo>
                  <a:cubicBezTo>
                    <a:pt x="1976" y="1785"/>
                    <a:pt x="2006" y="1760"/>
                    <a:pt x="2040" y="1729"/>
                  </a:cubicBezTo>
                  <a:cubicBezTo>
                    <a:pt x="2074" y="1698"/>
                    <a:pt x="2117" y="1651"/>
                    <a:pt x="2155" y="1605"/>
                  </a:cubicBezTo>
                  <a:cubicBezTo>
                    <a:pt x="2193" y="1559"/>
                    <a:pt x="2234" y="1503"/>
                    <a:pt x="2267" y="1456"/>
                  </a:cubicBezTo>
                  <a:cubicBezTo>
                    <a:pt x="2300" y="1409"/>
                    <a:pt x="2326" y="1367"/>
                    <a:pt x="2353" y="1326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7256" y="8254"/>
              <a:ext cx="2743" cy="22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cxnSp>
          <p:nvCxnSpPr>
            <p:cNvPr id="9" name="AutoShape 3252"/>
            <p:cNvCxnSpPr>
              <a:cxnSpLocks noChangeShapeType="1"/>
            </p:cNvCxnSpPr>
            <p:nvPr/>
          </p:nvCxnSpPr>
          <p:spPr bwMode="auto">
            <a:xfrm flipH="1">
              <a:off x="7256" y="8531"/>
              <a:ext cx="19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3253"/>
            <p:cNvCxnSpPr>
              <a:cxnSpLocks noChangeShapeType="1"/>
            </p:cNvCxnSpPr>
            <p:nvPr/>
          </p:nvCxnSpPr>
          <p:spPr bwMode="auto">
            <a:xfrm flipH="1">
              <a:off x="7256" y="8863"/>
              <a:ext cx="553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3254"/>
            <p:cNvCxnSpPr>
              <a:cxnSpLocks noChangeAspect="1" noChangeShapeType="1"/>
            </p:cNvCxnSpPr>
            <p:nvPr/>
          </p:nvCxnSpPr>
          <p:spPr bwMode="auto">
            <a:xfrm flipV="1">
              <a:off x="2242" y="8941"/>
              <a:ext cx="1986" cy="952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Freeform 11"/>
            <p:cNvSpPr>
              <a:spLocks noChangeAspect="1"/>
            </p:cNvSpPr>
            <p:nvPr/>
          </p:nvSpPr>
          <p:spPr bwMode="auto">
            <a:xfrm>
              <a:off x="2242" y="9229"/>
              <a:ext cx="1986" cy="664"/>
            </a:xfrm>
            <a:custGeom>
              <a:avLst/>
              <a:gdLst>
                <a:gd name="T0" fmla="*/ 0 w 2205"/>
                <a:gd name="T1" fmla="*/ 737 h 737"/>
                <a:gd name="T2" fmla="*/ 132 w 2205"/>
                <a:gd name="T3" fmla="*/ 673 h 737"/>
                <a:gd name="T4" fmla="*/ 245 w 2205"/>
                <a:gd name="T5" fmla="*/ 596 h 737"/>
                <a:gd name="T6" fmla="*/ 339 w 2205"/>
                <a:gd name="T7" fmla="*/ 511 h 737"/>
                <a:gd name="T8" fmla="*/ 444 w 2205"/>
                <a:gd name="T9" fmla="*/ 373 h 737"/>
                <a:gd name="T10" fmla="*/ 586 w 2205"/>
                <a:gd name="T11" fmla="*/ 247 h 737"/>
                <a:gd name="T12" fmla="*/ 805 w 2205"/>
                <a:gd name="T13" fmla="*/ 130 h 737"/>
                <a:gd name="T14" fmla="*/ 1020 w 2205"/>
                <a:gd name="T15" fmla="*/ 69 h 737"/>
                <a:gd name="T16" fmla="*/ 1231 w 2205"/>
                <a:gd name="T17" fmla="*/ 49 h 737"/>
                <a:gd name="T18" fmla="*/ 1487 w 2205"/>
                <a:gd name="T19" fmla="*/ 69 h 737"/>
                <a:gd name="T20" fmla="*/ 1706 w 2205"/>
                <a:gd name="T21" fmla="*/ 89 h 737"/>
                <a:gd name="T22" fmla="*/ 1953 w 2205"/>
                <a:gd name="T23" fmla="*/ 81 h 737"/>
                <a:gd name="T24" fmla="*/ 2107 w 2205"/>
                <a:gd name="T25" fmla="*/ 41 h 737"/>
                <a:gd name="T26" fmla="*/ 2205 w 2205"/>
                <a:gd name="T27" fmla="*/ 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5" h="737">
                  <a:moveTo>
                    <a:pt x="0" y="737"/>
                  </a:moveTo>
                  <a:cubicBezTo>
                    <a:pt x="45" y="716"/>
                    <a:pt x="91" y="696"/>
                    <a:pt x="132" y="673"/>
                  </a:cubicBezTo>
                  <a:cubicBezTo>
                    <a:pt x="173" y="650"/>
                    <a:pt x="211" y="623"/>
                    <a:pt x="245" y="596"/>
                  </a:cubicBezTo>
                  <a:cubicBezTo>
                    <a:pt x="279" y="569"/>
                    <a:pt x="306" y="548"/>
                    <a:pt x="339" y="511"/>
                  </a:cubicBezTo>
                  <a:cubicBezTo>
                    <a:pt x="372" y="474"/>
                    <a:pt x="403" y="417"/>
                    <a:pt x="444" y="373"/>
                  </a:cubicBezTo>
                  <a:cubicBezTo>
                    <a:pt x="485" y="329"/>
                    <a:pt x="526" y="288"/>
                    <a:pt x="586" y="247"/>
                  </a:cubicBezTo>
                  <a:cubicBezTo>
                    <a:pt x="646" y="206"/>
                    <a:pt x="733" y="160"/>
                    <a:pt x="805" y="130"/>
                  </a:cubicBezTo>
                  <a:cubicBezTo>
                    <a:pt x="877" y="100"/>
                    <a:pt x="949" y="82"/>
                    <a:pt x="1020" y="69"/>
                  </a:cubicBezTo>
                  <a:cubicBezTo>
                    <a:pt x="1091" y="56"/>
                    <a:pt x="1153" y="49"/>
                    <a:pt x="1231" y="49"/>
                  </a:cubicBezTo>
                  <a:cubicBezTo>
                    <a:pt x="1309" y="49"/>
                    <a:pt x="1408" y="62"/>
                    <a:pt x="1487" y="69"/>
                  </a:cubicBezTo>
                  <a:cubicBezTo>
                    <a:pt x="1566" y="76"/>
                    <a:pt x="1628" y="87"/>
                    <a:pt x="1706" y="89"/>
                  </a:cubicBezTo>
                  <a:cubicBezTo>
                    <a:pt x="1784" y="91"/>
                    <a:pt x="1886" y="89"/>
                    <a:pt x="1953" y="81"/>
                  </a:cubicBezTo>
                  <a:cubicBezTo>
                    <a:pt x="2020" y="73"/>
                    <a:pt x="2065" y="54"/>
                    <a:pt x="2107" y="41"/>
                  </a:cubicBezTo>
                  <a:cubicBezTo>
                    <a:pt x="2149" y="28"/>
                    <a:pt x="2177" y="14"/>
                    <a:pt x="2205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13" name="Freeform 12"/>
            <p:cNvSpPr>
              <a:spLocks noChangeAspect="1"/>
            </p:cNvSpPr>
            <p:nvPr/>
          </p:nvSpPr>
          <p:spPr bwMode="auto">
            <a:xfrm>
              <a:off x="2242" y="9307"/>
              <a:ext cx="1986" cy="586"/>
            </a:xfrm>
            <a:custGeom>
              <a:avLst/>
              <a:gdLst>
                <a:gd name="T0" fmla="*/ 0 w 2205"/>
                <a:gd name="T1" fmla="*/ 651 h 651"/>
                <a:gd name="T2" fmla="*/ 144 w 2205"/>
                <a:gd name="T3" fmla="*/ 579 h 651"/>
                <a:gd name="T4" fmla="*/ 314 w 2205"/>
                <a:gd name="T5" fmla="*/ 458 h 651"/>
                <a:gd name="T6" fmla="*/ 412 w 2205"/>
                <a:gd name="T7" fmla="*/ 340 h 651"/>
                <a:gd name="T8" fmla="*/ 545 w 2205"/>
                <a:gd name="T9" fmla="*/ 210 h 651"/>
                <a:gd name="T10" fmla="*/ 655 w 2205"/>
                <a:gd name="T11" fmla="*/ 125 h 651"/>
                <a:gd name="T12" fmla="*/ 801 w 2205"/>
                <a:gd name="T13" fmla="*/ 52 h 651"/>
                <a:gd name="T14" fmla="*/ 939 w 2205"/>
                <a:gd name="T15" fmla="*/ 7 h 651"/>
                <a:gd name="T16" fmla="*/ 1150 w 2205"/>
                <a:gd name="T17" fmla="*/ 11 h 651"/>
                <a:gd name="T18" fmla="*/ 1312 w 2205"/>
                <a:gd name="T19" fmla="*/ 40 h 651"/>
                <a:gd name="T20" fmla="*/ 1523 w 2205"/>
                <a:gd name="T21" fmla="*/ 97 h 651"/>
                <a:gd name="T22" fmla="*/ 1722 w 2205"/>
                <a:gd name="T23" fmla="*/ 137 h 651"/>
                <a:gd name="T24" fmla="*/ 1937 w 2205"/>
                <a:gd name="T25" fmla="*/ 141 h 651"/>
                <a:gd name="T26" fmla="*/ 2111 w 2205"/>
                <a:gd name="T27" fmla="*/ 109 h 651"/>
                <a:gd name="T28" fmla="*/ 2205 w 2205"/>
                <a:gd name="T29" fmla="*/ 72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5" h="651">
                  <a:moveTo>
                    <a:pt x="0" y="651"/>
                  </a:moveTo>
                  <a:cubicBezTo>
                    <a:pt x="46" y="631"/>
                    <a:pt x="92" y="611"/>
                    <a:pt x="144" y="579"/>
                  </a:cubicBezTo>
                  <a:cubicBezTo>
                    <a:pt x="196" y="547"/>
                    <a:pt x="269" y="498"/>
                    <a:pt x="314" y="458"/>
                  </a:cubicBezTo>
                  <a:cubicBezTo>
                    <a:pt x="359" y="418"/>
                    <a:pt x="374" y="381"/>
                    <a:pt x="412" y="340"/>
                  </a:cubicBezTo>
                  <a:cubicBezTo>
                    <a:pt x="450" y="299"/>
                    <a:pt x="505" y="246"/>
                    <a:pt x="545" y="210"/>
                  </a:cubicBezTo>
                  <a:cubicBezTo>
                    <a:pt x="585" y="174"/>
                    <a:pt x="612" y="151"/>
                    <a:pt x="655" y="125"/>
                  </a:cubicBezTo>
                  <a:cubicBezTo>
                    <a:pt x="698" y="99"/>
                    <a:pt x="754" y="72"/>
                    <a:pt x="801" y="52"/>
                  </a:cubicBezTo>
                  <a:cubicBezTo>
                    <a:pt x="848" y="32"/>
                    <a:pt x="881" y="14"/>
                    <a:pt x="939" y="7"/>
                  </a:cubicBezTo>
                  <a:cubicBezTo>
                    <a:pt x="997" y="0"/>
                    <a:pt x="1088" y="6"/>
                    <a:pt x="1150" y="11"/>
                  </a:cubicBezTo>
                  <a:cubicBezTo>
                    <a:pt x="1212" y="16"/>
                    <a:pt x="1250" y="26"/>
                    <a:pt x="1312" y="40"/>
                  </a:cubicBezTo>
                  <a:cubicBezTo>
                    <a:pt x="1374" y="54"/>
                    <a:pt x="1455" y="81"/>
                    <a:pt x="1523" y="97"/>
                  </a:cubicBezTo>
                  <a:cubicBezTo>
                    <a:pt x="1591" y="113"/>
                    <a:pt x="1653" y="130"/>
                    <a:pt x="1722" y="137"/>
                  </a:cubicBezTo>
                  <a:cubicBezTo>
                    <a:pt x="1791" y="144"/>
                    <a:pt x="1872" y="146"/>
                    <a:pt x="1937" y="141"/>
                  </a:cubicBezTo>
                  <a:cubicBezTo>
                    <a:pt x="2002" y="136"/>
                    <a:pt x="2067" y="120"/>
                    <a:pt x="2111" y="109"/>
                  </a:cubicBezTo>
                  <a:cubicBezTo>
                    <a:pt x="2155" y="98"/>
                    <a:pt x="2180" y="85"/>
                    <a:pt x="2205" y="72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14" name="Freeform 13"/>
            <p:cNvSpPr>
              <a:spLocks noChangeAspect="1"/>
            </p:cNvSpPr>
            <p:nvPr/>
          </p:nvSpPr>
          <p:spPr bwMode="auto">
            <a:xfrm>
              <a:off x="2242" y="9094"/>
              <a:ext cx="1986" cy="799"/>
            </a:xfrm>
            <a:custGeom>
              <a:avLst/>
              <a:gdLst>
                <a:gd name="T0" fmla="*/ 0 w 2205"/>
                <a:gd name="T1" fmla="*/ 887 h 887"/>
                <a:gd name="T2" fmla="*/ 172 w 2205"/>
                <a:gd name="T3" fmla="*/ 795 h 887"/>
                <a:gd name="T4" fmla="*/ 351 w 2205"/>
                <a:gd name="T5" fmla="*/ 633 h 887"/>
                <a:gd name="T6" fmla="*/ 493 w 2205"/>
                <a:gd name="T7" fmla="*/ 474 h 887"/>
                <a:gd name="T8" fmla="*/ 623 w 2205"/>
                <a:gd name="T9" fmla="*/ 361 h 887"/>
                <a:gd name="T10" fmla="*/ 809 w 2205"/>
                <a:gd name="T11" fmla="*/ 268 h 887"/>
                <a:gd name="T12" fmla="*/ 1065 w 2205"/>
                <a:gd name="T13" fmla="*/ 195 h 887"/>
                <a:gd name="T14" fmla="*/ 1263 w 2205"/>
                <a:gd name="T15" fmla="*/ 150 h 887"/>
                <a:gd name="T16" fmla="*/ 1438 w 2205"/>
                <a:gd name="T17" fmla="*/ 130 h 887"/>
                <a:gd name="T18" fmla="*/ 1681 w 2205"/>
                <a:gd name="T19" fmla="*/ 122 h 887"/>
                <a:gd name="T20" fmla="*/ 1937 w 2205"/>
                <a:gd name="T21" fmla="*/ 85 h 887"/>
                <a:gd name="T22" fmla="*/ 2111 w 2205"/>
                <a:gd name="T23" fmla="*/ 40 h 887"/>
                <a:gd name="T24" fmla="*/ 2205 w 2205"/>
                <a:gd name="T25" fmla="*/ 0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05" h="887">
                  <a:moveTo>
                    <a:pt x="0" y="887"/>
                  </a:moveTo>
                  <a:cubicBezTo>
                    <a:pt x="56" y="862"/>
                    <a:pt x="113" y="837"/>
                    <a:pt x="172" y="795"/>
                  </a:cubicBezTo>
                  <a:cubicBezTo>
                    <a:pt x="231" y="753"/>
                    <a:pt x="298" y="686"/>
                    <a:pt x="351" y="633"/>
                  </a:cubicBezTo>
                  <a:cubicBezTo>
                    <a:pt x="404" y="580"/>
                    <a:pt x="448" y="519"/>
                    <a:pt x="493" y="474"/>
                  </a:cubicBezTo>
                  <a:cubicBezTo>
                    <a:pt x="538" y="429"/>
                    <a:pt x="570" y="395"/>
                    <a:pt x="623" y="361"/>
                  </a:cubicBezTo>
                  <a:cubicBezTo>
                    <a:pt x="676" y="327"/>
                    <a:pt x="735" y="296"/>
                    <a:pt x="809" y="268"/>
                  </a:cubicBezTo>
                  <a:cubicBezTo>
                    <a:pt x="883" y="240"/>
                    <a:pt x="989" y="215"/>
                    <a:pt x="1065" y="195"/>
                  </a:cubicBezTo>
                  <a:cubicBezTo>
                    <a:pt x="1141" y="175"/>
                    <a:pt x="1201" y="161"/>
                    <a:pt x="1263" y="150"/>
                  </a:cubicBezTo>
                  <a:cubicBezTo>
                    <a:pt x="1325" y="139"/>
                    <a:pt x="1368" y="135"/>
                    <a:pt x="1438" y="130"/>
                  </a:cubicBezTo>
                  <a:cubicBezTo>
                    <a:pt x="1508" y="125"/>
                    <a:pt x="1598" y="129"/>
                    <a:pt x="1681" y="122"/>
                  </a:cubicBezTo>
                  <a:cubicBezTo>
                    <a:pt x="1764" y="115"/>
                    <a:pt x="1865" y="99"/>
                    <a:pt x="1937" y="85"/>
                  </a:cubicBezTo>
                  <a:cubicBezTo>
                    <a:pt x="2009" y="71"/>
                    <a:pt x="2066" y="54"/>
                    <a:pt x="2111" y="40"/>
                  </a:cubicBezTo>
                  <a:cubicBezTo>
                    <a:pt x="2156" y="26"/>
                    <a:pt x="2180" y="13"/>
                    <a:pt x="2205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cxnSp>
          <p:nvCxnSpPr>
            <p:cNvPr id="15" name="AutoShape 3258"/>
            <p:cNvCxnSpPr>
              <a:cxnSpLocks noChangeAspect="1" noChangeShapeType="1"/>
            </p:cNvCxnSpPr>
            <p:nvPr/>
          </p:nvCxnSpPr>
          <p:spPr bwMode="auto">
            <a:xfrm flipH="1" flipV="1">
              <a:off x="4215" y="8941"/>
              <a:ext cx="1986" cy="952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Freeform 15"/>
            <p:cNvSpPr>
              <a:spLocks noChangeAspect="1"/>
            </p:cNvSpPr>
            <p:nvPr/>
          </p:nvSpPr>
          <p:spPr bwMode="auto">
            <a:xfrm flipH="1">
              <a:off x="4215" y="9229"/>
              <a:ext cx="1986" cy="664"/>
            </a:xfrm>
            <a:custGeom>
              <a:avLst/>
              <a:gdLst>
                <a:gd name="T0" fmla="*/ 0 w 2205"/>
                <a:gd name="T1" fmla="*/ 737 h 737"/>
                <a:gd name="T2" fmla="*/ 132 w 2205"/>
                <a:gd name="T3" fmla="*/ 673 h 737"/>
                <a:gd name="T4" fmla="*/ 245 w 2205"/>
                <a:gd name="T5" fmla="*/ 596 h 737"/>
                <a:gd name="T6" fmla="*/ 339 w 2205"/>
                <a:gd name="T7" fmla="*/ 511 h 737"/>
                <a:gd name="T8" fmla="*/ 444 w 2205"/>
                <a:gd name="T9" fmla="*/ 373 h 737"/>
                <a:gd name="T10" fmla="*/ 586 w 2205"/>
                <a:gd name="T11" fmla="*/ 247 h 737"/>
                <a:gd name="T12" fmla="*/ 805 w 2205"/>
                <a:gd name="T13" fmla="*/ 130 h 737"/>
                <a:gd name="T14" fmla="*/ 1020 w 2205"/>
                <a:gd name="T15" fmla="*/ 69 h 737"/>
                <a:gd name="T16" fmla="*/ 1231 w 2205"/>
                <a:gd name="T17" fmla="*/ 49 h 737"/>
                <a:gd name="T18" fmla="*/ 1487 w 2205"/>
                <a:gd name="T19" fmla="*/ 69 h 737"/>
                <a:gd name="T20" fmla="*/ 1706 w 2205"/>
                <a:gd name="T21" fmla="*/ 89 h 737"/>
                <a:gd name="T22" fmla="*/ 1953 w 2205"/>
                <a:gd name="T23" fmla="*/ 81 h 737"/>
                <a:gd name="T24" fmla="*/ 2107 w 2205"/>
                <a:gd name="T25" fmla="*/ 41 h 737"/>
                <a:gd name="T26" fmla="*/ 2205 w 2205"/>
                <a:gd name="T27" fmla="*/ 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5" h="737">
                  <a:moveTo>
                    <a:pt x="0" y="737"/>
                  </a:moveTo>
                  <a:cubicBezTo>
                    <a:pt x="45" y="716"/>
                    <a:pt x="91" y="696"/>
                    <a:pt x="132" y="673"/>
                  </a:cubicBezTo>
                  <a:cubicBezTo>
                    <a:pt x="173" y="650"/>
                    <a:pt x="211" y="623"/>
                    <a:pt x="245" y="596"/>
                  </a:cubicBezTo>
                  <a:cubicBezTo>
                    <a:pt x="279" y="569"/>
                    <a:pt x="306" y="548"/>
                    <a:pt x="339" y="511"/>
                  </a:cubicBezTo>
                  <a:cubicBezTo>
                    <a:pt x="372" y="474"/>
                    <a:pt x="403" y="417"/>
                    <a:pt x="444" y="373"/>
                  </a:cubicBezTo>
                  <a:cubicBezTo>
                    <a:pt x="485" y="329"/>
                    <a:pt x="526" y="288"/>
                    <a:pt x="586" y="247"/>
                  </a:cubicBezTo>
                  <a:cubicBezTo>
                    <a:pt x="646" y="206"/>
                    <a:pt x="733" y="160"/>
                    <a:pt x="805" y="130"/>
                  </a:cubicBezTo>
                  <a:cubicBezTo>
                    <a:pt x="877" y="100"/>
                    <a:pt x="949" y="82"/>
                    <a:pt x="1020" y="69"/>
                  </a:cubicBezTo>
                  <a:cubicBezTo>
                    <a:pt x="1091" y="56"/>
                    <a:pt x="1153" y="49"/>
                    <a:pt x="1231" y="49"/>
                  </a:cubicBezTo>
                  <a:cubicBezTo>
                    <a:pt x="1309" y="49"/>
                    <a:pt x="1408" y="62"/>
                    <a:pt x="1487" y="69"/>
                  </a:cubicBezTo>
                  <a:cubicBezTo>
                    <a:pt x="1566" y="76"/>
                    <a:pt x="1628" y="87"/>
                    <a:pt x="1706" y="89"/>
                  </a:cubicBezTo>
                  <a:cubicBezTo>
                    <a:pt x="1784" y="91"/>
                    <a:pt x="1886" y="89"/>
                    <a:pt x="1953" y="81"/>
                  </a:cubicBezTo>
                  <a:cubicBezTo>
                    <a:pt x="2020" y="73"/>
                    <a:pt x="2065" y="54"/>
                    <a:pt x="2107" y="41"/>
                  </a:cubicBezTo>
                  <a:cubicBezTo>
                    <a:pt x="2149" y="28"/>
                    <a:pt x="2177" y="14"/>
                    <a:pt x="2205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17" name="Freeform 16"/>
            <p:cNvSpPr>
              <a:spLocks noChangeAspect="1"/>
            </p:cNvSpPr>
            <p:nvPr/>
          </p:nvSpPr>
          <p:spPr bwMode="auto">
            <a:xfrm flipH="1">
              <a:off x="4215" y="9307"/>
              <a:ext cx="1986" cy="586"/>
            </a:xfrm>
            <a:custGeom>
              <a:avLst/>
              <a:gdLst>
                <a:gd name="T0" fmla="*/ 0 w 2205"/>
                <a:gd name="T1" fmla="*/ 651 h 651"/>
                <a:gd name="T2" fmla="*/ 144 w 2205"/>
                <a:gd name="T3" fmla="*/ 579 h 651"/>
                <a:gd name="T4" fmla="*/ 314 w 2205"/>
                <a:gd name="T5" fmla="*/ 458 h 651"/>
                <a:gd name="T6" fmla="*/ 412 w 2205"/>
                <a:gd name="T7" fmla="*/ 340 h 651"/>
                <a:gd name="T8" fmla="*/ 545 w 2205"/>
                <a:gd name="T9" fmla="*/ 210 h 651"/>
                <a:gd name="T10" fmla="*/ 655 w 2205"/>
                <a:gd name="T11" fmla="*/ 125 h 651"/>
                <a:gd name="T12" fmla="*/ 801 w 2205"/>
                <a:gd name="T13" fmla="*/ 52 h 651"/>
                <a:gd name="T14" fmla="*/ 939 w 2205"/>
                <a:gd name="T15" fmla="*/ 7 h 651"/>
                <a:gd name="T16" fmla="*/ 1150 w 2205"/>
                <a:gd name="T17" fmla="*/ 11 h 651"/>
                <a:gd name="T18" fmla="*/ 1312 w 2205"/>
                <a:gd name="T19" fmla="*/ 40 h 651"/>
                <a:gd name="T20" fmla="*/ 1523 w 2205"/>
                <a:gd name="T21" fmla="*/ 97 h 651"/>
                <a:gd name="T22" fmla="*/ 1722 w 2205"/>
                <a:gd name="T23" fmla="*/ 137 h 651"/>
                <a:gd name="T24" fmla="*/ 1937 w 2205"/>
                <a:gd name="T25" fmla="*/ 141 h 651"/>
                <a:gd name="T26" fmla="*/ 2111 w 2205"/>
                <a:gd name="T27" fmla="*/ 109 h 651"/>
                <a:gd name="T28" fmla="*/ 2205 w 2205"/>
                <a:gd name="T29" fmla="*/ 72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5" h="651">
                  <a:moveTo>
                    <a:pt x="0" y="651"/>
                  </a:moveTo>
                  <a:cubicBezTo>
                    <a:pt x="46" y="631"/>
                    <a:pt x="92" y="611"/>
                    <a:pt x="144" y="579"/>
                  </a:cubicBezTo>
                  <a:cubicBezTo>
                    <a:pt x="196" y="547"/>
                    <a:pt x="269" y="498"/>
                    <a:pt x="314" y="458"/>
                  </a:cubicBezTo>
                  <a:cubicBezTo>
                    <a:pt x="359" y="418"/>
                    <a:pt x="374" y="381"/>
                    <a:pt x="412" y="340"/>
                  </a:cubicBezTo>
                  <a:cubicBezTo>
                    <a:pt x="450" y="299"/>
                    <a:pt x="505" y="246"/>
                    <a:pt x="545" y="210"/>
                  </a:cubicBezTo>
                  <a:cubicBezTo>
                    <a:pt x="585" y="174"/>
                    <a:pt x="612" y="151"/>
                    <a:pt x="655" y="125"/>
                  </a:cubicBezTo>
                  <a:cubicBezTo>
                    <a:pt x="698" y="99"/>
                    <a:pt x="754" y="72"/>
                    <a:pt x="801" y="52"/>
                  </a:cubicBezTo>
                  <a:cubicBezTo>
                    <a:pt x="848" y="32"/>
                    <a:pt x="881" y="14"/>
                    <a:pt x="939" y="7"/>
                  </a:cubicBezTo>
                  <a:cubicBezTo>
                    <a:pt x="997" y="0"/>
                    <a:pt x="1088" y="6"/>
                    <a:pt x="1150" y="11"/>
                  </a:cubicBezTo>
                  <a:cubicBezTo>
                    <a:pt x="1212" y="16"/>
                    <a:pt x="1250" y="26"/>
                    <a:pt x="1312" y="40"/>
                  </a:cubicBezTo>
                  <a:cubicBezTo>
                    <a:pt x="1374" y="54"/>
                    <a:pt x="1455" y="81"/>
                    <a:pt x="1523" y="97"/>
                  </a:cubicBezTo>
                  <a:cubicBezTo>
                    <a:pt x="1591" y="113"/>
                    <a:pt x="1653" y="130"/>
                    <a:pt x="1722" y="137"/>
                  </a:cubicBezTo>
                  <a:cubicBezTo>
                    <a:pt x="1791" y="144"/>
                    <a:pt x="1872" y="146"/>
                    <a:pt x="1937" y="141"/>
                  </a:cubicBezTo>
                  <a:cubicBezTo>
                    <a:pt x="2002" y="136"/>
                    <a:pt x="2067" y="120"/>
                    <a:pt x="2111" y="109"/>
                  </a:cubicBezTo>
                  <a:cubicBezTo>
                    <a:pt x="2155" y="98"/>
                    <a:pt x="2180" y="85"/>
                    <a:pt x="2205" y="72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18" name="Freeform 17"/>
            <p:cNvSpPr>
              <a:spLocks noChangeAspect="1"/>
            </p:cNvSpPr>
            <p:nvPr/>
          </p:nvSpPr>
          <p:spPr bwMode="auto">
            <a:xfrm flipH="1">
              <a:off x="4215" y="9094"/>
              <a:ext cx="1986" cy="799"/>
            </a:xfrm>
            <a:custGeom>
              <a:avLst/>
              <a:gdLst>
                <a:gd name="T0" fmla="*/ 0 w 2205"/>
                <a:gd name="T1" fmla="*/ 887 h 887"/>
                <a:gd name="T2" fmla="*/ 172 w 2205"/>
                <a:gd name="T3" fmla="*/ 795 h 887"/>
                <a:gd name="T4" fmla="*/ 351 w 2205"/>
                <a:gd name="T5" fmla="*/ 633 h 887"/>
                <a:gd name="T6" fmla="*/ 493 w 2205"/>
                <a:gd name="T7" fmla="*/ 474 h 887"/>
                <a:gd name="T8" fmla="*/ 623 w 2205"/>
                <a:gd name="T9" fmla="*/ 361 h 887"/>
                <a:gd name="T10" fmla="*/ 809 w 2205"/>
                <a:gd name="T11" fmla="*/ 268 h 887"/>
                <a:gd name="T12" fmla="*/ 1065 w 2205"/>
                <a:gd name="T13" fmla="*/ 195 h 887"/>
                <a:gd name="T14" fmla="*/ 1263 w 2205"/>
                <a:gd name="T15" fmla="*/ 150 h 887"/>
                <a:gd name="T16" fmla="*/ 1438 w 2205"/>
                <a:gd name="T17" fmla="*/ 130 h 887"/>
                <a:gd name="T18" fmla="*/ 1681 w 2205"/>
                <a:gd name="T19" fmla="*/ 122 h 887"/>
                <a:gd name="T20" fmla="*/ 1937 w 2205"/>
                <a:gd name="T21" fmla="*/ 85 h 887"/>
                <a:gd name="T22" fmla="*/ 2111 w 2205"/>
                <a:gd name="T23" fmla="*/ 40 h 887"/>
                <a:gd name="T24" fmla="*/ 2205 w 2205"/>
                <a:gd name="T25" fmla="*/ 0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05" h="887">
                  <a:moveTo>
                    <a:pt x="0" y="887"/>
                  </a:moveTo>
                  <a:cubicBezTo>
                    <a:pt x="56" y="862"/>
                    <a:pt x="113" y="837"/>
                    <a:pt x="172" y="795"/>
                  </a:cubicBezTo>
                  <a:cubicBezTo>
                    <a:pt x="231" y="753"/>
                    <a:pt x="298" y="686"/>
                    <a:pt x="351" y="633"/>
                  </a:cubicBezTo>
                  <a:cubicBezTo>
                    <a:pt x="404" y="580"/>
                    <a:pt x="448" y="519"/>
                    <a:pt x="493" y="474"/>
                  </a:cubicBezTo>
                  <a:cubicBezTo>
                    <a:pt x="538" y="429"/>
                    <a:pt x="570" y="395"/>
                    <a:pt x="623" y="361"/>
                  </a:cubicBezTo>
                  <a:cubicBezTo>
                    <a:pt x="676" y="327"/>
                    <a:pt x="735" y="296"/>
                    <a:pt x="809" y="268"/>
                  </a:cubicBezTo>
                  <a:cubicBezTo>
                    <a:pt x="883" y="240"/>
                    <a:pt x="989" y="215"/>
                    <a:pt x="1065" y="195"/>
                  </a:cubicBezTo>
                  <a:cubicBezTo>
                    <a:pt x="1141" y="175"/>
                    <a:pt x="1201" y="161"/>
                    <a:pt x="1263" y="150"/>
                  </a:cubicBezTo>
                  <a:cubicBezTo>
                    <a:pt x="1325" y="139"/>
                    <a:pt x="1368" y="135"/>
                    <a:pt x="1438" y="130"/>
                  </a:cubicBezTo>
                  <a:cubicBezTo>
                    <a:pt x="1508" y="125"/>
                    <a:pt x="1598" y="129"/>
                    <a:pt x="1681" y="122"/>
                  </a:cubicBezTo>
                  <a:cubicBezTo>
                    <a:pt x="1764" y="115"/>
                    <a:pt x="1865" y="99"/>
                    <a:pt x="1937" y="85"/>
                  </a:cubicBezTo>
                  <a:cubicBezTo>
                    <a:pt x="2009" y="71"/>
                    <a:pt x="2066" y="54"/>
                    <a:pt x="2111" y="40"/>
                  </a:cubicBezTo>
                  <a:cubicBezTo>
                    <a:pt x="2156" y="26"/>
                    <a:pt x="2180" y="13"/>
                    <a:pt x="2205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cxnSp>
          <p:nvCxnSpPr>
            <p:cNvPr id="19" name="AutoShape 3262"/>
            <p:cNvCxnSpPr>
              <a:cxnSpLocks noChangeAspect="1" noChangeShapeType="1"/>
            </p:cNvCxnSpPr>
            <p:nvPr/>
          </p:nvCxnSpPr>
          <p:spPr bwMode="auto">
            <a:xfrm>
              <a:off x="4220" y="8500"/>
              <a:ext cx="0" cy="44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Rectangle 19" descr="Wide upward diagonal"/>
            <p:cNvSpPr>
              <a:spLocks noChangeAspect="1" noChangeArrowheads="1"/>
            </p:cNvSpPr>
            <p:nvPr/>
          </p:nvSpPr>
          <p:spPr bwMode="auto">
            <a:xfrm>
              <a:off x="2108" y="9614"/>
              <a:ext cx="134" cy="555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cxnSp>
          <p:nvCxnSpPr>
            <p:cNvPr id="21" name="AutoShape 3264"/>
            <p:cNvCxnSpPr>
              <a:cxnSpLocks noChangeAspect="1" noChangeShapeType="1"/>
            </p:cNvCxnSpPr>
            <p:nvPr/>
          </p:nvCxnSpPr>
          <p:spPr bwMode="auto">
            <a:xfrm>
              <a:off x="2242" y="9614"/>
              <a:ext cx="0" cy="55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Rectangle 21" descr="Wide upward diagonal"/>
            <p:cNvSpPr>
              <a:spLocks noChangeAspect="1" noChangeArrowheads="1"/>
            </p:cNvSpPr>
            <p:nvPr/>
          </p:nvSpPr>
          <p:spPr bwMode="auto">
            <a:xfrm flipH="1">
              <a:off x="6208" y="9607"/>
              <a:ext cx="134" cy="554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cxnSp>
          <p:nvCxnSpPr>
            <p:cNvPr id="23" name="AutoShape 3266"/>
            <p:cNvCxnSpPr>
              <a:cxnSpLocks noChangeAspect="1" noChangeShapeType="1"/>
            </p:cNvCxnSpPr>
            <p:nvPr/>
          </p:nvCxnSpPr>
          <p:spPr bwMode="auto">
            <a:xfrm flipH="1">
              <a:off x="6208" y="9607"/>
              <a:ext cx="0" cy="55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267"/>
            <p:cNvCxnSpPr>
              <a:cxnSpLocks noChangeAspect="1" noChangeShapeType="1"/>
            </p:cNvCxnSpPr>
            <p:nvPr/>
          </p:nvCxnSpPr>
          <p:spPr bwMode="auto">
            <a:xfrm>
              <a:off x="4228" y="9811"/>
              <a:ext cx="0" cy="44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Text Box 3268"/>
            <p:cNvSpPr txBox="1">
              <a:spLocks noChangeArrowheads="1"/>
            </p:cNvSpPr>
            <p:nvPr/>
          </p:nvSpPr>
          <p:spPr bwMode="auto">
            <a:xfrm>
              <a:off x="7303" y="9749"/>
              <a:ext cx="180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A</a:t>
              </a:r>
            </a:p>
          </p:txBody>
        </p:sp>
        <p:sp>
          <p:nvSpPr>
            <p:cNvPr id="26" name="Text Box 3269"/>
            <p:cNvSpPr txBox="1">
              <a:spLocks noChangeArrowheads="1"/>
            </p:cNvSpPr>
            <p:nvPr/>
          </p:nvSpPr>
          <p:spPr bwMode="auto">
            <a:xfrm>
              <a:off x="7379" y="8829"/>
              <a:ext cx="180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B</a:t>
              </a:r>
            </a:p>
          </p:txBody>
        </p:sp>
        <p:sp>
          <p:nvSpPr>
            <p:cNvPr id="27" name="Text Box 3270"/>
            <p:cNvSpPr txBox="1">
              <a:spLocks noChangeArrowheads="1"/>
            </p:cNvSpPr>
            <p:nvPr/>
          </p:nvSpPr>
          <p:spPr bwMode="auto">
            <a:xfrm>
              <a:off x="7395" y="8292"/>
              <a:ext cx="180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C</a:t>
              </a:r>
            </a:p>
          </p:txBody>
        </p:sp>
        <p:sp>
          <p:nvSpPr>
            <p:cNvPr id="28" name="Text Box 3271"/>
            <p:cNvSpPr txBox="1">
              <a:spLocks noChangeArrowheads="1"/>
            </p:cNvSpPr>
            <p:nvPr/>
          </p:nvSpPr>
          <p:spPr bwMode="auto">
            <a:xfrm>
              <a:off x="7697" y="8830"/>
              <a:ext cx="180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D</a:t>
              </a:r>
            </a:p>
          </p:txBody>
        </p:sp>
        <p:sp>
          <p:nvSpPr>
            <p:cNvPr id="29" name="Text Box 3272"/>
            <p:cNvSpPr txBox="1">
              <a:spLocks noChangeArrowheads="1"/>
            </p:cNvSpPr>
            <p:nvPr/>
          </p:nvSpPr>
          <p:spPr bwMode="auto">
            <a:xfrm>
              <a:off x="9375" y="10076"/>
              <a:ext cx="180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E</a:t>
              </a:r>
            </a:p>
          </p:txBody>
        </p:sp>
        <p:sp>
          <p:nvSpPr>
            <p:cNvPr id="30" name="Oval 29"/>
            <p:cNvSpPr>
              <a:spLocks noChangeAspect="1" noChangeArrowheads="1"/>
            </p:cNvSpPr>
            <p:nvPr/>
          </p:nvSpPr>
          <p:spPr bwMode="auto">
            <a:xfrm>
              <a:off x="7223" y="9845"/>
              <a:ext cx="72" cy="72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31" name="Oval 30"/>
            <p:cNvSpPr>
              <a:spLocks noChangeAspect="1" noChangeArrowheads="1"/>
            </p:cNvSpPr>
            <p:nvPr/>
          </p:nvSpPr>
          <p:spPr bwMode="auto">
            <a:xfrm>
              <a:off x="7339" y="8824"/>
              <a:ext cx="72" cy="72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32" name="Oval 31"/>
            <p:cNvSpPr>
              <a:spLocks noChangeAspect="1" noChangeArrowheads="1"/>
            </p:cNvSpPr>
            <p:nvPr/>
          </p:nvSpPr>
          <p:spPr bwMode="auto">
            <a:xfrm>
              <a:off x="7429" y="8499"/>
              <a:ext cx="72" cy="72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33" name="Oval 32"/>
            <p:cNvSpPr>
              <a:spLocks noChangeAspect="1" noChangeArrowheads="1"/>
            </p:cNvSpPr>
            <p:nvPr/>
          </p:nvSpPr>
          <p:spPr bwMode="auto">
            <a:xfrm>
              <a:off x="7761" y="8821"/>
              <a:ext cx="72" cy="72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34" name="Oval 33"/>
            <p:cNvSpPr>
              <a:spLocks noChangeAspect="1" noChangeArrowheads="1"/>
            </p:cNvSpPr>
            <p:nvPr/>
          </p:nvSpPr>
          <p:spPr bwMode="auto">
            <a:xfrm>
              <a:off x="9391" y="10292"/>
              <a:ext cx="72" cy="72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35" name="Text Box 3278"/>
            <p:cNvSpPr txBox="1">
              <a:spLocks noChangeArrowheads="1"/>
            </p:cNvSpPr>
            <p:nvPr/>
          </p:nvSpPr>
          <p:spPr bwMode="auto">
            <a:xfrm>
              <a:off x="4523" y="8601"/>
              <a:ext cx="180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A</a:t>
              </a:r>
            </a:p>
          </p:txBody>
        </p:sp>
        <p:sp>
          <p:nvSpPr>
            <p:cNvPr id="36" name="Text Box 3279"/>
            <p:cNvSpPr txBox="1">
              <a:spLocks noChangeArrowheads="1"/>
            </p:cNvSpPr>
            <p:nvPr/>
          </p:nvSpPr>
          <p:spPr bwMode="auto">
            <a:xfrm>
              <a:off x="3676" y="8601"/>
              <a:ext cx="180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B</a:t>
              </a:r>
            </a:p>
          </p:txBody>
        </p:sp>
        <p:sp>
          <p:nvSpPr>
            <p:cNvPr id="37" name="Text Box 3280"/>
            <p:cNvSpPr txBox="1">
              <a:spLocks noChangeArrowheads="1"/>
            </p:cNvSpPr>
            <p:nvPr/>
          </p:nvSpPr>
          <p:spPr bwMode="auto">
            <a:xfrm>
              <a:off x="3676" y="9543"/>
              <a:ext cx="180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C</a:t>
              </a:r>
            </a:p>
          </p:txBody>
        </p:sp>
        <p:sp>
          <p:nvSpPr>
            <p:cNvPr id="38" name="Text Box 3281"/>
            <p:cNvSpPr txBox="1">
              <a:spLocks noChangeArrowheads="1"/>
            </p:cNvSpPr>
            <p:nvPr/>
          </p:nvSpPr>
          <p:spPr bwMode="auto">
            <a:xfrm>
              <a:off x="4523" y="9543"/>
              <a:ext cx="180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D</a:t>
              </a:r>
            </a:p>
          </p:txBody>
        </p:sp>
        <p:sp>
          <p:nvSpPr>
            <p:cNvPr id="39" name="Text Box 3282"/>
            <p:cNvSpPr txBox="1">
              <a:spLocks noChangeArrowheads="1"/>
            </p:cNvSpPr>
            <p:nvPr/>
          </p:nvSpPr>
          <p:spPr bwMode="auto">
            <a:xfrm>
              <a:off x="4523" y="9893"/>
              <a:ext cx="180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E</a:t>
              </a:r>
            </a:p>
          </p:txBody>
        </p:sp>
        <p:cxnSp>
          <p:nvCxnSpPr>
            <p:cNvPr id="40" name="AutoShape 3283"/>
            <p:cNvCxnSpPr>
              <a:cxnSpLocks noChangeShapeType="1"/>
            </p:cNvCxnSpPr>
            <p:nvPr/>
          </p:nvCxnSpPr>
          <p:spPr bwMode="auto">
            <a:xfrm flipH="1">
              <a:off x="4350" y="8830"/>
              <a:ext cx="173" cy="1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3284"/>
            <p:cNvCxnSpPr>
              <a:cxnSpLocks noChangeShapeType="1"/>
            </p:cNvCxnSpPr>
            <p:nvPr/>
          </p:nvCxnSpPr>
          <p:spPr bwMode="auto">
            <a:xfrm>
              <a:off x="3777" y="8868"/>
              <a:ext cx="243" cy="2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3285"/>
            <p:cNvCxnSpPr>
              <a:cxnSpLocks noChangeShapeType="1"/>
            </p:cNvCxnSpPr>
            <p:nvPr/>
          </p:nvCxnSpPr>
          <p:spPr bwMode="auto">
            <a:xfrm flipV="1">
              <a:off x="3793" y="9307"/>
              <a:ext cx="227" cy="25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3286"/>
            <p:cNvCxnSpPr>
              <a:cxnSpLocks noChangeShapeType="1"/>
            </p:cNvCxnSpPr>
            <p:nvPr/>
          </p:nvCxnSpPr>
          <p:spPr bwMode="auto">
            <a:xfrm flipH="1" flipV="1">
              <a:off x="4350" y="9428"/>
              <a:ext cx="173" cy="1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3287"/>
            <p:cNvCxnSpPr>
              <a:cxnSpLocks noChangeShapeType="1"/>
            </p:cNvCxnSpPr>
            <p:nvPr/>
          </p:nvCxnSpPr>
          <p:spPr bwMode="auto">
            <a:xfrm flipH="1">
              <a:off x="4366" y="10114"/>
              <a:ext cx="173" cy="1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" name="Text Box 3288"/>
            <p:cNvSpPr txBox="1">
              <a:spLocks noChangeArrowheads="1"/>
            </p:cNvSpPr>
            <p:nvPr/>
          </p:nvSpPr>
          <p:spPr bwMode="auto">
            <a:xfrm>
              <a:off x="7977" y="10463"/>
              <a:ext cx="1422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dirty="0">
                  <a:effectLst/>
                  <a:latin typeface="Calibri"/>
                  <a:ea typeface="Malgun Gothic"/>
                  <a:cs typeface="Times New Roman"/>
                </a:rPr>
                <a:t>Displacement</a:t>
              </a:r>
            </a:p>
          </p:txBody>
        </p:sp>
        <p:sp>
          <p:nvSpPr>
            <p:cNvPr id="46" name="Text Box 3289"/>
            <p:cNvSpPr txBox="1">
              <a:spLocks noChangeArrowheads="1"/>
            </p:cNvSpPr>
            <p:nvPr/>
          </p:nvSpPr>
          <p:spPr bwMode="auto">
            <a:xfrm>
              <a:off x="6933" y="9084"/>
              <a:ext cx="290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270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Force</a:t>
              </a:r>
            </a:p>
          </p:txBody>
        </p:sp>
        <p:sp>
          <p:nvSpPr>
            <p:cNvPr id="47" name="Freeform 46"/>
            <p:cNvSpPr>
              <a:spLocks noChangeAspect="1"/>
            </p:cNvSpPr>
            <p:nvPr/>
          </p:nvSpPr>
          <p:spPr bwMode="auto">
            <a:xfrm>
              <a:off x="2242" y="9806"/>
              <a:ext cx="1986" cy="493"/>
            </a:xfrm>
            <a:custGeom>
              <a:avLst/>
              <a:gdLst>
                <a:gd name="T0" fmla="*/ 0 w 2205"/>
                <a:gd name="T1" fmla="*/ 150 h 834"/>
                <a:gd name="T2" fmla="*/ 128 w 2205"/>
                <a:gd name="T3" fmla="*/ 94 h 834"/>
                <a:gd name="T4" fmla="*/ 306 w 2205"/>
                <a:gd name="T5" fmla="*/ 30 h 834"/>
                <a:gd name="T6" fmla="*/ 513 w 2205"/>
                <a:gd name="T7" fmla="*/ 5 h 834"/>
                <a:gd name="T8" fmla="*/ 756 w 2205"/>
                <a:gd name="T9" fmla="*/ 58 h 834"/>
                <a:gd name="T10" fmla="*/ 975 w 2205"/>
                <a:gd name="T11" fmla="*/ 188 h 834"/>
                <a:gd name="T12" fmla="*/ 1146 w 2205"/>
                <a:gd name="T13" fmla="*/ 411 h 834"/>
                <a:gd name="T14" fmla="*/ 1332 w 2205"/>
                <a:gd name="T15" fmla="*/ 626 h 834"/>
                <a:gd name="T16" fmla="*/ 1612 w 2205"/>
                <a:gd name="T17" fmla="*/ 800 h 834"/>
                <a:gd name="T18" fmla="*/ 1917 w 2205"/>
                <a:gd name="T19" fmla="*/ 829 h 834"/>
                <a:gd name="T20" fmla="*/ 2099 w 2205"/>
                <a:gd name="T21" fmla="*/ 796 h 834"/>
                <a:gd name="T22" fmla="*/ 2205 w 2205"/>
                <a:gd name="T23" fmla="*/ 752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05" h="834">
                  <a:moveTo>
                    <a:pt x="0" y="150"/>
                  </a:moveTo>
                  <a:cubicBezTo>
                    <a:pt x="38" y="132"/>
                    <a:pt x="77" y="114"/>
                    <a:pt x="128" y="94"/>
                  </a:cubicBezTo>
                  <a:cubicBezTo>
                    <a:pt x="179" y="74"/>
                    <a:pt x="242" y="45"/>
                    <a:pt x="306" y="30"/>
                  </a:cubicBezTo>
                  <a:cubicBezTo>
                    <a:pt x="370" y="15"/>
                    <a:pt x="438" y="0"/>
                    <a:pt x="513" y="5"/>
                  </a:cubicBezTo>
                  <a:cubicBezTo>
                    <a:pt x="588" y="10"/>
                    <a:pt x="679" y="28"/>
                    <a:pt x="756" y="58"/>
                  </a:cubicBezTo>
                  <a:cubicBezTo>
                    <a:pt x="833" y="88"/>
                    <a:pt x="910" y="129"/>
                    <a:pt x="975" y="188"/>
                  </a:cubicBezTo>
                  <a:cubicBezTo>
                    <a:pt x="1040" y="247"/>
                    <a:pt x="1087" y="338"/>
                    <a:pt x="1146" y="411"/>
                  </a:cubicBezTo>
                  <a:cubicBezTo>
                    <a:pt x="1205" y="484"/>
                    <a:pt x="1254" y="561"/>
                    <a:pt x="1332" y="626"/>
                  </a:cubicBezTo>
                  <a:cubicBezTo>
                    <a:pt x="1410" y="691"/>
                    <a:pt x="1515" y="766"/>
                    <a:pt x="1612" y="800"/>
                  </a:cubicBezTo>
                  <a:cubicBezTo>
                    <a:pt x="1709" y="834"/>
                    <a:pt x="1836" y="830"/>
                    <a:pt x="1917" y="829"/>
                  </a:cubicBezTo>
                  <a:cubicBezTo>
                    <a:pt x="1998" y="828"/>
                    <a:pt x="2051" y="809"/>
                    <a:pt x="2099" y="796"/>
                  </a:cubicBezTo>
                  <a:cubicBezTo>
                    <a:pt x="2147" y="783"/>
                    <a:pt x="2176" y="767"/>
                    <a:pt x="2205" y="752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48" name="Freeform 47"/>
            <p:cNvSpPr>
              <a:spLocks noChangeAspect="1"/>
            </p:cNvSpPr>
            <p:nvPr/>
          </p:nvSpPr>
          <p:spPr bwMode="auto">
            <a:xfrm flipH="1">
              <a:off x="4215" y="9806"/>
              <a:ext cx="1986" cy="493"/>
            </a:xfrm>
            <a:custGeom>
              <a:avLst/>
              <a:gdLst>
                <a:gd name="T0" fmla="*/ 0 w 2205"/>
                <a:gd name="T1" fmla="*/ 150 h 834"/>
                <a:gd name="T2" fmla="*/ 128 w 2205"/>
                <a:gd name="T3" fmla="*/ 94 h 834"/>
                <a:gd name="T4" fmla="*/ 306 w 2205"/>
                <a:gd name="T5" fmla="*/ 30 h 834"/>
                <a:gd name="T6" fmla="*/ 513 w 2205"/>
                <a:gd name="T7" fmla="*/ 5 h 834"/>
                <a:gd name="T8" fmla="*/ 756 w 2205"/>
                <a:gd name="T9" fmla="*/ 58 h 834"/>
                <a:gd name="T10" fmla="*/ 975 w 2205"/>
                <a:gd name="T11" fmla="*/ 188 h 834"/>
                <a:gd name="T12" fmla="*/ 1146 w 2205"/>
                <a:gd name="T13" fmla="*/ 411 h 834"/>
                <a:gd name="T14" fmla="*/ 1332 w 2205"/>
                <a:gd name="T15" fmla="*/ 626 h 834"/>
                <a:gd name="T16" fmla="*/ 1612 w 2205"/>
                <a:gd name="T17" fmla="*/ 800 h 834"/>
                <a:gd name="T18" fmla="*/ 1917 w 2205"/>
                <a:gd name="T19" fmla="*/ 829 h 834"/>
                <a:gd name="T20" fmla="*/ 2099 w 2205"/>
                <a:gd name="T21" fmla="*/ 796 h 834"/>
                <a:gd name="T22" fmla="*/ 2205 w 2205"/>
                <a:gd name="T23" fmla="*/ 752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05" h="834">
                  <a:moveTo>
                    <a:pt x="0" y="150"/>
                  </a:moveTo>
                  <a:cubicBezTo>
                    <a:pt x="38" y="132"/>
                    <a:pt x="77" y="114"/>
                    <a:pt x="128" y="94"/>
                  </a:cubicBezTo>
                  <a:cubicBezTo>
                    <a:pt x="179" y="74"/>
                    <a:pt x="242" y="45"/>
                    <a:pt x="306" y="30"/>
                  </a:cubicBezTo>
                  <a:cubicBezTo>
                    <a:pt x="370" y="15"/>
                    <a:pt x="438" y="0"/>
                    <a:pt x="513" y="5"/>
                  </a:cubicBezTo>
                  <a:cubicBezTo>
                    <a:pt x="588" y="10"/>
                    <a:pt x="679" y="28"/>
                    <a:pt x="756" y="58"/>
                  </a:cubicBezTo>
                  <a:cubicBezTo>
                    <a:pt x="833" y="88"/>
                    <a:pt x="910" y="129"/>
                    <a:pt x="975" y="188"/>
                  </a:cubicBezTo>
                  <a:cubicBezTo>
                    <a:pt x="1040" y="247"/>
                    <a:pt x="1087" y="338"/>
                    <a:pt x="1146" y="411"/>
                  </a:cubicBezTo>
                  <a:cubicBezTo>
                    <a:pt x="1205" y="484"/>
                    <a:pt x="1254" y="561"/>
                    <a:pt x="1332" y="626"/>
                  </a:cubicBezTo>
                  <a:cubicBezTo>
                    <a:pt x="1410" y="691"/>
                    <a:pt x="1515" y="766"/>
                    <a:pt x="1612" y="800"/>
                  </a:cubicBezTo>
                  <a:cubicBezTo>
                    <a:pt x="1709" y="834"/>
                    <a:pt x="1836" y="830"/>
                    <a:pt x="1917" y="829"/>
                  </a:cubicBezTo>
                  <a:cubicBezTo>
                    <a:pt x="1998" y="828"/>
                    <a:pt x="2051" y="809"/>
                    <a:pt x="2099" y="796"/>
                  </a:cubicBezTo>
                  <a:cubicBezTo>
                    <a:pt x="2147" y="783"/>
                    <a:pt x="2176" y="767"/>
                    <a:pt x="2205" y="752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49" name="Text Box 3292"/>
            <p:cNvSpPr txBox="1">
              <a:spLocks noChangeArrowheads="1"/>
            </p:cNvSpPr>
            <p:nvPr/>
          </p:nvSpPr>
          <p:spPr bwMode="auto">
            <a:xfrm>
              <a:off x="4178" y="8244"/>
              <a:ext cx="180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F</a:t>
              </a:r>
            </a:p>
          </p:txBody>
        </p:sp>
        <p:sp>
          <p:nvSpPr>
            <p:cNvPr id="50" name="Text Box 3293"/>
            <p:cNvSpPr txBox="1">
              <a:spLocks noChangeArrowheads="1"/>
            </p:cNvSpPr>
            <p:nvPr/>
          </p:nvSpPr>
          <p:spPr bwMode="auto">
            <a:xfrm>
              <a:off x="7009" y="8728"/>
              <a:ext cx="238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F</a:t>
              </a:r>
              <a:r>
                <a:rPr lang="en-US" baseline="-25000">
                  <a:effectLst/>
                  <a:latin typeface="Calibri"/>
                  <a:ea typeface="Malgun Gothic"/>
                  <a:cs typeface="Times New Roman"/>
                </a:rPr>
                <a:t>B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</p:txBody>
        </p:sp>
        <p:sp>
          <p:nvSpPr>
            <p:cNvPr id="51" name="Text Box 3294"/>
            <p:cNvSpPr txBox="1">
              <a:spLocks noChangeArrowheads="1"/>
            </p:cNvSpPr>
            <p:nvPr/>
          </p:nvSpPr>
          <p:spPr bwMode="auto">
            <a:xfrm>
              <a:off x="7001" y="8356"/>
              <a:ext cx="238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F</a:t>
              </a:r>
              <a:r>
                <a:rPr lang="en-US" baseline="-25000">
                  <a:effectLst/>
                  <a:latin typeface="Calibri"/>
                  <a:ea typeface="Malgun Gothic"/>
                  <a:cs typeface="Times New Roman"/>
                </a:rPr>
                <a:t>C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556909" y="1901952"/>
            <a:ext cx="6887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2C02C6"/>
                </a:solidFill>
                <a:latin typeface="+mn-lt"/>
              </a:rPr>
              <a:t>P.D. Jacobian: in order to increase displ., force must be increased</a:t>
            </a:r>
          </a:p>
        </p:txBody>
      </p:sp>
    </p:spTree>
    <p:extLst>
      <p:ext uri="{BB962C8B-B14F-4D97-AF65-F5344CB8AC3E}">
        <p14:creationId xmlns:p14="http://schemas.microsoft.com/office/powerpoint/2010/main" val="2273438628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Modified N-R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dirty="0"/>
                  <a:t>Constructing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</a:rPr>
                              <m:t>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and solving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dirty="0"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b>
                        <m:r>
                          <a:rPr lang="en-US" sz="2000" b="0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2000" b="0" i="1" dirty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2000" b="0" i="1" dirty="0">
                        <a:latin typeface="Cambria Math" panose="02040503050406030204" pitchFamily="18" charset="0"/>
                      </a:rPr>
                      <m:t>𝛥</m:t>
                    </m:r>
                    <m:sSup>
                      <m:sSupPr>
                        <m:ctrlPr>
                          <a:rPr lang="en-US" sz="2000" b="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0" dirty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  <m:sup>
                        <m:r>
                          <a:rPr lang="en-US" sz="2000" b="0" i="1" dirty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000" b="0" i="0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0" dirty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US" sz="2000" b="0" i="1" dirty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is expensive</a:t>
                </a:r>
              </a:p>
              <a:p>
                <a:pPr eaLnBrk="1" hangingPunct="1">
                  <a:lnSpc>
                    <a:spcPct val="200000"/>
                  </a:lnSpc>
                </a:pPr>
                <a:r>
                  <a:rPr lang="en-US" dirty="0"/>
                  <a:t>Computational Costs (Let the matrix size be N</a:t>
                </a:r>
                <a:r>
                  <a:rPr lang="en-US" i="1" dirty="0"/>
                  <a:t> </a:t>
                </a:r>
                <a:r>
                  <a:rPr lang="en-US" dirty="0"/>
                  <a:t>x N)</a:t>
                </a: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en-US" dirty="0"/>
                  <a:t>L-U factorization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baseline="30000" dirty="0"/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en-US" dirty="0"/>
                  <a:t>Forward/backward substitution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b="1" dirty="0">
                    <a:solidFill>
                      <a:srgbClr val="2C02C6"/>
                    </a:solidFill>
                  </a:rPr>
                  <a:t>Use L-U factorized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</a:rPr>
                              <m:t>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>
                    <a:solidFill>
                      <a:srgbClr val="2C02C6"/>
                    </a:solidFill>
                  </a:rPr>
                  <a:t> repeatedly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dirty="0"/>
                  <a:t>More iteration is required, but</a:t>
                </a:r>
                <a:br>
                  <a:rPr lang="en-US" dirty="0"/>
                </a:br>
                <a:r>
                  <a:rPr lang="en-US" dirty="0"/>
                  <a:t>each iteration is fast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b="1" dirty="0">
                    <a:solidFill>
                      <a:srgbClr val="2C02C6"/>
                    </a:solidFill>
                  </a:rPr>
                  <a:t>More stable than N-R method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dirty="0"/>
                  <a:t>Hybrid N-R method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440" name="Group 36"/>
          <p:cNvGrpSpPr>
            <a:grpSpLocks/>
          </p:cNvGrpSpPr>
          <p:nvPr/>
        </p:nvGrpSpPr>
        <p:grpSpPr bwMode="auto">
          <a:xfrm>
            <a:off x="5334000" y="3962400"/>
            <a:ext cx="3687763" cy="2409825"/>
            <a:chOff x="2485346" y="4038283"/>
            <a:chExt cx="3688211" cy="2409349"/>
          </a:xfrm>
        </p:grpSpPr>
        <p:graphicFrame>
          <p:nvGraphicFramePr>
            <p:cNvPr id="18437" name="Object 15"/>
            <p:cNvGraphicFramePr>
              <a:graphicFrameLocks noChangeAspect="1"/>
            </p:cNvGraphicFramePr>
            <p:nvPr/>
          </p:nvGraphicFramePr>
          <p:xfrm>
            <a:off x="3034688" y="4876317"/>
            <a:ext cx="382634" cy="3650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80880" imgH="596880" progId="Equation.DSMT4">
                    <p:embed/>
                  </p:oleObj>
                </mc:Choice>
                <mc:Fallback>
                  <p:oleObj name="Equation" r:id="rId3" imgW="380880" imgH="596880" progId="Equation.DSMT4">
                    <p:embed/>
                    <p:pic>
                      <p:nvPicPr>
                        <p:cNvPr id="18437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4688" y="4876317"/>
                          <a:ext cx="382634" cy="3650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1" name="Line 8"/>
            <p:cNvSpPr>
              <a:spLocks noChangeShapeType="1"/>
            </p:cNvSpPr>
            <p:nvPr/>
          </p:nvSpPr>
          <p:spPr bwMode="auto">
            <a:xfrm>
              <a:off x="2773889" y="6188551"/>
              <a:ext cx="339966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Line 9"/>
            <p:cNvSpPr>
              <a:spLocks noChangeShapeType="1"/>
            </p:cNvSpPr>
            <p:nvPr/>
          </p:nvSpPr>
          <p:spPr bwMode="auto">
            <a:xfrm rot="5400000" flipH="1">
              <a:off x="1701374" y="5105560"/>
              <a:ext cx="2145030" cy="104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Text Box 10"/>
            <p:cNvSpPr txBox="1">
              <a:spLocks noChangeArrowheads="1"/>
            </p:cNvSpPr>
            <p:nvPr/>
          </p:nvSpPr>
          <p:spPr bwMode="auto">
            <a:xfrm>
              <a:off x="3034816" y="6194266"/>
              <a:ext cx="232358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d</a:t>
              </a:r>
              <a:r>
                <a:rPr lang="en-US" altLang="ko-KR" i="1" baseline="30000">
                  <a:latin typeface="Calibri" pitchFamily="34" charset="0"/>
                  <a:ea typeface="맑은 고딕" pitchFamily="50" charset="-127"/>
                </a:rPr>
                <a:t>i</a:t>
              </a:r>
              <a:endParaRPr lang="en-US" altLang="ko-KR">
                <a:latin typeface="Times New Roman" pitchFamily="18" charset="0"/>
                <a:ea typeface="맑은 고딕" pitchFamily="50" charset="-127"/>
              </a:endParaRPr>
            </a:p>
            <a:p>
              <a:endParaRPr lang="en-US"/>
            </a:p>
          </p:txBody>
        </p:sp>
        <p:sp>
          <p:nvSpPr>
            <p:cNvPr id="18444" name="Text Box 11"/>
            <p:cNvSpPr txBox="1">
              <a:spLocks noChangeArrowheads="1"/>
            </p:cNvSpPr>
            <p:nvPr/>
          </p:nvSpPr>
          <p:spPr bwMode="auto">
            <a:xfrm>
              <a:off x="3456679" y="6194266"/>
              <a:ext cx="339966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d</a:t>
              </a:r>
              <a:r>
                <a:rPr lang="en-US" altLang="ko-KR" i="1" baseline="30000">
                  <a:latin typeface="Calibri" pitchFamily="34" charset="0"/>
                  <a:ea typeface="맑은 고딕" pitchFamily="50" charset="-127"/>
                </a:rPr>
                <a:t>i</a:t>
              </a:r>
              <a:r>
                <a:rPr lang="en-US" altLang="ko-KR" baseline="30000">
                  <a:latin typeface="Calibri" pitchFamily="34" charset="0"/>
                  <a:ea typeface="맑은 고딕" pitchFamily="50" charset="-127"/>
                </a:rPr>
                <a:t>+1</a:t>
              </a:r>
              <a:endParaRPr lang="en-US" altLang="ko-KR">
                <a:latin typeface="Times New Roman" pitchFamily="18" charset="0"/>
                <a:ea typeface="맑은 고딕" pitchFamily="50" charset="-127"/>
              </a:endParaRPr>
            </a:p>
            <a:p>
              <a:endParaRPr lang="en-US"/>
            </a:p>
          </p:txBody>
        </p:sp>
        <p:sp>
          <p:nvSpPr>
            <p:cNvPr id="18445" name="Text Box 12"/>
            <p:cNvSpPr txBox="1">
              <a:spLocks noChangeArrowheads="1"/>
            </p:cNvSpPr>
            <p:nvPr/>
          </p:nvSpPr>
          <p:spPr bwMode="auto">
            <a:xfrm>
              <a:off x="5791688" y="6195219"/>
              <a:ext cx="232358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d</a:t>
              </a:r>
            </a:p>
            <a:p>
              <a:endParaRPr lang="en-US"/>
            </a:p>
          </p:txBody>
        </p:sp>
        <p:sp>
          <p:nvSpPr>
            <p:cNvPr id="18446" name="Text Box 13"/>
            <p:cNvSpPr txBox="1">
              <a:spLocks noChangeArrowheads="1"/>
            </p:cNvSpPr>
            <p:nvPr/>
          </p:nvSpPr>
          <p:spPr bwMode="auto">
            <a:xfrm>
              <a:off x="2485346" y="4317841"/>
              <a:ext cx="281877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F</a:t>
              </a:r>
              <a:endParaRPr lang="en-US" altLang="ko-KR">
                <a:latin typeface="Times New Roman" pitchFamily="18" charset="0"/>
                <a:ea typeface="맑은 고딕" pitchFamily="50" charset="-127"/>
              </a:endParaRPr>
            </a:p>
            <a:p>
              <a:endParaRPr lang="en-US"/>
            </a:p>
          </p:txBody>
        </p:sp>
        <p:sp>
          <p:nvSpPr>
            <p:cNvPr id="18447" name="Text Box 14"/>
            <p:cNvSpPr txBox="1">
              <a:spLocks noChangeArrowheads="1"/>
            </p:cNvSpPr>
            <p:nvPr/>
          </p:nvSpPr>
          <p:spPr bwMode="auto">
            <a:xfrm>
              <a:off x="5381252" y="4263549"/>
              <a:ext cx="561849" cy="28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P</a:t>
              </a:r>
              <a:r>
                <a:rPr lang="en-US" altLang="ko-KR">
                  <a:latin typeface="Calibri" pitchFamily="34" charset="0"/>
                  <a:ea typeface="맑은 고딕" pitchFamily="50" charset="-127"/>
                </a:rPr>
                <a:t>(</a:t>
              </a: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d</a:t>
              </a:r>
              <a:r>
                <a:rPr lang="en-US" altLang="ko-KR">
                  <a:latin typeface="Calibri" pitchFamily="34" charset="0"/>
                  <a:ea typeface="맑은 고딕" pitchFamily="50" charset="-127"/>
                </a:rPr>
                <a:t>)</a:t>
              </a:r>
            </a:p>
            <a:p>
              <a:endParaRPr lang="en-US"/>
            </a:p>
          </p:txBody>
        </p:sp>
        <p:sp>
          <p:nvSpPr>
            <p:cNvPr id="18448" name="Line 16"/>
            <p:cNvSpPr>
              <a:spLocks noChangeShapeType="1"/>
            </p:cNvSpPr>
            <p:nvPr/>
          </p:nvSpPr>
          <p:spPr bwMode="auto">
            <a:xfrm flipH="1" flipV="1">
              <a:off x="5043190" y="4496911"/>
              <a:ext cx="350442" cy="4010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Line 17"/>
            <p:cNvSpPr>
              <a:spLocks noChangeShapeType="1"/>
            </p:cNvSpPr>
            <p:nvPr/>
          </p:nvSpPr>
          <p:spPr bwMode="auto">
            <a:xfrm flipH="1" flipV="1">
              <a:off x="2794840" y="4474051"/>
              <a:ext cx="220454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Freeform 18"/>
            <p:cNvSpPr>
              <a:spLocks/>
            </p:cNvSpPr>
            <p:nvPr/>
          </p:nvSpPr>
          <p:spPr bwMode="auto">
            <a:xfrm>
              <a:off x="2991962" y="4400709"/>
              <a:ext cx="2435952" cy="1693545"/>
            </a:xfrm>
            <a:custGeom>
              <a:avLst/>
              <a:gdLst>
                <a:gd name="T0" fmla="*/ 2147483647 w 2558"/>
                <a:gd name="T1" fmla="*/ 0 h 1778"/>
                <a:gd name="T2" fmla="*/ 2147483647 w 2558"/>
                <a:gd name="T3" fmla="*/ 2147483647 h 1778"/>
                <a:gd name="T4" fmla="*/ 2147483647 w 2558"/>
                <a:gd name="T5" fmla="*/ 2147483647 h 1778"/>
                <a:gd name="T6" fmla="*/ 2147483647 w 2558"/>
                <a:gd name="T7" fmla="*/ 2147483647 h 1778"/>
                <a:gd name="T8" fmla="*/ 2147483647 w 2558"/>
                <a:gd name="T9" fmla="*/ 2147483647 h 1778"/>
                <a:gd name="T10" fmla="*/ 2147483647 w 2558"/>
                <a:gd name="T11" fmla="*/ 2147483647 h 1778"/>
                <a:gd name="T12" fmla="*/ 2147483647 w 2558"/>
                <a:gd name="T13" fmla="*/ 2147483647 h 1778"/>
                <a:gd name="T14" fmla="*/ 2147483647 w 2558"/>
                <a:gd name="T15" fmla="*/ 2147483647 h 1778"/>
                <a:gd name="T16" fmla="*/ 0 w 2558"/>
                <a:gd name="T17" fmla="*/ 2147483647 h 17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58"/>
                <a:gd name="T28" fmla="*/ 0 h 1778"/>
                <a:gd name="T29" fmla="*/ 2558 w 2558"/>
                <a:gd name="T30" fmla="*/ 1778 h 17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58" h="1778">
                  <a:moveTo>
                    <a:pt x="2558" y="0"/>
                  </a:moveTo>
                  <a:cubicBezTo>
                    <a:pt x="2522" y="6"/>
                    <a:pt x="2418" y="23"/>
                    <a:pt x="2341" y="38"/>
                  </a:cubicBezTo>
                  <a:cubicBezTo>
                    <a:pt x="2264" y="53"/>
                    <a:pt x="2176" y="68"/>
                    <a:pt x="2093" y="90"/>
                  </a:cubicBezTo>
                  <a:cubicBezTo>
                    <a:pt x="2010" y="112"/>
                    <a:pt x="1958" y="127"/>
                    <a:pt x="1845" y="173"/>
                  </a:cubicBezTo>
                  <a:cubicBezTo>
                    <a:pt x="1732" y="219"/>
                    <a:pt x="1561" y="291"/>
                    <a:pt x="1410" y="368"/>
                  </a:cubicBezTo>
                  <a:cubicBezTo>
                    <a:pt x="1260" y="445"/>
                    <a:pt x="1092" y="534"/>
                    <a:pt x="945" y="638"/>
                  </a:cubicBezTo>
                  <a:cubicBezTo>
                    <a:pt x="797" y="742"/>
                    <a:pt x="641" y="871"/>
                    <a:pt x="521" y="990"/>
                  </a:cubicBezTo>
                  <a:cubicBezTo>
                    <a:pt x="401" y="1109"/>
                    <a:pt x="308" y="1219"/>
                    <a:pt x="221" y="1350"/>
                  </a:cubicBezTo>
                  <a:cubicBezTo>
                    <a:pt x="134" y="1481"/>
                    <a:pt x="46" y="1689"/>
                    <a:pt x="0" y="1778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Line 19"/>
            <p:cNvSpPr>
              <a:spLocks noChangeShapeType="1"/>
            </p:cNvSpPr>
            <p:nvPr/>
          </p:nvSpPr>
          <p:spPr bwMode="auto">
            <a:xfrm flipV="1">
              <a:off x="3072792" y="4476346"/>
              <a:ext cx="523939" cy="1464974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452" name="Line 20"/>
            <p:cNvSpPr>
              <a:spLocks noChangeShapeType="1"/>
            </p:cNvSpPr>
            <p:nvPr/>
          </p:nvSpPr>
          <p:spPr bwMode="auto">
            <a:xfrm flipH="1">
              <a:off x="3605236" y="4485481"/>
              <a:ext cx="0" cy="17011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Line 21"/>
            <p:cNvSpPr>
              <a:spLocks noChangeShapeType="1"/>
            </p:cNvSpPr>
            <p:nvPr/>
          </p:nvSpPr>
          <p:spPr bwMode="auto">
            <a:xfrm>
              <a:off x="5015573" y="4492149"/>
              <a:ext cx="0" cy="16925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54" name="Line 22"/>
            <p:cNvSpPr>
              <a:spLocks noChangeShapeType="1"/>
            </p:cNvSpPr>
            <p:nvPr/>
          </p:nvSpPr>
          <p:spPr bwMode="auto">
            <a:xfrm>
              <a:off x="3098618" y="5873274"/>
              <a:ext cx="0" cy="3209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55" name="Text Box 23"/>
            <p:cNvSpPr txBox="1">
              <a:spLocks noChangeArrowheads="1"/>
            </p:cNvSpPr>
            <p:nvPr/>
          </p:nvSpPr>
          <p:spPr bwMode="auto">
            <a:xfrm>
              <a:off x="4931773" y="6194266"/>
              <a:ext cx="22569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d</a:t>
              </a:r>
              <a:r>
                <a:rPr lang="en-US" altLang="ko-KR" i="1" baseline="30000">
                  <a:latin typeface="Calibri" pitchFamily="34" charset="0"/>
                  <a:ea typeface="맑은 고딕" pitchFamily="50" charset="-127"/>
                </a:rPr>
                <a:t>n</a:t>
              </a:r>
              <a:endParaRPr lang="en-US" altLang="ko-KR">
                <a:latin typeface="Times New Roman" pitchFamily="18" charset="0"/>
                <a:ea typeface="맑은 고딕" pitchFamily="50" charset="-127"/>
              </a:endParaRPr>
            </a:p>
            <a:p>
              <a:endParaRPr lang="en-US"/>
            </a:p>
          </p:txBody>
        </p:sp>
        <p:sp>
          <p:nvSpPr>
            <p:cNvPr id="18456" name="Freeform 24"/>
            <p:cNvSpPr>
              <a:spLocks/>
            </p:cNvSpPr>
            <p:nvPr/>
          </p:nvSpPr>
          <p:spPr bwMode="auto">
            <a:xfrm>
              <a:off x="3312884" y="4901724"/>
              <a:ext cx="128559" cy="357188"/>
            </a:xfrm>
            <a:custGeom>
              <a:avLst/>
              <a:gdLst>
                <a:gd name="T0" fmla="*/ 0 w 135"/>
                <a:gd name="T1" fmla="*/ 2147483647 h 375"/>
                <a:gd name="T2" fmla="*/ 2147483647 w 135"/>
                <a:gd name="T3" fmla="*/ 2147483647 h 375"/>
                <a:gd name="T4" fmla="*/ 2147483647 w 135"/>
                <a:gd name="T5" fmla="*/ 0 h 375"/>
                <a:gd name="T6" fmla="*/ 0 60000 65536"/>
                <a:gd name="T7" fmla="*/ 0 60000 65536"/>
                <a:gd name="T8" fmla="*/ 0 60000 65536"/>
                <a:gd name="T9" fmla="*/ 0 w 135"/>
                <a:gd name="T10" fmla="*/ 0 h 375"/>
                <a:gd name="T11" fmla="*/ 135 w 135"/>
                <a:gd name="T12" fmla="*/ 375 h 3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5" h="375">
                  <a:moveTo>
                    <a:pt x="0" y="375"/>
                  </a:moveTo>
                  <a:lnTo>
                    <a:pt x="135" y="375"/>
                  </a:lnTo>
                  <a:lnTo>
                    <a:pt x="13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57" name="Text Box 25"/>
            <p:cNvSpPr txBox="1">
              <a:spLocks noChangeArrowheads="1"/>
            </p:cNvSpPr>
            <p:nvPr/>
          </p:nvSpPr>
          <p:spPr bwMode="auto">
            <a:xfrm>
              <a:off x="5040334" y="4875054"/>
              <a:ext cx="979466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>
                  <a:latin typeface="Calibri" pitchFamily="34" charset="0"/>
                  <a:ea typeface="맑은 고딕" pitchFamily="50" charset="-127"/>
                </a:rPr>
                <a:t>Solution</a:t>
              </a:r>
              <a:endParaRPr lang="en-US" altLang="ko-KR">
                <a:latin typeface="Times New Roman" pitchFamily="18" charset="0"/>
                <a:ea typeface="맑은 고딕" pitchFamily="50" charset="-127"/>
              </a:endParaRPr>
            </a:p>
            <a:p>
              <a:endParaRPr lang="en-US"/>
            </a:p>
          </p:txBody>
        </p:sp>
        <p:sp>
          <p:nvSpPr>
            <p:cNvPr id="21530" name="Line 26"/>
            <p:cNvSpPr>
              <a:spLocks noChangeShapeType="1"/>
            </p:cNvSpPr>
            <p:nvPr/>
          </p:nvSpPr>
          <p:spPr bwMode="auto">
            <a:xfrm flipV="1">
              <a:off x="3599906" y="4469998"/>
              <a:ext cx="277847" cy="777721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459" name="Line 27"/>
            <p:cNvSpPr>
              <a:spLocks noChangeShapeType="1"/>
            </p:cNvSpPr>
            <p:nvPr/>
          </p:nvSpPr>
          <p:spPr bwMode="auto">
            <a:xfrm flipH="1">
              <a:off x="3879494" y="4462621"/>
              <a:ext cx="0" cy="17011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Line 28"/>
            <p:cNvSpPr>
              <a:spLocks noChangeShapeType="1"/>
            </p:cNvSpPr>
            <p:nvPr/>
          </p:nvSpPr>
          <p:spPr bwMode="auto">
            <a:xfrm flipV="1">
              <a:off x="3890455" y="4476346"/>
              <a:ext cx="185760" cy="522185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461" name="Line 29"/>
            <p:cNvSpPr>
              <a:spLocks noChangeShapeType="1"/>
            </p:cNvSpPr>
            <p:nvPr/>
          </p:nvSpPr>
          <p:spPr bwMode="auto">
            <a:xfrm flipH="1">
              <a:off x="4077571" y="4470241"/>
              <a:ext cx="0" cy="17011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Line 30"/>
            <p:cNvSpPr>
              <a:spLocks noChangeShapeType="1"/>
            </p:cNvSpPr>
            <p:nvPr/>
          </p:nvSpPr>
          <p:spPr bwMode="auto">
            <a:xfrm flipV="1">
              <a:off x="4071452" y="4476346"/>
              <a:ext cx="149243" cy="420605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463" name="Line 31"/>
            <p:cNvSpPr>
              <a:spLocks noChangeShapeType="1"/>
            </p:cNvSpPr>
            <p:nvPr/>
          </p:nvSpPr>
          <p:spPr bwMode="auto">
            <a:xfrm flipH="1">
              <a:off x="4222318" y="4470241"/>
              <a:ext cx="0" cy="17011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Line 32"/>
            <p:cNvSpPr>
              <a:spLocks noChangeShapeType="1"/>
            </p:cNvSpPr>
            <p:nvPr/>
          </p:nvSpPr>
          <p:spPr bwMode="auto">
            <a:xfrm flipV="1">
              <a:off x="4223870" y="4476346"/>
              <a:ext cx="119076" cy="336484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465" name="Line 33"/>
            <p:cNvSpPr>
              <a:spLocks noChangeShapeType="1"/>
            </p:cNvSpPr>
            <p:nvPr/>
          </p:nvSpPr>
          <p:spPr bwMode="auto">
            <a:xfrm flipH="1">
              <a:off x="4344211" y="4470241"/>
              <a:ext cx="0" cy="17011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Modified N-R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564923"/>
          </a:xfrm>
        </p:spPr>
        <p:txBody>
          <a:bodyPr/>
          <a:lstStyle/>
          <a:p>
            <a:r>
              <a:rPr lang="en-US" dirty="0"/>
              <a:t>Solve the same problem using modified N-R method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17475" y="3193032"/>
            <a:ext cx="8909050" cy="50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Iteration 1</a:t>
            </a:r>
          </a:p>
        </p:txBody>
      </p:sp>
      <p:sp>
        <p:nvSpPr>
          <p:cNvPr id="12" name="Right Arrow 11"/>
          <p:cNvSpPr/>
          <p:nvPr/>
        </p:nvSpPr>
        <p:spPr bwMode="auto">
          <a:xfrm>
            <a:off x="4298721" y="4075044"/>
            <a:ext cx="612742" cy="282804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7FC981-6C3A-0755-BCB1-2FF91E26CB14}"/>
                  </a:ext>
                </a:extLst>
              </p:cNvPr>
              <p:cNvSpPr txBox="1"/>
              <p:nvPr/>
            </p:nvSpPr>
            <p:spPr>
              <a:xfrm>
                <a:off x="815812" y="1376706"/>
                <a:ext cx="3362651" cy="717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dirty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𝐅</m:t>
                      </m:r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7FC981-6C3A-0755-BCB1-2FF91E26C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12" y="1376706"/>
                <a:ext cx="3362651" cy="7173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E24D35-9D5E-0BD9-9FF3-1A86587B822C}"/>
                  </a:ext>
                </a:extLst>
              </p:cNvPr>
              <p:cNvSpPr txBox="1"/>
              <p:nvPr/>
            </p:nvSpPr>
            <p:spPr>
              <a:xfrm>
                <a:off x="4650301" y="1439113"/>
                <a:ext cx="3189848" cy="605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     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  <m: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E24D35-9D5E-0BD9-9FF3-1A86587B8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301" y="1439113"/>
                <a:ext cx="3189848" cy="605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43FF0C-11F5-4A1C-4848-6B42CA9D93DA}"/>
                  </a:ext>
                </a:extLst>
              </p:cNvPr>
              <p:cNvSpPr txBox="1"/>
              <p:nvPr/>
            </p:nvSpPr>
            <p:spPr>
              <a:xfrm>
                <a:off x="1064967" y="2335814"/>
                <a:ext cx="2829171" cy="693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43FF0C-11F5-4A1C-4848-6B42CA9D9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967" y="2335814"/>
                <a:ext cx="2829171" cy="6936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37A9ED-6C61-6D32-1D9B-CB7B5DEA80E8}"/>
                  </a:ext>
                </a:extLst>
              </p:cNvPr>
              <p:cNvSpPr txBox="1"/>
              <p:nvPr/>
            </p:nvSpPr>
            <p:spPr>
              <a:xfrm>
                <a:off x="4732984" y="2405236"/>
                <a:ext cx="3024481" cy="604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  <m: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−17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37A9ED-6C61-6D32-1D9B-CB7B5DEA8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984" y="2405236"/>
                <a:ext cx="3024481" cy="6043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6B5E59-DCCE-1763-A654-FE40F5470694}"/>
                  </a:ext>
                </a:extLst>
              </p:cNvPr>
              <p:cNvSpPr txBox="1"/>
              <p:nvPr/>
            </p:nvSpPr>
            <p:spPr>
              <a:xfrm>
                <a:off x="1109663" y="3827012"/>
                <a:ext cx="2898036" cy="778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Sup>
                                  <m:sSub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Sup>
                                  <m:sSub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−17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6B5E59-DCCE-1763-A654-FE40F5470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663" y="3827012"/>
                <a:ext cx="2898036" cy="7788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842483-19C7-1121-7CE0-CF34BDF8932F}"/>
                  </a:ext>
                </a:extLst>
              </p:cNvPr>
              <p:cNvSpPr txBox="1"/>
              <p:nvPr/>
            </p:nvSpPr>
            <p:spPr>
              <a:xfrm>
                <a:off x="5197816" y="3827012"/>
                <a:ext cx="2321661" cy="778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Sup>
                                  <m:sSub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Sup>
                                  <m:sSub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−1.625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−1.375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842483-19C7-1121-7CE0-CF34BDF893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816" y="3827012"/>
                <a:ext cx="2321661" cy="7788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951A8C-A3D4-317D-B825-7846C10D9383}"/>
                  </a:ext>
                </a:extLst>
              </p:cNvPr>
              <p:cNvSpPr txBox="1"/>
              <p:nvPr/>
            </p:nvSpPr>
            <p:spPr>
              <a:xfrm>
                <a:off x="1180733" y="5056188"/>
                <a:ext cx="3255250" cy="611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−0.625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3.625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951A8C-A3D4-317D-B825-7846C10D9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733" y="5056188"/>
                <a:ext cx="3255250" cy="6118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2971A7A-DA43-95D0-AF66-774F9B28F1E6}"/>
                  </a:ext>
                </a:extLst>
              </p:cNvPr>
              <p:cNvSpPr txBox="1"/>
              <p:nvPr/>
            </p:nvSpPr>
            <p:spPr>
              <a:xfrm>
                <a:off x="4903296" y="5056188"/>
                <a:ext cx="3351687" cy="605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  <m: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−4.531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2971A7A-DA43-95D0-AF66-774F9B28F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296" y="5056188"/>
                <a:ext cx="3351687" cy="6055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Modified N-R Method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Iteration 2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4030577" y="1502398"/>
            <a:ext cx="612742" cy="282804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857" y="3582700"/>
            <a:ext cx="45910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115127" y="6317665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Iteration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1017" y="326505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Residual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347845" y="3315856"/>
          <a:ext cx="2835564" cy="3327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17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76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Iter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||R||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17.263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4.5310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0.3584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0.0831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0.0204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77FF8E-74CA-DBAA-B6BD-7BF0498F5038}"/>
                  </a:ext>
                </a:extLst>
              </p:cNvPr>
              <p:cNvSpPr txBox="1"/>
              <p:nvPr/>
            </p:nvSpPr>
            <p:spPr>
              <a:xfrm>
                <a:off x="649094" y="1295995"/>
                <a:ext cx="3230756" cy="778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Sup>
                                  <m:sSub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Sup>
                                  <m:sSub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−4.531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77FF8E-74CA-DBAA-B6BD-7BF0498F5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94" y="1295995"/>
                <a:ext cx="3230756" cy="7788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FDBA2C-2B7E-4404-DF53-7A257EB36A8B}"/>
                  </a:ext>
                </a:extLst>
              </p:cNvPr>
              <p:cNvSpPr txBox="1"/>
              <p:nvPr/>
            </p:nvSpPr>
            <p:spPr>
              <a:xfrm>
                <a:off x="4824104" y="1249742"/>
                <a:ext cx="2316147" cy="778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Sup>
                                  <m:sSub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Sup>
                                  <m:sSub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0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0.566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−0.566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FDBA2C-2B7E-4404-DF53-7A257EB36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104" y="1249742"/>
                <a:ext cx="2316147" cy="7788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EAFEFAA-B592-0115-4E7E-57054DAF4DDF}"/>
                  </a:ext>
                </a:extLst>
              </p:cNvPr>
              <p:cNvSpPr txBox="1"/>
              <p:nvPr/>
            </p:nvSpPr>
            <p:spPr>
              <a:xfrm>
                <a:off x="695243" y="2363542"/>
                <a:ext cx="3249736" cy="611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−0.059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3.059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EAFEFAA-B592-0115-4E7E-57054DAF4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43" y="2363542"/>
                <a:ext cx="3249736" cy="6118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6339E5A-135C-F6D6-E7DF-8CB52842A7E3}"/>
                  </a:ext>
                </a:extLst>
              </p:cNvPr>
              <p:cNvSpPr txBox="1"/>
              <p:nvPr/>
            </p:nvSpPr>
            <p:spPr>
              <a:xfrm>
                <a:off x="4845902" y="2366684"/>
                <a:ext cx="3362715" cy="605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  <m: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−0.358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6339E5A-135C-F6D6-E7DF-8CB52842A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902" y="2366684"/>
                <a:ext cx="3362715" cy="6055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Nonlinear Systems in Solid Mechanics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2.1</a:t>
            </a:r>
          </a:p>
        </p:txBody>
      </p:sp>
    </p:spTree>
    <p:extLst>
      <p:ext uri="{BB962C8B-B14F-4D97-AF65-F5344CB8AC3E}">
        <p14:creationId xmlns:p14="http://schemas.microsoft.com/office/powerpoint/2010/main" val="2104361825"/>
      </p:ext>
    </p:extLst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Incremental Secant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dirty="0"/>
              <a:t>Secant matrix</a:t>
            </a:r>
          </a:p>
          <a:p>
            <a:pPr lvl="1" eaLnBrk="1" hangingPunct="1">
              <a:spcBef>
                <a:spcPts val="1800"/>
              </a:spcBef>
            </a:pPr>
            <a:r>
              <a:rPr lang="en-US" dirty="0"/>
              <a:t>Instead of using tangent stiffness, </a:t>
            </a:r>
            <a:r>
              <a:rPr lang="en-US" b="1" dirty="0">
                <a:solidFill>
                  <a:srgbClr val="2C02C6"/>
                </a:solidFill>
              </a:rPr>
              <a:t>approximate it </a:t>
            </a:r>
            <a:r>
              <a:rPr lang="en-US" dirty="0"/>
              <a:t>using the solution from the previous iteration</a:t>
            </a:r>
          </a:p>
          <a:p>
            <a:pPr lvl="1" eaLnBrk="1" hangingPunct="1">
              <a:spcBef>
                <a:spcPts val="1800"/>
              </a:spcBef>
            </a:pPr>
            <a:r>
              <a:rPr lang="en-US" dirty="0"/>
              <a:t>At i-</a:t>
            </a:r>
            <a:r>
              <a:rPr lang="en-US" dirty="0" err="1"/>
              <a:t>th</a:t>
            </a:r>
            <a:r>
              <a:rPr lang="en-US" dirty="0"/>
              <a:t> iteration</a:t>
            </a:r>
          </a:p>
          <a:p>
            <a:pPr lvl="1" eaLnBrk="1" hangingPunct="1">
              <a:spcBef>
                <a:spcPts val="1800"/>
              </a:spcBef>
            </a:pPr>
            <a:endParaRPr lang="en-US" dirty="0"/>
          </a:p>
          <a:p>
            <a:pPr lvl="1" eaLnBrk="1" hangingPunct="1">
              <a:spcBef>
                <a:spcPts val="1800"/>
              </a:spcBef>
            </a:pPr>
            <a:r>
              <a:rPr lang="en-US" dirty="0"/>
              <a:t>The secant matrix satisfies</a:t>
            </a:r>
          </a:p>
          <a:p>
            <a:pPr lvl="1" eaLnBrk="1" hangingPunct="1">
              <a:spcBef>
                <a:spcPts val="1800"/>
              </a:spcBef>
            </a:pPr>
            <a:endParaRPr lang="en-US" dirty="0"/>
          </a:p>
          <a:p>
            <a:pPr lvl="1" eaLnBrk="1" hangingPunct="1">
              <a:spcBef>
                <a:spcPts val="1800"/>
              </a:spcBef>
            </a:pPr>
            <a:r>
              <a:rPr lang="en-US" dirty="0"/>
              <a:t>Not a unique process in high dimension</a:t>
            </a:r>
          </a:p>
          <a:p>
            <a:pPr eaLnBrk="1" hangingPunct="1">
              <a:spcBef>
                <a:spcPts val="1800"/>
              </a:spcBef>
            </a:pPr>
            <a:r>
              <a:rPr lang="en-US" b="1" dirty="0">
                <a:solidFill>
                  <a:srgbClr val="2C02C6"/>
                </a:solidFill>
              </a:rPr>
              <a:t>Start from initial K</a:t>
            </a:r>
            <a:r>
              <a:rPr lang="en-US" b="1" baseline="-25000" dirty="0">
                <a:solidFill>
                  <a:srgbClr val="2C02C6"/>
                </a:solidFill>
              </a:rPr>
              <a:t>T</a:t>
            </a:r>
            <a:r>
              <a:rPr lang="en-US" b="1" dirty="0">
                <a:solidFill>
                  <a:srgbClr val="2C02C6"/>
                </a:solidFill>
              </a:rPr>
              <a:t> matrix, iteratively update it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Rank-1 or rank-2 update 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The textbook has </a:t>
            </a:r>
            <a:r>
              <a:rPr lang="en-US" dirty="0" err="1"/>
              <a:t>Broyden’s</a:t>
            </a:r>
            <a:r>
              <a:rPr lang="en-US" dirty="0"/>
              <a:t> algorithm (Rank-1 update)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Here we will discuss BFGS method (Rank-2 update)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141913" y="2038350"/>
            <a:ext cx="3713162" cy="2409825"/>
            <a:chOff x="5141913" y="2038350"/>
            <a:chExt cx="3713162" cy="2409825"/>
          </a:xfrm>
        </p:grpSpPr>
        <p:sp>
          <p:nvSpPr>
            <p:cNvPr id="21514" name="Text Box 8"/>
            <p:cNvSpPr txBox="1">
              <a:spLocks noChangeArrowheads="1"/>
            </p:cNvSpPr>
            <p:nvPr/>
          </p:nvSpPr>
          <p:spPr bwMode="auto">
            <a:xfrm>
              <a:off x="5141913" y="2339393"/>
              <a:ext cx="282183" cy="295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>
                  <a:latin typeface="Calibri" pitchFamily="34" charset="0"/>
                  <a:ea typeface="맑은 고딕" pitchFamily="50" charset="-127"/>
                </a:rPr>
                <a:t>F</a:t>
              </a:r>
              <a:endParaRPr lang="en-US" altLang="ko-KR" sz="1600">
                <a:latin typeface="Times New Roman" pitchFamily="18" charset="0"/>
                <a:ea typeface="맑은 고딕" pitchFamily="50" charset="-127"/>
              </a:endParaRPr>
            </a:p>
            <a:p>
              <a:endParaRPr lang="en-US" sz="1600"/>
            </a:p>
          </p:txBody>
        </p:sp>
        <p:sp>
          <p:nvSpPr>
            <p:cNvPr id="21515" name="Line 3"/>
            <p:cNvSpPr>
              <a:spLocks noChangeShapeType="1"/>
            </p:cNvSpPr>
            <p:nvPr/>
          </p:nvSpPr>
          <p:spPr bwMode="auto">
            <a:xfrm>
              <a:off x="5451724" y="4189044"/>
              <a:ext cx="340335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Line 4"/>
            <p:cNvSpPr>
              <a:spLocks noChangeShapeType="1"/>
            </p:cNvSpPr>
            <p:nvPr/>
          </p:nvSpPr>
          <p:spPr bwMode="auto">
            <a:xfrm rot="5400000" flipH="1">
              <a:off x="4378997" y="3105833"/>
              <a:ext cx="2145454" cy="104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Text Box 5"/>
            <p:cNvSpPr txBox="1">
              <a:spLocks noChangeArrowheads="1"/>
            </p:cNvSpPr>
            <p:nvPr/>
          </p:nvSpPr>
          <p:spPr bwMode="auto">
            <a:xfrm>
              <a:off x="5712932" y="4194760"/>
              <a:ext cx="232610" cy="25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sz="1600">
                  <a:latin typeface="Calibri" pitchFamily="34" charset="0"/>
                  <a:ea typeface="맑은 고딕" pitchFamily="50" charset="-127"/>
                </a:rPr>
                <a:t>d</a:t>
              </a:r>
              <a:r>
                <a:rPr lang="en-US" altLang="ko-KR" sz="1600" baseline="30000">
                  <a:latin typeface="Times New Roman" pitchFamily="18" charset="0"/>
                  <a:ea typeface="맑은 고딕" pitchFamily="50" charset="-127"/>
                </a:rPr>
                <a:t>0</a:t>
              </a:r>
              <a:endParaRPr lang="en-US" altLang="ko-KR" sz="1600">
                <a:latin typeface="Times New Roman" pitchFamily="18" charset="0"/>
                <a:ea typeface="맑은 고딕" pitchFamily="50" charset="-127"/>
              </a:endParaRPr>
            </a:p>
            <a:p>
              <a:endParaRPr lang="en-US" sz="1600"/>
            </a:p>
          </p:txBody>
        </p:sp>
        <p:sp>
          <p:nvSpPr>
            <p:cNvPr id="21518" name="Text Box 6"/>
            <p:cNvSpPr txBox="1">
              <a:spLocks noChangeArrowheads="1"/>
            </p:cNvSpPr>
            <p:nvPr/>
          </p:nvSpPr>
          <p:spPr bwMode="auto">
            <a:xfrm>
              <a:off x="6196266" y="4194760"/>
              <a:ext cx="218310" cy="25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sz="1600">
                  <a:latin typeface="Calibri" pitchFamily="34" charset="0"/>
                  <a:ea typeface="맑은 고딕" pitchFamily="50" charset="-127"/>
                </a:rPr>
                <a:t>d</a:t>
              </a:r>
              <a:r>
                <a:rPr lang="en-US" altLang="ko-KR" sz="1600" baseline="30000">
                  <a:latin typeface="Calibri" pitchFamily="34" charset="0"/>
                  <a:ea typeface="맑은 고딕" pitchFamily="50" charset="-127"/>
                </a:rPr>
                <a:t>1</a:t>
              </a:r>
              <a:endParaRPr lang="en-US" altLang="ko-KR" sz="1600">
                <a:latin typeface="Times New Roman" pitchFamily="18" charset="0"/>
                <a:ea typeface="맑은 고딕" pitchFamily="50" charset="-127"/>
              </a:endParaRPr>
            </a:p>
            <a:p>
              <a:endParaRPr lang="en-US" sz="1600"/>
            </a:p>
          </p:txBody>
        </p:sp>
        <p:sp>
          <p:nvSpPr>
            <p:cNvPr id="21519" name="Text Box 7"/>
            <p:cNvSpPr txBox="1">
              <a:spLocks noChangeArrowheads="1"/>
            </p:cNvSpPr>
            <p:nvPr/>
          </p:nvSpPr>
          <p:spPr bwMode="auto">
            <a:xfrm>
              <a:off x="8472794" y="4195712"/>
              <a:ext cx="232610" cy="25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sz="1600">
                  <a:latin typeface="Calibri" pitchFamily="34" charset="0"/>
                  <a:ea typeface="맑은 고딕" pitchFamily="50" charset="-127"/>
                </a:rPr>
                <a:t>d</a:t>
              </a:r>
            </a:p>
            <a:p>
              <a:endParaRPr lang="en-US" sz="1600"/>
            </a:p>
          </p:txBody>
        </p:sp>
        <p:sp>
          <p:nvSpPr>
            <p:cNvPr id="21520" name="Text Box 9"/>
            <p:cNvSpPr txBox="1">
              <a:spLocks noChangeArrowheads="1"/>
            </p:cNvSpPr>
            <p:nvPr/>
          </p:nvSpPr>
          <p:spPr bwMode="auto">
            <a:xfrm>
              <a:off x="8061913" y="2263661"/>
              <a:ext cx="562458" cy="281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>
                  <a:latin typeface="Calibri" pitchFamily="34" charset="0"/>
                  <a:ea typeface="맑은 고딕" pitchFamily="50" charset="-127"/>
                </a:rPr>
                <a:t>P(d)</a:t>
              </a:r>
            </a:p>
            <a:p>
              <a:endParaRPr lang="en-US" sz="1600"/>
            </a:p>
          </p:txBody>
        </p:sp>
        <p:graphicFrame>
          <p:nvGraphicFramePr>
            <p:cNvPr id="21508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534212"/>
                </p:ext>
              </p:extLst>
            </p:nvPr>
          </p:nvGraphicFramePr>
          <p:xfrm>
            <a:off x="5737223" y="2824161"/>
            <a:ext cx="247572" cy="495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80880" imgH="761760" progId="Equation.DSMT4">
                    <p:embed/>
                  </p:oleObj>
                </mc:Choice>
                <mc:Fallback>
                  <p:oleObj name="Equation" r:id="rId2" imgW="380880" imgH="761760" progId="Equation.DSMT4">
                    <p:embed/>
                    <p:pic>
                      <p:nvPicPr>
                        <p:cNvPr id="21508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37223" y="2824161"/>
                          <a:ext cx="247572" cy="495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21" name="Line 11"/>
            <p:cNvSpPr>
              <a:spLocks noChangeShapeType="1"/>
            </p:cNvSpPr>
            <p:nvPr/>
          </p:nvSpPr>
          <p:spPr bwMode="auto">
            <a:xfrm flipH="1" flipV="1">
              <a:off x="7723485" y="2497070"/>
              <a:ext cx="350822" cy="4010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Line 12"/>
            <p:cNvSpPr>
              <a:spLocks noChangeShapeType="1"/>
            </p:cNvSpPr>
            <p:nvPr/>
          </p:nvSpPr>
          <p:spPr bwMode="auto">
            <a:xfrm flipH="1" flipV="1">
              <a:off x="5472696" y="2474205"/>
              <a:ext cx="220693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Freeform 13"/>
            <p:cNvSpPr>
              <a:spLocks/>
            </p:cNvSpPr>
            <p:nvPr/>
          </p:nvSpPr>
          <p:spPr bwMode="auto">
            <a:xfrm>
              <a:off x="5685287" y="2426571"/>
              <a:ext cx="2408086" cy="1668158"/>
            </a:xfrm>
            <a:custGeom>
              <a:avLst/>
              <a:gdLst>
                <a:gd name="T0" fmla="*/ 2147483647 w 2526"/>
                <a:gd name="T1" fmla="*/ 0 h 1751"/>
                <a:gd name="T2" fmla="*/ 2147483647 w 2526"/>
                <a:gd name="T3" fmla="*/ 2147483647 h 1751"/>
                <a:gd name="T4" fmla="*/ 2147483647 w 2526"/>
                <a:gd name="T5" fmla="*/ 2147483647 h 1751"/>
                <a:gd name="T6" fmla="*/ 2147483647 w 2526"/>
                <a:gd name="T7" fmla="*/ 2147483647 h 1751"/>
                <a:gd name="T8" fmla="*/ 2147483647 w 2526"/>
                <a:gd name="T9" fmla="*/ 2147483647 h 1751"/>
                <a:gd name="T10" fmla="*/ 2147483647 w 2526"/>
                <a:gd name="T11" fmla="*/ 2147483647 h 1751"/>
                <a:gd name="T12" fmla="*/ 2147483647 w 2526"/>
                <a:gd name="T13" fmla="*/ 2147483647 h 1751"/>
                <a:gd name="T14" fmla="*/ 2147483647 w 2526"/>
                <a:gd name="T15" fmla="*/ 2147483647 h 1751"/>
                <a:gd name="T16" fmla="*/ 0 w 2526"/>
                <a:gd name="T17" fmla="*/ 2147483647 h 17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26"/>
                <a:gd name="T28" fmla="*/ 0 h 1751"/>
                <a:gd name="T29" fmla="*/ 2526 w 2526"/>
                <a:gd name="T30" fmla="*/ 1751 h 17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26" h="1751">
                  <a:moveTo>
                    <a:pt x="2526" y="0"/>
                  </a:moveTo>
                  <a:cubicBezTo>
                    <a:pt x="2481" y="4"/>
                    <a:pt x="2348" y="12"/>
                    <a:pt x="2256" y="22"/>
                  </a:cubicBezTo>
                  <a:cubicBezTo>
                    <a:pt x="2164" y="32"/>
                    <a:pt x="2071" y="46"/>
                    <a:pt x="1976" y="63"/>
                  </a:cubicBezTo>
                  <a:cubicBezTo>
                    <a:pt x="1881" y="80"/>
                    <a:pt x="1797" y="90"/>
                    <a:pt x="1686" y="127"/>
                  </a:cubicBezTo>
                  <a:cubicBezTo>
                    <a:pt x="1575" y="164"/>
                    <a:pt x="1445" y="210"/>
                    <a:pt x="1311" y="285"/>
                  </a:cubicBezTo>
                  <a:cubicBezTo>
                    <a:pt x="1177" y="360"/>
                    <a:pt x="1020" y="464"/>
                    <a:pt x="884" y="577"/>
                  </a:cubicBezTo>
                  <a:cubicBezTo>
                    <a:pt x="748" y="690"/>
                    <a:pt x="605" y="839"/>
                    <a:pt x="492" y="963"/>
                  </a:cubicBezTo>
                  <a:cubicBezTo>
                    <a:pt x="379" y="1087"/>
                    <a:pt x="291" y="1192"/>
                    <a:pt x="209" y="1323"/>
                  </a:cubicBezTo>
                  <a:cubicBezTo>
                    <a:pt x="127" y="1454"/>
                    <a:pt x="43" y="1662"/>
                    <a:pt x="0" y="1751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Line 14"/>
            <p:cNvSpPr>
              <a:spLocks noChangeShapeType="1"/>
            </p:cNvSpPr>
            <p:nvPr/>
          </p:nvSpPr>
          <p:spPr bwMode="auto">
            <a:xfrm flipV="1">
              <a:off x="5751513" y="2476500"/>
              <a:ext cx="523875" cy="1465263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21525" name="Line 15"/>
            <p:cNvSpPr>
              <a:spLocks noChangeShapeType="1"/>
            </p:cNvSpPr>
            <p:nvPr/>
          </p:nvSpPr>
          <p:spPr bwMode="auto">
            <a:xfrm flipH="1">
              <a:off x="6276345" y="2485637"/>
              <a:ext cx="0" cy="17015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Line 16"/>
            <p:cNvSpPr>
              <a:spLocks noChangeShapeType="1"/>
            </p:cNvSpPr>
            <p:nvPr/>
          </p:nvSpPr>
          <p:spPr bwMode="auto">
            <a:xfrm>
              <a:off x="7695838" y="2492306"/>
              <a:ext cx="0" cy="16929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7" name="Line 17"/>
            <p:cNvSpPr>
              <a:spLocks noChangeShapeType="1"/>
            </p:cNvSpPr>
            <p:nvPr/>
          </p:nvSpPr>
          <p:spPr bwMode="auto">
            <a:xfrm>
              <a:off x="5776805" y="3873704"/>
              <a:ext cx="0" cy="3210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8" name="Text Box 18"/>
            <p:cNvSpPr txBox="1">
              <a:spLocks noChangeArrowheads="1"/>
            </p:cNvSpPr>
            <p:nvPr/>
          </p:nvSpPr>
          <p:spPr bwMode="auto">
            <a:xfrm>
              <a:off x="7611945" y="4194760"/>
              <a:ext cx="225937" cy="25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sz="1600">
                  <a:latin typeface="Calibri" pitchFamily="34" charset="0"/>
                  <a:ea typeface="맑은 고딕" pitchFamily="50" charset="-127"/>
                </a:rPr>
                <a:t>d</a:t>
              </a:r>
              <a:r>
                <a:rPr lang="en-US" altLang="ko-KR" sz="1600" baseline="30000">
                  <a:latin typeface="Calibri" pitchFamily="34" charset="0"/>
                  <a:ea typeface="맑은 고딕" pitchFamily="50" charset="-127"/>
                </a:rPr>
                <a:t>n</a:t>
              </a:r>
              <a:endParaRPr lang="en-US" altLang="ko-KR" sz="1600">
                <a:latin typeface="Times New Roman" pitchFamily="18" charset="0"/>
                <a:ea typeface="맑은 고딕" pitchFamily="50" charset="-127"/>
              </a:endParaRPr>
            </a:p>
            <a:p>
              <a:endParaRPr lang="en-US" sz="1600"/>
            </a:p>
          </p:txBody>
        </p:sp>
        <p:sp>
          <p:nvSpPr>
            <p:cNvPr id="21529" name="Freeform 19"/>
            <p:cNvSpPr>
              <a:spLocks/>
            </p:cNvSpPr>
            <p:nvPr/>
          </p:nvSpPr>
          <p:spPr bwMode="auto">
            <a:xfrm>
              <a:off x="5991302" y="2901962"/>
              <a:ext cx="128698" cy="357259"/>
            </a:xfrm>
            <a:custGeom>
              <a:avLst/>
              <a:gdLst>
                <a:gd name="T0" fmla="*/ 0 w 135"/>
                <a:gd name="T1" fmla="*/ 2147483647 h 375"/>
                <a:gd name="T2" fmla="*/ 2147483647 w 135"/>
                <a:gd name="T3" fmla="*/ 2147483647 h 375"/>
                <a:gd name="T4" fmla="*/ 2147483647 w 135"/>
                <a:gd name="T5" fmla="*/ 0 h 375"/>
                <a:gd name="T6" fmla="*/ 0 60000 65536"/>
                <a:gd name="T7" fmla="*/ 0 60000 65536"/>
                <a:gd name="T8" fmla="*/ 0 60000 65536"/>
                <a:gd name="T9" fmla="*/ 0 w 135"/>
                <a:gd name="T10" fmla="*/ 0 h 375"/>
                <a:gd name="T11" fmla="*/ 135 w 135"/>
                <a:gd name="T12" fmla="*/ 375 h 3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5" h="375">
                  <a:moveTo>
                    <a:pt x="0" y="375"/>
                  </a:moveTo>
                  <a:lnTo>
                    <a:pt x="135" y="375"/>
                  </a:lnTo>
                  <a:lnTo>
                    <a:pt x="13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30" name="Text Box 20"/>
            <p:cNvSpPr txBox="1">
              <a:spLocks noChangeArrowheads="1"/>
            </p:cNvSpPr>
            <p:nvPr/>
          </p:nvSpPr>
          <p:spPr bwMode="auto">
            <a:xfrm>
              <a:off x="7720625" y="2875286"/>
              <a:ext cx="740730" cy="25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sz="1600">
                  <a:latin typeface="Calibri" pitchFamily="34" charset="0"/>
                  <a:ea typeface="맑은 고딕" pitchFamily="50" charset="-127"/>
                </a:rPr>
                <a:t>Solution</a:t>
              </a:r>
              <a:endParaRPr lang="en-US" altLang="ko-KR" sz="1600">
                <a:latin typeface="Times New Roman" pitchFamily="18" charset="0"/>
                <a:ea typeface="맑은 고딕" pitchFamily="50" charset="-127"/>
              </a:endParaRPr>
            </a:p>
            <a:p>
              <a:endParaRPr lang="en-US" sz="1600"/>
            </a:p>
          </p:txBody>
        </p:sp>
        <p:sp>
          <p:nvSpPr>
            <p:cNvPr id="21531" name="Line 21"/>
            <p:cNvSpPr>
              <a:spLocks noChangeShapeType="1"/>
            </p:cNvSpPr>
            <p:nvPr/>
          </p:nvSpPr>
          <p:spPr bwMode="auto">
            <a:xfrm flipH="1">
              <a:off x="6808297" y="2478016"/>
              <a:ext cx="0" cy="17015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Line 22"/>
            <p:cNvSpPr>
              <a:spLocks noChangeShapeType="1"/>
            </p:cNvSpPr>
            <p:nvPr/>
          </p:nvSpPr>
          <p:spPr bwMode="auto">
            <a:xfrm flipH="1">
              <a:off x="7163885" y="2478016"/>
              <a:ext cx="0" cy="17015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Line 23"/>
            <p:cNvSpPr>
              <a:spLocks noChangeShapeType="1"/>
            </p:cNvSpPr>
            <p:nvPr/>
          </p:nvSpPr>
          <p:spPr bwMode="auto">
            <a:xfrm flipH="1">
              <a:off x="7424142" y="2483732"/>
              <a:ext cx="0" cy="17015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Line 24"/>
            <p:cNvSpPr>
              <a:spLocks noChangeShapeType="1"/>
            </p:cNvSpPr>
            <p:nvPr/>
          </p:nvSpPr>
          <p:spPr bwMode="auto">
            <a:xfrm flipV="1">
              <a:off x="5756275" y="2476500"/>
              <a:ext cx="1050925" cy="1428750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24601" name="Line 25"/>
            <p:cNvSpPr>
              <a:spLocks noChangeShapeType="1"/>
            </p:cNvSpPr>
            <p:nvPr/>
          </p:nvSpPr>
          <p:spPr bwMode="auto">
            <a:xfrm flipV="1">
              <a:off x="6276975" y="2470150"/>
              <a:ext cx="893763" cy="749300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21536" name="Text Box 26"/>
            <p:cNvSpPr txBox="1">
              <a:spLocks noChangeArrowheads="1"/>
            </p:cNvSpPr>
            <p:nvPr/>
          </p:nvSpPr>
          <p:spPr bwMode="auto">
            <a:xfrm>
              <a:off x="6741565" y="4194760"/>
              <a:ext cx="218310" cy="25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sz="1600">
                  <a:latin typeface="Calibri" pitchFamily="34" charset="0"/>
                  <a:ea typeface="맑은 고딕" pitchFamily="50" charset="-127"/>
                </a:rPr>
                <a:t>d</a:t>
              </a:r>
              <a:r>
                <a:rPr lang="en-US" altLang="ko-KR" sz="1600" baseline="30000">
                  <a:latin typeface="Calibri" pitchFamily="34" charset="0"/>
                  <a:ea typeface="맑은 고딕" pitchFamily="50" charset="-127"/>
                </a:rPr>
                <a:t>2</a:t>
              </a:r>
              <a:endParaRPr lang="en-US" altLang="ko-KR" sz="1600">
                <a:latin typeface="Times New Roman" pitchFamily="18" charset="0"/>
                <a:ea typeface="맑은 고딕" pitchFamily="50" charset="-127"/>
              </a:endParaRPr>
            </a:p>
            <a:p>
              <a:endParaRPr lang="en-US" sz="1600"/>
            </a:p>
          </p:txBody>
        </p:sp>
        <p:sp>
          <p:nvSpPr>
            <p:cNvPr id="24603" name="Line 27"/>
            <p:cNvSpPr>
              <a:spLocks noChangeShapeType="1"/>
            </p:cNvSpPr>
            <p:nvPr/>
          </p:nvSpPr>
          <p:spPr bwMode="auto">
            <a:xfrm flipV="1">
              <a:off x="6805613" y="2462213"/>
              <a:ext cx="623887" cy="307975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21538" name="Text Box 28"/>
            <p:cNvSpPr txBox="1">
              <a:spLocks noChangeArrowheads="1"/>
            </p:cNvSpPr>
            <p:nvPr/>
          </p:nvSpPr>
          <p:spPr bwMode="auto">
            <a:xfrm>
              <a:off x="7100013" y="4194760"/>
              <a:ext cx="218310" cy="25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sz="1600">
                  <a:latin typeface="Calibri" pitchFamily="34" charset="0"/>
                  <a:ea typeface="맑은 고딕" pitchFamily="50" charset="-127"/>
                </a:rPr>
                <a:t>d</a:t>
              </a:r>
              <a:r>
                <a:rPr lang="en-US" altLang="ko-KR" sz="1600" baseline="30000">
                  <a:latin typeface="Calibri" pitchFamily="34" charset="0"/>
                  <a:ea typeface="맑은 고딕" pitchFamily="50" charset="-127"/>
                </a:rPr>
                <a:t>3</a:t>
              </a:r>
              <a:endParaRPr lang="en-US" altLang="ko-KR" sz="1600">
                <a:latin typeface="Times New Roman" pitchFamily="18" charset="0"/>
                <a:ea typeface="맑은 고딕" pitchFamily="50" charset="-127"/>
              </a:endParaRPr>
            </a:p>
            <a:p>
              <a:endParaRPr lang="en-US" sz="1600"/>
            </a:p>
          </p:txBody>
        </p:sp>
        <p:sp>
          <p:nvSpPr>
            <p:cNvPr id="21539" name="Line 29"/>
            <p:cNvSpPr>
              <a:spLocks noChangeShapeType="1"/>
            </p:cNvSpPr>
            <p:nvPr/>
          </p:nvSpPr>
          <p:spPr bwMode="auto">
            <a:xfrm flipH="1" flipV="1">
              <a:off x="6508002" y="2860996"/>
              <a:ext cx="1652103" cy="786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Text Box 30"/>
            <p:cNvSpPr txBox="1">
              <a:spLocks noChangeArrowheads="1"/>
            </p:cNvSpPr>
            <p:nvPr/>
          </p:nvSpPr>
          <p:spPr bwMode="auto">
            <a:xfrm>
              <a:off x="7806423" y="3625052"/>
              <a:ext cx="740730" cy="516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sz="1600">
                  <a:latin typeface="Calibri" pitchFamily="34" charset="0"/>
                  <a:ea typeface="맑은 고딕" pitchFamily="50" charset="-127"/>
                </a:rPr>
                <a:t>Secant stiffness</a:t>
              </a:r>
              <a:endParaRPr lang="en-US" altLang="ko-KR" sz="1600">
                <a:latin typeface="Times New Roman" pitchFamily="18" charset="0"/>
                <a:ea typeface="맑은 고딕" pitchFamily="50" charset="-127"/>
              </a:endParaRPr>
            </a:p>
            <a:p>
              <a:endParaRPr lang="en-US" sz="1600"/>
            </a:p>
          </p:txBody>
        </p:sp>
      </p:grpSp>
      <p:sp>
        <p:nvSpPr>
          <p:cNvPr id="215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B19200-E190-6FD8-65A7-BD0B7D8C4F32}"/>
                  </a:ext>
                </a:extLst>
              </p:cNvPr>
              <p:cNvSpPr txBox="1"/>
              <p:nvPr/>
            </p:nvSpPr>
            <p:spPr>
              <a:xfrm>
                <a:off x="911616" y="2667518"/>
                <a:ext cx="2374176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B19200-E190-6FD8-65A7-BD0B7D8C4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16" y="2667518"/>
                <a:ext cx="2374176" cy="4397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7F3632-4747-7726-D685-5EB3EF6D366D}"/>
                  </a:ext>
                </a:extLst>
              </p:cNvPr>
              <p:cNvSpPr txBox="1"/>
              <p:nvPr/>
            </p:nvSpPr>
            <p:spPr>
              <a:xfrm>
                <a:off x="892904" y="3755024"/>
                <a:ext cx="4154279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7F3632-4747-7726-D685-5EB3EF6D3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904" y="3755024"/>
                <a:ext cx="4154279" cy="4397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Secant Method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BFGS (</a:t>
            </a:r>
            <a:r>
              <a:rPr lang="en-US" dirty="0" err="1"/>
              <a:t>Broyden</a:t>
            </a:r>
            <a:r>
              <a:rPr lang="en-US" dirty="0"/>
              <a:t>, Fletcher, Goldfarb and </a:t>
            </a:r>
            <a:r>
              <a:rPr lang="en-US" dirty="0" err="1"/>
              <a:t>Shanno</a:t>
            </a:r>
            <a:r>
              <a:rPr lang="en-US" dirty="0"/>
              <a:t>) method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Stiffness matrix must be symmetric and positive-definite</a:t>
            </a:r>
          </a:p>
          <a:p>
            <a:pPr lvl="1">
              <a:spcBef>
                <a:spcPts val="2400"/>
              </a:spcBef>
              <a:buNone/>
            </a:pPr>
            <a:endParaRPr lang="en-US" dirty="0"/>
          </a:p>
          <a:p>
            <a:pPr lvl="1">
              <a:spcBef>
                <a:spcPts val="2400"/>
              </a:spcBef>
            </a:pPr>
            <a:r>
              <a:rPr lang="en-US" dirty="0"/>
              <a:t>Instead of updating </a:t>
            </a:r>
            <a:r>
              <a:rPr lang="en-US" b="1" dirty="0"/>
              <a:t>K</a:t>
            </a:r>
            <a:r>
              <a:rPr lang="en-US" dirty="0"/>
              <a:t>, update </a:t>
            </a:r>
            <a:r>
              <a:rPr lang="en-US" b="1" dirty="0"/>
              <a:t>H</a:t>
            </a:r>
            <a:r>
              <a:rPr lang="en-US" dirty="0"/>
              <a:t> (saving computational time)</a:t>
            </a:r>
          </a:p>
          <a:p>
            <a:pPr lvl="1">
              <a:spcBef>
                <a:spcPts val="1200"/>
              </a:spcBef>
            </a:pPr>
            <a:endParaRPr lang="en-US" dirty="0"/>
          </a:p>
          <a:p>
            <a:pPr lvl="1">
              <a:spcBef>
                <a:spcPts val="1200"/>
              </a:spcBef>
            </a:pPr>
            <a:endParaRPr lang="en-US" dirty="0"/>
          </a:p>
          <a:p>
            <a:pPr lvl="1">
              <a:spcBef>
                <a:spcPts val="1200"/>
              </a:spcBef>
            </a:pPr>
            <a:endParaRPr lang="en-US" dirty="0"/>
          </a:p>
          <a:p>
            <a:pPr lvl="1"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Become unstable when the No. of iterations is increased</a:t>
            </a: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9C05C6-B116-4DCC-56F2-C015F515163A}"/>
                  </a:ext>
                </a:extLst>
              </p:cNvPr>
              <p:cNvSpPr txBox="1"/>
              <p:nvPr/>
            </p:nvSpPr>
            <p:spPr>
              <a:xfrm>
                <a:off x="1120356" y="1776596"/>
                <a:ext cx="5106911" cy="499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𝐊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𝐝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𝐇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𝐝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9C05C6-B116-4DCC-56F2-C015F5151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356" y="1776596"/>
                <a:ext cx="5106911" cy="4998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5A19CF-CDE1-5DBE-DE08-CC9D5241E9FC}"/>
                  </a:ext>
                </a:extLst>
              </p:cNvPr>
              <p:cNvSpPr txBox="1"/>
              <p:nvPr/>
            </p:nvSpPr>
            <p:spPr>
              <a:xfrm>
                <a:off x="1212016" y="3057178"/>
                <a:ext cx="4130361" cy="552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sSubSup>
                        <m:sSub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dirty="0">
                                      <a:latin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5A19CF-CDE1-5DBE-DE08-CC9D5241E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016" y="3057178"/>
                <a:ext cx="4130361" cy="5529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1FA405-757D-07BD-F3D0-E43C4614048B}"/>
                  </a:ext>
                </a:extLst>
              </p:cNvPr>
              <p:cNvSpPr txBox="1"/>
              <p:nvPr/>
            </p:nvSpPr>
            <p:spPr>
              <a:xfrm>
                <a:off x="1212016" y="3762754"/>
                <a:ext cx="5002139" cy="9205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1" i="0" dirty="0" smtClean="0">
                                              <a:latin typeface="Cambria Math" panose="02040503050406030204" pitchFamily="18" charset="0"/>
                                            </a:rPr>
                                            <m:t>𝐝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0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i="0" dirty="0" smtClean="0">
                                          <a:latin typeface="Cambria Math" panose="02040503050406030204" pitchFamily="18" charset="0"/>
                                        </a:rPr>
                                        <m:t>𝐑</m:t>
                                      </m:r>
                                    </m:e>
                                    <m:sup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i="0" dirty="0" smtClean="0">
                                          <a:latin typeface="Cambria Math" panose="02040503050406030204" pitchFamily="18" charset="0"/>
                                        </a:rPr>
                                        <m:t>𝐑</m:t>
                                      </m:r>
                                    </m:e>
                                    <m:sup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1" i="0" dirty="0" smtClean="0">
                                              <a:latin typeface="Cambria Math" panose="02040503050406030204" pitchFamily="18" charset="0"/>
                                            </a:rPr>
                                            <m:t>𝐝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1FA405-757D-07BD-F3D0-E43C46140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016" y="3762754"/>
                <a:ext cx="5002139" cy="9205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5336DD3-5EE3-F97C-9641-340A285DF904}"/>
                  </a:ext>
                </a:extLst>
              </p:cNvPr>
              <p:cNvSpPr txBox="1"/>
              <p:nvPr/>
            </p:nvSpPr>
            <p:spPr>
              <a:xfrm>
                <a:off x="1212016" y="4835930"/>
                <a:ext cx="3166123" cy="766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sSup>
                                    <m:sSup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i="0" dirty="0" smtClean="0">
                                          <a:latin typeface="Cambria Math" panose="02040503050406030204" pitchFamily="18" charset="0"/>
                                        </a:rPr>
                                        <m:t>𝐝</m:t>
                                      </m:r>
                                    </m:e>
                                    <m:sup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b="0" i="0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5336DD3-5EE3-F97C-9641-340A285DF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016" y="4835930"/>
                <a:ext cx="3166123" cy="7666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Force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N-R method converges fast if the initial estimate is close to the solution</a:t>
            </a:r>
          </a:p>
          <a:p>
            <a:pPr>
              <a:spcBef>
                <a:spcPts val="1200"/>
              </a:spcBef>
            </a:pPr>
            <a:r>
              <a:rPr lang="en-US" dirty="0"/>
              <a:t>Solid mechanics: initial estimate = undeformed shape </a:t>
            </a:r>
          </a:p>
          <a:p>
            <a:pPr>
              <a:spcBef>
                <a:spcPts val="1200"/>
              </a:spcBef>
            </a:pPr>
            <a:r>
              <a:rPr lang="en-US" dirty="0"/>
              <a:t>Convergence difficulty </a:t>
            </a:r>
            <a:br>
              <a:rPr lang="en-US" dirty="0"/>
            </a:br>
            <a:r>
              <a:rPr lang="en-US" dirty="0"/>
              <a:t>occurs when the applied </a:t>
            </a:r>
            <a:br>
              <a:rPr lang="en-US" dirty="0"/>
            </a:br>
            <a:r>
              <a:rPr lang="en-US" dirty="0"/>
              <a:t>load is large </a:t>
            </a:r>
            <a:br>
              <a:rPr lang="en-US" dirty="0"/>
            </a:br>
            <a:r>
              <a:rPr lang="en-US" dirty="0"/>
              <a:t>(deformation is large)</a:t>
            </a:r>
          </a:p>
          <a:p>
            <a:pPr>
              <a:spcBef>
                <a:spcPts val="1200"/>
              </a:spcBef>
            </a:pPr>
            <a:r>
              <a:rPr lang="en-US" dirty="0"/>
              <a:t>IFM: apply loads in </a:t>
            </a:r>
            <a:br>
              <a:rPr lang="en-US" dirty="0"/>
            </a:br>
            <a:r>
              <a:rPr lang="en-US" dirty="0"/>
              <a:t>increments. Use the </a:t>
            </a:r>
            <a:br>
              <a:rPr lang="en-US" dirty="0"/>
            </a:br>
            <a:r>
              <a:rPr lang="en-US" dirty="0"/>
              <a:t>solution from the </a:t>
            </a:r>
            <a:br>
              <a:rPr lang="en-US" dirty="0"/>
            </a:br>
            <a:r>
              <a:rPr lang="en-US" dirty="0"/>
              <a:t>previous increment </a:t>
            </a:r>
            <a:br>
              <a:rPr lang="en-US" dirty="0"/>
            </a:br>
            <a:r>
              <a:rPr lang="en-US" dirty="0"/>
              <a:t>as an initial estimate</a:t>
            </a:r>
          </a:p>
          <a:p>
            <a:pPr marL="342900" lvl="1" indent="-342900">
              <a:spcBef>
                <a:spcPts val="1200"/>
              </a:spcBef>
              <a:buFontTx/>
              <a:buChar char="•"/>
            </a:pPr>
            <a:r>
              <a:rPr lang="en-US" dirty="0"/>
              <a:t>Commercial programs </a:t>
            </a:r>
            <a:br>
              <a:rPr lang="en-US" dirty="0"/>
            </a:br>
            <a:r>
              <a:rPr lang="en-US" dirty="0"/>
              <a:t>call it “</a:t>
            </a:r>
            <a:r>
              <a:rPr lang="en-US" b="1" dirty="0">
                <a:solidFill>
                  <a:srgbClr val="2C02C6"/>
                </a:solidFill>
              </a:rPr>
              <a:t>Load Increment</a:t>
            </a:r>
            <a:r>
              <a:rPr lang="en-US" dirty="0"/>
              <a:t>” </a:t>
            </a:r>
            <a:br>
              <a:rPr lang="en-US" dirty="0"/>
            </a:br>
            <a:r>
              <a:rPr lang="en-US" dirty="0"/>
              <a:t>or “</a:t>
            </a:r>
            <a:r>
              <a:rPr lang="en-US" b="1" dirty="0">
                <a:solidFill>
                  <a:srgbClr val="2C02C6"/>
                </a:solidFill>
              </a:rPr>
              <a:t>Time Increment</a:t>
            </a:r>
            <a:r>
              <a:rPr lang="en-US" dirty="0"/>
              <a:t>”</a:t>
            </a:r>
          </a:p>
        </p:txBody>
      </p:sp>
      <p:pic>
        <p:nvPicPr>
          <p:cNvPr id="4" name="Picture 3" descr="NLGRAPH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3961635" y="2134135"/>
            <a:ext cx="5184775" cy="4600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7387187"/>
      </p:ext>
    </p:extLst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Force Method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Load increment does not have to be uniform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Critical part has smaller increment size</a:t>
            </a:r>
          </a:p>
          <a:p>
            <a:pPr>
              <a:spcBef>
                <a:spcPts val="1200"/>
              </a:spcBef>
            </a:pPr>
            <a:r>
              <a:rPr lang="en-US" dirty="0"/>
              <a:t>Solutions in the intermediate load increments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History of the response can provide insight into the problem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Estimating the bifurcation point or the critical load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Load increments greatly affect the accuracy in path-dependent problems</a:t>
            </a:r>
          </a:p>
        </p:txBody>
      </p:sp>
    </p:spTree>
    <p:extLst>
      <p:ext uri="{BB962C8B-B14F-4D97-AF65-F5344CB8AC3E}">
        <p14:creationId xmlns:p14="http://schemas.microsoft.com/office/powerpoint/2010/main" val="1063154740"/>
      </p:ext>
    </p:extLst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Increment in Commercial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Use “Time” to represent load level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In a static problem, “Time” means a pseudo-time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Required Starting time, (</a:t>
            </a:r>
            <a:r>
              <a:rPr lang="en-US" dirty="0" err="1"/>
              <a:t>T</a:t>
            </a:r>
            <a:r>
              <a:rPr lang="en-US" baseline="-25000" dirty="0" err="1"/>
              <a:t>start</a:t>
            </a:r>
            <a:r>
              <a:rPr lang="en-US" dirty="0"/>
              <a:t>), Ending time (T</a:t>
            </a:r>
            <a:r>
              <a:rPr lang="en-US" baseline="-25000" dirty="0"/>
              <a:t>end</a:t>
            </a:r>
            <a:r>
              <a:rPr lang="en-US" dirty="0"/>
              <a:t>) and increment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Load is gradually increased from zero at </a:t>
            </a:r>
            <a:r>
              <a:rPr lang="en-US" dirty="0" err="1"/>
              <a:t>T</a:t>
            </a:r>
            <a:r>
              <a:rPr lang="en-US" baseline="-25000" dirty="0" err="1"/>
              <a:t>start</a:t>
            </a:r>
            <a:r>
              <a:rPr lang="en-US" dirty="0"/>
              <a:t> and full load at T</a:t>
            </a:r>
            <a:r>
              <a:rPr lang="en-US" baseline="-25000" dirty="0"/>
              <a:t>end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Load magnitude at load increment </a:t>
            </a:r>
            <a:r>
              <a:rPr lang="en-US" dirty="0" err="1"/>
              <a:t>T</a:t>
            </a:r>
            <a:r>
              <a:rPr lang="en-US" baseline="30000" dirty="0" err="1"/>
              <a:t>n</a:t>
            </a:r>
            <a:r>
              <a:rPr lang="en-US" dirty="0"/>
              <a:t>: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Automatic time stepping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Increase/decrease next load increment based on the number of convergence iteration at the current load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User provide initial load increment, minimum increment, and maximum increment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Bisection of load increment when not converged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1C44F4-E84E-A2EB-43BC-BF57A4C49B5B}"/>
                  </a:ext>
                </a:extLst>
              </p:cNvPr>
              <p:cNvSpPr txBox="1"/>
              <p:nvPr/>
            </p:nvSpPr>
            <p:spPr>
              <a:xfrm>
                <a:off x="1438275" y="3120712"/>
                <a:ext cx="2901820" cy="865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start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end</m:t>
                              </m:r>
                            </m:sub>
                          </m:s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start</m:t>
                              </m:r>
                            </m:sub>
                          </m:sSub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1C44F4-E84E-A2EB-43BC-BF57A4C49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275" y="3120712"/>
                <a:ext cx="2901820" cy="8658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1F91C7-86EC-07BF-EB83-6FCE8271AE7C}"/>
                  </a:ext>
                </a:extLst>
              </p:cNvPr>
              <p:cNvSpPr txBox="1"/>
              <p:nvPr/>
            </p:nvSpPr>
            <p:spPr>
              <a:xfrm>
                <a:off x="5337470" y="3378740"/>
                <a:ext cx="29243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end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1F91C7-86EC-07BF-EB83-6FCE8271A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470" y="3378740"/>
                <a:ext cx="2924327" cy="461665"/>
              </a:xfrm>
              <a:prstGeom prst="rect">
                <a:avLst/>
              </a:prstGeom>
              <a:blipFill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6389448"/>
      </p:ext>
    </p:extLst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 Control vs. Displacement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Force control: gradually increase applied forces and find equilibrium configuration</a:t>
            </a:r>
          </a:p>
          <a:p>
            <a:r>
              <a:rPr lang="en-US" dirty="0"/>
              <a:t>Displ. control: gradually increase prescribed displacements</a:t>
            </a:r>
          </a:p>
          <a:p>
            <a:pPr lvl="1"/>
            <a:r>
              <a:rPr lang="en-US" dirty="0"/>
              <a:t>Applied load can be calculated as a reaction</a:t>
            </a:r>
          </a:p>
          <a:p>
            <a:pPr lvl="1"/>
            <a:r>
              <a:rPr lang="en-US" dirty="0"/>
              <a:t>More stable than force control.</a:t>
            </a:r>
          </a:p>
          <a:p>
            <a:pPr lvl="1"/>
            <a:r>
              <a:rPr lang="en-US" dirty="0"/>
              <a:t>Useful for softening, contact, snap-through, etc.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03479" y="3465568"/>
            <a:ext cx="8372475" cy="3120982"/>
            <a:chOff x="1888" y="9640"/>
            <a:chExt cx="8790" cy="3275"/>
          </a:xfrm>
        </p:grpSpPr>
        <p:cxnSp>
          <p:nvCxnSpPr>
            <p:cNvPr id="7" name="Line 3364"/>
            <p:cNvCxnSpPr/>
            <p:nvPr/>
          </p:nvCxnSpPr>
          <p:spPr bwMode="auto">
            <a:xfrm>
              <a:off x="2240" y="12589"/>
              <a:ext cx="36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3365"/>
            <p:cNvCxnSpPr/>
            <p:nvPr/>
          </p:nvCxnSpPr>
          <p:spPr bwMode="auto">
            <a:xfrm rot="5400000" flipH="1">
              <a:off x="888" y="11224"/>
              <a:ext cx="2704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Text Box 3366"/>
            <p:cNvSpPr txBox="1">
              <a:spLocks noChangeAspect="1" noChangeArrowheads="1"/>
            </p:cNvSpPr>
            <p:nvPr/>
          </p:nvSpPr>
          <p:spPr bwMode="auto">
            <a:xfrm>
              <a:off x="2569" y="12597"/>
              <a:ext cx="293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u</a:t>
              </a:r>
              <a:r>
                <a:rPr lang="en-US" baseline="-25000">
                  <a:effectLst/>
                  <a:latin typeface="Calibri"/>
                  <a:ea typeface="Malgun Gothic"/>
                  <a:cs typeface="Times New Roman"/>
                </a:rPr>
                <a:t>1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 </a:t>
              </a:r>
            </a:p>
          </p:txBody>
        </p:sp>
        <p:sp>
          <p:nvSpPr>
            <p:cNvPr id="10" name="Text Box 3367"/>
            <p:cNvSpPr txBox="1">
              <a:spLocks noChangeAspect="1" noChangeArrowheads="1"/>
            </p:cNvSpPr>
            <p:nvPr/>
          </p:nvSpPr>
          <p:spPr bwMode="auto">
            <a:xfrm>
              <a:off x="2955" y="12597"/>
              <a:ext cx="249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u</a:t>
              </a:r>
              <a:r>
                <a:rPr lang="en-US" baseline="-25000">
                  <a:effectLst/>
                  <a:latin typeface="Calibri"/>
                  <a:ea typeface="Malgun Gothic"/>
                  <a:cs typeface="Times New Roman"/>
                </a:rPr>
                <a:t>2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 </a:t>
              </a:r>
            </a:p>
          </p:txBody>
        </p:sp>
        <p:sp>
          <p:nvSpPr>
            <p:cNvPr id="11" name="Text Box 3368"/>
            <p:cNvSpPr txBox="1">
              <a:spLocks noChangeAspect="1" noChangeArrowheads="1"/>
            </p:cNvSpPr>
            <p:nvPr/>
          </p:nvSpPr>
          <p:spPr bwMode="auto">
            <a:xfrm>
              <a:off x="5875" y="12428"/>
              <a:ext cx="293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u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 </a:t>
              </a:r>
            </a:p>
          </p:txBody>
        </p:sp>
        <p:sp>
          <p:nvSpPr>
            <p:cNvPr id="12" name="Text Box 3369"/>
            <p:cNvSpPr txBox="1">
              <a:spLocks noChangeAspect="1" noChangeArrowheads="1"/>
            </p:cNvSpPr>
            <p:nvPr/>
          </p:nvSpPr>
          <p:spPr bwMode="auto">
            <a:xfrm>
              <a:off x="2048" y="9640"/>
              <a:ext cx="356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F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 </a:t>
              </a:r>
            </a:p>
          </p:txBody>
        </p:sp>
        <p:sp>
          <p:nvSpPr>
            <p:cNvPr id="13" name="Text Box 3370"/>
            <p:cNvSpPr txBox="1">
              <a:spLocks noChangeAspect="1" noChangeArrowheads="1"/>
            </p:cNvSpPr>
            <p:nvPr/>
          </p:nvSpPr>
          <p:spPr bwMode="auto">
            <a:xfrm>
              <a:off x="4978" y="10052"/>
              <a:ext cx="708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P</a:t>
              </a: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(</a:t>
              </a: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u</a:t>
              </a: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)</a:t>
              </a: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 </a:t>
              </a:r>
            </a:p>
          </p:txBody>
        </p:sp>
        <p:cxnSp>
          <p:nvCxnSpPr>
            <p:cNvPr id="14" name="Line 3371"/>
            <p:cNvCxnSpPr/>
            <p:nvPr/>
          </p:nvCxnSpPr>
          <p:spPr bwMode="auto">
            <a:xfrm flipH="1" flipV="1">
              <a:off x="2240" y="10428"/>
              <a:ext cx="27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Freeform 14"/>
            <p:cNvSpPr>
              <a:spLocks noChangeAspect="1"/>
            </p:cNvSpPr>
            <p:nvPr/>
          </p:nvSpPr>
          <p:spPr bwMode="auto">
            <a:xfrm>
              <a:off x="2515" y="10335"/>
              <a:ext cx="3072" cy="2136"/>
            </a:xfrm>
            <a:custGeom>
              <a:avLst/>
              <a:gdLst>
                <a:gd name="T0" fmla="*/ 2558 w 2558"/>
                <a:gd name="T1" fmla="*/ 0 h 1778"/>
                <a:gd name="T2" fmla="*/ 2341 w 2558"/>
                <a:gd name="T3" fmla="*/ 38 h 1778"/>
                <a:gd name="T4" fmla="*/ 2093 w 2558"/>
                <a:gd name="T5" fmla="*/ 90 h 1778"/>
                <a:gd name="T6" fmla="*/ 1845 w 2558"/>
                <a:gd name="T7" fmla="*/ 173 h 1778"/>
                <a:gd name="T8" fmla="*/ 1410 w 2558"/>
                <a:gd name="T9" fmla="*/ 368 h 1778"/>
                <a:gd name="T10" fmla="*/ 945 w 2558"/>
                <a:gd name="T11" fmla="*/ 638 h 1778"/>
                <a:gd name="T12" fmla="*/ 521 w 2558"/>
                <a:gd name="T13" fmla="*/ 990 h 1778"/>
                <a:gd name="T14" fmla="*/ 221 w 2558"/>
                <a:gd name="T15" fmla="*/ 1350 h 1778"/>
                <a:gd name="T16" fmla="*/ 0 w 2558"/>
                <a:gd name="T17" fmla="*/ 1778 h 1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8" h="1778">
                  <a:moveTo>
                    <a:pt x="2558" y="0"/>
                  </a:moveTo>
                  <a:cubicBezTo>
                    <a:pt x="2522" y="6"/>
                    <a:pt x="2418" y="23"/>
                    <a:pt x="2341" y="38"/>
                  </a:cubicBezTo>
                  <a:cubicBezTo>
                    <a:pt x="2264" y="53"/>
                    <a:pt x="2176" y="68"/>
                    <a:pt x="2093" y="90"/>
                  </a:cubicBezTo>
                  <a:cubicBezTo>
                    <a:pt x="2010" y="112"/>
                    <a:pt x="1958" y="127"/>
                    <a:pt x="1845" y="173"/>
                  </a:cubicBezTo>
                  <a:cubicBezTo>
                    <a:pt x="1732" y="219"/>
                    <a:pt x="1561" y="291"/>
                    <a:pt x="1410" y="368"/>
                  </a:cubicBezTo>
                  <a:cubicBezTo>
                    <a:pt x="1260" y="445"/>
                    <a:pt x="1092" y="534"/>
                    <a:pt x="945" y="638"/>
                  </a:cubicBezTo>
                  <a:cubicBezTo>
                    <a:pt x="797" y="742"/>
                    <a:pt x="641" y="871"/>
                    <a:pt x="521" y="990"/>
                  </a:cubicBezTo>
                  <a:cubicBezTo>
                    <a:pt x="401" y="1109"/>
                    <a:pt x="308" y="1219"/>
                    <a:pt x="221" y="1350"/>
                  </a:cubicBezTo>
                  <a:cubicBezTo>
                    <a:pt x="134" y="1481"/>
                    <a:pt x="46" y="1689"/>
                    <a:pt x="0" y="1778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cxnSp>
          <p:nvCxnSpPr>
            <p:cNvPr id="16" name="Line 3373"/>
            <p:cNvCxnSpPr/>
            <p:nvPr/>
          </p:nvCxnSpPr>
          <p:spPr bwMode="auto">
            <a:xfrm flipH="1">
              <a:off x="3027" y="11662"/>
              <a:ext cx="0" cy="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3374"/>
            <p:cNvCxnSpPr/>
            <p:nvPr/>
          </p:nvCxnSpPr>
          <p:spPr bwMode="auto">
            <a:xfrm>
              <a:off x="5067" y="10451"/>
              <a:ext cx="0" cy="21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3375"/>
            <p:cNvCxnSpPr/>
            <p:nvPr/>
          </p:nvCxnSpPr>
          <p:spPr bwMode="auto">
            <a:xfrm>
              <a:off x="2650" y="12192"/>
              <a:ext cx="0" cy="4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 Box 3376"/>
            <p:cNvSpPr txBox="1">
              <a:spLocks noChangeAspect="1" noChangeArrowheads="1"/>
            </p:cNvSpPr>
            <p:nvPr/>
          </p:nvSpPr>
          <p:spPr bwMode="auto">
            <a:xfrm>
              <a:off x="4961" y="12597"/>
              <a:ext cx="285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u</a:t>
              </a:r>
              <a:r>
                <a:rPr lang="en-US" i="1" baseline="-25000">
                  <a:effectLst/>
                  <a:latin typeface="Calibri"/>
                  <a:ea typeface="Malgun Gothic"/>
                  <a:cs typeface="Times New Roman"/>
                </a:rPr>
                <a:t>n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 </a:t>
              </a:r>
            </a:p>
          </p:txBody>
        </p:sp>
        <p:cxnSp>
          <p:nvCxnSpPr>
            <p:cNvPr id="20" name="Line 3377"/>
            <p:cNvCxnSpPr/>
            <p:nvPr/>
          </p:nvCxnSpPr>
          <p:spPr bwMode="auto">
            <a:xfrm flipH="1" flipV="1">
              <a:off x="2214" y="11662"/>
              <a:ext cx="8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3378"/>
            <p:cNvCxnSpPr/>
            <p:nvPr/>
          </p:nvCxnSpPr>
          <p:spPr bwMode="auto">
            <a:xfrm flipH="1" flipV="1">
              <a:off x="2240" y="11199"/>
              <a:ext cx="1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3379"/>
            <p:cNvCxnSpPr/>
            <p:nvPr/>
          </p:nvCxnSpPr>
          <p:spPr bwMode="auto">
            <a:xfrm flipH="1" flipV="1">
              <a:off x="2240" y="12174"/>
              <a:ext cx="36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 Box 3380"/>
            <p:cNvSpPr txBox="1">
              <a:spLocks noChangeAspect="1" noChangeArrowheads="1"/>
            </p:cNvSpPr>
            <p:nvPr/>
          </p:nvSpPr>
          <p:spPr bwMode="auto">
            <a:xfrm>
              <a:off x="1888" y="11526"/>
              <a:ext cx="437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F</a:t>
              </a:r>
              <a:r>
                <a:rPr lang="en-US" baseline="-25000">
                  <a:effectLst/>
                  <a:latin typeface="Calibri"/>
                  <a:ea typeface="Malgun Gothic"/>
                  <a:cs typeface="Times New Roman"/>
                </a:rPr>
                <a:t>2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 </a:t>
              </a:r>
            </a:p>
          </p:txBody>
        </p:sp>
        <p:sp>
          <p:nvSpPr>
            <p:cNvPr id="24" name="Text Box 3381"/>
            <p:cNvSpPr txBox="1">
              <a:spLocks noChangeAspect="1" noChangeArrowheads="1"/>
            </p:cNvSpPr>
            <p:nvPr/>
          </p:nvSpPr>
          <p:spPr bwMode="auto">
            <a:xfrm>
              <a:off x="1888" y="11056"/>
              <a:ext cx="437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F</a:t>
              </a:r>
              <a:r>
                <a:rPr lang="en-US" baseline="-25000">
                  <a:effectLst/>
                  <a:latin typeface="Calibri"/>
                  <a:ea typeface="Malgun Gothic"/>
                  <a:cs typeface="Times New Roman"/>
                </a:rPr>
                <a:t>3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 </a:t>
              </a:r>
            </a:p>
          </p:txBody>
        </p:sp>
        <p:sp>
          <p:nvSpPr>
            <p:cNvPr id="25" name="Text Box 3382"/>
            <p:cNvSpPr txBox="1">
              <a:spLocks noChangeAspect="1" noChangeArrowheads="1"/>
            </p:cNvSpPr>
            <p:nvPr/>
          </p:nvSpPr>
          <p:spPr bwMode="auto">
            <a:xfrm>
              <a:off x="1888" y="10279"/>
              <a:ext cx="437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F</a:t>
              </a:r>
              <a:r>
                <a:rPr lang="en-US" i="1" baseline="-25000">
                  <a:effectLst/>
                  <a:latin typeface="Calibri"/>
                  <a:ea typeface="Malgun Gothic"/>
                  <a:cs typeface="Times New Roman"/>
                </a:rPr>
                <a:t>n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 </a:t>
              </a:r>
            </a:p>
          </p:txBody>
        </p:sp>
        <p:sp>
          <p:nvSpPr>
            <p:cNvPr id="26" name="Text Box 3383"/>
            <p:cNvSpPr txBox="1">
              <a:spLocks noChangeAspect="1" noChangeArrowheads="1"/>
            </p:cNvSpPr>
            <p:nvPr/>
          </p:nvSpPr>
          <p:spPr bwMode="auto">
            <a:xfrm>
              <a:off x="3437" y="12596"/>
              <a:ext cx="239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u</a:t>
              </a:r>
              <a:r>
                <a:rPr lang="en-US" baseline="-25000">
                  <a:effectLst/>
                  <a:latin typeface="Calibri"/>
                  <a:ea typeface="Malgun Gothic"/>
                  <a:cs typeface="Times New Roman"/>
                </a:rPr>
                <a:t>3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 </a:t>
              </a:r>
            </a:p>
          </p:txBody>
        </p:sp>
        <p:cxnSp>
          <p:nvCxnSpPr>
            <p:cNvPr id="27" name="Line 3384"/>
            <p:cNvCxnSpPr/>
            <p:nvPr/>
          </p:nvCxnSpPr>
          <p:spPr bwMode="auto">
            <a:xfrm flipH="1">
              <a:off x="3528" y="11203"/>
              <a:ext cx="1" cy="13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Text Box 3385"/>
            <p:cNvSpPr txBox="1">
              <a:spLocks noChangeAspect="1" noChangeArrowheads="1"/>
            </p:cNvSpPr>
            <p:nvPr/>
          </p:nvSpPr>
          <p:spPr bwMode="auto">
            <a:xfrm>
              <a:off x="1888" y="11986"/>
              <a:ext cx="437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F</a:t>
              </a:r>
              <a:r>
                <a:rPr lang="en-US" baseline="-25000">
                  <a:effectLst/>
                  <a:latin typeface="Calibri"/>
                  <a:ea typeface="Malgun Gothic"/>
                  <a:cs typeface="Times New Roman"/>
                </a:rPr>
                <a:t>1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 </a:t>
              </a:r>
            </a:p>
          </p:txBody>
        </p:sp>
        <p:cxnSp>
          <p:nvCxnSpPr>
            <p:cNvPr id="29" name="Line 3386"/>
            <p:cNvCxnSpPr/>
            <p:nvPr/>
          </p:nvCxnSpPr>
          <p:spPr bwMode="auto">
            <a:xfrm>
              <a:off x="6750" y="12589"/>
              <a:ext cx="36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3387"/>
            <p:cNvCxnSpPr/>
            <p:nvPr/>
          </p:nvCxnSpPr>
          <p:spPr bwMode="auto">
            <a:xfrm rot="5400000" flipH="1">
              <a:off x="5398" y="11224"/>
              <a:ext cx="2704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Text Box 3388"/>
            <p:cNvSpPr txBox="1">
              <a:spLocks noChangeAspect="1" noChangeArrowheads="1"/>
            </p:cNvSpPr>
            <p:nvPr/>
          </p:nvSpPr>
          <p:spPr bwMode="auto">
            <a:xfrm>
              <a:off x="6829" y="12597"/>
              <a:ext cx="293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u</a:t>
              </a:r>
              <a:r>
                <a:rPr lang="en-US" i="1" baseline="-25000">
                  <a:effectLst/>
                  <a:latin typeface="Calibri"/>
                  <a:ea typeface="Malgun Gothic"/>
                  <a:cs typeface="Times New Roman"/>
                </a:rPr>
                <a:t>A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 </a:t>
              </a:r>
            </a:p>
          </p:txBody>
        </p:sp>
        <p:sp>
          <p:nvSpPr>
            <p:cNvPr id="32" name="Text Box 3389"/>
            <p:cNvSpPr txBox="1">
              <a:spLocks noChangeAspect="1" noChangeArrowheads="1"/>
            </p:cNvSpPr>
            <p:nvPr/>
          </p:nvSpPr>
          <p:spPr bwMode="auto">
            <a:xfrm>
              <a:off x="7465" y="12597"/>
              <a:ext cx="249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u</a:t>
              </a:r>
              <a:r>
                <a:rPr lang="en-US" i="1" baseline="-25000">
                  <a:effectLst/>
                  <a:latin typeface="Calibri"/>
                  <a:ea typeface="Malgun Gothic"/>
                  <a:cs typeface="Times New Roman"/>
                </a:rPr>
                <a:t>B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 </a:t>
              </a:r>
            </a:p>
          </p:txBody>
        </p:sp>
        <p:sp>
          <p:nvSpPr>
            <p:cNvPr id="33" name="Text Box 3390"/>
            <p:cNvSpPr txBox="1">
              <a:spLocks noChangeAspect="1" noChangeArrowheads="1"/>
            </p:cNvSpPr>
            <p:nvPr/>
          </p:nvSpPr>
          <p:spPr bwMode="auto">
            <a:xfrm>
              <a:off x="10385" y="12428"/>
              <a:ext cx="293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u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 </a:t>
              </a:r>
            </a:p>
          </p:txBody>
        </p:sp>
        <p:sp>
          <p:nvSpPr>
            <p:cNvPr id="34" name="Text Box 3391"/>
            <p:cNvSpPr txBox="1">
              <a:spLocks noChangeAspect="1" noChangeArrowheads="1"/>
            </p:cNvSpPr>
            <p:nvPr/>
          </p:nvSpPr>
          <p:spPr bwMode="auto">
            <a:xfrm>
              <a:off x="6558" y="9640"/>
              <a:ext cx="356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F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 </a:t>
              </a:r>
            </a:p>
          </p:txBody>
        </p:sp>
        <p:sp>
          <p:nvSpPr>
            <p:cNvPr id="35" name="Text Box 3392"/>
            <p:cNvSpPr txBox="1">
              <a:spLocks noChangeAspect="1" noChangeArrowheads="1"/>
            </p:cNvSpPr>
            <p:nvPr/>
          </p:nvSpPr>
          <p:spPr bwMode="auto">
            <a:xfrm>
              <a:off x="8612" y="10633"/>
              <a:ext cx="708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P</a:t>
              </a: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(</a:t>
              </a: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u</a:t>
              </a: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)</a:t>
              </a: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 </a:t>
              </a:r>
            </a:p>
          </p:txBody>
        </p:sp>
        <p:cxnSp>
          <p:nvCxnSpPr>
            <p:cNvPr id="36" name="Line 3393"/>
            <p:cNvCxnSpPr/>
            <p:nvPr/>
          </p:nvCxnSpPr>
          <p:spPr bwMode="auto">
            <a:xfrm flipH="1" flipV="1">
              <a:off x="6750" y="10648"/>
              <a:ext cx="14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Line 3394"/>
            <p:cNvCxnSpPr/>
            <p:nvPr/>
          </p:nvCxnSpPr>
          <p:spPr bwMode="auto">
            <a:xfrm>
              <a:off x="9097" y="11199"/>
              <a:ext cx="0" cy="13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Line 3395"/>
            <p:cNvCxnSpPr/>
            <p:nvPr/>
          </p:nvCxnSpPr>
          <p:spPr bwMode="auto">
            <a:xfrm>
              <a:off x="6960" y="12192"/>
              <a:ext cx="0" cy="4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Text Box 3396"/>
            <p:cNvSpPr txBox="1">
              <a:spLocks noChangeAspect="1" noChangeArrowheads="1"/>
            </p:cNvSpPr>
            <p:nvPr/>
          </p:nvSpPr>
          <p:spPr bwMode="auto">
            <a:xfrm>
              <a:off x="9011" y="12597"/>
              <a:ext cx="285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u</a:t>
              </a:r>
              <a:r>
                <a:rPr lang="en-US" i="1" baseline="-25000">
                  <a:effectLst/>
                  <a:latin typeface="Calibri"/>
                  <a:ea typeface="Malgun Gothic"/>
                  <a:cs typeface="Times New Roman"/>
                </a:rPr>
                <a:t>D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 </a:t>
              </a:r>
            </a:p>
          </p:txBody>
        </p:sp>
        <p:cxnSp>
          <p:nvCxnSpPr>
            <p:cNvPr id="40" name="Line 3397"/>
            <p:cNvCxnSpPr/>
            <p:nvPr/>
          </p:nvCxnSpPr>
          <p:spPr bwMode="auto">
            <a:xfrm flipH="1" flipV="1">
              <a:off x="6750" y="11199"/>
              <a:ext cx="234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Line 3398"/>
            <p:cNvCxnSpPr/>
            <p:nvPr/>
          </p:nvCxnSpPr>
          <p:spPr bwMode="auto">
            <a:xfrm flipH="1" flipV="1">
              <a:off x="6750" y="12174"/>
              <a:ext cx="2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Text Box 3399"/>
            <p:cNvSpPr txBox="1">
              <a:spLocks noChangeAspect="1" noChangeArrowheads="1"/>
            </p:cNvSpPr>
            <p:nvPr/>
          </p:nvSpPr>
          <p:spPr bwMode="auto">
            <a:xfrm>
              <a:off x="6398" y="11056"/>
              <a:ext cx="437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F</a:t>
              </a:r>
              <a:r>
                <a:rPr lang="en-US" i="1" baseline="-25000">
                  <a:effectLst/>
                  <a:latin typeface="Calibri"/>
                  <a:ea typeface="Malgun Gothic"/>
                  <a:cs typeface="Times New Roman"/>
                </a:rPr>
                <a:t>B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 </a:t>
              </a:r>
            </a:p>
          </p:txBody>
        </p:sp>
        <p:sp>
          <p:nvSpPr>
            <p:cNvPr id="43" name="Text Box 3400"/>
            <p:cNvSpPr txBox="1">
              <a:spLocks noChangeAspect="1" noChangeArrowheads="1"/>
            </p:cNvSpPr>
            <p:nvPr/>
          </p:nvSpPr>
          <p:spPr bwMode="auto">
            <a:xfrm>
              <a:off x="6388" y="10509"/>
              <a:ext cx="437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F</a:t>
              </a:r>
              <a:r>
                <a:rPr lang="en-US" i="1" baseline="-25000">
                  <a:effectLst/>
                  <a:latin typeface="Calibri"/>
                  <a:ea typeface="Malgun Gothic"/>
                  <a:cs typeface="Times New Roman"/>
                </a:rPr>
                <a:t>C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 </a:t>
              </a:r>
            </a:p>
          </p:txBody>
        </p:sp>
        <p:sp>
          <p:nvSpPr>
            <p:cNvPr id="44" name="Text Box 3401"/>
            <p:cNvSpPr txBox="1">
              <a:spLocks noChangeAspect="1" noChangeArrowheads="1"/>
            </p:cNvSpPr>
            <p:nvPr/>
          </p:nvSpPr>
          <p:spPr bwMode="auto">
            <a:xfrm>
              <a:off x="8097" y="12596"/>
              <a:ext cx="239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u</a:t>
              </a:r>
              <a:r>
                <a:rPr lang="en-US" baseline="-25000">
                  <a:effectLst/>
                  <a:latin typeface="Calibri"/>
                  <a:ea typeface="Malgun Gothic"/>
                  <a:cs typeface="Times New Roman"/>
                </a:rPr>
                <a:t>C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 </a:t>
              </a:r>
            </a:p>
          </p:txBody>
        </p:sp>
        <p:cxnSp>
          <p:nvCxnSpPr>
            <p:cNvPr id="45" name="Line 3402"/>
            <p:cNvCxnSpPr/>
            <p:nvPr/>
          </p:nvCxnSpPr>
          <p:spPr bwMode="auto">
            <a:xfrm flipH="1">
              <a:off x="7538" y="11203"/>
              <a:ext cx="1" cy="13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Text Box 3403"/>
            <p:cNvSpPr txBox="1">
              <a:spLocks noChangeAspect="1" noChangeArrowheads="1"/>
            </p:cNvSpPr>
            <p:nvPr/>
          </p:nvSpPr>
          <p:spPr bwMode="auto">
            <a:xfrm>
              <a:off x="6398" y="11986"/>
              <a:ext cx="437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F</a:t>
              </a:r>
              <a:r>
                <a:rPr lang="en-US" i="1" baseline="-25000">
                  <a:effectLst/>
                  <a:latin typeface="Calibri"/>
                  <a:ea typeface="Malgun Gothic"/>
                  <a:cs typeface="Times New Roman"/>
                </a:rPr>
                <a:t>A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 </a:t>
              </a: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6835" y="10623"/>
              <a:ext cx="3204" cy="1848"/>
            </a:xfrm>
            <a:custGeom>
              <a:avLst/>
              <a:gdLst>
                <a:gd name="T0" fmla="*/ 0 w 3204"/>
                <a:gd name="T1" fmla="*/ 1848 h 1848"/>
                <a:gd name="T2" fmla="*/ 190 w 3204"/>
                <a:gd name="T3" fmla="*/ 1417 h 1848"/>
                <a:gd name="T4" fmla="*/ 475 w 3204"/>
                <a:gd name="T5" fmla="*/ 903 h 1848"/>
                <a:gd name="T6" fmla="*/ 879 w 3204"/>
                <a:gd name="T7" fmla="*/ 367 h 1848"/>
                <a:gd name="T8" fmla="*/ 1285 w 3204"/>
                <a:gd name="T9" fmla="*/ 37 h 1848"/>
                <a:gd name="T10" fmla="*/ 1705 w 3204"/>
                <a:gd name="T11" fmla="*/ 147 h 1848"/>
                <a:gd name="T12" fmla="*/ 2105 w 3204"/>
                <a:gd name="T13" fmla="*/ 427 h 1848"/>
                <a:gd name="T14" fmla="*/ 2425 w 3204"/>
                <a:gd name="T15" fmla="*/ 737 h 1848"/>
                <a:gd name="T16" fmla="*/ 2742 w 3204"/>
                <a:gd name="T17" fmla="*/ 1127 h 1848"/>
                <a:gd name="T18" fmla="*/ 3204 w 3204"/>
                <a:gd name="T19" fmla="*/ 173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04" h="1848">
                  <a:moveTo>
                    <a:pt x="0" y="1848"/>
                  </a:moveTo>
                  <a:cubicBezTo>
                    <a:pt x="55" y="1711"/>
                    <a:pt x="111" y="1574"/>
                    <a:pt x="190" y="1417"/>
                  </a:cubicBezTo>
                  <a:cubicBezTo>
                    <a:pt x="269" y="1260"/>
                    <a:pt x="360" y="1078"/>
                    <a:pt x="475" y="903"/>
                  </a:cubicBezTo>
                  <a:cubicBezTo>
                    <a:pt x="590" y="728"/>
                    <a:pt x="744" y="511"/>
                    <a:pt x="879" y="367"/>
                  </a:cubicBezTo>
                  <a:cubicBezTo>
                    <a:pt x="1014" y="223"/>
                    <a:pt x="1147" y="74"/>
                    <a:pt x="1285" y="37"/>
                  </a:cubicBezTo>
                  <a:cubicBezTo>
                    <a:pt x="1423" y="0"/>
                    <a:pt x="1568" y="82"/>
                    <a:pt x="1705" y="147"/>
                  </a:cubicBezTo>
                  <a:cubicBezTo>
                    <a:pt x="1842" y="212"/>
                    <a:pt x="1985" y="329"/>
                    <a:pt x="2105" y="427"/>
                  </a:cubicBezTo>
                  <a:cubicBezTo>
                    <a:pt x="2225" y="525"/>
                    <a:pt x="2319" y="620"/>
                    <a:pt x="2425" y="737"/>
                  </a:cubicBezTo>
                  <a:cubicBezTo>
                    <a:pt x="2531" y="854"/>
                    <a:pt x="2612" y="961"/>
                    <a:pt x="2742" y="1127"/>
                  </a:cubicBezTo>
                  <a:cubicBezTo>
                    <a:pt x="2872" y="1293"/>
                    <a:pt x="3046" y="1516"/>
                    <a:pt x="3204" y="1735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cxnSp>
          <p:nvCxnSpPr>
            <p:cNvPr id="48" name="Line 3405"/>
            <p:cNvCxnSpPr/>
            <p:nvPr/>
          </p:nvCxnSpPr>
          <p:spPr bwMode="auto">
            <a:xfrm flipH="1">
              <a:off x="8208" y="10653"/>
              <a:ext cx="1" cy="19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07932043"/>
      </p:ext>
    </p:extLst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BA6B8-2FC5-D6DC-FCD3-96863B5FA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27A0B0-7933-D817-408D-CF72E29BA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the Solution of Nonlinear Finite Element Analysis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45CF493-D3F7-DDE9-300E-7124CCD599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2.3</a:t>
            </a:r>
          </a:p>
        </p:txBody>
      </p:sp>
    </p:spTree>
    <p:extLst>
      <p:ext uri="{BB962C8B-B14F-4D97-AF65-F5344CB8AC3E}">
        <p14:creationId xmlns:p14="http://schemas.microsoft.com/office/powerpoint/2010/main" val="1719717019"/>
      </p:ext>
    </p:extLst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Nonlinear Solution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dirty="0"/>
              <a:t>Initialization: 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dirty="0">
                <a:solidFill>
                  <a:srgbClr val="2C02C6"/>
                </a:solidFill>
              </a:rPr>
              <a:t>Residual Calculation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dirty="0"/>
              <a:t>Convergence Check (If converged, stop)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dirty="0">
                <a:solidFill>
                  <a:srgbClr val="2C02C6"/>
                </a:solidFill>
              </a:rPr>
              <a:t>Linearization</a:t>
            </a:r>
          </a:p>
          <a:p>
            <a:pPr marL="914400" lvl="1" indent="-457200" eaLnBrk="1" hangingPunct="1">
              <a:lnSpc>
                <a:spcPct val="150000"/>
              </a:lnSpc>
            </a:pPr>
            <a:r>
              <a:rPr lang="en-US" dirty="0">
                <a:solidFill>
                  <a:srgbClr val="2C02C6"/>
                </a:solidFill>
              </a:rPr>
              <a:t>Calculate tangent stiffness 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dirty="0"/>
              <a:t>Incremental Solution:</a:t>
            </a:r>
          </a:p>
          <a:p>
            <a:pPr marL="914400" lvl="1" indent="-457200" eaLnBrk="1" hangingPunct="1">
              <a:lnSpc>
                <a:spcPct val="150000"/>
              </a:lnSpc>
            </a:pPr>
            <a:r>
              <a:rPr lang="en-US" dirty="0"/>
              <a:t>Solve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dirty="0">
                <a:solidFill>
                  <a:srgbClr val="2C02C6"/>
                </a:solidFill>
              </a:rPr>
              <a:t>State Determination</a:t>
            </a:r>
          </a:p>
          <a:p>
            <a:pPr marL="914400" lvl="1" indent="-457200" eaLnBrk="1" hangingPunct="1">
              <a:lnSpc>
                <a:spcPct val="150000"/>
              </a:lnSpc>
            </a:pPr>
            <a:r>
              <a:rPr lang="en-US" dirty="0">
                <a:solidFill>
                  <a:srgbClr val="2C02C6"/>
                </a:solidFill>
              </a:rPr>
              <a:t>Update displacement and stress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dirty="0"/>
              <a:t>Go To Step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6A3986F-AA56-009A-6E4A-D83F15636224}"/>
                  </a:ext>
                </a:extLst>
              </p:cNvPr>
              <p:cNvSpPr txBox="1"/>
              <p:nvPr/>
            </p:nvSpPr>
            <p:spPr>
              <a:xfrm>
                <a:off x="2365434" y="854307"/>
                <a:ext cx="22065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  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6A3986F-AA56-009A-6E4A-D83F15636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434" y="854307"/>
                <a:ext cx="2206566" cy="461665"/>
              </a:xfrm>
              <a:prstGeom prst="rect">
                <a:avLst/>
              </a:prstGeom>
              <a:blipFill>
                <a:blip r:embed="rId2"/>
                <a:stretch>
                  <a:fillRect l="-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23C7AB-28D1-0F0E-D733-FC98A23ECC0D}"/>
                  </a:ext>
                </a:extLst>
              </p:cNvPr>
              <p:cNvSpPr txBox="1"/>
              <p:nvPr/>
            </p:nvSpPr>
            <p:spPr>
              <a:xfrm>
                <a:off x="3524535" y="1452513"/>
                <a:ext cx="2282997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23C7AB-28D1-0F0E-D733-FC98A23EC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535" y="1452513"/>
                <a:ext cx="2282997" cy="5091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A0963A-6A0C-75A9-F26F-6CD97BDCF4F0}"/>
                  </a:ext>
                </a:extLst>
              </p:cNvPr>
              <p:cNvSpPr txBox="1"/>
              <p:nvPr/>
            </p:nvSpPr>
            <p:spPr>
              <a:xfrm>
                <a:off x="4178579" y="3262008"/>
                <a:ext cx="1234312" cy="5100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A0963A-6A0C-75A9-F26F-6CD97BDCF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579" y="3262008"/>
                <a:ext cx="1234312" cy="5100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229E52-70D9-A6E2-189D-6754831B5A8C}"/>
                  </a:ext>
                </a:extLst>
              </p:cNvPr>
              <p:cNvSpPr txBox="1"/>
              <p:nvPr/>
            </p:nvSpPr>
            <p:spPr>
              <a:xfrm>
                <a:off x="1756377" y="4386234"/>
                <a:ext cx="2422202" cy="5100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229E52-70D9-A6E2-189D-6754831B5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377" y="4386234"/>
                <a:ext cx="2422202" cy="5100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114789-88C2-8D37-D9CB-2BCF99DAE30B}"/>
                  </a:ext>
                </a:extLst>
              </p:cNvPr>
              <p:cNvSpPr txBox="1"/>
              <p:nvPr/>
            </p:nvSpPr>
            <p:spPr>
              <a:xfrm>
                <a:off x="4858088" y="5486400"/>
                <a:ext cx="2417457" cy="788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dirty="0" smtClean="0"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114789-88C2-8D37-D9CB-2BCF99DAE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088" y="5486400"/>
                <a:ext cx="2417457" cy="7883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Solution Steps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3060616"/>
          </a:xfrm>
        </p:spPr>
        <p:txBody>
          <a:bodyPr/>
          <a:lstStyle/>
          <a:p>
            <a:r>
              <a:rPr lang="en-US" dirty="0"/>
              <a:t>State determination</a:t>
            </a:r>
          </a:p>
          <a:p>
            <a:pPr marL="857250" lvl="1" indent="-457200"/>
            <a:r>
              <a:rPr lang="en-US" dirty="0"/>
              <a:t>For a given displ </a:t>
            </a:r>
            <a:r>
              <a:rPr lang="en-US" b="1" dirty="0"/>
              <a:t>d</a:t>
            </a:r>
            <a:r>
              <a:rPr lang="en-US" baseline="30000" dirty="0"/>
              <a:t>k</a:t>
            </a:r>
            <a:r>
              <a:rPr lang="en-US" dirty="0"/>
              <a:t>, determine current state (strain, stress,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857250" lvl="1" indent="-457200"/>
            <a:endParaRPr lang="en-US" dirty="0"/>
          </a:p>
          <a:p>
            <a:pPr marL="857250" lvl="1" indent="-457200"/>
            <a:endParaRPr lang="en-US" dirty="0"/>
          </a:p>
          <a:p>
            <a:pPr marL="857250" lvl="1" indent="-457200"/>
            <a:r>
              <a:rPr lang="en-US" dirty="0"/>
              <a:t>Sometimes, stress cannot be determined using strain alone</a:t>
            </a:r>
          </a:p>
          <a:p>
            <a:pPr>
              <a:spcBef>
                <a:spcPts val="1800"/>
              </a:spcBef>
            </a:pPr>
            <a:r>
              <a:rPr lang="en-US" dirty="0"/>
              <a:t>Residual calculation</a:t>
            </a:r>
          </a:p>
          <a:p>
            <a:pPr lvl="1"/>
            <a:r>
              <a:rPr lang="en-US" dirty="0"/>
              <a:t>Applied nodal force − Nodal forces due to internal stresses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8074" y="3842558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Weak form: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7475" y="4755004"/>
            <a:ext cx="1782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Discretization: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1881" y="5667449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Residual: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2BCE5B-BB3E-DE25-C7C5-CE9F62E9D949}"/>
                  </a:ext>
                </a:extLst>
              </p:cNvPr>
              <p:cNvSpPr txBox="1"/>
              <p:nvPr/>
            </p:nvSpPr>
            <p:spPr>
              <a:xfrm>
                <a:off x="1221987" y="1666527"/>
                <a:ext cx="2633863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2BCE5B-BB3E-DE25-C7C5-CE9F62E9D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987" y="1666527"/>
                <a:ext cx="2633863" cy="4682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59F06DC-70B7-973F-49C5-28012E7823BB}"/>
                  </a:ext>
                </a:extLst>
              </p:cNvPr>
              <p:cNvSpPr txBox="1"/>
              <p:nvPr/>
            </p:nvSpPr>
            <p:spPr>
              <a:xfrm>
                <a:off x="4409417" y="1666527"/>
                <a:ext cx="1757469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𝛆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59F06DC-70B7-973F-49C5-28012E782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417" y="1666527"/>
                <a:ext cx="1757469" cy="468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C1E1511-E3E7-EBB8-C3BB-6C3745E5F617}"/>
                  </a:ext>
                </a:extLst>
              </p:cNvPr>
              <p:cNvSpPr txBox="1"/>
              <p:nvPr/>
            </p:nvSpPr>
            <p:spPr>
              <a:xfrm>
                <a:off x="6584395" y="1646040"/>
                <a:ext cx="1792349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𝛔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C1E1511-E3E7-EBB8-C3BB-6C3745E5F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395" y="1646040"/>
                <a:ext cx="1792349" cy="509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84516F-4AEA-9BF6-024B-1C2D31EBC8BC}"/>
                  </a:ext>
                </a:extLst>
              </p:cNvPr>
              <p:cNvSpPr txBox="1"/>
              <p:nvPr/>
            </p:nvSpPr>
            <p:spPr>
              <a:xfrm>
                <a:off x="1800651" y="3646510"/>
                <a:ext cx="6137513" cy="761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∭"/>
                          <m:limLoc m:val="subSup"/>
                          <m:supHide m:val="on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1" i="0" dirty="0" smtClean="0"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𝝈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𝐭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𝛤</m:t>
                          </m:r>
                        </m:e>
                      </m:nary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∭"/>
                          <m:limLoc m:val="subSup"/>
                          <m:sup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∀</m:t>
                      </m:r>
                      <m:acc>
                        <m:accPr>
                          <m:chr m:val="̅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84516F-4AEA-9BF6-024B-1C2D31EBC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651" y="3646510"/>
                <a:ext cx="6137513" cy="7614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5668E2A-0DF5-C52E-5644-DB91C5071A35}"/>
                  </a:ext>
                </a:extLst>
              </p:cNvPr>
              <p:cNvSpPr txBox="1"/>
              <p:nvPr/>
            </p:nvSpPr>
            <p:spPr>
              <a:xfrm>
                <a:off x="1800651" y="4544785"/>
                <a:ext cx="6649641" cy="812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dirty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</m:acc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∭"/>
                              <m:limLoc m:val="subSup"/>
                              <m:supHide m:val="on"/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𝐁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e>
                          </m:nary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∬"/>
                              <m:limLoc m:val="subSup"/>
                              <m:supHide m:val="on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𝛤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𝐍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</m:e>
                          </m:nary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∭"/>
                              <m:limLoc m:val="subSup"/>
                              <m:supHide m:val="on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𝐍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𝐟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e>
                          </m:nary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∀</m:t>
                      </m:r>
                      <m:acc>
                        <m:accPr>
                          <m:chr m:val="̅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</m:acc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5668E2A-0DF5-C52E-5644-DB91C5071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651" y="4544785"/>
                <a:ext cx="6649641" cy="8125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89C3CB1-9520-0EEF-DFA8-CF7F060C8EBC}"/>
                  </a:ext>
                </a:extLst>
              </p:cNvPr>
              <p:cNvSpPr txBox="1"/>
              <p:nvPr/>
            </p:nvSpPr>
            <p:spPr>
              <a:xfrm>
                <a:off x="1800651" y="5518515"/>
                <a:ext cx="5461816" cy="761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dirty="0" smtClean="0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𝐍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𝐭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𝛤</m:t>
                          </m:r>
                        </m:e>
                      </m:nary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∭"/>
                          <m:limLoc m:val="subSup"/>
                          <m:sup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𝐍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∭"/>
                          <m:limLoc m:val="subSup"/>
                          <m:sup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89C3CB1-9520-0EEF-DFA8-CF7F060C8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651" y="5518515"/>
                <a:ext cx="5461816" cy="7614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223546"/>
      </p:ext>
    </p:extLst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Linear Elastic Material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Governing equation (Scalar equation)</a:t>
                </a:r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Collect </a:t>
                </a:r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r>
                  <a:rPr lang="en-US" dirty="0"/>
                  <a:t>Residual: </a:t>
                </a:r>
                <a14:m>
                  <m:oMath xmlns:m="http://schemas.openxmlformats.org/officeDocument/2006/math">
                    <m:r>
                      <a:rPr lang="en-US" b="1" smtClean="0">
                        <a:latin typeface="Cambria Math" panose="02040503050406030204" pitchFamily="18" charset="0"/>
                      </a:rPr>
                      <m:t>𝐑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Linear elastic material</a:t>
                </a:r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672359" y="2214422"/>
          <a:ext cx="24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200" imgH="368280" progId="Equation.DSMT4">
                  <p:embed/>
                </p:oleObj>
              </mc:Choice>
              <mc:Fallback>
                <p:oleObj name="Equation" r:id="rId3" imgW="241200" imgH="3682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2359" y="2214422"/>
                        <a:ext cx="2413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Left Brace 12"/>
          <p:cNvSpPr/>
          <p:nvPr/>
        </p:nvSpPr>
        <p:spPr bwMode="auto">
          <a:xfrm rot="16200000">
            <a:off x="2300721" y="2838166"/>
            <a:ext cx="277090" cy="1255568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Left Brace 13"/>
          <p:cNvSpPr/>
          <p:nvPr/>
        </p:nvSpPr>
        <p:spPr bwMode="auto">
          <a:xfrm rot="16200000">
            <a:off x="4762648" y="1956814"/>
            <a:ext cx="277090" cy="3018271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93891" y="6363852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d</a:t>
            </a:r>
          </a:p>
        </p:txBody>
      </p:sp>
      <p:grpSp>
        <p:nvGrpSpPr>
          <p:cNvPr id="4" name="Group 27"/>
          <p:cNvGrpSpPr/>
          <p:nvPr/>
        </p:nvGrpSpPr>
        <p:grpSpPr>
          <a:xfrm>
            <a:off x="5163127" y="4119418"/>
            <a:ext cx="3315855" cy="2244437"/>
            <a:chOff x="5163127" y="4119418"/>
            <a:chExt cx="3315855" cy="2244437"/>
          </a:xfrm>
        </p:grpSpPr>
        <p:sp>
          <p:nvSpPr>
            <p:cNvPr id="20" name="Freeform 19"/>
            <p:cNvSpPr/>
            <p:nvPr/>
          </p:nvSpPr>
          <p:spPr bwMode="auto">
            <a:xfrm>
              <a:off x="5532582" y="4119418"/>
              <a:ext cx="2946400" cy="2244437"/>
            </a:xfrm>
            <a:custGeom>
              <a:avLst/>
              <a:gdLst>
                <a:gd name="connsiteX0" fmla="*/ 0 w 2946400"/>
                <a:gd name="connsiteY0" fmla="*/ 0 h 2244437"/>
                <a:gd name="connsiteX1" fmla="*/ 9236 w 2946400"/>
                <a:gd name="connsiteY1" fmla="*/ 2244437 h 2244437"/>
                <a:gd name="connsiteX2" fmla="*/ 2946400 w 2946400"/>
                <a:gd name="connsiteY2" fmla="*/ 2235200 h 224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46400" h="2244437">
                  <a:moveTo>
                    <a:pt x="0" y="0"/>
                  </a:moveTo>
                  <a:cubicBezTo>
                    <a:pt x="3079" y="748146"/>
                    <a:pt x="6157" y="1496291"/>
                    <a:pt x="9236" y="2244437"/>
                  </a:cubicBezTo>
                  <a:lnTo>
                    <a:pt x="2946400" y="2235200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63127" y="4553527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itchFamily="66" charset="0"/>
                </a:rPr>
                <a:t>F</a:t>
              </a:r>
            </a:p>
          </p:txBody>
        </p:sp>
        <p:cxnSp>
          <p:nvCxnSpPr>
            <p:cNvPr id="24" name="Straight Connector 23"/>
            <p:cNvCxnSpPr>
              <a:stCxn id="20" idx="1"/>
            </p:cNvCxnSpPr>
            <p:nvPr/>
          </p:nvCxnSpPr>
          <p:spPr bwMode="auto">
            <a:xfrm flipV="1">
              <a:off x="5541818" y="4562764"/>
              <a:ext cx="2595418" cy="180109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Freeform 24"/>
            <p:cNvSpPr/>
            <p:nvPr/>
          </p:nvSpPr>
          <p:spPr bwMode="auto">
            <a:xfrm>
              <a:off x="5523345" y="4765964"/>
              <a:ext cx="2327564" cy="1588654"/>
            </a:xfrm>
            <a:custGeom>
              <a:avLst/>
              <a:gdLst>
                <a:gd name="connsiteX0" fmla="*/ 0 w 2327564"/>
                <a:gd name="connsiteY0" fmla="*/ 0 h 1588654"/>
                <a:gd name="connsiteX1" fmla="*/ 2327564 w 2327564"/>
                <a:gd name="connsiteY1" fmla="*/ 0 h 1588654"/>
                <a:gd name="connsiteX2" fmla="*/ 2318328 w 2327564"/>
                <a:gd name="connsiteY2" fmla="*/ 1588654 h 158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27564" h="1588654">
                  <a:moveTo>
                    <a:pt x="0" y="0"/>
                  </a:moveTo>
                  <a:lnTo>
                    <a:pt x="2327564" y="0"/>
                  </a:lnTo>
                  <a:cubicBezTo>
                    <a:pt x="2324485" y="529551"/>
                    <a:pt x="2321407" y="1059103"/>
                    <a:pt x="2318328" y="1588654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6308436" y="5486400"/>
              <a:ext cx="517237" cy="341745"/>
            </a:xfrm>
            <a:custGeom>
              <a:avLst/>
              <a:gdLst>
                <a:gd name="connsiteX0" fmla="*/ 0 w 517237"/>
                <a:gd name="connsiteY0" fmla="*/ 341745 h 341745"/>
                <a:gd name="connsiteX1" fmla="*/ 517237 w 517237"/>
                <a:gd name="connsiteY1" fmla="*/ 341745 h 341745"/>
                <a:gd name="connsiteX2" fmla="*/ 517237 w 517237"/>
                <a:gd name="connsiteY2" fmla="*/ 0 h 3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7237" h="341745">
                  <a:moveTo>
                    <a:pt x="0" y="341745"/>
                  </a:moveTo>
                  <a:lnTo>
                    <a:pt x="517237" y="341745"/>
                  </a:lnTo>
                  <a:lnTo>
                    <a:pt x="517237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44145" y="5458691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itchFamily="66" charset="0"/>
                </a:rPr>
                <a:t>K</a:t>
              </a:r>
              <a:r>
                <a:rPr lang="en-US" baseline="-25000" dirty="0">
                  <a:latin typeface="Comic Sans MS" pitchFamily="66" charset="0"/>
                </a:rPr>
                <a:t>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DCEE81-B0E8-8C98-4BF8-95F5D371B9F9}"/>
                  </a:ext>
                </a:extLst>
              </p:cNvPr>
              <p:cNvSpPr txBox="1"/>
              <p:nvPr/>
            </p:nvSpPr>
            <p:spPr>
              <a:xfrm>
                <a:off x="793885" y="1238504"/>
                <a:ext cx="5927456" cy="895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∭"/>
                          <m:limLoc m:val="subSup"/>
                          <m:supHide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𝜺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0" dirty="0" smtClean="0"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𝝈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subSup"/>
                          <m:sup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𝐭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𝛤</m:t>
                          </m:r>
                        </m:e>
                      </m:nary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∭"/>
                          <m:limLoc m:val="subSup"/>
                          <m:sup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DCEE81-B0E8-8C98-4BF8-95F5D371B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885" y="1238504"/>
                <a:ext cx="5927456" cy="8951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F13728-E3C1-53F2-D83A-8A754E151A95}"/>
                  </a:ext>
                </a:extLst>
              </p:cNvPr>
              <p:cNvSpPr txBox="1"/>
              <p:nvPr/>
            </p:nvSpPr>
            <p:spPr>
              <a:xfrm>
                <a:off x="890720" y="2515899"/>
                <a:ext cx="6383351" cy="9565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dirty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</m:acc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∭"/>
                              <m:limLoc m:val="subSup"/>
                              <m:supHide m:val="on"/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𝐁</m:t>
                                  </m:r>
                                </m:e>
                                <m:sup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e>
                          </m:nary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∬"/>
                              <m:limLoc m:val="subSup"/>
                              <m:supHide m:val="on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𝛤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𝐍</m:t>
                                  </m:r>
                                </m:e>
                                <m:sup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</m:e>
                          </m:nary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∭"/>
                              <m:limLoc m:val="subSup"/>
                              <m:supHide m:val="on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𝐍</m:t>
                                  </m:r>
                                </m:e>
                                <m:sup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𝐟</m:t>
                                  </m:r>
                                </m:e>
                                <m:sup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F13728-E3C1-53F2-D83A-8A754E151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720" y="2515899"/>
                <a:ext cx="6383351" cy="9565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8F5BC0-E6A3-E996-8F6D-E5B5047F78DD}"/>
                  </a:ext>
                </a:extLst>
              </p:cNvPr>
              <p:cNvSpPr txBox="1"/>
              <p:nvPr/>
            </p:nvSpPr>
            <p:spPr>
              <a:xfrm>
                <a:off x="2071811" y="3573751"/>
                <a:ext cx="9130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8F5BC0-E6A3-E996-8F6D-E5B5047F7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811" y="3573751"/>
                <a:ext cx="913007" cy="461665"/>
              </a:xfrm>
              <a:prstGeom prst="rect">
                <a:avLst/>
              </a:prstGeom>
              <a:blipFill>
                <a:blip r:embed="rId7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FDAC02-4EBE-0ECB-BC48-054638CA2A85}"/>
                  </a:ext>
                </a:extLst>
              </p:cNvPr>
              <p:cNvSpPr txBox="1"/>
              <p:nvPr/>
            </p:nvSpPr>
            <p:spPr>
              <a:xfrm>
                <a:off x="4713772" y="3543087"/>
                <a:ext cx="4507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 smtClean="0">
                          <a:latin typeface="Cambria Math" panose="02040503050406030204" pitchFamily="18" charset="0"/>
                        </a:rPr>
                        <m:t>𝐅</m:t>
                      </m:r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FDAC02-4EBE-0ECB-BC48-054638CA2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772" y="3543087"/>
                <a:ext cx="450764" cy="461665"/>
              </a:xfrm>
              <a:prstGeom prst="rect">
                <a:avLst/>
              </a:prstGeom>
              <a:blipFill>
                <a:blip r:embed="rId8"/>
                <a:stretch>
                  <a:fillRect l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4C970D-CFFD-FE92-86CF-92FBF62C908E}"/>
                  </a:ext>
                </a:extLst>
              </p:cNvPr>
              <p:cNvSpPr txBox="1"/>
              <p:nvPr/>
            </p:nvSpPr>
            <p:spPr>
              <a:xfrm>
                <a:off x="707904" y="5275602"/>
                <a:ext cx="2931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𝛔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𝐝</m:t>
                      </m:r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4C970D-CFFD-FE92-86CF-92FBF62C9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04" y="5275602"/>
                <a:ext cx="2931187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9068FC-3379-6365-0D22-8EB4786ABB79}"/>
                  </a:ext>
                </a:extLst>
              </p:cNvPr>
              <p:cNvSpPr txBox="1"/>
              <p:nvPr/>
            </p:nvSpPr>
            <p:spPr>
              <a:xfrm>
                <a:off x="747757" y="5743884"/>
                <a:ext cx="4068934" cy="891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</m:d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∭"/>
                          <m:limLoc m:val="subSup"/>
                          <m:sup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𝐃𝐁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9068FC-3379-6365-0D22-8EB4786AB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57" y="5743884"/>
                <a:ext cx="4068934" cy="8919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FF8577C-958C-8CC5-E606-F1D2C5DD2AB7}"/>
                  </a:ext>
                </a:extLst>
              </p:cNvPr>
              <p:cNvSpPr txBox="1"/>
              <p:nvPr/>
            </p:nvSpPr>
            <p:spPr>
              <a:xfrm>
                <a:off x="7161213" y="1074452"/>
                <a:ext cx="1487908" cy="470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̅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</m:acc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FF8577C-958C-8CC5-E606-F1D2C5DD2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213" y="1074452"/>
                <a:ext cx="1487908" cy="470065"/>
              </a:xfrm>
              <a:prstGeom prst="rect">
                <a:avLst/>
              </a:prstGeom>
              <a:blipFill>
                <a:blip r:embed="rId11"/>
                <a:stretch>
                  <a:fillRect r="-19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83EEE18-4F73-3D8F-A88F-5DE26CFA62E6}"/>
                  </a:ext>
                </a:extLst>
              </p:cNvPr>
              <p:cNvSpPr txBox="1"/>
              <p:nvPr/>
            </p:nvSpPr>
            <p:spPr>
              <a:xfrm>
                <a:off x="6969365" y="1589129"/>
                <a:ext cx="1871603" cy="470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𝛆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̅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</m:acc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83EEE18-4F73-3D8F-A88F-5DE26CFA6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365" y="1589129"/>
                <a:ext cx="1871603" cy="470065"/>
              </a:xfrm>
              <a:prstGeom prst="rect">
                <a:avLst/>
              </a:prstGeom>
              <a:blipFill>
                <a:blip r:embed="rId12"/>
                <a:stretch>
                  <a:fillRect r="-15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Nonlinear Structural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5659437"/>
          </a:xfrm>
        </p:spPr>
        <p:txBody>
          <a:bodyPr/>
          <a:lstStyle/>
          <a:p>
            <a:pPr eaLnBrk="1" hangingPunct="1"/>
            <a:r>
              <a:rPr lang="en-US" dirty="0"/>
              <a:t>What is a nonlinear structural problem?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Everything</a:t>
            </a:r>
            <a:r>
              <a:rPr lang="en-US" dirty="0"/>
              <a:t> except for linear structural problems</a:t>
            </a:r>
          </a:p>
          <a:p>
            <a:pPr lvl="1" eaLnBrk="1" hangingPunct="1"/>
            <a:r>
              <a:rPr lang="en-US" dirty="0"/>
              <a:t>Need to understand linear problems first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What is linearity?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Example: fatigue analysis</a:t>
            </a:r>
          </a:p>
        </p:txBody>
      </p:sp>
      <p:sp>
        <p:nvSpPr>
          <p:cNvPr id="1063" name="TextBox 3"/>
          <p:cNvSpPr txBox="1">
            <a:spLocks noChangeArrowheads="1"/>
          </p:cNvSpPr>
          <p:nvPr/>
        </p:nvSpPr>
        <p:spPr bwMode="auto">
          <a:xfrm>
            <a:off x="1917700" y="2981252"/>
            <a:ext cx="1511073" cy="64618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+mn-lt"/>
              </a:rPr>
              <a:t>Input x</a:t>
            </a:r>
          </a:p>
          <a:p>
            <a:pPr algn="ctr"/>
            <a:r>
              <a:rPr lang="en-US" dirty="0">
                <a:latin typeface="+mn-lt"/>
              </a:rPr>
              <a:t>(load, heat)</a:t>
            </a:r>
          </a:p>
        </p:txBody>
      </p:sp>
      <p:sp>
        <p:nvSpPr>
          <p:cNvPr id="1064" name="TextBox 4"/>
          <p:cNvSpPr txBox="1">
            <a:spLocks noChangeArrowheads="1"/>
          </p:cNvSpPr>
          <p:nvPr/>
        </p:nvSpPr>
        <p:spPr bwMode="auto">
          <a:xfrm>
            <a:off x="5221515" y="2981252"/>
            <a:ext cx="1511073" cy="64618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+mn-lt"/>
              </a:rPr>
              <a:t>Output y</a:t>
            </a:r>
          </a:p>
          <a:p>
            <a:pPr algn="ctr"/>
            <a:r>
              <a:rPr lang="en-US" dirty="0">
                <a:latin typeface="+mn-lt"/>
              </a:rPr>
              <a:t>(displ, temp)</a:t>
            </a:r>
          </a:p>
        </p:txBody>
      </p:sp>
      <p:cxnSp>
        <p:nvCxnSpPr>
          <p:cNvPr id="1065" name="Straight Arrow Connector 6"/>
          <p:cNvCxnSpPr>
            <a:cxnSpLocks noChangeShapeType="1"/>
            <a:stCxn id="1063" idx="3"/>
            <a:endCxn id="1064" idx="1"/>
          </p:cNvCxnSpPr>
          <p:nvPr/>
        </p:nvCxnSpPr>
        <p:spPr bwMode="auto">
          <a:xfrm>
            <a:off x="3428773" y="3304345"/>
            <a:ext cx="1792742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62" name="Rectangle 9"/>
          <p:cNvSpPr>
            <a:spLocks noChangeArrowheads="1"/>
          </p:cNvSpPr>
          <p:nvPr/>
        </p:nvSpPr>
        <p:spPr bwMode="auto">
          <a:xfrm>
            <a:off x="2106613" y="4054475"/>
            <a:ext cx="1422400" cy="1571625"/>
          </a:xfrm>
          <a:prstGeom prst="rect">
            <a:avLst/>
          </a:prstGeom>
          <a:solidFill>
            <a:srgbClr val="FFF18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endParaRPr lang="en-US" sz="2000" dirty="0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200150" y="4067174"/>
            <a:ext cx="3269562" cy="369332"/>
            <a:chOff x="2611239" y="3718891"/>
            <a:chExt cx="3270459" cy="370367"/>
          </a:xfrm>
        </p:grpSpPr>
        <p:cxnSp>
          <p:nvCxnSpPr>
            <p:cNvPr id="1058" name="Straight Arrow Connector 11"/>
            <p:cNvCxnSpPr>
              <a:cxnSpLocks noChangeShapeType="1"/>
            </p:cNvCxnSpPr>
            <p:nvPr/>
          </p:nvCxnSpPr>
          <p:spPr bwMode="auto">
            <a:xfrm>
              <a:off x="2955237" y="3902763"/>
              <a:ext cx="576469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59" name="Straight Arrow Connector 12"/>
            <p:cNvCxnSpPr>
              <a:cxnSpLocks noChangeShapeType="1"/>
            </p:cNvCxnSpPr>
            <p:nvPr/>
          </p:nvCxnSpPr>
          <p:spPr bwMode="auto">
            <a:xfrm>
              <a:off x="4946375" y="3902763"/>
              <a:ext cx="576469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60" name="TextBox 13"/>
            <p:cNvSpPr txBox="1">
              <a:spLocks noChangeArrowheads="1"/>
            </p:cNvSpPr>
            <p:nvPr/>
          </p:nvSpPr>
          <p:spPr bwMode="auto">
            <a:xfrm>
              <a:off x="2611239" y="3718891"/>
              <a:ext cx="3898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x</a:t>
              </a:r>
              <a:r>
                <a:rPr lang="en-US" baseline="-25000" dirty="0">
                  <a:latin typeface="+mn-lt"/>
                </a:rPr>
                <a:t>1</a:t>
              </a:r>
            </a:p>
          </p:txBody>
        </p:sp>
        <p:sp>
          <p:nvSpPr>
            <p:cNvPr id="1061" name="TextBox 14"/>
            <p:cNvSpPr txBox="1">
              <a:spLocks noChangeArrowheads="1"/>
            </p:cNvSpPr>
            <p:nvPr/>
          </p:nvSpPr>
          <p:spPr bwMode="auto">
            <a:xfrm>
              <a:off x="5496550" y="3718891"/>
              <a:ext cx="385148" cy="370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+mn-lt"/>
                </a:rPr>
                <a:t>y</a:t>
              </a:r>
              <a:r>
                <a:rPr lang="en-US" baseline="-25000">
                  <a:latin typeface="+mn-lt"/>
                </a:rPr>
                <a:t>1</a:t>
              </a: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189990" y="4459287"/>
            <a:ext cx="3301048" cy="369332"/>
            <a:chOff x="2600829" y="4099888"/>
            <a:chExt cx="3300854" cy="370367"/>
          </a:xfrm>
        </p:grpSpPr>
        <p:cxnSp>
          <p:nvCxnSpPr>
            <p:cNvPr id="1054" name="Straight Arrow Connector 15"/>
            <p:cNvCxnSpPr>
              <a:cxnSpLocks noChangeShapeType="1"/>
            </p:cNvCxnSpPr>
            <p:nvPr/>
          </p:nvCxnSpPr>
          <p:spPr bwMode="auto">
            <a:xfrm>
              <a:off x="2955237" y="4283760"/>
              <a:ext cx="576469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55" name="Straight Arrow Connector 16"/>
            <p:cNvCxnSpPr>
              <a:cxnSpLocks noChangeShapeType="1"/>
            </p:cNvCxnSpPr>
            <p:nvPr/>
          </p:nvCxnSpPr>
          <p:spPr bwMode="auto">
            <a:xfrm>
              <a:off x="4946375" y="4283760"/>
              <a:ext cx="576469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56" name="TextBox 17"/>
            <p:cNvSpPr txBox="1">
              <a:spLocks noChangeArrowheads="1"/>
            </p:cNvSpPr>
            <p:nvPr/>
          </p:nvSpPr>
          <p:spPr bwMode="auto">
            <a:xfrm>
              <a:off x="2600829" y="4099888"/>
              <a:ext cx="385019" cy="370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+mn-lt"/>
                </a:rPr>
                <a:t>x</a:t>
              </a:r>
              <a:r>
                <a:rPr lang="en-US" baseline="-25000">
                  <a:latin typeface="+mn-lt"/>
                </a:rPr>
                <a:t>2</a:t>
              </a:r>
            </a:p>
          </p:txBody>
        </p:sp>
        <p:sp>
          <p:nvSpPr>
            <p:cNvPr id="1057" name="TextBox 18"/>
            <p:cNvSpPr txBox="1">
              <a:spLocks noChangeArrowheads="1"/>
            </p:cNvSpPr>
            <p:nvPr/>
          </p:nvSpPr>
          <p:spPr bwMode="auto">
            <a:xfrm>
              <a:off x="5502214" y="4099888"/>
              <a:ext cx="39946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+mn-lt"/>
                </a:rPr>
                <a:t>y</a:t>
              </a:r>
              <a:r>
                <a:rPr lang="en-US" baseline="-25000">
                  <a:latin typeface="+mn-lt"/>
                </a:rPr>
                <a:t>2</a:t>
              </a:r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1058863" y="4851400"/>
            <a:ext cx="3546475" cy="368300"/>
            <a:chOff x="2470173" y="4507395"/>
            <a:chExt cx="3546927" cy="369332"/>
          </a:xfrm>
        </p:grpSpPr>
        <p:cxnSp>
          <p:nvCxnSpPr>
            <p:cNvPr id="1050" name="Straight Arrow Connector 19"/>
            <p:cNvCxnSpPr>
              <a:cxnSpLocks noChangeShapeType="1"/>
            </p:cNvCxnSpPr>
            <p:nvPr/>
          </p:nvCxnSpPr>
          <p:spPr bwMode="auto">
            <a:xfrm>
              <a:off x="2955237" y="4691267"/>
              <a:ext cx="576469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51" name="Straight Arrow Connector 20"/>
            <p:cNvCxnSpPr>
              <a:cxnSpLocks noChangeShapeType="1"/>
            </p:cNvCxnSpPr>
            <p:nvPr/>
          </p:nvCxnSpPr>
          <p:spPr bwMode="auto">
            <a:xfrm>
              <a:off x="4946375" y="4691267"/>
              <a:ext cx="576469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52" name="TextBox 21"/>
            <p:cNvSpPr txBox="1">
              <a:spLocks noChangeArrowheads="1"/>
            </p:cNvSpPr>
            <p:nvPr/>
          </p:nvSpPr>
          <p:spPr bwMode="auto">
            <a:xfrm>
              <a:off x="2470173" y="4507395"/>
              <a:ext cx="5309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+mn-lt"/>
                </a:rPr>
                <a:t>2x</a:t>
              </a:r>
              <a:r>
                <a:rPr lang="en-US" baseline="-25000">
                  <a:latin typeface="+mn-lt"/>
                </a:rPr>
                <a:t>1</a:t>
              </a:r>
            </a:p>
          </p:txBody>
        </p:sp>
        <p:sp>
          <p:nvSpPr>
            <p:cNvPr id="1053" name="TextBox 22"/>
            <p:cNvSpPr txBox="1">
              <a:spLocks noChangeArrowheads="1"/>
            </p:cNvSpPr>
            <p:nvPr/>
          </p:nvSpPr>
          <p:spPr bwMode="auto">
            <a:xfrm>
              <a:off x="5502214" y="4507395"/>
              <a:ext cx="5148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+mn-lt"/>
                </a:rPr>
                <a:t>2y</a:t>
              </a:r>
              <a:r>
                <a:rPr lang="en-US" baseline="-25000">
                  <a:latin typeface="+mn-lt"/>
                </a:rPr>
                <a:t>1</a:t>
              </a:r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530225" y="5243513"/>
            <a:ext cx="4541838" cy="368300"/>
            <a:chOff x="1941182" y="4895021"/>
            <a:chExt cx="4542390" cy="369332"/>
          </a:xfrm>
        </p:grpSpPr>
        <p:cxnSp>
          <p:nvCxnSpPr>
            <p:cNvPr id="1046" name="Straight Arrow Connector 23"/>
            <p:cNvCxnSpPr>
              <a:cxnSpLocks noChangeShapeType="1"/>
            </p:cNvCxnSpPr>
            <p:nvPr/>
          </p:nvCxnSpPr>
          <p:spPr bwMode="auto">
            <a:xfrm>
              <a:off x="2955237" y="5078893"/>
              <a:ext cx="576469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47" name="Straight Arrow Connector 24"/>
            <p:cNvCxnSpPr>
              <a:cxnSpLocks noChangeShapeType="1"/>
            </p:cNvCxnSpPr>
            <p:nvPr/>
          </p:nvCxnSpPr>
          <p:spPr bwMode="auto">
            <a:xfrm>
              <a:off x="4946375" y="5078893"/>
              <a:ext cx="576469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48" name="TextBox 25"/>
            <p:cNvSpPr txBox="1">
              <a:spLocks noChangeArrowheads="1"/>
            </p:cNvSpPr>
            <p:nvPr/>
          </p:nvSpPr>
          <p:spPr bwMode="auto">
            <a:xfrm>
              <a:off x="1941182" y="4895021"/>
              <a:ext cx="10599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+mn-lt"/>
                </a:rPr>
                <a:t>2x</a:t>
              </a:r>
              <a:r>
                <a:rPr lang="en-US" baseline="-25000">
                  <a:latin typeface="+mn-lt"/>
                </a:rPr>
                <a:t>1 </a:t>
              </a:r>
              <a:r>
                <a:rPr lang="en-US">
                  <a:latin typeface="+mn-lt"/>
                </a:rPr>
                <a:t>+3x</a:t>
              </a:r>
              <a:r>
                <a:rPr lang="en-US" baseline="-25000">
                  <a:latin typeface="+mn-lt"/>
                </a:rPr>
                <a:t>2</a:t>
              </a:r>
            </a:p>
          </p:txBody>
        </p:sp>
        <p:sp>
          <p:nvSpPr>
            <p:cNvPr id="1049" name="TextBox 26"/>
            <p:cNvSpPr txBox="1">
              <a:spLocks noChangeArrowheads="1"/>
            </p:cNvSpPr>
            <p:nvPr/>
          </p:nvSpPr>
          <p:spPr bwMode="auto">
            <a:xfrm>
              <a:off x="5502214" y="4895021"/>
              <a:ext cx="9813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+mn-lt"/>
                </a:rPr>
                <a:t>2y</a:t>
              </a:r>
              <a:r>
                <a:rPr lang="en-US" baseline="-25000">
                  <a:latin typeface="+mn-lt"/>
                </a:rPr>
                <a:t>1</a:t>
              </a:r>
              <a:r>
                <a:rPr lang="en-US">
                  <a:latin typeface="+mn-lt"/>
                </a:rPr>
                <a:t>+3y</a:t>
              </a:r>
              <a:r>
                <a:rPr lang="en-US" baseline="-25000">
                  <a:latin typeface="+mn-lt"/>
                </a:rPr>
                <a:t>2</a:t>
              </a:r>
            </a:p>
          </p:txBody>
        </p:sp>
      </p:grpSp>
      <p:grpSp>
        <p:nvGrpSpPr>
          <p:cNvPr id="9" name="Group 49"/>
          <p:cNvGrpSpPr>
            <a:grpSpLocks/>
          </p:cNvGrpSpPr>
          <p:nvPr/>
        </p:nvGrpSpPr>
        <p:grpSpPr bwMode="auto">
          <a:xfrm>
            <a:off x="5724525" y="4183063"/>
            <a:ext cx="3005252" cy="1247775"/>
            <a:chOff x="5793982" y="3953850"/>
            <a:chExt cx="3005598" cy="1249164"/>
          </a:xfrm>
        </p:grpSpPr>
        <p:sp>
          <p:nvSpPr>
            <p:cNvPr id="1037" name="Rectangle 34"/>
            <p:cNvSpPr>
              <a:spLocks noChangeArrowheads="1"/>
            </p:cNvSpPr>
            <p:nvPr/>
          </p:nvSpPr>
          <p:spPr bwMode="auto">
            <a:xfrm>
              <a:off x="8293189" y="4543458"/>
              <a:ext cx="186813" cy="658762"/>
            </a:xfrm>
            <a:prstGeom prst="rect">
              <a:avLst/>
            </a:prstGeom>
            <a:solidFill>
              <a:srgbClr val="0070C0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</a:pPr>
              <a:endParaRPr lang="en-US" sz="2000">
                <a:latin typeface="+mn-lt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973391" y="4769144"/>
              <a:ext cx="2310078" cy="197069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defRPr/>
              </a:pPr>
              <a:endParaRPr lang="en-US" sz="2000">
                <a:latin typeface="+mn-lt"/>
                <a:cs typeface="+mn-cs"/>
              </a:endParaRPr>
            </a:p>
          </p:txBody>
        </p:sp>
        <p:cxnSp>
          <p:nvCxnSpPr>
            <p:cNvPr id="1039" name="Straight Connector 36"/>
            <p:cNvCxnSpPr>
              <a:cxnSpLocks noChangeShapeType="1"/>
            </p:cNvCxnSpPr>
            <p:nvPr/>
          </p:nvCxnSpPr>
          <p:spPr bwMode="auto">
            <a:xfrm rot="16200000" flipH="1">
              <a:off x="7958889" y="4872839"/>
              <a:ext cx="658762" cy="158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40" name="Straight Arrow Connector 37"/>
            <p:cNvCxnSpPr>
              <a:cxnSpLocks noChangeShapeType="1"/>
            </p:cNvCxnSpPr>
            <p:nvPr/>
          </p:nvCxnSpPr>
          <p:spPr bwMode="auto">
            <a:xfrm rot="5400000">
              <a:off x="5752933" y="4517172"/>
              <a:ext cx="471949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41" name="TextBox 38"/>
            <p:cNvSpPr txBox="1">
              <a:spLocks noChangeArrowheads="1"/>
            </p:cNvSpPr>
            <p:nvPr/>
          </p:nvSpPr>
          <p:spPr bwMode="auto">
            <a:xfrm>
              <a:off x="5793982" y="3953850"/>
              <a:ext cx="3898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+mn-lt"/>
                </a:rPr>
                <a:t>x</a:t>
              </a:r>
              <a:r>
                <a:rPr lang="en-US" baseline="-25000">
                  <a:latin typeface="+mn-lt"/>
                </a:rPr>
                <a:t>1</a:t>
              </a:r>
            </a:p>
          </p:txBody>
        </p:sp>
        <p:cxnSp>
          <p:nvCxnSpPr>
            <p:cNvPr id="1042" name="Straight Arrow Connector 43"/>
            <p:cNvCxnSpPr>
              <a:cxnSpLocks noChangeShapeType="1"/>
            </p:cNvCxnSpPr>
            <p:nvPr/>
          </p:nvCxnSpPr>
          <p:spPr bwMode="auto">
            <a:xfrm rot="5400000">
              <a:off x="6779965" y="4517172"/>
              <a:ext cx="471949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43" name="TextBox 44"/>
            <p:cNvSpPr txBox="1">
              <a:spLocks noChangeArrowheads="1"/>
            </p:cNvSpPr>
            <p:nvPr/>
          </p:nvSpPr>
          <p:spPr bwMode="auto">
            <a:xfrm>
              <a:off x="6821014" y="3953850"/>
              <a:ext cx="385086" cy="369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+mn-lt"/>
                </a:rPr>
                <a:t>x</a:t>
              </a:r>
              <a:r>
                <a:rPr lang="en-US" baseline="-25000">
                  <a:latin typeface="+mn-lt"/>
                </a:rPr>
                <a:t>2</a:t>
              </a:r>
            </a:p>
          </p:txBody>
        </p:sp>
        <p:sp>
          <p:nvSpPr>
            <p:cNvPr id="1044" name="TextBox 46"/>
            <p:cNvSpPr txBox="1">
              <a:spLocks noChangeArrowheads="1"/>
            </p:cNvSpPr>
            <p:nvPr/>
          </p:nvSpPr>
          <p:spPr bwMode="auto">
            <a:xfrm>
              <a:off x="8460987" y="4689346"/>
              <a:ext cx="338593" cy="369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+mn-lt"/>
                </a:rPr>
                <a:t>Y</a:t>
              </a:r>
              <a:endParaRPr lang="en-US" baseline="-25000">
                <a:latin typeface="+mn-lt"/>
              </a:endParaRPr>
            </a:p>
          </p:txBody>
        </p:sp>
        <p:sp>
          <p:nvSpPr>
            <p:cNvPr id="49" name="Arc 48"/>
            <p:cNvSpPr/>
            <p:nvPr/>
          </p:nvSpPr>
          <p:spPr bwMode="auto">
            <a:xfrm>
              <a:off x="8170744" y="4700806"/>
              <a:ext cx="317537" cy="317853"/>
            </a:xfrm>
            <a:prstGeom prst="arc">
              <a:avLst>
                <a:gd name="adj1" fmla="val 16200000"/>
                <a:gd name="adj2" fmla="val 7279723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defRPr/>
              </a:pPr>
              <a:endParaRPr lang="en-US" sz="2000">
                <a:latin typeface="+mn-lt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C84311-FF12-C5A1-3BF4-85485D430922}"/>
                  </a:ext>
                </a:extLst>
              </p:cNvPr>
              <p:cNvSpPr txBox="1"/>
              <p:nvPr/>
            </p:nvSpPr>
            <p:spPr>
              <a:xfrm>
                <a:off x="5336324" y="2396992"/>
                <a:ext cx="36611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C84311-FF12-C5A1-3BF4-85485D430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324" y="2396992"/>
                <a:ext cx="3661130" cy="400110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2C54AA-40EE-0F34-305D-D2D237CC70FD}"/>
                  </a:ext>
                </a:extLst>
              </p:cNvPr>
              <p:cNvSpPr txBox="1"/>
              <p:nvPr/>
            </p:nvSpPr>
            <p:spPr>
              <a:xfrm>
                <a:off x="3789425" y="2871254"/>
                <a:ext cx="1031756" cy="40011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𝑎𝑥</m:t>
                      </m:r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2C54AA-40EE-0F34-305D-D2D237CC7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425" y="2871254"/>
                <a:ext cx="1031756" cy="400110"/>
              </a:xfrm>
              <a:prstGeom prst="rect">
                <a:avLst/>
              </a:prstGeom>
              <a:blipFill>
                <a:blip r:embed="rId3"/>
                <a:stretch>
                  <a:fillRect b="-735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8DC9CB-1E68-597F-F4B5-7B6D316B14AF}"/>
                  </a:ext>
                </a:extLst>
              </p:cNvPr>
              <p:cNvSpPr txBox="1"/>
              <p:nvPr/>
            </p:nvSpPr>
            <p:spPr>
              <a:xfrm>
                <a:off x="2286804" y="4596755"/>
                <a:ext cx="11973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𝑎𝑥</m:t>
                      </m:r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8DC9CB-1E68-597F-F4B5-7B6D316B1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804" y="4596755"/>
                <a:ext cx="1197315" cy="461665"/>
              </a:xfrm>
              <a:prstGeom prst="rect">
                <a:avLst/>
              </a:prstGeom>
              <a:blipFill>
                <a:blip r:embed="rId4"/>
                <a:stretch>
                  <a:fillRect l="-1015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Nonlinear Bar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475" y="741363"/>
                <a:ext cx="8909050" cy="2160333"/>
              </a:xfrm>
            </p:spPr>
            <p:txBody>
              <a:bodyPr/>
              <a:lstStyle/>
              <a:p>
                <a:r>
                  <a:rPr lang="en-US" dirty="0"/>
                  <a:t>Rubber bar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tan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dirty="0"/>
                  <a:t>Discrete weak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smtClean="0">
                                <a:latin typeface="Cambria Math" panose="02040503050406030204" pitchFamily="18" charset="0"/>
                              </a:rPr>
                              <m:t>𝐝</m:t>
                            </m:r>
                          </m:e>
                        </m:acc>
                      </m:e>
                      <m:sup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nary>
                      <m:naryPr>
                        <m:limLoc m:val="subSup"/>
                        <m:grow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𝐁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𝐝</m:t>
                            </m:r>
                          </m:e>
                        </m:acc>
                      </m:e>
                      <m:sup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dirty="0"/>
                  <a:t>Scalar equation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475" y="741363"/>
                <a:ext cx="8909050" cy="2160333"/>
              </a:xfrm>
              <a:blipFill>
                <a:blip r:embed="rId2"/>
                <a:stretch>
                  <a:fillRect l="-889" t="-1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371030" y="3694675"/>
            <a:ext cx="8360094" cy="2982411"/>
            <a:chOff x="1870" y="10697"/>
            <a:chExt cx="8781" cy="3132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6515" y="10697"/>
              <a:ext cx="4136" cy="3132"/>
              <a:chOff x="6515" y="10697"/>
              <a:chExt cx="4136" cy="3132"/>
            </a:xfrm>
          </p:grpSpPr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7050" y="10828"/>
                <a:ext cx="3273" cy="245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600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7056" y="11027"/>
                <a:ext cx="3267" cy="2252"/>
              </a:xfrm>
              <a:custGeom>
                <a:avLst/>
                <a:gdLst>
                  <a:gd name="T0" fmla="*/ 0 w 3267"/>
                  <a:gd name="T1" fmla="*/ 2252 h 2252"/>
                  <a:gd name="T2" fmla="*/ 668 w 3267"/>
                  <a:gd name="T3" fmla="*/ 1477 h 2252"/>
                  <a:gd name="T4" fmla="*/ 1341 w 3267"/>
                  <a:gd name="T5" fmla="*/ 860 h 2252"/>
                  <a:gd name="T6" fmla="*/ 1967 w 3267"/>
                  <a:gd name="T7" fmla="*/ 467 h 2252"/>
                  <a:gd name="T8" fmla="*/ 2641 w 3267"/>
                  <a:gd name="T9" fmla="*/ 186 h 2252"/>
                  <a:gd name="T10" fmla="*/ 3267 w 3267"/>
                  <a:gd name="T11" fmla="*/ 0 h 2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67" h="2252">
                    <a:moveTo>
                      <a:pt x="0" y="2252"/>
                    </a:moveTo>
                    <a:cubicBezTo>
                      <a:pt x="111" y="2122"/>
                      <a:pt x="445" y="1709"/>
                      <a:pt x="668" y="1477"/>
                    </a:cubicBezTo>
                    <a:cubicBezTo>
                      <a:pt x="891" y="1245"/>
                      <a:pt x="1124" y="1028"/>
                      <a:pt x="1341" y="860"/>
                    </a:cubicBezTo>
                    <a:cubicBezTo>
                      <a:pt x="1558" y="692"/>
                      <a:pt x="1750" y="579"/>
                      <a:pt x="1967" y="467"/>
                    </a:cubicBezTo>
                    <a:cubicBezTo>
                      <a:pt x="2184" y="355"/>
                      <a:pt x="2424" y="264"/>
                      <a:pt x="2641" y="186"/>
                    </a:cubicBezTo>
                    <a:cubicBezTo>
                      <a:pt x="2858" y="108"/>
                      <a:pt x="3137" y="39"/>
                      <a:pt x="3267" y="0"/>
                    </a:cubicBezTo>
                  </a:path>
                </a:pathLst>
              </a:cu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600"/>
              </a:p>
            </p:txBody>
          </p:sp>
          <p:cxnSp>
            <p:nvCxnSpPr>
              <p:cNvPr id="23" name="AutoShape 3475"/>
              <p:cNvCxnSpPr>
                <a:cxnSpLocks noChangeShapeType="1"/>
              </p:cNvCxnSpPr>
              <p:nvPr/>
            </p:nvCxnSpPr>
            <p:spPr bwMode="auto">
              <a:xfrm>
                <a:off x="7050" y="11239"/>
                <a:ext cx="255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AutoShape 3476"/>
              <p:cNvCxnSpPr>
                <a:cxnSpLocks noChangeShapeType="1"/>
              </p:cNvCxnSpPr>
              <p:nvPr/>
            </p:nvCxnSpPr>
            <p:spPr bwMode="auto">
              <a:xfrm>
                <a:off x="8705" y="11239"/>
                <a:ext cx="0" cy="20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AutoShape 3477"/>
              <p:cNvCxnSpPr>
                <a:cxnSpLocks noChangeShapeType="1"/>
              </p:cNvCxnSpPr>
              <p:nvPr/>
            </p:nvCxnSpPr>
            <p:spPr bwMode="auto">
              <a:xfrm>
                <a:off x="9503" y="11236"/>
                <a:ext cx="0" cy="20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7050" y="11239"/>
                <a:ext cx="2453" cy="2045"/>
              </a:xfrm>
              <a:custGeom>
                <a:avLst/>
                <a:gdLst>
                  <a:gd name="T0" fmla="*/ 0 w 2453"/>
                  <a:gd name="T1" fmla="*/ 2045 h 2045"/>
                  <a:gd name="T2" fmla="*/ 1655 w 2453"/>
                  <a:gd name="T3" fmla="*/ 0 h 2045"/>
                  <a:gd name="T4" fmla="*/ 1655 w 2453"/>
                  <a:gd name="T5" fmla="*/ 431 h 2045"/>
                  <a:gd name="T6" fmla="*/ 2453 w 2453"/>
                  <a:gd name="T7" fmla="*/ 0 h 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53" h="2045">
                    <a:moveTo>
                      <a:pt x="0" y="2045"/>
                    </a:moveTo>
                    <a:lnTo>
                      <a:pt x="1655" y="0"/>
                    </a:lnTo>
                    <a:lnTo>
                      <a:pt x="1655" y="431"/>
                    </a:lnTo>
                    <a:lnTo>
                      <a:pt x="2453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600"/>
              </a:p>
            </p:txBody>
          </p:sp>
          <p:sp>
            <p:nvSpPr>
              <p:cNvPr id="27" name="Text Box 3479"/>
              <p:cNvSpPr txBox="1">
                <a:spLocks noChangeAspect="1" noChangeArrowheads="1"/>
              </p:cNvSpPr>
              <p:nvPr/>
            </p:nvSpPr>
            <p:spPr bwMode="auto">
              <a:xfrm>
                <a:off x="6869" y="13221"/>
                <a:ext cx="3782" cy="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>
                    <a:effectLst/>
                    <a:latin typeface="Calibri"/>
                    <a:ea typeface="Malgun Gothic"/>
                    <a:cs typeface="Times New Roman"/>
                  </a:rPr>
                  <a:t>0           0.01        0.02        0.03        0.04         0.05</a:t>
                </a:r>
                <a:endParaRPr lang="en-US" sz="2000">
                  <a:effectLst/>
                  <a:latin typeface="Calibri"/>
                  <a:ea typeface="Malgun Gothic"/>
                  <a:cs typeface="Times New Roman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>
                    <a:effectLst/>
                    <a:latin typeface="Calibri"/>
                    <a:ea typeface="Malgun Gothic"/>
                    <a:cs typeface="Times New Roman"/>
                  </a:rPr>
                  <a:t>Strain</a:t>
                </a:r>
                <a:endParaRPr lang="en-US" sz="2000">
                  <a:effectLst/>
                  <a:latin typeface="Calibri"/>
                  <a:ea typeface="Malgun Gothic"/>
                  <a:cs typeface="Times New Roman"/>
                </a:endParaRPr>
              </a:p>
            </p:txBody>
          </p:sp>
          <p:sp>
            <p:nvSpPr>
              <p:cNvPr id="28" name="Text Box 3480"/>
              <p:cNvSpPr txBox="1">
                <a:spLocks noChangeAspect="1" noChangeArrowheads="1"/>
              </p:cNvSpPr>
              <p:nvPr/>
            </p:nvSpPr>
            <p:spPr bwMode="auto">
              <a:xfrm>
                <a:off x="6572" y="10697"/>
                <a:ext cx="420" cy="2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 algn="r">
                  <a:spcBef>
                    <a:spcPts val="400"/>
                  </a:spcBef>
                  <a:spcAft>
                    <a:spcPts val="950"/>
                  </a:spcAft>
                </a:pPr>
                <a:r>
                  <a:rPr lang="en-US" sz="1400" dirty="0">
                    <a:effectLst/>
                    <a:latin typeface="Calibri"/>
                    <a:ea typeface="Malgun Gothic"/>
                    <a:cs typeface="Times New Roman"/>
                  </a:rPr>
                  <a:t>120</a:t>
                </a:r>
                <a:endParaRPr lang="en-US" sz="2000" dirty="0">
                  <a:effectLst/>
                  <a:latin typeface="Calibri"/>
                  <a:ea typeface="Malgun Gothic"/>
                  <a:cs typeface="Times New Roman"/>
                </a:endParaRPr>
              </a:p>
              <a:p>
                <a:pPr marL="0" marR="0" algn="r">
                  <a:spcBef>
                    <a:spcPts val="400"/>
                  </a:spcBef>
                  <a:spcAft>
                    <a:spcPts val="950"/>
                  </a:spcAft>
                </a:pPr>
                <a:r>
                  <a:rPr lang="en-US" sz="1400" dirty="0">
                    <a:effectLst/>
                    <a:latin typeface="Calibri"/>
                    <a:ea typeface="Malgun Gothic"/>
                    <a:cs typeface="Times New Roman"/>
                  </a:rPr>
                  <a:t>100</a:t>
                </a:r>
                <a:endParaRPr lang="en-US" sz="2000" dirty="0">
                  <a:effectLst/>
                  <a:latin typeface="Calibri"/>
                  <a:ea typeface="Malgun Gothic"/>
                  <a:cs typeface="Times New Roman"/>
                </a:endParaRPr>
              </a:p>
              <a:p>
                <a:pPr marL="0" marR="0" algn="r">
                  <a:spcBef>
                    <a:spcPts val="400"/>
                  </a:spcBef>
                  <a:spcAft>
                    <a:spcPts val="950"/>
                  </a:spcAft>
                </a:pPr>
                <a:r>
                  <a:rPr lang="en-US" sz="1400" dirty="0">
                    <a:effectLst/>
                    <a:latin typeface="Calibri"/>
                    <a:ea typeface="Malgun Gothic"/>
                    <a:cs typeface="Times New Roman"/>
                  </a:rPr>
                  <a:t>80</a:t>
                </a:r>
                <a:endParaRPr lang="en-US" sz="2000" dirty="0">
                  <a:effectLst/>
                  <a:latin typeface="Calibri"/>
                  <a:ea typeface="Malgun Gothic"/>
                  <a:cs typeface="Times New Roman"/>
                </a:endParaRPr>
              </a:p>
              <a:p>
                <a:pPr marL="0" marR="0" algn="r">
                  <a:spcBef>
                    <a:spcPts val="400"/>
                  </a:spcBef>
                  <a:spcAft>
                    <a:spcPts val="950"/>
                  </a:spcAft>
                </a:pPr>
                <a:r>
                  <a:rPr lang="en-US" sz="1400" dirty="0">
                    <a:effectLst/>
                    <a:latin typeface="Calibri"/>
                    <a:ea typeface="Malgun Gothic"/>
                    <a:cs typeface="Times New Roman"/>
                  </a:rPr>
                  <a:t>60</a:t>
                </a:r>
                <a:endParaRPr lang="en-US" sz="2000" dirty="0">
                  <a:effectLst/>
                  <a:latin typeface="Calibri"/>
                  <a:ea typeface="Malgun Gothic"/>
                  <a:cs typeface="Times New Roman"/>
                </a:endParaRPr>
              </a:p>
              <a:p>
                <a:pPr marL="0" marR="0" algn="r">
                  <a:spcBef>
                    <a:spcPts val="400"/>
                  </a:spcBef>
                  <a:spcAft>
                    <a:spcPts val="950"/>
                  </a:spcAft>
                </a:pPr>
                <a:r>
                  <a:rPr lang="en-US" sz="1400" dirty="0">
                    <a:effectLst/>
                    <a:latin typeface="Calibri"/>
                    <a:ea typeface="Malgun Gothic"/>
                    <a:cs typeface="Times New Roman"/>
                  </a:rPr>
                  <a:t>40</a:t>
                </a:r>
                <a:endParaRPr lang="en-US" sz="2000" dirty="0">
                  <a:effectLst/>
                  <a:latin typeface="Calibri"/>
                  <a:ea typeface="Malgun Gothic"/>
                  <a:cs typeface="Times New Roman"/>
                </a:endParaRPr>
              </a:p>
              <a:p>
                <a:pPr marL="0" marR="0" algn="r">
                  <a:spcBef>
                    <a:spcPts val="400"/>
                  </a:spcBef>
                  <a:spcAft>
                    <a:spcPts val="950"/>
                  </a:spcAft>
                </a:pPr>
                <a:r>
                  <a:rPr lang="en-US" sz="1400" dirty="0">
                    <a:effectLst/>
                    <a:latin typeface="Calibri"/>
                    <a:ea typeface="Malgun Gothic"/>
                    <a:cs typeface="Times New Roman"/>
                  </a:rPr>
                  <a:t>20</a:t>
                </a:r>
                <a:endParaRPr lang="en-US" sz="2000" dirty="0">
                  <a:effectLst/>
                  <a:latin typeface="Calibri"/>
                  <a:ea typeface="Malgun Gothic"/>
                  <a:cs typeface="Times New Roman"/>
                </a:endParaRPr>
              </a:p>
              <a:p>
                <a:pPr marL="0" marR="0" algn="r">
                  <a:spcBef>
                    <a:spcPts val="400"/>
                  </a:spcBef>
                  <a:spcAft>
                    <a:spcPts val="0"/>
                  </a:spcAft>
                </a:pPr>
                <a:r>
                  <a:rPr lang="en-US" sz="1400" dirty="0">
                    <a:effectLst/>
                    <a:latin typeface="Calibri"/>
                    <a:ea typeface="Malgun Gothic"/>
                    <a:cs typeface="Times New Roman"/>
                  </a:rPr>
                  <a:t>0</a:t>
                </a:r>
                <a:endParaRPr lang="en-US" sz="2000" dirty="0">
                  <a:effectLst/>
                  <a:latin typeface="Calibri"/>
                  <a:ea typeface="Malgun Gothic"/>
                  <a:cs typeface="Times New Roman"/>
                </a:endParaRPr>
              </a:p>
            </p:txBody>
          </p:sp>
          <p:sp>
            <p:nvSpPr>
              <p:cNvPr id="29" name="Text Box 3481"/>
              <p:cNvSpPr txBox="1">
                <a:spLocks noChangeAspect="1" noChangeArrowheads="1"/>
              </p:cNvSpPr>
              <p:nvPr/>
            </p:nvSpPr>
            <p:spPr bwMode="auto">
              <a:xfrm>
                <a:off x="6515" y="11690"/>
                <a:ext cx="338" cy="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vert270" wrap="square" lIns="0" tIns="0" rIns="0" bIns="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>
                    <a:effectLst/>
                    <a:latin typeface="Calibri"/>
                    <a:ea typeface="Malgun Gothic"/>
                    <a:cs typeface="Times New Roman"/>
                  </a:rPr>
                  <a:t>Stress</a:t>
                </a:r>
              </a:p>
            </p:txBody>
          </p:sp>
          <p:cxnSp>
            <p:nvCxnSpPr>
              <p:cNvPr id="30" name="AutoShape 3482"/>
              <p:cNvCxnSpPr>
                <a:cxnSpLocks noChangeShapeType="1"/>
              </p:cNvCxnSpPr>
              <p:nvPr/>
            </p:nvCxnSpPr>
            <p:spPr bwMode="auto">
              <a:xfrm>
                <a:off x="7706" y="13203"/>
                <a:ext cx="0" cy="7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AutoShape 3483"/>
              <p:cNvCxnSpPr>
                <a:cxnSpLocks noChangeShapeType="1"/>
              </p:cNvCxnSpPr>
              <p:nvPr/>
            </p:nvCxnSpPr>
            <p:spPr bwMode="auto">
              <a:xfrm>
                <a:off x="8358" y="13209"/>
                <a:ext cx="0" cy="7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3484"/>
              <p:cNvCxnSpPr>
                <a:cxnSpLocks noChangeShapeType="1"/>
              </p:cNvCxnSpPr>
              <p:nvPr/>
            </p:nvCxnSpPr>
            <p:spPr bwMode="auto">
              <a:xfrm>
                <a:off x="9022" y="13209"/>
                <a:ext cx="0" cy="7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AutoShape 3485"/>
              <p:cNvCxnSpPr>
                <a:cxnSpLocks noChangeShapeType="1"/>
              </p:cNvCxnSpPr>
              <p:nvPr/>
            </p:nvCxnSpPr>
            <p:spPr bwMode="auto">
              <a:xfrm>
                <a:off x="9669" y="13208"/>
                <a:ext cx="0" cy="7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AutoShape 3486"/>
              <p:cNvCxnSpPr>
                <a:cxnSpLocks noChangeShapeType="1"/>
              </p:cNvCxnSpPr>
              <p:nvPr/>
            </p:nvCxnSpPr>
            <p:spPr bwMode="auto">
              <a:xfrm rot="5400000">
                <a:off x="7092" y="12836"/>
                <a:ext cx="0" cy="7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AutoShape 3487"/>
              <p:cNvCxnSpPr>
                <a:cxnSpLocks noChangeShapeType="1"/>
              </p:cNvCxnSpPr>
              <p:nvPr/>
            </p:nvCxnSpPr>
            <p:spPr bwMode="auto">
              <a:xfrm rot="5400000">
                <a:off x="7092" y="12422"/>
                <a:ext cx="0" cy="7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AutoShape 3488"/>
              <p:cNvCxnSpPr>
                <a:cxnSpLocks noChangeShapeType="1"/>
              </p:cNvCxnSpPr>
              <p:nvPr/>
            </p:nvCxnSpPr>
            <p:spPr bwMode="auto">
              <a:xfrm rot="5400000">
                <a:off x="7095" y="11609"/>
                <a:ext cx="0" cy="7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" name="AutoShape 3489"/>
              <p:cNvCxnSpPr>
                <a:cxnSpLocks noChangeShapeType="1"/>
              </p:cNvCxnSpPr>
              <p:nvPr/>
            </p:nvCxnSpPr>
            <p:spPr bwMode="auto">
              <a:xfrm rot="5400000">
                <a:off x="7089" y="12023"/>
                <a:ext cx="0" cy="7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AutoShape 3490"/>
              <p:cNvCxnSpPr>
                <a:cxnSpLocks noChangeShapeType="1"/>
              </p:cNvCxnSpPr>
              <p:nvPr/>
            </p:nvCxnSpPr>
            <p:spPr bwMode="auto">
              <a:xfrm rot="5400000">
                <a:off x="7095" y="11207"/>
                <a:ext cx="0" cy="7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870" y="11192"/>
              <a:ext cx="4838" cy="1804"/>
              <a:chOff x="1870" y="11192"/>
              <a:chExt cx="4838" cy="1804"/>
            </a:xfrm>
          </p:grpSpPr>
          <p:sp>
            <p:nvSpPr>
              <p:cNvPr id="9" name="Text Box 3492"/>
              <p:cNvSpPr txBox="1">
                <a:spLocks noChangeAspect="1" noChangeArrowheads="1"/>
              </p:cNvSpPr>
              <p:nvPr/>
            </p:nvSpPr>
            <p:spPr bwMode="auto">
              <a:xfrm>
                <a:off x="5602" y="11818"/>
                <a:ext cx="1106" cy="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 i="1">
                    <a:effectLst/>
                    <a:latin typeface="Calibri"/>
                    <a:ea typeface="Malgun Gothic"/>
                    <a:cs typeface="Times New Roman"/>
                  </a:rPr>
                  <a:t>F</a:t>
                </a:r>
                <a:r>
                  <a:rPr lang="en-US" sz="1400">
                    <a:effectLst/>
                    <a:latin typeface="Calibri"/>
                    <a:ea typeface="Malgun Gothic"/>
                    <a:cs typeface="Times New Roman"/>
                  </a:rPr>
                  <a:t> = 10kN</a:t>
                </a:r>
                <a:endParaRPr lang="en-US" sz="2000">
                  <a:effectLst/>
                  <a:latin typeface="Calibri"/>
                  <a:ea typeface="Malgun Gothic"/>
                  <a:cs typeface="Times New Roman"/>
                </a:endParaRPr>
              </a:p>
            </p:txBody>
          </p:sp>
          <p:sp>
            <p:nvSpPr>
              <p:cNvPr id="10" name="Rectangle 9"/>
              <p:cNvSpPr>
                <a:spLocks noChangeAspect="1" noChangeArrowheads="1"/>
              </p:cNvSpPr>
              <p:nvPr/>
            </p:nvSpPr>
            <p:spPr bwMode="auto">
              <a:xfrm>
                <a:off x="2077" y="11788"/>
                <a:ext cx="3031" cy="414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600"/>
              </a:p>
            </p:txBody>
          </p:sp>
          <p:sp>
            <p:nvSpPr>
              <p:cNvPr id="11" name="Rectangle 10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1870" y="11192"/>
                <a:ext cx="207" cy="1595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600"/>
              </a:p>
            </p:txBody>
          </p:sp>
          <p:cxnSp>
            <p:nvCxnSpPr>
              <p:cNvPr id="12" name="Line 3495"/>
              <p:cNvCxnSpPr/>
              <p:nvPr/>
            </p:nvCxnSpPr>
            <p:spPr bwMode="auto">
              <a:xfrm flipV="1">
                <a:off x="2077" y="11192"/>
                <a:ext cx="1" cy="17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Line 3496"/>
              <p:cNvCxnSpPr/>
              <p:nvPr/>
            </p:nvCxnSpPr>
            <p:spPr bwMode="auto">
              <a:xfrm>
                <a:off x="5108" y="12288"/>
                <a:ext cx="0" cy="5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Line 3497"/>
              <p:cNvCxnSpPr/>
              <p:nvPr/>
            </p:nvCxnSpPr>
            <p:spPr bwMode="auto">
              <a:xfrm>
                <a:off x="2060" y="12774"/>
                <a:ext cx="30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Line 3498"/>
              <p:cNvCxnSpPr/>
              <p:nvPr/>
            </p:nvCxnSpPr>
            <p:spPr bwMode="auto">
              <a:xfrm>
                <a:off x="5108" y="11995"/>
                <a:ext cx="56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" name="Text Box 3499"/>
              <p:cNvSpPr txBox="1">
                <a:spLocks noChangeAspect="1" noChangeArrowheads="1"/>
              </p:cNvSpPr>
              <p:nvPr/>
            </p:nvSpPr>
            <p:spPr bwMode="auto">
              <a:xfrm>
                <a:off x="3238" y="12594"/>
                <a:ext cx="815" cy="4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 i="1">
                    <a:effectLst/>
                    <a:latin typeface="Calibri"/>
                    <a:ea typeface="Malgun Gothic"/>
                    <a:cs typeface="Times New Roman"/>
                  </a:rPr>
                  <a:t>L</a:t>
                </a:r>
                <a:r>
                  <a:rPr lang="en-US" sz="1400">
                    <a:effectLst/>
                    <a:latin typeface="Calibri"/>
                    <a:ea typeface="Malgun Gothic"/>
                    <a:cs typeface="Times New Roman"/>
                  </a:rPr>
                  <a:t> = 1m</a:t>
                </a:r>
                <a:endParaRPr lang="en-US" sz="2000">
                  <a:effectLst/>
                  <a:latin typeface="Calibri"/>
                  <a:ea typeface="Malgun Gothic"/>
                  <a:cs typeface="Times New Roman"/>
                </a:endParaRPr>
              </a:p>
            </p:txBody>
          </p:sp>
          <p:sp>
            <p:nvSpPr>
              <p:cNvPr id="17" name="Oval 16"/>
              <p:cNvSpPr>
                <a:spLocks noChangeAspect="1" noChangeArrowheads="1"/>
              </p:cNvSpPr>
              <p:nvPr/>
            </p:nvSpPr>
            <p:spPr bwMode="auto">
              <a:xfrm>
                <a:off x="2109" y="11852"/>
                <a:ext cx="292" cy="29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>
                    <a:effectLst/>
                    <a:latin typeface="Calibri"/>
                    <a:ea typeface="Malgun Gothic"/>
                    <a:cs typeface="Times New Roman"/>
                  </a:rPr>
                  <a:t>1</a:t>
                </a:r>
                <a:endParaRPr lang="en-US" sz="2000">
                  <a:effectLst/>
                  <a:latin typeface="Calibri"/>
                  <a:ea typeface="Malgun Gothic"/>
                  <a:cs typeface="Times New Roman"/>
                </a:endParaRPr>
              </a:p>
            </p:txBody>
          </p:sp>
          <p:sp>
            <p:nvSpPr>
              <p:cNvPr id="18" name="Oval 17"/>
              <p:cNvSpPr>
                <a:spLocks noChangeAspect="1" noChangeArrowheads="1"/>
              </p:cNvSpPr>
              <p:nvPr/>
            </p:nvSpPr>
            <p:spPr bwMode="auto">
              <a:xfrm>
                <a:off x="4798" y="11852"/>
                <a:ext cx="292" cy="29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>
                    <a:effectLst/>
                    <a:latin typeface="Calibri"/>
                    <a:ea typeface="Malgun Gothic"/>
                    <a:cs typeface="Times New Roman"/>
                  </a:rPr>
                  <a:t>2</a:t>
                </a:r>
                <a:endParaRPr lang="en-US" sz="2000">
                  <a:effectLst/>
                  <a:latin typeface="Calibri"/>
                  <a:ea typeface="Malgun Gothic"/>
                  <a:cs typeface="Times New Roman"/>
                </a:endParaRPr>
              </a:p>
            </p:txBody>
          </p:sp>
          <p:cxnSp>
            <p:nvCxnSpPr>
              <p:cNvPr id="19" name="AutoShape 3502"/>
              <p:cNvCxnSpPr>
                <a:cxnSpLocks noChangeAspect="1" noChangeShapeType="1"/>
              </p:cNvCxnSpPr>
              <p:nvPr/>
            </p:nvCxnSpPr>
            <p:spPr bwMode="auto">
              <a:xfrm>
                <a:off x="2080" y="12434"/>
                <a:ext cx="29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" name="Text Box 3503"/>
              <p:cNvSpPr txBox="1">
                <a:spLocks noChangeAspect="1" noChangeArrowheads="1"/>
              </p:cNvSpPr>
              <p:nvPr/>
            </p:nvSpPr>
            <p:spPr bwMode="auto">
              <a:xfrm>
                <a:off x="2303" y="12257"/>
                <a:ext cx="295" cy="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 i="1">
                    <a:effectLst/>
                    <a:latin typeface="Calibri"/>
                    <a:ea typeface="Malgun Gothic"/>
                    <a:cs typeface="Times New Roman"/>
                  </a:rPr>
                  <a:t>x</a:t>
                </a:r>
                <a:endParaRPr lang="en-US" sz="2000">
                  <a:effectLst/>
                  <a:latin typeface="Calibri"/>
                  <a:ea typeface="Malgun Gothic"/>
                  <a:cs typeface="Times New Roman"/>
                </a:endParaRPr>
              </a:p>
            </p:txBody>
          </p:sp>
        </p:grpSp>
      </p:grp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 bwMode="auto">
          <a:xfrm flipH="1">
            <a:off x="7372350" y="1028700"/>
            <a:ext cx="581025" cy="34290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D68938-F448-892A-D970-2D4F3F154BCE}"/>
                  </a:ext>
                </a:extLst>
              </p:cNvPr>
              <p:cNvSpPr txBox="1"/>
              <p:nvPr/>
            </p:nvSpPr>
            <p:spPr>
              <a:xfrm>
                <a:off x="2449391" y="2068768"/>
                <a:ext cx="3008324" cy="1306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b="0" dirty="0" smtClean="0">
                                <a:latin typeface="Cambria Math" panose="02040503050406030204" pitchFamily="18" charset="0"/>
                              </a:rPr>
                              <m:t> 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nary>
                              <m:naryPr>
                                <m:limLoc m:val="subSup"/>
                                <m:grow m:val="on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p>
                              <m:e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 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nary>
                          </m:e>
                        </m:mr>
                        <m:mr>
                          <m:e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D68938-F448-892A-D970-2D4F3F154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391" y="2068768"/>
                <a:ext cx="3008324" cy="13061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988834F-C250-9CC8-E97C-3D503FC2BD0F}"/>
                  </a:ext>
                </a:extLst>
              </p:cNvPr>
              <p:cNvSpPr txBox="1"/>
              <p:nvPr/>
            </p:nvSpPr>
            <p:spPr>
              <a:xfrm>
                <a:off x="6707865" y="926910"/>
                <a:ext cx="1490921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</m:acc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988834F-C250-9CC8-E97C-3D503FC2B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865" y="926910"/>
                <a:ext cx="1490921" cy="9161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79D95DC-D883-FA95-8AFD-074F75F7997A}"/>
                  </a:ext>
                </a:extLst>
              </p:cNvPr>
              <p:cNvSpPr txBox="1"/>
              <p:nvPr/>
            </p:nvSpPr>
            <p:spPr>
              <a:xfrm>
                <a:off x="6761496" y="2042076"/>
                <a:ext cx="1316386" cy="703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79D95DC-D883-FA95-8AFD-074F75F79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496" y="2042076"/>
                <a:ext cx="1316386" cy="7033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343BC5F-B79C-AF5D-1B62-FA31D3D0F5E2}"/>
                  </a:ext>
                </a:extLst>
              </p:cNvPr>
              <p:cNvSpPr txBox="1"/>
              <p:nvPr/>
            </p:nvSpPr>
            <p:spPr>
              <a:xfrm>
                <a:off x="6274902" y="2824638"/>
                <a:ext cx="2194896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 smtClean="0"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d>
                        <m:dPr>
                          <m:begChr m:val="⌊"/>
                          <m:endChr m:val="⌋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343BC5F-B79C-AF5D-1B62-FA31D3D0F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902" y="2824638"/>
                <a:ext cx="2194896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0693366"/>
      </p:ext>
    </p:extLst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Nonlinear Bar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43164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Jacobian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N-R equation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Iteration 1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Iteration 2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834ADF3-BF81-E32C-2B87-2B59E5262CC3}"/>
                  </a:ext>
                </a:extLst>
              </p:cNvPr>
              <p:cNvSpPr txBox="1"/>
              <p:nvPr/>
            </p:nvSpPr>
            <p:spPr>
              <a:xfrm>
                <a:off x="1348726" y="1364310"/>
                <a:ext cx="4985596" cy="689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𝑚𝐴𝐸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834ADF3-BF81-E32C-2B87-2B59E5262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726" y="1364310"/>
                <a:ext cx="4985596" cy="6896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6537190-FD79-D7E0-BC86-DA753689C9EA}"/>
                  </a:ext>
                </a:extLst>
              </p:cNvPr>
              <p:cNvSpPr txBox="1"/>
              <p:nvPr/>
            </p:nvSpPr>
            <p:spPr>
              <a:xfrm>
                <a:off x="1348726" y="2501351"/>
                <a:ext cx="4070152" cy="7964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𝑚𝐴𝐸</m:t>
                          </m:r>
                          <m:sSup>
                            <m:sSup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6537190-FD79-D7E0-BC86-DA753689C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726" y="2501351"/>
                <a:ext cx="4070152" cy="7964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4DE8F8-D64D-4455-222C-F1834F8F1F24}"/>
                  </a:ext>
                </a:extLst>
              </p:cNvPr>
              <p:cNvSpPr txBox="1"/>
              <p:nvPr/>
            </p:nvSpPr>
            <p:spPr>
              <a:xfrm>
                <a:off x="1514325" y="3845668"/>
                <a:ext cx="1789784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𝑚𝐴𝐸</m:t>
                          </m:r>
                        </m:num>
                        <m:den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4DE8F8-D64D-4455-222C-F1834F8F1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325" y="3845668"/>
                <a:ext cx="1789784" cy="668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4A1B6F-96AC-771C-3BA0-99ACDA5F5C5E}"/>
                  </a:ext>
                </a:extLst>
              </p:cNvPr>
              <p:cNvSpPr txBox="1"/>
              <p:nvPr/>
            </p:nvSpPr>
            <p:spPr>
              <a:xfrm>
                <a:off x="4806219" y="3476842"/>
                <a:ext cx="3666966" cy="1025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Sup>
                              <m:sSup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=0.025</m:t>
                            </m:r>
                            <m:r>
                              <m:rPr>
                                <m:sty m:val="p"/>
                              </m:r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type m:val="lin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den>
                            </m:f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=0.025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𝐸𝑡𝑎</m:t>
                            </m:r>
                            <m:sSup>
                              <m:s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=78.5</m:t>
                            </m:r>
                            <m:r>
                              <m:rPr>
                                <m:sty m:val="p"/>
                              </m:r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MPa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4A1B6F-96AC-771C-3BA0-99ACDA5F5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219" y="3476842"/>
                <a:ext cx="3666966" cy="10250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77C4BC-2B2D-0B2A-820F-1E2A956BE7EB}"/>
                  </a:ext>
                </a:extLst>
              </p:cNvPr>
              <p:cNvSpPr txBox="1"/>
              <p:nvPr/>
            </p:nvSpPr>
            <p:spPr>
              <a:xfrm>
                <a:off x="692027" y="5135756"/>
                <a:ext cx="3879973" cy="789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𝑚𝐴𝐸</m:t>
                              </m:r>
                            </m:num>
                            <m:den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000" i="0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77C4BC-2B2D-0B2A-820F-1E2A956BE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27" y="5135756"/>
                <a:ext cx="3879973" cy="7893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3A698B3-14BF-A7AE-7C37-A3DF989FDFA3}"/>
                  </a:ext>
                </a:extLst>
              </p:cNvPr>
              <p:cNvSpPr txBox="1"/>
              <p:nvPr/>
            </p:nvSpPr>
            <p:spPr>
              <a:xfrm>
                <a:off x="4806219" y="5044220"/>
                <a:ext cx="3482428" cy="1026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sSup>
                              <m:sSup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=0.0357</m:t>
                            </m:r>
                            <m:r>
                              <m:rPr>
                                <m:sty m:val="p"/>
                              </m:r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type m:val="lin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den>
                            </m:f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=0.0357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𝐸𝑡𝑎</m:t>
                            </m:r>
                            <m:sSup>
                              <m:s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=96</m:t>
                            </m:r>
                            <m:r>
                              <m:rPr>
                                <m:sty m:val="p"/>
                              </m:r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MPa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3A698B3-14BF-A7AE-7C37-A3DF989FD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219" y="5044220"/>
                <a:ext cx="3482428" cy="10263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6922074"/>
      </p:ext>
    </p:extLst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N-R or Modified N-R?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It is always recommended to use the Incremental Force Method</a:t>
            </a:r>
          </a:p>
          <a:p>
            <a:pPr lvl="1"/>
            <a:r>
              <a:rPr lang="en-US" sz="1800" dirty="0">
                <a:solidFill>
                  <a:srgbClr val="2C02C6"/>
                </a:solidFill>
              </a:rPr>
              <a:t>Mild nonlinear: ~10 increments</a:t>
            </a:r>
          </a:p>
          <a:p>
            <a:pPr lvl="1"/>
            <a:r>
              <a:rPr lang="en-US" sz="1800" dirty="0"/>
              <a:t>Rough nonlinear: 20 ~ 100 increments</a:t>
            </a:r>
          </a:p>
          <a:p>
            <a:pPr lvl="1"/>
            <a:r>
              <a:rPr lang="en-US" sz="1800" dirty="0">
                <a:solidFill>
                  <a:srgbClr val="2C02C6"/>
                </a:solidFill>
              </a:rPr>
              <a:t>For rough nonlinear problems, analysis </a:t>
            </a:r>
            <a:r>
              <a:rPr lang="en-US" sz="1800" dirty="0">
                <a:solidFill>
                  <a:srgbClr val="FF0000"/>
                </a:solidFill>
              </a:rPr>
              <a:t>results</a:t>
            </a:r>
            <a:r>
              <a:rPr lang="en-US" sz="1800" dirty="0">
                <a:solidFill>
                  <a:srgbClr val="2C02C6"/>
                </a:solidFill>
              </a:rPr>
              <a:t> depends on </a:t>
            </a:r>
            <a:r>
              <a:rPr lang="en-US" sz="1800" dirty="0">
                <a:solidFill>
                  <a:srgbClr val="FF0000"/>
                </a:solidFill>
              </a:rPr>
              <a:t>increment size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Within an increment, N-R or modified N-R can be used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N-R method calculates K</a:t>
            </a:r>
            <a:r>
              <a:rPr lang="en-US" sz="1800" baseline="-25000" dirty="0"/>
              <a:t>T</a:t>
            </a:r>
            <a:r>
              <a:rPr lang="en-US" sz="1800" dirty="0"/>
              <a:t> at every iteration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rgbClr val="2C02C6"/>
                </a:solidFill>
              </a:rPr>
              <a:t>Modified N-R method calculates K</a:t>
            </a:r>
            <a:r>
              <a:rPr lang="en-US" sz="1800" baseline="-25000" dirty="0">
                <a:solidFill>
                  <a:srgbClr val="2C02C6"/>
                </a:solidFill>
              </a:rPr>
              <a:t>T</a:t>
            </a:r>
            <a:r>
              <a:rPr lang="en-US" sz="1800" dirty="0">
                <a:solidFill>
                  <a:srgbClr val="2C02C6"/>
                </a:solidFill>
              </a:rPr>
              <a:t> once at every increment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N-R is better when: mild nonlinear problem, tight convergence criterion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rgbClr val="2C02C6"/>
                </a:solidFill>
              </a:rPr>
              <a:t>Modified N-R is better when: computation is expensive, small increment size, and when N-R does not converge well</a:t>
            </a:r>
          </a:p>
          <a:p>
            <a:pPr>
              <a:spcBef>
                <a:spcPts val="1800"/>
              </a:spcBef>
            </a:pPr>
            <a:r>
              <a:rPr lang="en-US" sz="2200" dirty="0"/>
              <a:t>Many FE programs provide automatic stiffness update option</a:t>
            </a:r>
          </a:p>
          <a:p>
            <a:pPr lvl="1"/>
            <a:r>
              <a:rPr lang="en-US" sz="1800" dirty="0"/>
              <a:t>Depending on convergence criteria used, material status change, etc</a:t>
            </a:r>
          </a:p>
        </p:txBody>
      </p:sp>
    </p:spTree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 vs.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Nonlinear solution procedure requires</a:t>
            </a:r>
          </a:p>
          <a:p>
            <a:pPr lvl="1"/>
            <a:r>
              <a:rPr lang="en-US" dirty="0"/>
              <a:t>Internal force </a:t>
            </a:r>
            <a:r>
              <a:rPr lang="en-US" b="1" dirty="0"/>
              <a:t>P</a:t>
            </a:r>
            <a:r>
              <a:rPr lang="en-US" dirty="0"/>
              <a:t>(</a:t>
            </a:r>
            <a:r>
              <a:rPr lang="en-US" b="1" dirty="0"/>
              <a:t>d</a:t>
            </a:r>
            <a:r>
              <a:rPr lang="en-US" dirty="0"/>
              <a:t>)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solidFill>
                  <a:srgbClr val="2C02C6"/>
                </a:solidFill>
              </a:rPr>
              <a:t>Tangent stiffness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They are often implemented in the same routine</a:t>
            </a:r>
          </a:p>
          <a:p>
            <a:pPr>
              <a:spcBef>
                <a:spcPts val="1800"/>
              </a:spcBef>
            </a:pPr>
            <a:r>
              <a:rPr lang="en-US" dirty="0"/>
              <a:t>Internal force </a:t>
            </a:r>
            <a:r>
              <a:rPr lang="en-US" b="1" dirty="0"/>
              <a:t>P</a:t>
            </a:r>
            <a:r>
              <a:rPr lang="en-US" dirty="0"/>
              <a:t>(</a:t>
            </a:r>
            <a:r>
              <a:rPr lang="en-US" b="1" dirty="0"/>
              <a:t>d</a:t>
            </a:r>
            <a:r>
              <a:rPr lang="en-US" dirty="0"/>
              <a:t>) needs to be accurate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2C02C6"/>
                </a:solidFill>
              </a:rPr>
              <a:t>We solve equilibrium of </a:t>
            </a:r>
            <a:r>
              <a:rPr lang="en-US" b="1" dirty="0">
                <a:solidFill>
                  <a:srgbClr val="2C02C6"/>
                </a:solidFill>
              </a:rPr>
              <a:t>P</a:t>
            </a:r>
            <a:r>
              <a:rPr lang="en-US" dirty="0">
                <a:solidFill>
                  <a:srgbClr val="2C02C6"/>
                </a:solidFill>
              </a:rPr>
              <a:t>(</a:t>
            </a:r>
            <a:r>
              <a:rPr lang="en-US" b="1" dirty="0">
                <a:solidFill>
                  <a:srgbClr val="2C02C6"/>
                </a:solidFill>
              </a:rPr>
              <a:t>d</a:t>
            </a:r>
            <a:r>
              <a:rPr lang="en-US" dirty="0">
                <a:solidFill>
                  <a:srgbClr val="2C02C6"/>
                </a:solidFill>
              </a:rPr>
              <a:t>) = </a:t>
            </a:r>
            <a:r>
              <a:rPr lang="en-US" b="1" dirty="0">
                <a:solidFill>
                  <a:srgbClr val="2C02C6"/>
                </a:solidFill>
              </a:rPr>
              <a:t>F</a:t>
            </a:r>
          </a:p>
          <a:p>
            <a:pPr>
              <a:spcBef>
                <a:spcPts val="1800"/>
              </a:spcBef>
            </a:pPr>
            <a:r>
              <a:rPr lang="en-US" dirty="0"/>
              <a:t>Tangent stiffness </a:t>
            </a:r>
            <a:r>
              <a:rPr lang="en-US" b="1" dirty="0"/>
              <a:t>K</a:t>
            </a:r>
            <a:r>
              <a:rPr lang="en-US" baseline="-25000" dirty="0"/>
              <a:t>T</a:t>
            </a:r>
            <a:r>
              <a:rPr lang="en-US" dirty="0"/>
              <a:t>(</a:t>
            </a:r>
            <a:r>
              <a:rPr lang="en-US" b="1" dirty="0"/>
              <a:t>d</a:t>
            </a:r>
            <a:r>
              <a:rPr lang="en-US" dirty="0"/>
              <a:t>) contributes to convergence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Accurate </a:t>
            </a:r>
            <a:r>
              <a:rPr lang="en-US" b="1" dirty="0"/>
              <a:t>K</a:t>
            </a:r>
            <a:r>
              <a:rPr lang="en-US" baseline="-25000" dirty="0"/>
              <a:t>T</a:t>
            </a:r>
            <a:r>
              <a:rPr lang="en-US" dirty="0"/>
              <a:t>(</a:t>
            </a:r>
            <a:r>
              <a:rPr lang="en-US" b="1" dirty="0"/>
              <a:t>d</a:t>
            </a:r>
            <a:r>
              <a:rPr lang="en-US" dirty="0"/>
              <a:t>) provides quadratic convergence near the solution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2C02C6"/>
                </a:solidFill>
              </a:rPr>
              <a:t>Approximate </a:t>
            </a:r>
            <a:r>
              <a:rPr lang="en-US" b="1" dirty="0">
                <a:solidFill>
                  <a:srgbClr val="2C02C6"/>
                </a:solidFill>
              </a:rPr>
              <a:t>K</a:t>
            </a:r>
            <a:r>
              <a:rPr lang="en-US" baseline="-25000" dirty="0">
                <a:solidFill>
                  <a:srgbClr val="2C02C6"/>
                </a:solidFill>
              </a:rPr>
              <a:t>T</a:t>
            </a:r>
            <a:r>
              <a:rPr lang="en-US" dirty="0">
                <a:solidFill>
                  <a:srgbClr val="2C02C6"/>
                </a:solidFill>
              </a:rPr>
              <a:t>(</a:t>
            </a:r>
            <a:r>
              <a:rPr lang="en-US" b="1" dirty="0">
                <a:solidFill>
                  <a:srgbClr val="2C02C6"/>
                </a:solidFill>
              </a:rPr>
              <a:t>d</a:t>
            </a:r>
            <a:r>
              <a:rPr lang="en-US" dirty="0">
                <a:solidFill>
                  <a:srgbClr val="2C02C6"/>
                </a:solidFill>
              </a:rPr>
              <a:t>) requires more iteration to converge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Wrong </a:t>
            </a:r>
            <a:r>
              <a:rPr lang="en-US" b="1" dirty="0"/>
              <a:t>K</a:t>
            </a:r>
            <a:r>
              <a:rPr lang="en-US" baseline="-25000" dirty="0"/>
              <a:t>T</a:t>
            </a:r>
            <a:r>
              <a:rPr lang="en-US" dirty="0"/>
              <a:t>(</a:t>
            </a:r>
            <a:r>
              <a:rPr lang="en-US" b="1" dirty="0"/>
              <a:t>d</a:t>
            </a:r>
            <a:r>
              <a:rPr lang="en-US" dirty="0"/>
              <a:t>) causes lack of convergence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D469DC-AACC-B548-FDFB-3260065E976B}"/>
                  </a:ext>
                </a:extLst>
              </p:cNvPr>
              <p:cNvSpPr txBox="1"/>
              <p:nvPr/>
            </p:nvSpPr>
            <p:spPr>
              <a:xfrm>
                <a:off x="3040247" y="1472119"/>
                <a:ext cx="1876732" cy="7946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D469DC-AACC-B548-FDFB-3260065E9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247" y="1472119"/>
                <a:ext cx="1876732" cy="7946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analysis programs provide three convergence criteria</a:t>
            </a:r>
          </a:p>
          <a:p>
            <a:pPr lvl="1"/>
            <a:r>
              <a:rPr lang="en-US" dirty="0"/>
              <a:t>Work, displacement, load (residual)</a:t>
            </a:r>
          </a:p>
          <a:p>
            <a:pPr lvl="1"/>
            <a:r>
              <a:rPr lang="en-US" dirty="0">
                <a:solidFill>
                  <a:srgbClr val="2C02C6"/>
                </a:solidFill>
              </a:rPr>
              <a:t>Work = displacement * load</a:t>
            </a:r>
          </a:p>
          <a:p>
            <a:pPr lvl="1"/>
            <a:r>
              <a:rPr lang="en-US" dirty="0"/>
              <a:t>At least two criteria needs to be converged</a:t>
            </a:r>
          </a:p>
          <a:p>
            <a:pPr>
              <a:spcBef>
                <a:spcPts val="1800"/>
              </a:spcBef>
            </a:pPr>
            <a:r>
              <a:rPr lang="en-US" dirty="0"/>
              <a:t>Traditional convergence criterion is load (residual)</a:t>
            </a:r>
          </a:p>
          <a:p>
            <a:pPr lvl="1"/>
            <a:r>
              <a:rPr lang="en-US" dirty="0">
                <a:solidFill>
                  <a:srgbClr val="2C02C6"/>
                </a:solidFill>
              </a:rPr>
              <a:t>Equilibrium between internal and external forces</a:t>
            </a:r>
          </a:p>
          <a:p>
            <a:pPr>
              <a:spcBef>
                <a:spcPts val="1800"/>
              </a:spcBef>
            </a:pPr>
            <a:r>
              <a:rPr lang="en-US" dirty="0"/>
              <a:t>Use displacement criterion for load insensitive system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366075" y="4011930"/>
            <a:ext cx="4498053" cy="2750582"/>
            <a:chOff x="2366075" y="4011930"/>
            <a:chExt cx="4498053" cy="2750582"/>
          </a:xfrm>
        </p:grpSpPr>
        <p:sp>
          <p:nvSpPr>
            <p:cNvPr id="5" name="Freeform 4"/>
            <p:cNvSpPr/>
            <p:nvPr/>
          </p:nvSpPr>
          <p:spPr bwMode="auto">
            <a:xfrm>
              <a:off x="2743200" y="4423410"/>
              <a:ext cx="2708910" cy="1954530"/>
            </a:xfrm>
            <a:custGeom>
              <a:avLst/>
              <a:gdLst>
                <a:gd name="connsiteX0" fmla="*/ 0 w 2708910"/>
                <a:gd name="connsiteY0" fmla="*/ 0 h 1954530"/>
                <a:gd name="connsiteX1" fmla="*/ 0 w 2708910"/>
                <a:gd name="connsiteY1" fmla="*/ 1954530 h 1954530"/>
                <a:gd name="connsiteX2" fmla="*/ 2708910 w 2708910"/>
                <a:gd name="connsiteY2" fmla="*/ 1954530 h 195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8910" h="1954530">
                  <a:moveTo>
                    <a:pt x="0" y="0"/>
                  </a:moveTo>
                  <a:lnTo>
                    <a:pt x="0" y="1954530"/>
                  </a:lnTo>
                  <a:lnTo>
                    <a:pt x="2708910" y="1954530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66075" y="4103370"/>
              <a:ext cx="801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Force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81798" y="6393180"/>
              <a:ext cx="1612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Displacement</a:t>
              </a: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2731770" y="4606290"/>
              <a:ext cx="1588770" cy="1771650"/>
            </a:xfrm>
            <a:custGeom>
              <a:avLst/>
              <a:gdLst>
                <a:gd name="connsiteX0" fmla="*/ 0 w 1588770"/>
                <a:gd name="connsiteY0" fmla="*/ 1771650 h 1771650"/>
                <a:gd name="connsiteX1" fmla="*/ 434340 w 1588770"/>
                <a:gd name="connsiteY1" fmla="*/ 1554480 h 1771650"/>
                <a:gd name="connsiteX2" fmla="*/ 1005840 w 1588770"/>
                <a:gd name="connsiteY2" fmla="*/ 1177290 h 1771650"/>
                <a:gd name="connsiteX3" fmla="*/ 1428750 w 1588770"/>
                <a:gd name="connsiteY3" fmla="*/ 651510 h 1771650"/>
                <a:gd name="connsiteX4" fmla="*/ 1588770 w 1588770"/>
                <a:gd name="connsiteY4" fmla="*/ 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8770" h="1771650">
                  <a:moveTo>
                    <a:pt x="0" y="1771650"/>
                  </a:moveTo>
                  <a:cubicBezTo>
                    <a:pt x="133350" y="1712595"/>
                    <a:pt x="266700" y="1653540"/>
                    <a:pt x="434340" y="1554480"/>
                  </a:cubicBezTo>
                  <a:cubicBezTo>
                    <a:pt x="601980" y="1455420"/>
                    <a:pt x="840105" y="1327785"/>
                    <a:pt x="1005840" y="1177290"/>
                  </a:cubicBezTo>
                  <a:cubicBezTo>
                    <a:pt x="1171575" y="1026795"/>
                    <a:pt x="1331595" y="847725"/>
                    <a:pt x="1428750" y="651510"/>
                  </a:cubicBezTo>
                  <a:cubicBezTo>
                    <a:pt x="1525905" y="455295"/>
                    <a:pt x="1557337" y="227647"/>
                    <a:pt x="1588770" y="0"/>
                  </a:cubicBezTo>
                </a:path>
              </a:pathLst>
            </a:custGeom>
            <a:noFill/>
            <a:ln w="3810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2743200" y="4823460"/>
              <a:ext cx="153162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3767677" y="4011930"/>
              <a:ext cx="11304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Use load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criterion</a:t>
              </a: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2754630" y="5570220"/>
              <a:ext cx="2480310" cy="819150"/>
            </a:xfrm>
            <a:custGeom>
              <a:avLst/>
              <a:gdLst>
                <a:gd name="connsiteX0" fmla="*/ 0 w 2480310"/>
                <a:gd name="connsiteY0" fmla="*/ 819150 h 819150"/>
                <a:gd name="connsiteX1" fmla="*/ 617220 w 2480310"/>
                <a:gd name="connsiteY1" fmla="*/ 464820 h 819150"/>
                <a:gd name="connsiteX2" fmla="*/ 1177290 w 2480310"/>
                <a:gd name="connsiteY2" fmla="*/ 190500 h 819150"/>
                <a:gd name="connsiteX3" fmla="*/ 1863090 w 2480310"/>
                <a:gd name="connsiteY3" fmla="*/ 30480 h 819150"/>
                <a:gd name="connsiteX4" fmla="*/ 2480310 w 2480310"/>
                <a:gd name="connsiteY4" fmla="*/ 7620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0310" h="819150">
                  <a:moveTo>
                    <a:pt x="0" y="819150"/>
                  </a:moveTo>
                  <a:cubicBezTo>
                    <a:pt x="210502" y="694372"/>
                    <a:pt x="421005" y="569595"/>
                    <a:pt x="617220" y="464820"/>
                  </a:cubicBezTo>
                  <a:cubicBezTo>
                    <a:pt x="813435" y="360045"/>
                    <a:pt x="969645" y="262890"/>
                    <a:pt x="1177290" y="190500"/>
                  </a:cubicBezTo>
                  <a:cubicBezTo>
                    <a:pt x="1384935" y="118110"/>
                    <a:pt x="1645920" y="60960"/>
                    <a:pt x="1863090" y="30480"/>
                  </a:cubicBezTo>
                  <a:cubicBezTo>
                    <a:pt x="2080260" y="0"/>
                    <a:pt x="2280285" y="3810"/>
                    <a:pt x="2480310" y="762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03949" y="5170170"/>
              <a:ext cx="20601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Use displacement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criterion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 rot="5400000">
              <a:off x="4018547" y="6003758"/>
              <a:ext cx="74595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91FBEC-16AF-8FC7-9566-337F43426FFE}"/>
                  </a:ext>
                </a:extLst>
              </p:cNvPr>
              <p:cNvSpPr txBox="1"/>
              <p:nvPr/>
            </p:nvSpPr>
            <p:spPr>
              <a:xfrm>
                <a:off x="6800459" y="2859932"/>
                <a:ext cx="19309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dirty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𝐅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91FBEC-16AF-8FC7-9566-337F43426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459" y="2859932"/>
                <a:ext cx="1930913" cy="461665"/>
              </a:xfrm>
              <a:prstGeom prst="rect">
                <a:avLst/>
              </a:prstGeom>
              <a:blipFill>
                <a:blip r:embed="rId2"/>
                <a:stretch>
                  <a:fillRect l="-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53238"/>
            <a:ext cx="8909050" cy="5873750"/>
          </a:xfrm>
          <a:ln>
            <a:prstDash val="dash"/>
          </a:ln>
        </p:spPr>
        <p:txBody>
          <a:bodyPr/>
          <a:lstStyle/>
          <a:p>
            <a:r>
              <a:rPr lang="en-US" dirty="0"/>
              <a:t>Load Step (</a:t>
            </a:r>
            <a:r>
              <a:rPr lang="en-US" dirty="0" err="1"/>
              <a:t>subcase</a:t>
            </a:r>
            <a:r>
              <a:rPr lang="en-US" dirty="0"/>
              <a:t> or step)</a:t>
            </a:r>
          </a:p>
          <a:p>
            <a:pPr lvl="1"/>
            <a:r>
              <a:rPr lang="en-US" dirty="0"/>
              <a:t>Load step is a set of loading and boundary conditions to define an analysis problem</a:t>
            </a:r>
          </a:p>
          <a:p>
            <a:pPr lvl="1"/>
            <a:r>
              <a:rPr lang="en-US" dirty="0">
                <a:solidFill>
                  <a:srgbClr val="2C02C6"/>
                </a:solidFill>
              </a:rPr>
              <a:t>Multiple load steps can be used to define a sequence of loading conditions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Strategies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866903" y="2541318"/>
            <a:ext cx="4085111" cy="1425038"/>
            <a:chOff x="1009403" y="2446318"/>
            <a:chExt cx="4085111" cy="1425038"/>
          </a:xfrm>
        </p:grpSpPr>
        <p:sp>
          <p:nvSpPr>
            <p:cNvPr id="23" name="Rectangle 22"/>
            <p:cNvSpPr/>
            <p:nvPr/>
          </p:nvSpPr>
          <p:spPr bwMode="auto">
            <a:xfrm>
              <a:off x="1009403" y="2731325"/>
              <a:ext cx="273132" cy="1140031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294410" y="3040083"/>
              <a:ext cx="2980707" cy="5462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Straight Arrow Connector 15"/>
            <p:cNvCxnSpPr>
              <a:stCxn id="14" idx="3"/>
            </p:cNvCxnSpPr>
            <p:nvPr/>
          </p:nvCxnSpPr>
          <p:spPr bwMode="auto">
            <a:xfrm>
              <a:off x="4275117" y="3313216"/>
              <a:ext cx="819397" cy="1588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stCxn id="14" idx="3"/>
            </p:cNvCxnSpPr>
            <p:nvPr/>
          </p:nvCxnSpPr>
          <p:spPr bwMode="auto">
            <a:xfrm flipH="1" flipV="1">
              <a:off x="4263243" y="2446318"/>
              <a:ext cx="11874" cy="866898"/>
            </a:xfrm>
            <a:prstGeom prst="straightConnector1">
              <a:avLst/>
            </a:prstGeom>
            <a:noFill/>
            <a:ln w="5715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5400000">
              <a:off x="724395" y="3301340"/>
              <a:ext cx="1116281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5120968" y="2355624"/>
            <a:ext cx="3393640" cy="2013069"/>
            <a:chOff x="5120968" y="2477004"/>
            <a:chExt cx="3393640" cy="2013069"/>
          </a:xfrm>
        </p:grpSpPr>
        <p:sp>
          <p:nvSpPr>
            <p:cNvPr id="4" name="Freeform 3"/>
            <p:cNvSpPr/>
            <p:nvPr/>
          </p:nvSpPr>
          <p:spPr bwMode="auto">
            <a:xfrm>
              <a:off x="5510151" y="2493818"/>
              <a:ext cx="3004457" cy="1626920"/>
            </a:xfrm>
            <a:custGeom>
              <a:avLst/>
              <a:gdLst>
                <a:gd name="connsiteX0" fmla="*/ 0 w 3004457"/>
                <a:gd name="connsiteY0" fmla="*/ 0 h 1626920"/>
                <a:gd name="connsiteX1" fmla="*/ 0 w 3004457"/>
                <a:gd name="connsiteY1" fmla="*/ 1626920 h 1626920"/>
                <a:gd name="connsiteX2" fmla="*/ 3004457 w 3004457"/>
                <a:gd name="connsiteY2" fmla="*/ 1626920 h 162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4457" h="1626920">
                  <a:moveTo>
                    <a:pt x="0" y="0"/>
                  </a:moveTo>
                  <a:lnTo>
                    <a:pt x="0" y="1626920"/>
                  </a:lnTo>
                  <a:lnTo>
                    <a:pt x="3004457" y="1626920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5510151" y="3135086"/>
              <a:ext cx="2897579" cy="997527"/>
            </a:xfrm>
            <a:custGeom>
              <a:avLst/>
              <a:gdLst>
                <a:gd name="connsiteX0" fmla="*/ 0 w 2897579"/>
                <a:gd name="connsiteY0" fmla="*/ 997527 h 997527"/>
                <a:gd name="connsiteX1" fmla="*/ 795646 w 2897579"/>
                <a:gd name="connsiteY1" fmla="*/ 0 h 997527"/>
                <a:gd name="connsiteX2" fmla="*/ 2897579 w 2897579"/>
                <a:gd name="connsiteY2" fmla="*/ 0 h 99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7579" h="997527">
                  <a:moveTo>
                    <a:pt x="0" y="997527"/>
                  </a:moveTo>
                  <a:lnTo>
                    <a:pt x="795646" y="0"/>
                  </a:lnTo>
                  <a:lnTo>
                    <a:pt x="2897579" y="0"/>
                  </a:ln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" name="Straight Connector 6"/>
            <p:cNvCxnSpPr>
              <a:stCxn id="5" idx="1"/>
            </p:cNvCxnSpPr>
            <p:nvPr/>
          </p:nvCxnSpPr>
          <p:spPr bwMode="auto">
            <a:xfrm>
              <a:off x="6305797" y="3135086"/>
              <a:ext cx="0" cy="985652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Freeform 7"/>
            <p:cNvSpPr/>
            <p:nvPr/>
          </p:nvSpPr>
          <p:spPr bwMode="auto">
            <a:xfrm>
              <a:off x="6305797" y="2565070"/>
              <a:ext cx="1947554" cy="1555668"/>
            </a:xfrm>
            <a:custGeom>
              <a:avLst/>
              <a:gdLst>
                <a:gd name="connsiteX0" fmla="*/ 0 w 2090058"/>
                <a:gd name="connsiteY0" fmla="*/ 1555668 h 1555668"/>
                <a:gd name="connsiteX1" fmla="*/ 1175658 w 2090058"/>
                <a:gd name="connsiteY1" fmla="*/ 11875 h 1555668"/>
                <a:gd name="connsiteX2" fmla="*/ 2090058 w 2090058"/>
                <a:gd name="connsiteY2" fmla="*/ 0 h 155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90058" h="1555668">
                  <a:moveTo>
                    <a:pt x="0" y="1555668"/>
                  </a:moveTo>
                  <a:lnTo>
                    <a:pt x="1175658" y="11875"/>
                  </a:lnTo>
                  <a:lnTo>
                    <a:pt x="2090058" y="0"/>
                  </a:lnTo>
                </a:path>
              </a:pathLst>
            </a:cu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Straight Connector 12"/>
            <p:cNvCxnSpPr>
              <a:stCxn id="8" idx="1"/>
            </p:cNvCxnSpPr>
            <p:nvPr/>
          </p:nvCxnSpPr>
          <p:spPr bwMode="auto">
            <a:xfrm>
              <a:off x="7401297" y="2576945"/>
              <a:ext cx="8906" cy="1531917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5623375" y="4120741"/>
              <a:ext cx="5758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omic Sans MS" pitchFamily="66" charset="0"/>
                </a:rPr>
                <a:t>LS1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24240" y="4120741"/>
              <a:ext cx="612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omic Sans MS" pitchFamily="66" charset="0"/>
                </a:rPr>
                <a:t>LS2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4961629" y="2636343"/>
              <a:ext cx="6880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omic Sans MS" pitchFamily="66" charset="0"/>
                </a:rPr>
                <a:t>Load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799688" y="4120739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omic Sans MS" pitchFamily="66" charset="0"/>
                </a:rPr>
                <a:t>Time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399446" y="4805089"/>
            <a:ext cx="14830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NASTRAN</a:t>
            </a:r>
          </a:p>
          <a:p>
            <a:r>
              <a:rPr lang="en-US" dirty="0">
                <a:latin typeface="+mn-lt"/>
              </a:rPr>
              <a:t>SPC = 1</a:t>
            </a:r>
          </a:p>
          <a:p>
            <a:r>
              <a:rPr lang="en-US" dirty="0">
                <a:latin typeface="+mn-lt"/>
              </a:rPr>
              <a:t>SUBCASE 1</a:t>
            </a:r>
          </a:p>
          <a:p>
            <a:r>
              <a:rPr lang="en-US" dirty="0">
                <a:latin typeface="+mn-lt"/>
              </a:rPr>
              <a:t>   LOAD = 1</a:t>
            </a:r>
          </a:p>
          <a:p>
            <a:r>
              <a:rPr lang="en-US" dirty="0">
                <a:latin typeface="+mn-lt"/>
              </a:rPr>
              <a:t>SUBCASE 2</a:t>
            </a:r>
          </a:p>
          <a:p>
            <a:r>
              <a:rPr lang="en-US" dirty="0">
                <a:latin typeface="+mn-lt"/>
              </a:rPr>
              <a:t>   LOAD = 2</a:t>
            </a:r>
          </a:p>
        </p:txBody>
      </p:sp>
      <p:pic>
        <p:nvPicPr>
          <p:cNvPr id="393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478" y="4366960"/>
            <a:ext cx="4861037" cy="227320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34" name="Straight Arrow Connector 33"/>
          <p:cNvCxnSpPr/>
          <p:nvPr/>
        </p:nvCxnSpPr>
        <p:spPr bwMode="auto">
          <a:xfrm flipH="1" flipV="1">
            <a:off x="5243639" y="5235547"/>
            <a:ext cx="1080000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Load Increment (</a:t>
            </a:r>
            <a:r>
              <a:rPr lang="en-US" dirty="0" err="1"/>
              <a:t>substeps</a:t>
            </a:r>
            <a:r>
              <a:rPr lang="en-US" dirty="0"/>
              <a:t>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Linear analysis concerns max load 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2C02C6"/>
                </a:solidFill>
              </a:rPr>
              <a:t>Nonlinear analysis depends on </a:t>
            </a:r>
            <a:br>
              <a:rPr lang="en-US" dirty="0">
                <a:solidFill>
                  <a:srgbClr val="2C02C6"/>
                </a:solidFill>
              </a:rPr>
            </a:br>
            <a:r>
              <a:rPr lang="en-US" dirty="0">
                <a:solidFill>
                  <a:srgbClr val="2C02C6"/>
                </a:solidFill>
              </a:rPr>
              <a:t>load path (history)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Applied load is gradually increased</a:t>
            </a:r>
            <a:br>
              <a:rPr lang="en-US" dirty="0"/>
            </a:br>
            <a:r>
              <a:rPr lang="en-US" dirty="0"/>
              <a:t>within a load step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2C02C6"/>
                </a:solidFill>
              </a:rPr>
              <a:t>Follow load path, improve accuracy, </a:t>
            </a:r>
            <a:br>
              <a:rPr lang="en-US" dirty="0">
                <a:solidFill>
                  <a:srgbClr val="2C02C6"/>
                </a:solidFill>
              </a:rPr>
            </a:br>
            <a:r>
              <a:rPr lang="en-US" dirty="0">
                <a:solidFill>
                  <a:srgbClr val="2C02C6"/>
                </a:solidFill>
              </a:rPr>
              <a:t>and easy to converge</a:t>
            </a:r>
          </a:p>
          <a:p>
            <a:pPr>
              <a:spcBef>
                <a:spcPts val="1800"/>
              </a:spcBef>
            </a:pPr>
            <a:r>
              <a:rPr lang="en-US" dirty="0"/>
              <a:t>Convergence Iteration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Within a load increment, an iterative </a:t>
            </a:r>
            <a:br>
              <a:rPr lang="en-US" dirty="0"/>
            </a:br>
            <a:r>
              <a:rPr lang="en-US" dirty="0"/>
              <a:t>method (e.g., NR method) is used to </a:t>
            </a:r>
            <a:br>
              <a:rPr lang="en-US" dirty="0"/>
            </a:br>
            <a:r>
              <a:rPr lang="en-US" dirty="0"/>
              <a:t>find nonlinear solution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2C02C6"/>
                </a:solidFill>
              </a:rPr>
              <a:t>Bisection, linear search, stabilization, etc</a:t>
            </a:r>
          </a:p>
        </p:txBody>
      </p:sp>
      <p:grpSp>
        <p:nvGrpSpPr>
          <p:cNvPr id="147" name="Group 31"/>
          <p:cNvGrpSpPr>
            <a:grpSpLocks/>
          </p:cNvGrpSpPr>
          <p:nvPr/>
        </p:nvGrpSpPr>
        <p:grpSpPr bwMode="auto">
          <a:xfrm>
            <a:off x="6038049" y="4069746"/>
            <a:ext cx="2590800" cy="2160588"/>
            <a:chOff x="3648" y="1344"/>
            <a:chExt cx="1632" cy="1361"/>
          </a:xfrm>
        </p:grpSpPr>
        <p:sp>
          <p:nvSpPr>
            <p:cNvPr id="148" name="Text Box 32"/>
            <p:cNvSpPr txBox="1">
              <a:spLocks noChangeArrowheads="1"/>
            </p:cNvSpPr>
            <p:nvPr/>
          </p:nvSpPr>
          <p:spPr bwMode="auto">
            <a:xfrm>
              <a:off x="3648" y="1669"/>
              <a:ext cx="361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 i="1">
                  <a:latin typeface="Verdana" pitchFamily="34" charset="0"/>
                </a:rPr>
                <a:t>F</a:t>
              </a:r>
              <a:r>
                <a:rPr lang="en-US" altLang="ko-KR" sz="2000" i="1" baseline="30000">
                  <a:latin typeface="Verdana" pitchFamily="34" charset="0"/>
                </a:rPr>
                <a:t>a</a:t>
              </a:r>
            </a:p>
          </p:txBody>
        </p:sp>
        <p:sp>
          <p:nvSpPr>
            <p:cNvPr id="149" name="Freeform 33"/>
            <p:cNvSpPr>
              <a:spLocks/>
            </p:cNvSpPr>
            <p:nvPr/>
          </p:nvSpPr>
          <p:spPr bwMode="auto">
            <a:xfrm>
              <a:off x="3931" y="1775"/>
              <a:ext cx="807" cy="793"/>
            </a:xfrm>
            <a:custGeom>
              <a:avLst/>
              <a:gdLst/>
              <a:ahLst/>
              <a:cxnLst>
                <a:cxn ang="0">
                  <a:pos x="0" y="1016"/>
                </a:cxn>
                <a:cxn ang="0">
                  <a:pos x="432" y="399"/>
                </a:cxn>
                <a:cxn ang="0">
                  <a:pos x="771" y="111"/>
                </a:cxn>
                <a:cxn ang="0">
                  <a:pos x="1034" y="0"/>
                </a:cxn>
              </a:cxnLst>
              <a:rect l="0" t="0" r="r" b="b"/>
              <a:pathLst>
                <a:path w="1034" h="1016">
                  <a:moveTo>
                    <a:pt x="0" y="1016"/>
                  </a:moveTo>
                  <a:cubicBezTo>
                    <a:pt x="72" y="913"/>
                    <a:pt x="304" y="550"/>
                    <a:pt x="432" y="399"/>
                  </a:cubicBezTo>
                  <a:cubicBezTo>
                    <a:pt x="560" y="248"/>
                    <a:pt x="671" y="177"/>
                    <a:pt x="771" y="111"/>
                  </a:cubicBezTo>
                  <a:cubicBezTo>
                    <a:pt x="871" y="45"/>
                    <a:pt x="979" y="23"/>
                    <a:pt x="1034" y="0"/>
                  </a:cubicBezTo>
                </a:path>
              </a:pathLst>
            </a:custGeom>
            <a:noFill/>
            <a:ln w="28575" cap="flat" cmpd="sng">
              <a:solidFill>
                <a:srgbClr val="2C02C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Text Box 34"/>
            <p:cNvSpPr txBox="1">
              <a:spLocks noChangeArrowheads="1"/>
            </p:cNvSpPr>
            <p:nvPr/>
          </p:nvSpPr>
          <p:spPr bwMode="auto">
            <a:xfrm>
              <a:off x="3744" y="1344"/>
              <a:ext cx="18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 i="1" dirty="0">
                  <a:latin typeface="Verdana" pitchFamily="34" charset="0"/>
                </a:rPr>
                <a:t>F</a:t>
              </a:r>
            </a:p>
          </p:txBody>
        </p:sp>
        <p:sp>
          <p:nvSpPr>
            <p:cNvPr id="151" name="Text Box 35"/>
            <p:cNvSpPr txBox="1">
              <a:spLocks noChangeArrowheads="1"/>
            </p:cNvSpPr>
            <p:nvPr/>
          </p:nvSpPr>
          <p:spPr bwMode="auto">
            <a:xfrm>
              <a:off x="5093" y="2455"/>
              <a:ext cx="18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 i="1">
                  <a:latin typeface="Verdana" pitchFamily="34" charset="0"/>
                </a:rPr>
                <a:t>u</a:t>
              </a:r>
            </a:p>
          </p:txBody>
        </p:sp>
        <p:sp>
          <p:nvSpPr>
            <p:cNvPr id="152" name="Line 36"/>
            <p:cNvSpPr>
              <a:spLocks noChangeShapeType="1"/>
            </p:cNvSpPr>
            <p:nvPr/>
          </p:nvSpPr>
          <p:spPr bwMode="auto">
            <a:xfrm rot="-5400000">
              <a:off x="4512" y="1987"/>
              <a:ext cx="0" cy="11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Line 37"/>
            <p:cNvSpPr>
              <a:spLocks noChangeShapeType="1"/>
            </p:cNvSpPr>
            <p:nvPr/>
          </p:nvSpPr>
          <p:spPr bwMode="auto">
            <a:xfrm>
              <a:off x="3931" y="1440"/>
              <a:ext cx="0" cy="1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lg"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Line 38"/>
            <p:cNvSpPr>
              <a:spLocks noChangeShapeType="1"/>
            </p:cNvSpPr>
            <p:nvPr/>
          </p:nvSpPr>
          <p:spPr bwMode="auto">
            <a:xfrm>
              <a:off x="3931" y="1769"/>
              <a:ext cx="8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Line 39"/>
            <p:cNvSpPr>
              <a:spLocks noChangeShapeType="1"/>
            </p:cNvSpPr>
            <p:nvPr/>
          </p:nvSpPr>
          <p:spPr bwMode="auto">
            <a:xfrm>
              <a:off x="4749" y="1816"/>
              <a:ext cx="0" cy="7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Line 40"/>
            <p:cNvSpPr>
              <a:spLocks noChangeShapeType="1"/>
            </p:cNvSpPr>
            <p:nvPr/>
          </p:nvSpPr>
          <p:spPr bwMode="auto">
            <a:xfrm flipV="1">
              <a:off x="3931" y="1768"/>
              <a:ext cx="377" cy="7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41"/>
            <p:cNvSpPr>
              <a:spLocks noChangeShapeType="1"/>
            </p:cNvSpPr>
            <p:nvPr/>
          </p:nvSpPr>
          <p:spPr bwMode="auto">
            <a:xfrm flipV="1">
              <a:off x="4311" y="1768"/>
              <a:ext cx="0" cy="2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42"/>
            <p:cNvSpPr>
              <a:spLocks noChangeShapeType="1"/>
            </p:cNvSpPr>
            <p:nvPr/>
          </p:nvSpPr>
          <p:spPr bwMode="auto">
            <a:xfrm flipV="1">
              <a:off x="4313" y="1765"/>
              <a:ext cx="131" cy="2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43"/>
            <p:cNvSpPr>
              <a:spLocks noChangeShapeType="1"/>
            </p:cNvSpPr>
            <p:nvPr/>
          </p:nvSpPr>
          <p:spPr bwMode="auto">
            <a:xfrm flipV="1">
              <a:off x="4444" y="1765"/>
              <a:ext cx="0" cy="1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44"/>
            <p:cNvSpPr>
              <a:spLocks noChangeShapeType="1"/>
            </p:cNvSpPr>
            <p:nvPr/>
          </p:nvSpPr>
          <p:spPr bwMode="auto">
            <a:xfrm flipV="1">
              <a:off x="4437" y="1765"/>
              <a:ext cx="101" cy="1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45"/>
            <p:cNvSpPr>
              <a:spLocks noChangeShapeType="1"/>
            </p:cNvSpPr>
            <p:nvPr/>
          </p:nvSpPr>
          <p:spPr bwMode="auto">
            <a:xfrm flipV="1">
              <a:off x="4535" y="17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46"/>
            <p:cNvSpPr>
              <a:spLocks noChangeShapeType="1"/>
            </p:cNvSpPr>
            <p:nvPr/>
          </p:nvSpPr>
          <p:spPr bwMode="auto">
            <a:xfrm flipV="1">
              <a:off x="4535" y="1765"/>
              <a:ext cx="7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47"/>
            <p:cNvSpPr>
              <a:spLocks noChangeShapeType="1"/>
            </p:cNvSpPr>
            <p:nvPr/>
          </p:nvSpPr>
          <p:spPr bwMode="auto">
            <a:xfrm flipH="1" flipV="1">
              <a:off x="4615" y="1768"/>
              <a:ext cx="0" cy="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Oval 48"/>
            <p:cNvSpPr>
              <a:spLocks noChangeArrowheads="1"/>
            </p:cNvSpPr>
            <p:nvPr/>
          </p:nvSpPr>
          <p:spPr bwMode="auto">
            <a:xfrm>
              <a:off x="4292" y="2025"/>
              <a:ext cx="37" cy="38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Oval 49"/>
            <p:cNvSpPr>
              <a:spLocks noChangeArrowheads="1"/>
            </p:cNvSpPr>
            <p:nvPr/>
          </p:nvSpPr>
          <p:spPr bwMode="auto">
            <a:xfrm>
              <a:off x="4425" y="1908"/>
              <a:ext cx="38" cy="38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Oval 50"/>
            <p:cNvSpPr>
              <a:spLocks noChangeArrowheads="1"/>
            </p:cNvSpPr>
            <p:nvPr/>
          </p:nvSpPr>
          <p:spPr bwMode="auto">
            <a:xfrm>
              <a:off x="4514" y="1847"/>
              <a:ext cx="38" cy="38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Oval 51"/>
            <p:cNvSpPr>
              <a:spLocks noChangeArrowheads="1"/>
            </p:cNvSpPr>
            <p:nvPr/>
          </p:nvSpPr>
          <p:spPr bwMode="auto">
            <a:xfrm>
              <a:off x="4599" y="1803"/>
              <a:ext cx="37" cy="3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Text Box 52"/>
            <p:cNvSpPr txBox="1">
              <a:spLocks noChangeArrowheads="1"/>
            </p:cNvSpPr>
            <p:nvPr/>
          </p:nvSpPr>
          <p:spPr bwMode="auto">
            <a:xfrm>
              <a:off x="4142" y="2194"/>
              <a:ext cx="187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1600" i="1">
                  <a:latin typeface="Verdana" pitchFamily="34" charset="0"/>
                </a:rPr>
                <a:t>1</a:t>
              </a:r>
            </a:p>
          </p:txBody>
        </p:sp>
        <p:sp>
          <p:nvSpPr>
            <p:cNvPr id="169" name="Text Box 53"/>
            <p:cNvSpPr txBox="1">
              <a:spLocks noChangeArrowheads="1"/>
            </p:cNvSpPr>
            <p:nvPr/>
          </p:nvSpPr>
          <p:spPr bwMode="auto">
            <a:xfrm>
              <a:off x="4317" y="1967"/>
              <a:ext cx="188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1600" i="1" dirty="0">
                  <a:latin typeface="Verdana" pitchFamily="34" charset="0"/>
                </a:rPr>
                <a:t>2</a:t>
              </a:r>
            </a:p>
          </p:txBody>
        </p:sp>
        <p:sp>
          <p:nvSpPr>
            <p:cNvPr id="170" name="Text Box 54"/>
            <p:cNvSpPr txBox="1">
              <a:spLocks noChangeArrowheads="1"/>
            </p:cNvSpPr>
            <p:nvPr/>
          </p:nvSpPr>
          <p:spPr bwMode="auto">
            <a:xfrm>
              <a:off x="4432" y="1878"/>
              <a:ext cx="188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1600" i="1">
                  <a:latin typeface="Verdana" pitchFamily="34" charset="0"/>
                </a:rPr>
                <a:t>3</a:t>
              </a:r>
            </a:p>
          </p:txBody>
        </p:sp>
        <p:sp>
          <p:nvSpPr>
            <p:cNvPr id="171" name="Text Box 55"/>
            <p:cNvSpPr txBox="1">
              <a:spLocks noChangeArrowheads="1"/>
            </p:cNvSpPr>
            <p:nvPr/>
          </p:nvSpPr>
          <p:spPr bwMode="auto">
            <a:xfrm>
              <a:off x="4512" y="1824"/>
              <a:ext cx="187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1600" i="1">
                  <a:latin typeface="Verdana" pitchFamily="34" charset="0"/>
                </a:rPr>
                <a:t>4</a:t>
              </a:r>
            </a:p>
          </p:txBody>
        </p:sp>
        <p:sp>
          <p:nvSpPr>
            <p:cNvPr id="172" name="Text Box 56"/>
            <p:cNvSpPr txBox="1">
              <a:spLocks noChangeArrowheads="1"/>
            </p:cNvSpPr>
            <p:nvPr/>
          </p:nvSpPr>
          <p:spPr bwMode="auto">
            <a:xfrm>
              <a:off x="4611" y="1775"/>
              <a:ext cx="186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1600" i="1">
                  <a:latin typeface="Verdana" pitchFamily="34" charset="0"/>
                </a:rPr>
                <a:t>5</a:t>
              </a:r>
            </a:p>
          </p:txBody>
        </p:sp>
        <p:sp>
          <p:nvSpPr>
            <p:cNvPr id="173" name="Oval 57"/>
            <p:cNvSpPr>
              <a:spLocks noChangeArrowheads="1"/>
            </p:cNvSpPr>
            <p:nvPr/>
          </p:nvSpPr>
          <p:spPr bwMode="auto">
            <a:xfrm>
              <a:off x="4718" y="1751"/>
              <a:ext cx="38" cy="38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5570676" y="729012"/>
            <a:ext cx="3408363" cy="2930525"/>
            <a:chOff x="5570676" y="729012"/>
            <a:chExt cx="3408363" cy="2930525"/>
          </a:xfrm>
        </p:grpSpPr>
        <p:grpSp>
          <p:nvGrpSpPr>
            <p:cNvPr id="132100" name="Group 4"/>
            <p:cNvGrpSpPr>
              <a:grpSpLocks noChangeAspect="1"/>
            </p:cNvGrpSpPr>
            <p:nvPr/>
          </p:nvGrpSpPr>
          <p:grpSpPr bwMode="auto">
            <a:xfrm>
              <a:off x="5570676" y="729012"/>
              <a:ext cx="3408363" cy="2930525"/>
              <a:chOff x="3459" y="622"/>
              <a:chExt cx="2147" cy="1846"/>
            </a:xfrm>
          </p:grpSpPr>
          <p:sp>
            <p:nvSpPr>
              <p:cNvPr id="132101" name="Rectangle 5"/>
              <p:cNvSpPr>
                <a:spLocks noChangeArrowheads="1"/>
              </p:cNvSpPr>
              <p:nvPr/>
            </p:nvSpPr>
            <p:spPr bwMode="auto">
              <a:xfrm>
                <a:off x="3755" y="675"/>
                <a:ext cx="1779" cy="15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2102" name="Rectangle 6"/>
              <p:cNvSpPr>
                <a:spLocks noChangeArrowheads="1"/>
              </p:cNvSpPr>
              <p:nvPr/>
            </p:nvSpPr>
            <p:spPr bwMode="auto">
              <a:xfrm>
                <a:off x="3755" y="675"/>
                <a:ext cx="1779" cy="1543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03" name="Line 7"/>
              <p:cNvSpPr>
                <a:spLocks noChangeShapeType="1"/>
              </p:cNvSpPr>
              <p:nvPr/>
            </p:nvSpPr>
            <p:spPr bwMode="auto">
              <a:xfrm>
                <a:off x="3755" y="675"/>
                <a:ext cx="177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04" name="Line 8"/>
              <p:cNvSpPr>
                <a:spLocks noChangeShapeType="1"/>
              </p:cNvSpPr>
              <p:nvPr/>
            </p:nvSpPr>
            <p:spPr bwMode="auto">
              <a:xfrm>
                <a:off x="3755" y="2218"/>
                <a:ext cx="177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05" name="Line 9"/>
              <p:cNvSpPr>
                <a:spLocks noChangeShapeType="1"/>
              </p:cNvSpPr>
              <p:nvPr/>
            </p:nvSpPr>
            <p:spPr bwMode="auto">
              <a:xfrm flipV="1">
                <a:off x="5534" y="675"/>
                <a:ext cx="1" cy="15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06" name="Line 10"/>
              <p:cNvSpPr>
                <a:spLocks noChangeShapeType="1"/>
              </p:cNvSpPr>
              <p:nvPr/>
            </p:nvSpPr>
            <p:spPr bwMode="auto">
              <a:xfrm flipV="1">
                <a:off x="3755" y="675"/>
                <a:ext cx="1" cy="15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07" name="Line 11"/>
              <p:cNvSpPr>
                <a:spLocks noChangeShapeType="1"/>
              </p:cNvSpPr>
              <p:nvPr/>
            </p:nvSpPr>
            <p:spPr bwMode="auto">
              <a:xfrm>
                <a:off x="3755" y="2218"/>
                <a:ext cx="177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08" name="Line 12"/>
              <p:cNvSpPr>
                <a:spLocks noChangeShapeType="1"/>
              </p:cNvSpPr>
              <p:nvPr/>
            </p:nvSpPr>
            <p:spPr bwMode="auto">
              <a:xfrm flipV="1">
                <a:off x="3755" y="675"/>
                <a:ext cx="1" cy="15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09" name="Line 13"/>
              <p:cNvSpPr>
                <a:spLocks noChangeShapeType="1"/>
              </p:cNvSpPr>
              <p:nvPr/>
            </p:nvSpPr>
            <p:spPr bwMode="auto">
              <a:xfrm flipV="1">
                <a:off x="3755" y="2199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10" name="Line 14"/>
              <p:cNvSpPr>
                <a:spLocks noChangeShapeType="1"/>
              </p:cNvSpPr>
              <p:nvPr/>
            </p:nvSpPr>
            <p:spPr bwMode="auto">
              <a:xfrm>
                <a:off x="3755" y="675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11" name="Rectangle 15"/>
              <p:cNvSpPr>
                <a:spLocks noChangeArrowheads="1"/>
              </p:cNvSpPr>
              <p:nvPr/>
            </p:nvSpPr>
            <p:spPr bwMode="auto">
              <a:xfrm>
                <a:off x="3731" y="2233"/>
                <a:ext cx="96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112" name="Line 16"/>
              <p:cNvSpPr>
                <a:spLocks noChangeShapeType="1"/>
              </p:cNvSpPr>
              <p:nvPr/>
            </p:nvSpPr>
            <p:spPr bwMode="auto">
              <a:xfrm flipV="1">
                <a:off x="4111" y="2199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13" name="Line 17"/>
              <p:cNvSpPr>
                <a:spLocks noChangeShapeType="1"/>
              </p:cNvSpPr>
              <p:nvPr/>
            </p:nvSpPr>
            <p:spPr bwMode="auto">
              <a:xfrm>
                <a:off x="4111" y="675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14" name="Rectangle 18"/>
              <p:cNvSpPr>
                <a:spLocks noChangeArrowheads="1"/>
              </p:cNvSpPr>
              <p:nvPr/>
            </p:nvSpPr>
            <p:spPr bwMode="auto">
              <a:xfrm>
                <a:off x="4048" y="2233"/>
                <a:ext cx="17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0.2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115" name="Line 19"/>
              <p:cNvSpPr>
                <a:spLocks noChangeShapeType="1"/>
              </p:cNvSpPr>
              <p:nvPr/>
            </p:nvSpPr>
            <p:spPr bwMode="auto">
              <a:xfrm flipV="1">
                <a:off x="4467" y="2199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16" name="Line 20"/>
              <p:cNvSpPr>
                <a:spLocks noChangeShapeType="1"/>
              </p:cNvSpPr>
              <p:nvPr/>
            </p:nvSpPr>
            <p:spPr bwMode="auto">
              <a:xfrm>
                <a:off x="4467" y="675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17" name="Rectangle 21"/>
              <p:cNvSpPr>
                <a:spLocks noChangeArrowheads="1"/>
              </p:cNvSpPr>
              <p:nvPr/>
            </p:nvSpPr>
            <p:spPr bwMode="auto">
              <a:xfrm>
                <a:off x="4404" y="2233"/>
                <a:ext cx="17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0.4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118" name="Line 22"/>
              <p:cNvSpPr>
                <a:spLocks noChangeShapeType="1"/>
              </p:cNvSpPr>
              <p:nvPr/>
            </p:nvSpPr>
            <p:spPr bwMode="auto">
              <a:xfrm flipV="1">
                <a:off x="4823" y="2199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19" name="Line 23"/>
              <p:cNvSpPr>
                <a:spLocks noChangeShapeType="1"/>
              </p:cNvSpPr>
              <p:nvPr/>
            </p:nvSpPr>
            <p:spPr bwMode="auto">
              <a:xfrm>
                <a:off x="4823" y="675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20" name="Rectangle 24"/>
              <p:cNvSpPr>
                <a:spLocks noChangeArrowheads="1"/>
              </p:cNvSpPr>
              <p:nvPr/>
            </p:nvSpPr>
            <p:spPr bwMode="auto">
              <a:xfrm>
                <a:off x="4760" y="2233"/>
                <a:ext cx="17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0.6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121" name="Line 25"/>
              <p:cNvSpPr>
                <a:spLocks noChangeShapeType="1"/>
              </p:cNvSpPr>
              <p:nvPr/>
            </p:nvSpPr>
            <p:spPr bwMode="auto">
              <a:xfrm flipV="1">
                <a:off x="5178" y="2199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22" name="Line 26"/>
              <p:cNvSpPr>
                <a:spLocks noChangeShapeType="1"/>
              </p:cNvSpPr>
              <p:nvPr/>
            </p:nvSpPr>
            <p:spPr bwMode="auto">
              <a:xfrm>
                <a:off x="5178" y="675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23" name="Rectangle 27"/>
              <p:cNvSpPr>
                <a:spLocks noChangeArrowheads="1"/>
              </p:cNvSpPr>
              <p:nvPr/>
            </p:nvSpPr>
            <p:spPr bwMode="auto">
              <a:xfrm>
                <a:off x="5116" y="2233"/>
                <a:ext cx="17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0.8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124" name="Line 28"/>
              <p:cNvSpPr>
                <a:spLocks noChangeShapeType="1"/>
              </p:cNvSpPr>
              <p:nvPr/>
            </p:nvSpPr>
            <p:spPr bwMode="auto">
              <a:xfrm flipV="1">
                <a:off x="5534" y="2199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25" name="Line 29"/>
              <p:cNvSpPr>
                <a:spLocks noChangeShapeType="1"/>
              </p:cNvSpPr>
              <p:nvPr/>
            </p:nvSpPr>
            <p:spPr bwMode="auto">
              <a:xfrm>
                <a:off x="5534" y="675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26" name="Rectangle 30"/>
              <p:cNvSpPr>
                <a:spLocks noChangeArrowheads="1"/>
              </p:cNvSpPr>
              <p:nvPr/>
            </p:nvSpPr>
            <p:spPr bwMode="auto">
              <a:xfrm>
                <a:off x="5510" y="2233"/>
                <a:ext cx="96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127" name="Line 31"/>
              <p:cNvSpPr>
                <a:spLocks noChangeShapeType="1"/>
              </p:cNvSpPr>
              <p:nvPr/>
            </p:nvSpPr>
            <p:spPr bwMode="auto">
              <a:xfrm>
                <a:off x="3755" y="2218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28" name="Line 32"/>
              <p:cNvSpPr>
                <a:spLocks noChangeShapeType="1"/>
              </p:cNvSpPr>
              <p:nvPr/>
            </p:nvSpPr>
            <p:spPr bwMode="auto">
              <a:xfrm flipH="1">
                <a:off x="5515" y="2218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29" name="Rectangle 33"/>
              <p:cNvSpPr>
                <a:spLocks noChangeArrowheads="1"/>
              </p:cNvSpPr>
              <p:nvPr/>
            </p:nvSpPr>
            <p:spPr bwMode="auto">
              <a:xfrm>
                <a:off x="3548" y="2165"/>
                <a:ext cx="236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-100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130" name="Line 34"/>
              <p:cNvSpPr>
                <a:spLocks noChangeShapeType="1"/>
              </p:cNvSpPr>
              <p:nvPr/>
            </p:nvSpPr>
            <p:spPr bwMode="auto">
              <a:xfrm>
                <a:off x="3755" y="2021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31" name="Line 35"/>
              <p:cNvSpPr>
                <a:spLocks noChangeShapeType="1"/>
              </p:cNvSpPr>
              <p:nvPr/>
            </p:nvSpPr>
            <p:spPr bwMode="auto">
              <a:xfrm flipH="1">
                <a:off x="5515" y="2021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32" name="Rectangle 36"/>
              <p:cNvSpPr>
                <a:spLocks noChangeArrowheads="1"/>
              </p:cNvSpPr>
              <p:nvPr/>
            </p:nvSpPr>
            <p:spPr bwMode="auto">
              <a:xfrm>
                <a:off x="3601" y="1968"/>
                <a:ext cx="183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-50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133" name="Line 37"/>
              <p:cNvSpPr>
                <a:spLocks noChangeShapeType="1"/>
              </p:cNvSpPr>
              <p:nvPr/>
            </p:nvSpPr>
            <p:spPr bwMode="auto">
              <a:xfrm>
                <a:off x="3755" y="1829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34" name="Line 38"/>
              <p:cNvSpPr>
                <a:spLocks noChangeShapeType="1"/>
              </p:cNvSpPr>
              <p:nvPr/>
            </p:nvSpPr>
            <p:spPr bwMode="auto">
              <a:xfrm flipH="1">
                <a:off x="5515" y="1829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35" name="Rectangle 39"/>
              <p:cNvSpPr>
                <a:spLocks noChangeArrowheads="1"/>
              </p:cNvSpPr>
              <p:nvPr/>
            </p:nvSpPr>
            <p:spPr bwMode="auto">
              <a:xfrm>
                <a:off x="3683" y="1776"/>
                <a:ext cx="96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136" name="Line 40"/>
              <p:cNvSpPr>
                <a:spLocks noChangeShapeType="1"/>
              </p:cNvSpPr>
              <p:nvPr/>
            </p:nvSpPr>
            <p:spPr bwMode="auto">
              <a:xfrm>
                <a:off x="3755" y="1637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37" name="Line 41"/>
              <p:cNvSpPr>
                <a:spLocks noChangeShapeType="1"/>
              </p:cNvSpPr>
              <p:nvPr/>
            </p:nvSpPr>
            <p:spPr bwMode="auto">
              <a:xfrm flipH="1">
                <a:off x="5515" y="1637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38" name="Rectangle 42"/>
              <p:cNvSpPr>
                <a:spLocks noChangeArrowheads="1"/>
              </p:cNvSpPr>
              <p:nvPr/>
            </p:nvSpPr>
            <p:spPr bwMode="auto">
              <a:xfrm>
                <a:off x="3630" y="1584"/>
                <a:ext cx="149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50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139" name="Line 43"/>
              <p:cNvSpPr>
                <a:spLocks noChangeShapeType="1"/>
              </p:cNvSpPr>
              <p:nvPr/>
            </p:nvSpPr>
            <p:spPr bwMode="auto">
              <a:xfrm>
                <a:off x="3755" y="1444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40" name="Line 44"/>
              <p:cNvSpPr>
                <a:spLocks noChangeShapeType="1"/>
              </p:cNvSpPr>
              <p:nvPr/>
            </p:nvSpPr>
            <p:spPr bwMode="auto">
              <a:xfrm flipH="1">
                <a:off x="5515" y="1444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41" name="Rectangle 45"/>
              <p:cNvSpPr>
                <a:spLocks noChangeArrowheads="1"/>
              </p:cNvSpPr>
              <p:nvPr/>
            </p:nvSpPr>
            <p:spPr bwMode="auto">
              <a:xfrm>
                <a:off x="3577" y="1391"/>
                <a:ext cx="202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100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142" name="Line 46"/>
              <p:cNvSpPr>
                <a:spLocks noChangeShapeType="1"/>
              </p:cNvSpPr>
              <p:nvPr/>
            </p:nvSpPr>
            <p:spPr bwMode="auto">
              <a:xfrm>
                <a:off x="3755" y="1252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43" name="Line 47"/>
              <p:cNvSpPr>
                <a:spLocks noChangeShapeType="1"/>
              </p:cNvSpPr>
              <p:nvPr/>
            </p:nvSpPr>
            <p:spPr bwMode="auto">
              <a:xfrm flipH="1">
                <a:off x="5515" y="1252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44" name="Rectangle 48"/>
              <p:cNvSpPr>
                <a:spLocks noChangeArrowheads="1"/>
              </p:cNvSpPr>
              <p:nvPr/>
            </p:nvSpPr>
            <p:spPr bwMode="auto">
              <a:xfrm>
                <a:off x="3577" y="1199"/>
                <a:ext cx="202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150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145" name="Line 49"/>
              <p:cNvSpPr>
                <a:spLocks noChangeShapeType="1"/>
              </p:cNvSpPr>
              <p:nvPr/>
            </p:nvSpPr>
            <p:spPr bwMode="auto">
              <a:xfrm>
                <a:off x="3755" y="1060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46" name="Line 50"/>
              <p:cNvSpPr>
                <a:spLocks noChangeShapeType="1"/>
              </p:cNvSpPr>
              <p:nvPr/>
            </p:nvSpPr>
            <p:spPr bwMode="auto">
              <a:xfrm flipH="1">
                <a:off x="5515" y="1060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47" name="Rectangle 51"/>
              <p:cNvSpPr>
                <a:spLocks noChangeArrowheads="1"/>
              </p:cNvSpPr>
              <p:nvPr/>
            </p:nvSpPr>
            <p:spPr bwMode="auto">
              <a:xfrm>
                <a:off x="3577" y="1007"/>
                <a:ext cx="202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200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148" name="Line 52"/>
              <p:cNvSpPr>
                <a:spLocks noChangeShapeType="1"/>
              </p:cNvSpPr>
              <p:nvPr/>
            </p:nvSpPr>
            <p:spPr bwMode="auto">
              <a:xfrm>
                <a:off x="3755" y="867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49" name="Line 53"/>
              <p:cNvSpPr>
                <a:spLocks noChangeShapeType="1"/>
              </p:cNvSpPr>
              <p:nvPr/>
            </p:nvSpPr>
            <p:spPr bwMode="auto">
              <a:xfrm flipH="1">
                <a:off x="5515" y="867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50" name="Rectangle 54"/>
              <p:cNvSpPr>
                <a:spLocks noChangeArrowheads="1"/>
              </p:cNvSpPr>
              <p:nvPr/>
            </p:nvSpPr>
            <p:spPr bwMode="auto">
              <a:xfrm>
                <a:off x="3577" y="815"/>
                <a:ext cx="202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250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151" name="Line 55"/>
              <p:cNvSpPr>
                <a:spLocks noChangeShapeType="1"/>
              </p:cNvSpPr>
              <p:nvPr/>
            </p:nvSpPr>
            <p:spPr bwMode="auto">
              <a:xfrm>
                <a:off x="3755" y="675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52" name="Line 56"/>
              <p:cNvSpPr>
                <a:spLocks noChangeShapeType="1"/>
              </p:cNvSpPr>
              <p:nvPr/>
            </p:nvSpPr>
            <p:spPr bwMode="auto">
              <a:xfrm flipH="1">
                <a:off x="5515" y="675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53" name="Rectangle 57"/>
              <p:cNvSpPr>
                <a:spLocks noChangeArrowheads="1"/>
              </p:cNvSpPr>
              <p:nvPr/>
            </p:nvSpPr>
            <p:spPr bwMode="auto">
              <a:xfrm>
                <a:off x="3577" y="622"/>
                <a:ext cx="202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300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154" name="Line 58"/>
              <p:cNvSpPr>
                <a:spLocks noChangeShapeType="1"/>
              </p:cNvSpPr>
              <p:nvPr/>
            </p:nvSpPr>
            <p:spPr bwMode="auto">
              <a:xfrm>
                <a:off x="3755" y="675"/>
                <a:ext cx="177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55" name="Line 59"/>
              <p:cNvSpPr>
                <a:spLocks noChangeShapeType="1"/>
              </p:cNvSpPr>
              <p:nvPr/>
            </p:nvSpPr>
            <p:spPr bwMode="auto">
              <a:xfrm>
                <a:off x="3755" y="2218"/>
                <a:ext cx="177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56" name="Line 60"/>
              <p:cNvSpPr>
                <a:spLocks noChangeShapeType="1"/>
              </p:cNvSpPr>
              <p:nvPr/>
            </p:nvSpPr>
            <p:spPr bwMode="auto">
              <a:xfrm flipV="1">
                <a:off x="5534" y="675"/>
                <a:ext cx="1" cy="15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57" name="Line 61"/>
              <p:cNvSpPr>
                <a:spLocks noChangeShapeType="1"/>
              </p:cNvSpPr>
              <p:nvPr/>
            </p:nvSpPr>
            <p:spPr bwMode="auto">
              <a:xfrm flipV="1">
                <a:off x="3755" y="675"/>
                <a:ext cx="1" cy="15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58" name="Freeform 62"/>
              <p:cNvSpPr>
                <a:spLocks/>
              </p:cNvSpPr>
              <p:nvPr/>
            </p:nvSpPr>
            <p:spPr bwMode="auto">
              <a:xfrm>
                <a:off x="3755" y="767"/>
                <a:ext cx="1779" cy="1451"/>
              </a:xfrm>
              <a:custGeom>
                <a:avLst/>
                <a:gdLst/>
                <a:ahLst/>
                <a:cxnLst>
                  <a:cxn ang="0">
                    <a:pos x="87" y="841"/>
                  </a:cxn>
                  <a:cxn ang="0">
                    <a:pos x="178" y="745"/>
                  </a:cxn>
                  <a:cxn ang="0">
                    <a:pos x="265" y="677"/>
                  </a:cxn>
                  <a:cxn ang="0">
                    <a:pos x="356" y="620"/>
                  </a:cxn>
                  <a:cxn ang="0">
                    <a:pos x="443" y="572"/>
                  </a:cxn>
                  <a:cxn ang="0">
                    <a:pos x="534" y="528"/>
                  </a:cxn>
                  <a:cxn ang="0">
                    <a:pos x="620" y="490"/>
                  </a:cxn>
                  <a:cxn ang="0">
                    <a:pos x="712" y="456"/>
                  </a:cxn>
                  <a:cxn ang="0">
                    <a:pos x="798" y="423"/>
                  </a:cxn>
                  <a:cxn ang="0">
                    <a:pos x="890" y="399"/>
                  </a:cxn>
                  <a:cxn ang="0">
                    <a:pos x="798" y="730"/>
                  </a:cxn>
                  <a:cxn ang="0">
                    <a:pos x="712" y="898"/>
                  </a:cxn>
                  <a:cxn ang="0">
                    <a:pos x="620" y="1014"/>
                  </a:cxn>
                  <a:cxn ang="0">
                    <a:pos x="534" y="1100"/>
                  </a:cxn>
                  <a:cxn ang="0">
                    <a:pos x="443" y="1177"/>
                  </a:cxn>
                  <a:cxn ang="0">
                    <a:pos x="356" y="1245"/>
                  </a:cxn>
                  <a:cxn ang="0">
                    <a:pos x="265" y="1302"/>
                  </a:cxn>
                  <a:cxn ang="0">
                    <a:pos x="178" y="1360"/>
                  </a:cxn>
                  <a:cxn ang="0">
                    <a:pos x="87" y="1408"/>
                  </a:cxn>
                  <a:cxn ang="0">
                    <a:pos x="0" y="1451"/>
                  </a:cxn>
                  <a:cxn ang="0">
                    <a:pos x="178" y="932"/>
                  </a:cxn>
                  <a:cxn ang="0">
                    <a:pos x="356" y="711"/>
                  </a:cxn>
                  <a:cxn ang="0">
                    <a:pos x="534" y="562"/>
                  </a:cxn>
                  <a:cxn ang="0">
                    <a:pos x="712" y="447"/>
                  </a:cxn>
                  <a:cxn ang="0">
                    <a:pos x="890" y="350"/>
                  </a:cxn>
                  <a:cxn ang="0">
                    <a:pos x="1068" y="264"/>
                  </a:cxn>
                  <a:cxn ang="0">
                    <a:pos x="1245" y="187"/>
                  </a:cxn>
                  <a:cxn ang="0">
                    <a:pos x="1423" y="115"/>
                  </a:cxn>
                  <a:cxn ang="0">
                    <a:pos x="1601" y="48"/>
                  </a:cxn>
                  <a:cxn ang="0">
                    <a:pos x="1779" y="0"/>
                  </a:cxn>
                  <a:cxn ang="0">
                    <a:pos x="1601" y="509"/>
                  </a:cxn>
                  <a:cxn ang="0">
                    <a:pos x="1423" y="730"/>
                  </a:cxn>
                  <a:cxn ang="0">
                    <a:pos x="1245" y="879"/>
                  </a:cxn>
                  <a:cxn ang="0">
                    <a:pos x="1068" y="999"/>
                  </a:cxn>
                  <a:cxn ang="0">
                    <a:pos x="890" y="1096"/>
                  </a:cxn>
                  <a:cxn ang="0">
                    <a:pos x="712" y="1187"/>
                  </a:cxn>
                  <a:cxn ang="0">
                    <a:pos x="534" y="1264"/>
                  </a:cxn>
                  <a:cxn ang="0">
                    <a:pos x="356" y="1336"/>
                  </a:cxn>
                  <a:cxn ang="0">
                    <a:pos x="178" y="1398"/>
                  </a:cxn>
                  <a:cxn ang="0">
                    <a:pos x="0" y="1451"/>
                  </a:cxn>
                </a:cxnLst>
                <a:rect l="0" t="0" r="r" b="b"/>
                <a:pathLst>
                  <a:path w="1779" h="1451">
                    <a:moveTo>
                      <a:pt x="43" y="913"/>
                    </a:moveTo>
                    <a:lnTo>
                      <a:pt x="87" y="841"/>
                    </a:lnTo>
                    <a:lnTo>
                      <a:pt x="130" y="788"/>
                    </a:lnTo>
                    <a:lnTo>
                      <a:pt x="178" y="745"/>
                    </a:lnTo>
                    <a:lnTo>
                      <a:pt x="221" y="706"/>
                    </a:lnTo>
                    <a:lnTo>
                      <a:pt x="265" y="677"/>
                    </a:lnTo>
                    <a:lnTo>
                      <a:pt x="308" y="648"/>
                    </a:lnTo>
                    <a:lnTo>
                      <a:pt x="356" y="620"/>
                    </a:lnTo>
                    <a:lnTo>
                      <a:pt x="399" y="596"/>
                    </a:lnTo>
                    <a:lnTo>
                      <a:pt x="443" y="572"/>
                    </a:lnTo>
                    <a:lnTo>
                      <a:pt x="486" y="552"/>
                    </a:lnTo>
                    <a:lnTo>
                      <a:pt x="534" y="528"/>
                    </a:lnTo>
                    <a:lnTo>
                      <a:pt x="577" y="509"/>
                    </a:lnTo>
                    <a:lnTo>
                      <a:pt x="620" y="490"/>
                    </a:lnTo>
                    <a:lnTo>
                      <a:pt x="664" y="471"/>
                    </a:lnTo>
                    <a:lnTo>
                      <a:pt x="712" y="456"/>
                    </a:lnTo>
                    <a:lnTo>
                      <a:pt x="755" y="442"/>
                    </a:lnTo>
                    <a:lnTo>
                      <a:pt x="798" y="423"/>
                    </a:lnTo>
                    <a:lnTo>
                      <a:pt x="842" y="408"/>
                    </a:lnTo>
                    <a:lnTo>
                      <a:pt x="890" y="399"/>
                    </a:lnTo>
                    <a:lnTo>
                      <a:pt x="842" y="586"/>
                    </a:lnTo>
                    <a:lnTo>
                      <a:pt x="798" y="730"/>
                    </a:lnTo>
                    <a:lnTo>
                      <a:pt x="755" y="826"/>
                    </a:lnTo>
                    <a:lnTo>
                      <a:pt x="712" y="898"/>
                    </a:lnTo>
                    <a:lnTo>
                      <a:pt x="664" y="961"/>
                    </a:lnTo>
                    <a:lnTo>
                      <a:pt x="620" y="1014"/>
                    </a:lnTo>
                    <a:lnTo>
                      <a:pt x="577" y="1057"/>
                    </a:lnTo>
                    <a:lnTo>
                      <a:pt x="534" y="1100"/>
                    </a:lnTo>
                    <a:lnTo>
                      <a:pt x="486" y="1144"/>
                    </a:lnTo>
                    <a:lnTo>
                      <a:pt x="443" y="1177"/>
                    </a:lnTo>
                    <a:lnTo>
                      <a:pt x="399" y="1211"/>
                    </a:lnTo>
                    <a:lnTo>
                      <a:pt x="356" y="1245"/>
                    </a:lnTo>
                    <a:lnTo>
                      <a:pt x="308" y="1273"/>
                    </a:lnTo>
                    <a:lnTo>
                      <a:pt x="265" y="1302"/>
                    </a:lnTo>
                    <a:lnTo>
                      <a:pt x="221" y="1331"/>
                    </a:lnTo>
                    <a:lnTo>
                      <a:pt x="178" y="1360"/>
                    </a:lnTo>
                    <a:lnTo>
                      <a:pt x="130" y="1384"/>
                    </a:lnTo>
                    <a:lnTo>
                      <a:pt x="87" y="1408"/>
                    </a:lnTo>
                    <a:lnTo>
                      <a:pt x="43" y="1432"/>
                    </a:lnTo>
                    <a:lnTo>
                      <a:pt x="0" y="1451"/>
                    </a:lnTo>
                    <a:lnTo>
                      <a:pt x="87" y="1144"/>
                    </a:lnTo>
                    <a:lnTo>
                      <a:pt x="178" y="932"/>
                    </a:lnTo>
                    <a:lnTo>
                      <a:pt x="265" y="802"/>
                    </a:lnTo>
                    <a:lnTo>
                      <a:pt x="356" y="711"/>
                    </a:lnTo>
                    <a:lnTo>
                      <a:pt x="443" y="629"/>
                    </a:lnTo>
                    <a:lnTo>
                      <a:pt x="534" y="562"/>
                    </a:lnTo>
                    <a:lnTo>
                      <a:pt x="620" y="499"/>
                    </a:lnTo>
                    <a:lnTo>
                      <a:pt x="712" y="447"/>
                    </a:lnTo>
                    <a:lnTo>
                      <a:pt x="798" y="394"/>
                    </a:lnTo>
                    <a:lnTo>
                      <a:pt x="890" y="350"/>
                    </a:lnTo>
                    <a:lnTo>
                      <a:pt x="976" y="302"/>
                    </a:lnTo>
                    <a:lnTo>
                      <a:pt x="1068" y="264"/>
                    </a:lnTo>
                    <a:lnTo>
                      <a:pt x="1154" y="225"/>
                    </a:lnTo>
                    <a:lnTo>
                      <a:pt x="1245" y="187"/>
                    </a:lnTo>
                    <a:lnTo>
                      <a:pt x="1332" y="149"/>
                    </a:lnTo>
                    <a:lnTo>
                      <a:pt x="1423" y="115"/>
                    </a:lnTo>
                    <a:lnTo>
                      <a:pt x="1510" y="81"/>
                    </a:lnTo>
                    <a:lnTo>
                      <a:pt x="1601" y="48"/>
                    </a:lnTo>
                    <a:lnTo>
                      <a:pt x="1688" y="19"/>
                    </a:lnTo>
                    <a:lnTo>
                      <a:pt x="1779" y="0"/>
                    </a:lnTo>
                    <a:lnTo>
                      <a:pt x="1688" y="293"/>
                    </a:lnTo>
                    <a:lnTo>
                      <a:pt x="1601" y="509"/>
                    </a:lnTo>
                    <a:lnTo>
                      <a:pt x="1510" y="634"/>
                    </a:lnTo>
                    <a:lnTo>
                      <a:pt x="1423" y="730"/>
                    </a:lnTo>
                    <a:lnTo>
                      <a:pt x="1332" y="812"/>
                    </a:lnTo>
                    <a:lnTo>
                      <a:pt x="1245" y="879"/>
                    </a:lnTo>
                    <a:lnTo>
                      <a:pt x="1154" y="942"/>
                    </a:lnTo>
                    <a:lnTo>
                      <a:pt x="1068" y="999"/>
                    </a:lnTo>
                    <a:lnTo>
                      <a:pt x="976" y="1052"/>
                    </a:lnTo>
                    <a:lnTo>
                      <a:pt x="890" y="1096"/>
                    </a:lnTo>
                    <a:lnTo>
                      <a:pt x="798" y="1144"/>
                    </a:lnTo>
                    <a:lnTo>
                      <a:pt x="712" y="1187"/>
                    </a:lnTo>
                    <a:lnTo>
                      <a:pt x="620" y="1225"/>
                    </a:lnTo>
                    <a:lnTo>
                      <a:pt x="534" y="1264"/>
                    </a:lnTo>
                    <a:lnTo>
                      <a:pt x="443" y="1297"/>
                    </a:lnTo>
                    <a:lnTo>
                      <a:pt x="356" y="1336"/>
                    </a:lnTo>
                    <a:lnTo>
                      <a:pt x="265" y="1365"/>
                    </a:lnTo>
                    <a:lnTo>
                      <a:pt x="178" y="1398"/>
                    </a:lnTo>
                    <a:lnTo>
                      <a:pt x="87" y="1432"/>
                    </a:lnTo>
                    <a:lnTo>
                      <a:pt x="0" y="1451"/>
                    </a:lnTo>
                  </a:path>
                </a:pathLst>
              </a:custGeom>
              <a:noFill/>
              <a:ln w="1905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59" name="Oval 63"/>
              <p:cNvSpPr>
                <a:spLocks noChangeArrowheads="1"/>
              </p:cNvSpPr>
              <p:nvPr/>
            </p:nvSpPr>
            <p:spPr bwMode="auto">
              <a:xfrm>
                <a:off x="3779" y="1661"/>
                <a:ext cx="39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60" name="Oval 64"/>
              <p:cNvSpPr>
                <a:spLocks noChangeArrowheads="1"/>
              </p:cNvSpPr>
              <p:nvPr/>
            </p:nvSpPr>
            <p:spPr bwMode="auto">
              <a:xfrm>
                <a:off x="3823" y="1589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61" name="Oval 65"/>
              <p:cNvSpPr>
                <a:spLocks noChangeArrowheads="1"/>
              </p:cNvSpPr>
              <p:nvPr/>
            </p:nvSpPr>
            <p:spPr bwMode="auto">
              <a:xfrm>
                <a:off x="3866" y="1536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62" name="Oval 66"/>
              <p:cNvSpPr>
                <a:spLocks noChangeArrowheads="1"/>
              </p:cNvSpPr>
              <p:nvPr/>
            </p:nvSpPr>
            <p:spPr bwMode="auto">
              <a:xfrm>
                <a:off x="3914" y="1492"/>
                <a:ext cx="38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63" name="Oval 67"/>
              <p:cNvSpPr>
                <a:spLocks noChangeArrowheads="1"/>
              </p:cNvSpPr>
              <p:nvPr/>
            </p:nvSpPr>
            <p:spPr bwMode="auto">
              <a:xfrm>
                <a:off x="3957" y="1454"/>
                <a:ext cx="39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64" name="Oval 68"/>
              <p:cNvSpPr>
                <a:spLocks noChangeArrowheads="1"/>
              </p:cNvSpPr>
              <p:nvPr/>
            </p:nvSpPr>
            <p:spPr bwMode="auto">
              <a:xfrm>
                <a:off x="4000" y="1425"/>
                <a:ext cx="39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65" name="Oval 69"/>
              <p:cNvSpPr>
                <a:spLocks noChangeArrowheads="1"/>
              </p:cNvSpPr>
              <p:nvPr/>
            </p:nvSpPr>
            <p:spPr bwMode="auto">
              <a:xfrm>
                <a:off x="4044" y="1396"/>
                <a:ext cx="38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66" name="Oval 70"/>
              <p:cNvSpPr>
                <a:spLocks noChangeArrowheads="1"/>
              </p:cNvSpPr>
              <p:nvPr/>
            </p:nvSpPr>
            <p:spPr bwMode="auto">
              <a:xfrm>
                <a:off x="4092" y="1367"/>
                <a:ext cx="38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67" name="Oval 71"/>
              <p:cNvSpPr>
                <a:spLocks noChangeArrowheads="1"/>
              </p:cNvSpPr>
              <p:nvPr/>
            </p:nvSpPr>
            <p:spPr bwMode="auto">
              <a:xfrm>
                <a:off x="4135" y="1343"/>
                <a:ext cx="38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68" name="Oval 72"/>
              <p:cNvSpPr>
                <a:spLocks noChangeArrowheads="1"/>
              </p:cNvSpPr>
              <p:nvPr/>
            </p:nvSpPr>
            <p:spPr bwMode="auto">
              <a:xfrm>
                <a:off x="4178" y="1319"/>
                <a:ext cx="39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69" name="Oval 73"/>
              <p:cNvSpPr>
                <a:spLocks noChangeArrowheads="1"/>
              </p:cNvSpPr>
              <p:nvPr/>
            </p:nvSpPr>
            <p:spPr bwMode="auto">
              <a:xfrm>
                <a:off x="4222" y="1300"/>
                <a:ext cx="38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70" name="Oval 74"/>
              <p:cNvSpPr>
                <a:spLocks noChangeArrowheads="1"/>
              </p:cNvSpPr>
              <p:nvPr/>
            </p:nvSpPr>
            <p:spPr bwMode="auto">
              <a:xfrm>
                <a:off x="4270" y="1276"/>
                <a:ext cx="38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71" name="Oval 75"/>
              <p:cNvSpPr>
                <a:spLocks noChangeArrowheads="1"/>
              </p:cNvSpPr>
              <p:nvPr/>
            </p:nvSpPr>
            <p:spPr bwMode="auto">
              <a:xfrm>
                <a:off x="4313" y="1257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72" name="Oval 76"/>
              <p:cNvSpPr>
                <a:spLocks noChangeArrowheads="1"/>
              </p:cNvSpPr>
              <p:nvPr/>
            </p:nvSpPr>
            <p:spPr bwMode="auto">
              <a:xfrm>
                <a:off x="4356" y="1238"/>
                <a:ext cx="39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73" name="Oval 77"/>
              <p:cNvSpPr>
                <a:spLocks noChangeArrowheads="1"/>
              </p:cNvSpPr>
              <p:nvPr/>
            </p:nvSpPr>
            <p:spPr bwMode="auto">
              <a:xfrm>
                <a:off x="4399" y="1218"/>
                <a:ext cx="39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74" name="Oval 78"/>
              <p:cNvSpPr>
                <a:spLocks noChangeArrowheads="1"/>
              </p:cNvSpPr>
              <p:nvPr/>
            </p:nvSpPr>
            <p:spPr bwMode="auto">
              <a:xfrm>
                <a:off x="4448" y="1204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75" name="Oval 79"/>
              <p:cNvSpPr>
                <a:spLocks noChangeArrowheads="1"/>
              </p:cNvSpPr>
              <p:nvPr/>
            </p:nvSpPr>
            <p:spPr bwMode="auto">
              <a:xfrm>
                <a:off x="4491" y="1190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76" name="Oval 80"/>
              <p:cNvSpPr>
                <a:spLocks noChangeArrowheads="1"/>
              </p:cNvSpPr>
              <p:nvPr/>
            </p:nvSpPr>
            <p:spPr bwMode="auto">
              <a:xfrm>
                <a:off x="4534" y="1170"/>
                <a:ext cx="39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77" name="Oval 81"/>
              <p:cNvSpPr>
                <a:spLocks noChangeArrowheads="1"/>
              </p:cNvSpPr>
              <p:nvPr/>
            </p:nvSpPr>
            <p:spPr bwMode="auto">
              <a:xfrm>
                <a:off x="4577" y="1156"/>
                <a:ext cx="39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78" name="Oval 82"/>
              <p:cNvSpPr>
                <a:spLocks noChangeArrowheads="1"/>
              </p:cNvSpPr>
              <p:nvPr/>
            </p:nvSpPr>
            <p:spPr bwMode="auto">
              <a:xfrm>
                <a:off x="4625" y="1146"/>
                <a:ext cx="39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79" name="Oval 83"/>
              <p:cNvSpPr>
                <a:spLocks noChangeArrowheads="1"/>
              </p:cNvSpPr>
              <p:nvPr/>
            </p:nvSpPr>
            <p:spPr bwMode="auto">
              <a:xfrm>
                <a:off x="4577" y="1334"/>
                <a:ext cx="39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80" name="Oval 84"/>
              <p:cNvSpPr>
                <a:spLocks noChangeArrowheads="1"/>
              </p:cNvSpPr>
              <p:nvPr/>
            </p:nvSpPr>
            <p:spPr bwMode="auto">
              <a:xfrm>
                <a:off x="4534" y="1478"/>
                <a:ext cx="39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81" name="Oval 85"/>
              <p:cNvSpPr>
                <a:spLocks noChangeArrowheads="1"/>
              </p:cNvSpPr>
              <p:nvPr/>
            </p:nvSpPr>
            <p:spPr bwMode="auto">
              <a:xfrm>
                <a:off x="4491" y="1574"/>
                <a:ext cx="38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82" name="Oval 86"/>
              <p:cNvSpPr>
                <a:spLocks noChangeArrowheads="1"/>
              </p:cNvSpPr>
              <p:nvPr/>
            </p:nvSpPr>
            <p:spPr bwMode="auto">
              <a:xfrm>
                <a:off x="4448" y="1646"/>
                <a:ext cx="38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83" name="Oval 87"/>
              <p:cNvSpPr>
                <a:spLocks noChangeArrowheads="1"/>
              </p:cNvSpPr>
              <p:nvPr/>
            </p:nvSpPr>
            <p:spPr bwMode="auto">
              <a:xfrm>
                <a:off x="4399" y="1709"/>
                <a:ext cx="39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84" name="Oval 88"/>
              <p:cNvSpPr>
                <a:spLocks noChangeArrowheads="1"/>
              </p:cNvSpPr>
              <p:nvPr/>
            </p:nvSpPr>
            <p:spPr bwMode="auto">
              <a:xfrm>
                <a:off x="4356" y="1762"/>
                <a:ext cx="39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85" name="Oval 89"/>
              <p:cNvSpPr>
                <a:spLocks noChangeArrowheads="1"/>
              </p:cNvSpPr>
              <p:nvPr/>
            </p:nvSpPr>
            <p:spPr bwMode="auto">
              <a:xfrm>
                <a:off x="4313" y="1805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86" name="Oval 90"/>
              <p:cNvSpPr>
                <a:spLocks noChangeArrowheads="1"/>
              </p:cNvSpPr>
              <p:nvPr/>
            </p:nvSpPr>
            <p:spPr bwMode="auto">
              <a:xfrm>
                <a:off x="4270" y="1848"/>
                <a:ext cx="38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87" name="Oval 91"/>
              <p:cNvSpPr>
                <a:spLocks noChangeArrowheads="1"/>
              </p:cNvSpPr>
              <p:nvPr/>
            </p:nvSpPr>
            <p:spPr bwMode="auto">
              <a:xfrm>
                <a:off x="4222" y="1891"/>
                <a:ext cx="38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88" name="Oval 92"/>
              <p:cNvSpPr>
                <a:spLocks noChangeArrowheads="1"/>
              </p:cNvSpPr>
              <p:nvPr/>
            </p:nvSpPr>
            <p:spPr bwMode="auto">
              <a:xfrm>
                <a:off x="4178" y="1925"/>
                <a:ext cx="39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89" name="Oval 93"/>
              <p:cNvSpPr>
                <a:spLocks noChangeArrowheads="1"/>
              </p:cNvSpPr>
              <p:nvPr/>
            </p:nvSpPr>
            <p:spPr bwMode="auto">
              <a:xfrm>
                <a:off x="4135" y="1959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90" name="Oval 94"/>
              <p:cNvSpPr>
                <a:spLocks noChangeArrowheads="1"/>
              </p:cNvSpPr>
              <p:nvPr/>
            </p:nvSpPr>
            <p:spPr bwMode="auto">
              <a:xfrm>
                <a:off x="4092" y="1992"/>
                <a:ext cx="38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91" name="Oval 95"/>
              <p:cNvSpPr>
                <a:spLocks noChangeArrowheads="1"/>
              </p:cNvSpPr>
              <p:nvPr/>
            </p:nvSpPr>
            <p:spPr bwMode="auto">
              <a:xfrm>
                <a:off x="4044" y="2021"/>
                <a:ext cx="38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92" name="Oval 96"/>
              <p:cNvSpPr>
                <a:spLocks noChangeArrowheads="1"/>
              </p:cNvSpPr>
              <p:nvPr/>
            </p:nvSpPr>
            <p:spPr bwMode="auto">
              <a:xfrm>
                <a:off x="4000" y="2050"/>
                <a:ext cx="39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93" name="Oval 97"/>
              <p:cNvSpPr>
                <a:spLocks noChangeArrowheads="1"/>
              </p:cNvSpPr>
              <p:nvPr/>
            </p:nvSpPr>
            <p:spPr bwMode="auto">
              <a:xfrm>
                <a:off x="3957" y="2079"/>
                <a:ext cx="39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94" name="Oval 98"/>
              <p:cNvSpPr>
                <a:spLocks noChangeArrowheads="1"/>
              </p:cNvSpPr>
              <p:nvPr/>
            </p:nvSpPr>
            <p:spPr bwMode="auto">
              <a:xfrm>
                <a:off x="3914" y="2108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95" name="Oval 99"/>
              <p:cNvSpPr>
                <a:spLocks noChangeArrowheads="1"/>
              </p:cNvSpPr>
              <p:nvPr/>
            </p:nvSpPr>
            <p:spPr bwMode="auto">
              <a:xfrm>
                <a:off x="3866" y="2132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96" name="Oval 100"/>
              <p:cNvSpPr>
                <a:spLocks noChangeArrowheads="1"/>
              </p:cNvSpPr>
              <p:nvPr/>
            </p:nvSpPr>
            <p:spPr bwMode="auto">
              <a:xfrm>
                <a:off x="3823" y="2156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97" name="Oval 101"/>
              <p:cNvSpPr>
                <a:spLocks noChangeArrowheads="1"/>
              </p:cNvSpPr>
              <p:nvPr/>
            </p:nvSpPr>
            <p:spPr bwMode="auto">
              <a:xfrm>
                <a:off x="3779" y="2180"/>
                <a:ext cx="39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98" name="Oval 102"/>
              <p:cNvSpPr>
                <a:spLocks noChangeArrowheads="1"/>
              </p:cNvSpPr>
              <p:nvPr/>
            </p:nvSpPr>
            <p:spPr bwMode="auto">
              <a:xfrm>
                <a:off x="3736" y="2199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99" name="Oval 103"/>
              <p:cNvSpPr>
                <a:spLocks noChangeArrowheads="1"/>
              </p:cNvSpPr>
              <p:nvPr/>
            </p:nvSpPr>
            <p:spPr bwMode="auto">
              <a:xfrm>
                <a:off x="3823" y="1891"/>
                <a:ext cx="38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00" name="Oval 104"/>
              <p:cNvSpPr>
                <a:spLocks noChangeArrowheads="1"/>
              </p:cNvSpPr>
              <p:nvPr/>
            </p:nvSpPr>
            <p:spPr bwMode="auto">
              <a:xfrm>
                <a:off x="3914" y="1680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01" name="Oval 105"/>
              <p:cNvSpPr>
                <a:spLocks noChangeArrowheads="1"/>
              </p:cNvSpPr>
              <p:nvPr/>
            </p:nvSpPr>
            <p:spPr bwMode="auto">
              <a:xfrm>
                <a:off x="4000" y="1550"/>
                <a:ext cx="39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02" name="Oval 106"/>
              <p:cNvSpPr>
                <a:spLocks noChangeArrowheads="1"/>
              </p:cNvSpPr>
              <p:nvPr/>
            </p:nvSpPr>
            <p:spPr bwMode="auto">
              <a:xfrm>
                <a:off x="4092" y="1459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03" name="Oval 107"/>
              <p:cNvSpPr>
                <a:spLocks noChangeArrowheads="1"/>
              </p:cNvSpPr>
              <p:nvPr/>
            </p:nvSpPr>
            <p:spPr bwMode="auto">
              <a:xfrm>
                <a:off x="4178" y="1377"/>
                <a:ext cx="39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04" name="Oval 108"/>
              <p:cNvSpPr>
                <a:spLocks noChangeArrowheads="1"/>
              </p:cNvSpPr>
              <p:nvPr/>
            </p:nvSpPr>
            <p:spPr bwMode="auto">
              <a:xfrm>
                <a:off x="4270" y="1310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05" name="Oval 109"/>
              <p:cNvSpPr>
                <a:spLocks noChangeArrowheads="1"/>
              </p:cNvSpPr>
              <p:nvPr/>
            </p:nvSpPr>
            <p:spPr bwMode="auto">
              <a:xfrm>
                <a:off x="4356" y="1247"/>
                <a:ext cx="39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06" name="Oval 110"/>
              <p:cNvSpPr>
                <a:spLocks noChangeArrowheads="1"/>
              </p:cNvSpPr>
              <p:nvPr/>
            </p:nvSpPr>
            <p:spPr bwMode="auto">
              <a:xfrm>
                <a:off x="4448" y="1194"/>
                <a:ext cx="38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07" name="Oval 111"/>
              <p:cNvSpPr>
                <a:spLocks noChangeArrowheads="1"/>
              </p:cNvSpPr>
              <p:nvPr/>
            </p:nvSpPr>
            <p:spPr bwMode="auto">
              <a:xfrm>
                <a:off x="4534" y="1141"/>
                <a:ext cx="39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08" name="Oval 112"/>
              <p:cNvSpPr>
                <a:spLocks noChangeArrowheads="1"/>
              </p:cNvSpPr>
              <p:nvPr/>
            </p:nvSpPr>
            <p:spPr bwMode="auto">
              <a:xfrm>
                <a:off x="4625" y="1098"/>
                <a:ext cx="39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09" name="Oval 113"/>
              <p:cNvSpPr>
                <a:spLocks noChangeArrowheads="1"/>
              </p:cNvSpPr>
              <p:nvPr/>
            </p:nvSpPr>
            <p:spPr bwMode="auto">
              <a:xfrm>
                <a:off x="4712" y="1050"/>
                <a:ext cx="38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10" name="Oval 114"/>
              <p:cNvSpPr>
                <a:spLocks noChangeArrowheads="1"/>
              </p:cNvSpPr>
              <p:nvPr/>
            </p:nvSpPr>
            <p:spPr bwMode="auto">
              <a:xfrm>
                <a:off x="4803" y="1012"/>
                <a:ext cx="39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11" name="Oval 115"/>
              <p:cNvSpPr>
                <a:spLocks noChangeArrowheads="1"/>
              </p:cNvSpPr>
              <p:nvPr/>
            </p:nvSpPr>
            <p:spPr bwMode="auto">
              <a:xfrm>
                <a:off x="4890" y="973"/>
                <a:ext cx="38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12" name="Oval 116"/>
              <p:cNvSpPr>
                <a:spLocks noChangeArrowheads="1"/>
              </p:cNvSpPr>
              <p:nvPr/>
            </p:nvSpPr>
            <p:spPr bwMode="auto">
              <a:xfrm>
                <a:off x="4981" y="935"/>
                <a:ext cx="39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13" name="Oval 117"/>
              <p:cNvSpPr>
                <a:spLocks noChangeArrowheads="1"/>
              </p:cNvSpPr>
              <p:nvPr/>
            </p:nvSpPr>
            <p:spPr bwMode="auto">
              <a:xfrm>
                <a:off x="5068" y="896"/>
                <a:ext cx="38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14" name="Oval 118"/>
              <p:cNvSpPr>
                <a:spLocks noChangeArrowheads="1"/>
              </p:cNvSpPr>
              <p:nvPr/>
            </p:nvSpPr>
            <p:spPr bwMode="auto">
              <a:xfrm>
                <a:off x="5159" y="863"/>
                <a:ext cx="39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15" name="Oval 119"/>
              <p:cNvSpPr>
                <a:spLocks noChangeArrowheads="1"/>
              </p:cNvSpPr>
              <p:nvPr/>
            </p:nvSpPr>
            <p:spPr bwMode="auto">
              <a:xfrm>
                <a:off x="5246" y="829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16" name="Oval 120"/>
              <p:cNvSpPr>
                <a:spLocks noChangeArrowheads="1"/>
              </p:cNvSpPr>
              <p:nvPr/>
            </p:nvSpPr>
            <p:spPr bwMode="auto">
              <a:xfrm>
                <a:off x="5337" y="795"/>
                <a:ext cx="38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17" name="Oval 121"/>
              <p:cNvSpPr>
                <a:spLocks noChangeArrowheads="1"/>
              </p:cNvSpPr>
              <p:nvPr/>
            </p:nvSpPr>
            <p:spPr bwMode="auto">
              <a:xfrm>
                <a:off x="5423" y="767"/>
                <a:ext cx="39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18" name="Oval 122"/>
              <p:cNvSpPr>
                <a:spLocks noChangeArrowheads="1"/>
              </p:cNvSpPr>
              <p:nvPr/>
            </p:nvSpPr>
            <p:spPr bwMode="auto">
              <a:xfrm>
                <a:off x="5515" y="747"/>
                <a:ext cx="38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19" name="Oval 123"/>
              <p:cNvSpPr>
                <a:spLocks noChangeArrowheads="1"/>
              </p:cNvSpPr>
              <p:nvPr/>
            </p:nvSpPr>
            <p:spPr bwMode="auto">
              <a:xfrm>
                <a:off x="5423" y="1041"/>
                <a:ext cx="39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20" name="Oval 124"/>
              <p:cNvSpPr>
                <a:spLocks noChangeArrowheads="1"/>
              </p:cNvSpPr>
              <p:nvPr/>
            </p:nvSpPr>
            <p:spPr bwMode="auto">
              <a:xfrm>
                <a:off x="5337" y="1257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21" name="Oval 125"/>
              <p:cNvSpPr>
                <a:spLocks noChangeArrowheads="1"/>
              </p:cNvSpPr>
              <p:nvPr/>
            </p:nvSpPr>
            <p:spPr bwMode="auto">
              <a:xfrm>
                <a:off x="5246" y="1382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22" name="Oval 126"/>
              <p:cNvSpPr>
                <a:spLocks noChangeArrowheads="1"/>
              </p:cNvSpPr>
              <p:nvPr/>
            </p:nvSpPr>
            <p:spPr bwMode="auto">
              <a:xfrm>
                <a:off x="5159" y="1478"/>
                <a:ext cx="39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23" name="Oval 127"/>
              <p:cNvSpPr>
                <a:spLocks noChangeArrowheads="1"/>
              </p:cNvSpPr>
              <p:nvPr/>
            </p:nvSpPr>
            <p:spPr bwMode="auto">
              <a:xfrm>
                <a:off x="5068" y="1560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24" name="Oval 128"/>
              <p:cNvSpPr>
                <a:spLocks noChangeArrowheads="1"/>
              </p:cNvSpPr>
              <p:nvPr/>
            </p:nvSpPr>
            <p:spPr bwMode="auto">
              <a:xfrm>
                <a:off x="4981" y="1627"/>
                <a:ext cx="39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25" name="Oval 129"/>
              <p:cNvSpPr>
                <a:spLocks noChangeArrowheads="1"/>
              </p:cNvSpPr>
              <p:nvPr/>
            </p:nvSpPr>
            <p:spPr bwMode="auto">
              <a:xfrm>
                <a:off x="4890" y="1689"/>
                <a:ext cx="38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26" name="Oval 130"/>
              <p:cNvSpPr>
                <a:spLocks noChangeArrowheads="1"/>
              </p:cNvSpPr>
              <p:nvPr/>
            </p:nvSpPr>
            <p:spPr bwMode="auto">
              <a:xfrm>
                <a:off x="4803" y="1747"/>
                <a:ext cx="39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27" name="Oval 131"/>
              <p:cNvSpPr>
                <a:spLocks noChangeArrowheads="1"/>
              </p:cNvSpPr>
              <p:nvPr/>
            </p:nvSpPr>
            <p:spPr bwMode="auto">
              <a:xfrm>
                <a:off x="4712" y="1800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28" name="Oval 132"/>
              <p:cNvSpPr>
                <a:spLocks noChangeArrowheads="1"/>
              </p:cNvSpPr>
              <p:nvPr/>
            </p:nvSpPr>
            <p:spPr bwMode="auto">
              <a:xfrm>
                <a:off x="4625" y="1843"/>
                <a:ext cx="39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29" name="Oval 133"/>
              <p:cNvSpPr>
                <a:spLocks noChangeArrowheads="1"/>
              </p:cNvSpPr>
              <p:nvPr/>
            </p:nvSpPr>
            <p:spPr bwMode="auto">
              <a:xfrm>
                <a:off x="4534" y="1891"/>
                <a:ext cx="39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30" name="Oval 134"/>
              <p:cNvSpPr>
                <a:spLocks noChangeArrowheads="1"/>
              </p:cNvSpPr>
              <p:nvPr/>
            </p:nvSpPr>
            <p:spPr bwMode="auto">
              <a:xfrm>
                <a:off x="4448" y="1935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31" name="Oval 135"/>
              <p:cNvSpPr>
                <a:spLocks noChangeArrowheads="1"/>
              </p:cNvSpPr>
              <p:nvPr/>
            </p:nvSpPr>
            <p:spPr bwMode="auto">
              <a:xfrm>
                <a:off x="4356" y="1973"/>
                <a:ext cx="39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32" name="Oval 136"/>
              <p:cNvSpPr>
                <a:spLocks noChangeArrowheads="1"/>
              </p:cNvSpPr>
              <p:nvPr/>
            </p:nvSpPr>
            <p:spPr bwMode="auto">
              <a:xfrm>
                <a:off x="4270" y="2012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33" name="Oval 137"/>
              <p:cNvSpPr>
                <a:spLocks noChangeArrowheads="1"/>
              </p:cNvSpPr>
              <p:nvPr/>
            </p:nvSpPr>
            <p:spPr bwMode="auto">
              <a:xfrm>
                <a:off x="4178" y="2045"/>
                <a:ext cx="39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34" name="Oval 138"/>
              <p:cNvSpPr>
                <a:spLocks noChangeArrowheads="1"/>
              </p:cNvSpPr>
              <p:nvPr/>
            </p:nvSpPr>
            <p:spPr bwMode="auto">
              <a:xfrm>
                <a:off x="4092" y="2084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35" name="Oval 139"/>
              <p:cNvSpPr>
                <a:spLocks noChangeArrowheads="1"/>
              </p:cNvSpPr>
              <p:nvPr/>
            </p:nvSpPr>
            <p:spPr bwMode="auto">
              <a:xfrm>
                <a:off x="4000" y="2112"/>
                <a:ext cx="39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36" name="Oval 140"/>
              <p:cNvSpPr>
                <a:spLocks noChangeArrowheads="1"/>
              </p:cNvSpPr>
              <p:nvPr/>
            </p:nvSpPr>
            <p:spPr bwMode="auto">
              <a:xfrm>
                <a:off x="3914" y="2146"/>
                <a:ext cx="38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37" name="Oval 141"/>
              <p:cNvSpPr>
                <a:spLocks noChangeArrowheads="1"/>
              </p:cNvSpPr>
              <p:nvPr/>
            </p:nvSpPr>
            <p:spPr bwMode="auto">
              <a:xfrm>
                <a:off x="3823" y="2180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38" name="Oval 142"/>
              <p:cNvSpPr>
                <a:spLocks noChangeArrowheads="1"/>
              </p:cNvSpPr>
              <p:nvPr/>
            </p:nvSpPr>
            <p:spPr bwMode="auto">
              <a:xfrm>
                <a:off x="3736" y="2199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39" name="Rectangle 143"/>
              <p:cNvSpPr>
                <a:spLocks noChangeArrowheads="1"/>
              </p:cNvSpPr>
              <p:nvPr/>
            </p:nvSpPr>
            <p:spPr bwMode="auto">
              <a:xfrm>
                <a:off x="4356" y="2343"/>
                <a:ext cx="625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Displacement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240" name="Rectangle 144"/>
              <p:cNvSpPr>
                <a:spLocks noChangeArrowheads="1"/>
              </p:cNvSpPr>
              <p:nvPr/>
            </p:nvSpPr>
            <p:spPr bwMode="auto">
              <a:xfrm rot="16200000">
                <a:off x="3378" y="1366"/>
                <a:ext cx="28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Force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45" name="TextBox 144"/>
            <p:cNvSpPr txBox="1"/>
            <p:nvPr/>
          </p:nvSpPr>
          <p:spPr>
            <a:xfrm>
              <a:off x="6115344" y="904467"/>
              <a:ext cx="9941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omic Sans MS" pitchFamily="66" charset="0"/>
                </a:rPr>
                <a:t>Loading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752197" y="2915463"/>
              <a:ext cx="11063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Comic Sans MS" pitchFamily="66" charset="0"/>
                </a:rPr>
                <a:t>Unloading</a:t>
              </a:r>
            </a:p>
          </p:txBody>
        </p:sp>
        <p:sp>
          <p:nvSpPr>
            <p:cNvPr id="174" name="Freeform 173"/>
            <p:cNvSpPr/>
            <p:nvPr/>
          </p:nvSpPr>
          <p:spPr bwMode="auto">
            <a:xfrm>
              <a:off x="6609144" y="1296365"/>
              <a:ext cx="891251" cy="532435"/>
            </a:xfrm>
            <a:custGeom>
              <a:avLst/>
              <a:gdLst>
                <a:gd name="connsiteX0" fmla="*/ 0 w 891251"/>
                <a:gd name="connsiteY0" fmla="*/ 532435 h 532435"/>
                <a:gd name="connsiteX1" fmla="*/ 208345 w 891251"/>
                <a:gd name="connsiteY1" fmla="*/ 0 h 532435"/>
                <a:gd name="connsiteX2" fmla="*/ 891251 w 891251"/>
                <a:gd name="connsiteY2" fmla="*/ 127321 h 53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1251" h="532435">
                  <a:moveTo>
                    <a:pt x="0" y="532435"/>
                  </a:moveTo>
                  <a:lnTo>
                    <a:pt x="208345" y="0"/>
                  </a:lnTo>
                  <a:lnTo>
                    <a:pt x="891251" y="127321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5" name="Freeform 174"/>
            <p:cNvSpPr/>
            <p:nvPr/>
          </p:nvSpPr>
          <p:spPr bwMode="auto">
            <a:xfrm>
              <a:off x="7257327" y="2280213"/>
              <a:ext cx="972273" cy="671331"/>
            </a:xfrm>
            <a:custGeom>
              <a:avLst/>
              <a:gdLst>
                <a:gd name="connsiteX0" fmla="*/ 0 w 972273"/>
                <a:gd name="connsiteY0" fmla="*/ 150471 h 671331"/>
                <a:gd name="connsiteX1" fmla="*/ 902825 w 972273"/>
                <a:gd name="connsiteY1" fmla="*/ 671331 h 671331"/>
                <a:gd name="connsiteX2" fmla="*/ 972273 w 972273"/>
                <a:gd name="connsiteY2" fmla="*/ 0 h 67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2273" h="671331">
                  <a:moveTo>
                    <a:pt x="0" y="150471"/>
                  </a:moveTo>
                  <a:lnTo>
                    <a:pt x="902825" y="671331"/>
                  </a:lnTo>
                  <a:lnTo>
                    <a:pt x="972273" y="0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Strategies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Automatic (Variable) Load Increment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Also called </a:t>
            </a:r>
            <a:r>
              <a:rPr lang="en-US" dirty="0">
                <a:solidFill>
                  <a:srgbClr val="C00000"/>
                </a:solidFill>
              </a:rPr>
              <a:t>Automatic Time Stepping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2C02C6"/>
                </a:solidFill>
              </a:rPr>
              <a:t>Load increment may not be uniform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When convergence iteration diverges, the load increment is halved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2C02C6"/>
                </a:solidFill>
              </a:rPr>
              <a:t>If a solution converges in less than 4 iterations, increase time increment by 25%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If a solution converges in more than 8 iterations, decrease time increment by 25%</a:t>
            </a:r>
          </a:p>
          <a:p>
            <a:r>
              <a:rPr lang="en-US" dirty="0" err="1"/>
              <a:t>Subincrement</a:t>
            </a:r>
            <a:r>
              <a:rPr lang="en-US" dirty="0"/>
              <a:t> (or bisection)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2C02C6"/>
                </a:solidFill>
              </a:rPr>
              <a:t>When iterations do not converge at a given increment, analysis goes back to previously converged increment and the load increment is reduced by half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This process is repeated until max number of </a:t>
            </a:r>
            <a:r>
              <a:rPr lang="en-US" dirty="0" err="1"/>
              <a:t>subincrements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nonlinear analysis does not converge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NR method assumes a constant curvature locally</a:t>
            </a:r>
          </a:p>
          <a:p>
            <a:r>
              <a:rPr lang="en-US" dirty="0">
                <a:solidFill>
                  <a:srgbClr val="2C02C6"/>
                </a:solidFill>
              </a:rPr>
              <a:t>When a sign of curvature changes around the solution, NR method oscillates or diverges</a:t>
            </a:r>
          </a:p>
          <a:p>
            <a:r>
              <a:rPr lang="en-US" dirty="0"/>
              <a:t>Often the residual changes sign between iterations</a:t>
            </a:r>
          </a:p>
          <a:p>
            <a:r>
              <a:rPr lang="en-US" dirty="0">
                <a:solidFill>
                  <a:srgbClr val="FF0000"/>
                </a:solidFill>
              </a:rPr>
              <a:t>Line search </a:t>
            </a:r>
            <a:r>
              <a:rPr lang="en-US" dirty="0"/>
              <a:t>can help to converge</a:t>
            </a:r>
          </a:p>
        </p:txBody>
      </p:sp>
      <p:grpSp>
        <p:nvGrpSpPr>
          <p:cNvPr id="131076" name="Group 4"/>
          <p:cNvGrpSpPr>
            <a:grpSpLocks noChangeAspect="1"/>
          </p:cNvGrpSpPr>
          <p:nvPr/>
        </p:nvGrpSpPr>
        <p:grpSpPr bwMode="auto">
          <a:xfrm>
            <a:off x="568882" y="3140858"/>
            <a:ext cx="4949825" cy="3570288"/>
            <a:chOff x="1069" y="1784"/>
            <a:chExt cx="3118" cy="2249"/>
          </a:xfrm>
        </p:grpSpPr>
        <p:sp>
          <p:nvSpPr>
            <p:cNvPr id="13107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69" y="1784"/>
              <a:ext cx="3118" cy="2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77" name="Rectangle 5"/>
            <p:cNvSpPr>
              <a:spLocks noChangeArrowheads="1"/>
            </p:cNvSpPr>
            <p:nvPr/>
          </p:nvSpPr>
          <p:spPr bwMode="auto">
            <a:xfrm>
              <a:off x="1069" y="1784"/>
              <a:ext cx="3112" cy="224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78" name="Rectangle 6"/>
            <p:cNvSpPr>
              <a:spLocks noChangeArrowheads="1"/>
            </p:cNvSpPr>
            <p:nvPr/>
          </p:nvSpPr>
          <p:spPr bwMode="auto">
            <a:xfrm>
              <a:off x="1068" y="1783"/>
              <a:ext cx="3123" cy="224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79" name="Rectangle 7"/>
            <p:cNvSpPr>
              <a:spLocks noChangeArrowheads="1"/>
            </p:cNvSpPr>
            <p:nvPr/>
          </p:nvSpPr>
          <p:spPr bwMode="auto">
            <a:xfrm>
              <a:off x="1473" y="1951"/>
              <a:ext cx="2421" cy="183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0" name="Line 8"/>
            <p:cNvSpPr>
              <a:spLocks noChangeShapeType="1"/>
            </p:cNvSpPr>
            <p:nvPr/>
          </p:nvSpPr>
          <p:spPr bwMode="auto">
            <a:xfrm flipV="1">
              <a:off x="1473" y="1951"/>
              <a:ext cx="1" cy="1830"/>
            </a:xfrm>
            <a:prstGeom prst="line">
              <a:avLst/>
            </a:prstGeom>
            <a:noFill/>
            <a:ln w="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1" name="Line 9"/>
            <p:cNvSpPr>
              <a:spLocks noChangeShapeType="1"/>
            </p:cNvSpPr>
            <p:nvPr/>
          </p:nvSpPr>
          <p:spPr bwMode="auto">
            <a:xfrm>
              <a:off x="1473" y="1951"/>
              <a:ext cx="2421" cy="1"/>
            </a:xfrm>
            <a:prstGeom prst="line">
              <a:avLst/>
            </a:prstGeom>
            <a:noFill/>
            <a:ln w="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2" name="Line 10"/>
            <p:cNvSpPr>
              <a:spLocks noChangeShapeType="1"/>
            </p:cNvSpPr>
            <p:nvPr/>
          </p:nvSpPr>
          <p:spPr bwMode="auto">
            <a:xfrm>
              <a:off x="3894" y="1951"/>
              <a:ext cx="1" cy="1830"/>
            </a:xfrm>
            <a:prstGeom prst="line">
              <a:avLst/>
            </a:prstGeom>
            <a:noFill/>
            <a:ln w="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3" name="Line 11"/>
            <p:cNvSpPr>
              <a:spLocks noChangeShapeType="1"/>
            </p:cNvSpPr>
            <p:nvPr/>
          </p:nvSpPr>
          <p:spPr bwMode="auto">
            <a:xfrm flipH="1">
              <a:off x="1473" y="3781"/>
              <a:ext cx="2421" cy="1"/>
            </a:xfrm>
            <a:prstGeom prst="line">
              <a:avLst/>
            </a:prstGeom>
            <a:noFill/>
            <a:ln w="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4" name="Line 12"/>
            <p:cNvSpPr>
              <a:spLocks noChangeShapeType="1"/>
            </p:cNvSpPr>
            <p:nvPr/>
          </p:nvSpPr>
          <p:spPr bwMode="auto">
            <a:xfrm>
              <a:off x="1473" y="1952"/>
              <a:ext cx="2421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5" name="Line 13"/>
            <p:cNvSpPr>
              <a:spLocks noChangeShapeType="1"/>
            </p:cNvSpPr>
            <p:nvPr/>
          </p:nvSpPr>
          <p:spPr bwMode="auto">
            <a:xfrm>
              <a:off x="1473" y="3781"/>
              <a:ext cx="2421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6" name="Line 14"/>
            <p:cNvSpPr>
              <a:spLocks noChangeShapeType="1"/>
            </p:cNvSpPr>
            <p:nvPr/>
          </p:nvSpPr>
          <p:spPr bwMode="auto">
            <a:xfrm flipV="1">
              <a:off x="3894" y="1952"/>
              <a:ext cx="1" cy="182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7" name="Line 15"/>
            <p:cNvSpPr>
              <a:spLocks noChangeShapeType="1"/>
            </p:cNvSpPr>
            <p:nvPr/>
          </p:nvSpPr>
          <p:spPr bwMode="auto">
            <a:xfrm flipV="1">
              <a:off x="1473" y="1952"/>
              <a:ext cx="1" cy="182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8" name="Line 16"/>
            <p:cNvSpPr>
              <a:spLocks noChangeShapeType="1"/>
            </p:cNvSpPr>
            <p:nvPr/>
          </p:nvSpPr>
          <p:spPr bwMode="auto">
            <a:xfrm>
              <a:off x="1473" y="3781"/>
              <a:ext cx="2421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9" name="Line 17"/>
            <p:cNvSpPr>
              <a:spLocks noChangeShapeType="1"/>
            </p:cNvSpPr>
            <p:nvPr/>
          </p:nvSpPr>
          <p:spPr bwMode="auto">
            <a:xfrm flipV="1">
              <a:off x="1473" y="1952"/>
              <a:ext cx="1" cy="182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90" name="Line 18"/>
            <p:cNvSpPr>
              <a:spLocks noChangeShapeType="1"/>
            </p:cNvSpPr>
            <p:nvPr/>
          </p:nvSpPr>
          <p:spPr bwMode="auto">
            <a:xfrm flipV="1">
              <a:off x="1473" y="3757"/>
              <a:ext cx="1" cy="2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91" name="Line 19"/>
            <p:cNvSpPr>
              <a:spLocks noChangeShapeType="1"/>
            </p:cNvSpPr>
            <p:nvPr/>
          </p:nvSpPr>
          <p:spPr bwMode="auto">
            <a:xfrm>
              <a:off x="1473" y="1952"/>
              <a:ext cx="1" cy="2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92" name="Rectangle 20"/>
            <p:cNvSpPr>
              <a:spLocks noChangeArrowheads="1"/>
            </p:cNvSpPr>
            <p:nvPr/>
          </p:nvSpPr>
          <p:spPr bwMode="auto">
            <a:xfrm>
              <a:off x="1400" y="3856"/>
              <a:ext cx="24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93" name="Freeform 21"/>
            <p:cNvSpPr>
              <a:spLocks/>
            </p:cNvSpPr>
            <p:nvPr/>
          </p:nvSpPr>
          <p:spPr bwMode="auto">
            <a:xfrm>
              <a:off x="1437" y="3819"/>
              <a:ext cx="22" cy="6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2" y="0"/>
                </a:cxn>
                <a:cxn ang="0">
                  <a:pos x="22" y="64"/>
                </a:cxn>
                <a:cxn ang="0">
                  <a:pos x="14" y="64"/>
                </a:cxn>
                <a:cxn ang="0">
                  <a:pos x="14" y="14"/>
                </a:cxn>
                <a:cxn ang="0">
                  <a:pos x="10" y="18"/>
                </a:cxn>
                <a:cxn ang="0">
                  <a:pos x="7" y="19"/>
                </a:cxn>
                <a:cxn ang="0">
                  <a:pos x="4" y="21"/>
                </a:cxn>
                <a:cxn ang="0">
                  <a:pos x="1" y="22"/>
                </a:cxn>
                <a:cxn ang="0">
                  <a:pos x="0" y="23"/>
                </a:cxn>
                <a:cxn ang="0">
                  <a:pos x="0" y="16"/>
                </a:cxn>
                <a:cxn ang="0">
                  <a:pos x="5" y="12"/>
                </a:cxn>
                <a:cxn ang="0">
                  <a:pos x="10" y="8"/>
                </a:cxn>
                <a:cxn ang="0">
                  <a:pos x="16" y="3"/>
                </a:cxn>
                <a:cxn ang="0">
                  <a:pos x="17" y="0"/>
                </a:cxn>
              </a:cxnLst>
              <a:rect l="0" t="0" r="r" b="b"/>
              <a:pathLst>
                <a:path w="22" h="64">
                  <a:moveTo>
                    <a:pt x="17" y="0"/>
                  </a:moveTo>
                  <a:lnTo>
                    <a:pt x="22" y="0"/>
                  </a:lnTo>
                  <a:lnTo>
                    <a:pt x="22" y="64"/>
                  </a:lnTo>
                  <a:lnTo>
                    <a:pt x="14" y="64"/>
                  </a:lnTo>
                  <a:lnTo>
                    <a:pt x="14" y="14"/>
                  </a:lnTo>
                  <a:lnTo>
                    <a:pt x="10" y="18"/>
                  </a:lnTo>
                  <a:lnTo>
                    <a:pt x="7" y="19"/>
                  </a:lnTo>
                  <a:lnTo>
                    <a:pt x="4" y="21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5" y="12"/>
                  </a:lnTo>
                  <a:lnTo>
                    <a:pt x="10" y="8"/>
                  </a:lnTo>
                  <a:lnTo>
                    <a:pt x="16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94" name="Line 22"/>
            <p:cNvSpPr>
              <a:spLocks noChangeShapeType="1"/>
            </p:cNvSpPr>
            <p:nvPr/>
          </p:nvSpPr>
          <p:spPr bwMode="auto">
            <a:xfrm flipV="1">
              <a:off x="2078" y="3757"/>
              <a:ext cx="1" cy="2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95" name="Line 23"/>
            <p:cNvSpPr>
              <a:spLocks noChangeShapeType="1"/>
            </p:cNvSpPr>
            <p:nvPr/>
          </p:nvSpPr>
          <p:spPr bwMode="auto">
            <a:xfrm>
              <a:off x="2078" y="1952"/>
              <a:ext cx="1" cy="2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96" name="Rectangle 24"/>
            <p:cNvSpPr>
              <a:spLocks noChangeArrowheads="1"/>
            </p:cNvSpPr>
            <p:nvPr/>
          </p:nvSpPr>
          <p:spPr bwMode="auto">
            <a:xfrm>
              <a:off x="1967" y="3856"/>
              <a:ext cx="24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97" name="Freeform 25"/>
            <p:cNvSpPr>
              <a:spLocks noEditPoints="1"/>
            </p:cNvSpPr>
            <p:nvPr/>
          </p:nvSpPr>
          <p:spPr bwMode="auto">
            <a:xfrm>
              <a:off x="1998" y="3819"/>
              <a:ext cx="41" cy="65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4" y="9"/>
                </a:cxn>
                <a:cxn ang="0">
                  <a:pos x="12" y="12"/>
                </a:cxn>
                <a:cxn ang="0">
                  <a:pos x="9" y="17"/>
                </a:cxn>
                <a:cxn ang="0">
                  <a:pos x="8" y="24"/>
                </a:cxn>
                <a:cxn ang="0">
                  <a:pos x="8" y="41"/>
                </a:cxn>
                <a:cxn ang="0">
                  <a:pos x="9" y="48"/>
                </a:cxn>
                <a:cxn ang="0">
                  <a:pos x="12" y="53"/>
                </a:cxn>
                <a:cxn ang="0">
                  <a:pos x="15" y="56"/>
                </a:cxn>
                <a:cxn ang="0">
                  <a:pos x="21" y="57"/>
                </a:cxn>
                <a:cxn ang="0">
                  <a:pos x="23" y="57"/>
                </a:cxn>
                <a:cxn ang="0">
                  <a:pos x="27" y="56"/>
                </a:cxn>
                <a:cxn ang="0">
                  <a:pos x="29" y="53"/>
                </a:cxn>
                <a:cxn ang="0">
                  <a:pos x="32" y="48"/>
                </a:cxn>
                <a:cxn ang="0">
                  <a:pos x="33" y="41"/>
                </a:cxn>
                <a:cxn ang="0">
                  <a:pos x="33" y="32"/>
                </a:cxn>
                <a:cxn ang="0">
                  <a:pos x="32" y="20"/>
                </a:cxn>
                <a:cxn ang="0">
                  <a:pos x="29" y="12"/>
                </a:cxn>
                <a:cxn ang="0">
                  <a:pos x="25" y="8"/>
                </a:cxn>
                <a:cxn ang="0">
                  <a:pos x="22" y="7"/>
                </a:cxn>
                <a:cxn ang="0">
                  <a:pos x="17" y="7"/>
                </a:cxn>
                <a:cxn ang="0">
                  <a:pos x="17" y="0"/>
                </a:cxn>
                <a:cxn ang="0">
                  <a:pos x="23" y="0"/>
                </a:cxn>
                <a:cxn ang="0">
                  <a:pos x="27" y="1"/>
                </a:cxn>
                <a:cxn ang="0">
                  <a:pos x="29" y="2"/>
                </a:cxn>
                <a:cxn ang="0">
                  <a:pos x="35" y="6"/>
                </a:cxn>
                <a:cxn ang="0">
                  <a:pos x="36" y="8"/>
                </a:cxn>
                <a:cxn ang="0">
                  <a:pos x="38" y="11"/>
                </a:cxn>
                <a:cxn ang="0">
                  <a:pos x="39" y="17"/>
                </a:cxn>
                <a:cxn ang="0">
                  <a:pos x="41" y="24"/>
                </a:cxn>
                <a:cxn ang="0">
                  <a:pos x="41" y="42"/>
                </a:cxn>
                <a:cxn ang="0">
                  <a:pos x="39" y="51"/>
                </a:cxn>
                <a:cxn ang="0">
                  <a:pos x="38" y="56"/>
                </a:cxn>
                <a:cxn ang="0">
                  <a:pos x="30" y="63"/>
                </a:cxn>
                <a:cxn ang="0">
                  <a:pos x="24" y="65"/>
                </a:cxn>
                <a:cxn ang="0">
                  <a:pos x="16" y="65"/>
                </a:cxn>
                <a:cxn ang="0">
                  <a:pos x="12" y="63"/>
                </a:cxn>
                <a:cxn ang="0">
                  <a:pos x="9" y="61"/>
                </a:cxn>
                <a:cxn ang="0">
                  <a:pos x="6" y="58"/>
                </a:cxn>
                <a:cxn ang="0">
                  <a:pos x="3" y="52"/>
                </a:cxn>
                <a:cxn ang="0">
                  <a:pos x="0" y="43"/>
                </a:cxn>
                <a:cxn ang="0">
                  <a:pos x="0" y="22"/>
                </a:cxn>
                <a:cxn ang="0">
                  <a:pos x="3" y="14"/>
                </a:cxn>
                <a:cxn ang="0">
                  <a:pos x="4" y="10"/>
                </a:cxn>
                <a:cxn ang="0">
                  <a:pos x="5" y="7"/>
                </a:cxn>
                <a:cxn ang="0">
                  <a:pos x="6" y="5"/>
                </a:cxn>
                <a:cxn ang="0">
                  <a:pos x="9" y="4"/>
                </a:cxn>
                <a:cxn ang="0">
                  <a:pos x="11" y="2"/>
                </a:cxn>
                <a:cxn ang="0">
                  <a:pos x="17" y="0"/>
                </a:cxn>
              </a:cxnLst>
              <a:rect l="0" t="0" r="r" b="b"/>
              <a:pathLst>
                <a:path w="41" h="65">
                  <a:moveTo>
                    <a:pt x="17" y="7"/>
                  </a:moveTo>
                  <a:lnTo>
                    <a:pt x="14" y="9"/>
                  </a:lnTo>
                  <a:lnTo>
                    <a:pt x="12" y="12"/>
                  </a:lnTo>
                  <a:lnTo>
                    <a:pt x="9" y="17"/>
                  </a:lnTo>
                  <a:lnTo>
                    <a:pt x="8" y="24"/>
                  </a:lnTo>
                  <a:lnTo>
                    <a:pt x="8" y="41"/>
                  </a:lnTo>
                  <a:lnTo>
                    <a:pt x="9" y="48"/>
                  </a:lnTo>
                  <a:lnTo>
                    <a:pt x="12" y="53"/>
                  </a:lnTo>
                  <a:lnTo>
                    <a:pt x="15" y="56"/>
                  </a:lnTo>
                  <a:lnTo>
                    <a:pt x="21" y="57"/>
                  </a:lnTo>
                  <a:lnTo>
                    <a:pt x="23" y="57"/>
                  </a:lnTo>
                  <a:lnTo>
                    <a:pt x="27" y="56"/>
                  </a:lnTo>
                  <a:lnTo>
                    <a:pt x="29" y="53"/>
                  </a:lnTo>
                  <a:lnTo>
                    <a:pt x="32" y="48"/>
                  </a:lnTo>
                  <a:lnTo>
                    <a:pt x="33" y="41"/>
                  </a:lnTo>
                  <a:lnTo>
                    <a:pt x="33" y="32"/>
                  </a:lnTo>
                  <a:lnTo>
                    <a:pt x="32" y="20"/>
                  </a:lnTo>
                  <a:lnTo>
                    <a:pt x="29" y="12"/>
                  </a:lnTo>
                  <a:lnTo>
                    <a:pt x="25" y="8"/>
                  </a:lnTo>
                  <a:lnTo>
                    <a:pt x="22" y="7"/>
                  </a:lnTo>
                  <a:lnTo>
                    <a:pt x="17" y="7"/>
                  </a:lnTo>
                  <a:close/>
                  <a:moveTo>
                    <a:pt x="17" y="0"/>
                  </a:moveTo>
                  <a:lnTo>
                    <a:pt x="23" y="0"/>
                  </a:lnTo>
                  <a:lnTo>
                    <a:pt x="27" y="1"/>
                  </a:lnTo>
                  <a:lnTo>
                    <a:pt x="29" y="2"/>
                  </a:lnTo>
                  <a:lnTo>
                    <a:pt x="35" y="6"/>
                  </a:lnTo>
                  <a:lnTo>
                    <a:pt x="36" y="8"/>
                  </a:lnTo>
                  <a:lnTo>
                    <a:pt x="38" y="11"/>
                  </a:lnTo>
                  <a:lnTo>
                    <a:pt x="39" y="17"/>
                  </a:lnTo>
                  <a:lnTo>
                    <a:pt x="41" y="24"/>
                  </a:lnTo>
                  <a:lnTo>
                    <a:pt x="41" y="42"/>
                  </a:lnTo>
                  <a:lnTo>
                    <a:pt x="39" y="51"/>
                  </a:lnTo>
                  <a:lnTo>
                    <a:pt x="38" y="56"/>
                  </a:lnTo>
                  <a:lnTo>
                    <a:pt x="30" y="63"/>
                  </a:lnTo>
                  <a:lnTo>
                    <a:pt x="24" y="65"/>
                  </a:lnTo>
                  <a:lnTo>
                    <a:pt x="16" y="65"/>
                  </a:lnTo>
                  <a:lnTo>
                    <a:pt x="12" y="63"/>
                  </a:lnTo>
                  <a:lnTo>
                    <a:pt x="9" y="61"/>
                  </a:lnTo>
                  <a:lnTo>
                    <a:pt x="6" y="58"/>
                  </a:lnTo>
                  <a:lnTo>
                    <a:pt x="3" y="52"/>
                  </a:lnTo>
                  <a:lnTo>
                    <a:pt x="0" y="43"/>
                  </a:lnTo>
                  <a:lnTo>
                    <a:pt x="0" y="22"/>
                  </a:lnTo>
                  <a:lnTo>
                    <a:pt x="3" y="14"/>
                  </a:lnTo>
                  <a:lnTo>
                    <a:pt x="4" y="10"/>
                  </a:lnTo>
                  <a:lnTo>
                    <a:pt x="5" y="7"/>
                  </a:lnTo>
                  <a:lnTo>
                    <a:pt x="6" y="5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98" name="Rectangle 26"/>
            <p:cNvSpPr>
              <a:spLocks noChangeArrowheads="1"/>
            </p:cNvSpPr>
            <p:nvPr/>
          </p:nvSpPr>
          <p:spPr bwMode="auto">
            <a:xfrm>
              <a:off x="2052" y="3875"/>
              <a:ext cx="8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99" name="Freeform 27"/>
            <p:cNvSpPr>
              <a:spLocks/>
            </p:cNvSpPr>
            <p:nvPr/>
          </p:nvSpPr>
          <p:spPr bwMode="auto">
            <a:xfrm>
              <a:off x="2072" y="3820"/>
              <a:ext cx="42" cy="6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0"/>
                </a:cxn>
                <a:cxn ang="0">
                  <a:pos x="38" y="8"/>
                </a:cxn>
                <a:cxn ang="0">
                  <a:pos x="15" y="8"/>
                </a:cxn>
                <a:cxn ang="0">
                  <a:pos x="12" y="24"/>
                </a:cxn>
                <a:cxn ang="0">
                  <a:pos x="19" y="21"/>
                </a:cxn>
                <a:cxn ang="0">
                  <a:pos x="23" y="20"/>
                </a:cxn>
                <a:cxn ang="0">
                  <a:pos x="28" y="21"/>
                </a:cxn>
                <a:cxn ang="0">
                  <a:pos x="33" y="23"/>
                </a:cxn>
                <a:cxn ang="0">
                  <a:pos x="36" y="25"/>
                </a:cxn>
                <a:cxn ang="0">
                  <a:pos x="41" y="33"/>
                </a:cxn>
                <a:cxn ang="0">
                  <a:pos x="42" y="40"/>
                </a:cxn>
                <a:cxn ang="0">
                  <a:pos x="41" y="49"/>
                </a:cxn>
                <a:cxn ang="0">
                  <a:pos x="37" y="56"/>
                </a:cxn>
                <a:cxn ang="0">
                  <a:pos x="30" y="62"/>
                </a:cxn>
                <a:cxn ang="0">
                  <a:pos x="21" y="64"/>
                </a:cxn>
                <a:cxn ang="0">
                  <a:pos x="17" y="64"/>
                </a:cxn>
                <a:cxn ang="0">
                  <a:pos x="14" y="63"/>
                </a:cxn>
                <a:cxn ang="0">
                  <a:pos x="10" y="61"/>
                </a:cxn>
                <a:cxn ang="0">
                  <a:pos x="7" y="59"/>
                </a:cxn>
                <a:cxn ang="0">
                  <a:pos x="1" y="52"/>
                </a:cxn>
                <a:cxn ang="0">
                  <a:pos x="0" y="46"/>
                </a:cxn>
                <a:cxn ang="0">
                  <a:pos x="9" y="45"/>
                </a:cxn>
                <a:cxn ang="0">
                  <a:pos x="10" y="49"/>
                </a:cxn>
                <a:cxn ang="0">
                  <a:pos x="11" y="52"/>
                </a:cxn>
                <a:cxn ang="0">
                  <a:pos x="15" y="56"/>
                </a:cxn>
                <a:cxn ang="0">
                  <a:pos x="17" y="56"/>
                </a:cxn>
                <a:cxn ang="0">
                  <a:pos x="24" y="56"/>
                </a:cxn>
                <a:cxn ang="0">
                  <a:pos x="26" y="56"/>
                </a:cxn>
                <a:cxn ang="0">
                  <a:pos x="29" y="55"/>
                </a:cxn>
                <a:cxn ang="0">
                  <a:pos x="31" y="53"/>
                </a:cxn>
                <a:cxn ang="0">
                  <a:pos x="33" y="50"/>
                </a:cxn>
                <a:cxn ang="0">
                  <a:pos x="33" y="46"/>
                </a:cxn>
                <a:cxn ang="0">
                  <a:pos x="34" y="41"/>
                </a:cxn>
                <a:cxn ang="0">
                  <a:pos x="33" y="34"/>
                </a:cxn>
                <a:cxn ang="0">
                  <a:pos x="32" y="31"/>
                </a:cxn>
                <a:cxn ang="0">
                  <a:pos x="29" y="29"/>
                </a:cxn>
                <a:cxn ang="0">
                  <a:pos x="21" y="27"/>
                </a:cxn>
                <a:cxn ang="0">
                  <a:pos x="18" y="28"/>
                </a:cxn>
                <a:cxn ang="0">
                  <a:pos x="16" y="28"/>
                </a:cxn>
                <a:cxn ang="0">
                  <a:pos x="13" y="30"/>
                </a:cxn>
                <a:cxn ang="0">
                  <a:pos x="10" y="33"/>
                </a:cxn>
                <a:cxn ang="0">
                  <a:pos x="1" y="32"/>
                </a:cxn>
                <a:cxn ang="0">
                  <a:pos x="8" y="0"/>
                </a:cxn>
              </a:cxnLst>
              <a:rect l="0" t="0" r="r" b="b"/>
              <a:pathLst>
                <a:path w="42" h="64">
                  <a:moveTo>
                    <a:pt x="8" y="0"/>
                  </a:moveTo>
                  <a:lnTo>
                    <a:pt x="38" y="0"/>
                  </a:lnTo>
                  <a:lnTo>
                    <a:pt x="38" y="8"/>
                  </a:lnTo>
                  <a:lnTo>
                    <a:pt x="15" y="8"/>
                  </a:lnTo>
                  <a:lnTo>
                    <a:pt x="12" y="24"/>
                  </a:lnTo>
                  <a:lnTo>
                    <a:pt x="19" y="21"/>
                  </a:lnTo>
                  <a:lnTo>
                    <a:pt x="23" y="20"/>
                  </a:lnTo>
                  <a:lnTo>
                    <a:pt x="28" y="21"/>
                  </a:lnTo>
                  <a:lnTo>
                    <a:pt x="33" y="23"/>
                  </a:lnTo>
                  <a:lnTo>
                    <a:pt x="36" y="25"/>
                  </a:lnTo>
                  <a:lnTo>
                    <a:pt x="41" y="33"/>
                  </a:lnTo>
                  <a:lnTo>
                    <a:pt x="42" y="40"/>
                  </a:lnTo>
                  <a:lnTo>
                    <a:pt x="41" y="49"/>
                  </a:lnTo>
                  <a:lnTo>
                    <a:pt x="37" y="56"/>
                  </a:lnTo>
                  <a:lnTo>
                    <a:pt x="30" y="62"/>
                  </a:lnTo>
                  <a:lnTo>
                    <a:pt x="21" y="64"/>
                  </a:lnTo>
                  <a:lnTo>
                    <a:pt x="17" y="64"/>
                  </a:lnTo>
                  <a:lnTo>
                    <a:pt x="14" y="63"/>
                  </a:lnTo>
                  <a:lnTo>
                    <a:pt x="10" y="61"/>
                  </a:lnTo>
                  <a:lnTo>
                    <a:pt x="7" y="59"/>
                  </a:lnTo>
                  <a:lnTo>
                    <a:pt x="1" y="52"/>
                  </a:lnTo>
                  <a:lnTo>
                    <a:pt x="0" y="46"/>
                  </a:lnTo>
                  <a:lnTo>
                    <a:pt x="9" y="45"/>
                  </a:lnTo>
                  <a:lnTo>
                    <a:pt x="10" y="49"/>
                  </a:lnTo>
                  <a:lnTo>
                    <a:pt x="11" y="52"/>
                  </a:lnTo>
                  <a:lnTo>
                    <a:pt x="15" y="56"/>
                  </a:lnTo>
                  <a:lnTo>
                    <a:pt x="17" y="56"/>
                  </a:lnTo>
                  <a:lnTo>
                    <a:pt x="24" y="56"/>
                  </a:lnTo>
                  <a:lnTo>
                    <a:pt x="26" y="56"/>
                  </a:lnTo>
                  <a:lnTo>
                    <a:pt x="29" y="55"/>
                  </a:lnTo>
                  <a:lnTo>
                    <a:pt x="31" y="53"/>
                  </a:lnTo>
                  <a:lnTo>
                    <a:pt x="33" y="50"/>
                  </a:lnTo>
                  <a:lnTo>
                    <a:pt x="33" y="46"/>
                  </a:lnTo>
                  <a:lnTo>
                    <a:pt x="34" y="41"/>
                  </a:lnTo>
                  <a:lnTo>
                    <a:pt x="33" y="34"/>
                  </a:lnTo>
                  <a:lnTo>
                    <a:pt x="32" y="31"/>
                  </a:lnTo>
                  <a:lnTo>
                    <a:pt x="29" y="29"/>
                  </a:lnTo>
                  <a:lnTo>
                    <a:pt x="21" y="27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3" y="30"/>
                  </a:lnTo>
                  <a:lnTo>
                    <a:pt x="10" y="33"/>
                  </a:lnTo>
                  <a:lnTo>
                    <a:pt x="1" y="3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0" name="Line 28"/>
            <p:cNvSpPr>
              <a:spLocks noChangeShapeType="1"/>
            </p:cNvSpPr>
            <p:nvPr/>
          </p:nvSpPr>
          <p:spPr bwMode="auto">
            <a:xfrm flipV="1">
              <a:off x="2684" y="3757"/>
              <a:ext cx="1" cy="2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1" name="Line 29"/>
            <p:cNvSpPr>
              <a:spLocks noChangeShapeType="1"/>
            </p:cNvSpPr>
            <p:nvPr/>
          </p:nvSpPr>
          <p:spPr bwMode="auto">
            <a:xfrm>
              <a:off x="2684" y="1952"/>
              <a:ext cx="1" cy="2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2" name="Freeform 30"/>
            <p:cNvSpPr>
              <a:spLocks noEditPoints="1"/>
            </p:cNvSpPr>
            <p:nvPr/>
          </p:nvSpPr>
          <p:spPr bwMode="auto">
            <a:xfrm>
              <a:off x="2663" y="3819"/>
              <a:ext cx="42" cy="65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6" y="8"/>
                </a:cxn>
                <a:cxn ang="0">
                  <a:pos x="12" y="12"/>
                </a:cxn>
                <a:cxn ang="0">
                  <a:pos x="10" y="17"/>
                </a:cxn>
                <a:cxn ang="0">
                  <a:pos x="8" y="24"/>
                </a:cxn>
                <a:cxn ang="0">
                  <a:pos x="8" y="41"/>
                </a:cxn>
                <a:cxn ang="0">
                  <a:pos x="9" y="48"/>
                </a:cxn>
                <a:cxn ang="0">
                  <a:pos x="12" y="53"/>
                </a:cxn>
                <a:cxn ang="0">
                  <a:pos x="15" y="56"/>
                </a:cxn>
                <a:cxn ang="0">
                  <a:pos x="18" y="57"/>
                </a:cxn>
                <a:cxn ang="0">
                  <a:pos x="22" y="57"/>
                </a:cxn>
                <a:cxn ang="0">
                  <a:pos x="24" y="57"/>
                </a:cxn>
                <a:cxn ang="0">
                  <a:pos x="26" y="57"/>
                </a:cxn>
                <a:cxn ang="0">
                  <a:pos x="30" y="53"/>
                </a:cxn>
                <a:cxn ang="0">
                  <a:pos x="33" y="45"/>
                </a:cxn>
                <a:cxn ang="0">
                  <a:pos x="34" y="32"/>
                </a:cxn>
                <a:cxn ang="0">
                  <a:pos x="33" y="20"/>
                </a:cxn>
                <a:cxn ang="0">
                  <a:pos x="30" y="12"/>
                </a:cxn>
                <a:cxn ang="0">
                  <a:pos x="28" y="10"/>
                </a:cxn>
                <a:cxn ang="0">
                  <a:pos x="25" y="8"/>
                </a:cxn>
                <a:cxn ang="0">
                  <a:pos x="24" y="7"/>
                </a:cxn>
                <a:cxn ang="0">
                  <a:pos x="18" y="7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30" y="2"/>
                </a:cxn>
                <a:cxn ang="0">
                  <a:pos x="33" y="4"/>
                </a:cxn>
                <a:cxn ang="0">
                  <a:pos x="35" y="6"/>
                </a:cxn>
                <a:cxn ang="0">
                  <a:pos x="37" y="8"/>
                </a:cxn>
                <a:cxn ang="0">
                  <a:pos x="39" y="12"/>
                </a:cxn>
                <a:cxn ang="0">
                  <a:pos x="41" y="17"/>
                </a:cxn>
                <a:cxn ang="0">
                  <a:pos x="42" y="24"/>
                </a:cxn>
                <a:cxn ang="0">
                  <a:pos x="42" y="32"/>
                </a:cxn>
                <a:cxn ang="0">
                  <a:pos x="42" y="42"/>
                </a:cxn>
                <a:cxn ang="0">
                  <a:pos x="41" y="51"/>
                </a:cxn>
                <a:cxn ang="0">
                  <a:pos x="38" y="56"/>
                </a:cxn>
                <a:cxn ang="0">
                  <a:pos x="36" y="58"/>
                </a:cxn>
                <a:cxn ang="0">
                  <a:pos x="33" y="61"/>
                </a:cxn>
                <a:cxn ang="0">
                  <a:pos x="25" y="65"/>
                </a:cxn>
                <a:cxn ang="0">
                  <a:pos x="22" y="65"/>
                </a:cxn>
                <a:cxn ang="0">
                  <a:pos x="13" y="63"/>
                </a:cxn>
                <a:cxn ang="0">
                  <a:pos x="7" y="58"/>
                </a:cxn>
                <a:cxn ang="0">
                  <a:pos x="3" y="52"/>
                </a:cxn>
                <a:cxn ang="0">
                  <a:pos x="1" y="43"/>
                </a:cxn>
                <a:cxn ang="0">
                  <a:pos x="0" y="32"/>
                </a:cxn>
                <a:cxn ang="0">
                  <a:pos x="1" y="22"/>
                </a:cxn>
                <a:cxn ang="0">
                  <a:pos x="4" y="10"/>
                </a:cxn>
                <a:cxn ang="0">
                  <a:pos x="8" y="5"/>
                </a:cxn>
                <a:cxn ang="0">
                  <a:pos x="9" y="4"/>
                </a:cxn>
                <a:cxn ang="0">
                  <a:pos x="11" y="2"/>
                </a:cxn>
                <a:cxn ang="0">
                  <a:pos x="14" y="1"/>
                </a:cxn>
                <a:cxn ang="0">
                  <a:pos x="18" y="0"/>
                </a:cxn>
              </a:cxnLst>
              <a:rect l="0" t="0" r="r" b="b"/>
              <a:pathLst>
                <a:path w="42" h="65">
                  <a:moveTo>
                    <a:pt x="18" y="7"/>
                  </a:moveTo>
                  <a:lnTo>
                    <a:pt x="16" y="8"/>
                  </a:lnTo>
                  <a:lnTo>
                    <a:pt x="12" y="12"/>
                  </a:lnTo>
                  <a:lnTo>
                    <a:pt x="10" y="17"/>
                  </a:lnTo>
                  <a:lnTo>
                    <a:pt x="8" y="24"/>
                  </a:lnTo>
                  <a:lnTo>
                    <a:pt x="8" y="41"/>
                  </a:lnTo>
                  <a:lnTo>
                    <a:pt x="9" y="48"/>
                  </a:lnTo>
                  <a:lnTo>
                    <a:pt x="12" y="53"/>
                  </a:lnTo>
                  <a:lnTo>
                    <a:pt x="15" y="56"/>
                  </a:lnTo>
                  <a:lnTo>
                    <a:pt x="18" y="57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6" y="57"/>
                  </a:lnTo>
                  <a:lnTo>
                    <a:pt x="30" y="53"/>
                  </a:lnTo>
                  <a:lnTo>
                    <a:pt x="33" y="45"/>
                  </a:lnTo>
                  <a:lnTo>
                    <a:pt x="34" y="32"/>
                  </a:lnTo>
                  <a:lnTo>
                    <a:pt x="33" y="20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5" y="8"/>
                  </a:lnTo>
                  <a:lnTo>
                    <a:pt x="24" y="7"/>
                  </a:lnTo>
                  <a:lnTo>
                    <a:pt x="18" y="7"/>
                  </a:lnTo>
                  <a:close/>
                  <a:moveTo>
                    <a:pt x="18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3" y="4"/>
                  </a:lnTo>
                  <a:lnTo>
                    <a:pt x="35" y="6"/>
                  </a:lnTo>
                  <a:lnTo>
                    <a:pt x="37" y="8"/>
                  </a:lnTo>
                  <a:lnTo>
                    <a:pt x="39" y="12"/>
                  </a:lnTo>
                  <a:lnTo>
                    <a:pt x="41" y="17"/>
                  </a:lnTo>
                  <a:lnTo>
                    <a:pt x="42" y="24"/>
                  </a:lnTo>
                  <a:lnTo>
                    <a:pt x="42" y="32"/>
                  </a:lnTo>
                  <a:lnTo>
                    <a:pt x="42" y="42"/>
                  </a:lnTo>
                  <a:lnTo>
                    <a:pt x="41" y="51"/>
                  </a:lnTo>
                  <a:lnTo>
                    <a:pt x="38" y="56"/>
                  </a:lnTo>
                  <a:lnTo>
                    <a:pt x="36" y="58"/>
                  </a:lnTo>
                  <a:lnTo>
                    <a:pt x="33" y="61"/>
                  </a:lnTo>
                  <a:lnTo>
                    <a:pt x="25" y="65"/>
                  </a:lnTo>
                  <a:lnTo>
                    <a:pt x="22" y="65"/>
                  </a:lnTo>
                  <a:lnTo>
                    <a:pt x="13" y="63"/>
                  </a:lnTo>
                  <a:lnTo>
                    <a:pt x="7" y="58"/>
                  </a:lnTo>
                  <a:lnTo>
                    <a:pt x="3" y="52"/>
                  </a:lnTo>
                  <a:lnTo>
                    <a:pt x="1" y="43"/>
                  </a:lnTo>
                  <a:lnTo>
                    <a:pt x="0" y="32"/>
                  </a:lnTo>
                  <a:lnTo>
                    <a:pt x="1" y="22"/>
                  </a:lnTo>
                  <a:lnTo>
                    <a:pt x="4" y="10"/>
                  </a:lnTo>
                  <a:lnTo>
                    <a:pt x="8" y="5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3" name="Line 31"/>
            <p:cNvSpPr>
              <a:spLocks noChangeShapeType="1"/>
            </p:cNvSpPr>
            <p:nvPr/>
          </p:nvSpPr>
          <p:spPr bwMode="auto">
            <a:xfrm flipV="1">
              <a:off x="3289" y="3757"/>
              <a:ext cx="1" cy="2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4" name="Line 32"/>
            <p:cNvSpPr>
              <a:spLocks noChangeShapeType="1"/>
            </p:cNvSpPr>
            <p:nvPr/>
          </p:nvSpPr>
          <p:spPr bwMode="auto">
            <a:xfrm>
              <a:off x="3289" y="1952"/>
              <a:ext cx="1" cy="2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5" name="Freeform 33"/>
            <p:cNvSpPr>
              <a:spLocks noEditPoints="1"/>
            </p:cNvSpPr>
            <p:nvPr/>
          </p:nvSpPr>
          <p:spPr bwMode="auto">
            <a:xfrm>
              <a:off x="3231" y="3819"/>
              <a:ext cx="42" cy="65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6" y="8"/>
                </a:cxn>
                <a:cxn ang="0">
                  <a:pos x="12" y="12"/>
                </a:cxn>
                <a:cxn ang="0">
                  <a:pos x="10" y="17"/>
                </a:cxn>
                <a:cxn ang="0">
                  <a:pos x="8" y="24"/>
                </a:cxn>
                <a:cxn ang="0">
                  <a:pos x="8" y="41"/>
                </a:cxn>
                <a:cxn ang="0">
                  <a:pos x="9" y="48"/>
                </a:cxn>
                <a:cxn ang="0">
                  <a:pos x="12" y="53"/>
                </a:cxn>
                <a:cxn ang="0">
                  <a:pos x="15" y="56"/>
                </a:cxn>
                <a:cxn ang="0">
                  <a:pos x="18" y="57"/>
                </a:cxn>
                <a:cxn ang="0">
                  <a:pos x="22" y="57"/>
                </a:cxn>
                <a:cxn ang="0">
                  <a:pos x="23" y="57"/>
                </a:cxn>
                <a:cxn ang="0">
                  <a:pos x="26" y="57"/>
                </a:cxn>
                <a:cxn ang="0">
                  <a:pos x="30" y="53"/>
                </a:cxn>
                <a:cxn ang="0">
                  <a:pos x="33" y="45"/>
                </a:cxn>
                <a:cxn ang="0">
                  <a:pos x="34" y="32"/>
                </a:cxn>
                <a:cxn ang="0">
                  <a:pos x="33" y="20"/>
                </a:cxn>
                <a:cxn ang="0">
                  <a:pos x="30" y="12"/>
                </a:cxn>
                <a:cxn ang="0">
                  <a:pos x="28" y="10"/>
                </a:cxn>
                <a:cxn ang="0">
                  <a:pos x="25" y="8"/>
                </a:cxn>
                <a:cxn ang="0">
                  <a:pos x="23" y="7"/>
                </a:cxn>
                <a:cxn ang="0">
                  <a:pos x="18" y="7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30" y="2"/>
                </a:cxn>
                <a:cxn ang="0">
                  <a:pos x="33" y="4"/>
                </a:cxn>
                <a:cxn ang="0">
                  <a:pos x="35" y="6"/>
                </a:cxn>
                <a:cxn ang="0">
                  <a:pos x="37" y="8"/>
                </a:cxn>
                <a:cxn ang="0">
                  <a:pos x="39" y="12"/>
                </a:cxn>
                <a:cxn ang="0">
                  <a:pos x="40" y="17"/>
                </a:cxn>
                <a:cxn ang="0">
                  <a:pos x="41" y="24"/>
                </a:cxn>
                <a:cxn ang="0">
                  <a:pos x="42" y="32"/>
                </a:cxn>
                <a:cxn ang="0">
                  <a:pos x="41" y="42"/>
                </a:cxn>
                <a:cxn ang="0">
                  <a:pos x="40" y="51"/>
                </a:cxn>
                <a:cxn ang="0">
                  <a:pos x="38" y="56"/>
                </a:cxn>
                <a:cxn ang="0">
                  <a:pos x="36" y="58"/>
                </a:cxn>
                <a:cxn ang="0">
                  <a:pos x="33" y="61"/>
                </a:cxn>
                <a:cxn ang="0">
                  <a:pos x="25" y="65"/>
                </a:cxn>
                <a:cxn ang="0">
                  <a:pos x="22" y="65"/>
                </a:cxn>
                <a:cxn ang="0">
                  <a:pos x="13" y="63"/>
                </a:cxn>
                <a:cxn ang="0">
                  <a:pos x="6" y="58"/>
                </a:cxn>
                <a:cxn ang="0">
                  <a:pos x="3" y="52"/>
                </a:cxn>
                <a:cxn ang="0">
                  <a:pos x="1" y="43"/>
                </a:cxn>
                <a:cxn ang="0">
                  <a:pos x="0" y="32"/>
                </a:cxn>
                <a:cxn ang="0">
                  <a:pos x="1" y="22"/>
                </a:cxn>
                <a:cxn ang="0">
                  <a:pos x="4" y="10"/>
                </a:cxn>
                <a:cxn ang="0">
                  <a:pos x="7" y="5"/>
                </a:cxn>
                <a:cxn ang="0">
                  <a:pos x="9" y="4"/>
                </a:cxn>
                <a:cxn ang="0">
                  <a:pos x="11" y="2"/>
                </a:cxn>
                <a:cxn ang="0">
                  <a:pos x="14" y="1"/>
                </a:cxn>
                <a:cxn ang="0">
                  <a:pos x="18" y="0"/>
                </a:cxn>
              </a:cxnLst>
              <a:rect l="0" t="0" r="r" b="b"/>
              <a:pathLst>
                <a:path w="42" h="65">
                  <a:moveTo>
                    <a:pt x="18" y="7"/>
                  </a:moveTo>
                  <a:lnTo>
                    <a:pt x="16" y="8"/>
                  </a:lnTo>
                  <a:lnTo>
                    <a:pt x="12" y="12"/>
                  </a:lnTo>
                  <a:lnTo>
                    <a:pt x="10" y="17"/>
                  </a:lnTo>
                  <a:lnTo>
                    <a:pt x="8" y="24"/>
                  </a:lnTo>
                  <a:lnTo>
                    <a:pt x="8" y="41"/>
                  </a:lnTo>
                  <a:lnTo>
                    <a:pt x="9" y="48"/>
                  </a:lnTo>
                  <a:lnTo>
                    <a:pt x="12" y="53"/>
                  </a:lnTo>
                  <a:lnTo>
                    <a:pt x="15" y="56"/>
                  </a:lnTo>
                  <a:lnTo>
                    <a:pt x="18" y="57"/>
                  </a:lnTo>
                  <a:lnTo>
                    <a:pt x="22" y="57"/>
                  </a:lnTo>
                  <a:lnTo>
                    <a:pt x="23" y="57"/>
                  </a:lnTo>
                  <a:lnTo>
                    <a:pt x="26" y="57"/>
                  </a:lnTo>
                  <a:lnTo>
                    <a:pt x="30" y="53"/>
                  </a:lnTo>
                  <a:lnTo>
                    <a:pt x="33" y="45"/>
                  </a:lnTo>
                  <a:lnTo>
                    <a:pt x="34" y="32"/>
                  </a:lnTo>
                  <a:lnTo>
                    <a:pt x="33" y="20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5" y="8"/>
                  </a:lnTo>
                  <a:lnTo>
                    <a:pt x="23" y="7"/>
                  </a:lnTo>
                  <a:lnTo>
                    <a:pt x="18" y="7"/>
                  </a:lnTo>
                  <a:close/>
                  <a:moveTo>
                    <a:pt x="18" y="0"/>
                  </a:moveTo>
                  <a:lnTo>
                    <a:pt x="24" y="0"/>
                  </a:lnTo>
                  <a:lnTo>
                    <a:pt x="30" y="2"/>
                  </a:lnTo>
                  <a:lnTo>
                    <a:pt x="33" y="4"/>
                  </a:lnTo>
                  <a:lnTo>
                    <a:pt x="35" y="6"/>
                  </a:lnTo>
                  <a:lnTo>
                    <a:pt x="37" y="8"/>
                  </a:lnTo>
                  <a:lnTo>
                    <a:pt x="39" y="12"/>
                  </a:lnTo>
                  <a:lnTo>
                    <a:pt x="40" y="17"/>
                  </a:lnTo>
                  <a:lnTo>
                    <a:pt x="41" y="24"/>
                  </a:lnTo>
                  <a:lnTo>
                    <a:pt x="42" y="32"/>
                  </a:lnTo>
                  <a:lnTo>
                    <a:pt x="41" y="42"/>
                  </a:lnTo>
                  <a:lnTo>
                    <a:pt x="40" y="51"/>
                  </a:lnTo>
                  <a:lnTo>
                    <a:pt x="38" y="56"/>
                  </a:lnTo>
                  <a:lnTo>
                    <a:pt x="36" y="58"/>
                  </a:lnTo>
                  <a:lnTo>
                    <a:pt x="33" y="61"/>
                  </a:lnTo>
                  <a:lnTo>
                    <a:pt x="25" y="65"/>
                  </a:lnTo>
                  <a:lnTo>
                    <a:pt x="22" y="65"/>
                  </a:lnTo>
                  <a:lnTo>
                    <a:pt x="13" y="63"/>
                  </a:lnTo>
                  <a:lnTo>
                    <a:pt x="6" y="58"/>
                  </a:lnTo>
                  <a:lnTo>
                    <a:pt x="3" y="52"/>
                  </a:lnTo>
                  <a:lnTo>
                    <a:pt x="1" y="43"/>
                  </a:lnTo>
                  <a:lnTo>
                    <a:pt x="0" y="32"/>
                  </a:lnTo>
                  <a:lnTo>
                    <a:pt x="1" y="22"/>
                  </a:lnTo>
                  <a:lnTo>
                    <a:pt x="4" y="10"/>
                  </a:lnTo>
                  <a:lnTo>
                    <a:pt x="7" y="5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6" name="Rectangle 34"/>
            <p:cNvSpPr>
              <a:spLocks noChangeArrowheads="1"/>
            </p:cNvSpPr>
            <p:nvPr/>
          </p:nvSpPr>
          <p:spPr bwMode="auto">
            <a:xfrm>
              <a:off x="3285" y="3875"/>
              <a:ext cx="8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7" name="Freeform 35"/>
            <p:cNvSpPr>
              <a:spLocks/>
            </p:cNvSpPr>
            <p:nvPr/>
          </p:nvSpPr>
          <p:spPr bwMode="auto">
            <a:xfrm>
              <a:off x="3305" y="3820"/>
              <a:ext cx="43" cy="6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9" y="0"/>
                </a:cxn>
                <a:cxn ang="0">
                  <a:pos x="39" y="8"/>
                </a:cxn>
                <a:cxn ang="0">
                  <a:pos x="15" y="8"/>
                </a:cxn>
                <a:cxn ang="0">
                  <a:pos x="12" y="24"/>
                </a:cxn>
                <a:cxn ang="0">
                  <a:pos x="19" y="21"/>
                </a:cxn>
                <a:cxn ang="0">
                  <a:pos x="23" y="20"/>
                </a:cxn>
                <a:cxn ang="0">
                  <a:pos x="29" y="21"/>
                </a:cxn>
                <a:cxn ang="0">
                  <a:pos x="34" y="23"/>
                </a:cxn>
                <a:cxn ang="0">
                  <a:pos x="37" y="25"/>
                </a:cxn>
                <a:cxn ang="0">
                  <a:pos x="41" y="33"/>
                </a:cxn>
                <a:cxn ang="0">
                  <a:pos x="43" y="40"/>
                </a:cxn>
                <a:cxn ang="0">
                  <a:pos x="41" y="49"/>
                </a:cxn>
                <a:cxn ang="0">
                  <a:pos x="38" y="56"/>
                </a:cxn>
                <a:cxn ang="0">
                  <a:pos x="31" y="62"/>
                </a:cxn>
                <a:cxn ang="0">
                  <a:pos x="21" y="64"/>
                </a:cxn>
                <a:cxn ang="0">
                  <a:pos x="16" y="63"/>
                </a:cxn>
                <a:cxn ang="0">
                  <a:pos x="11" y="62"/>
                </a:cxn>
                <a:cxn ang="0">
                  <a:pos x="7" y="59"/>
                </a:cxn>
                <a:cxn ang="0">
                  <a:pos x="4" y="56"/>
                </a:cxn>
                <a:cxn ang="0">
                  <a:pos x="2" y="52"/>
                </a:cxn>
                <a:cxn ang="0">
                  <a:pos x="0" y="46"/>
                </a:cxn>
                <a:cxn ang="0">
                  <a:pos x="9" y="45"/>
                </a:cxn>
                <a:cxn ang="0">
                  <a:pos x="10" y="49"/>
                </a:cxn>
                <a:cxn ang="0">
                  <a:pos x="11" y="52"/>
                </a:cxn>
                <a:cxn ang="0">
                  <a:pos x="15" y="56"/>
                </a:cxn>
                <a:cxn ang="0">
                  <a:pos x="17" y="56"/>
                </a:cxn>
                <a:cxn ang="0">
                  <a:pos x="24" y="56"/>
                </a:cxn>
                <a:cxn ang="0">
                  <a:pos x="27" y="56"/>
                </a:cxn>
                <a:cxn ang="0">
                  <a:pos x="29" y="55"/>
                </a:cxn>
                <a:cxn ang="0">
                  <a:pos x="31" y="53"/>
                </a:cxn>
                <a:cxn ang="0">
                  <a:pos x="33" y="50"/>
                </a:cxn>
                <a:cxn ang="0">
                  <a:pos x="34" y="46"/>
                </a:cxn>
                <a:cxn ang="0">
                  <a:pos x="34" y="41"/>
                </a:cxn>
                <a:cxn ang="0">
                  <a:pos x="34" y="38"/>
                </a:cxn>
                <a:cxn ang="0">
                  <a:pos x="34" y="34"/>
                </a:cxn>
                <a:cxn ang="0">
                  <a:pos x="32" y="31"/>
                </a:cxn>
                <a:cxn ang="0">
                  <a:pos x="29" y="29"/>
                </a:cxn>
                <a:cxn ang="0">
                  <a:pos x="21" y="27"/>
                </a:cxn>
                <a:cxn ang="0">
                  <a:pos x="18" y="28"/>
                </a:cxn>
                <a:cxn ang="0">
                  <a:pos x="17" y="28"/>
                </a:cxn>
                <a:cxn ang="0">
                  <a:pos x="13" y="30"/>
                </a:cxn>
                <a:cxn ang="0">
                  <a:pos x="10" y="33"/>
                </a:cxn>
                <a:cxn ang="0">
                  <a:pos x="1" y="32"/>
                </a:cxn>
                <a:cxn ang="0">
                  <a:pos x="8" y="0"/>
                </a:cxn>
              </a:cxnLst>
              <a:rect l="0" t="0" r="r" b="b"/>
              <a:pathLst>
                <a:path w="43" h="64">
                  <a:moveTo>
                    <a:pt x="8" y="0"/>
                  </a:moveTo>
                  <a:lnTo>
                    <a:pt x="39" y="0"/>
                  </a:lnTo>
                  <a:lnTo>
                    <a:pt x="39" y="8"/>
                  </a:lnTo>
                  <a:lnTo>
                    <a:pt x="15" y="8"/>
                  </a:lnTo>
                  <a:lnTo>
                    <a:pt x="12" y="24"/>
                  </a:lnTo>
                  <a:lnTo>
                    <a:pt x="19" y="21"/>
                  </a:lnTo>
                  <a:lnTo>
                    <a:pt x="23" y="20"/>
                  </a:lnTo>
                  <a:lnTo>
                    <a:pt x="29" y="21"/>
                  </a:lnTo>
                  <a:lnTo>
                    <a:pt x="34" y="23"/>
                  </a:lnTo>
                  <a:lnTo>
                    <a:pt x="37" y="25"/>
                  </a:lnTo>
                  <a:lnTo>
                    <a:pt x="41" y="33"/>
                  </a:lnTo>
                  <a:lnTo>
                    <a:pt x="43" y="40"/>
                  </a:lnTo>
                  <a:lnTo>
                    <a:pt x="41" y="49"/>
                  </a:lnTo>
                  <a:lnTo>
                    <a:pt x="38" y="56"/>
                  </a:lnTo>
                  <a:lnTo>
                    <a:pt x="31" y="62"/>
                  </a:lnTo>
                  <a:lnTo>
                    <a:pt x="21" y="64"/>
                  </a:lnTo>
                  <a:lnTo>
                    <a:pt x="16" y="63"/>
                  </a:lnTo>
                  <a:lnTo>
                    <a:pt x="11" y="62"/>
                  </a:lnTo>
                  <a:lnTo>
                    <a:pt x="7" y="59"/>
                  </a:lnTo>
                  <a:lnTo>
                    <a:pt x="4" y="56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9" y="45"/>
                  </a:lnTo>
                  <a:lnTo>
                    <a:pt x="10" y="49"/>
                  </a:lnTo>
                  <a:lnTo>
                    <a:pt x="11" y="52"/>
                  </a:lnTo>
                  <a:lnTo>
                    <a:pt x="15" y="56"/>
                  </a:lnTo>
                  <a:lnTo>
                    <a:pt x="17" y="56"/>
                  </a:lnTo>
                  <a:lnTo>
                    <a:pt x="24" y="56"/>
                  </a:lnTo>
                  <a:lnTo>
                    <a:pt x="27" y="56"/>
                  </a:lnTo>
                  <a:lnTo>
                    <a:pt x="29" y="55"/>
                  </a:lnTo>
                  <a:lnTo>
                    <a:pt x="31" y="53"/>
                  </a:lnTo>
                  <a:lnTo>
                    <a:pt x="33" y="50"/>
                  </a:lnTo>
                  <a:lnTo>
                    <a:pt x="34" y="46"/>
                  </a:lnTo>
                  <a:lnTo>
                    <a:pt x="34" y="41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2" y="31"/>
                  </a:lnTo>
                  <a:lnTo>
                    <a:pt x="29" y="29"/>
                  </a:lnTo>
                  <a:lnTo>
                    <a:pt x="21" y="27"/>
                  </a:lnTo>
                  <a:lnTo>
                    <a:pt x="18" y="28"/>
                  </a:lnTo>
                  <a:lnTo>
                    <a:pt x="17" y="28"/>
                  </a:lnTo>
                  <a:lnTo>
                    <a:pt x="13" y="30"/>
                  </a:lnTo>
                  <a:lnTo>
                    <a:pt x="10" y="33"/>
                  </a:lnTo>
                  <a:lnTo>
                    <a:pt x="1" y="3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8" name="Line 36"/>
            <p:cNvSpPr>
              <a:spLocks noChangeShapeType="1"/>
            </p:cNvSpPr>
            <p:nvPr/>
          </p:nvSpPr>
          <p:spPr bwMode="auto">
            <a:xfrm flipV="1">
              <a:off x="3894" y="3757"/>
              <a:ext cx="1" cy="2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9" name="Line 37"/>
            <p:cNvSpPr>
              <a:spLocks noChangeShapeType="1"/>
            </p:cNvSpPr>
            <p:nvPr/>
          </p:nvSpPr>
          <p:spPr bwMode="auto">
            <a:xfrm>
              <a:off x="3894" y="1952"/>
              <a:ext cx="1" cy="2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10" name="Freeform 38"/>
            <p:cNvSpPr>
              <a:spLocks/>
            </p:cNvSpPr>
            <p:nvPr/>
          </p:nvSpPr>
          <p:spPr bwMode="auto">
            <a:xfrm>
              <a:off x="3879" y="3819"/>
              <a:ext cx="24" cy="64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4" y="0"/>
                </a:cxn>
                <a:cxn ang="0">
                  <a:pos x="24" y="64"/>
                </a:cxn>
                <a:cxn ang="0">
                  <a:pos x="15" y="64"/>
                </a:cxn>
                <a:cxn ang="0">
                  <a:pos x="15" y="14"/>
                </a:cxn>
                <a:cxn ang="0">
                  <a:pos x="13" y="16"/>
                </a:cxn>
                <a:cxn ang="0">
                  <a:pos x="10" y="18"/>
                </a:cxn>
                <a:cxn ang="0">
                  <a:pos x="8" y="19"/>
                </a:cxn>
                <a:cxn ang="0">
                  <a:pos x="5" y="21"/>
                </a:cxn>
                <a:cxn ang="0">
                  <a:pos x="2" y="22"/>
                </a:cxn>
                <a:cxn ang="0">
                  <a:pos x="0" y="23"/>
                </a:cxn>
                <a:cxn ang="0">
                  <a:pos x="0" y="16"/>
                </a:cxn>
                <a:cxn ang="0">
                  <a:pos x="5" y="13"/>
                </a:cxn>
                <a:cxn ang="0">
                  <a:pos x="8" y="11"/>
                </a:cxn>
                <a:cxn ang="0">
                  <a:pos x="11" y="8"/>
                </a:cxn>
                <a:cxn ang="0">
                  <a:pos x="14" y="6"/>
                </a:cxn>
                <a:cxn ang="0">
                  <a:pos x="18" y="0"/>
                </a:cxn>
              </a:cxnLst>
              <a:rect l="0" t="0" r="r" b="b"/>
              <a:pathLst>
                <a:path w="24" h="64">
                  <a:moveTo>
                    <a:pt x="18" y="0"/>
                  </a:moveTo>
                  <a:lnTo>
                    <a:pt x="24" y="0"/>
                  </a:lnTo>
                  <a:lnTo>
                    <a:pt x="24" y="64"/>
                  </a:lnTo>
                  <a:lnTo>
                    <a:pt x="15" y="64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10" y="18"/>
                  </a:lnTo>
                  <a:lnTo>
                    <a:pt x="8" y="19"/>
                  </a:lnTo>
                  <a:lnTo>
                    <a:pt x="5" y="21"/>
                  </a:lnTo>
                  <a:lnTo>
                    <a:pt x="2" y="22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5" y="13"/>
                  </a:lnTo>
                  <a:lnTo>
                    <a:pt x="8" y="11"/>
                  </a:lnTo>
                  <a:lnTo>
                    <a:pt x="11" y="8"/>
                  </a:lnTo>
                  <a:lnTo>
                    <a:pt x="14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11" name="Line 39"/>
            <p:cNvSpPr>
              <a:spLocks noChangeShapeType="1"/>
            </p:cNvSpPr>
            <p:nvPr/>
          </p:nvSpPr>
          <p:spPr bwMode="auto">
            <a:xfrm>
              <a:off x="1473" y="3781"/>
              <a:ext cx="2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12" name="Line 40"/>
            <p:cNvSpPr>
              <a:spLocks noChangeShapeType="1"/>
            </p:cNvSpPr>
            <p:nvPr/>
          </p:nvSpPr>
          <p:spPr bwMode="auto">
            <a:xfrm flipH="1">
              <a:off x="3870" y="3781"/>
              <a:ext cx="2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13" name="Rectangle 41"/>
            <p:cNvSpPr>
              <a:spLocks noChangeArrowheads="1"/>
            </p:cNvSpPr>
            <p:nvPr/>
          </p:nvSpPr>
          <p:spPr bwMode="auto">
            <a:xfrm>
              <a:off x="1356" y="3787"/>
              <a:ext cx="25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14" name="Freeform 42"/>
            <p:cNvSpPr>
              <a:spLocks/>
            </p:cNvSpPr>
            <p:nvPr/>
          </p:nvSpPr>
          <p:spPr bwMode="auto">
            <a:xfrm>
              <a:off x="1387" y="3750"/>
              <a:ext cx="42" cy="6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34" y="6"/>
                </a:cxn>
                <a:cxn ang="0">
                  <a:pos x="37" y="10"/>
                </a:cxn>
                <a:cxn ang="0">
                  <a:pos x="38" y="19"/>
                </a:cxn>
                <a:cxn ang="0">
                  <a:pos x="34" y="26"/>
                </a:cxn>
                <a:cxn ang="0">
                  <a:pos x="30" y="28"/>
                </a:cxn>
                <a:cxn ang="0">
                  <a:pos x="36" y="32"/>
                </a:cxn>
                <a:cxn ang="0">
                  <a:pos x="42" y="41"/>
                </a:cxn>
                <a:cxn ang="0">
                  <a:pos x="41" y="52"/>
                </a:cxn>
                <a:cxn ang="0">
                  <a:pos x="33" y="62"/>
                </a:cxn>
                <a:cxn ang="0">
                  <a:pos x="25" y="65"/>
                </a:cxn>
                <a:cxn ang="0">
                  <a:pos x="11" y="63"/>
                </a:cxn>
                <a:cxn ang="0">
                  <a:pos x="3" y="57"/>
                </a:cxn>
                <a:cxn ang="0">
                  <a:pos x="0" y="47"/>
                </a:cxn>
                <a:cxn ang="0">
                  <a:pos x="10" y="50"/>
                </a:cxn>
                <a:cxn ang="0">
                  <a:pos x="14" y="55"/>
                </a:cxn>
                <a:cxn ang="0">
                  <a:pos x="18" y="58"/>
                </a:cxn>
                <a:cxn ang="0">
                  <a:pos x="29" y="56"/>
                </a:cxn>
                <a:cxn ang="0">
                  <a:pos x="33" y="51"/>
                </a:cxn>
                <a:cxn ang="0">
                  <a:pos x="33" y="42"/>
                </a:cxn>
                <a:cxn ang="0">
                  <a:pos x="30" y="36"/>
                </a:cxn>
                <a:cxn ang="0">
                  <a:pos x="27" y="33"/>
                </a:cxn>
                <a:cxn ang="0">
                  <a:pos x="21" y="32"/>
                </a:cxn>
                <a:cxn ang="0">
                  <a:pos x="16" y="33"/>
                </a:cxn>
                <a:cxn ang="0">
                  <a:pos x="20" y="26"/>
                </a:cxn>
                <a:cxn ang="0">
                  <a:pos x="28" y="23"/>
                </a:cxn>
                <a:cxn ang="0">
                  <a:pos x="30" y="14"/>
                </a:cxn>
                <a:cxn ang="0">
                  <a:pos x="25" y="9"/>
                </a:cxn>
                <a:cxn ang="0">
                  <a:pos x="17" y="8"/>
                </a:cxn>
                <a:cxn ang="0">
                  <a:pos x="12" y="12"/>
                </a:cxn>
                <a:cxn ang="0">
                  <a:pos x="10" y="17"/>
                </a:cxn>
                <a:cxn ang="0">
                  <a:pos x="2" y="11"/>
                </a:cxn>
                <a:cxn ang="0">
                  <a:pos x="12" y="2"/>
                </a:cxn>
              </a:cxnLst>
              <a:rect l="0" t="0" r="r" b="b"/>
              <a:pathLst>
                <a:path w="42" h="65">
                  <a:moveTo>
                    <a:pt x="16" y="0"/>
                  </a:moveTo>
                  <a:lnTo>
                    <a:pt x="23" y="0"/>
                  </a:lnTo>
                  <a:lnTo>
                    <a:pt x="29" y="2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37" y="10"/>
                  </a:lnTo>
                  <a:lnTo>
                    <a:pt x="38" y="13"/>
                  </a:lnTo>
                  <a:lnTo>
                    <a:pt x="38" y="19"/>
                  </a:lnTo>
                  <a:lnTo>
                    <a:pt x="36" y="23"/>
                  </a:lnTo>
                  <a:lnTo>
                    <a:pt x="34" y="26"/>
                  </a:lnTo>
                  <a:lnTo>
                    <a:pt x="33" y="27"/>
                  </a:lnTo>
                  <a:lnTo>
                    <a:pt x="30" y="28"/>
                  </a:lnTo>
                  <a:lnTo>
                    <a:pt x="33" y="30"/>
                  </a:lnTo>
                  <a:lnTo>
                    <a:pt x="36" y="32"/>
                  </a:lnTo>
                  <a:lnTo>
                    <a:pt x="41" y="37"/>
                  </a:lnTo>
                  <a:lnTo>
                    <a:pt x="42" y="41"/>
                  </a:lnTo>
                  <a:lnTo>
                    <a:pt x="42" y="44"/>
                  </a:lnTo>
                  <a:lnTo>
                    <a:pt x="41" y="52"/>
                  </a:lnTo>
                  <a:lnTo>
                    <a:pt x="35" y="59"/>
                  </a:lnTo>
                  <a:lnTo>
                    <a:pt x="33" y="62"/>
                  </a:lnTo>
                  <a:lnTo>
                    <a:pt x="29" y="63"/>
                  </a:lnTo>
                  <a:lnTo>
                    <a:pt x="25" y="65"/>
                  </a:lnTo>
                  <a:lnTo>
                    <a:pt x="20" y="65"/>
                  </a:lnTo>
                  <a:lnTo>
                    <a:pt x="11" y="63"/>
                  </a:lnTo>
                  <a:lnTo>
                    <a:pt x="7" y="60"/>
                  </a:lnTo>
                  <a:lnTo>
                    <a:pt x="3" y="57"/>
                  </a:lnTo>
                  <a:lnTo>
                    <a:pt x="1" y="53"/>
                  </a:lnTo>
                  <a:lnTo>
                    <a:pt x="0" y="47"/>
                  </a:lnTo>
                  <a:lnTo>
                    <a:pt x="9" y="46"/>
                  </a:lnTo>
                  <a:lnTo>
                    <a:pt x="10" y="50"/>
                  </a:lnTo>
                  <a:lnTo>
                    <a:pt x="11" y="53"/>
                  </a:lnTo>
                  <a:lnTo>
                    <a:pt x="14" y="55"/>
                  </a:lnTo>
                  <a:lnTo>
                    <a:pt x="16" y="57"/>
                  </a:lnTo>
                  <a:lnTo>
                    <a:pt x="18" y="58"/>
                  </a:lnTo>
                  <a:lnTo>
                    <a:pt x="23" y="58"/>
                  </a:lnTo>
                  <a:lnTo>
                    <a:pt x="29" y="56"/>
                  </a:lnTo>
                  <a:lnTo>
                    <a:pt x="30" y="54"/>
                  </a:lnTo>
                  <a:lnTo>
                    <a:pt x="33" y="51"/>
                  </a:lnTo>
                  <a:lnTo>
                    <a:pt x="33" y="48"/>
                  </a:lnTo>
                  <a:lnTo>
                    <a:pt x="33" y="42"/>
                  </a:lnTo>
                  <a:lnTo>
                    <a:pt x="33" y="39"/>
                  </a:lnTo>
                  <a:lnTo>
                    <a:pt x="30" y="36"/>
                  </a:lnTo>
                  <a:lnTo>
                    <a:pt x="29" y="34"/>
                  </a:lnTo>
                  <a:lnTo>
                    <a:pt x="27" y="33"/>
                  </a:lnTo>
                  <a:lnTo>
                    <a:pt x="24" y="33"/>
                  </a:lnTo>
                  <a:lnTo>
                    <a:pt x="21" y="32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6" y="26"/>
                  </a:lnTo>
                  <a:lnTo>
                    <a:pt x="20" y="26"/>
                  </a:lnTo>
                  <a:lnTo>
                    <a:pt x="26" y="24"/>
                  </a:lnTo>
                  <a:lnTo>
                    <a:pt x="28" y="23"/>
                  </a:lnTo>
                  <a:lnTo>
                    <a:pt x="30" y="19"/>
                  </a:lnTo>
                  <a:lnTo>
                    <a:pt x="30" y="14"/>
                  </a:lnTo>
                  <a:lnTo>
                    <a:pt x="29" y="12"/>
                  </a:lnTo>
                  <a:lnTo>
                    <a:pt x="25" y="9"/>
                  </a:lnTo>
                  <a:lnTo>
                    <a:pt x="23" y="8"/>
                  </a:lnTo>
                  <a:lnTo>
                    <a:pt x="17" y="8"/>
                  </a:lnTo>
                  <a:lnTo>
                    <a:pt x="16" y="9"/>
                  </a:lnTo>
                  <a:lnTo>
                    <a:pt x="12" y="12"/>
                  </a:lnTo>
                  <a:lnTo>
                    <a:pt x="11" y="14"/>
                  </a:lnTo>
                  <a:lnTo>
                    <a:pt x="10" y="17"/>
                  </a:lnTo>
                  <a:lnTo>
                    <a:pt x="1" y="16"/>
                  </a:lnTo>
                  <a:lnTo>
                    <a:pt x="2" y="11"/>
                  </a:lnTo>
                  <a:lnTo>
                    <a:pt x="4" y="8"/>
                  </a:lnTo>
                  <a:lnTo>
                    <a:pt x="12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15" name="Line 43"/>
            <p:cNvSpPr>
              <a:spLocks noChangeShapeType="1"/>
            </p:cNvSpPr>
            <p:nvPr/>
          </p:nvSpPr>
          <p:spPr bwMode="auto">
            <a:xfrm>
              <a:off x="1473" y="3476"/>
              <a:ext cx="2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16" name="Line 44"/>
            <p:cNvSpPr>
              <a:spLocks noChangeShapeType="1"/>
            </p:cNvSpPr>
            <p:nvPr/>
          </p:nvSpPr>
          <p:spPr bwMode="auto">
            <a:xfrm flipH="1">
              <a:off x="3870" y="3476"/>
              <a:ext cx="2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17" name="Rectangle 45"/>
            <p:cNvSpPr>
              <a:spLocks noChangeArrowheads="1"/>
            </p:cNvSpPr>
            <p:nvPr/>
          </p:nvSpPr>
          <p:spPr bwMode="auto">
            <a:xfrm>
              <a:off x="1356" y="3482"/>
              <a:ext cx="25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18" name="Freeform 46"/>
            <p:cNvSpPr>
              <a:spLocks/>
            </p:cNvSpPr>
            <p:nvPr/>
          </p:nvSpPr>
          <p:spPr bwMode="auto">
            <a:xfrm>
              <a:off x="1386" y="3445"/>
              <a:ext cx="42" cy="6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6" y="0"/>
                </a:cxn>
                <a:cxn ang="0">
                  <a:pos x="30" y="1"/>
                </a:cxn>
                <a:cxn ang="0">
                  <a:pos x="34" y="3"/>
                </a:cxn>
                <a:cxn ang="0">
                  <a:pos x="38" y="8"/>
                </a:cxn>
                <a:cxn ang="0">
                  <a:pos x="40" y="11"/>
                </a:cxn>
                <a:cxn ang="0">
                  <a:pos x="41" y="14"/>
                </a:cxn>
                <a:cxn ang="0">
                  <a:pos x="41" y="20"/>
                </a:cxn>
                <a:cxn ang="0">
                  <a:pos x="40" y="23"/>
                </a:cxn>
                <a:cxn ang="0">
                  <a:pos x="39" y="25"/>
                </a:cxn>
                <a:cxn ang="0">
                  <a:pos x="37" y="30"/>
                </a:cxn>
                <a:cxn ang="0">
                  <a:pos x="34" y="32"/>
                </a:cxn>
                <a:cxn ang="0">
                  <a:pos x="33" y="36"/>
                </a:cxn>
                <a:cxn ang="0">
                  <a:pos x="29" y="40"/>
                </a:cxn>
                <a:cxn ang="0">
                  <a:pos x="23" y="44"/>
                </a:cxn>
                <a:cxn ang="0">
                  <a:pos x="14" y="53"/>
                </a:cxn>
                <a:cxn ang="0">
                  <a:pos x="13" y="55"/>
                </a:cxn>
                <a:cxn ang="0">
                  <a:pos x="12" y="56"/>
                </a:cxn>
                <a:cxn ang="0">
                  <a:pos x="42" y="56"/>
                </a:cxn>
                <a:cxn ang="0">
                  <a:pos x="42" y="64"/>
                </a:cxn>
                <a:cxn ang="0">
                  <a:pos x="0" y="64"/>
                </a:cxn>
                <a:cxn ang="0">
                  <a:pos x="0" y="62"/>
                </a:cxn>
                <a:cxn ang="0">
                  <a:pos x="2" y="56"/>
                </a:cxn>
                <a:cxn ang="0">
                  <a:pos x="4" y="52"/>
                </a:cxn>
                <a:cxn ang="0">
                  <a:pos x="8" y="46"/>
                </a:cxn>
                <a:cxn ang="0">
                  <a:pos x="12" y="44"/>
                </a:cxn>
                <a:cxn ang="0">
                  <a:pos x="16" y="40"/>
                </a:cxn>
                <a:cxn ang="0">
                  <a:pos x="20" y="36"/>
                </a:cxn>
                <a:cxn ang="0">
                  <a:pos x="27" y="29"/>
                </a:cxn>
                <a:cxn ang="0">
                  <a:pos x="29" y="27"/>
                </a:cxn>
                <a:cxn ang="0">
                  <a:pos x="31" y="25"/>
                </a:cxn>
                <a:cxn ang="0">
                  <a:pos x="32" y="22"/>
                </a:cxn>
                <a:cxn ang="0">
                  <a:pos x="33" y="20"/>
                </a:cxn>
                <a:cxn ang="0">
                  <a:pos x="33" y="14"/>
                </a:cxn>
                <a:cxn ang="0">
                  <a:pos x="32" y="12"/>
                </a:cxn>
                <a:cxn ang="0">
                  <a:pos x="30" y="11"/>
                </a:cxn>
                <a:cxn ang="0">
                  <a:pos x="27" y="9"/>
                </a:cxn>
                <a:cxn ang="0">
                  <a:pos x="24" y="8"/>
                </a:cxn>
                <a:cxn ang="0">
                  <a:pos x="18" y="8"/>
                </a:cxn>
                <a:cxn ang="0">
                  <a:pos x="16" y="9"/>
                </a:cxn>
                <a:cxn ang="0">
                  <a:pos x="14" y="11"/>
                </a:cxn>
                <a:cxn ang="0">
                  <a:pos x="12" y="11"/>
                </a:cxn>
                <a:cxn ang="0">
                  <a:pos x="10" y="13"/>
                </a:cxn>
                <a:cxn ang="0">
                  <a:pos x="10" y="18"/>
                </a:cxn>
                <a:cxn ang="0">
                  <a:pos x="1" y="17"/>
                </a:cxn>
                <a:cxn ang="0">
                  <a:pos x="3" y="10"/>
                </a:cxn>
                <a:cxn ang="0">
                  <a:pos x="5" y="7"/>
                </a:cxn>
                <a:cxn ang="0">
                  <a:pos x="8" y="5"/>
                </a:cxn>
                <a:cxn ang="0">
                  <a:pos x="12" y="2"/>
                </a:cxn>
                <a:cxn ang="0">
                  <a:pos x="17" y="0"/>
                </a:cxn>
              </a:cxnLst>
              <a:rect l="0" t="0" r="r" b="b"/>
              <a:pathLst>
                <a:path w="42" h="64">
                  <a:moveTo>
                    <a:pt x="17" y="0"/>
                  </a:moveTo>
                  <a:lnTo>
                    <a:pt x="26" y="0"/>
                  </a:lnTo>
                  <a:lnTo>
                    <a:pt x="30" y="1"/>
                  </a:lnTo>
                  <a:lnTo>
                    <a:pt x="34" y="3"/>
                  </a:lnTo>
                  <a:lnTo>
                    <a:pt x="38" y="8"/>
                  </a:lnTo>
                  <a:lnTo>
                    <a:pt x="40" y="11"/>
                  </a:lnTo>
                  <a:lnTo>
                    <a:pt x="41" y="14"/>
                  </a:lnTo>
                  <a:lnTo>
                    <a:pt x="41" y="20"/>
                  </a:lnTo>
                  <a:lnTo>
                    <a:pt x="40" y="23"/>
                  </a:lnTo>
                  <a:lnTo>
                    <a:pt x="39" y="25"/>
                  </a:lnTo>
                  <a:lnTo>
                    <a:pt x="37" y="30"/>
                  </a:lnTo>
                  <a:lnTo>
                    <a:pt x="34" y="32"/>
                  </a:lnTo>
                  <a:lnTo>
                    <a:pt x="33" y="36"/>
                  </a:lnTo>
                  <a:lnTo>
                    <a:pt x="29" y="40"/>
                  </a:lnTo>
                  <a:lnTo>
                    <a:pt x="23" y="44"/>
                  </a:lnTo>
                  <a:lnTo>
                    <a:pt x="14" y="53"/>
                  </a:lnTo>
                  <a:lnTo>
                    <a:pt x="13" y="55"/>
                  </a:lnTo>
                  <a:lnTo>
                    <a:pt x="12" y="56"/>
                  </a:lnTo>
                  <a:lnTo>
                    <a:pt x="42" y="56"/>
                  </a:lnTo>
                  <a:lnTo>
                    <a:pt x="42" y="64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2" y="56"/>
                  </a:lnTo>
                  <a:lnTo>
                    <a:pt x="4" y="52"/>
                  </a:lnTo>
                  <a:lnTo>
                    <a:pt x="8" y="46"/>
                  </a:lnTo>
                  <a:lnTo>
                    <a:pt x="12" y="44"/>
                  </a:lnTo>
                  <a:lnTo>
                    <a:pt x="16" y="40"/>
                  </a:lnTo>
                  <a:lnTo>
                    <a:pt x="20" y="36"/>
                  </a:lnTo>
                  <a:lnTo>
                    <a:pt x="27" y="29"/>
                  </a:lnTo>
                  <a:lnTo>
                    <a:pt x="29" y="27"/>
                  </a:lnTo>
                  <a:lnTo>
                    <a:pt x="31" y="25"/>
                  </a:lnTo>
                  <a:lnTo>
                    <a:pt x="32" y="22"/>
                  </a:lnTo>
                  <a:lnTo>
                    <a:pt x="33" y="20"/>
                  </a:lnTo>
                  <a:lnTo>
                    <a:pt x="33" y="14"/>
                  </a:lnTo>
                  <a:lnTo>
                    <a:pt x="32" y="12"/>
                  </a:lnTo>
                  <a:lnTo>
                    <a:pt x="30" y="11"/>
                  </a:lnTo>
                  <a:lnTo>
                    <a:pt x="27" y="9"/>
                  </a:lnTo>
                  <a:lnTo>
                    <a:pt x="24" y="8"/>
                  </a:lnTo>
                  <a:lnTo>
                    <a:pt x="18" y="8"/>
                  </a:lnTo>
                  <a:lnTo>
                    <a:pt x="16" y="9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0" y="13"/>
                  </a:lnTo>
                  <a:lnTo>
                    <a:pt x="10" y="18"/>
                  </a:lnTo>
                  <a:lnTo>
                    <a:pt x="1" y="17"/>
                  </a:lnTo>
                  <a:lnTo>
                    <a:pt x="3" y="10"/>
                  </a:lnTo>
                  <a:lnTo>
                    <a:pt x="5" y="7"/>
                  </a:lnTo>
                  <a:lnTo>
                    <a:pt x="8" y="5"/>
                  </a:lnTo>
                  <a:lnTo>
                    <a:pt x="12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19" name="Line 47"/>
            <p:cNvSpPr>
              <a:spLocks noChangeShapeType="1"/>
            </p:cNvSpPr>
            <p:nvPr/>
          </p:nvSpPr>
          <p:spPr bwMode="auto">
            <a:xfrm>
              <a:off x="1473" y="3171"/>
              <a:ext cx="2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20" name="Line 48"/>
            <p:cNvSpPr>
              <a:spLocks noChangeShapeType="1"/>
            </p:cNvSpPr>
            <p:nvPr/>
          </p:nvSpPr>
          <p:spPr bwMode="auto">
            <a:xfrm flipH="1">
              <a:off x="3870" y="3171"/>
              <a:ext cx="2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21" name="Rectangle 49"/>
            <p:cNvSpPr>
              <a:spLocks noChangeArrowheads="1"/>
            </p:cNvSpPr>
            <p:nvPr/>
          </p:nvSpPr>
          <p:spPr bwMode="auto">
            <a:xfrm>
              <a:off x="1356" y="3177"/>
              <a:ext cx="25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22" name="Freeform 50"/>
            <p:cNvSpPr>
              <a:spLocks/>
            </p:cNvSpPr>
            <p:nvPr/>
          </p:nvSpPr>
          <p:spPr bwMode="auto">
            <a:xfrm>
              <a:off x="1393" y="3140"/>
              <a:ext cx="23" cy="6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3" y="0"/>
                </a:cxn>
                <a:cxn ang="0">
                  <a:pos x="23" y="64"/>
                </a:cxn>
                <a:cxn ang="0">
                  <a:pos x="14" y="64"/>
                </a:cxn>
                <a:cxn ang="0">
                  <a:pos x="14" y="14"/>
                </a:cxn>
                <a:cxn ang="0">
                  <a:pos x="10" y="18"/>
                </a:cxn>
                <a:cxn ang="0">
                  <a:pos x="8" y="19"/>
                </a:cxn>
                <a:cxn ang="0">
                  <a:pos x="5" y="21"/>
                </a:cxn>
                <a:cxn ang="0">
                  <a:pos x="2" y="22"/>
                </a:cxn>
                <a:cxn ang="0">
                  <a:pos x="0" y="23"/>
                </a:cxn>
                <a:cxn ang="0">
                  <a:pos x="0" y="16"/>
                </a:cxn>
                <a:cxn ang="0">
                  <a:pos x="6" y="13"/>
                </a:cxn>
                <a:cxn ang="0">
                  <a:pos x="10" y="9"/>
                </a:cxn>
                <a:cxn ang="0">
                  <a:pos x="16" y="3"/>
                </a:cxn>
                <a:cxn ang="0">
                  <a:pos x="17" y="0"/>
                </a:cxn>
              </a:cxnLst>
              <a:rect l="0" t="0" r="r" b="b"/>
              <a:pathLst>
                <a:path w="23" h="64">
                  <a:moveTo>
                    <a:pt x="17" y="0"/>
                  </a:moveTo>
                  <a:lnTo>
                    <a:pt x="23" y="0"/>
                  </a:lnTo>
                  <a:lnTo>
                    <a:pt x="23" y="64"/>
                  </a:lnTo>
                  <a:lnTo>
                    <a:pt x="14" y="64"/>
                  </a:lnTo>
                  <a:lnTo>
                    <a:pt x="14" y="14"/>
                  </a:lnTo>
                  <a:lnTo>
                    <a:pt x="10" y="18"/>
                  </a:lnTo>
                  <a:lnTo>
                    <a:pt x="8" y="19"/>
                  </a:lnTo>
                  <a:lnTo>
                    <a:pt x="5" y="21"/>
                  </a:lnTo>
                  <a:lnTo>
                    <a:pt x="2" y="22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6" y="13"/>
                  </a:lnTo>
                  <a:lnTo>
                    <a:pt x="10" y="9"/>
                  </a:lnTo>
                  <a:lnTo>
                    <a:pt x="16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23" name="Line 51"/>
            <p:cNvSpPr>
              <a:spLocks noChangeShapeType="1"/>
            </p:cNvSpPr>
            <p:nvPr/>
          </p:nvSpPr>
          <p:spPr bwMode="auto">
            <a:xfrm>
              <a:off x="1473" y="2867"/>
              <a:ext cx="2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24" name="Line 52"/>
            <p:cNvSpPr>
              <a:spLocks noChangeShapeType="1"/>
            </p:cNvSpPr>
            <p:nvPr/>
          </p:nvSpPr>
          <p:spPr bwMode="auto">
            <a:xfrm flipH="1">
              <a:off x="3870" y="2867"/>
              <a:ext cx="2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25" name="Freeform 53"/>
            <p:cNvSpPr>
              <a:spLocks noEditPoints="1"/>
            </p:cNvSpPr>
            <p:nvPr/>
          </p:nvSpPr>
          <p:spPr bwMode="auto">
            <a:xfrm>
              <a:off x="1409" y="2835"/>
              <a:ext cx="43" cy="66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16" y="9"/>
                </a:cxn>
                <a:cxn ang="0">
                  <a:pos x="12" y="13"/>
                </a:cxn>
                <a:cxn ang="0">
                  <a:pos x="11" y="17"/>
                </a:cxn>
                <a:cxn ang="0">
                  <a:pos x="9" y="24"/>
                </a:cxn>
                <a:cxn ang="0">
                  <a:pos x="9" y="42"/>
                </a:cxn>
                <a:cxn ang="0">
                  <a:pos x="10" y="49"/>
                </a:cxn>
                <a:cxn ang="0">
                  <a:pos x="12" y="53"/>
                </a:cxn>
                <a:cxn ang="0">
                  <a:pos x="15" y="56"/>
                </a:cxn>
                <a:cxn ang="0">
                  <a:pos x="18" y="57"/>
                </a:cxn>
                <a:cxn ang="0">
                  <a:pos x="22" y="58"/>
                </a:cxn>
                <a:cxn ang="0">
                  <a:pos x="24" y="58"/>
                </a:cxn>
                <a:cxn ang="0">
                  <a:pos x="27" y="57"/>
                </a:cxn>
                <a:cxn ang="0">
                  <a:pos x="30" y="53"/>
                </a:cxn>
                <a:cxn ang="0">
                  <a:pos x="33" y="46"/>
                </a:cxn>
                <a:cxn ang="0">
                  <a:pos x="34" y="33"/>
                </a:cxn>
                <a:cxn ang="0">
                  <a:pos x="33" y="20"/>
                </a:cxn>
                <a:cxn ang="0">
                  <a:pos x="30" y="13"/>
                </a:cxn>
                <a:cxn ang="0">
                  <a:pos x="28" y="11"/>
                </a:cxn>
                <a:cxn ang="0">
                  <a:pos x="26" y="9"/>
                </a:cxn>
                <a:cxn ang="0">
                  <a:pos x="24" y="8"/>
                </a:cxn>
                <a:cxn ang="0">
                  <a:pos x="18" y="8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30" y="2"/>
                </a:cxn>
                <a:cxn ang="0">
                  <a:pos x="33" y="4"/>
                </a:cxn>
                <a:cxn ang="0">
                  <a:pos x="35" y="6"/>
                </a:cxn>
                <a:cxn ang="0">
                  <a:pos x="37" y="9"/>
                </a:cxn>
                <a:cxn ang="0">
                  <a:pos x="39" y="13"/>
                </a:cxn>
                <a:cxn ang="0">
                  <a:pos x="41" y="17"/>
                </a:cxn>
                <a:cxn ang="0">
                  <a:pos x="42" y="24"/>
                </a:cxn>
                <a:cxn ang="0">
                  <a:pos x="43" y="33"/>
                </a:cxn>
                <a:cxn ang="0">
                  <a:pos x="42" y="43"/>
                </a:cxn>
                <a:cxn ang="0">
                  <a:pos x="41" y="51"/>
                </a:cxn>
                <a:cxn ang="0">
                  <a:pos x="38" y="56"/>
                </a:cxn>
                <a:cxn ang="0">
                  <a:pos x="36" y="59"/>
                </a:cxn>
                <a:cxn ang="0">
                  <a:pos x="33" y="62"/>
                </a:cxn>
                <a:cxn ang="0">
                  <a:pos x="26" y="66"/>
                </a:cxn>
                <a:cxn ang="0">
                  <a:pos x="22" y="66"/>
                </a:cxn>
                <a:cxn ang="0">
                  <a:pos x="13" y="64"/>
                </a:cxn>
                <a:cxn ang="0">
                  <a:pos x="7" y="59"/>
                </a:cxn>
                <a:cxn ang="0">
                  <a:pos x="3" y="52"/>
                </a:cxn>
                <a:cxn ang="0">
                  <a:pos x="1" y="44"/>
                </a:cxn>
                <a:cxn ang="0">
                  <a:pos x="0" y="33"/>
                </a:cxn>
                <a:cxn ang="0">
                  <a:pos x="1" y="22"/>
                </a:cxn>
                <a:cxn ang="0">
                  <a:pos x="4" y="11"/>
                </a:cxn>
                <a:cxn ang="0">
                  <a:pos x="8" y="5"/>
                </a:cxn>
                <a:cxn ang="0">
                  <a:pos x="10" y="4"/>
                </a:cxn>
                <a:cxn ang="0">
                  <a:pos x="11" y="2"/>
                </a:cxn>
                <a:cxn ang="0">
                  <a:pos x="14" y="1"/>
                </a:cxn>
                <a:cxn ang="0">
                  <a:pos x="18" y="0"/>
                </a:cxn>
              </a:cxnLst>
              <a:rect l="0" t="0" r="r" b="b"/>
              <a:pathLst>
                <a:path w="43" h="66">
                  <a:moveTo>
                    <a:pt x="18" y="8"/>
                  </a:moveTo>
                  <a:lnTo>
                    <a:pt x="16" y="9"/>
                  </a:lnTo>
                  <a:lnTo>
                    <a:pt x="12" y="13"/>
                  </a:lnTo>
                  <a:lnTo>
                    <a:pt x="11" y="17"/>
                  </a:lnTo>
                  <a:lnTo>
                    <a:pt x="9" y="24"/>
                  </a:lnTo>
                  <a:lnTo>
                    <a:pt x="9" y="42"/>
                  </a:lnTo>
                  <a:lnTo>
                    <a:pt x="10" y="49"/>
                  </a:lnTo>
                  <a:lnTo>
                    <a:pt x="12" y="53"/>
                  </a:lnTo>
                  <a:lnTo>
                    <a:pt x="15" y="56"/>
                  </a:lnTo>
                  <a:lnTo>
                    <a:pt x="18" y="57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7" y="57"/>
                  </a:lnTo>
                  <a:lnTo>
                    <a:pt x="30" y="53"/>
                  </a:lnTo>
                  <a:lnTo>
                    <a:pt x="33" y="46"/>
                  </a:lnTo>
                  <a:lnTo>
                    <a:pt x="34" y="33"/>
                  </a:lnTo>
                  <a:lnTo>
                    <a:pt x="33" y="20"/>
                  </a:lnTo>
                  <a:lnTo>
                    <a:pt x="30" y="13"/>
                  </a:lnTo>
                  <a:lnTo>
                    <a:pt x="28" y="11"/>
                  </a:lnTo>
                  <a:lnTo>
                    <a:pt x="26" y="9"/>
                  </a:lnTo>
                  <a:lnTo>
                    <a:pt x="24" y="8"/>
                  </a:lnTo>
                  <a:lnTo>
                    <a:pt x="18" y="8"/>
                  </a:lnTo>
                  <a:close/>
                  <a:moveTo>
                    <a:pt x="18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3" y="4"/>
                  </a:lnTo>
                  <a:lnTo>
                    <a:pt x="35" y="6"/>
                  </a:lnTo>
                  <a:lnTo>
                    <a:pt x="37" y="9"/>
                  </a:lnTo>
                  <a:lnTo>
                    <a:pt x="39" y="13"/>
                  </a:lnTo>
                  <a:lnTo>
                    <a:pt x="41" y="17"/>
                  </a:lnTo>
                  <a:lnTo>
                    <a:pt x="42" y="24"/>
                  </a:lnTo>
                  <a:lnTo>
                    <a:pt x="43" y="33"/>
                  </a:lnTo>
                  <a:lnTo>
                    <a:pt x="42" y="43"/>
                  </a:lnTo>
                  <a:lnTo>
                    <a:pt x="41" y="51"/>
                  </a:lnTo>
                  <a:lnTo>
                    <a:pt x="38" y="56"/>
                  </a:lnTo>
                  <a:lnTo>
                    <a:pt x="36" y="59"/>
                  </a:lnTo>
                  <a:lnTo>
                    <a:pt x="33" y="62"/>
                  </a:lnTo>
                  <a:lnTo>
                    <a:pt x="26" y="66"/>
                  </a:lnTo>
                  <a:lnTo>
                    <a:pt x="22" y="66"/>
                  </a:lnTo>
                  <a:lnTo>
                    <a:pt x="13" y="64"/>
                  </a:lnTo>
                  <a:lnTo>
                    <a:pt x="7" y="59"/>
                  </a:lnTo>
                  <a:lnTo>
                    <a:pt x="3" y="52"/>
                  </a:lnTo>
                  <a:lnTo>
                    <a:pt x="1" y="44"/>
                  </a:lnTo>
                  <a:lnTo>
                    <a:pt x="0" y="33"/>
                  </a:lnTo>
                  <a:lnTo>
                    <a:pt x="1" y="22"/>
                  </a:lnTo>
                  <a:lnTo>
                    <a:pt x="4" y="11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26" name="Line 54"/>
            <p:cNvSpPr>
              <a:spLocks noChangeShapeType="1"/>
            </p:cNvSpPr>
            <p:nvPr/>
          </p:nvSpPr>
          <p:spPr bwMode="auto">
            <a:xfrm>
              <a:off x="1473" y="2562"/>
              <a:ext cx="2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27" name="Line 55"/>
            <p:cNvSpPr>
              <a:spLocks noChangeShapeType="1"/>
            </p:cNvSpPr>
            <p:nvPr/>
          </p:nvSpPr>
          <p:spPr bwMode="auto">
            <a:xfrm flipH="1">
              <a:off x="3870" y="2562"/>
              <a:ext cx="2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28" name="Freeform 56"/>
            <p:cNvSpPr>
              <a:spLocks/>
            </p:cNvSpPr>
            <p:nvPr/>
          </p:nvSpPr>
          <p:spPr bwMode="auto">
            <a:xfrm>
              <a:off x="1415" y="2531"/>
              <a:ext cx="23" cy="64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3" y="0"/>
                </a:cxn>
                <a:cxn ang="0">
                  <a:pos x="23" y="64"/>
                </a:cxn>
                <a:cxn ang="0">
                  <a:pos x="15" y="64"/>
                </a:cxn>
                <a:cxn ang="0">
                  <a:pos x="15" y="14"/>
                </a:cxn>
                <a:cxn ang="0">
                  <a:pos x="13" y="16"/>
                </a:cxn>
                <a:cxn ang="0">
                  <a:pos x="10" y="18"/>
                </a:cxn>
                <a:cxn ang="0">
                  <a:pos x="7" y="18"/>
                </a:cxn>
                <a:cxn ang="0">
                  <a:pos x="5" y="20"/>
                </a:cxn>
                <a:cxn ang="0">
                  <a:pos x="2" y="21"/>
                </a:cxn>
                <a:cxn ang="0">
                  <a:pos x="0" y="22"/>
                </a:cxn>
                <a:cxn ang="0">
                  <a:pos x="0" y="16"/>
                </a:cxn>
                <a:cxn ang="0">
                  <a:pos x="5" y="13"/>
                </a:cxn>
                <a:cxn ang="0">
                  <a:pos x="7" y="11"/>
                </a:cxn>
                <a:cxn ang="0">
                  <a:pos x="11" y="8"/>
                </a:cxn>
                <a:cxn ang="0">
                  <a:pos x="14" y="5"/>
                </a:cxn>
                <a:cxn ang="0">
                  <a:pos x="18" y="0"/>
                </a:cxn>
              </a:cxnLst>
              <a:rect l="0" t="0" r="r" b="b"/>
              <a:pathLst>
                <a:path w="23" h="64">
                  <a:moveTo>
                    <a:pt x="18" y="0"/>
                  </a:moveTo>
                  <a:lnTo>
                    <a:pt x="23" y="0"/>
                  </a:lnTo>
                  <a:lnTo>
                    <a:pt x="23" y="64"/>
                  </a:lnTo>
                  <a:lnTo>
                    <a:pt x="15" y="64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5" y="20"/>
                  </a:lnTo>
                  <a:lnTo>
                    <a:pt x="2" y="21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5" y="13"/>
                  </a:lnTo>
                  <a:lnTo>
                    <a:pt x="7" y="11"/>
                  </a:lnTo>
                  <a:lnTo>
                    <a:pt x="11" y="8"/>
                  </a:lnTo>
                  <a:lnTo>
                    <a:pt x="14" y="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29" name="Line 57"/>
            <p:cNvSpPr>
              <a:spLocks noChangeShapeType="1"/>
            </p:cNvSpPr>
            <p:nvPr/>
          </p:nvSpPr>
          <p:spPr bwMode="auto">
            <a:xfrm>
              <a:off x="1473" y="2257"/>
              <a:ext cx="2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30" name="Line 58"/>
            <p:cNvSpPr>
              <a:spLocks noChangeShapeType="1"/>
            </p:cNvSpPr>
            <p:nvPr/>
          </p:nvSpPr>
          <p:spPr bwMode="auto">
            <a:xfrm flipH="1">
              <a:off x="3870" y="2257"/>
              <a:ext cx="2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31" name="Freeform 59"/>
            <p:cNvSpPr>
              <a:spLocks/>
            </p:cNvSpPr>
            <p:nvPr/>
          </p:nvSpPr>
          <p:spPr bwMode="auto">
            <a:xfrm>
              <a:off x="1408" y="2226"/>
              <a:ext cx="43" cy="6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6" y="0"/>
                </a:cxn>
                <a:cxn ang="0">
                  <a:pos x="29" y="1"/>
                </a:cxn>
                <a:cxn ang="0">
                  <a:pos x="33" y="3"/>
                </a:cxn>
                <a:cxn ang="0">
                  <a:pos x="36" y="4"/>
                </a:cxn>
                <a:cxn ang="0">
                  <a:pos x="39" y="8"/>
                </a:cxn>
                <a:cxn ang="0">
                  <a:pos x="41" y="13"/>
                </a:cxn>
                <a:cxn ang="0">
                  <a:pos x="42" y="17"/>
                </a:cxn>
                <a:cxn ang="0">
                  <a:pos x="41" y="20"/>
                </a:cxn>
                <a:cxn ang="0">
                  <a:pos x="41" y="22"/>
                </a:cxn>
                <a:cxn ang="0">
                  <a:pos x="40" y="24"/>
                </a:cxn>
                <a:cxn ang="0">
                  <a:pos x="39" y="27"/>
                </a:cxn>
                <a:cxn ang="0">
                  <a:pos x="37" y="30"/>
                </a:cxn>
                <a:cxn ang="0">
                  <a:pos x="35" y="32"/>
                </a:cxn>
                <a:cxn ang="0">
                  <a:pos x="32" y="36"/>
                </a:cxn>
                <a:cxn ang="0">
                  <a:pos x="29" y="39"/>
                </a:cxn>
                <a:cxn ang="0">
                  <a:pos x="24" y="43"/>
                </a:cxn>
                <a:cxn ang="0">
                  <a:pos x="20" y="46"/>
                </a:cxn>
                <a:cxn ang="0">
                  <a:pos x="12" y="54"/>
                </a:cxn>
                <a:cxn ang="0">
                  <a:pos x="12" y="55"/>
                </a:cxn>
                <a:cxn ang="0">
                  <a:pos x="43" y="55"/>
                </a:cxn>
                <a:cxn ang="0">
                  <a:pos x="43" y="64"/>
                </a:cxn>
                <a:cxn ang="0">
                  <a:pos x="0" y="64"/>
                </a:cxn>
                <a:cxn ang="0">
                  <a:pos x="0" y="61"/>
                </a:cxn>
                <a:cxn ang="0">
                  <a:pos x="2" y="55"/>
                </a:cxn>
                <a:cxn ang="0">
                  <a:pos x="4" y="52"/>
                </a:cxn>
                <a:cxn ang="0">
                  <a:pos x="6" y="49"/>
                </a:cxn>
                <a:cxn ang="0">
                  <a:pos x="12" y="43"/>
                </a:cxn>
                <a:cxn ang="0">
                  <a:pos x="21" y="36"/>
                </a:cxn>
                <a:cxn ang="0">
                  <a:pos x="28" y="29"/>
                </a:cxn>
                <a:cxn ang="0">
                  <a:pos x="29" y="26"/>
                </a:cxn>
                <a:cxn ang="0">
                  <a:pos x="31" y="24"/>
                </a:cxn>
                <a:cxn ang="0">
                  <a:pos x="32" y="21"/>
                </a:cxn>
                <a:cxn ang="0">
                  <a:pos x="32" y="20"/>
                </a:cxn>
                <a:cxn ang="0">
                  <a:pos x="33" y="17"/>
                </a:cxn>
                <a:cxn ang="0">
                  <a:pos x="32" y="14"/>
                </a:cxn>
                <a:cxn ang="0">
                  <a:pos x="30" y="10"/>
                </a:cxn>
                <a:cxn ang="0">
                  <a:pos x="28" y="8"/>
                </a:cxn>
                <a:cxn ang="0">
                  <a:pos x="25" y="7"/>
                </a:cxn>
                <a:cxn ang="0">
                  <a:pos x="18" y="7"/>
                </a:cxn>
                <a:cxn ang="0">
                  <a:pos x="15" y="8"/>
                </a:cxn>
                <a:cxn ang="0">
                  <a:pos x="13" y="10"/>
                </a:cxn>
                <a:cxn ang="0">
                  <a:pos x="12" y="11"/>
                </a:cxn>
                <a:cxn ang="0">
                  <a:pos x="11" y="13"/>
                </a:cxn>
                <a:cxn ang="0">
                  <a:pos x="10" y="16"/>
                </a:cxn>
                <a:cxn ang="0">
                  <a:pos x="10" y="18"/>
                </a:cxn>
                <a:cxn ang="0">
                  <a:pos x="1" y="17"/>
                </a:cxn>
                <a:cxn ang="0">
                  <a:pos x="3" y="9"/>
                </a:cxn>
                <a:cxn ang="0">
                  <a:pos x="5" y="6"/>
                </a:cxn>
                <a:cxn ang="0">
                  <a:pos x="8" y="4"/>
                </a:cxn>
                <a:cxn ang="0">
                  <a:pos x="12" y="2"/>
                </a:cxn>
                <a:cxn ang="0">
                  <a:pos x="16" y="0"/>
                </a:cxn>
              </a:cxnLst>
              <a:rect l="0" t="0" r="r" b="b"/>
              <a:pathLst>
                <a:path w="43" h="64">
                  <a:moveTo>
                    <a:pt x="16" y="0"/>
                  </a:moveTo>
                  <a:lnTo>
                    <a:pt x="26" y="0"/>
                  </a:lnTo>
                  <a:lnTo>
                    <a:pt x="29" y="1"/>
                  </a:lnTo>
                  <a:lnTo>
                    <a:pt x="33" y="3"/>
                  </a:lnTo>
                  <a:lnTo>
                    <a:pt x="36" y="4"/>
                  </a:lnTo>
                  <a:lnTo>
                    <a:pt x="39" y="8"/>
                  </a:lnTo>
                  <a:lnTo>
                    <a:pt x="41" y="13"/>
                  </a:lnTo>
                  <a:lnTo>
                    <a:pt x="42" y="17"/>
                  </a:lnTo>
                  <a:lnTo>
                    <a:pt x="41" y="20"/>
                  </a:lnTo>
                  <a:lnTo>
                    <a:pt x="41" y="22"/>
                  </a:lnTo>
                  <a:lnTo>
                    <a:pt x="40" y="24"/>
                  </a:lnTo>
                  <a:lnTo>
                    <a:pt x="39" y="27"/>
                  </a:lnTo>
                  <a:lnTo>
                    <a:pt x="37" y="30"/>
                  </a:lnTo>
                  <a:lnTo>
                    <a:pt x="35" y="32"/>
                  </a:lnTo>
                  <a:lnTo>
                    <a:pt x="32" y="36"/>
                  </a:lnTo>
                  <a:lnTo>
                    <a:pt x="29" y="39"/>
                  </a:lnTo>
                  <a:lnTo>
                    <a:pt x="24" y="43"/>
                  </a:lnTo>
                  <a:lnTo>
                    <a:pt x="20" y="46"/>
                  </a:lnTo>
                  <a:lnTo>
                    <a:pt x="12" y="54"/>
                  </a:lnTo>
                  <a:lnTo>
                    <a:pt x="12" y="55"/>
                  </a:lnTo>
                  <a:lnTo>
                    <a:pt x="43" y="55"/>
                  </a:lnTo>
                  <a:lnTo>
                    <a:pt x="43" y="64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2" y="55"/>
                  </a:lnTo>
                  <a:lnTo>
                    <a:pt x="4" y="52"/>
                  </a:lnTo>
                  <a:lnTo>
                    <a:pt x="6" y="49"/>
                  </a:lnTo>
                  <a:lnTo>
                    <a:pt x="12" y="43"/>
                  </a:lnTo>
                  <a:lnTo>
                    <a:pt x="21" y="36"/>
                  </a:lnTo>
                  <a:lnTo>
                    <a:pt x="28" y="29"/>
                  </a:lnTo>
                  <a:lnTo>
                    <a:pt x="29" y="26"/>
                  </a:lnTo>
                  <a:lnTo>
                    <a:pt x="31" y="24"/>
                  </a:lnTo>
                  <a:lnTo>
                    <a:pt x="32" y="21"/>
                  </a:lnTo>
                  <a:lnTo>
                    <a:pt x="32" y="20"/>
                  </a:lnTo>
                  <a:lnTo>
                    <a:pt x="33" y="17"/>
                  </a:lnTo>
                  <a:lnTo>
                    <a:pt x="32" y="14"/>
                  </a:lnTo>
                  <a:lnTo>
                    <a:pt x="30" y="10"/>
                  </a:lnTo>
                  <a:lnTo>
                    <a:pt x="28" y="8"/>
                  </a:lnTo>
                  <a:lnTo>
                    <a:pt x="25" y="7"/>
                  </a:lnTo>
                  <a:lnTo>
                    <a:pt x="18" y="7"/>
                  </a:lnTo>
                  <a:lnTo>
                    <a:pt x="15" y="8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1" y="13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" y="17"/>
                  </a:lnTo>
                  <a:lnTo>
                    <a:pt x="3" y="9"/>
                  </a:lnTo>
                  <a:lnTo>
                    <a:pt x="5" y="6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32" name="Line 60"/>
            <p:cNvSpPr>
              <a:spLocks noChangeShapeType="1"/>
            </p:cNvSpPr>
            <p:nvPr/>
          </p:nvSpPr>
          <p:spPr bwMode="auto">
            <a:xfrm>
              <a:off x="1473" y="1952"/>
              <a:ext cx="2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33" name="Line 61"/>
            <p:cNvSpPr>
              <a:spLocks noChangeShapeType="1"/>
            </p:cNvSpPr>
            <p:nvPr/>
          </p:nvSpPr>
          <p:spPr bwMode="auto">
            <a:xfrm flipH="1">
              <a:off x="3870" y="1952"/>
              <a:ext cx="2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34" name="Freeform 62"/>
            <p:cNvSpPr>
              <a:spLocks/>
            </p:cNvSpPr>
            <p:nvPr/>
          </p:nvSpPr>
          <p:spPr bwMode="auto">
            <a:xfrm>
              <a:off x="1409" y="1921"/>
              <a:ext cx="43" cy="6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9" y="2"/>
                </a:cxn>
                <a:cxn ang="0">
                  <a:pos x="37" y="8"/>
                </a:cxn>
                <a:cxn ang="0">
                  <a:pos x="38" y="13"/>
                </a:cxn>
                <a:cxn ang="0">
                  <a:pos x="38" y="20"/>
                </a:cxn>
                <a:cxn ang="0">
                  <a:pos x="35" y="25"/>
                </a:cxn>
                <a:cxn ang="0">
                  <a:pos x="30" y="28"/>
                </a:cxn>
                <a:cxn ang="0">
                  <a:pos x="41" y="37"/>
                </a:cxn>
                <a:cxn ang="0">
                  <a:pos x="41" y="52"/>
                </a:cxn>
                <a:cxn ang="0">
                  <a:pos x="29" y="63"/>
                </a:cxn>
                <a:cxn ang="0">
                  <a:pos x="17" y="65"/>
                </a:cxn>
                <a:cxn ang="0">
                  <a:pos x="10" y="62"/>
                </a:cxn>
                <a:cxn ang="0">
                  <a:pos x="1" y="53"/>
                </a:cxn>
                <a:cxn ang="0">
                  <a:pos x="9" y="46"/>
                </a:cxn>
                <a:cxn ang="0">
                  <a:pos x="11" y="53"/>
                </a:cxn>
                <a:cxn ang="0">
                  <a:pos x="15" y="57"/>
                </a:cxn>
                <a:cxn ang="0">
                  <a:pos x="24" y="57"/>
                </a:cxn>
                <a:cxn ang="0">
                  <a:pos x="28" y="56"/>
                </a:cxn>
                <a:cxn ang="0">
                  <a:pos x="32" y="51"/>
                </a:cxn>
                <a:cxn ang="0">
                  <a:pos x="34" y="44"/>
                </a:cxn>
                <a:cxn ang="0">
                  <a:pos x="30" y="36"/>
                </a:cxn>
                <a:cxn ang="0">
                  <a:pos x="22" y="32"/>
                </a:cxn>
                <a:cxn ang="0">
                  <a:pos x="16" y="33"/>
                </a:cxn>
                <a:cxn ang="0">
                  <a:pos x="21" y="25"/>
                </a:cxn>
                <a:cxn ang="0">
                  <a:pos x="28" y="23"/>
                </a:cxn>
                <a:cxn ang="0">
                  <a:pos x="29" y="19"/>
                </a:cxn>
                <a:cxn ang="0">
                  <a:pos x="29" y="13"/>
                </a:cxn>
                <a:cxn ang="0">
                  <a:pos x="26" y="8"/>
                </a:cxn>
                <a:cxn ang="0">
                  <a:pos x="18" y="7"/>
                </a:cxn>
                <a:cxn ang="0">
                  <a:pos x="11" y="12"/>
                </a:cxn>
                <a:cxn ang="0">
                  <a:pos x="10" y="17"/>
                </a:cxn>
                <a:cxn ang="0">
                  <a:pos x="2" y="11"/>
                </a:cxn>
                <a:cxn ang="0">
                  <a:pos x="8" y="5"/>
                </a:cxn>
                <a:cxn ang="0">
                  <a:pos x="15" y="0"/>
                </a:cxn>
              </a:cxnLst>
              <a:rect l="0" t="0" r="r" b="b"/>
              <a:pathLst>
                <a:path w="43" h="65">
                  <a:moveTo>
                    <a:pt x="15" y="0"/>
                  </a:moveTo>
                  <a:lnTo>
                    <a:pt x="23" y="0"/>
                  </a:lnTo>
                  <a:lnTo>
                    <a:pt x="27" y="1"/>
                  </a:lnTo>
                  <a:lnTo>
                    <a:pt x="29" y="2"/>
                  </a:lnTo>
                  <a:lnTo>
                    <a:pt x="32" y="4"/>
                  </a:lnTo>
                  <a:lnTo>
                    <a:pt x="37" y="8"/>
                  </a:lnTo>
                  <a:lnTo>
                    <a:pt x="38" y="10"/>
                  </a:lnTo>
                  <a:lnTo>
                    <a:pt x="38" y="13"/>
                  </a:lnTo>
                  <a:lnTo>
                    <a:pt x="39" y="16"/>
                  </a:lnTo>
                  <a:lnTo>
                    <a:pt x="38" y="20"/>
                  </a:lnTo>
                  <a:lnTo>
                    <a:pt x="37" y="23"/>
                  </a:lnTo>
                  <a:lnTo>
                    <a:pt x="35" y="25"/>
                  </a:lnTo>
                  <a:lnTo>
                    <a:pt x="32" y="27"/>
                  </a:lnTo>
                  <a:lnTo>
                    <a:pt x="30" y="28"/>
                  </a:lnTo>
                  <a:lnTo>
                    <a:pt x="39" y="34"/>
                  </a:lnTo>
                  <a:lnTo>
                    <a:pt x="41" y="37"/>
                  </a:lnTo>
                  <a:lnTo>
                    <a:pt x="43" y="44"/>
                  </a:lnTo>
                  <a:lnTo>
                    <a:pt x="41" y="52"/>
                  </a:lnTo>
                  <a:lnTo>
                    <a:pt x="36" y="59"/>
                  </a:lnTo>
                  <a:lnTo>
                    <a:pt x="29" y="63"/>
                  </a:lnTo>
                  <a:lnTo>
                    <a:pt x="21" y="65"/>
                  </a:lnTo>
                  <a:lnTo>
                    <a:pt x="17" y="65"/>
                  </a:lnTo>
                  <a:lnTo>
                    <a:pt x="13" y="64"/>
                  </a:lnTo>
                  <a:lnTo>
                    <a:pt x="10" y="62"/>
                  </a:lnTo>
                  <a:lnTo>
                    <a:pt x="7" y="60"/>
                  </a:lnTo>
                  <a:lnTo>
                    <a:pt x="1" y="53"/>
                  </a:lnTo>
                  <a:lnTo>
                    <a:pt x="0" y="47"/>
                  </a:lnTo>
                  <a:lnTo>
                    <a:pt x="9" y="46"/>
                  </a:lnTo>
                  <a:lnTo>
                    <a:pt x="10" y="50"/>
                  </a:lnTo>
                  <a:lnTo>
                    <a:pt x="11" y="53"/>
                  </a:lnTo>
                  <a:lnTo>
                    <a:pt x="13" y="55"/>
                  </a:lnTo>
                  <a:lnTo>
                    <a:pt x="15" y="57"/>
                  </a:lnTo>
                  <a:lnTo>
                    <a:pt x="18" y="57"/>
                  </a:lnTo>
                  <a:lnTo>
                    <a:pt x="24" y="57"/>
                  </a:lnTo>
                  <a:lnTo>
                    <a:pt x="26" y="57"/>
                  </a:lnTo>
                  <a:lnTo>
                    <a:pt x="28" y="56"/>
                  </a:lnTo>
                  <a:lnTo>
                    <a:pt x="30" y="54"/>
                  </a:lnTo>
                  <a:lnTo>
                    <a:pt x="32" y="51"/>
                  </a:lnTo>
                  <a:lnTo>
                    <a:pt x="33" y="48"/>
                  </a:lnTo>
                  <a:lnTo>
                    <a:pt x="34" y="44"/>
                  </a:lnTo>
                  <a:lnTo>
                    <a:pt x="32" y="39"/>
                  </a:lnTo>
                  <a:lnTo>
                    <a:pt x="30" y="36"/>
                  </a:lnTo>
                  <a:lnTo>
                    <a:pt x="28" y="34"/>
                  </a:lnTo>
                  <a:lnTo>
                    <a:pt x="22" y="32"/>
                  </a:lnTo>
                  <a:lnTo>
                    <a:pt x="19" y="32"/>
                  </a:lnTo>
                  <a:lnTo>
                    <a:pt x="16" y="33"/>
                  </a:lnTo>
                  <a:lnTo>
                    <a:pt x="17" y="25"/>
                  </a:lnTo>
                  <a:lnTo>
                    <a:pt x="21" y="25"/>
                  </a:lnTo>
                  <a:lnTo>
                    <a:pt x="27" y="23"/>
                  </a:lnTo>
                  <a:lnTo>
                    <a:pt x="28" y="23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30" y="16"/>
                  </a:lnTo>
                  <a:lnTo>
                    <a:pt x="29" y="13"/>
                  </a:lnTo>
                  <a:lnTo>
                    <a:pt x="28" y="10"/>
                  </a:lnTo>
                  <a:lnTo>
                    <a:pt x="26" y="8"/>
                  </a:lnTo>
                  <a:lnTo>
                    <a:pt x="23" y="7"/>
                  </a:lnTo>
                  <a:lnTo>
                    <a:pt x="18" y="7"/>
                  </a:lnTo>
                  <a:lnTo>
                    <a:pt x="15" y="8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10" y="17"/>
                  </a:lnTo>
                  <a:lnTo>
                    <a:pt x="1" y="16"/>
                  </a:lnTo>
                  <a:lnTo>
                    <a:pt x="2" y="11"/>
                  </a:lnTo>
                  <a:lnTo>
                    <a:pt x="5" y="7"/>
                  </a:lnTo>
                  <a:lnTo>
                    <a:pt x="8" y="5"/>
                  </a:lnTo>
                  <a:lnTo>
                    <a:pt x="11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35" name="Line 63"/>
            <p:cNvSpPr>
              <a:spLocks noChangeShapeType="1"/>
            </p:cNvSpPr>
            <p:nvPr/>
          </p:nvSpPr>
          <p:spPr bwMode="auto">
            <a:xfrm>
              <a:off x="1473" y="1952"/>
              <a:ext cx="2421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36" name="Line 64"/>
            <p:cNvSpPr>
              <a:spLocks noChangeShapeType="1"/>
            </p:cNvSpPr>
            <p:nvPr/>
          </p:nvSpPr>
          <p:spPr bwMode="auto">
            <a:xfrm>
              <a:off x="1473" y="3781"/>
              <a:ext cx="2421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37" name="Line 65"/>
            <p:cNvSpPr>
              <a:spLocks noChangeShapeType="1"/>
            </p:cNvSpPr>
            <p:nvPr/>
          </p:nvSpPr>
          <p:spPr bwMode="auto">
            <a:xfrm flipV="1">
              <a:off x="3894" y="1952"/>
              <a:ext cx="1" cy="182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38" name="Line 66"/>
            <p:cNvSpPr>
              <a:spLocks noChangeShapeType="1"/>
            </p:cNvSpPr>
            <p:nvPr/>
          </p:nvSpPr>
          <p:spPr bwMode="auto">
            <a:xfrm flipV="1">
              <a:off x="1473" y="1952"/>
              <a:ext cx="1" cy="182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39" name="Freeform 67"/>
            <p:cNvSpPr>
              <a:spLocks noEditPoints="1"/>
            </p:cNvSpPr>
            <p:nvPr/>
          </p:nvSpPr>
          <p:spPr bwMode="auto">
            <a:xfrm>
              <a:off x="1709" y="2200"/>
              <a:ext cx="2002" cy="1319"/>
            </a:xfrm>
            <a:custGeom>
              <a:avLst/>
              <a:gdLst/>
              <a:ahLst/>
              <a:cxnLst>
                <a:cxn ang="0">
                  <a:pos x="351" y="668"/>
                </a:cxn>
                <a:cxn ang="0">
                  <a:pos x="356" y="1185"/>
                </a:cxn>
                <a:cxn ang="0">
                  <a:pos x="757" y="492"/>
                </a:cxn>
                <a:cxn ang="0">
                  <a:pos x="328" y="1196"/>
                </a:cxn>
                <a:cxn ang="0">
                  <a:pos x="345" y="667"/>
                </a:cxn>
                <a:cxn ang="0">
                  <a:pos x="346" y="664"/>
                </a:cxn>
                <a:cxn ang="0">
                  <a:pos x="1131" y="332"/>
                </a:cxn>
                <a:cxn ang="0">
                  <a:pos x="288" y="1212"/>
                </a:cxn>
                <a:cxn ang="0">
                  <a:pos x="322" y="667"/>
                </a:cxn>
                <a:cxn ang="0">
                  <a:pos x="324" y="664"/>
                </a:cxn>
                <a:cxn ang="0">
                  <a:pos x="1322" y="249"/>
                </a:cxn>
                <a:cxn ang="0">
                  <a:pos x="219" y="1239"/>
                </a:cxn>
                <a:cxn ang="0">
                  <a:pos x="281" y="667"/>
                </a:cxn>
                <a:cxn ang="0">
                  <a:pos x="283" y="664"/>
                </a:cxn>
                <a:cxn ang="0">
                  <a:pos x="1461" y="190"/>
                </a:cxn>
                <a:cxn ang="0">
                  <a:pos x="119" y="1273"/>
                </a:cxn>
                <a:cxn ang="0">
                  <a:pos x="212" y="667"/>
                </a:cxn>
                <a:cxn ang="0">
                  <a:pos x="214" y="664"/>
                </a:cxn>
                <a:cxn ang="0">
                  <a:pos x="1579" y="155"/>
                </a:cxn>
                <a:cxn ang="0">
                  <a:pos x="976" y="411"/>
                </a:cxn>
                <a:cxn ang="0">
                  <a:pos x="373" y="1177"/>
                </a:cxn>
                <a:cxn ang="0">
                  <a:pos x="1579" y="665"/>
                </a:cxn>
                <a:cxn ang="0">
                  <a:pos x="1543" y="155"/>
                </a:cxn>
                <a:cxn ang="0">
                  <a:pos x="6" y="1311"/>
                </a:cxn>
                <a:cxn ang="0">
                  <a:pos x="112" y="667"/>
                </a:cxn>
                <a:cxn ang="0">
                  <a:pos x="114" y="664"/>
                </a:cxn>
                <a:cxn ang="0">
                  <a:pos x="1593" y="149"/>
                </a:cxn>
                <a:cxn ang="0">
                  <a:pos x="1591" y="666"/>
                </a:cxn>
                <a:cxn ang="0">
                  <a:pos x="1593" y="149"/>
                </a:cxn>
                <a:cxn ang="0">
                  <a:pos x="1599" y="146"/>
                </a:cxn>
                <a:cxn ang="0">
                  <a:pos x="1596" y="669"/>
                </a:cxn>
                <a:cxn ang="0">
                  <a:pos x="1610" y="665"/>
                </a:cxn>
                <a:cxn ang="0">
                  <a:pos x="1639" y="130"/>
                </a:cxn>
                <a:cxn ang="0">
                  <a:pos x="1616" y="667"/>
                </a:cxn>
                <a:cxn ang="0">
                  <a:pos x="1021" y="915"/>
                </a:cxn>
                <a:cxn ang="0">
                  <a:pos x="1639" y="130"/>
                </a:cxn>
                <a:cxn ang="0">
                  <a:pos x="1646" y="127"/>
                </a:cxn>
                <a:cxn ang="0">
                  <a:pos x="1643" y="669"/>
                </a:cxn>
                <a:cxn ang="0">
                  <a:pos x="1693" y="665"/>
                </a:cxn>
                <a:cxn ang="0">
                  <a:pos x="1778" y="77"/>
                </a:cxn>
                <a:cxn ang="0">
                  <a:pos x="1699" y="667"/>
                </a:cxn>
                <a:cxn ang="0">
                  <a:pos x="534" y="1122"/>
                </a:cxn>
                <a:cxn ang="0">
                  <a:pos x="1778" y="77"/>
                </a:cxn>
                <a:cxn ang="0">
                  <a:pos x="1785" y="74"/>
                </a:cxn>
                <a:cxn ang="0">
                  <a:pos x="1782" y="669"/>
                </a:cxn>
                <a:cxn ang="0">
                  <a:pos x="1887" y="665"/>
                </a:cxn>
                <a:cxn ang="0">
                  <a:pos x="1995" y="0"/>
                </a:cxn>
                <a:cxn ang="0">
                  <a:pos x="2002" y="667"/>
                </a:cxn>
                <a:cxn ang="0">
                  <a:pos x="3" y="1319"/>
                </a:cxn>
                <a:cxn ang="0">
                  <a:pos x="1" y="1318"/>
                </a:cxn>
                <a:cxn ang="0">
                  <a:pos x="0" y="667"/>
                </a:cxn>
                <a:cxn ang="0">
                  <a:pos x="2" y="664"/>
                </a:cxn>
                <a:cxn ang="0">
                  <a:pos x="1890" y="32"/>
                </a:cxn>
                <a:cxn ang="0">
                  <a:pos x="1893" y="35"/>
                </a:cxn>
                <a:cxn ang="0">
                  <a:pos x="1894" y="667"/>
                </a:cxn>
                <a:cxn ang="0">
                  <a:pos x="383" y="1189"/>
                </a:cxn>
                <a:cxn ang="0">
                  <a:pos x="1995" y="0"/>
                </a:cxn>
              </a:cxnLst>
              <a:rect l="0" t="0" r="r" b="b"/>
              <a:pathLst>
                <a:path w="2002" h="1319">
                  <a:moveTo>
                    <a:pt x="356" y="667"/>
                  </a:moveTo>
                  <a:lnTo>
                    <a:pt x="351" y="668"/>
                  </a:lnTo>
                  <a:lnTo>
                    <a:pt x="351" y="1187"/>
                  </a:lnTo>
                  <a:lnTo>
                    <a:pt x="356" y="1185"/>
                  </a:lnTo>
                  <a:lnTo>
                    <a:pt x="356" y="667"/>
                  </a:lnTo>
                  <a:close/>
                  <a:moveTo>
                    <a:pt x="757" y="492"/>
                  </a:moveTo>
                  <a:lnTo>
                    <a:pt x="328" y="668"/>
                  </a:lnTo>
                  <a:lnTo>
                    <a:pt x="328" y="1196"/>
                  </a:lnTo>
                  <a:lnTo>
                    <a:pt x="345" y="1189"/>
                  </a:lnTo>
                  <a:lnTo>
                    <a:pt x="345" y="667"/>
                  </a:lnTo>
                  <a:lnTo>
                    <a:pt x="345" y="665"/>
                  </a:lnTo>
                  <a:lnTo>
                    <a:pt x="346" y="664"/>
                  </a:lnTo>
                  <a:lnTo>
                    <a:pt x="757" y="492"/>
                  </a:lnTo>
                  <a:close/>
                  <a:moveTo>
                    <a:pt x="1131" y="332"/>
                  </a:moveTo>
                  <a:lnTo>
                    <a:pt x="288" y="668"/>
                  </a:lnTo>
                  <a:lnTo>
                    <a:pt x="288" y="1212"/>
                  </a:lnTo>
                  <a:lnTo>
                    <a:pt x="322" y="1199"/>
                  </a:lnTo>
                  <a:lnTo>
                    <a:pt x="322" y="667"/>
                  </a:lnTo>
                  <a:lnTo>
                    <a:pt x="323" y="665"/>
                  </a:lnTo>
                  <a:lnTo>
                    <a:pt x="324" y="664"/>
                  </a:lnTo>
                  <a:lnTo>
                    <a:pt x="1131" y="332"/>
                  </a:lnTo>
                  <a:close/>
                  <a:moveTo>
                    <a:pt x="1322" y="249"/>
                  </a:moveTo>
                  <a:lnTo>
                    <a:pt x="219" y="668"/>
                  </a:lnTo>
                  <a:lnTo>
                    <a:pt x="219" y="1239"/>
                  </a:lnTo>
                  <a:lnTo>
                    <a:pt x="281" y="1216"/>
                  </a:lnTo>
                  <a:lnTo>
                    <a:pt x="281" y="667"/>
                  </a:lnTo>
                  <a:lnTo>
                    <a:pt x="282" y="665"/>
                  </a:lnTo>
                  <a:lnTo>
                    <a:pt x="283" y="664"/>
                  </a:lnTo>
                  <a:lnTo>
                    <a:pt x="1322" y="249"/>
                  </a:lnTo>
                  <a:close/>
                  <a:moveTo>
                    <a:pt x="1461" y="190"/>
                  </a:moveTo>
                  <a:lnTo>
                    <a:pt x="119" y="668"/>
                  </a:lnTo>
                  <a:lnTo>
                    <a:pt x="119" y="1273"/>
                  </a:lnTo>
                  <a:lnTo>
                    <a:pt x="212" y="1241"/>
                  </a:lnTo>
                  <a:lnTo>
                    <a:pt x="212" y="667"/>
                  </a:lnTo>
                  <a:lnTo>
                    <a:pt x="213" y="665"/>
                  </a:lnTo>
                  <a:lnTo>
                    <a:pt x="214" y="664"/>
                  </a:lnTo>
                  <a:lnTo>
                    <a:pt x="1461" y="190"/>
                  </a:lnTo>
                  <a:close/>
                  <a:moveTo>
                    <a:pt x="1579" y="155"/>
                  </a:moveTo>
                  <a:lnTo>
                    <a:pt x="1546" y="168"/>
                  </a:lnTo>
                  <a:lnTo>
                    <a:pt x="976" y="411"/>
                  </a:lnTo>
                  <a:lnTo>
                    <a:pt x="373" y="668"/>
                  </a:lnTo>
                  <a:lnTo>
                    <a:pt x="373" y="1177"/>
                  </a:lnTo>
                  <a:lnTo>
                    <a:pt x="422" y="1156"/>
                  </a:lnTo>
                  <a:lnTo>
                    <a:pt x="1579" y="665"/>
                  </a:lnTo>
                  <a:lnTo>
                    <a:pt x="1579" y="155"/>
                  </a:lnTo>
                  <a:close/>
                  <a:moveTo>
                    <a:pt x="1543" y="155"/>
                  </a:moveTo>
                  <a:lnTo>
                    <a:pt x="6" y="668"/>
                  </a:lnTo>
                  <a:lnTo>
                    <a:pt x="6" y="1311"/>
                  </a:lnTo>
                  <a:lnTo>
                    <a:pt x="112" y="1277"/>
                  </a:lnTo>
                  <a:lnTo>
                    <a:pt x="112" y="667"/>
                  </a:lnTo>
                  <a:lnTo>
                    <a:pt x="113" y="665"/>
                  </a:lnTo>
                  <a:lnTo>
                    <a:pt x="114" y="664"/>
                  </a:lnTo>
                  <a:lnTo>
                    <a:pt x="1543" y="155"/>
                  </a:lnTo>
                  <a:close/>
                  <a:moveTo>
                    <a:pt x="1593" y="149"/>
                  </a:moveTo>
                  <a:lnTo>
                    <a:pt x="1591" y="150"/>
                  </a:lnTo>
                  <a:lnTo>
                    <a:pt x="1591" y="666"/>
                  </a:lnTo>
                  <a:lnTo>
                    <a:pt x="1593" y="665"/>
                  </a:lnTo>
                  <a:lnTo>
                    <a:pt x="1593" y="149"/>
                  </a:lnTo>
                  <a:close/>
                  <a:moveTo>
                    <a:pt x="1610" y="142"/>
                  </a:moveTo>
                  <a:lnTo>
                    <a:pt x="1599" y="146"/>
                  </a:lnTo>
                  <a:lnTo>
                    <a:pt x="1599" y="667"/>
                  </a:lnTo>
                  <a:lnTo>
                    <a:pt x="1596" y="669"/>
                  </a:lnTo>
                  <a:lnTo>
                    <a:pt x="1490" y="715"/>
                  </a:lnTo>
                  <a:lnTo>
                    <a:pt x="1610" y="665"/>
                  </a:lnTo>
                  <a:lnTo>
                    <a:pt x="1610" y="142"/>
                  </a:lnTo>
                  <a:close/>
                  <a:moveTo>
                    <a:pt x="1639" y="130"/>
                  </a:moveTo>
                  <a:lnTo>
                    <a:pt x="1616" y="138"/>
                  </a:lnTo>
                  <a:lnTo>
                    <a:pt x="1616" y="667"/>
                  </a:lnTo>
                  <a:lnTo>
                    <a:pt x="1613" y="669"/>
                  </a:lnTo>
                  <a:lnTo>
                    <a:pt x="1021" y="915"/>
                  </a:lnTo>
                  <a:lnTo>
                    <a:pt x="1639" y="665"/>
                  </a:lnTo>
                  <a:lnTo>
                    <a:pt x="1639" y="130"/>
                  </a:lnTo>
                  <a:close/>
                  <a:moveTo>
                    <a:pt x="1693" y="109"/>
                  </a:moveTo>
                  <a:lnTo>
                    <a:pt x="1646" y="127"/>
                  </a:lnTo>
                  <a:lnTo>
                    <a:pt x="1646" y="667"/>
                  </a:lnTo>
                  <a:lnTo>
                    <a:pt x="1643" y="669"/>
                  </a:lnTo>
                  <a:lnTo>
                    <a:pt x="718" y="1044"/>
                  </a:lnTo>
                  <a:lnTo>
                    <a:pt x="1693" y="665"/>
                  </a:lnTo>
                  <a:lnTo>
                    <a:pt x="1693" y="109"/>
                  </a:lnTo>
                  <a:close/>
                  <a:moveTo>
                    <a:pt x="1778" y="77"/>
                  </a:moveTo>
                  <a:lnTo>
                    <a:pt x="1699" y="105"/>
                  </a:lnTo>
                  <a:lnTo>
                    <a:pt x="1699" y="667"/>
                  </a:lnTo>
                  <a:lnTo>
                    <a:pt x="1697" y="669"/>
                  </a:lnTo>
                  <a:lnTo>
                    <a:pt x="534" y="1122"/>
                  </a:lnTo>
                  <a:lnTo>
                    <a:pt x="1778" y="665"/>
                  </a:lnTo>
                  <a:lnTo>
                    <a:pt x="1778" y="77"/>
                  </a:lnTo>
                  <a:close/>
                  <a:moveTo>
                    <a:pt x="1887" y="39"/>
                  </a:moveTo>
                  <a:lnTo>
                    <a:pt x="1785" y="74"/>
                  </a:lnTo>
                  <a:lnTo>
                    <a:pt x="1785" y="667"/>
                  </a:lnTo>
                  <a:lnTo>
                    <a:pt x="1782" y="669"/>
                  </a:lnTo>
                  <a:lnTo>
                    <a:pt x="464" y="1155"/>
                  </a:lnTo>
                  <a:lnTo>
                    <a:pt x="1887" y="665"/>
                  </a:lnTo>
                  <a:lnTo>
                    <a:pt x="1887" y="39"/>
                  </a:lnTo>
                  <a:close/>
                  <a:moveTo>
                    <a:pt x="1995" y="0"/>
                  </a:moveTo>
                  <a:lnTo>
                    <a:pt x="2002" y="0"/>
                  </a:lnTo>
                  <a:lnTo>
                    <a:pt x="2002" y="667"/>
                  </a:lnTo>
                  <a:lnTo>
                    <a:pt x="1999" y="669"/>
                  </a:lnTo>
                  <a:lnTo>
                    <a:pt x="3" y="1319"/>
                  </a:lnTo>
                  <a:lnTo>
                    <a:pt x="2" y="1319"/>
                  </a:lnTo>
                  <a:lnTo>
                    <a:pt x="1" y="1318"/>
                  </a:lnTo>
                  <a:lnTo>
                    <a:pt x="0" y="1316"/>
                  </a:lnTo>
                  <a:lnTo>
                    <a:pt x="0" y="667"/>
                  </a:lnTo>
                  <a:lnTo>
                    <a:pt x="1" y="665"/>
                  </a:lnTo>
                  <a:lnTo>
                    <a:pt x="2" y="664"/>
                  </a:lnTo>
                  <a:lnTo>
                    <a:pt x="1889" y="32"/>
                  </a:lnTo>
                  <a:lnTo>
                    <a:pt x="1890" y="32"/>
                  </a:lnTo>
                  <a:lnTo>
                    <a:pt x="1892" y="33"/>
                  </a:lnTo>
                  <a:lnTo>
                    <a:pt x="1893" y="35"/>
                  </a:lnTo>
                  <a:lnTo>
                    <a:pt x="1894" y="35"/>
                  </a:lnTo>
                  <a:lnTo>
                    <a:pt x="1894" y="667"/>
                  </a:lnTo>
                  <a:lnTo>
                    <a:pt x="1891" y="669"/>
                  </a:lnTo>
                  <a:lnTo>
                    <a:pt x="383" y="1189"/>
                  </a:lnTo>
                  <a:lnTo>
                    <a:pt x="1995" y="665"/>
                  </a:lnTo>
                  <a:lnTo>
                    <a:pt x="1995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0" name="Freeform 68"/>
            <p:cNvSpPr>
              <a:spLocks/>
            </p:cNvSpPr>
            <p:nvPr/>
          </p:nvSpPr>
          <p:spPr bwMode="auto">
            <a:xfrm>
              <a:off x="1473" y="2133"/>
              <a:ext cx="2421" cy="1470"/>
            </a:xfrm>
            <a:custGeom>
              <a:avLst/>
              <a:gdLst/>
              <a:ahLst/>
              <a:cxnLst>
                <a:cxn ang="0">
                  <a:pos x="2415" y="0"/>
                </a:cxn>
                <a:cxn ang="0">
                  <a:pos x="2421" y="18"/>
                </a:cxn>
                <a:cxn ang="0">
                  <a:pos x="2421" y="25"/>
                </a:cxn>
                <a:cxn ang="0">
                  <a:pos x="2302" y="62"/>
                </a:cxn>
                <a:cxn ang="0">
                  <a:pos x="2182" y="100"/>
                </a:cxn>
                <a:cxn ang="0">
                  <a:pos x="2061" y="141"/>
                </a:cxn>
                <a:cxn ang="0">
                  <a:pos x="1940" y="184"/>
                </a:cxn>
                <a:cxn ang="0">
                  <a:pos x="1819" y="232"/>
                </a:cxn>
                <a:cxn ang="0">
                  <a:pos x="1700" y="287"/>
                </a:cxn>
                <a:cxn ang="0">
                  <a:pos x="1579" y="355"/>
                </a:cxn>
                <a:cxn ang="0">
                  <a:pos x="1459" y="445"/>
                </a:cxn>
                <a:cxn ang="0">
                  <a:pos x="1341" y="570"/>
                </a:cxn>
                <a:cxn ang="0">
                  <a:pos x="1099" y="914"/>
                </a:cxn>
                <a:cxn ang="0">
                  <a:pos x="1098" y="915"/>
                </a:cxn>
                <a:cxn ang="0">
                  <a:pos x="977" y="1043"/>
                </a:cxn>
                <a:cxn ang="0">
                  <a:pos x="975" y="1045"/>
                </a:cxn>
                <a:cxn ang="0">
                  <a:pos x="855" y="1136"/>
                </a:cxn>
                <a:cxn ang="0">
                  <a:pos x="854" y="1137"/>
                </a:cxn>
                <a:cxn ang="0">
                  <a:pos x="733" y="1205"/>
                </a:cxn>
                <a:cxn ang="0">
                  <a:pos x="732" y="1205"/>
                </a:cxn>
                <a:cxn ang="0">
                  <a:pos x="611" y="1260"/>
                </a:cxn>
                <a:cxn ang="0">
                  <a:pos x="610" y="1261"/>
                </a:cxn>
                <a:cxn ang="0">
                  <a:pos x="489" y="1309"/>
                </a:cxn>
                <a:cxn ang="0">
                  <a:pos x="368" y="1353"/>
                </a:cxn>
                <a:cxn ang="0">
                  <a:pos x="247" y="1393"/>
                </a:cxn>
                <a:cxn ang="0">
                  <a:pos x="246" y="1393"/>
                </a:cxn>
                <a:cxn ang="0">
                  <a:pos x="125" y="1432"/>
                </a:cxn>
                <a:cxn ang="0">
                  <a:pos x="4" y="1470"/>
                </a:cxn>
                <a:cxn ang="0">
                  <a:pos x="0" y="1458"/>
                </a:cxn>
                <a:cxn ang="0">
                  <a:pos x="0" y="1445"/>
                </a:cxn>
                <a:cxn ang="0">
                  <a:pos x="118" y="1408"/>
                </a:cxn>
                <a:cxn ang="0">
                  <a:pos x="238" y="1370"/>
                </a:cxn>
                <a:cxn ang="0">
                  <a:pos x="359" y="1329"/>
                </a:cxn>
                <a:cxn ang="0">
                  <a:pos x="479" y="1286"/>
                </a:cxn>
                <a:cxn ang="0">
                  <a:pos x="600" y="1238"/>
                </a:cxn>
                <a:cxn ang="0">
                  <a:pos x="721" y="1182"/>
                </a:cxn>
                <a:cxn ang="0">
                  <a:pos x="839" y="1116"/>
                </a:cxn>
                <a:cxn ang="0">
                  <a:pos x="960" y="1025"/>
                </a:cxn>
                <a:cxn ang="0">
                  <a:pos x="1078" y="900"/>
                </a:cxn>
                <a:cxn ang="0">
                  <a:pos x="1320" y="556"/>
                </a:cxn>
                <a:cxn ang="0">
                  <a:pos x="1322" y="554"/>
                </a:cxn>
                <a:cxn ang="0">
                  <a:pos x="1443" y="426"/>
                </a:cxn>
                <a:cxn ang="0">
                  <a:pos x="1444" y="425"/>
                </a:cxn>
                <a:cxn ang="0">
                  <a:pos x="1565" y="334"/>
                </a:cxn>
                <a:cxn ang="0">
                  <a:pos x="1567" y="333"/>
                </a:cxn>
                <a:cxn ang="0">
                  <a:pos x="1688" y="265"/>
                </a:cxn>
                <a:cxn ang="0">
                  <a:pos x="1689" y="265"/>
                </a:cxn>
                <a:cxn ang="0">
                  <a:pos x="1810" y="209"/>
                </a:cxn>
                <a:cxn ang="0">
                  <a:pos x="1931" y="161"/>
                </a:cxn>
                <a:cxn ang="0">
                  <a:pos x="1932" y="161"/>
                </a:cxn>
                <a:cxn ang="0">
                  <a:pos x="2053" y="117"/>
                </a:cxn>
                <a:cxn ang="0">
                  <a:pos x="2174" y="77"/>
                </a:cxn>
                <a:cxn ang="0">
                  <a:pos x="2295" y="38"/>
                </a:cxn>
                <a:cxn ang="0">
                  <a:pos x="2415" y="0"/>
                </a:cxn>
              </a:cxnLst>
              <a:rect l="0" t="0" r="r" b="b"/>
              <a:pathLst>
                <a:path w="2421" h="1470">
                  <a:moveTo>
                    <a:pt x="2415" y="0"/>
                  </a:moveTo>
                  <a:lnTo>
                    <a:pt x="2421" y="18"/>
                  </a:lnTo>
                  <a:lnTo>
                    <a:pt x="2421" y="25"/>
                  </a:lnTo>
                  <a:lnTo>
                    <a:pt x="2302" y="62"/>
                  </a:lnTo>
                  <a:lnTo>
                    <a:pt x="2182" y="100"/>
                  </a:lnTo>
                  <a:lnTo>
                    <a:pt x="2061" y="141"/>
                  </a:lnTo>
                  <a:lnTo>
                    <a:pt x="1940" y="184"/>
                  </a:lnTo>
                  <a:lnTo>
                    <a:pt x="1819" y="232"/>
                  </a:lnTo>
                  <a:lnTo>
                    <a:pt x="1700" y="287"/>
                  </a:lnTo>
                  <a:lnTo>
                    <a:pt x="1579" y="355"/>
                  </a:lnTo>
                  <a:lnTo>
                    <a:pt x="1459" y="445"/>
                  </a:lnTo>
                  <a:lnTo>
                    <a:pt x="1341" y="570"/>
                  </a:lnTo>
                  <a:lnTo>
                    <a:pt x="1099" y="914"/>
                  </a:lnTo>
                  <a:lnTo>
                    <a:pt x="1098" y="915"/>
                  </a:lnTo>
                  <a:lnTo>
                    <a:pt x="977" y="1043"/>
                  </a:lnTo>
                  <a:lnTo>
                    <a:pt x="975" y="1045"/>
                  </a:lnTo>
                  <a:lnTo>
                    <a:pt x="855" y="1136"/>
                  </a:lnTo>
                  <a:lnTo>
                    <a:pt x="854" y="1137"/>
                  </a:lnTo>
                  <a:lnTo>
                    <a:pt x="733" y="1205"/>
                  </a:lnTo>
                  <a:lnTo>
                    <a:pt x="732" y="1205"/>
                  </a:lnTo>
                  <a:lnTo>
                    <a:pt x="611" y="1260"/>
                  </a:lnTo>
                  <a:lnTo>
                    <a:pt x="610" y="1261"/>
                  </a:lnTo>
                  <a:lnTo>
                    <a:pt x="489" y="1309"/>
                  </a:lnTo>
                  <a:lnTo>
                    <a:pt x="368" y="1353"/>
                  </a:lnTo>
                  <a:lnTo>
                    <a:pt x="247" y="1393"/>
                  </a:lnTo>
                  <a:lnTo>
                    <a:pt x="246" y="1393"/>
                  </a:lnTo>
                  <a:lnTo>
                    <a:pt x="125" y="1432"/>
                  </a:lnTo>
                  <a:lnTo>
                    <a:pt x="4" y="1470"/>
                  </a:lnTo>
                  <a:lnTo>
                    <a:pt x="0" y="1458"/>
                  </a:lnTo>
                  <a:lnTo>
                    <a:pt x="0" y="1445"/>
                  </a:lnTo>
                  <a:lnTo>
                    <a:pt x="118" y="1408"/>
                  </a:lnTo>
                  <a:lnTo>
                    <a:pt x="238" y="1370"/>
                  </a:lnTo>
                  <a:lnTo>
                    <a:pt x="359" y="1329"/>
                  </a:lnTo>
                  <a:lnTo>
                    <a:pt x="479" y="1286"/>
                  </a:lnTo>
                  <a:lnTo>
                    <a:pt x="600" y="1238"/>
                  </a:lnTo>
                  <a:lnTo>
                    <a:pt x="721" y="1182"/>
                  </a:lnTo>
                  <a:lnTo>
                    <a:pt x="839" y="1116"/>
                  </a:lnTo>
                  <a:lnTo>
                    <a:pt x="960" y="1025"/>
                  </a:lnTo>
                  <a:lnTo>
                    <a:pt x="1078" y="900"/>
                  </a:lnTo>
                  <a:lnTo>
                    <a:pt x="1320" y="556"/>
                  </a:lnTo>
                  <a:lnTo>
                    <a:pt x="1322" y="554"/>
                  </a:lnTo>
                  <a:lnTo>
                    <a:pt x="1443" y="426"/>
                  </a:lnTo>
                  <a:lnTo>
                    <a:pt x="1444" y="425"/>
                  </a:lnTo>
                  <a:lnTo>
                    <a:pt x="1565" y="334"/>
                  </a:lnTo>
                  <a:lnTo>
                    <a:pt x="1567" y="333"/>
                  </a:lnTo>
                  <a:lnTo>
                    <a:pt x="1688" y="265"/>
                  </a:lnTo>
                  <a:lnTo>
                    <a:pt x="1689" y="265"/>
                  </a:lnTo>
                  <a:lnTo>
                    <a:pt x="1810" y="209"/>
                  </a:lnTo>
                  <a:lnTo>
                    <a:pt x="1931" y="161"/>
                  </a:lnTo>
                  <a:lnTo>
                    <a:pt x="1932" y="161"/>
                  </a:lnTo>
                  <a:lnTo>
                    <a:pt x="2053" y="117"/>
                  </a:lnTo>
                  <a:lnTo>
                    <a:pt x="2174" y="77"/>
                  </a:lnTo>
                  <a:lnTo>
                    <a:pt x="2295" y="38"/>
                  </a:lnTo>
                  <a:lnTo>
                    <a:pt x="24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1" name="Freeform 69"/>
            <p:cNvSpPr>
              <a:spLocks/>
            </p:cNvSpPr>
            <p:nvPr/>
          </p:nvSpPr>
          <p:spPr bwMode="auto">
            <a:xfrm>
              <a:off x="2665" y="3930"/>
              <a:ext cx="37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34"/>
                </a:cxn>
                <a:cxn ang="0">
                  <a:pos x="9" y="37"/>
                </a:cxn>
                <a:cxn ang="0">
                  <a:pos x="11" y="39"/>
                </a:cxn>
                <a:cxn ang="0">
                  <a:pos x="17" y="41"/>
                </a:cxn>
                <a:cxn ang="0">
                  <a:pos x="19" y="41"/>
                </a:cxn>
                <a:cxn ang="0">
                  <a:pos x="21" y="40"/>
                </a:cxn>
                <a:cxn ang="0">
                  <a:pos x="23" y="39"/>
                </a:cxn>
                <a:cxn ang="0">
                  <a:pos x="26" y="36"/>
                </a:cxn>
                <a:cxn ang="0">
                  <a:pos x="27" y="34"/>
                </a:cxn>
                <a:cxn ang="0">
                  <a:pos x="27" y="32"/>
                </a:cxn>
                <a:cxn ang="0">
                  <a:pos x="28" y="29"/>
                </a:cxn>
                <a:cxn ang="0">
                  <a:pos x="28" y="0"/>
                </a:cxn>
                <a:cxn ang="0">
                  <a:pos x="37" y="0"/>
                </a:cxn>
                <a:cxn ang="0">
                  <a:pos x="37" y="47"/>
                </a:cxn>
                <a:cxn ang="0">
                  <a:pos x="28" y="47"/>
                </a:cxn>
                <a:cxn ang="0">
                  <a:pos x="28" y="40"/>
                </a:cxn>
                <a:cxn ang="0">
                  <a:pos x="25" y="44"/>
                </a:cxn>
                <a:cxn ang="0">
                  <a:pos x="22" y="47"/>
                </a:cxn>
                <a:cxn ang="0">
                  <a:pos x="19" y="47"/>
                </a:cxn>
                <a:cxn ang="0">
                  <a:pos x="15" y="48"/>
                </a:cxn>
                <a:cxn ang="0">
                  <a:pos x="12" y="48"/>
                </a:cxn>
                <a:cxn ang="0">
                  <a:pos x="9" y="47"/>
                </a:cxn>
                <a:cxn ang="0">
                  <a:pos x="4" y="45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7" h="48">
                  <a:moveTo>
                    <a:pt x="0" y="0"/>
                  </a:moveTo>
                  <a:lnTo>
                    <a:pt x="8" y="0"/>
                  </a:lnTo>
                  <a:lnTo>
                    <a:pt x="8" y="34"/>
                  </a:lnTo>
                  <a:lnTo>
                    <a:pt x="9" y="37"/>
                  </a:lnTo>
                  <a:lnTo>
                    <a:pt x="11" y="39"/>
                  </a:lnTo>
                  <a:lnTo>
                    <a:pt x="17" y="41"/>
                  </a:lnTo>
                  <a:lnTo>
                    <a:pt x="19" y="41"/>
                  </a:lnTo>
                  <a:lnTo>
                    <a:pt x="21" y="40"/>
                  </a:lnTo>
                  <a:lnTo>
                    <a:pt x="23" y="39"/>
                  </a:lnTo>
                  <a:lnTo>
                    <a:pt x="26" y="36"/>
                  </a:lnTo>
                  <a:lnTo>
                    <a:pt x="27" y="34"/>
                  </a:lnTo>
                  <a:lnTo>
                    <a:pt x="27" y="32"/>
                  </a:lnTo>
                  <a:lnTo>
                    <a:pt x="28" y="29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37" y="47"/>
                  </a:lnTo>
                  <a:lnTo>
                    <a:pt x="28" y="47"/>
                  </a:lnTo>
                  <a:lnTo>
                    <a:pt x="28" y="40"/>
                  </a:lnTo>
                  <a:lnTo>
                    <a:pt x="25" y="44"/>
                  </a:lnTo>
                  <a:lnTo>
                    <a:pt x="22" y="47"/>
                  </a:lnTo>
                  <a:lnTo>
                    <a:pt x="19" y="47"/>
                  </a:lnTo>
                  <a:lnTo>
                    <a:pt x="15" y="48"/>
                  </a:lnTo>
                  <a:lnTo>
                    <a:pt x="12" y="48"/>
                  </a:lnTo>
                  <a:lnTo>
                    <a:pt x="9" y="47"/>
                  </a:lnTo>
                  <a:lnTo>
                    <a:pt x="4" y="45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2" name="Freeform 70"/>
            <p:cNvSpPr>
              <a:spLocks noEditPoints="1"/>
            </p:cNvSpPr>
            <p:nvPr/>
          </p:nvSpPr>
          <p:spPr bwMode="auto">
            <a:xfrm>
              <a:off x="1240" y="2842"/>
              <a:ext cx="64" cy="47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12" y="9"/>
                </a:cxn>
                <a:cxn ang="0">
                  <a:pos x="8" y="13"/>
                </a:cxn>
                <a:cxn ang="0">
                  <a:pos x="8" y="15"/>
                </a:cxn>
                <a:cxn ang="0">
                  <a:pos x="8" y="17"/>
                </a:cxn>
                <a:cxn ang="0">
                  <a:pos x="8" y="39"/>
                </a:cxn>
                <a:cxn ang="0">
                  <a:pos x="30" y="39"/>
                </a:cxn>
                <a:cxn ang="0">
                  <a:pos x="30" y="18"/>
                </a:cxn>
                <a:cxn ang="0">
                  <a:pos x="29" y="14"/>
                </a:cxn>
                <a:cxn ang="0">
                  <a:pos x="27" y="11"/>
                </a:cxn>
                <a:cxn ang="0">
                  <a:pos x="26" y="9"/>
                </a:cxn>
                <a:cxn ang="0">
                  <a:pos x="24" y="9"/>
                </a:cxn>
                <a:cxn ang="0">
                  <a:pos x="21" y="9"/>
                </a:cxn>
                <a:cxn ang="0">
                  <a:pos x="18" y="8"/>
                </a:cxn>
                <a:cxn ang="0">
                  <a:pos x="14" y="0"/>
                </a:cxn>
                <a:cxn ang="0">
                  <a:pos x="23" y="0"/>
                </a:cxn>
                <a:cxn ang="0">
                  <a:pos x="26" y="1"/>
                </a:cxn>
                <a:cxn ang="0">
                  <a:pos x="32" y="5"/>
                </a:cxn>
                <a:cxn ang="0">
                  <a:pos x="36" y="9"/>
                </a:cxn>
                <a:cxn ang="0">
                  <a:pos x="38" y="15"/>
                </a:cxn>
                <a:cxn ang="0">
                  <a:pos x="38" y="39"/>
                </a:cxn>
                <a:cxn ang="0">
                  <a:pos x="64" y="39"/>
                </a:cxn>
                <a:cxn ang="0">
                  <a:pos x="64" y="47"/>
                </a:cxn>
                <a:cxn ang="0">
                  <a:pos x="0" y="47"/>
                </a:cxn>
                <a:cxn ang="0">
                  <a:pos x="0" y="17"/>
                </a:cxn>
                <a:cxn ang="0">
                  <a:pos x="1" y="14"/>
                </a:cxn>
                <a:cxn ang="0">
                  <a:pos x="1" y="11"/>
                </a:cxn>
                <a:cxn ang="0">
                  <a:pos x="2" y="9"/>
                </a:cxn>
                <a:cxn ang="0">
                  <a:pos x="8" y="3"/>
                </a:cxn>
                <a:cxn ang="0">
                  <a:pos x="10" y="2"/>
                </a:cxn>
                <a:cxn ang="0">
                  <a:pos x="14" y="0"/>
                </a:cxn>
              </a:cxnLst>
              <a:rect l="0" t="0" r="r" b="b"/>
              <a:pathLst>
                <a:path w="64" h="47">
                  <a:moveTo>
                    <a:pt x="18" y="8"/>
                  </a:moveTo>
                  <a:lnTo>
                    <a:pt x="12" y="9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8" y="39"/>
                  </a:lnTo>
                  <a:lnTo>
                    <a:pt x="30" y="39"/>
                  </a:lnTo>
                  <a:lnTo>
                    <a:pt x="30" y="18"/>
                  </a:lnTo>
                  <a:lnTo>
                    <a:pt x="29" y="14"/>
                  </a:lnTo>
                  <a:lnTo>
                    <a:pt x="27" y="11"/>
                  </a:lnTo>
                  <a:lnTo>
                    <a:pt x="26" y="9"/>
                  </a:lnTo>
                  <a:lnTo>
                    <a:pt x="24" y="9"/>
                  </a:lnTo>
                  <a:lnTo>
                    <a:pt x="21" y="9"/>
                  </a:lnTo>
                  <a:lnTo>
                    <a:pt x="18" y="8"/>
                  </a:lnTo>
                  <a:close/>
                  <a:moveTo>
                    <a:pt x="14" y="0"/>
                  </a:moveTo>
                  <a:lnTo>
                    <a:pt x="23" y="0"/>
                  </a:lnTo>
                  <a:lnTo>
                    <a:pt x="26" y="1"/>
                  </a:lnTo>
                  <a:lnTo>
                    <a:pt x="32" y="5"/>
                  </a:lnTo>
                  <a:lnTo>
                    <a:pt x="36" y="9"/>
                  </a:lnTo>
                  <a:lnTo>
                    <a:pt x="38" y="15"/>
                  </a:lnTo>
                  <a:lnTo>
                    <a:pt x="38" y="39"/>
                  </a:lnTo>
                  <a:lnTo>
                    <a:pt x="64" y="39"/>
                  </a:lnTo>
                  <a:lnTo>
                    <a:pt x="64" y="47"/>
                  </a:lnTo>
                  <a:lnTo>
                    <a:pt x="0" y="47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2" y="9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3" name="Freeform 71"/>
            <p:cNvSpPr>
              <a:spLocks/>
            </p:cNvSpPr>
            <p:nvPr/>
          </p:nvSpPr>
          <p:spPr bwMode="auto">
            <a:xfrm>
              <a:off x="1472" y="2869"/>
              <a:ext cx="2416" cy="5"/>
            </a:xfrm>
            <a:custGeom>
              <a:avLst/>
              <a:gdLst/>
              <a:ahLst/>
              <a:cxnLst>
                <a:cxn ang="0">
                  <a:pos x="2416" y="0"/>
                </a:cxn>
                <a:cxn ang="0">
                  <a:pos x="2416" y="3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416" y="0"/>
                </a:cxn>
              </a:cxnLst>
              <a:rect l="0" t="0" r="r" b="b"/>
              <a:pathLst>
                <a:path w="2416" h="5">
                  <a:moveTo>
                    <a:pt x="2416" y="0"/>
                  </a:moveTo>
                  <a:lnTo>
                    <a:pt x="2416" y="3"/>
                  </a:lnTo>
                  <a:lnTo>
                    <a:pt x="0" y="5"/>
                  </a:lnTo>
                  <a:lnTo>
                    <a:pt x="0" y="2"/>
                  </a:lnTo>
                  <a:lnTo>
                    <a:pt x="24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4" name="Rectangle 72"/>
            <p:cNvSpPr>
              <a:spLocks noChangeArrowheads="1"/>
            </p:cNvSpPr>
            <p:nvPr/>
          </p:nvSpPr>
          <p:spPr bwMode="auto">
            <a:xfrm>
              <a:off x="2679" y="1959"/>
              <a:ext cx="3" cy="182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5" name="Freeform 73"/>
            <p:cNvSpPr>
              <a:spLocks/>
            </p:cNvSpPr>
            <p:nvPr/>
          </p:nvSpPr>
          <p:spPr bwMode="auto">
            <a:xfrm>
              <a:off x="3106" y="2182"/>
              <a:ext cx="148" cy="13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8" y="132"/>
                </a:cxn>
                <a:cxn ang="0">
                  <a:pos x="143" y="137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148" h="137">
                  <a:moveTo>
                    <a:pt x="5" y="0"/>
                  </a:moveTo>
                  <a:lnTo>
                    <a:pt x="148" y="132"/>
                  </a:lnTo>
                  <a:lnTo>
                    <a:pt x="143" y="137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6" name="Freeform 74"/>
            <p:cNvSpPr>
              <a:spLocks/>
            </p:cNvSpPr>
            <p:nvPr/>
          </p:nvSpPr>
          <p:spPr bwMode="auto">
            <a:xfrm>
              <a:off x="3251" y="2284"/>
              <a:ext cx="31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62"/>
                </a:cxn>
                <a:cxn ang="0">
                  <a:pos x="0" y="32"/>
                </a:cxn>
                <a:cxn ang="0">
                  <a:pos x="0" y="0"/>
                </a:cxn>
              </a:cxnLst>
              <a:rect l="0" t="0" r="r" b="b"/>
              <a:pathLst>
                <a:path w="31" h="62">
                  <a:moveTo>
                    <a:pt x="0" y="0"/>
                  </a:moveTo>
                  <a:lnTo>
                    <a:pt x="31" y="6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7" name="Freeform 75"/>
            <p:cNvSpPr>
              <a:spLocks noEditPoints="1"/>
            </p:cNvSpPr>
            <p:nvPr/>
          </p:nvSpPr>
          <p:spPr bwMode="auto">
            <a:xfrm>
              <a:off x="3248" y="2283"/>
              <a:ext cx="37" cy="65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6" y="32"/>
                </a:cxn>
                <a:cxn ang="0">
                  <a:pos x="23" y="48"/>
                </a:cxn>
                <a:cxn ang="0">
                  <a:pos x="6" y="16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36" y="60"/>
                </a:cxn>
                <a:cxn ang="0">
                  <a:pos x="37" y="61"/>
                </a:cxn>
                <a:cxn ang="0">
                  <a:pos x="37" y="63"/>
                </a:cxn>
                <a:cxn ang="0">
                  <a:pos x="36" y="64"/>
                </a:cxn>
                <a:cxn ang="0">
                  <a:pos x="34" y="65"/>
                </a:cxn>
                <a:cxn ang="0">
                  <a:pos x="32" y="65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37" h="65">
                  <a:moveTo>
                    <a:pt x="6" y="16"/>
                  </a:moveTo>
                  <a:lnTo>
                    <a:pt x="6" y="32"/>
                  </a:lnTo>
                  <a:lnTo>
                    <a:pt x="23" y="48"/>
                  </a:lnTo>
                  <a:lnTo>
                    <a:pt x="6" y="16"/>
                  </a:lnTo>
                  <a:close/>
                  <a:moveTo>
                    <a:pt x="0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36" y="60"/>
                  </a:lnTo>
                  <a:lnTo>
                    <a:pt x="37" y="61"/>
                  </a:lnTo>
                  <a:lnTo>
                    <a:pt x="37" y="63"/>
                  </a:lnTo>
                  <a:lnTo>
                    <a:pt x="36" y="64"/>
                  </a:lnTo>
                  <a:lnTo>
                    <a:pt x="34" y="65"/>
                  </a:lnTo>
                  <a:lnTo>
                    <a:pt x="32" y="65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8" name="Freeform 76"/>
            <p:cNvSpPr>
              <a:spLocks/>
            </p:cNvSpPr>
            <p:nvPr/>
          </p:nvSpPr>
          <p:spPr bwMode="auto">
            <a:xfrm>
              <a:off x="3219" y="2316"/>
              <a:ext cx="63" cy="30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3" y="30"/>
                </a:cxn>
                <a:cxn ang="0">
                  <a:pos x="0" y="3"/>
                </a:cxn>
                <a:cxn ang="0">
                  <a:pos x="33" y="0"/>
                </a:cxn>
              </a:cxnLst>
              <a:rect l="0" t="0" r="r" b="b"/>
              <a:pathLst>
                <a:path w="63" h="30">
                  <a:moveTo>
                    <a:pt x="33" y="0"/>
                  </a:moveTo>
                  <a:lnTo>
                    <a:pt x="63" y="30"/>
                  </a:lnTo>
                  <a:lnTo>
                    <a:pt x="0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9" name="Freeform 77"/>
            <p:cNvSpPr>
              <a:spLocks noEditPoints="1"/>
            </p:cNvSpPr>
            <p:nvPr/>
          </p:nvSpPr>
          <p:spPr bwMode="auto">
            <a:xfrm>
              <a:off x="3216" y="2314"/>
              <a:ext cx="70" cy="34"/>
            </a:xfrm>
            <a:custGeom>
              <a:avLst/>
              <a:gdLst/>
              <a:ahLst/>
              <a:cxnLst>
                <a:cxn ang="0">
                  <a:pos x="35" y="6"/>
                </a:cxn>
                <a:cxn ang="0">
                  <a:pos x="17" y="8"/>
                </a:cxn>
                <a:cxn ang="0">
                  <a:pos x="53" y="23"/>
                </a:cxn>
                <a:cxn ang="0">
                  <a:pos x="35" y="6"/>
                </a:cxn>
                <a:cxn ang="0">
                  <a:pos x="36" y="0"/>
                </a:cxn>
                <a:cxn ang="0">
                  <a:pos x="38" y="0"/>
                </a:cxn>
                <a:cxn ang="0">
                  <a:pos x="70" y="30"/>
                </a:cxn>
                <a:cxn ang="0">
                  <a:pos x="65" y="34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3" y="2"/>
                </a:cxn>
                <a:cxn ang="0">
                  <a:pos x="36" y="0"/>
                </a:cxn>
              </a:cxnLst>
              <a:rect l="0" t="0" r="r" b="b"/>
              <a:pathLst>
                <a:path w="70" h="34">
                  <a:moveTo>
                    <a:pt x="35" y="6"/>
                  </a:moveTo>
                  <a:lnTo>
                    <a:pt x="17" y="8"/>
                  </a:lnTo>
                  <a:lnTo>
                    <a:pt x="53" y="23"/>
                  </a:lnTo>
                  <a:lnTo>
                    <a:pt x="35" y="6"/>
                  </a:lnTo>
                  <a:close/>
                  <a:moveTo>
                    <a:pt x="36" y="0"/>
                  </a:moveTo>
                  <a:lnTo>
                    <a:pt x="38" y="0"/>
                  </a:lnTo>
                  <a:lnTo>
                    <a:pt x="70" y="30"/>
                  </a:lnTo>
                  <a:lnTo>
                    <a:pt x="65" y="34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0" name="Rectangle 78"/>
            <p:cNvSpPr>
              <a:spLocks noChangeArrowheads="1"/>
            </p:cNvSpPr>
            <p:nvPr/>
          </p:nvSpPr>
          <p:spPr bwMode="auto">
            <a:xfrm>
              <a:off x="2520" y="2069"/>
              <a:ext cx="599" cy="12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1" name="Rectangle 79"/>
            <p:cNvSpPr>
              <a:spLocks noChangeArrowheads="1"/>
            </p:cNvSpPr>
            <p:nvPr/>
          </p:nvSpPr>
          <p:spPr bwMode="auto">
            <a:xfrm>
              <a:off x="2542" y="2100"/>
              <a:ext cx="9" cy="6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2" name="Freeform 80"/>
            <p:cNvSpPr>
              <a:spLocks/>
            </p:cNvSpPr>
            <p:nvPr/>
          </p:nvSpPr>
          <p:spPr bwMode="auto">
            <a:xfrm>
              <a:off x="2566" y="2116"/>
              <a:ext cx="36" cy="4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1"/>
                </a:cxn>
                <a:cxn ang="0">
                  <a:pos x="28" y="2"/>
                </a:cxn>
                <a:cxn ang="0">
                  <a:pos x="30" y="3"/>
                </a:cxn>
                <a:cxn ang="0">
                  <a:pos x="33" y="6"/>
                </a:cxn>
                <a:cxn ang="0">
                  <a:pos x="35" y="9"/>
                </a:cxn>
                <a:cxn ang="0">
                  <a:pos x="36" y="12"/>
                </a:cxn>
                <a:cxn ang="0">
                  <a:pos x="36" y="48"/>
                </a:cxn>
                <a:cxn ang="0">
                  <a:pos x="27" y="48"/>
                </a:cxn>
                <a:cxn ang="0">
                  <a:pos x="27" y="15"/>
                </a:cxn>
                <a:cxn ang="0">
                  <a:pos x="26" y="13"/>
                </a:cxn>
                <a:cxn ang="0">
                  <a:pos x="26" y="12"/>
                </a:cxn>
                <a:cxn ang="0">
                  <a:pos x="23" y="9"/>
                </a:cxn>
                <a:cxn ang="0">
                  <a:pos x="22" y="9"/>
                </a:cxn>
                <a:cxn ang="0">
                  <a:pos x="20" y="8"/>
                </a:cxn>
                <a:cxn ang="0">
                  <a:pos x="19" y="8"/>
                </a:cxn>
                <a:cxn ang="0">
                  <a:pos x="15" y="9"/>
                </a:cxn>
                <a:cxn ang="0">
                  <a:pos x="11" y="11"/>
                </a:cxn>
                <a:cxn ang="0">
                  <a:pos x="9" y="13"/>
                </a:cxn>
                <a:cxn ang="0">
                  <a:pos x="8" y="15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1"/>
                </a:cxn>
                <a:cxn ang="0">
                  <a:pos x="8" y="1"/>
                </a:cxn>
                <a:cxn ang="0">
                  <a:pos x="8" y="8"/>
                </a:cxn>
                <a:cxn ang="0">
                  <a:pos x="10" y="5"/>
                </a:cxn>
                <a:cxn ang="0">
                  <a:pos x="13" y="3"/>
                </a:cxn>
                <a:cxn ang="0">
                  <a:pos x="17" y="1"/>
                </a:cxn>
                <a:cxn ang="0">
                  <a:pos x="20" y="0"/>
                </a:cxn>
              </a:cxnLst>
              <a:rect l="0" t="0" r="r" b="b"/>
              <a:pathLst>
                <a:path w="36" h="48">
                  <a:moveTo>
                    <a:pt x="20" y="0"/>
                  </a:moveTo>
                  <a:lnTo>
                    <a:pt x="25" y="1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3" y="6"/>
                  </a:lnTo>
                  <a:lnTo>
                    <a:pt x="35" y="9"/>
                  </a:lnTo>
                  <a:lnTo>
                    <a:pt x="36" y="12"/>
                  </a:lnTo>
                  <a:lnTo>
                    <a:pt x="36" y="48"/>
                  </a:lnTo>
                  <a:lnTo>
                    <a:pt x="27" y="48"/>
                  </a:lnTo>
                  <a:lnTo>
                    <a:pt x="27" y="15"/>
                  </a:lnTo>
                  <a:lnTo>
                    <a:pt x="26" y="13"/>
                  </a:lnTo>
                  <a:lnTo>
                    <a:pt x="26" y="12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5" y="9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8" y="48"/>
                  </a:lnTo>
                  <a:lnTo>
                    <a:pt x="0" y="48"/>
                  </a:lnTo>
                  <a:lnTo>
                    <a:pt x="0" y="1"/>
                  </a:lnTo>
                  <a:lnTo>
                    <a:pt x="8" y="1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3" y="3"/>
                  </a:lnTo>
                  <a:lnTo>
                    <a:pt x="17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3" name="Freeform 81"/>
            <p:cNvSpPr>
              <a:spLocks noEditPoints="1"/>
            </p:cNvSpPr>
            <p:nvPr/>
          </p:nvSpPr>
          <p:spPr bwMode="auto">
            <a:xfrm>
              <a:off x="2615" y="2100"/>
              <a:ext cx="8" cy="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8" y="17"/>
                </a:cxn>
                <a:cxn ang="0">
                  <a:pos x="8" y="64"/>
                </a:cxn>
                <a:cxn ang="0">
                  <a:pos x="0" y="64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8" h="64">
                  <a:moveTo>
                    <a:pt x="0" y="17"/>
                  </a:moveTo>
                  <a:lnTo>
                    <a:pt x="8" y="17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17"/>
                  </a:lnTo>
                  <a:close/>
                  <a:moveTo>
                    <a:pt x="0" y="0"/>
                  </a:moveTo>
                  <a:lnTo>
                    <a:pt x="8" y="0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4" name="Freeform 82"/>
            <p:cNvSpPr>
              <a:spLocks/>
            </p:cNvSpPr>
            <p:nvPr/>
          </p:nvSpPr>
          <p:spPr bwMode="auto">
            <a:xfrm>
              <a:off x="2630" y="2102"/>
              <a:ext cx="23" cy="6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15"/>
                </a:cxn>
                <a:cxn ang="0">
                  <a:pos x="22" y="15"/>
                </a:cxn>
                <a:cxn ang="0">
                  <a:pos x="22" y="23"/>
                </a:cxn>
                <a:cxn ang="0">
                  <a:pos x="14" y="23"/>
                </a:cxn>
                <a:cxn ang="0">
                  <a:pos x="14" y="54"/>
                </a:cxn>
                <a:cxn ang="0">
                  <a:pos x="15" y="55"/>
                </a:cxn>
                <a:cxn ang="0">
                  <a:pos x="16" y="55"/>
                </a:cxn>
                <a:cxn ang="0">
                  <a:pos x="16" y="56"/>
                </a:cxn>
                <a:cxn ang="0">
                  <a:pos x="22" y="56"/>
                </a:cxn>
                <a:cxn ang="0">
                  <a:pos x="23" y="63"/>
                </a:cxn>
                <a:cxn ang="0">
                  <a:pos x="11" y="63"/>
                </a:cxn>
                <a:cxn ang="0">
                  <a:pos x="10" y="62"/>
                </a:cxn>
                <a:cxn ang="0">
                  <a:pos x="8" y="61"/>
                </a:cxn>
                <a:cxn ang="0">
                  <a:pos x="7" y="60"/>
                </a:cxn>
                <a:cxn ang="0">
                  <a:pos x="7" y="59"/>
                </a:cxn>
                <a:cxn ang="0">
                  <a:pos x="6" y="57"/>
                </a:cxn>
                <a:cxn ang="0">
                  <a:pos x="6" y="23"/>
                </a:cxn>
                <a:cxn ang="0">
                  <a:pos x="0" y="23"/>
                </a:cxn>
                <a:cxn ang="0">
                  <a:pos x="0" y="15"/>
                </a:cxn>
                <a:cxn ang="0">
                  <a:pos x="6" y="15"/>
                </a:cxn>
                <a:cxn ang="0">
                  <a:pos x="6" y="5"/>
                </a:cxn>
                <a:cxn ang="0">
                  <a:pos x="14" y="0"/>
                </a:cxn>
              </a:cxnLst>
              <a:rect l="0" t="0" r="r" b="b"/>
              <a:pathLst>
                <a:path w="23" h="63">
                  <a:moveTo>
                    <a:pt x="14" y="0"/>
                  </a:moveTo>
                  <a:lnTo>
                    <a:pt x="14" y="15"/>
                  </a:lnTo>
                  <a:lnTo>
                    <a:pt x="22" y="15"/>
                  </a:lnTo>
                  <a:lnTo>
                    <a:pt x="22" y="23"/>
                  </a:lnTo>
                  <a:lnTo>
                    <a:pt x="14" y="23"/>
                  </a:lnTo>
                  <a:lnTo>
                    <a:pt x="14" y="54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22" y="56"/>
                  </a:lnTo>
                  <a:lnTo>
                    <a:pt x="23" y="63"/>
                  </a:lnTo>
                  <a:lnTo>
                    <a:pt x="11" y="63"/>
                  </a:lnTo>
                  <a:lnTo>
                    <a:pt x="10" y="62"/>
                  </a:lnTo>
                  <a:lnTo>
                    <a:pt x="8" y="61"/>
                  </a:lnTo>
                  <a:lnTo>
                    <a:pt x="7" y="60"/>
                  </a:lnTo>
                  <a:lnTo>
                    <a:pt x="7" y="59"/>
                  </a:lnTo>
                  <a:lnTo>
                    <a:pt x="6" y="57"/>
                  </a:lnTo>
                  <a:lnTo>
                    <a:pt x="6" y="23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6" y="15"/>
                  </a:lnTo>
                  <a:lnTo>
                    <a:pt x="6" y="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5" name="Freeform 83"/>
            <p:cNvSpPr>
              <a:spLocks noEditPoints="1"/>
            </p:cNvSpPr>
            <p:nvPr/>
          </p:nvSpPr>
          <p:spPr bwMode="auto">
            <a:xfrm>
              <a:off x="2660" y="2100"/>
              <a:ext cx="9" cy="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9" y="17"/>
                </a:cxn>
                <a:cxn ang="0">
                  <a:pos x="9" y="64"/>
                </a:cxn>
                <a:cxn ang="0">
                  <a:pos x="0" y="64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9" h="64">
                  <a:moveTo>
                    <a:pt x="0" y="17"/>
                  </a:moveTo>
                  <a:lnTo>
                    <a:pt x="9" y="17"/>
                  </a:lnTo>
                  <a:lnTo>
                    <a:pt x="9" y="64"/>
                  </a:lnTo>
                  <a:lnTo>
                    <a:pt x="0" y="64"/>
                  </a:lnTo>
                  <a:lnTo>
                    <a:pt x="0" y="17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6" name="Freeform 84"/>
            <p:cNvSpPr>
              <a:spLocks noEditPoints="1"/>
            </p:cNvSpPr>
            <p:nvPr/>
          </p:nvSpPr>
          <p:spPr bwMode="auto">
            <a:xfrm>
              <a:off x="2677" y="2116"/>
              <a:ext cx="42" cy="49"/>
            </a:xfrm>
            <a:custGeom>
              <a:avLst/>
              <a:gdLst/>
              <a:ahLst/>
              <a:cxnLst>
                <a:cxn ang="0">
                  <a:pos x="27" y="27"/>
                </a:cxn>
                <a:cxn ang="0">
                  <a:pos x="18" y="29"/>
                </a:cxn>
                <a:cxn ang="0">
                  <a:pos x="13" y="30"/>
                </a:cxn>
                <a:cxn ang="0">
                  <a:pos x="11" y="31"/>
                </a:cxn>
                <a:cxn ang="0">
                  <a:pos x="8" y="34"/>
                </a:cxn>
                <a:cxn ang="0">
                  <a:pos x="9" y="38"/>
                </a:cxn>
                <a:cxn ang="0">
                  <a:pos x="11" y="41"/>
                </a:cxn>
                <a:cxn ang="0">
                  <a:pos x="19" y="42"/>
                </a:cxn>
                <a:cxn ang="0">
                  <a:pos x="24" y="40"/>
                </a:cxn>
                <a:cxn ang="0">
                  <a:pos x="28" y="35"/>
                </a:cxn>
                <a:cxn ang="0">
                  <a:pos x="29" y="26"/>
                </a:cxn>
                <a:cxn ang="0">
                  <a:pos x="25" y="0"/>
                </a:cxn>
                <a:cxn ang="0">
                  <a:pos x="30" y="1"/>
                </a:cxn>
                <a:cxn ang="0">
                  <a:pos x="35" y="4"/>
                </a:cxn>
                <a:cxn ang="0">
                  <a:pos x="38" y="8"/>
                </a:cxn>
                <a:cxn ang="0">
                  <a:pos x="39" y="37"/>
                </a:cxn>
                <a:cxn ang="0">
                  <a:pos x="40" y="44"/>
                </a:cxn>
                <a:cxn ang="0">
                  <a:pos x="42" y="48"/>
                </a:cxn>
                <a:cxn ang="0">
                  <a:pos x="31" y="46"/>
                </a:cxn>
                <a:cxn ang="0">
                  <a:pos x="25" y="47"/>
                </a:cxn>
                <a:cxn ang="0">
                  <a:pos x="21" y="48"/>
                </a:cxn>
                <a:cxn ang="0">
                  <a:pos x="11" y="49"/>
                </a:cxn>
                <a:cxn ang="0">
                  <a:pos x="1" y="43"/>
                </a:cxn>
                <a:cxn ang="0">
                  <a:pos x="0" y="33"/>
                </a:cxn>
                <a:cxn ang="0">
                  <a:pos x="1" y="30"/>
                </a:cxn>
                <a:cxn ang="0">
                  <a:pos x="4" y="27"/>
                </a:cxn>
                <a:cxn ang="0">
                  <a:pos x="7" y="24"/>
                </a:cxn>
                <a:cxn ang="0">
                  <a:pos x="14" y="22"/>
                </a:cxn>
                <a:cxn ang="0">
                  <a:pos x="22" y="20"/>
                </a:cxn>
                <a:cxn ang="0">
                  <a:pos x="29" y="18"/>
                </a:cxn>
                <a:cxn ang="0">
                  <a:pos x="28" y="11"/>
                </a:cxn>
                <a:cxn ang="0">
                  <a:pos x="23" y="9"/>
                </a:cxn>
                <a:cxn ang="0">
                  <a:pos x="16" y="9"/>
                </a:cxn>
                <a:cxn ang="0">
                  <a:pos x="12" y="10"/>
                </a:cxn>
                <a:cxn ang="0">
                  <a:pos x="0" y="14"/>
                </a:cxn>
                <a:cxn ang="0">
                  <a:pos x="3" y="10"/>
                </a:cxn>
                <a:cxn ang="0">
                  <a:pos x="6" y="5"/>
                </a:cxn>
                <a:cxn ang="0">
                  <a:pos x="11" y="2"/>
                </a:cxn>
                <a:cxn ang="0">
                  <a:pos x="21" y="0"/>
                </a:cxn>
              </a:cxnLst>
              <a:rect l="0" t="0" r="r" b="b"/>
              <a:pathLst>
                <a:path w="42" h="49">
                  <a:moveTo>
                    <a:pt x="29" y="26"/>
                  </a:moveTo>
                  <a:lnTo>
                    <a:pt x="27" y="27"/>
                  </a:lnTo>
                  <a:lnTo>
                    <a:pt x="23" y="28"/>
                  </a:lnTo>
                  <a:lnTo>
                    <a:pt x="18" y="29"/>
                  </a:lnTo>
                  <a:lnTo>
                    <a:pt x="15" y="29"/>
                  </a:lnTo>
                  <a:lnTo>
                    <a:pt x="13" y="30"/>
                  </a:lnTo>
                  <a:lnTo>
                    <a:pt x="11" y="30"/>
                  </a:lnTo>
                  <a:lnTo>
                    <a:pt x="11" y="31"/>
                  </a:lnTo>
                  <a:lnTo>
                    <a:pt x="9" y="32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9" y="38"/>
                  </a:lnTo>
                  <a:lnTo>
                    <a:pt x="10" y="40"/>
                  </a:lnTo>
                  <a:lnTo>
                    <a:pt x="11" y="41"/>
                  </a:lnTo>
                  <a:lnTo>
                    <a:pt x="14" y="42"/>
                  </a:lnTo>
                  <a:lnTo>
                    <a:pt x="19" y="42"/>
                  </a:lnTo>
                  <a:lnTo>
                    <a:pt x="22" y="41"/>
                  </a:lnTo>
                  <a:lnTo>
                    <a:pt x="24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29" y="32"/>
                  </a:lnTo>
                  <a:lnTo>
                    <a:pt x="29" y="26"/>
                  </a:lnTo>
                  <a:close/>
                  <a:moveTo>
                    <a:pt x="21" y="0"/>
                  </a:moveTo>
                  <a:lnTo>
                    <a:pt x="25" y="0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3" y="3"/>
                  </a:lnTo>
                  <a:lnTo>
                    <a:pt x="35" y="4"/>
                  </a:lnTo>
                  <a:lnTo>
                    <a:pt x="36" y="5"/>
                  </a:lnTo>
                  <a:lnTo>
                    <a:pt x="38" y="8"/>
                  </a:lnTo>
                  <a:lnTo>
                    <a:pt x="39" y="11"/>
                  </a:lnTo>
                  <a:lnTo>
                    <a:pt x="39" y="37"/>
                  </a:lnTo>
                  <a:lnTo>
                    <a:pt x="40" y="40"/>
                  </a:lnTo>
                  <a:lnTo>
                    <a:pt x="40" y="44"/>
                  </a:lnTo>
                  <a:lnTo>
                    <a:pt x="41" y="47"/>
                  </a:lnTo>
                  <a:lnTo>
                    <a:pt x="42" y="48"/>
                  </a:lnTo>
                  <a:lnTo>
                    <a:pt x="33" y="48"/>
                  </a:lnTo>
                  <a:lnTo>
                    <a:pt x="31" y="46"/>
                  </a:lnTo>
                  <a:lnTo>
                    <a:pt x="30" y="43"/>
                  </a:lnTo>
                  <a:lnTo>
                    <a:pt x="25" y="47"/>
                  </a:lnTo>
                  <a:lnTo>
                    <a:pt x="22" y="47"/>
                  </a:lnTo>
                  <a:lnTo>
                    <a:pt x="21" y="48"/>
                  </a:lnTo>
                  <a:lnTo>
                    <a:pt x="19" y="49"/>
                  </a:lnTo>
                  <a:lnTo>
                    <a:pt x="11" y="49"/>
                  </a:lnTo>
                  <a:lnTo>
                    <a:pt x="3" y="46"/>
                  </a:lnTo>
                  <a:lnTo>
                    <a:pt x="1" y="43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2" y="28"/>
                  </a:lnTo>
                  <a:lnTo>
                    <a:pt x="4" y="27"/>
                  </a:lnTo>
                  <a:lnTo>
                    <a:pt x="5" y="25"/>
                  </a:lnTo>
                  <a:lnTo>
                    <a:pt x="7" y="24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1"/>
                  </a:lnTo>
                  <a:lnTo>
                    <a:pt x="22" y="20"/>
                  </a:lnTo>
                  <a:lnTo>
                    <a:pt x="27" y="19"/>
                  </a:lnTo>
                  <a:lnTo>
                    <a:pt x="29" y="18"/>
                  </a:lnTo>
                  <a:lnTo>
                    <a:pt x="29" y="14"/>
                  </a:lnTo>
                  <a:lnTo>
                    <a:pt x="28" y="11"/>
                  </a:lnTo>
                  <a:lnTo>
                    <a:pt x="26" y="10"/>
                  </a:lnTo>
                  <a:lnTo>
                    <a:pt x="23" y="9"/>
                  </a:lnTo>
                  <a:lnTo>
                    <a:pt x="19" y="8"/>
                  </a:lnTo>
                  <a:lnTo>
                    <a:pt x="16" y="9"/>
                  </a:lnTo>
                  <a:lnTo>
                    <a:pt x="14" y="9"/>
                  </a:lnTo>
                  <a:lnTo>
                    <a:pt x="12" y="10"/>
                  </a:lnTo>
                  <a:lnTo>
                    <a:pt x="9" y="15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3" y="10"/>
                  </a:lnTo>
                  <a:lnTo>
                    <a:pt x="4" y="7"/>
                  </a:lnTo>
                  <a:lnTo>
                    <a:pt x="6" y="5"/>
                  </a:lnTo>
                  <a:lnTo>
                    <a:pt x="8" y="4"/>
                  </a:lnTo>
                  <a:lnTo>
                    <a:pt x="11" y="2"/>
                  </a:lnTo>
                  <a:lnTo>
                    <a:pt x="15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7" name="Rectangle 85"/>
            <p:cNvSpPr>
              <a:spLocks noChangeArrowheads="1"/>
            </p:cNvSpPr>
            <p:nvPr/>
          </p:nvSpPr>
          <p:spPr bwMode="auto">
            <a:xfrm>
              <a:off x="2729" y="2100"/>
              <a:ext cx="9" cy="6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8" name="Freeform 86"/>
            <p:cNvSpPr>
              <a:spLocks noEditPoints="1"/>
            </p:cNvSpPr>
            <p:nvPr/>
          </p:nvSpPr>
          <p:spPr bwMode="auto">
            <a:xfrm>
              <a:off x="2771" y="2116"/>
              <a:ext cx="42" cy="49"/>
            </a:xfrm>
            <a:custGeom>
              <a:avLst/>
              <a:gdLst/>
              <a:ahLst/>
              <a:cxnLst>
                <a:cxn ang="0">
                  <a:pos x="20" y="8"/>
                </a:cxn>
                <a:cxn ang="0">
                  <a:pos x="16" y="9"/>
                </a:cxn>
                <a:cxn ang="0">
                  <a:pos x="11" y="11"/>
                </a:cxn>
                <a:cxn ang="0">
                  <a:pos x="9" y="13"/>
                </a:cxn>
                <a:cxn ang="0">
                  <a:pos x="7" y="19"/>
                </a:cxn>
                <a:cxn ang="0">
                  <a:pos x="34" y="19"/>
                </a:cxn>
                <a:cxn ang="0">
                  <a:pos x="34" y="16"/>
                </a:cxn>
                <a:cxn ang="0">
                  <a:pos x="33" y="13"/>
                </a:cxn>
                <a:cxn ang="0">
                  <a:pos x="31" y="12"/>
                </a:cxn>
                <a:cxn ang="0">
                  <a:pos x="28" y="10"/>
                </a:cxn>
                <a:cxn ang="0">
                  <a:pos x="25" y="9"/>
                </a:cxn>
                <a:cxn ang="0">
                  <a:pos x="20" y="8"/>
                </a:cxn>
                <a:cxn ang="0">
                  <a:pos x="20" y="0"/>
                </a:cxn>
                <a:cxn ang="0">
                  <a:pos x="29" y="2"/>
                </a:cxn>
                <a:cxn ang="0">
                  <a:pos x="37" y="7"/>
                </a:cxn>
                <a:cxn ang="0">
                  <a:pos x="41" y="14"/>
                </a:cxn>
                <a:cxn ang="0">
                  <a:pos x="42" y="25"/>
                </a:cxn>
                <a:cxn ang="0">
                  <a:pos x="42" y="27"/>
                </a:cxn>
                <a:cxn ang="0">
                  <a:pos x="7" y="27"/>
                </a:cxn>
                <a:cxn ang="0">
                  <a:pos x="8" y="31"/>
                </a:cxn>
                <a:cxn ang="0">
                  <a:pos x="10" y="35"/>
                </a:cxn>
                <a:cxn ang="0">
                  <a:pos x="12" y="38"/>
                </a:cxn>
                <a:cxn ang="0">
                  <a:pos x="14" y="40"/>
                </a:cxn>
                <a:cxn ang="0">
                  <a:pos x="17" y="41"/>
                </a:cxn>
                <a:cxn ang="0">
                  <a:pos x="19" y="42"/>
                </a:cxn>
                <a:cxn ang="0">
                  <a:pos x="24" y="42"/>
                </a:cxn>
                <a:cxn ang="0">
                  <a:pos x="27" y="41"/>
                </a:cxn>
                <a:cxn ang="0">
                  <a:pos x="31" y="39"/>
                </a:cxn>
                <a:cxn ang="0">
                  <a:pos x="33" y="37"/>
                </a:cxn>
                <a:cxn ang="0">
                  <a:pos x="34" y="34"/>
                </a:cxn>
                <a:cxn ang="0">
                  <a:pos x="42" y="35"/>
                </a:cxn>
                <a:cxn ang="0">
                  <a:pos x="38" y="43"/>
                </a:cxn>
                <a:cxn ang="0">
                  <a:pos x="35" y="46"/>
                </a:cxn>
                <a:cxn ang="0">
                  <a:pos x="27" y="49"/>
                </a:cxn>
                <a:cxn ang="0">
                  <a:pos x="21" y="49"/>
                </a:cxn>
                <a:cxn ang="0">
                  <a:pos x="13" y="47"/>
                </a:cxn>
                <a:cxn ang="0">
                  <a:pos x="4" y="43"/>
                </a:cxn>
                <a:cxn ang="0">
                  <a:pos x="1" y="36"/>
                </a:cxn>
                <a:cxn ang="0">
                  <a:pos x="0" y="25"/>
                </a:cxn>
                <a:cxn ang="0">
                  <a:pos x="1" y="15"/>
                </a:cxn>
                <a:cxn ang="0">
                  <a:pos x="4" y="7"/>
                </a:cxn>
                <a:cxn ang="0">
                  <a:pos x="12" y="2"/>
                </a:cxn>
                <a:cxn ang="0">
                  <a:pos x="20" y="0"/>
                </a:cxn>
              </a:cxnLst>
              <a:rect l="0" t="0" r="r" b="b"/>
              <a:pathLst>
                <a:path w="42" h="49">
                  <a:moveTo>
                    <a:pt x="20" y="8"/>
                  </a:moveTo>
                  <a:lnTo>
                    <a:pt x="16" y="9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7" y="19"/>
                  </a:lnTo>
                  <a:lnTo>
                    <a:pt x="34" y="19"/>
                  </a:lnTo>
                  <a:lnTo>
                    <a:pt x="34" y="16"/>
                  </a:lnTo>
                  <a:lnTo>
                    <a:pt x="33" y="13"/>
                  </a:lnTo>
                  <a:lnTo>
                    <a:pt x="31" y="12"/>
                  </a:lnTo>
                  <a:lnTo>
                    <a:pt x="28" y="10"/>
                  </a:lnTo>
                  <a:lnTo>
                    <a:pt x="25" y="9"/>
                  </a:lnTo>
                  <a:lnTo>
                    <a:pt x="20" y="8"/>
                  </a:lnTo>
                  <a:close/>
                  <a:moveTo>
                    <a:pt x="20" y="0"/>
                  </a:moveTo>
                  <a:lnTo>
                    <a:pt x="29" y="2"/>
                  </a:lnTo>
                  <a:lnTo>
                    <a:pt x="37" y="7"/>
                  </a:lnTo>
                  <a:lnTo>
                    <a:pt x="41" y="14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7" y="27"/>
                  </a:lnTo>
                  <a:lnTo>
                    <a:pt x="8" y="31"/>
                  </a:lnTo>
                  <a:lnTo>
                    <a:pt x="10" y="35"/>
                  </a:lnTo>
                  <a:lnTo>
                    <a:pt x="12" y="38"/>
                  </a:lnTo>
                  <a:lnTo>
                    <a:pt x="14" y="40"/>
                  </a:lnTo>
                  <a:lnTo>
                    <a:pt x="17" y="41"/>
                  </a:lnTo>
                  <a:lnTo>
                    <a:pt x="19" y="42"/>
                  </a:lnTo>
                  <a:lnTo>
                    <a:pt x="24" y="42"/>
                  </a:lnTo>
                  <a:lnTo>
                    <a:pt x="27" y="41"/>
                  </a:lnTo>
                  <a:lnTo>
                    <a:pt x="31" y="39"/>
                  </a:lnTo>
                  <a:lnTo>
                    <a:pt x="33" y="37"/>
                  </a:lnTo>
                  <a:lnTo>
                    <a:pt x="34" y="34"/>
                  </a:lnTo>
                  <a:lnTo>
                    <a:pt x="42" y="35"/>
                  </a:lnTo>
                  <a:lnTo>
                    <a:pt x="38" y="43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1" y="49"/>
                  </a:lnTo>
                  <a:lnTo>
                    <a:pt x="13" y="47"/>
                  </a:lnTo>
                  <a:lnTo>
                    <a:pt x="4" y="43"/>
                  </a:lnTo>
                  <a:lnTo>
                    <a:pt x="1" y="36"/>
                  </a:lnTo>
                  <a:lnTo>
                    <a:pt x="0" y="25"/>
                  </a:lnTo>
                  <a:lnTo>
                    <a:pt x="1" y="15"/>
                  </a:lnTo>
                  <a:lnTo>
                    <a:pt x="4" y="7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9" name="Freeform 87"/>
            <p:cNvSpPr>
              <a:spLocks/>
            </p:cNvSpPr>
            <p:nvPr/>
          </p:nvSpPr>
          <p:spPr bwMode="auto">
            <a:xfrm>
              <a:off x="2820" y="2116"/>
              <a:ext cx="39" cy="49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31" y="5"/>
                </a:cxn>
                <a:cxn ang="0">
                  <a:pos x="34" y="10"/>
                </a:cxn>
                <a:cxn ang="0">
                  <a:pos x="27" y="14"/>
                </a:cxn>
                <a:cxn ang="0">
                  <a:pos x="25" y="12"/>
                </a:cxn>
                <a:cxn ang="0">
                  <a:pos x="22" y="9"/>
                </a:cxn>
                <a:cxn ang="0">
                  <a:pos x="18" y="8"/>
                </a:cxn>
                <a:cxn ang="0">
                  <a:pos x="13" y="9"/>
                </a:cxn>
                <a:cxn ang="0">
                  <a:pos x="10" y="11"/>
                </a:cxn>
                <a:cxn ang="0">
                  <a:pos x="9" y="15"/>
                </a:cxn>
                <a:cxn ang="0">
                  <a:pos x="11" y="16"/>
                </a:cxn>
                <a:cxn ang="0">
                  <a:pos x="13" y="17"/>
                </a:cxn>
                <a:cxn ang="0">
                  <a:pos x="16" y="18"/>
                </a:cxn>
                <a:cxn ang="0">
                  <a:pos x="23" y="21"/>
                </a:cxn>
                <a:cxn ang="0">
                  <a:pos x="30" y="23"/>
                </a:cxn>
                <a:cxn ang="0">
                  <a:pos x="35" y="26"/>
                </a:cxn>
                <a:cxn ang="0">
                  <a:pos x="38" y="30"/>
                </a:cxn>
                <a:cxn ang="0">
                  <a:pos x="39" y="34"/>
                </a:cxn>
                <a:cxn ang="0">
                  <a:pos x="35" y="45"/>
                </a:cxn>
                <a:cxn ang="0">
                  <a:pos x="30" y="47"/>
                </a:cxn>
                <a:cxn ang="0">
                  <a:pos x="23" y="49"/>
                </a:cxn>
                <a:cxn ang="0">
                  <a:pos x="9" y="47"/>
                </a:cxn>
                <a:cxn ang="0">
                  <a:pos x="3" y="43"/>
                </a:cxn>
                <a:cxn ang="0">
                  <a:pos x="0" y="34"/>
                </a:cxn>
                <a:cxn ang="0">
                  <a:pos x="8" y="35"/>
                </a:cxn>
                <a:cxn ang="0">
                  <a:pos x="12" y="40"/>
                </a:cxn>
                <a:cxn ang="0">
                  <a:pos x="20" y="42"/>
                </a:cxn>
                <a:cxn ang="0">
                  <a:pos x="25" y="41"/>
                </a:cxn>
                <a:cxn ang="0">
                  <a:pos x="28" y="39"/>
                </a:cxn>
                <a:cxn ang="0">
                  <a:pos x="29" y="33"/>
                </a:cxn>
                <a:cxn ang="0">
                  <a:pos x="25" y="30"/>
                </a:cxn>
                <a:cxn ang="0">
                  <a:pos x="12" y="27"/>
                </a:cxn>
                <a:cxn ang="0">
                  <a:pos x="5" y="24"/>
                </a:cxn>
                <a:cxn ang="0">
                  <a:pos x="3" y="20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4" y="1"/>
                </a:cxn>
              </a:cxnLst>
              <a:rect l="0" t="0" r="r" b="b"/>
              <a:pathLst>
                <a:path w="39" h="49">
                  <a:moveTo>
                    <a:pt x="18" y="0"/>
                  </a:moveTo>
                  <a:lnTo>
                    <a:pt x="27" y="2"/>
                  </a:lnTo>
                  <a:lnTo>
                    <a:pt x="29" y="3"/>
                  </a:lnTo>
                  <a:lnTo>
                    <a:pt x="31" y="5"/>
                  </a:lnTo>
                  <a:lnTo>
                    <a:pt x="33" y="6"/>
                  </a:lnTo>
                  <a:lnTo>
                    <a:pt x="34" y="10"/>
                  </a:lnTo>
                  <a:lnTo>
                    <a:pt x="36" y="13"/>
                  </a:lnTo>
                  <a:lnTo>
                    <a:pt x="27" y="14"/>
                  </a:lnTo>
                  <a:lnTo>
                    <a:pt x="26" y="13"/>
                  </a:lnTo>
                  <a:lnTo>
                    <a:pt x="25" y="12"/>
                  </a:lnTo>
                  <a:lnTo>
                    <a:pt x="24" y="10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18" y="8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1" y="10"/>
                  </a:lnTo>
                  <a:lnTo>
                    <a:pt x="10" y="11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13" y="17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9" y="19"/>
                  </a:lnTo>
                  <a:lnTo>
                    <a:pt x="23" y="21"/>
                  </a:lnTo>
                  <a:lnTo>
                    <a:pt x="27" y="22"/>
                  </a:lnTo>
                  <a:lnTo>
                    <a:pt x="30" y="23"/>
                  </a:lnTo>
                  <a:lnTo>
                    <a:pt x="32" y="24"/>
                  </a:lnTo>
                  <a:lnTo>
                    <a:pt x="35" y="26"/>
                  </a:lnTo>
                  <a:lnTo>
                    <a:pt x="37" y="28"/>
                  </a:lnTo>
                  <a:lnTo>
                    <a:pt x="38" y="30"/>
                  </a:lnTo>
                  <a:lnTo>
                    <a:pt x="38" y="31"/>
                  </a:lnTo>
                  <a:lnTo>
                    <a:pt x="39" y="34"/>
                  </a:lnTo>
                  <a:lnTo>
                    <a:pt x="37" y="42"/>
                  </a:lnTo>
                  <a:lnTo>
                    <a:pt x="35" y="45"/>
                  </a:lnTo>
                  <a:lnTo>
                    <a:pt x="32" y="47"/>
                  </a:lnTo>
                  <a:lnTo>
                    <a:pt x="30" y="47"/>
                  </a:lnTo>
                  <a:lnTo>
                    <a:pt x="27" y="48"/>
                  </a:lnTo>
                  <a:lnTo>
                    <a:pt x="23" y="49"/>
                  </a:lnTo>
                  <a:lnTo>
                    <a:pt x="14" y="49"/>
                  </a:lnTo>
                  <a:lnTo>
                    <a:pt x="9" y="47"/>
                  </a:lnTo>
                  <a:lnTo>
                    <a:pt x="5" y="46"/>
                  </a:lnTo>
                  <a:lnTo>
                    <a:pt x="3" y="43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8" y="33"/>
                  </a:lnTo>
                  <a:lnTo>
                    <a:pt x="8" y="35"/>
                  </a:lnTo>
                  <a:lnTo>
                    <a:pt x="10" y="39"/>
                  </a:lnTo>
                  <a:lnTo>
                    <a:pt x="12" y="40"/>
                  </a:lnTo>
                  <a:lnTo>
                    <a:pt x="15" y="41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8" y="39"/>
                  </a:lnTo>
                  <a:lnTo>
                    <a:pt x="30" y="35"/>
                  </a:lnTo>
                  <a:lnTo>
                    <a:pt x="29" y="33"/>
                  </a:lnTo>
                  <a:lnTo>
                    <a:pt x="27" y="31"/>
                  </a:lnTo>
                  <a:lnTo>
                    <a:pt x="25" y="30"/>
                  </a:lnTo>
                  <a:lnTo>
                    <a:pt x="20" y="29"/>
                  </a:lnTo>
                  <a:lnTo>
                    <a:pt x="12" y="27"/>
                  </a:lnTo>
                  <a:lnTo>
                    <a:pt x="8" y="25"/>
                  </a:lnTo>
                  <a:lnTo>
                    <a:pt x="5" y="24"/>
                  </a:lnTo>
                  <a:lnTo>
                    <a:pt x="4" y="22"/>
                  </a:lnTo>
                  <a:lnTo>
                    <a:pt x="3" y="20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2" y="8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4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60" name="Freeform 88"/>
            <p:cNvSpPr>
              <a:spLocks/>
            </p:cNvSpPr>
            <p:nvPr/>
          </p:nvSpPr>
          <p:spPr bwMode="auto">
            <a:xfrm>
              <a:off x="2864" y="2102"/>
              <a:ext cx="22" cy="6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15"/>
                </a:cxn>
                <a:cxn ang="0">
                  <a:pos x="21" y="15"/>
                </a:cxn>
                <a:cxn ang="0">
                  <a:pos x="21" y="23"/>
                </a:cxn>
                <a:cxn ang="0">
                  <a:pos x="13" y="23"/>
                </a:cxn>
                <a:cxn ang="0">
                  <a:pos x="13" y="54"/>
                </a:cxn>
                <a:cxn ang="0">
                  <a:pos x="14" y="55"/>
                </a:cxn>
                <a:cxn ang="0">
                  <a:pos x="15" y="55"/>
                </a:cxn>
                <a:cxn ang="0">
                  <a:pos x="16" y="56"/>
                </a:cxn>
                <a:cxn ang="0">
                  <a:pos x="21" y="56"/>
                </a:cxn>
                <a:cxn ang="0">
                  <a:pos x="22" y="63"/>
                </a:cxn>
                <a:cxn ang="0">
                  <a:pos x="12" y="63"/>
                </a:cxn>
                <a:cxn ang="0">
                  <a:pos x="10" y="62"/>
                </a:cxn>
                <a:cxn ang="0">
                  <a:pos x="6" y="59"/>
                </a:cxn>
                <a:cxn ang="0">
                  <a:pos x="6" y="53"/>
                </a:cxn>
                <a:cxn ang="0">
                  <a:pos x="5" y="49"/>
                </a:cxn>
                <a:cxn ang="0">
                  <a:pos x="5" y="23"/>
                </a:cxn>
                <a:cxn ang="0">
                  <a:pos x="0" y="23"/>
                </a:cxn>
                <a:cxn ang="0">
                  <a:pos x="0" y="15"/>
                </a:cxn>
                <a:cxn ang="0">
                  <a:pos x="5" y="15"/>
                </a:cxn>
                <a:cxn ang="0">
                  <a:pos x="5" y="5"/>
                </a:cxn>
                <a:cxn ang="0">
                  <a:pos x="13" y="0"/>
                </a:cxn>
              </a:cxnLst>
              <a:rect l="0" t="0" r="r" b="b"/>
              <a:pathLst>
                <a:path w="22" h="63">
                  <a:moveTo>
                    <a:pt x="13" y="0"/>
                  </a:moveTo>
                  <a:lnTo>
                    <a:pt x="13" y="15"/>
                  </a:lnTo>
                  <a:lnTo>
                    <a:pt x="21" y="15"/>
                  </a:lnTo>
                  <a:lnTo>
                    <a:pt x="21" y="23"/>
                  </a:lnTo>
                  <a:lnTo>
                    <a:pt x="13" y="23"/>
                  </a:lnTo>
                  <a:lnTo>
                    <a:pt x="13" y="54"/>
                  </a:lnTo>
                  <a:lnTo>
                    <a:pt x="14" y="55"/>
                  </a:lnTo>
                  <a:lnTo>
                    <a:pt x="15" y="55"/>
                  </a:lnTo>
                  <a:lnTo>
                    <a:pt x="16" y="56"/>
                  </a:lnTo>
                  <a:lnTo>
                    <a:pt x="21" y="56"/>
                  </a:lnTo>
                  <a:lnTo>
                    <a:pt x="22" y="63"/>
                  </a:lnTo>
                  <a:lnTo>
                    <a:pt x="12" y="63"/>
                  </a:lnTo>
                  <a:lnTo>
                    <a:pt x="10" y="62"/>
                  </a:lnTo>
                  <a:lnTo>
                    <a:pt x="6" y="59"/>
                  </a:lnTo>
                  <a:lnTo>
                    <a:pt x="6" y="53"/>
                  </a:lnTo>
                  <a:lnTo>
                    <a:pt x="5" y="49"/>
                  </a:lnTo>
                  <a:lnTo>
                    <a:pt x="5" y="23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5" y="15"/>
                  </a:lnTo>
                  <a:lnTo>
                    <a:pt x="5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61" name="Freeform 89"/>
            <p:cNvSpPr>
              <a:spLocks noEditPoints="1"/>
            </p:cNvSpPr>
            <p:nvPr/>
          </p:nvSpPr>
          <p:spPr bwMode="auto">
            <a:xfrm>
              <a:off x="2894" y="2100"/>
              <a:ext cx="8" cy="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8" y="17"/>
                </a:cxn>
                <a:cxn ang="0">
                  <a:pos x="8" y="64"/>
                </a:cxn>
                <a:cxn ang="0">
                  <a:pos x="0" y="64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8" h="64">
                  <a:moveTo>
                    <a:pt x="0" y="17"/>
                  </a:moveTo>
                  <a:lnTo>
                    <a:pt x="8" y="17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17"/>
                  </a:lnTo>
                  <a:close/>
                  <a:moveTo>
                    <a:pt x="0" y="0"/>
                  </a:moveTo>
                  <a:lnTo>
                    <a:pt x="8" y="0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62" name="Freeform 90"/>
            <p:cNvSpPr>
              <a:spLocks/>
            </p:cNvSpPr>
            <p:nvPr/>
          </p:nvSpPr>
          <p:spPr bwMode="auto">
            <a:xfrm>
              <a:off x="2912" y="2116"/>
              <a:ext cx="65" cy="4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7" y="1"/>
                </a:cxn>
                <a:cxn ang="0">
                  <a:pos x="32" y="2"/>
                </a:cxn>
                <a:cxn ang="0">
                  <a:pos x="33" y="4"/>
                </a:cxn>
                <a:cxn ang="0">
                  <a:pos x="34" y="7"/>
                </a:cxn>
                <a:cxn ang="0">
                  <a:pos x="36" y="9"/>
                </a:cxn>
                <a:cxn ang="0">
                  <a:pos x="39" y="5"/>
                </a:cxn>
                <a:cxn ang="0">
                  <a:pos x="42" y="3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8" y="2"/>
                </a:cxn>
                <a:cxn ang="0">
                  <a:pos x="61" y="4"/>
                </a:cxn>
                <a:cxn ang="0">
                  <a:pos x="64" y="8"/>
                </a:cxn>
                <a:cxn ang="0">
                  <a:pos x="65" y="12"/>
                </a:cxn>
                <a:cxn ang="0">
                  <a:pos x="65" y="48"/>
                </a:cxn>
                <a:cxn ang="0">
                  <a:pos x="56" y="48"/>
                </a:cxn>
                <a:cxn ang="0">
                  <a:pos x="56" y="14"/>
                </a:cxn>
                <a:cxn ang="0">
                  <a:pos x="55" y="13"/>
                </a:cxn>
                <a:cxn ang="0">
                  <a:pos x="55" y="12"/>
                </a:cxn>
                <a:cxn ang="0">
                  <a:pos x="54" y="10"/>
                </a:cxn>
                <a:cxn ang="0">
                  <a:pos x="52" y="9"/>
                </a:cxn>
                <a:cxn ang="0">
                  <a:pos x="51" y="9"/>
                </a:cxn>
                <a:cxn ang="0">
                  <a:pos x="50" y="8"/>
                </a:cxn>
                <a:cxn ang="0">
                  <a:pos x="49" y="8"/>
                </a:cxn>
                <a:cxn ang="0">
                  <a:pos x="44" y="9"/>
                </a:cxn>
                <a:cxn ang="0">
                  <a:pos x="40" y="11"/>
                </a:cxn>
                <a:cxn ang="0">
                  <a:pos x="38" y="13"/>
                </a:cxn>
                <a:cxn ang="0">
                  <a:pos x="37" y="17"/>
                </a:cxn>
                <a:cxn ang="0">
                  <a:pos x="37" y="48"/>
                </a:cxn>
                <a:cxn ang="0">
                  <a:pos x="29" y="48"/>
                </a:cxn>
                <a:cxn ang="0">
                  <a:pos x="29" y="15"/>
                </a:cxn>
                <a:cxn ang="0">
                  <a:pos x="28" y="13"/>
                </a:cxn>
                <a:cxn ang="0">
                  <a:pos x="27" y="11"/>
                </a:cxn>
                <a:cxn ang="0">
                  <a:pos x="23" y="9"/>
                </a:cxn>
                <a:cxn ang="0">
                  <a:pos x="20" y="8"/>
                </a:cxn>
                <a:cxn ang="0">
                  <a:pos x="15" y="10"/>
                </a:cxn>
                <a:cxn ang="0">
                  <a:pos x="12" y="12"/>
                </a:cxn>
                <a:cxn ang="0">
                  <a:pos x="10" y="14"/>
                </a:cxn>
                <a:cxn ang="0">
                  <a:pos x="9" y="17"/>
                </a:cxn>
                <a:cxn ang="0">
                  <a:pos x="9" y="48"/>
                </a:cxn>
                <a:cxn ang="0">
                  <a:pos x="0" y="48"/>
                </a:cxn>
                <a:cxn ang="0">
                  <a:pos x="0" y="1"/>
                </a:cxn>
                <a:cxn ang="0">
                  <a:pos x="9" y="1"/>
                </a:cxn>
                <a:cxn ang="0">
                  <a:pos x="9" y="9"/>
                </a:cxn>
                <a:cxn ang="0">
                  <a:pos x="12" y="6"/>
                </a:cxn>
                <a:cxn ang="0">
                  <a:pos x="15" y="2"/>
                </a:cxn>
                <a:cxn ang="0">
                  <a:pos x="18" y="1"/>
                </a:cxn>
                <a:cxn ang="0">
                  <a:pos x="23" y="0"/>
                </a:cxn>
              </a:cxnLst>
              <a:rect l="0" t="0" r="r" b="b"/>
              <a:pathLst>
                <a:path w="65" h="48">
                  <a:moveTo>
                    <a:pt x="23" y="0"/>
                  </a:moveTo>
                  <a:lnTo>
                    <a:pt x="27" y="1"/>
                  </a:lnTo>
                  <a:lnTo>
                    <a:pt x="32" y="2"/>
                  </a:lnTo>
                  <a:lnTo>
                    <a:pt x="33" y="4"/>
                  </a:lnTo>
                  <a:lnTo>
                    <a:pt x="34" y="7"/>
                  </a:lnTo>
                  <a:lnTo>
                    <a:pt x="36" y="9"/>
                  </a:lnTo>
                  <a:lnTo>
                    <a:pt x="39" y="5"/>
                  </a:lnTo>
                  <a:lnTo>
                    <a:pt x="42" y="3"/>
                  </a:lnTo>
                  <a:lnTo>
                    <a:pt x="46" y="1"/>
                  </a:lnTo>
                  <a:lnTo>
                    <a:pt x="50" y="0"/>
                  </a:lnTo>
                  <a:lnTo>
                    <a:pt x="58" y="2"/>
                  </a:lnTo>
                  <a:lnTo>
                    <a:pt x="61" y="4"/>
                  </a:lnTo>
                  <a:lnTo>
                    <a:pt x="64" y="8"/>
                  </a:lnTo>
                  <a:lnTo>
                    <a:pt x="65" y="12"/>
                  </a:lnTo>
                  <a:lnTo>
                    <a:pt x="65" y="48"/>
                  </a:lnTo>
                  <a:lnTo>
                    <a:pt x="56" y="48"/>
                  </a:lnTo>
                  <a:lnTo>
                    <a:pt x="56" y="14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4" y="10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0" y="8"/>
                  </a:lnTo>
                  <a:lnTo>
                    <a:pt x="49" y="8"/>
                  </a:lnTo>
                  <a:lnTo>
                    <a:pt x="44" y="9"/>
                  </a:lnTo>
                  <a:lnTo>
                    <a:pt x="40" y="11"/>
                  </a:lnTo>
                  <a:lnTo>
                    <a:pt x="38" y="13"/>
                  </a:lnTo>
                  <a:lnTo>
                    <a:pt x="37" y="17"/>
                  </a:lnTo>
                  <a:lnTo>
                    <a:pt x="37" y="48"/>
                  </a:lnTo>
                  <a:lnTo>
                    <a:pt x="29" y="48"/>
                  </a:lnTo>
                  <a:lnTo>
                    <a:pt x="29" y="15"/>
                  </a:lnTo>
                  <a:lnTo>
                    <a:pt x="28" y="13"/>
                  </a:lnTo>
                  <a:lnTo>
                    <a:pt x="27" y="11"/>
                  </a:lnTo>
                  <a:lnTo>
                    <a:pt x="23" y="9"/>
                  </a:lnTo>
                  <a:lnTo>
                    <a:pt x="20" y="8"/>
                  </a:lnTo>
                  <a:lnTo>
                    <a:pt x="15" y="10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9" y="17"/>
                  </a:lnTo>
                  <a:lnTo>
                    <a:pt x="9" y="48"/>
                  </a:lnTo>
                  <a:lnTo>
                    <a:pt x="0" y="48"/>
                  </a:lnTo>
                  <a:lnTo>
                    <a:pt x="0" y="1"/>
                  </a:lnTo>
                  <a:lnTo>
                    <a:pt x="9" y="1"/>
                  </a:lnTo>
                  <a:lnTo>
                    <a:pt x="9" y="9"/>
                  </a:lnTo>
                  <a:lnTo>
                    <a:pt x="12" y="6"/>
                  </a:lnTo>
                  <a:lnTo>
                    <a:pt x="15" y="2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63" name="Freeform 91"/>
            <p:cNvSpPr>
              <a:spLocks noEditPoints="1"/>
            </p:cNvSpPr>
            <p:nvPr/>
          </p:nvSpPr>
          <p:spPr bwMode="auto">
            <a:xfrm>
              <a:off x="2987" y="2116"/>
              <a:ext cx="43" cy="49"/>
            </a:xfrm>
            <a:custGeom>
              <a:avLst/>
              <a:gdLst/>
              <a:ahLst/>
              <a:cxnLst>
                <a:cxn ang="0">
                  <a:pos x="26" y="28"/>
                </a:cxn>
                <a:cxn ang="0">
                  <a:pos x="16" y="29"/>
                </a:cxn>
                <a:cxn ang="0">
                  <a:pos x="12" y="30"/>
                </a:cxn>
                <a:cxn ang="0">
                  <a:pos x="9" y="34"/>
                </a:cxn>
                <a:cxn ang="0">
                  <a:pos x="10" y="38"/>
                </a:cxn>
                <a:cxn ang="0">
                  <a:pos x="14" y="42"/>
                </a:cxn>
                <a:cxn ang="0">
                  <a:pos x="22" y="41"/>
                </a:cxn>
                <a:cxn ang="0">
                  <a:pos x="27" y="38"/>
                </a:cxn>
                <a:cxn ang="0">
                  <a:pos x="30" y="32"/>
                </a:cxn>
                <a:cxn ang="0">
                  <a:pos x="22" y="0"/>
                </a:cxn>
                <a:cxn ang="0">
                  <a:pos x="28" y="1"/>
                </a:cxn>
                <a:cxn ang="0">
                  <a:pos x="34" y="3"/>
                </a:cxn>
                <a:cxn ang="0">
                  <a:pos x="37" y="5"/>
                </a:cxn>
                <a:cxn ang="0">
                  <a:pos x="40" y="11"/>
                </a:cxn>
                <a:cxn ang="0">
                  <a:pos x="41" y="42"/>
                </a:cxn>
                <a:cxn ang="0">
                  <a:pos x="42" y="47"/>
                </a:cxn>
                <a:cxn ang="0">
                  <a:pos x="34" y="48"/>
                </a:cxn>
                <a:cxn ang="0">
                  <a:pos x="31" y="43"/>
                </a:cxn>
                <a:cxn ang="0">
                  <a:pos x="23" y="47"/>
                </a:cxn>
                <a:cxn ang="0">
                  <a:pos x="10" y="49"/>
                </a:cxn>
                <a:cxn ang="0">
                  <a:pos x="4" y="46"/>
                </a:cxn>
                <a:cxn ang="0">
                  <a:pos x="1" y="40"/>
                </a:cxn>
                <a:cxn ang="0">
                  <a:pos x="0" y="33"/>
                </a:cxn>
                <a:cxn ang="0">
                  <a:pos x="5" y="27"/>
                </a:cxn>
                <a:cxn ang="0">
                  <a:pos x="8" y="24"/>
                </a:cxn>
                <a:cxn ang="0">
                  <a:pos x="14" y="22"/>
                </a:cxn>
                <a:cxn ang="0">
                  <a:pos x="23" y="20"/>
                </a:cxn>
                <a:cxn ang="0">
                  <a:pos x="30" y="14"/>
                </a:cxn>
                <a:cxn ang="0">
                  <a:pos x="27" y="10"/>
                </a:cxn>
                <a:cxn ang="0">
                  <a:pos x="20" y="8"/>
                </a:cxn>
                <a:cxn ang="0">
                  <a:pos x="15" y="9"/>
                </a:cxn>
                <a:cxn ang="0">
                  <a:pos x="11" y="12"/>
                </a:cxn>
                <a:cxn ang="0">
                  <a:pos x="1" y="14"/>
                </a:cxn>
                <a:cxn ang="0">
                  <a:pos x="4" y="10"/>
                </a:cxn>
                <a:cxn ang="0">
                  <a:pos x="7" y="5"/>
                </a:cxn>
                <a:cxn ang="0">
                  <a:pos x="11" y="2"/>
                </a:cxn>
                <a:cxn ang="0">
                  <a:pos x="22" y="0"/>
                </a:cxn>
              </a:cxnLst>
              <a:rect l="0" t="0" r="r" b="b"/>
              <a:pathLst>
                <a:path w="43" h="49">
                  <a:moveTo>
                    <a:pt x="30" y="26"/>
                  </a:moveTo>
                  <a:lnTo>
                    <a:pt x="26" y="28"/>
                  </a:lnTo>
                  <a:lnTo>
                    <a:pt x="19" y="29"/>
                  </a:lnTo>
                  <a:lnTo>
                    <a:pt x="16" y="29"/>
                  </a:lnTo>
                  <a:lnTo>
                    <a:pt x="14" y="30"/>
                  </a:lnTo>
                  <a:lnTo>
                    <a:pt x="12" y="30"/>
                  </a:lnTo>
                  <a:lnTo>
                    <a:pt x="10" y="32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20" y="42"/>
                  </a:lnTo>
                  <a:lnTo>
                    <a:pt x="22" y="41"/>
                  </a:lnTo>
                  <a:lnTo>
                    <a:pt x="25" y="40"/>
                  </a:lnTo>
                  <a:lnTo>
                    <a:pt x="27" y="38"/>
                  </a:lnTo>
                  <a:lnTo>
                    <a:pt x="29" y="35"/>
                  </a:lnTo>
                  <a:lnTo>
                    <a:pt x="30" y="32"/>
                  </a:lnTo>
                  <a:lnTo>
                    <a:pt x="30" y="26"/>
                  </a:lnTo>
                  <a:close/>
                  <a:moveTo>
                    <a:pt x="22" y="0"/>
                  </a:moveTo>
                  <a:lnTo>
                    <a:pt x="26" y="0"/>
                  </a:lnTo>
                  <a:lnTo>
                    <a:pt x="28" y="1"/>
                  </a:lnTo>
                  <a:lnTo>
                    <a:pt x="31" y="1"/>
                  </a:lnTo>
                  <a:lnTo>
                    <a:pt x="34" y="3"/>
                  </a:lnTo>
                  <a:lnTo>
                    <a:pt x="36" y="4"/>
                  </a:lnTo>
                  <a:lnTo>
                    <a:pt x="37" y="5"/>
                  </a:lnTo>
                  <a:lnTo>
                    <a:pt x="38" y="8"/>
                  </a:lnTo>
                  <a:lnTo>
                    <a:pt x="40" y="11"/>
                  </a:lnTo>
                  <a:lnTo>
                    <a:pt x="40" y="40"/>
                  </a:lnTo>
                  <a:lnTo>
                    <a:pt x="41" y="42"/>
                  </a:lnTo>
                  <a:lnTo>
                    <a:pt x="41" y="44"/>
                  </a:lnTo>
                  <a:lnTo>
                    <a:pt x="42" y="47"/>
                  </a:lnTo>
                  <a:lnTo>
                    <a:pt x="43" y="48"/>
                  </a:lnTo>
                  <a:lnTo>
                    <a:pt x="34" y="48"/>
                  </a:lnTo>
                  <a:lnTo>
                    <a:pt x="32" y="46"/>
                  </a:lnTo>
                  <a:lnTo>
                    <a:pt x="31" y="43"/>
                  </a:lnTo>
                  <a:lnTo>
                    <a:pt x="26" y="47"/>
                  </a:lnTo>
                  <a:lnTo>
                    <a:pt x="23" y="47"/>
                  </a:lnTo>
                  <a:lnTo>
                    <a:pt x="19" y="49"/>
                  </a:lnTo>
                  <a:lnTo>
                    <a:pt x="10" y="49"/>
                  </a:lnTo>
                  <a:lnTo>
                    <a:pt x="8" y="47"/>
                  </a:lnTo>
                  <a:lnTo>
                    <a:pt x="4" y="46"/>
                  </a:lnTo>
                  <a:lnTo>
                    <a:pt x="2" y="43"/>
                  </a:lnTo>
                  <a:lnTo>
                    <a:pt x="1" y="40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3" y="28"/>
                  </a:lnTo>
                  <a:lnTo>
                    <a:pt x="5" y="27"/>
                  </a:lnTo>
                  <a:lnTo>
                    <a:pt x="6" y="25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7" y="21"/>
                  </a:lnTo>
                  <a:lnTo>
                    <a:pt x="23" y="20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28" y="11"/>
                  </a:lnTo>
                  <a:lnTo>
                    <a:pt x="27" y="10"/>
                  </a:lnTo>
                  <a:lnTo>
                    <a:pt x="24" y="9"/>
                  </a:lnTo>
                  <a:lnTo>
                    <a:pt x="20" y="8"/>
                  </a:lnTo>
                  <a:lnTo>
                    <a:pt x="17" y="9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1" y="12"/>
                  </a:lnTo>
                  <a:lnTo>
                    <a:pt x="10" y="15"/>
                  </a:lnTo>
                  <a:lnTo>
                    <a:pt x="1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5" y="7"/>
                  </a:lnTo>
                  <a:lnTo>
                    <a:pt x="7" y="5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6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64" name="Freeform 92"/>
            <p:cNvSpPr>
              <a:spLocks/>
            </p:cNvSpPr>
            <p:nvPr/>
          </p:nvSpPr>
          <p:spPr bwMode="auto">
            <a:xfrm>
              <a:off x="3035" y="2102"/>
              <a:ext cx="23" cy="6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15"/>
                </a:cxn>
                <a:cxn ang="0">
                  <a:pos x="22" y="15"/>
                </a:cxn>
                <a:cxn ang="0">
                  <a:pos x="22" y="23"/>
                </a:cxn>
                <a:cxn ang="0">
                  <a:pos x="14" y="23"/>
                </a:cxn>
                <a:cxn ang="0">
                  <a:pos x="14" y="55"/>
                </a:cxn>
                <a:cxn ang="0">
                  <a:pos x="16" y="55"/>
                </a:cxn>
                <a:cxn ang="0">
                  <a:pos x="16" y="56"/>
                </a:cxn>
                <a:cxn ang="0">
                  <a:pos x="22" y="56"/>
                </a:cxn>
                <a:cxn ang="0">
                  <a:pos x="23" y="63"/>
                </a:cxn>
                <a:cxn ang="0">
                  <a:pos x="12" y="63"/>
                </a:cxn>
                <a:cxn ang="0">
                  <a:pos x="11" y="62"/>
                </a:cxn>
                <a:cxn ang="0">
                  <a:pos x="9" y="61"/>
                </a:cxn>
                <a:cxn ang="0">
                  <a:pos x="8" y="60"/>
                </a:cxn>
                <a:cxn ang="0">
                  <a:pos x="7" y="59"/>
                </a:cxn>
                <a:cxn ang="0">
                  <a:pos x="6" y="57"/>
                </a:cxn>
                <a:cxn ang="0">
                  <a:pos x="6" y="23"/>
                </a:cxn>
                <a:cxn ang="0">
                  <a:pos x="0" y="23"/>
                </a:cxn>
                <a:cxn ang="0">
                  <a:pos x="0" y="15"/>
                </a:cxn>
                <a:cxn ang="0">
                  <a:pos x="6" y="15"/>
                </a:cxn>
                <a:cxn ang="0">
                  <a:pos x="6" y="5"/>
                </a:cxn>
                <a:cxn ang="0">
                  <a:pos x="14" y="0"/>
                </a:cxn>
              </a:cxnLst>
              <a:rect l="0" t="0" r="r" b="b"/>
              <a:pathLst>
                <a:path w="23" h="63">
                  <a:moveTo>
                    <a:pt x="14" y="0"/>
                  </a:moveTo>
                  <a:lnTo>
                    <a:pt x="14" y="15"/>
                  </a:lnTo>
                  <a:lnTo>
                    <a:pt x="22" y="15"/>
                  </a:lnTo>
                  <a:lnTo>
                    <a:pt x="22" y="23"/>
                  </a:lnTo>
                  <a:lnTo>
                    <a:pt x="14" y="23"/>
                  </a:lnTo>
                  <a:lnTo>
                    <a:pt x="14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22" y="56"/>
                  </a:lnTo>
                  <a:lnTo>
                    <a:pt x="23" y="63"/>
                  </a:lnTo>
                  <a:lnTo>
                    <a:pt x="12" y="63"/>
                  </a:lnTo>
                  <a:lnTo>
                    <a:pt x="11" y="62"/>
                  </a:lnTo>
                  <a:lnTo>
                    <a:pt x="9" y="61"/>
                  </a:lnTo>
                  <a:lnTo>
                    <a:pt x="8" y="60"/>
                  </a:lnTo>
                  <a:lnTo>
                    <a:pt x="7" y="59"/>
                  </a:lnTo>
                  <a:lnTo>
                    <a:pt x="6" y="57"/>
                  </a:lnTo>
                  <a:lnTo>
                    <a:pt x="6" y="23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6" y="15"/>
                  </a:lnTo>
                  <a:lnTo>
                    <a:pt x="6" y="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65" name="Freeform 93"/>
            <p:cNvSpPr>
              <a:spLocks noEditPoints="1"/>
            </p:cNvSpPr>
            <p:nvPr/>
          </p:nvSpPr>
          <p:spPr bwMode="auto">
            <a:xfrm>
              <a:off x="3061" y="2116"/>
              <a:ext cx="43" cy="49"/>
            </a:xfrm>
            <a:custGeom>
              <a:avLst/>
              <a:gdLst/>
              <a:ahLst/>
              <a:cxnLst>
                <a:cxn ang="0">
                  <a:pos x="21" y="8"/>
                </a:cxn>
                <a:cxn ang="0">
                  <a:pos x="17" y="9"/>
                </a:cxn>
                <a:cxn ang="0">
                  <a:pos x="12" y="11"/>
                </a:cxn>
                <a:cxn ang="0">
                  <a:pos x="10" y="13"/>
                </a:cxn>
                <a:cxn ang="0">
                  <a:pos x="8" y="19"/>
                </a:cxn>
                <a:cxn ang="0">
                  <a:pos x="35" y="19"/>
                </a:cxn>
                <a:cxn ang="0">
                  <a:pos x="35" y="16"/>
                </a:cxn>
                <a:cxn ang="0">
                  <a:pos x="34" y="13"/>
                </a:cxn>
                <a:cxn ang="0">
                  <a:pos x="32" y="12"/>
                </a:cxn>
                <a:cxn ang="0">
                  <a:pos x="29" y="10"/>
                </a:cxn>
                <a:cxn ang="0">
                  <a:pos x="26" y="9"/>
                </a:cxn>
                <a:cxn ang="0">
                  <a:pos x="21" y="8"/>
                </a:cxn>
                <a:cxn ang="0">
                  <a:pos x="21" y="0"/>
                </a:cxn>
                <a:cxn ang="0">
                  <a:pos x="30" y="2"/>
                </a:cxn>
                <a:cxn ang="0">
                  <a:pos x="38" y="7"/>
                </a:cxn>
                <a:cxn ang="0">
                  <a:pos x="42" y="14"/>
                </a:cxn>
                <a:cxn ang="0">
                  <a:pos x="43" y="25"/>
                </a:cxn>
                <a:cxn ang="0">
                  <a:pos x="43" y="27"/>
                </a:cxn>
                <a:cxn ang="0">
                  <a:pos x="8" y="27"/>
                </a:cxn>
                <a:cxn ang="0">
                  <a:pos x="9" y="31"/>
                </a:cxn>
                <a:cxn ang="0">
                  <a:pos x="11" y="35"/>
                </a:cxn>
                <a:cxn ang="0">
                  <a:pos x="13" y="38"/>
                </a:cxn>
                <a:cxn ang="0">
                  <a:pos x="15" y="40"/>
                </a:cxn>
                <a:cxn ang="0">
                  <a:pos x="18" y="41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7" y="41"/>
                </a:cxn>
                <a:cxn ang="0">
                  <a:pos x="30" y="40"/>
                </a:cxn>
                <a:cxn ang="0">
                  <a:pos x="32" y="39"/>
                </a:cxn>
                <a:cxn ang="0">
                  <a:pos x="34" y="37"/>
                </a:cxn>
                <a:cxn ang="0">
                  <a:pos x="35" y="34"/>
                </a:cxn>
                <a:cxn ang="0">
                  <a:pos x="43" y="35"/>
                </a:cxn>
                <a:cxn ang="0">
                  <a:pos x="41" y="39"/>
                </a:cxn>
                <a:cxn ang="0">
                  <a:pos x="38" y="43"/>
                </a:cxn>
                <a:cxn ang="0">
                  <a:pos x="36" y="46"/>
                </a:cxn>
                <a:cxn ang="0">
                  <a:pos x="28" y="49"/>
                </a:cxn>
                <a:cxn ang="0">
                  <a:pos x="22" y="49"/>
                </a:cxn>
                <a:cxn ang="0">
                  <a:pos x="14" y="47"/>
                </a:cxn>
                <a:cxn ang="0">
                  <a:pos x="5" y="43"/>
                </a:cxn>
                <a:cxn ang="0">
                  <a:pos x="2" y="36"/>
                </a:cxn>
                <a:cxn ang="0">
                  <a:pos x="0" y="25"/>
                </a:cxn>
                <a:cxn ang="0">
                  <a:pos x="2" y="15"/>
                </a:cxn>
                <a:cxn ang="0">
                  <a:pos x="5" y="7"/>
                </a:cxn>
                <a:cxn ang="0">
                  <a:pos x="13" y="2"/>
                </a:cxn>
                <a:cxn ang="0">
                  <a:pos x="21" y="0"/>
                </a:cxn>
              </a:cxnLst>
              <a:rect l="0" t="0" r="r" b="b"/>
              <a:pathLst>
                <a:path w="43" h="49">
                  <a:moveTo>
                    <a:pt x="21" y="8"/>
                  </a:moveTo>
                  <a:lnTo>
                    <a:pt x="17" y="9"/>
                  </a:lnTo>
                  <a:lnTo>
                    <a:pt x="12" y="11"/>
                  </a:lnTo>
                  <a:lnTo>
                    <a:pt x="10" y="13"/>
                  </a:lnTo>
                  <a:lnTo>
                    <a:pt x="8" y="19"/>
                  </a:lnTo>
                  <a:lnTo>
                    <a:pt x="35" y="19"/>
                  </a:lnTo>
                  <a:lnTo>
                    <a:pt x="35" y="16"/>
                  </a:lnTo>
                  <a:lnTo>
                    <a:pt x="34" y="13"/>
                  </a:lnTo>
                  <a:lnTo>
                    <a:pt x="32" y="12"/>
                  </a:lnTo>
                  <a:lnTo>
                    <a:pt x="29" y="10"/>
                  </a:lnTo>
                  <a:lnTo>
                    <a:pt x="26" y="9"/>
                  </a:lnTo>
                  <a:lnTo>
                    <a:pt x="21" y="8"/>
                  </a:lnTo>
                  <a:close/>
                  <a:moveTo>
                    <a:pt x="21" y="0"/>
                  </a:moveTo>
                  <a:lnTo>
                    <a:pt x="30" y="2"/>
                  </a:lnTo>
                  <a:lnTo>
                    <a:pt x="38" y="7"/>
                  </a:lnTo>
                  <a:lnTo>
                    <a:pt x="42" y="14"/>
                  </a:lnTo>
                  <a:lnTo>
                    <a:pt x="43" y="25"/>
                  </a:lnTo>
                  <a:lnTo>
                    <a:pt x="43" y="27"/>
                  </a:lnTo>
                  <a:lnTo>
                    <a:pt x="8" y="27"/>
                  </a:lnTo>
                  <a:lnTo>
                    <a:pt x="9" y="31"/>
                  </a:lnTo>
                  <a:lnTo>
                    <a:pt x="11" y="35"/>
                  </a:lnTo>
                  <a:lnTo>
                    <a:pt x="13" y="38"/>
                  </a:lnTo>
                  <a:lnTo>
                    <a:pt x="15" y="40"/>
                  </a:lnTo>
                  <a:lnTo>
                    <a:pt x="18" y="41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7" y="41"/>
                  </a:lnTo>
                  <a:lnTo>
                    <a:pt x="30" y="40"/>
                  </a:lnTo>
                  <a:lnTo>
                    <a:pt x="32" y="39"/>
                  </a:lnTo>
                  <a:lnTo>
                    <a:pt x="34" y="37"/>
                  </a:lnTo>
                  <a:lnTo>
                    <a:pt x="35" y="34"/>
                  </a:lnTo>
                  <a:lnTo>
                    <a:pt x="43" y="35"/>
                  </a:lnTo>
                  <a:lnTo>
                    <a:pt x="41" y="39"/>
                  </a:lnTo>
                  <a:lnTo>
                    <a:pt x="38" y="43"/>
                  </a:lnTo>
                  <a:lnTo>
                    <a:pt x="36" y="46"/>
                  </a:lnTo>
                  <a:lnTo>
                    <a:pt x="28" y="49"/>
                  </a:lnTo>
                  <a:lnTo>
                    <a:pt x="22" y="49"/>
                  </a:lnTo>
                  <a:lnTo>
                    <a:pt x="14" y="47"/>
                  </a:lnTo>
                  <a:lnTo>
                    <a:pt x="5" y="43"/>
                  </a:lnTo>
                  <a:lnTo>
                    <a:pt x="2" y="36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5" y="7"/>
                  </a:lnTo>
                  <a:lnTo>
                    <a:pt x="13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1167" name="Rectangle 9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1169" name="Rectangle 9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25EFAF-2FFC-5DA9-20E8-35278301E3A2}"/>
                  </a:ext>
                </a:extLst>
              </p:cNvPr>
              <p:cNvSpPr txBox="1"/>
              <p:nvPr/>
            </p:nvSpPr>
            <p:spPr>
              <a:xfrm>
                <a:off x="5222410" y="4553462"/>
                <a:ext cx="32063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e>
                        <m: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25EFAF-2FFC-5DA9-20E8-35278301E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410" y="4553462"/>
                <a:ext cx="3206327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936E3C-F6AC-8A46-7DAD-2D75E10A92B4}"/>
                  </a:ext>
                </a:extLst>
              </p:cNvPr>
              <p:cNvSpPr txBox="1"/>
              <p:nvPr/>
            </p:nvSpPr>
            <p:spPr>
              <a:xfrm>
                <a:off x="5134455" y="5168630"/>
                <a:ext cx="3955570" cy="793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=1+5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936E3C-F6AC-8A46-7DAD-2D75E10A9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455" y="5168630"/>
                <a:ext cx="3955570" cy="7937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nonlinear analysis does not converge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930204"/>
            <a:ext cx="8909050" cy="201905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Displacement-controlled vs. force-controlled procedure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Almost all linear problems are force-controlled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solidFill>
                  <a:srgbClr val="2C02C6"/>
                </a:solidFill>
              </a:rPr>
              <a:t>Displacement-controlled procedure is more stable for nonlinear analysis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Use reaction forces to calculate applied forces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681268" y="3858898"/>
            <a:ext cx="4033651" cy="2014589"/>
            <a:chOff x="681268" y="3858898"/>
            <a:chExt cx="4033651" cy="2014589"/>
          </a:xfrm>
        </p:grpSpPr>
        <p:cxnSp>
          <p:nvCxnSpPr>
            <p:cNvPr id="128007" name="AutoShape 7"/>
            <p:cNvCxnSpPr>
              <a:cxnSpLocks noChangeAspect="1" noChangeShapeType="1"/>
            </p:cNvCxnSpPr>
            <p:nvPr/>
          </p:nvCxnSpPr>
          <p:spPr bwMode="auto">
            <a:xfrm flipV="1">
              <a:off x="808927" y="4580437"/>
              <a:ext cx="1892025" cy="90646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28008" name="Freeform 8"/>
            <p:cNvSpPr>
              <a:spLocks noChangeAspect="1"/>
            </p:cNvSpPr>
            <p:nvPr/>
          </p:nvSpPr>
          <p:spPr bwMode="auto">
            <a:xfrm>
              <a:off x="808927" y="4854663"/>
              <a:ext cx="1892025" cy="632243"/>
            </a:xfrm>
            <a:custGeom>
              <a:avLst/>
              <a:gdLst/>
              <a:ahLst/>
              <a:cxnLst>
                <a:cxn ang="0">
                  <a:pos x="0" y="737"/>
                </a:cxn>
                <a:cxn ang="0">
                  <a:pos x="132" y="673"/>
                </a:cxn>
                <a:cxn ang="0">
                  <a:pos x="245" y="596"/>
                </a:cxn>
                <a:cxn ang="0">
                  <a:pos x="339" y="511"/>
                </a:cxn>
                <a:cxn ang="0">
                  <a:pos x="444" y="373"/>
                </a:cxn>
                <a:cxn ang="0">
                  <a:pos x="586" y="247"/>
                </a:cxn>
                <a:cxn ang="0">
                  <a:pos x="805" y="130"/>
                </a:cxn>
                <a:cxn ang="0">
                  <a:pos x="1020" y="69"/>
                </a:cxn>
                <a:cxn ang="0">
                  <a:pos x="1231" y="49"/>
                </a:cxn>
                <a:cxn ang="0">
                  <a:pos x="1487" y="69"/>
                </a:cxn>
                <a:cxn ang="0">
                  <a:pos x="1706" y="89"/>
                </a:cxn>
                <a:cxn ang="0">
                  <a:pos x="1953" y="81"/>
                </a:cxn>
                <a:cxn ang="0">
                  <a:pos x="2107" y="41"/>
                </a:cxn>
                <a:cxn ang="0">
                  <a:pos x="2205" y="0"/>
                </a:cxn>
              </a:cxnLst>
              <a:rect l="0" t="0" r="r" b="b"/>
              <a:pathLst>
                <a:path w="2205" h="737">
                  <a:moveTo>
                    <a:pt x="0" y="737"/>
                  </a:moveTo>
                  <a:cubicBezTo>
                    <a:pt x="45" y="716"/>
                    <a:pt x="91" y="696"/>
                    <a:pt x="132" y="673"/>
                  </a:cubicBezTo>
                  <a:cubicBezTo>
                    <a:pt x="173" y="650"/>
                    <a:pt x="211" y="623"/>
                    <a:pt x="245" y="596"/>
                  </a:cubicBezTo>
                  <a:cubicBezTo>
                    <a:pt x="279" y="569"/>
                    <a:pt x="306" y="548"/>
                    <a:pt x="339" y="511"/>
                  </a:cubicBezTo>
                  <a:cubicBezTo>
                    <a:pt x="372" y="474"/>
                    <a:pt x="403" y="417"/>
                    <a:pt x="444" y="373"/>
                  </a:cubicBezTo>
                  <a:cubicBezTo>
                    <a:pt x="485" y="329"/>
                    <a:pt x="526" y="288"/>
                    <a:pt x="586" y="247"/>
                  </a:cubicBezTo>
                  <a:cubicBezTo>
                    <a:pt x="646" y="206"/>
                    <a:pt x="733" y="160"/>
                    <a:pt x="805" y="130"/>
                  </a:cubicBezTo>
                  <a:cubicBezTo>
                    <a:pt x="877" y="100"/>
                    <a:pt x="949" y="82"/>
                    <a:pt x="1020" y="69"/>
                  </a:cubicBezTo>
                  <a:cubicBezTo>
                    <a:pt x="1091" y="56"/>
                    <a:pt x="1153" y="49"/>
                    <a:pt x="1231" y="49"/>
                  </a:cubicBezTo>
                  <a:cubicBezTo>
                    <a:pt x="1309" y="49"/>
                    <a:pt x="1408" y="62"/>
                    <a:pt x="1487" y="69"/>
                  </a:cubicBezTo>
                  <a:cubicBezTo>
                    <a:pt x="1566" y="76"/>
                    <a:pt x="1628" y="87"/>
                    <a:pt x="1706" y="89"/>
                  </a:cubicBezTo>
                  <a:cubicBezTo>
                    <a:pt x="1784" y="91"/>
                    <a:pt x="1886" y="89"/>
                    <a:pt x="1953" y="81"/>
                  </a:cubicBezTo>
                  <a:cubicBezTo>
                    <a:pt x="2020" y="73"/>
                    <a:pt x="2065" y="54"/>
                    <a:pt x="2107" y="41"/>
                  </a:cubicBezTo>
                  <a:cubicBezTo>
                    <a:pt x="2149" y="28"/>
                    <a:pt x="2177" y="14"/>
                    <a:pt x="2205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8009" name="Freeform 9"/>
            <p:cNvSpPr>
              <a:spLocks noChangeAspect="1"/>
            </p:cNvSpPr>
            <p:nvPr/>
          </p:nvSpPr>
          <p:spPr bwMode="auto">
            <a:xfrm>
              <a:off x="808927" y="4928932"/>
              <a:ext cx="1892025" cy="557973"/>
            </a:xfrm>
            <a:custGeom>
              <a:avLst/>
              <a:gdLst/>
              <a:ahLst/>
              <a:cxnLst>
                <a:cxn ang="0">
                  <a:pos x="0" y="651"/>
                </a:cxn>
                <a:cxn ang="0">
                  <a:pos x="144" y="579"/>
                </a:cxn>
                <a:cxn ang="0">
                  <a:pos x="314" y="458"/>
                </a:cxn>
                <a:cxn ang="0">
                  <a:pos x="412" y="340"/>
                </a:cxn>
                <a:cxn ang="0">
                  <a:pos x="545" y="210"/>
                </a:cxn>
                <a:cxn ang="0">
                  <a:pos x="655" y="125"/>
                </a:cxn>
                <a:cxn ang="0">
                  <a:pos x="801" y="52"/>
                </a:cxn>
                <a:cxn ang="0">
                  <a:pos x="939" y="7"/>
                </a:cxn>
                <a:cxn ang="0">
                  <a:pos x="1150" y="11"/>
                </a:cxn>
                <a:cxn ang="0">
                  <a:pos x="1312" y="40"/>
                </a:cxn>
                <a:cxn ang="0">
                  <a:pos x="1523" y="97"/>
                </a:cxn>
                <a:cxn ang="0">
                  <a:pos x="1722" y="137"/>
                </a:cxn>
                <a:cxn ang="0">
                  <a:pos x="1937" y="141"/>
                </a:cxn>
                <a:cxn ang="0">
                  <a:pos x="2111" y="109"/>
                </a:cxn>
                <a:cxn ang="0">
                  <a:pos x="2205" y="72"/>
                </a:cxn>
              </a:cxnLst>
              <a:rect l="0" t="0" r="r" b="b"/>
              <a:pathLst>
                <a:path w="2205" h="651">
                  <a:moveTo>
                    <a:pt x="0" y="651"/>
                  </a:moveTo>
                  <a:cubicBezTo>
                    <a:pt x="46" y="631"/>
                    <a:pt x="92" y="611"/>
                    <a:pt x="144" y="579"/>
                  </a:cubicBezTo>
                  <a:cubicBezTo>
                    <a:pt x="196" y="547"/>
                    <a:pt x="269" y="498"/>
                    <a:pt x="314" y="458"/>
                  </a:cubicBezTo>
                  <a:cubicBezTo>
                    <a:pt x="359" y="418"/>
                    <a:pt x="374" y="381"/>
                    <a:pt x="412" y="340"/>
                  </a:cubicBezTo>
                  <a:cubicBezTo>
                    <a:pt x="450" y="299"/>
                    <a:pt x="505" y="246"/>
                    <a:pt x="545" y="210"/>
                  </a:cubicBezTo>
                  <a:cubicBezTo>
                    <a:pt x="585" y="174"/>
                    <a:pt x="612" y="151"/>
                    <a:pt x="655" y="125"/>
                  </a:cubicBezTo>
                  <a:cubicBezTo>
                    <a:pt x="698" y="99"/>
                    <a:pt x="754" y="72"/>
                    <a:pt x="801" y="52"/>
                  </a:cubicBezTo>
                  <a:cubicBezTo>
                    <a:pt x="848" y="32"/>
                    <a:pt x="881" y="14"/>
                    <a:pt x="939" y="7"/>
                  </a:cubicBezTo>
                  <a:cubicBezTo>
                    <a:pt x="997" y="0"/>
                    <a:pt x="1088" y="6"/>
                    <a:pt x="1150" y="11"/>
                  </a:cubicBezTo>
                  <a:cubicBezTo>
                    <a:pt x="1212" y="16"/>
                    <a:pt x="1250" y="26"/>
                    <a:pt x="1312" y="40"/>
                  </a:cubicBezTo>
                  <a:cubicBezTo>
                    <a:pt x="1374" y="54"/>
                    <a:pt x="1455" y="81"/>
                    <a:pt x="1523" y="97"/>
                  </a:cubicBezTo>
                  <a:cubicBezTo>
                    <a:pt x="1591" y="113"/>
                    <a:pt x="1653" y="130"/>
                    <a:pt x="1722" y="137"/>
                  </a:cubicBezTo>
                  <a:cubicBezTo>
                    <a:pt x="1791" y="144"/>
                    <a:pt x="1872" y="146"/>
                    <a:pt x="1937" y="141"/>
                  </a:cubicBezTo>
                  <a:cubicBezTo>
                    <a:pt x="2002" y="136"/>
                    <a:pt x="2067" y="120"/>
                    <a:pt x="2111" y="109"/>
                  </a:cubicBezTo>
                  <a:cubicBezTo>
                    <a:pt x="2155" y="98"/>
                    <a:pt x="2180" y="85"/>
                    <a:pt x="2205" y="72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8010" name="Freeform 10"/>
            <p:cNvSpPr>
              <a:spLocks noChangeAspect="1"/>
            </p:cNvSpPr>
            <p:nvPr/>
          </p:nvSpPr>
          <p:spPr bwMode="auto">
            <a:xfrm>
              <a:off x="808927" y="4726120"/>
              <a:ext cx="1892025" cy="760786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172" y="795"/>
                </a:cxn>
                <a:cxn ang="0">
                  <a:pos x="351" y="633"/>
                </a:cxn>
                <a:cxn ang="0">
                  <a:pos x="493" y="474"/>
                </a:cxn>
                <a:cxn ang="0">
                  <a:pos x="623" y="361"/>
                </a:cxn>
                <a:cxn ang="0">
                  <a:pos x="809" y="268"/>
                </a:cxn>
                <a:cxn ang="0">
                  <a:pos x="1065" y="195"/>
                </a:cxn>
                <a:cxn ang="0">
                  <a:pos x="1263" y="150"/>
                </a:cxn>
                <a:cxn ang="0">
                  <a:pos x="1438" y="130"/>
                </a:cxn>
                <a:cxn ang="0">
                  <a:pos x="1681" y="122"/>
                </a:cxn>
                <a:cxn ang="0">
                  <a:pos x="1937" y="85"/>
                </a:cxn>
                <a:cxn ang="0">
                  <a:pos x="2111" y="40"/>
                </a:cxn>
                <a:cxn ang="0">
                  <a:pos x="2205" y="0"/>
                </a:cxn>
              </a:cxnLst>
              <a:rect l="0" t="0" r="r" b="b"/>
              <a:pathLst>
                <a:path w="2205" h="887">
                  <a:moveTo>
                    <a:pt x="0" y="887"/>
                  </a:moveTo>
                  <a:cubicBezTo>
                    <a:pt x="56" y="862"/>
                    <a:pt x="113" y="837"/>
                    <a:pt x="172" y="795"/>
                  </a:cubicBezTo>
                  <a:cubicBezTo>
                    <a:pt x="231" y="753"/>
                    <a:pt x="298" y="686"/>
                    <a:pt x="351" y="633"/>
                  </a:cubicBezTo>
                  <a:cubicBezTo>
                    <a:pt x="404" y="580"/>
                    <a:pt x="448" y="519"/>
                    <a:pt x="493" y="474"/>
                  </a:cubicBezTo>
                  <a:cubicBezTo>
                    <a:pt x="538" y="429"/>
                    <a:pt x="570" y="395"/>
                    <a:pt x="623" y="361"/>
                  </a:cubicBezTo>
                  <a:cubicBezTo>
                    <a:pt x="676" y="327"/>
                    <a:pt x="735" y="296"/>
                    <a:pt x="809" y="268"/>
                  </a:cubicBezTo>
                  <a:cubicBezTo>
                    <a:pt x="883" y="240"/>
                    <a:pt x="989" y="215"/>
                    <a:pt x="1065" y="195"/>
                  </a:cubicBezTo>
                  <a:cubicBezTo>
                    <a:pt x="1141" y="175"/>
                    <a:pt x="1201" y="161"/>
                    <a:pt x="1263" y="150"/>
                  </a:cubicBezTo>
                  <a:cubicBezTo>
                    <a:pt x="1325" y="139"/>
                    <a:pt x="1368" y="135"/>
                    <a:pt x="1438" y="130"/>
                  </a:cubicBezTo>
                  <a:cubicBezTo>
                    <a:pt x="1508" y="125"/>
                    <a:pt x="1598" y="129"/>
                    <a:pt x="1681" y="122"/>
                  </a:cubicBezTo>
                  <a:cubicBezTo>
                    <a:pt x="1764" y="115"/>
                    <a:pt x="1865" y="99"/>
                    <a:pt x="1937" y="85"/>
                  </a:cubicBezTo>
                  <a:cubicBezTo>
                    <a:pt x="2009" y="71"/>
                    <a:pt x="2066" y="54"/>
                    <a:pt x="2111" y="40"/>
                  </a:cubicBezTo>
                  <a:cubicBezTo>
                    <a:pt x="2156" y="26"/>
                    <a:pt x="2180" y="13"/>
                    <a:pt x="2205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cxnSp>
          <p:nvCxnSpPr>
            <p:cNvPr id="128011" name="AutoShape 11"/>
            <p:cNvCxnSpPr>
              <a:cxnSpLocks noChangeAspect="1" noChangeShapeType="1"/>
            </p:cNvCxnSpPr>
            <p:nvPr/>
          </p:nvCxnSpPr>
          <p:spPr bwMode="auto">
            <a:xfrm flipH="1" flipV="1">
              <a:off x="2688567" y="4580437"/>
              <a:ext cx="1892025" cy="90646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28012" name="Freeform 12"/>
            <p:cNvSpPr>
              <a:spLocks noChangeAspect="1"/>
            </p:cNvSpPr>
            <p:nvPr/>
          </p:nvSpPr>
          <p:spPr bwMode="auto">
            <a:xfrm flipH="1">
              <a:off x="2688567" y="4854663"/>
              <a:ext cx="1892025" cy="632243"/>
            </a:xfrm>
            <a:custGeom>
              <a:avLst/>
              <a:gdLst/>
              <a:ahLst/>
              <a:cxnLst>
                <a:cxn ang="0">
                  <a:pos x="0" y="737"/>
                </a:cxn>
                <a:cxn ang="0">
                  <a:pos x="132" y="673"/>
                </a:cxn>
                <a:cxn ang="0">
                  <a:pos x="245" y="596"/>
                </a:cxn>
                <a:cxn ang="0">
                  <a:pos x="339" y="511"/>
                </a:cxn>
                <a:cxn ang="0">
                  <a:pos x="444" y="373"/>
                </a:cxn>
                <a:cxn ang="0">
                  <a:pos x="586" y="247"/>
                </a:cxn>
                <a:cxn ang="0">
                  <a:pos x="805" y="130"/>
                </a:cxn>
                <a:cxn ang="0">
                  <a:pos x="1020" y="69"/>
                </a:cxn>
                <a:cxn ang="0">
                  <a:pos x="1231" y="49"/>
                </a:cxn>
                <a:cxn ang="0">
                  <a:pos x="1487" y="69"/>
                </a:cxn>
                <a:cxn ang="0">
                  <a:pos x="1706" y="89"/>
                </a:cxn>
                <a:cxn ang="0">
                  <a:pos x="1953" y="81"/>
                </a:cxn>
                <a:cxn ang="0">
                  <a:pos x="2107" y="41"/>
                </a:cxn>
                <a:cxn ang="0">
                  <a:pos x="2205" y="0"/>
                </a:cxn>
              </a:cxnLst>
              <a:rect l="0" t="0" r="r" b="b"/>
              <a:pathLst>
                <a:path w="2205" h="737">
                  <a:moveTo>
                    <a:pt x="0" y="737"/>
                  </a:moveTo>
                  <a:cubicBezTo>
                    <a:pt x="45" y="716"/>
                    <a:pt x="91" y="696"/>
                    <a:pt x="132" y="673"/>
                  </a:cubicBezTo>
                  <a:cubicBezTo>
                    <a:pt x="173" y="650"/>
                    <a:pt x="211" y="623"/>
                    <a:pt x="245" y="596"/>
                  </a:cubicBezTo>
                  <a:cubicBezTo>
                    <a:pt x="279" y="569"/>
                    <a:pt x="306" y="548"/>
                    <a:pt x="339" y="511"/>
                  </a:cubicBezTo>
                  <a:cubicBezTo>
                    <a:pt x="372" y="474"/>
                    <a:pt x="403" y="417"/>
                    <a:pt x="444" y="373"/>
                  </a:cubicBezTo>
                  <a:cubicBezTo>
                    <a:pt x="485" y="329"/>
                    <a:pt x="526" y="288"/>
                    <a:pt x="586" y="247"/>
                  </a:cubicBezTo>
                  <a:cubicBezTo>
                    <a:pt x="646" y="206"/>
                    <a:pt x="733" y="160"/>
                    <a:pt x="805" y="130"/>
                  </a:cubicBezTo>
                  <a:cubicBezTo>
                    <a:pt x="877" y="100"/>
                    <a:pt x="949" y="82"/>
                    <a:pt x="1020" y="69"/>
                  </a:cubicBezTo>
                  <a:cubicBezTo>
                    <a:pt x="1091" y="56"/>
                    <a:pt x="1153" y="49"/>
                    <a:pt x="1231" y="49"/>
                  </a:cubicBezTo>
                  <a:cubicBezTo>
                    <a:pt x="1309" y="49"/>
                    <a:pt x="1408" y="62"/>
                    <a:pt x="1487" y="69"/>
                  </a:cubicBezTo>
                  <a:cubicBezTo>
                    <a:pt x="1566" y="76"/>
                    <a:pt x="1628" y="87"/>
                    <a:pt x="1706" y="89"/>
                  </a:cubicBezTo>
                  <a:cubicBezTo>
                    <a:pt x="1784" y="91"/>
                    <a:pt x="1886" y="89"/>
                    <a:pt x="1953" y="81"/>
                  </a:cubicBezTo>
                  <a:cubicBezTo>
                    <a:pt x="2020" y="73"/>
                    <a:pt x="2065" y="54"/>
                    <a:pt x="2107" y="41"/>
                  </a:cubicBezTo>
                  <a:cubicBezTo>
                    <a:pt x="2149" y="28"/>
                    <a:pt x="2177" y="14"/>
                    <a:pt x="2205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8013" name="Freeform 13"/>
            <p:cNvSpPr>
              <a:spLocks noChangeAspect="1"/>
            </p:cNvSpPr>
            <p:nvPr/>
          </p:nvSpPr>
          <p:spPr bwMode="auto">
            <a:xfrm flipH="1">
              <a:off x="2688567" y="4928932"/>
              <a:ext cx="1892025" cy="557973"/>
            </a:xfrm>
            <a:custGeom>
              <a:avLst/>
              <a:gdLst/>
              <a:ahLst/>
              <a:cxnLst>
                <a:cxn ang="0">
                  <a:pos x="0" y="651"/>
                </a:cxn>
                <a:cxn ang="0">
                  <a:pos x="144" y="579"/>
                </a:cxn>
                <a:cxn ang="0">
                  <a:pos x="314" y="458"/>
                </a:cxn>
                <a:cxn ang="0">
                  <a:pos x="412" y="340"/>
                </a:cxn>
                <a:cxn ang="0">
                  <a:pos x="545" y="210"/>
                </a:cxn>
                <a:cxn ang="0">
                  <a:pos x="655" y="125"/>
                </a:cxn>
                <a:cxn ang="0">
                  <a:pos x="801" y="52"/>
                </a:cxn>
                <a:cxn ang="0">
                  <a:pos x="939" y="7"/>
                </a:cxn>
                <a:cxn ang="0">
                  <a:pos x="1150" y="11"/>
                </a:cxn>
                <a:cxn ang="0">
                  <a:pos x="1312" y="40"/>
                </a:cxn>
                <a:cxn ang="0">
                  <a:pos x="1523" y="97"/>
                </a:cxn>
                <a:cxn ang="0">
                  <a:pos x="1722" y="137"/>
                </a:cxn>
                <a:cxn ang="0">
                  <a:pos x="1937" y="141"/>
                </a:cxn>
                <a:cxn ang="0">
                  <a:pos x="2111" y="109"/>
                </a:cxn>
                <a:cxn ang="0">
                  <a:pos x="2205" y="72"/>
                </a:cxn>
              </a:cxnLst>
              <a:rect l="0" t="0" r="r" b="b"/>
              <a:pathLst>
                <a:path w="2205" h="651">
                  <a:moveTo>
                    <a:pt x="0" y="651"/>
                  </a:moveTo>
                  <a:cubicBezTo>
                    <a:pt x="46" y="631"/>
                    <a:pt x="92" y="611"/>
                    <a:pt x="144" y="579"/>
                  </a:cubicBezTo>
                  <a:cubicBezTo>
                    <a:pt x="196" y="547"/>
                    <a:pt x="269" y="498"/>
                    <a:pt x="314" y="458"/>
                  </a:cubicBezTo>
                  <a:cubicBezTo>
                    <a:pt x="359" y="418"/>
                    <a:pt x="374" y="381"/>
                    <a:pt x="412" y="340"/>
                  </a:cubicBezTo>
                  <a:cubicBezTo>
                    <a:pt x="450" y="299"/>
                    <a:pt x="505" y="246"/>
                    <a:pt x="545" y="210"/>
                  </a:cubicBezTo>
                  <a:cubicBezTo>
                    <a:pt x="585" y="174"/>
                    <a:pt x="612" y="151"/>
                    <a:pt x="655" y="125"/>
                  </a:cubicBezTo>
                  <a:cubicBezTo>
                    <a:pt x="698" y="99"/>
                    <a:pt x="754" y="72"/>
                    <a:pt x="801" y="52"/>
                  </a:cubicBezTo>
                  <a:cubicBezTo>
                    <a:pt x="848" y="32"/>
                    <a:pt x="881" y="14"/>
                    <a:pt x="939" y="7"/>
                  </a:cubicBezTo>
                  <a:cubicBezTo>
                    <a:pt x="997" y="0"/>
                    <a:pt x="1088" y="6"/>
                    <a:pt x="1150" y="11"/>
                  </a:cubicBezTo>
                  <a:cubicBezTo>
                    <a:pt x="1212" y="16"/>
                    <a:pt x="1250" y="26"/>
                    <a:pt x="1312" y="40"/>
                  </a:cubicBezTo>
                  <a:cubicBezTo>
                    <a:pt x="1374" y="54"/>
                    <a:pt x="1455" y="81"/>
                    <a:pt x="1523" y="97"/>
                  </a:cubicBezTo>
                  <a:cubicBezTo>
                    <a:pt x="1591" y="113"/>
                    <a:pt x="1653" y="130"/>
                    <a:pt x="1722" y="137"/>
                  </a:cubicBezTo>
                  <a:cubicBezTo>
                    <a:pt x="1791" y="144"/>
                    <a:pt x="1872" y="146"/>
                    <a:pt x="1937" y="141"/>
                  </a:cubicBezTo>
                  <a:cubicBezTo>
                    <a:pt x="2002" y="136"/>
                    <a:pt x="2067" y="120"/>
                    <a:pt x="2111" y="109"/>
                  </a:cubicBezTo>
                  <a:cubicBezTo>
                    <a:pt x="2155" y="98"/>
                    <a:pt x="2180" y="85"/>
                    <a:pt x="2205" y="72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8014" name="Freeform 14"/>
            <p:cNvSpPr>
              <a:spLocks noChangeAspect="1"/>
            </p:cNvSpPr>
            <p:nvPr/>
          </p:nvSpPr>
          <p:spPr bwMode="auto">
            <a:xfrm flipH="1">
              <a:off x="2688567" y="4726120"/>
              <a:ext cx="1892025" cy="760786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172" y="795"/>
                </a:cxn>
                <a:cxn ang="0">
                  <a:pos x="351" y="633"/>
                </a:cxn>
                <a:cxn ang="0">
                  <a:pos x="493" y="474"/>
                </a:cxn>
                <a:cxn ang="0">
                  <a:pos x="623" y="361"/>
                </a:cxn>
                <a:cxn ang="0">
                  <a:pos x="809" y="268"/>
                </a:cxn>
                <a:cxn ang="0">
                  <a:pos x="1065" y="195"/>
                </a:cxn>
                <a:cxn ang="0">
                  <a:pos x="1263" y="150"/>
                </a:cxn>
                <a:cxn ang="0">
                  <a:pos x="1438" y="130"/>
                </a:cxn>
                <a:cxn ang="0">
                  <a:pos x="1681" y="122"/>
                </a:cxn>
                <a:cxn ang="0">
                  <a:pos x="1937" y="85"/>
                </a:cxn>
                <a:cxn ang="0">
                  <a:pos x="2111" y="40"/>
                </a:cxn>
                <a:cxn ang="0">
                  <a:pos x="2205" y="0"/>
                </a:cxn>
              </a:cxnLst>
              <a:rect l="0" t="0" r="r" b="b"/>
              <a:pathLst>
                <a:path w="2205" h="887">
                  <a:moveTo>
                    <a:pt x="0" y="887"/>
                  </a:moveTo>
                  <a:cubicBezTo>
                    <a:pt x="56" y="862"/>
                    <a:pt x="113" y="837"/>
                    <a:pt x="172" y="795"/>
                  </a:cubicBezTo>
                  <a:cubicBezTo>
                    <a:pt x="231" y="753"/>
                    <a:pt x="298" y="686"/>
                    <a:pt x="351" y="633"/>
                  </a:cubicBezTo>
                  <a:cubicBezTo>
                    <a:pt x="404" y="580"/>
                    <a:pt x="448" y="519"/>
                    <a:pt x="493" y="474"/>
                  </a:cubicBezTo>
                  <a:cubicBezTo>
                    <a:pt x="538" y="429"/>
                    <a:pt x="570" y="395"/>
                    <a:pt x="623" y="361"/>
                  </a:cubicBezTo>
                  <a:cubicBezTo>
                    <a:pt x="676" y="327"/>
                    <a:pt x="735" y="296"/>
                    <a:pt x="809" y="268"/>
                  </a:cubicBezTo>
                  <a:cubicBezTo>
                    <a:pt x="883" y="240"/>
                    <a:pt x="989" y="215"/>
                    <a:pt x="1065" y="195"/>
                  </a:cubicBezTo>
                  <a:cubicBezTo>
                    <a:pt x="1141" y="175"/>
                    <a:pt x="1201" y="161"/>
                    <a:pt x="1263" y="150"/>
                  </a:cubicBezTo>
                  <a:cubicBezTo>
                    <a:pt x="1325" y="139"/>
                    <a:pt x="1368" y="135"/>
                    <a:pt x="1438" y="130"/>
                  </a:cubicBezTo>
                  <a:cubicBezTo>
                    <a:pt x="1508" y="125"/>
                    <a:pt x="1598" y="129"/>
                    <a:pt x="1681" y="122"/>
                  </a:cubicBezTo>
                  <a:cubicBezTo>
                    <a:pt x="1764" y="115"/>
                    <a:pt x="1865" y="99"/>
                    <a:pt x="1937" y="85"/>
                  </a:cubicBezTo>
                  <a:cubicBezTo>
                    <a:pt x="2009" y="71"/>
                    <a:pt x="2066" y="54"/>
                    <a:pt x="2111" y="40"/>
                  </a:cubicBezTo>
                  <a:cubicBezTo>
                    <a:pt x="2156" y="26"/>
                    <a:pt x="2180" y="13"/>
                    <a:pt x="2205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cxnSp>
          <p:nvCxnSpPr>
            <p:cNvPr id="128015" name="AutoShape 15"/>
            <p:cNvCxnSpPr>
              <a:cxnSpLocks noChangeAspect="1" noChangeShapeType="1"/>
            </p:cNvCxnSpPr>
            <p:nvPr/>
          </p:nvCxnSpPr>
          <p:spPr bwMode="auto">
            <a:xfrm>
              <a:off x="2693330" y="4160529"/>
              <a:ext cx="0" cy="41990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</p:cxnSp>
        <p:sp>
          <p:nvSpPr>
            <p:cNvPr id="128016" name="Rectangle 16" descr="Wide upward diagonal"/>
            <p:cNvSpPr>
              <a:spLocks noChangeAspect="1" noChangeArrowheads="1"/>
            </p:cNvSpPr>
            <p:nvPr/>
          </p:nvSpPr>
          <p:spPr bwMode="auto">
            <a:xfrm>
              <a:off x="681268" y="5221249"/>
              <a:ext cx="127659" cy="528456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cxnSp>
          <p:nvCxnSpPr>
            <p:cNvPr id="128017" name="AutoShape 17"/>
            <p:cNvCxnSpPr>
              <a:cxnSpLocks noChangeAspect="1" noChangeShapeType="1"/>
            </p:cNvCxnSpPr>
            <p:nvPr/>
          </p:nvCxnSpPr>
          <p:spPr bwMode="auto">
            <a:xfrm>
              <a:off x="808927" y="5221249"/>
              <a:ext cx="0" cy="5284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28018" name="Rectangle 18" descr="Wide upward diagonal"/>
            <p:cNvSpPr>
              <a:spLocks noChangeAspect="1" noChangeArrowheads="1"/>
            </p:cNvSpPr>
            <p:nvPr/>
          </p:nvSpPr>
          <p:spPr bwMode="auto">
            <a:xfrm flipH="1">
              <a:off x="4587260" y="5214584"/>
              <a:ext cx="127659" cy="527504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cxnSp>
          <p:nvCxnSpPr>
            <p:cNvPr id="128019" name="AutoShape 19"/>
            <p:cNvCxnSpPr>
              <a:cxnSpLocks noChangeAspect="1" noChangeShapeType="1"/>
            </p:cNvCxnSpPr>
            <p:nvPr/>
          </p:nvCxnSpPr>
          <p:spPr bwMode="auto">
            <a:xfrm flipH="1">
              <a:off x="4587260" y="5214584"/>
              <a:ext cx="0" cy="5275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8020" name="AutoShape 20"/>
            <p:cNvCxnSpPr>
              <a:cxnSpLocks noChangeAspect="1" noChangeShapeType="1"/>
            </p:cNvCxnSpPr>
            <p:nvPr/>
          </p:nvCxnSpPr>
          <p:spPr bwMode="auto">
            <a:xfrm>
              <a:off x="2700952" y="5408827"/>
              <a:ext cx="0" cy="41990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</p:cxnSp>
        <p:sp>
          <p:nvSpPr>
            <p:cNvPr id="128031" name="Text Box 31"/>
            <p:cNvSpPr txBox="1">
              <a:spLocks noChangeArrowheads="1"/>
            </p:cNvSpPr>
            <p:nvPr/>
          </p:nvSpPr>
          <p:spPr bwMode="auto">
            <a:xfrm>
              <a:off x="2981993" y="4256699"/>
              <a:ext cx="171483" cy="250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A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32" name="Text Box 32"/>
            <p:cNvSpPr txBox="1">
              <a:spLocks noChangeArrowheads="1"/>
            </p:cNvSpPr>
            <p:nvPr/>
          </p:nvSpPr>
          <p:spPr bwMode="auto">
            <a:xfrm>
              <a:off x="2175072" y="4256699"/>
              <a:ext cx="171483" cy="250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B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33" name="Text Box 33"/>
            <p:cNvSpPr txBox="1">
              <a:spLocks noChangeArrowheads="1"/>
            </p:cNvSpPr>
            <p:nvPr/>
          </p:nvSpPr>
          <p:spPr bwMode="auto">
            <a:xfrm>
              <a:off x="2175072" y="5153645"/>
              <a:ext cx="171483" cy="250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C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34" name="Text Box 34"/>
            <p:cNvSpPr txBox="1">
              <a:spLocks noChangeArrowheads="1"/>
            </p:cNvSpPr>
            <p:nvPr/>
          </p:nvSpPr>
          <p:spPr bwMode="auto">
            <a:xfrm>
              <a:off x="2981993" y="5153645"/>
              <a:ext cx="171483" cy="250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D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35" name="Text Box 35"/>
            <p:cNvSpPr txBox="1">
              <a:spLocks noChangeArrowheads="1"/>
            </p:cNvSpPr>
            <p:nvPr/>
          </p:nvSpPr>
          <p:spPr bwMode="auto">
            <a:xfrm>
              <a:off x="2981993" y="5486905"/>
              <a:ext cx="171483" cy="250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E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8036" name="AutoShape 36"/>
            <p:cNvCxnSpPr>
              <a:cxnSpLocks noChangeShapeType="1"/>
            </p:cNvCxnSpPr>
            <p:nvPr/>
          </p:nvCxnSpPr>
          <p:spPr bwMode="auto">
            <a:xfrm flipH="1">
              <a:off x="2817179" y="4474746"/>
              <a:ext cx="164814" cy="16186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128037" name="AutoShape 37"/>
            <p:cNvCxnSpPr>
              <a:cxnSpLocks noChangeShapeType="1"/>
            </p:cNvCxnSpPr>
            <p:nvPr/>
          </p:nvCxnSpPr>
          <p:spPr bwMode="auto">
            <a:xfrm>
              <a:off x="2271293" y="4510929"/>
              <a:ext cx="231501" cy="2761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128038" name="AutoShape 38"/>
            <p:cNvCxnSpPr>
              <a:cxnSpLocks noChangeShapeType="1"/>
            </p:cNvCxnSpPr>
            <p:nvPr/>
          </p:nvCxnSpPr>
          <p:spPr bwMode="auto">
            <a:xfrm flipV="1">
              <a:off x="2286536" y="4928932"/>
              <a:ext cx="216259" cy="2466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128039" name="AutoShape 39"/>
            <p:cNvCxnSpPr>
              <a:cxnSpLocks noChangeShapeType="1"/>
            </p:cNvCxnSpPr>
            <p:nvPr/>
          </p:nvCxnSpPr>
          <p:spPr bwMode="auto">
            <a:xfrm flipH="1" flipV="1">
              <a:off x="2817179" y="5044145"/>
              <a:ext cx="164814" cy="1314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128040" name="AutoShape 40"/>
            <p:cNvCxnSpPr>
              <a:cxnSpLocks noChangeShapeType="1"/>
            </p:cNvCxnSpPr>
            <p:nvPr/>
          </p:nvCxnSpPr>
          <p:spPr bwMode="auto">
            <a:xfrm flipH="1">
              <a:off x="2832422" y="5697335"/>
              <a:ext cx="164814" cy="16186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</p:cxnSp>
        <p:sp>
          <p:nvSpPr>
            <p:cNvPr id="128043" name="Freeform 43"/>
            <p:cNvSpPr>
              <a:spLocks noChangeAspect="1"/>
            </p:cNvSpPr>
            <p:nvPr/>
          </p:nvSpPr>
          <p:spPr bwMode="auto">
            <a:xfrm>
              <a:off x="808927" y="5404066"/>
              <a:ext cx="1892025" cy="469421"/>
            </a:xfrm>
            <a:custGeom>
              <a:avLst/>
              <a:gdLst/>
              <a:ahLst/>
              <a:cxnLst>
                <a:cxn ang="0">
                  <a:pos x="0" y="150"/>
                </a:cxn>
                <a:cxn ang="0">
                  <a:pos x="128" y="94"/>
                </a:cxn>
                <a:cxn ang="0">
                  <a:pos x="306" y="30"/>
                </a:cxn>
                <a:cxn ang="0">
                  <a:pos x="513" y="5"/>
                </a:cxn>
                <a:cxn ang="0">
                  <a:pos x="756" y="58"/>
                </a:cxn>
                <a:cxn ang="0">
                  <a:pos x="975" y="188"/>
                </a:cxn>
                <a:cxn ang="0">
                  <a:pos x="1146" y="411"/>
                </a:cxn>
                <a:cxn ang="0">
                  <a:pos x="1332" y="626"/>
                </a:cxn>
                <a:cxn ang="0">
                  <a:pos x="1612" y="800"/>
                </a:cxn>
                <a:cxn ang="0">
                  <a:pos x="1917" y="829"/>
                </a:cxn>
                <a:cxn ang="0">
                  <a:pos x="2099" y="796"/>
                </a:cxn>
                <a:cxn ang="0">
                  <a:pos x="2205" y="752"/>
                </a:cxn>
              </a:cxnLst>
              <a:rect l="0" t="0" r="r" b="b"/>
              <a:pathLst>
                <a:path w="2205" h="834">
                  <a:moveTo>
                    <a:pt x="0" y="150"/>
                  </a:moveTo>
                  <a:cubicBezTo>
                    <a:pt x="38" y="132"/>
                    <a:pt x="77" y="114"/>
                    <a:pt x="128" y="94"/>
                  </a:cubicBezTo>
                  <a:cubicBezTo>
                    <a:pt x="179" y="74"/>
                    <a:pt x="242" y="45"/>
                    <a:pt x="306" y="30"/>
                  </a:cubicBezTo>
                  <a:cubicBezTo>
                    <a:pt x="370" y="15"/>
                    <a:pt x="438" y="0"/>
                    <a:pt x="513" y="5"/>
                  </a:cubicBezTo>
                  <a:cubicBezTo>
                    <a:pt x="588" y="10"/>
                    <a:pt x="679" y="28"/>
                    <a:pt x="756" y="58"/>
                  </a:cubicBezTo>
                  <a:cubicBezTo>
                    <a:pt x="833" y="88"/>
                    <a:pt x="910" y="129"/>
                    <a:pt x="975" y="188"/>
                  </a:cubicBezTo>
                  <a:cubicBezTo>
                    <a:pt x="1040" y="247"/>
                    <a:pt x="1087" y="338"/>
                    <a:pt x="1146" y="411"/>
                  </a:cubicBezTo>
                  <a:cubicBezTo>
                    <a:pt x="1205" y="484"/>
                    <a:pt x="1254" y="561"/>
                    <a:pt x="1332" y="626"/>
                  </a:cubicBezTo>
                  <a:cubicBezTo>
                    <a:pt x="1410" y="691"/>
                    <a:pt x="1515" y="766"/>
                    <a:pt x="1612" y="800"/>
                  </a:cubicBezTo>
                  <a:cubicBezTo>
                    <a:pt x="1709" y="834"/>
                    <a:pt x="1836" y="830"/>
                    <a:pt x="1917" y="829"/>
                  </a:cubicBezTo>
                  <a:cubicBezTo>
                    <a:pt x="1998" y="828"/>
                    <a:pt x="2051" y="809"/>
                    <a:pt x="2099" y="796"/>
                  </a:cubicBezTo>
                  <a:cubicBezTo>
                    <a:pt x="2147" y="783"/>
                    <a:pt x="2176" y="767"/>
                    <a:pt x="2205" y="752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8044" name="Freeform 44"/>
            <p:cNvSpPr>
              <a:spLocks noChangeAspect="1"/>
            </p:cNvSpPr>
            <p:nvPr/>
          </p:nvSpPr>
          <p:spPr bwMode="auto">
            <a:xfrm flipH="1">
              <a:off x="2688567" y="5404066"/>
              <a:ext cx="1892025" cy="469421"/>
            </a:xfrm>
            <a:custGeom>
              <a:avLst/>
              <a:gdLst/>
              <a:ahLst/>
              <a:cxnLst>
                <a:cxn ang="0">
                  <a:pos x="0" y="150"/>
                </a:cxn>
                <a:cxn ang="0">
                  <a:pos x="128" y="94"/>
                </a:cxn>
                <a:cxn ang="0">
                  <a:pos x="306" y="30"/>
                </a:cxn>
                <a:cxn ang="0">
                  <a:pos x="513" y="5"/>
                </a:cxn>
                <a:cxn ang="0">
                  <a:pos x="756" y="58"/>
                </a:cxn>
                <a:cxn ang="0">
                  <a:pos x="975" y="188"/>
                </a:cxn>
                <a:cxn ang="0">
                  <a:pos x="1146" y="411"/>
                </a:cxn>
                <a:cxn ang="0">
                  <a:pos x="1332" y="626"/>
                </a:cxn>
                <a:cxn ang="0">
                  <a:pos x="1612" y="800"/>
                </a:cxn>
                <a:cxn ang="0">
                  <a:pos x="1917" y="829"/>
                </a:cxn>
                <a:cxn ang="0">
                  <a:pos x="2099" y="796"/>
                </a:cxn>
                <a:cxn ang="0">
                  <a:pos x="2205" y="752"/>
                </a:cxn>
              </a:cxnLst>
              <a:rect l="0" t="0" r="r" b="b"/>
              <a:pathLst>
                <a:path w="2205" h="834">
                  <a:moveTo>
                    <a:pt x="0" y="150"/>
                  </a:moveTo>
                  <a:cubicBezTo>
                    <a:pt x="38" y="132"/>
                    <a:pt x="77" y="114"/>
                    <a:pt x="128" y="94"/>
                  </a:cubicBezTo>
                  <a:cubicBezTo>
                    <a:pt x="179" y="74"/>
                    <a:pt x="242" y="45"/>
                    <a:pt x="306" y="30"/>
                  </a:cubicBezTo>
                  <a:cubicBezTo>
                    <a:pt x="370" y="15"/>
                    <a:pt x="438" y="0"/>
                    <a:pt x="513" y="5"/>
                  </a:cubicBezTo>
                  <a:cubicBezTo>
                    <a:pt x="588" y="10"/>
                    <a:pt x="679" y="28"/>
                    <a:pt x="756" y="58"/>
                  </a:cubicBezTo>
                  <a:cubicBezTo>
                    <a:pt x="833" y="88"/>
                    <a:pt x="910" y="129"/>
                    <a:pt x="975" y="188"/>
                  </a:cubicBezTo>
                  <a:cubicBezTo>
                    <a:pt x="1040" y="247"/>
                    <a:pt x="1087" y="338"/>
                    <a:pt x="1146" y="411"/>
                  </a:cubicBezTo>
                  <a:cubicBezTo>
                    <a:pt x="1205" y="484"/>
                    <a:pt x="1254" y="561"/>
                    <a:pt x="1332" y="626"/>
                  </a:cubicBezTo>
                  <a:cubicBezTo>
                    <a:pt x="1410" y="691"/>
                    <a:pt x="1515" y="766"/>
                    <a:pt x="1612" y="800"/>
                  </a:cubicBezTo>
                  <a:cubicBezTo>
                    <a:pt x="1709" y="834"/>
                    <a:pt x="1836" y="830"/>
                    <a:pt x="1917" y="829"/>
                  </a:cubicBezTo>
                  <a:cubicBezTo>
                    <a:pt x="1998" y="828"/>
                    <a:pt x="2051" y="809"/>
                    <a:pt x="2099" y="796"/>
                  </a:cubicBezTo>
                  <a:cubicBezTo>
                    <a:pt x="2147" y="783"/>
                    <a:pt x="2176" y="767"/>
                    <a:pt x="2205" y="752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8045" name="Text Box 45"/>
            <p:cNvSpPr txBox="1">
              <a:spLocks noChangeArrowheads="1"/>
            </p:cNvSpPr>
            <p:nvPr/>
          </p:nvSpPr>
          <p:spPr bwMode="auto">
            <a:xfrm>
              <a:off x="2630168" y="3858898"/>
              <a:ext cx="171483" cy="250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F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188259" y="3926295"/>
            <a:ext cx="3010615" cy="2353770"/>
            <a:chOff x="5188259" y="3926295"/>
            <a:chExt cx="3010615" cy="2353770"/>
          </a:xfrm>
        </p:grpSpPr>
        <p:sp>
          <p:nvSpPr>
            <p:cNvPr id="128003" name="Freeform 3"/>
            <p:cNvSpPr>
              <a:spLocks/>
            </p:cNvSpPr>
            <p:nvPr/>
          </p:nvSpPr>
          <p:spPr bwMode="auto">
            <a:xfrm>
              <a:off x="5585670" y="4190046"/>
              <a:ext cx="2527463" cy="1714863"/>
            </a:xfrm>
            <a:custGeom>
              <a:avLst/>
              <a:gdLst/>
              <a:ahLst/>
              <a:cxnLst>
                <a:cxn ang="0">
                  <a:pos x="0" y="1362"/>
                </a:cxn>
                <a:cxn ang="0">
                  <a:pos x="77" y="563"/>
                </a:cxn>
                <a:cxn ang="0">
                  <a:pos x="120" y="199"/>
                </a:cxn>
                <a:cxn ang="0">
                  <a:pos x="141" y="45"/>
                </a:cxn>
                <a:cxn ang="0">
                  <a:pos x="163" y="10"/>
                </a:cxn>
                <a:cxn ang="0">
                  <a:pos x="197" y="6"/>
                </a:cxn>
                <a:cxn ang="0">
                  <a:pos x="248" y="49"/>
                </a:cxn>
                <a:cxn ang="0">
                  <a:pos x="313" y="130"/>
                </a:cxn>
                <a:cxn ang="0">
                  <a:pos x="527" y="375"/>
                </a:cxn>
                <a:cxn ang="0">
                  <a:pos x="818" y="698"/>
                </a:cxn>
                <a:cxn ang="0">
                  <a:pos x="1243" y="1150"/>
                </a:cxn>
                <a:cxn ang="0">
                  <a:pos x="1620" y="1532"/>
                </a:cxn>
                <a:cxn ang="0">
                  <a:pos x="1834" y="1746"/>
                </a:cxn>
                <a:cxn ang="0">
                  <a:pos x="1881" y="1780"/>
                </a:cxn>
                <a:cxn ang="0">
                  <a:pos x="1950" y="1793"/>
                </a:cxn>
                <a:cxn ang="0">
                  <a:pos x="2040" y="1729"/>
                </a:cxn>
                <a:cxn ang="0">
                  <a:pos x="2155" y="1605"/>
                </a:cxn>
                <a:cxn ang="0">
                  <a:pos x="2267" y="1456"/>
                </a:cxn>
                <a:cxn ang="0">
                  <a:pos x="2353" y="1326"/>
                </a:cxn>
              </a:cxnLst>
              <a:rect l="0" t="0" r="r" b="b"/>
              <a:pathLst>
                <a:path w="2353" h="1801">
                  <a:moveTo>
                    <a:pt x="0" y="1362"/>
                  </a:moveTo>
                  <a:cubicBezTo>
                    <a:pt x="28" y="1059"/>
                    <a:pt x="57" y="757"/>
                    <a:pt x="77" y="563"/>
                  </a:cubicBezTo>
                  <a:cubicBezTo>
                    <a:pt x="97" y="369"/>
                    <a:pt x="109" y="285"/>
                    <a:pt x="120" y="199"/>
                  </a:cubicBezTo>
                  <a:cubicBezTo>
                    <a:pt x="131" y="113"/>
                    <a:pt x="134" y="76"/>
                    <a:pt x="141" y="45"/>
                  </a:cubicBezTo>
                  <a:cubicBezTo>
                    <a:pt x="148" y="14"/>
                    <a:pt x="154" y="16"/>
                    <a:pt x="163" y="10"/>
                  </a:cubicBezTo>
                  <a:cubicBezTo>
                    <a:pt x="172" y="4"/>
                    <a:pt x="183" y="0"/>
                    <a:pt x="197" y="6"/>
                  </a:cubicBezTo>
                  <a:cubicBezTo>
                    <a:pt x="211" y="12"/>
                    <a:pt x="229" y="28"/>
                    <a:pt x="248" y="49"/>
                  </a:cubicBezTo>
                  <a:cubicBezTo>
                    <a:pt x="267" y="70"/>
                    <a:pt x="267" y="76"/>
                    <a:pt x="313" y="130"/>
                  </a:cubicBezTo>
                  <a:cubicBezTo>
                    <a:pt x="359" y="184"/>
                    <a:pt x="443" y="280"/>
                    <a:pt x="527" y="375"/>
                  </a:cubicBezTo>
                  <a:cubicBezTo>
                    <a:pt x="611" y="470"/>
                    <a:pt x="699" y="569"/>
                    <a:pt x="818" y="698"/>
                  </a:cubicBezTo>
                  <a:cubicBezTo>
                    <a:pt x="937" y="827"/>
                    <a:pt x="1109" y="1011"/>
                    <a:pt x="1243" y="1150"/>
                  </a:cubicBezTo>
                  <a:cubicBezTo>
                    <a:pt x="1377" y="1289"/>
                    <a:pt x="1522" y="1433"/>
                    <a:pt x="1620" y="1532"/>
                  </a:cubicBezTo>
                  <a:cubicBezTo>
                    <a:pt x="1718" y="1631"/>
                    <a:pt x="1790" y="1705"/>
                    <a:pt x="1834" y="1746"/>
                  </a:cubicBezTo>
                  <a:cubicBezTo>
                    <a:pt x="1878" y="1787"/>
                    <a:pt x="1862" y="1772"/>
                    <a:pt x="1881" y="1780"/>
                  </a:cubicBezTo>
                  <a:cubicBezTo>
                    <a:pt x="1900" y="1788"/>
                    <a:pt x="1924" y="1801"/>
                    <a:pt x="1950" y="1793"/>
                  </a:cubicBezTo>
                  <a:cubicBezTo>
                    <a:pt x="1976" y="1785"/>
                    <a:pt x="2006" y="1760"/>
                    <a:pt x="2040" y="1729"/>
                  </a:cubicBezTo>
                  <a:cubicBezTo>
                    <a:pt x="2074" y="1698"/>
                    <a:pt x="2117" y="1651"/>
                    <a:pt x="2155" y="1605"/>
                  </a:cubicBezTo>
                  <a:cubicBezTo>
                    <a:pt x="2193" y="1559"/>
                    <a:pt x="2234" y="1503"/>
                    <a:pt x="2267" y="1456"/>
                  </a:cubicBezTo>
                  <a:cubicBezTo>
                    <a:pt x="2300" y="1409"/>
                    <a:pt x="2326" y="1367"/>
                    <a:pt x="2353" y="1326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8004" name="Rectangle 4"/>
            <p:cNvSpPr>
              <a:spLocks noChangeArrowheads="1"/>
            </p:cNvSpPr>
            <p:nvPr/>
          </p:nvSpPr>
          <p:spPr bwMode="auto">
            <a:xfrm>
              <a:off x="5585670" y="3926295"/>
              <a:ext cx="2613204" cy="210620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cxnSp>
          <p:nvCxnSpPr>
            <p:cNvPr id="128005" name="AutoShape 5"/>
            <p:cNvCxnSpPr>
              <a:cxnSpLocks noChangeShapeType="1"/>
            </p:cNvCxnSpPr>
            <p:nvPr/>
          </p:nvCxnSpPr>
          <p:spPr bwMode="auto">
            <a:xfrm flipH="1">
              <a:off x="5585670" y="4190046"/>
              <a:ext cx="18767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128006" name="AutoShape 6"/>
            <p:cNvCxnSpPr>
              <a:cxnSpLocks noChangeShapeType="1"/>
            </p:cNvCxnSpPr>
            <p:nvPr/>
          </p:nvCxnSpPr>
          <p:spPr bwMode="auto">
            <a:xfrm flipH="1">
              <a:off x="5585670" y="4506168"/>
              <a:ext cx="526833" cy="9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sp>
          <p:nvSpPr>
            <p:cNvPr id="128021" name="Text Box 21"/>
            <p:cNvSpPr txBox="1">
              <a:spLocks noChangeArrowheads="1"/>
            </p:cNvSpPr>
            <p:nvPr/>
          </p:nvSpPr>
          <p:spPr bwMode="auto">
            <a:xfrm>
              <a:off x="5630446" y="5349793"/>
              <a:ext cx="171483" cy="250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A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22" name="Text Box 22"/>
            <p:cNvSpPr txBox="1">
              <a:spLocks noChangeArrowheads="1"/>
            </p:cNvSpPr>
            <p:nvPr/>
          </p:nvSpPr>
          <p:spPr bwMode="auto">
            <a:xfrm>
              <a:off x="5702850" y="4473794"/>
              <a:ext cx="171483" cy="250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B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23" name="Text Box 23"/>
            <p:cNvSpPr txBox="1">
              <a:spLocks noChangeArrowheads="1"/>
            </p:cNvSpPr>
            <p:nvPr/>
          </p:nvSpPr>
          <p:spPr bwMode="auto">
            <a:xfrm>
              <a:off x="5718093" y="3962477"/>
              <a:ext cx="171483" cy="250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C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24" name="Text Box 24"/>
            <p:cNvSpPr txBox="1">
              <a:spLocks noChangeArrowheads="1"/>
            </p:cNvSpPr>
            <p:nvPr/>
          </p:nvSpPr>
          <p:spPr bwMode="auto">
            <a:xfrm>
              <a:off x="6005802" y="4474746"/>
              <a:ext cx="171483" cy="250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D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25" name="Text Box 25"/>
            <p:cNvSpPr txBox="1">
              <a:spLocks noChangeArrowheads="1"/>
            </p:cNvSpPr>
            <p:nvPr/>
          </p:nvSpPr>
          <p:spPr bwMode="auto">
            <a:xfrm>
              <a:off x="7604401" y="5661153"/>
              <a:ext cx="171483" cy="250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E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26" name="Oval 26"/>
            <p:cNvSpPr>
              <a:spLocks noChangeAspect="1" noChangeArrowheads="1"/>
            </p:cNvSpPr>
            <p:nvPr/>
          </p:nvSpPr>
          <p:spPr bwMode="auto">
            <a:xfrm>
              <a:off x="5554231" y="5441201"/>
              <a:ext cx="68593" cy="685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8027" name="Oval 27"/>
            <p:cNvSpPr>
              <a:spLocks noChangeAspect="1" noChangeArrowheads="1"/>
            </p:cNvSpPr>
            <p:nvPr/>
          </p:nvSpPr>
          <p:spPr bwMode="auto">
            <a:xfrm>
              <a:off x="5664742" y="4469033"/>
              <a:ext cx="68593" cy="685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8028" name="Oval 28"/>
            <p:cNvSpPr>
              <a:spLocks noChangeAspect="1" noChangeArrowheads="1"/>
            </p:cNvSpPr>
            <p:nvPr/>
          </p:nvSpPr>
          <p:spPr bwMode="auto">
            <a:xfrm>
              <a:off x="5750484" y="4159577"/>
              <a:ext cx="68593" cy="685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8029" name="Oval 29"/>
            <p:cNvSpPr>
              <a:spLocks noChangeAspect="1" noChangeArrowheads="1"/>
            </p:cNvSpPr>
            <p:nvPr/>
          </p:nvSpPr>
          <p:spPr bwMode="auto">
            <a:xfrm>
              <a:off x="6066774" y="4466176"/>
              <a:ext cx="68593" cy="685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8030" name="Oval 30"/>
            <p:cNvSpPr>
              <a:spLocks noChangeAspect="1" noChangeArrowheads="1"/>
            </p:cNvSpPr>
            <p:nvPr/>
          </p:nvSpPr>
          <p:spPr bwMode="auto">
            <a:xfrm>
              <a:off x="7619644" y="5866822"/>
              <a:ext cx="68593" cy="685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8041" name="Text Box 41"/>
            <p:cNvSpPr txBox="1">
              <a:spLocks noChangeArrowheads="1"/>
            </p:cNvSpPr>
            <p:nvPr/>
          </p:nvSpPr>
          <p:spPr bwMode="auto">
            <a:xfrm>
              <a:off x="6386875" y="6029644"/>
              <a:ext cx="1240391" cy="250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Displacement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42" name="Text Box 42"/>
            <p:cNvSpPr txBox="1">
              <a:spLocks noChangeArrowheads="1"/>
            </p:cNvSpPr>
            <p:nvPr/>
          </p:nvSpPr>
          <p:spPr bwMode="auto">
            <a:xfrm rot="16200000">
              <a:off x="4998761" y="4888820"/>
              <a:ext cx="685809" cy="306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Force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46" name="Text Box 46"/>
            <p:cNvSpPr txBox="1">
              <a:spLocks noChangeArrowheads="1"/>
            </p:cNvSpPr>
            <p:nvPr/>
          </p:nvSpPr>
          <p:spPr bwMode="auto">
            <a:xfrm>
              <a:off x="5350358" y="4377624"/>
              <a:ext cx="226738" cy="338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F</a:t>
              </a:r>
              <a:r>
                <a:rPr kumimoji="0" lang="en-US" altLang="ko-KR" sz="16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B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47" name="Text Box 47"/>
            <p:cNvSpPr txBox="1">
              <a:spLocks noChangeArrowheads="1"/>
            </p:cNvSpPr>
            <p:nvPr/>
          </p:nvSpPr>
          <p:spPr bwMode="auto">
            <a:xfrm>
              <a:off x="5342736" y="4023416"/>
              <a:ext cx="226738" cy="338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F</a:t>
              </a:r>
              <a:r>
                <a:rPr kumimoji="0" lang="en-US" altLang="ko-KR" sz="16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C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is a linear structural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488" y="4463336"/>
            <a:ext cx="6245225" cy="20462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C00000"/>
                </a:solidFill>
              </a:rPr>
              <a:t>Linearity is an approximation</a:t>
            </a:r>
          </a:p>
          <a:p>
            <a:pPr eaLnBrk="1" hangingPunct="1">
              <a:defRPr/>
            </a:pPr>
            <a:r>
              <a:rPr lang="en-US" dirty="0"/>
              <a:t>Assumptions: </a:t>
            </a:r>
          </a:p>
          <a:p>
            <a:pPr lvl="1" eaLnBrk="1" hangingPunct="1">
              <a:defRPr/>
            </a:pPr>
            <a:r>
              <a:rPr lang="en-US" dirty="0"/>
              <a:t>Infinitesimal strain (</a:t>
            </a:r>
            <a:r>
              <a:rPr lang="en-US" dirty="0">
                <a:latin typeface="+mn-lt"/>
              </a:rPr>
              <a:t>&lt;</a:t>
            </a:r>
            <a:r>
              <a:rPr lang="en-US" dirty="0"/>
              <a:t>0.2%)</a:t>
            </a:r>
          </a:p>
          <a:p>
            <a:pPr lvl="1" eaLnBrk="1" hangingPunct="1">
              <a:defRPr/>
            </a:pPr>
            <a:r>
              <a:rPr lang="en-US" dirty="0"/>
              <a:t>Infinitesimal displacement</a:t>
            </a:r>
          </a:p>
          <a:p>
            <a:pPr lvl="1" eaLnBrk="1" hangingPunct="1">
              <a:defRPr/>
            </a:pPr>
            <a:r>
              <a:rPr lang="en-US" dirty="0"/>
              <a:t>Small rotation</a:t>
            </a:r>
          </a:p>
          <a:p>
            <a:pPr lvl="1" eaLnBrk="1" hangingPunct="1">
              <a:defRPr/>
            </a:pPr>
            <a:r>
              <a:rPr lang="en-US" dirty="0"/>
              <a:t>Linear stress-strain relation</a:t>
            </a:r>
          </a:p>
        </p:txBody>
      </p:sp>
      <p:sp>
        <p:nvSpPr>
          <p:cNvPr id="2078" name="Rectangle 19"/>
          <p:cNvSpPr>
            <a:spLocks noChangeArrowheads="1"/>
          </p:cNvSpPr>
          <p:nvPr/>
        </p:nvSpPr>
        <p:spPr bwMode="auto">
          <a:xfrm>
            <a:off x="1171556" y="2293245"/>
            <a:ext cx="1035083" cy="595704"/>
          </a:xfrm>
          <a:prstGeom prst="rect">
            <a:avLst/>
          </a:prstGeom>
          <a:solidFill>
            <a:srgbClr val="FFF18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endParaRPr lang="en-US" sz="2000"/>
          </a:p>
        </p:txBody>
      </p:sp>
      <p:cxnSp>
        <p:nvCxnSpPr>
          <p:cNvPr id="2079" name="Straight Arrow Connector 21"/>
          <p:cNvCxnSpPr>
            <a:cxnSpLocks noChangeShapeType="1"/>
          </p:cNvCxnSpPr>
          <p:nvPr/>
        </p:nvCxnSpPr>
        <p:spPr bwMode="auto">
          <a:xfrm>
            <a:off x="2236485" y="2293249"/>
            <a:ext cx="452357" cy="1589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80" name="Straight Arrow Connector 22"/>
          <p:cNvCxnSpPr>
            <a:cxnSpLocks noChangeShapeType="1"/>
          </p:cNvCxnSpPr>
          <p:nvPr/>
        </p:nvCxnSpPr>
        <p:spPr bwMode="auto">
          <a:xfrm>
            <a:off x="2236485" y="2888953"/>
            <a:ext cx="452357" cy="1589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81" name="TextBox 23"/>
          <p:cNvSpPr txBox="1">
            <a:spLocks noChangeArrowheads="1"/>
          </p:cNvSpPr>
          <p:nvPr/>
        </p:nvSpPr>
        <p:spPr bwMode="auto">
          <a:xfrm>
            <a:off x="2633655" y="2114063"/>
            <a:ext cx="5180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n-lt"/>
              </a:rPr>
              <a:t>F/2</a:t>
            </a:r>
          </a:p>
        </p:txBody>
      </p:sp>
      <p:sp>
        <p:nvSpPr>
          <p:cNvPr id="2082" name="TextBox 24"/>
          <p:cNvSpPr txBox="1">
            <a:spLocks noChangeArrowheads="1"/>
          </p:cNvSpPr>
          <p:nvPr/>
        </p:nvSpPr>
        <p:spPr bwMode="auto">
          <a:xfrm>
            <a:off x="2633655" y="2709776"/>
            <a:ext cx="5180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n-lt"/>
              </a:rPr>
              <a:t>F/2</a:t>
            </a:r>
          </a:p>
        </p:txBody>
      </p:sp>
      <p:sp>
        <p:nvSpPr>
          <p:cNvPr id="2083" name="TextBox 25"/>
          <p:cNvSpPr txBox="1">
            <a:spLocks noChangeArrowheads="1"/>
          </p:cNvSpPr>
          <p:nvPr/>
        </p:nvSpPr>
        <p:spPr bwMode="auto">
          <a:xfrm>
            <a:off x="2088795" y="1794992"/>
            <a:ext cx="4235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n-lt"/>
              </a:rPr>
              <a:t>A</a:t>
            </a:r>
            <a:r>
              <a:rPr lang="en-US" baseline="-25000">
                <a:latin typeface="+mn-lt"/>
              </a:rPr>
              <a:t>0</a:t>
            </a:r>
          </a:p>
        </p:txBody>
      </p:sp>
      <p:cxnSp>
        <p:nvCxnSpPr>
          <p:cNvPr id="2084" name="Straight Arrow Connector 27"/>
          <p:cNvCxnSpPr>
            <a:cxnSpLocks noChangeShapeType="1"/>
            <a:endCxn id="2087" idx="3"/>
          </p:cNvCxnSpPr>
          <p:nvPr/>
        </p:nvCxnSpPr>
        <p:spPr bwMode="auto">
          <a:xfrm rot="5400000">
            <a:off x="1864872" y="2163662"/>
            <a:ext cx="419665" cy="24502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85" name="TextBox 28"/>
          <p:cNvSpPr txBox="1">
            <a:spLocks noChangeArrowheads="1"/>
          </p:cNvSpPr>
          <p:nvPr/>
        </p:nvSpPr>
        <p:spPr bwMode="auto">
          <a:xfrm>
            <a:off x="2387298" y="1796561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n-lt"/>
              </a:rPr>
              <a:t>A</a:t>
            </a:r>
            <a:endParaRPr lang="en-US" baseline="-25000">
              <a:latin typeface="+mn-lt"/>
            </a:endParaRPr>
          </a:p>
        </p:txBody>
      </p:sp>
      <p:cxnSp>
        <p:nvCxnSpPr>
          <p:cNvPr id="2086" name="Straight Arrow Connector 29"/>
          <p:cNvCxnSpPr>
            <a:cxnSpLocks noChangeShapeType="1"/>
          </p:cNvCxnSpPr>
          <p:nvPr/>
        </p:nvCxnSpPr>
        <p:spPr bwMode="auto">
          <a:xfrm rot="5400000">
            <a:off x="2120896" y="2165231"/>
            <a:ext cx="419665" cy="24502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87" name="Rectangle 18"/>
          <p:cNvSpPr>
            <a:spLocks noChangeArrowheads="1"/>
          </p:cNvSpPr>
          <p:nvPr/>
        </p:nvSpPr>
        <p:spPr bwMode="auto">
          <a:xfrm>
            <a:off x="1169988" y="2104635"/>
            <a:ext cx="782202" cy="782746"/>
          </a:xfrm>
          <a:prstGeom prst="rect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endParaRPr lang="en-US" sz="2000"/>
          </a:p>
        </p:txBody>
      </p:sp>
      <p:sp>
        <p:nvSpPr>
          <p:cNvPr id="2067" name="Rectangle 33"/>
          <p:cNvSpPr>
            <a:spLocks noChangeArrowheads="1"/>
          </p:cNvSpPr>
          <p:nvPr/>
        </p:nvSpPr>
        <p:spPr bwMode="auto">
          <a:xfrm>
            <a:off x="6246350" y="1902488"/>
            <a:ext cx="1448589" cy="595222"/>
          </a:xfrm>
          <a:prstGeom prst="rect">
            <a:avLst/>
          </a:prstGeom>
          <a:solidFill>
            <a:srgbClr val="FFF18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endParaRPr lang="en-US" sz="2000"/>
          </a:p>
        </p:txBody>
      </p:sp>
      <p:sp>
        <p:nvSpPr>
          <p:cNvPr id="2068" name="TextBox 36"/>
          <p:cNvSpPr txBox="1">
            <a:spLocks noChangeArrowheads="1"/>
          </p:cNvSpPr>
          <p:nvPr/>
        </p:nvSpPr>
        <p:spPr bwMode="auto">
          <a:xfrm>
            <a:off x="6539560" y="2477292"/>
            <a:ext cx="405880" cy="36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n-lt"/>
              </a:rPr>
              <a:t>L</a:t>
            </a:r>
            <a:r>
              <a:rPr lang="en-US" baseline="-25000" dirty="0">
                <a:latin typeface="+mn-lt"/>
              </a:rPr>
              <a:t>0</a:t>
            </a:r>
          </a:p>
        </p:txBody>
      </p:sp>
      <p:sp>
        <p:nvSpPr>
          <p:cNvPr id="2069" name="Rectangle 43"/>
          <p:cNvSpPr>
            <a:spLocks noChangeArrowheads="1"/>
          </p:cNvSpPr>
          <p:nvPr/>
        </p:nvSpPr>
        <p:spPr bwMode="auto">
          <a:xfrm>
            <a:off x="6244783" y="1714030"/>
            <a:ext cx="997670" cy="782112"/>
          </a:xfrm>
          <a:prstGeom prst="rect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endParaRPr lang="en-US" sz="2000"/>
          </a:p>
        </p:txBody>
      </p:sp>
      <p:cxnSp>
        <p:nvCxnSpPr>
          <p:cNvPr id="2070" name="Straight Connector 45"/>
          <p:cNvCxnSpPr>
            <a:cxnSpLocks noChangeShapeType="1"/>
          </p:cNvCxnSpPr>
          <p:nvPr/>
        </p:nvCxnSpPr>
        <p:spPr bwMode="auto">
          <a:xfrm rot="5400000">
            <a:off x="5913873" y="2861598"/>
            <a:ext cx="639824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71" name="Straight Connector 46"/>
          <p:cNvCxnSpPr>
            <a:cxnSpLocks noChangeShapeType="1"/>
          </p:cNvCxnSpPr>
          <p:nvPr/>
        </p:nvCxnSpPr>
        <p:spPr bwMode="auto">
          <a:xfrm rot="5400000">
            <a:off x="7060276" y="2725436"/>
            <a:ext cx="367498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72" name="Straight Connector 47"/>
          <p:cNvCxnSpPr>
            <a:cxnSpLocks noChangeShapeType="1"/>
          </p:cNvCxnSpPr>
          <p:nvPr/>
        </p:nvCxnSpPr>
        <p:spPr bwMode="auto">
          <a:xfrm rot="5400000">
            <a:off x="7367172" y="2861598"/>
            <a:ext cx="639824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73" name="Straight Connector 49"/>
          <p:cNvCxnSpPr>
            <a:cxnSpLocks noChangeShapeType="1"/>
          </p:cNvCxnSpPr>
          <p:nvPr/>
        </p:nvCxnSpPr>
        <p:spPr bwMode="auto">
          <a:xfrm>
            <a:off x="6243213" y="2808103"/>
            <a:ext cx="999241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074" name="Straight Connector 51"/>
          <p:cNvCxnSpPr>
            <a:cxnSpLocks noChangeShapeType="1"/>
          </p:cNvCxnSpPr>
          <p:nvPr/>
        </p:nvCxnSpPr>
        <p:spPr bwMode="auto">
          <a:xfrm>
            <a:off x="7242453" y="2808103"/>
            <a:ext cx="44306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2075" name="TextBox 53"/>
          <p:cNvSpPr txBox="1">
            <a:spLocks noChangeArrowheads="1"/>
          </p:cNvSpPr>
          <p:nvPr/>
        </p:nvSpPr>
        <p:spPr bwMode="auto">
          <a:xfrm>
            <a:off x="7239935" y="2477292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>
                <a:latin typeface="+mn-lt"/>
              </a:rPr>
              <a:t>L</a:t>
            </a:r>
            <a:endParaRPr lang="en-US" baseline="-25000" dirty="0">
              <a:latin typeface="+mn-lt"/>
            </a:endParaRPr>
          </a:p>
        </p:txBody>
      </p:sp>
      <p:cxnSp>
        <p:nvCxnSpPr>
          <p:cNvPr id="2076" name="Straight Connector 54"/>
          <p:cNvCxnSpPr>
            <a:cxnSpLocks noChangeShapeType="1"/>
          </p:cNvCxnSpPr>
          <p:nvPr/>
        </p:nvCxnSpPr>
        <p:spPr bwMode="auto">
          <a:xfrm>
            <a:off x="6244781" y="3092367"/>
            <a:ext cx="144475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2077" name="TextBox 56"/>
          <p:cNvSpPr txBox="1">
            <a:spLocks noChangeArrowheads="1"/>
          </p:cNvSpPr>
          <p:nvPr/>
        </p:nvSpPr>
        <p:spPr bwMode="auto">
          <a:xfrm>
            <a:off x="6861799" y="2789826"/>
            <a:ext cx="311304" cy="36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n-lt"/>
              </a:rPr>
              <a:t>L</a:t>
            </a:r>
            <a:endParaRPr lang="en-US" baseline="-25000">
              <a:latin typeface="+mn-lt"/>
            </a:endParaRPr>
          </a:p>
        </p:txBody>
      </p: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3876626" y="1904530"/>
            <a:ext cx="1605054" cy="1696865"/>
            <a:chOff x="3264714" y="2819979"/>
            <a:chExt cx="1605538" cy="1696073"/>
          </a:xfrm>
        </p:grpSpPr>
        <p:cxnSp>
          <p:nvCxnSpPr>
            <p:cNvPr id="2058" name="Straight Connector 59"/>
            <p:cNvCxnSpPr>
              <a:cxnSpLocks noChangeShapeType="1"/>
            </p:cNvCxnSpPr>
            <p:nvPr/>
          </p:nvCxnSpPr>
          <p:spPr bwMode="auto">
            <a:xfrm rot="5400000">
              <a:off x="2832755" y="3775435"/>
              <a:ext cx="1197204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9" name="Straight Connector 60"/>
            <p:cNvCxnSpPr>
              <a:cxnSpLocks noChangeShapeType="1"/>
            </p:cNvCxnSpPr>
            <p:nvPr/>
          </p:nvCxnSpPr>
          <p:spPr bwMode="auto">
            <a:xfrm rot="10800000">
              <a:off x="3437651" y="4368352"/>
              <a:ext cx="1197204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0" name="Straight Connector 61"/>
            <p:cNvCxnSpPr>
              <a:cxnSpLocks noChangeShapeType="1"/>
            </p:cNvCxnSpPr>
            <p:nvPr/>
          </p:nvCxnSpPr>
          <p:spPr bwMode="auto">
            <a:xfrm rot="5400000">
              <a:off x="3124384" y="3456955"/>
              <a:ext cx="1219471" cy="589482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061" name="Freeform 63"/>
            <p:cNvSpPr>
              <a:spLocks/>
            </p:cNvSpPr>
            <p:nvPr/>
          </p:nvSpPr>
          <p:spPr bwMode="auto">
            <a:xfrm>
              <a:off x="3520096" y="3801979"/>
              <a:ext cx="192506" cy="391886"/>
            </a:xfrm>
            <a:custGeom>
              <a:avLst/>
              <a:gdLst>
                <a:gd name="T0" fmla="*/ 192506 w 192506"/>
                <a:gd name="T1" fmla="*/ 0 h 391886"/>
                <a:gd name="T2" fmla="*/ 192506 w 192506"/>
                <a:gd name="T3" fmla="*/ 391886 h 391886"/>
                <a:gd name="T4" fmla="*/ 0 w 192506"/>
                <a:gd name="T5" fmla="*/ 391886 h 391886"/>
                <a:gd name="T6" fmla="*/ 0 60000 65536"/>
                <a:gd name="T7" fmla="*/ 0 60000 65536"/>
                <a:gd name="T8" fmla="*/ 0 60000 65536"/>
                <a:gd name="T9" fmla="*/ 0 w 192506"/>
                <a:gd name="T10" fmla="*/ 0 h 391886"/>
                <a:gd name="T11" fmla="*/ 192506 w 192506"/>
                <a:gd name="T12" fmla="*/ 391886 h 3918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506" h="391886">
                  <a:moveTo>
                    <a:pt x="192506" y="0"/>
                  </a:moveTo>
                  <a:lnTo>
                    <a:pt x="192506" y="391886"/>
                  </a:lnTo>
                  <a:lnTo>
                    <a:pt x="0" y="391886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62" name="TextBox 64"/>
            <p:cNvSpPr txBox="1">
              <a:spLocks noChangeArrowheads="1"/>
            </p:cNvSpPr>
            <p:nvPr/>
          </p:nvSpPr>
          <p:spPr bwMode="auto">
            <a:xfrm>
              <a:off x="3621892" y="3843228"/>
              <a:ext cx="338656" cy="369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+mn-lt"/>
                </a:rPr>
                <a:t>E</a:t>
              </a:r>
            </a:p>
          </p:txBody>
        </p:sp>
        <p:sp>
          <p:nvSpPr>
            <p:cNvPr id="2063" name="TextBox 65"/>
            <p:cNvSpPr txBox="1">
              <a:spLocks noChangeArrowheads="1"/>
            </p:cNvSpPr>
            <p:nvPr/>
          </p:nvSpPr>
          <p:spPr bwMode="auto">
            <a:xfrm>
              <a:off x="3264714" y="2846335"/>
              <a:ext cx="324226" cy="369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Symbol" panose="05050102010706020507" pitchFamily="18" charset="2"/>
                </a:rPr>
                <a:t>s</a:t>
              </a:r>
            </a:p>
          </p:txBody>
        </p:sp>
        <p:sp>
          <p:nvSpPr>
            <p:cNvPr id="2064" name="TextBox 66"/>
            <p:cNvSpPr txBox="1">
              <a:spLocks noChangeArrowheads="1"/>
            </p:cNvSpPr>
            <p:nvPr/>
          </p:nvSpPr>
          <p:spPr bwMode="auto">
            <a:xfrm>
              <a:off x="4584511" y="4146892"/>
              <a:ext cx="285741" cy="369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Symbol" panose="05050102010706020507" pitchFamily="18" charset="2"/>
                </a:rPr>
                <a:t>e</a:t>
              </a:r>
            </a:p>
          </p:txBody>
        </p:sp>
        <p:sp>
          <p:nvSpPr>
            <p:cNvPr id="2065" name="Freeform 67"/>
            <p:cNvSpPr>
              <a:spLocks/>
            </p:cNvSpPr>
            <p:nvPr/>
          </p:nvSpPr>
          <p:spPr bwMode="auto">
            <a:xfrm>
              <a:off x="3430719" y="3533847"/>
              <a:ext cx="1086279" cy="831897"/>
            </a:xfrm>
            <a:custGeom>
              <a:avLst/>
              <a:gdLst>
                <a:gd name="T0" fmla="*/ 0 w 1086279"/>
                <a:gd name="T1" fmla="*/ 831897 h 831897"/>
                <a:gd name="T2" fmla="*/ 137504 w 1086279"/>
                <a:gd name="T3" fmla="*/ 550015 h 831897"/>
                <a:gd name="T4" fmla="*/ 268132 w 1086279"/>
                <a:gd name="T5" fmla="*/ 302508 h 831897"/>
                <a:gd name="T6" fmla="*/ 398761 w 1086279"/>
                <a:gd name="T7" fmla="*/ 192505 h 831897"/>
                <a:gd name="T8" fmla="*/ 570640 w 1086279"/>
                <a:gd name="T9" fmla="*/ 110003 h 831897"/>
                <a:gd name="T10" fmla="*/ 838773 w 1086279"/>
                <a:gd name="T11" fmla="*/ 34376 h 831897"/>
                <a:gd name="T12" fmla="*/ 1086279 w 1086279"/>
                <a:gd name="T13" fmla="*/ 0 h 8318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6279"/>
                <a:gd name="T22" fmla="*/ 0 h 831897"/>
                <a:gd name="T23" fmla="*/ 1086279 w 1086279"/>
                <a:gd name="T24" fmla="*/ 831897 h 8318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6279" h="831897">
                  <a:moveTo>
                    <a:pt x="0" y="831897"/>
                  </a:moveTo>
                  <a:cubicBezTo>
                    <a:pt x="46407" y="735071"/>
                    <a:pt x="92815" y="638246"/>
                    <a:pt x="137504" y="550015"/>
                  </a:cubicBezTo>
                  <a:cubicBezTo>
                    <a:pt x="182193" y="461784"/>
                    <a:pt x="224589" y="362093"/>
                    <a:pt x="268132" y="302508"/>
                  </a:cubicBezTo>
                  <a:cubicBezTo>
                    <a:pt x="311675" y="242923"/>
                    <a:pt x="348343" y="224589"/>
                    <a:pt x="398761" y="192505"/>
                  </a:cubicBezTo>
                  <a:cubicBezTo>
                    <a:pt x="449179" y="160421"/>
                    <a:pt x="497305" y="136358"/>
                    <a:pt x="570640" y="110003"/>
                  </a:cubicBezTo>
                  <a:cubicBezTo>
                    <a:pt x="643975" y="83648"/>
                    <a:pt x="752833" y="52710"/>
                    <a:pt x="838773" y="34376"/>
                  </a:cubicBezTo>
                  <a:cubicBezTo>
                    <a:pt x="924713" y="16042"/>
                    <a:pt x="1005496" y="8021"/>
                    <a:pt x="1086279" y="0"/>
                  </a:cubicBezTo>
                </a:path>
              </a:pathLst>
            </a:cu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66" name="TextBox 68"/>
            <p:cNvSpPr txBox="1">
              <a:spLocks noChangeArrowheads="1"/>
            </p:cNvSpPr>
            <p:nvPr/>
          </p:nvSpPr>
          <p:spPr bwMode="auto">
            <a:xfrm>
              <a:off x="3866412" y="2819979"/>
              <a:ext cx="869411" cy="369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Symbol" panose="05050102010706020507" pitchFamily="18" charset="2"/>
                </a:rPr>
                <a:t>s</a:t>
              </a:r>
              <a:r>
                <a:rPr lang="en-US" dirty="0">
                  <a:latin typeface="+mn-lt"/>
                </a:rPr>
                <a:t> = E</a:t>
              </a:r>
              <a:r>
                <a:rPr lang="en-US" dirty="0">
                  <a:latin typeface="Symbol" panose="05050102010706020507" pitchFamily="18" charset="2"/>
                </a:rPr>
                <a:t>e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00050" y="766866"/>
            <a:ext cx="8496300" cy="834922"/>
            <a:chOff x="400050" y="766866"/>
            <a:chExt cx="8496300" cy="834922"/>
          </a:xfrm>
        </p:grpSpPr>
        <p:sp>
          <p:nvSpPr>
            <p:cNvPr id="2088" name="Rounded Rectangle 4"/>
            <p:cNvSpPr>
              <a:spLocks noChangeArrowheads="1"/>
            </p:cNvSpPr>
            <p:nvPr/>
          </p:nvSpPr>
          <p:spPr bwMode="auto">
            <a:xfrm>
              <a:off x="400050" y="1087799"/>
              <a:ext cx="1660332" cy="513770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2000">
                  <a:latin typeface="+mn-lt"/>
                </a:rPr>
                <a:t>Force</a:t>
              </a: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2678113" y="1087438"/>
              <a:ext cx="1660525" cy="5143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sz="2000" dirty="0">
                  <a:latin typeface="+mn-lt"/>
                  <a:cs typeface="+mn-cs"/>
                </a:rPr>
                <a:t>Stress</a:t>
              </a: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4957763" y="1087438"/>
              <a:ext cx="1660525" cy="51435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sz="2000" dirty="0">
                  <a:latin typeface="+mn-lt"/>
                  <a:cs typeface="+mn-cs"/>
                </a:rPr>
                <a:t>Strain</a:t>
              </a: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7235825" y="1087438"/>
              <a:ext cx="1660525" cy="51435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sz="2000" dirty="0">
                  <a:latin typeface="+mn-lt"/>
                  <a:cs typeface="+mn-cs"/>
                </a:rPr>
                <a:t>Displacement</a:t>
              </a:r>
            </a:p>
          </p:txBody>
        </p:sp>
        <p:cxnSp>
          <p:nvCxnSpPr>
            <p:cNvPr id="2092" name="Straight Arrow Connector 9"/>
            <p:cNvCxnSpPr>
              <a:cxnSpLocks noChangeShapeType="1"/>
              <a:stCxn id="2088" idx="3"/>
              <a:endCxn id="6" idx="1"/>
            </p:cNvCxnSpPr>
            <p:nvPr/>
          </p:nvCxnSpPr>
          <p:spPr bwMode="auto">
            <a:xfrm>
              <a:off x="2060382" y="1344685"/>
              <a:ext cx="618094" cy="109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093" name="Straight Arrow Connector 11"/>
            <p:cNvCxnSpPr>
              <a:cxnSpLocks noChangeShapeType="1"/>
              <a:stCxn id="6" idx="3"/>
              <a:endCxn id="7" idx="1"/>
            </p:cNvCxnSpPr>
            <p:nvPr/>
          </p:nvCxnSpPr>
          <p:spPr bwMode="auto">
            <a:xfrm>
              <a:off x="4339038" y="1344794"/>
              <a:ext cx="618094" cy="1587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094" name="Straight Arrow Connector 13"/>
            <p:cNvCxnSpPr>
              <a:cxnSpLocks noChangeShapeType="1"/>
              <a:stCxn id="7" idx="3"/>
              <a:endCxn id="8" idx="1"/>
            </p:cNvCxnSpPr>
            <p:nvPr/>
          </p:nvCxnSpPr>
          <p:spPr bwMode="auto">
            <a:xfrm>
              <a:off x="6617695" y="1344794"/>
              <a:ext cx="618093" cy="1587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095" name="TextBox 14"/>
            <p:cNvSpPr txBox="1">
              <a:spLocks noChangeArrowheads="1"/>
            </p:cNvSpPr>
            <p:nvPr/>
          </p:nvSpPr>
          <p:spPr bwMode="auto">
            <a:xfrm>
              <a:off x="2010683" y="1042988"/>
              <a:ext cx="704055" cy="307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latin typeface="+mn-lt"/>
                </a:rPr>
                <a:t>Linear</a:t>
              </a:r>
            </a:p>
          </p:txBody>
        </p:sp>
        <p:sp>
          <p:nvSpPr>
            <p:cNvPr id="2096" name="TextBox 15"/>
            <p:cNvSpPr txBox="1">
              <a:spLocks noChangeArrowheads="1"/>
            </p:cNvSpPr>
            <p:nvPr/>
          </p:nvSpPr>
          <p:spPr bwMode="auto">
            <a:xfrm>
              <a:off x="4283417" y="1070233"/>
              <a:ext cx="704055" cy="307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+mn-lt"/>
                </a:rPr>
                <a:t>Linear</a:t>
              </a:r>
            </a:p>
          </p:txBody>
        </p:sp>
        <p:sp>
          <p:nvSpPr>
            <p:cNvPr id="2097" name="TextBox 16"/>
            <p:cNvSpPr txBox="1">
              <a:spLocks noChangeArrowheads="1"/>
            </p:cNvSpPr>
            <p:nvPr/>
          </p:nvSpPr>
          <p:spPr bwMode="auto">
            <a:xfrm>
              <a:off x="6565030" y="1079739"/>
              <a:ext cx="704055" cy="307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+mn-lt"/>
                </a:rPr>
                <a:t>Linear</a:t>
              </a:r>
            </a:p>
          </p:txBody>
        </p:sp>
        <p:sp>
          <p:nvSpPr>
            <p:cNvPr id="53" name="TextBox 14"/>
            <p:cNvSpPr txBox="1">
              <a:spLocks noChangeArrowheads="1"/>
            </p:cNvSpPr>
            <p:nvPr/>
          </p:nvSpPr>
          <p:spPr bwMode="auto">
            <a:xfrm>
              <a:off x="953134" y="778929"/>
              <a:ext cx="69762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latin typeface="+mn-lt"/>
                </a:rPr>
                <a:t>Global</a:t>
              </a:r>
            </a:p>
          </p:txBody>
        </p:sp>
        <p:sp>
          <p:nvSpPr>
            <p:cNvPr id="54" name="TextBox 14"/>
            <p:cNvSpPr txBox="1">
              <a:spLocks noChangeArrowheads="1"/>
            </p:cNvSpPr>
            <p:nvPr/>
          </p:nvSpPr>
          <p:spPr bwMode="auto">
            <a:xfrm>
              <a:off x="7750778" y="777420"/>
              <a:ext cx="69762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latin typeface="+mn-lt"/>
                </a:rPr>
                <a:t>Global</a:t>
              </a:r>
            </a:p>
          </p:txBody>
        </p:sp>
        <p:sp>
          <p:nvSpPr>
            <p:cNvPr id="55" name="TextBox 14"/>
            <p:cNvSpPr txBox="1">
              <a:spLocks noChangeArrowheads="1"/>
            </p:cNvSpPr>
            <p:nvPr/>
          </p:nvSpPr>
          <p:spPr bwMode="auto">
            <a:xfrm>
              <a:off x="3239363" y="777420"/>
              <a:ext cx="61266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latin typeface="+mn-lt"/>
                </a:rPr>
                <a:t>Local</a:t>
              </a:r>
            </a:p>
          </p:txBody>
        </p:sp>
        <p:sp>
          <p:nvSpPr>
            <p:cNvPr id="56" name="TextBox 14"/>
            <p:cNvSpPr txBox="1">
              <a:spLocks noChangeArrowheads="1"/>
            </p:cNvSpPr>
            <p:nvPr/>
          </p:nvSpPr>
          <p:spPr bwMode="auto">
            <a:xfrm>
              <a:off x="5492059" y="766866"/>
              <a:ext cx="61266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latin typeface="+mn-lt"/>
                </a:rPr>
                <a:t>Local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F7ACC8-BE7E-0DBD-8138-29838A945D4E}"/>
                  </a:ext>
                </a:extLst>
              </p:cNvPr>
              <p:cNvSpPr txBox="1"/>
              <p:nvPr/>
            </p:nvSpPr>
            <p:spPr>
              <a:xfrm>
                <a:off x="2300552" y="3756639"/>
                <a:ext cx="3809889" cy="848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𝜎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240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F7ACC8-BE7E-0DBD-8138-29838A945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552" y="3756639"/>
                <a:ext cx="3809889" cy="8489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C0CE79-7599-ACFF-A925-587319CE2E33}"/>
                  </a:ext>
                </a:extLst>
              </p:cNvPr>
              <p:cNvSpPr txBox="1"/>
              <p:nvPr/>
            </p:nvSpPr>
            <p:spPr>
              <a:xfrm>
                <a:off x="953134" y="3053916"/>
                <a:ext cx="2292679" cy="846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 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C0CE79-7599-ACFF-A925-587319CE2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34" y="3053916"/>
                <a:ext cx="2292679" cy="8465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C39784-C967-C45D-B274-1C28E3527CE9}"/>
                  </a:ext>
                </a:extLst>
              </p:cNvPr>
              <p:cNvSpPr txBox="1"/>
              <p:nvPr/>
            </p:nvSpPr>
            <p:spPr>
              <a:xfrm>
                <a:off x="5976016" y="3247880"/>
                <a:ext cx="2216569" cy="857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 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C39784-C967-C45D-B274-1C28E3527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016" y="3247880"/>
                <a:ext cx="2216569" cy="8572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nonlinear analysis does not converge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Mesh distortion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Most FE programs stop analysis when mesh is distorted too much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2C02C6"/>
                </a:solidFill>
              </a:rPr>
              <a:t>Initial good mesh may be distorted during a large deformation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Many FE programs provide </a:t>
            </a:r>
            <a:r>
              <a:rPr lang="en-US" dirty="0" err="1"/>
              <a:t>remeshing</a:t>
            </a:r>
            <a:r>
              <a:rPr lang="en-US" dirty="0"/>
              <a:t> capability, but it is still inaccurate or inconvenient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2C02C6"/>
                </a:solidFill>
              </a:rPr>
              <a:t>It is best to make mesh in such a way that the mesh quality can be maintained after deformation (need experience)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4000" contrast="30000"/>
          </a:blip>
          <a:srcRect/>
          <a:stretch>
            <a:fillRect/>
          </a:stretch>
        </p:blipFill>
        <p:spPr bwMode="auto">
          <a:xfrm>
            <a:off x="3865270" y="3857379"/>
            <a:ext cx="4960620" cy="248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 bwMode="auto">
          <a:xfrm>
            <a:off x="2653047" y="4829577"/>
            <a:ext cx="1017431" cy="399246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19838" y="3848789"/>
            <a:ext cx="1470275" cy="2724570"/>
            <a:chOff x="919838" y="3848789"/>
            <a:chExt cx="1470275" cy="272457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36951" y="3848789"/>
              <a:ext cx="1186815" cy="2326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919838" y="6204027"/>
              <a:ext cx="1470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omic Sans MS" pitchFamily="66" charset="0"/>
                </a:rPr>
                <a:t>Initial mesh</a:t>
              </a:r>
            </a:p>
          </p:txBody>
        </p:sp>
      </p:grpSp>
    </p:spTree>
  </p:cSld>
  <p:clrMapOvr>
    <a:masterClrMapping/>
  </p:clrMapOvr>
  <p:transition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NLFEA - MATLAB Code for Nonlinear FEA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2.4</a:t>
            </a:r>
          </a:p>
        </p:txBody>
      </p:sp>
    </p:spTree>
    <p:extLst>
      <p:ext uri="{BB962C8B-B14F-4D97-AF65-F5344CB8AC3E}">
        <p14:creationId xmlns:p14="http://schemas.microsoft.com/office/powerpoint/2010/main" val="4060575171"/>
      </p:ext>
    </p:extLst>
  </p:cSld>
  <p:clrMapOvr>
    <a:masterClrMapping/>
  </p:clrMapOvr>
  <p:transition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NLFEA.m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Nonlinear finite element analysis program</a:t>
            </a:r>
          </a:p>
          <a:p>
            <a:pPr lvl="1"/>
            <a:r>
              <a:rPr lang="en-US" dirty="0"/>
              <a:t>Incremental force method with N-R method</a:t>
            </a:r>
          </a:p>
          <a:p>
            <a:pPr lvl="1"/>
            <a:r>
              <a:rPr lang="en-US" dirty="0"/>
              <a:t>Bisection method when N-R is failed to converge</a:t>
            </a:r>
          </a:p>
          <a:p>
            <a:pPr lvl="1"/>
            <a:r>
              <a:rPr lang="en-US" dirty="0"/>
              <a:t>Can solve for linear elastic, hyperelastic and </a:t>
            </a:r>
            <a:r>
              <a:rPr lang="en-US" dirty="0" err="1"/>
              <a:t>elasto</a:t>
            </a:r>
            <a:r>
              <a:rPr lang="en-US" dirty="0"/>
              <a:t>-plastic material nonlinearities with large deformation</a:t>
            </a:r>
          </a:p>
          <a:p>
            <a:pPr>
              <a:spcBef>
                <a:spcPts val="1800"/>
              </a:spcBef>
            </a:pPr>
            <a:r>
              <a:rPr lang="en-US" dirty="0"/>
              <a:t>Global arrays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444254"/>
              </p:ext>
            </p:extLst>
          </p:nvPr>
        </p:nvGraphicFramePr>
        <p:xfrm>
          <a:off x="621324" y="3376244"/>
          <a:ext cx="7889630" cy="3094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8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2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68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Name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Dimension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Contents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GKF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NEQ x NEQ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Tangent matrix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FORCE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NEQ x 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Residual vector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DISPTD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NEQ x 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Displacement vector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DISPDD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NEQ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x 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Displacement increment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algun Gothic"/>
                          <a:cs typeface="Times New Roman" panose="02020603050405020304" pitchFamily="18" charset="0"/>
                        </a:rPr>
                        <a:t>ACC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NEQ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x 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algun Gothic"/>
                        </a:rPr>
                        <a:t>Acceleration vector for dynamic analysis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2535810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SIGMA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6 x 8 x NE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Stress at each integration point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XQ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7 x 8 x NE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History variable at each integration point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077996"/>
      </p:ext>
    </p:extLst>
  </p:cSld>
  <p:clrMapOvr>
    <a:masterClrMapping/>
  </p:clrMapOvr>
  <p:transition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299037" y="110564"/>
            <a:ext cx="5617578" cy="6647085"/>
            <a:chOff x="1815" y="1455"/>
            <a:chExt cx="6675" cy="11175"/>
          </a:xfrm>
        </p:grpSpPr>
        <p:cxnSp>
          <p:nvCxnSpPr>
            <p:cNvPr id="7" name="AutoShape 3073"/>
            <p:cNvCxnSpPr>
              <a:cxnSpLocks noChangeShapeType="1"/>
            </p:cNvCxnSpPr>
            <p:nvPr/>
          </p:nvCxnSpPr>
          <p:spPr bwMode="auto">
            <a:xfrm>
              <a:off x="5025" y="1920"/>
              <a:ext cx="0" cy="9960"/>
            </a:xfrm>
            <a:prstGeom prst="straightConnector1">
              <a:avLst/>
            </a:prstGeom>
            <a:noFill/>
            <a:ln w="12700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AutoShape 3002"/>
            <p:cNvSpPr>
              <a:spLocks noChangeArrowheads="1"/>
            </p:cNvSpPr>
            <p:nvPr/>
          </p:nvSpPr>
          <p:spPr bwMode="auto">
            <a:xfrm>
              <a:off x="6837" y="5254"/>
              <a:ext cx="1350" cy="465"/>
            </a:xfrm>
            <a:prstGeom prst="flowChartPreparation">
              <a:avLst/>
            </a:prstGeom>
            <a:noFill/>
            <a:ln w="12700" cmpd="sng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Times New Roman"/>
                  <a:ea typeface="Malgun Gothic"/>
                  <a:cs typeface="Times New Roman"/>
                </a:rPr>
                <a:t>Stop</a:t>
              </a:r>
              <a:endParaRPr lang="en-US" sz="1100">
                <a:effectLst/>
                <a:latin typeface="Calibri"/>
                <a:ea typeface="Malgun Gothic"/>
                <a:cs typeface="Times New Roman"/>
              </a:endParaRPr>
            </a:p>
          </p:txBody>
        </p:sp>
        <p:sp>
          <p:nvSpPr>
            <p:cNvPr id="9" name="AutoShape 3003"/>
            <p:cNvSpPr>
              <a:spLocks noChangeArrowheads="1"/>
            </p:cNvSpPr>
            <p:nvPr/>
          </p:nvSpPr>
          <p:spPr bwMode="auto">
            <a:xfrm>
              <a:off x="3585" y="2190"/>
              <a:ext cx="2880" cy="461"/>
            </a:xfrm>
            <a:prstGeom prst="flowChartProcess">
              <a:avLst/>
            </a:prstGeom>
            <a:solidFill>
              <a:schemeClr val="bg1">
                <a:lumMod val="100000"/>
                <a:lumOff val="0"/>
              </a:schemeClr>
            </a:solidFill>
            <a:ln w="12700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Times New Roman"/>
                  <a:ea typeface="Malgun Gothic"/>
                  <a:cs typeface="Times New Roman"/>
                </a:rPr>
                <a:t>Update history variables</a:t>
              </a:r>
              <a:endParaRPr lang="en-US" sz="1100">
                <a:effectLst/>
                <a:latin typeface="Calibri"/>
                <a:ea typeface="Malgun Gothic"/>
                <a:cs typeface="Times New Roman"/>
              </a:endParaRPr>
            </a:p>
          </p:txBody>
        </p:sp>
        <p:sp>
          <p:nvSpPr>
            <p:cNvPr id="10" name="AutoShape 3004"/>
            <p:cNvSpPr>
              <a:spLocks noChangeArrowheads="1"/>
            </p:cNvSpPr>
            <p:nvPr/>
          </p:nvSpPr>
          <p:spPr bwMode="auto">
            <a:xfrm>
              <a:off x="3585" y="2911"/>
              <a:ext cx="2880" cy="461"/>
            </a:xfrm>
            <a:prstGeom prst="flowChartProcess">
              <a:avLst/>
            </a:prstGeom>
            <a:solidFill>
              <a:schemeClr val="bg1">
                <a:lumMod val="100000"/>
                <a:lumOff val="0"/>
              </a:schemeClr>
            </a:solidFill>
            <a:ln w="12700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Times New Roman"/>
                  <a:ea typeface="Malgun Gothic"/>
                  <a:cs typeface="Times New Roman"/>
                </a:rPr>
                <a:t>Print stress &amp; displacement</a:t>
              </a:r>
              <a:endParaRPr lang="en-US" sz="1100">
                <a:effectLst/>
                <a:latin typeface="Calibri"/>
                <a:ea typeface="Malgun Gothic"/>
                <a:cs typeface="Times New Roman"/>
              </a:endParaRPr>
            </a:p>
          </p:txBody>
        </p:sp>
        <p:sp>
          <p:nvSpPr>
            <p:cNvPr id="11" name="AutoShape 3005"/>
            <p:cNvSpPr>
              <a:spLocks noChangeArrowheads="1"/>
            </p:cNvSpPr>
            <p:nvPr/>
          </p:nvSpPr>
          <p:spPr bwMode="auto">
            <a:xfrm>
              <a:off x="3585" y="3633"/>
              <a:ext cx="2880" cy="461"/>
            </a:xfrm>
            <a:prstGeom prst="flowChartProcess">
              <a:avLst/>
            </a:prstGeom>
            <a:solidFill>
              <a:schemeClr val="bg1">
                <a:lumMod val="100000"/>
                <a:lumOff val="0"/>
              </a:schemeClr>
            </a:solidFill>
            <a:ln w="12700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Times New Roman"/>
                  <a:ea typeface="Malgun Gothic"/>
                  <a:cs typeface="Times New Roman"/>
                </a:rPr>
                <a:t>T = T + </a:t>
              </a:r>
              <a:r>
                <a:rPr lang="en-US" sz="1100">
                  <a:effectLst/>
                  <a:latin typeface="Symbol"/>
                  <a:ea typeface="Malgun Gothic"/>
                  <a:cs typeface="Times New Roman"/>
                </a:rPr>
                <a:t>D</a:t>
              </a:r>
              <a:r>
                <a:rPr lang="en-US" sz="1100">
                  <a:effectLst/>
                  <a:latin typeface="Times New Roman"/>
                  <a:ea typeface="Malgun Gothic"/>
                  <a:cs typeface="Times New Roman"/>
                </a:rPr>
                <a:t>T</a:t>
              </a:r>
              <a:endParaRPr lang="en-US" sz="1100">
                <a:effectLst/>
                <a:latin typeface="Calibri"/>
                <a:ea typeface="Malgun Gothic"/>
                <a:cs typeface="Times New Roman"/>
              </a:endParaRPr>
            </a:p>
          </p:txBody>
        </p:sp>
        <p:sp>
          <p:nvSpPr>
            <p:cNvPr id="12" name="AutoShape 3006"/>
            <p:cNvSpPr>
              <a:spLocks noChangeArrowheads="1"/>
            </p:cNvSpPr>
            <p:nvPr/>
          </p:nvSpPr>
          <p:spPr bwMode="auto">
            <a:xfrm>
              <a:off x="3585" y="4354"/>
              <a:ext cx="2880" cy="461"/>
            </a:xfrm>
            <a:prstGeom prst="flowChartProcess">
              <a:avLst/>
            </a:prstGeom>
            <a:solidFill>
              <a:schemeClr val="bg1">
                <a:lumMod val="100000"/>
                <a:lumOff val="0"/>
              </a:schemeClr>
            </a:solidFill>
            <a:ln w="12700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Times New Roman"/>
                  <a:ea typeface="Malgun Gothic"/>
                  <a:cs typeface="Times New Roman"/>
                </a:rPr>
                <a:t>Bisection control</a:t>
              </a:r>
              <a:endParaRPr lang="en-US" sz="1100">
                <a:effectLst/>
                <a:latin typeface="Calibri"/>
                <a:ea typeface="Malgun Gothic"/>
                <a:cs typeface="Times New Roman"/>
              </a:endParaRPr>
            </a:p>
          </p:txBody>
        </p:sp>
        <p:sp>
          <p:nvSpPr>
            <p:cNvPr id="13" name="AutoShape 3007"/>
            <p:cNvSpPr>
              <a:spLocks noChangeArrowheads="1"/>
            </p:cNvSpPr>
            <p:nvPr/>
          </p:nvSpPr>
          <p:spPr bwMode="auto">
            <a:xfrm>
              <a:off x="3585" y="5136"/>
              <a:ext cx="2880" cy="690"/>
            </a:xfrm>
            <a:prstGeom prst="flowChartDecision">
              <a:avLst/>
            </a:prstGeom>
            <a:solidFill>
              <a:schemeClr val="bg1">
                <a:lumMod val="100000"/>
                <a:lumOff val="0"/>
              </a:schemeClr>
            </a:solidFill>
            <a:ln w="12700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0" rIns="91440" bIns="0" anchor="t" anchorCtr="0" upright="1">
              <a:noAutofit/>
            </a:bodyPr>
            <a:lstStyle/>
            <a:p>
              <a:pPr marL="0" marR="0" algn="ctr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100">
                  <a:effectLst/>
                  <a:latin typeface="Times New Roman"/>
                  <a:ea typeface="Malgun Gothic"/>
                </a:rPr>
                <a:t>Final time?</a:t>
              </a:r>
              <a:endParaRPr lang="en-US" sz="1200">
                <a:effectLst/>
                <a:latin typeface="Times New Roman"/>
                <a:ea typeface="Malgun Gothic"/>
              </a:endParaRPr>
            </a:p>
          </p:txBody>
        </p:sp>
        <p:sp>
          <p:nvSpPr>
            <p:cNvPr id="14" name="AutoShape 3008"/>
            <p:cNvSpPr>
              <a:spLocks noChangeArrowheads="1"/>
            </p:cNvSpPr>
            <p:nvPr/>
          </p:nvSpPr>
          <p:spPr bwMode="auto">
            <a:xfrm>
              <a:off x="4125" y="1455"/>
              <a:ext cx="1800" cy="475"/>
            </a:xfrm>
            <a:prstGeom prst="flowChartTerminator">
              <a:avLst/>
            </a:prstGeom>
            <a:solidFill>
              <a:schemeClr val="bg1">
                <a:lumMod val="100000"/>
                <a:lumOff val="0"/>
              </a:schemeClr>
            </a:solidFill>
            <a:ln w="12700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0" rIns="91440" bIns="0" anchor="t" anchorCtr="0" upright="1">
              <a:noAutofit/>
            </a:bodyPr>
            <a:lstStyle/>
            <a:p>
              <a:pPr marL="0" marR="0" algn="ctr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100">
                  <a:effectLst/>
                  <a:latin typeface="Times New Roman"/>
                  <a:ea typeface="Malgun Gothic"/>
                </a:rPr>
                <a:t>Input data</a:t>
              </a:r>
              <a:endParaRPr lang="en-US" sz="1200">
                <a:effectLst/>
                <a:latin typeface="Times New Roman"/>
                <a:ea typeface="Malgun Gothic"/>
              </a:endParaRPr>
            </a:p>
          </p:txBody>
        </p:sp>
        <p:sp>
          <p:nvSpPr>
            <p:cNvPr id="15" name="AutoShape 3009"/>
            <p:cNvSpPr>
              <a:spLocks noChangeArrowheads="1"/>
            </p:cNvSpPr>
            <p:nvPr/>
          </p:nvSpPr>
          <p:spPr bwMode="auto">
            <a:xfrm>
              <a:off x="3585" y="6131"/>
              <a:ext cx="2880" cy="461"/>
            </a:xfrm>
            <a:prstGeom prst="flowChartProcess">
              <a:avLst/>
            </a:prstGeom>
            <a:solidFill>
              <a:schemeClr val="bg1">
                <a:lumMod val="100000"/>
                <a:lumOff val="0"/>
              </a:schemeClr>
            </a:solidFill>
            <a:ln w="12700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100">
                  <a:effectLst/>
                  <a:latin typeface="Times New Roman"/>
                  <a:ea typeface="Malgun Gothic"/>
                </a:rPr>
                <a:t>Increase load &amp; BC</a:t>
              </a:r>
              <a:endParaRPr lang="en-US" sz="1200">
                <a:effectLst/>
                <a:latin typeface="Times New Roman"/>
                <a:ea typeface="Malgun Gothic"/>
              </a:endParaRPr>
            </a:p>
          </p:txBody>
        </p:sp>
        <p:sp>
          <p:nvSpPr>
            <p:cNvPr id="16" name="AutoShape 3010"/>
            <p:cNvSpPr>
              <a:spLocks noChangeArrowheads="1"/>
            </p:cNvSpPr>
            <p:nvPr/>
          </p:nvSpPr>
          <p:spPr bwMode="auto">
            <a:xfrm>
              <a:off x="3585" y="6853"/>
              <a:ext cx="2880" cy="461"/>
            </a:xfrm>
            <a:prstGeom prst="flowChartProcess">
              <a:avLst/>
            </a:prstGeom>
            <a:solidFill>
              <a:schemeClr val="bg1">
                <a:lumMod val="100000"/>
                <a:lumOff val="0"/>
              </a:schemeClr>
            </a:solidFill>
            <a:ln w="12700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100">
                  <a:effectLst/>
                  <a:latin typeface="Times New Roman"/>
                  <a:ea typeface="Malgun Gothic"/>
                </a:rPr>
                <a:t>ITER = 0</a:t>
              </a:r>
              <a:endParaRPr lang="en-US" sz="1200">
                <a:effectLst/>
                <a:latin typeface="Times New Roman"/>
                <a:ea typeface="Malgun Gothic"/>
              </a:endParaRPr>
            </a:p>
          </p:txBody>
        </p:sp>
        <p:sp>
          <p:nvSpPr>
            <p:cNvPr id="17" name="AutoShape 3011"/>
            <p:cNvSpPr>
              <a:spLocks noChangeArrowheads="1"/>
            </p:cNvSpPr>
            <p:nvPr/>
          </p:nvSpPr>
          <p:spPr bwMode="auto">
            <a:xfrm>
              <a:off x="3585" y="7574"/>
              <a:ext cx="2880" cy="461"/>
            </a:xfrm>
            <a:prstGeom prst="flowChartProcess">
              <a:avLst/>
            </a:prstGeom>
            <a:solidFill>
              <a:schemeClr val="bg1">
                <a:lumMod val="100000"/>
                <a:lumOff val="0"/>
              </a:schemeClr>
            </a:solidFill>
            <a:ln w="12700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100" b="1">
                  <a:solidFill>
                    <a:srgbClr val="FF0000"/>
                  </a:solidFill>
                  <a:effectLst/>
                  <a:latin typeface="Times New Roman"/>
                  <a:ea typeface="Malgun Gothic"/>
                </a:rPr>
                <a:t>Calculate R &amp; K</a:t>
              </a:r>
              <a:endParaRPr lang="en-US" sz="1200">
                <a:effectLst/>
                <a:latin typeface="Times New Roman"/>
                <a:ea typeface="Malgun Gothic"/>
              </a:endParaRPr>
            </a:p>
          </p:txBody>
        </p:sp>
        <p:sp>
          <p:nvSpPr>
            <p:cNvPr id="18" name="AutoShape 3012"/>
            <p:cNvSpPr>
              <a:spLocks noChangeArrowheads="1"/>
            </p:cNvSpPr>
            <p:nvPr/>
          </p:nvSpPr>
          <p:spPr bwMode="auto">
            <a:xfrm>
              <a:off x="3585" y="8296"/>
              <a:ext cx="2880" cy="461"/>
            </a:xfrm>
            <a:prstGeom prst="flowChartProcess">
              <a:avLst/>
            </a:prstGeom>
            <a:solidFill>
              <a:schemeClr val="bg1">
                <a:lumMod val="100000"/>
                <a:lumOff val="0"/>
              </a:schemeClr>
            </a:solidFill>
            <a:ln w="12700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100">
                  <a:effectLst/>
                  <a:latin typeface="Times New Roman"/>
                  <a:ea typeface="Malgun Gothic"/>
                </a:rPr>
                <a:t>Displacement BC</a:t>
              </a:r>
              <a:endParaRPr lang="en-US" sz="1200">
                <a:effectLst/>
                <a:latin typeface="Times New Roman"/>
                <a:ea typeface="Malgun Gothic"/>
              </a:endParaRPr>
            </a:p>
          </p:txBody>
        </p:sp>
        <p:sp>
          <p:nvSpPr>
            <p:cNvPr id="19" name="AutoShape 3013"/>
            <p:cNvSpPr>
              <a:spLocks noChangeArrowheads="1"/>
            </p:cNvSpPr>
            <p:nvPr/>
          </p:nvSpPr>
          <p:spPr bwMode="auto">
            <a:xfrm>
              <a:off x="3585" y="9047"/>
              <a:ext cx="2880" cy="735"/>
            </a:xfrm>
            <a:prstGeom prst="flowChartDecision">
              <a:avLst/>
            </a:prstGeom>
            <a:solidFill>
              <a:schemeClr val="bg1">
                <a:lumMod val="100000"/>
                <a:lumOff val="0"/>
              </a:schemeClr>
            </a:solidFill>
            <a:ln w="12700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0" rIns="91440" bIns="0" anchor="t" anchorCtr="0" upright="1">
              <a:noAutofit/>
            </a:bodyPr>
            <a:lstStyle/>
            <a:p>
              <a:pPr marL="0" marR="0" algn="ctr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100">
                  <a:effectLst/>
                  <a:latin typeface="Times New Roman"/>
                  <a:ea typeface="Malgun Gothic"/>
                </a:rPr>
                <a:t>Converged?</a:t>
              </a:r>
              <a:endParaRPr lang="en-US" sz="1200">
                <a:effectLst/>
                <a:latin typeface="Times New Roman"/>
                <a:ea typeface="Malgun Gothic"/>
              </a:endParaRPr>
            </a:p>
          </p:txBody>
        </p:sp>
        <p:sp>
          <p:nvSpPr>
            <p:cNvPr id="20" name="AutoShape 3014"/>
            <p:cNvSpPr>
              <a:spLocks noChangeArrowheads="1"/>
            </p:cNvSpPr>
            <p:nvPr/>
          </p:nvSpPr>
          <p:spPr bwMode="auto">
            <a:xfrm>
              <a:off x="3585" y="10073"/>
              <a:ext cx="2880" cy="720"/>
            </a:xfrm>
            <a:prstGeom prst="flowChartDecision">
              <a:avLst/>
            </a:prstGeom>
            <a:solidFill>
              <a:schemeClr val="bg1">
                <a:lumMod val="100000"/>
                <a:lumOff val="0"/>
              </a:schemeClr>
            </a:solidFill>
            <a:ln w="12700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100">
                  <a:effectLst/>
                  <a:latin typeface="Times New Roman"/>
                  <a:ea typeface="Malgun Gothic"/>
                </a:rPr>
                <a:t>Max ITER?</a:t>
              </a:r>
              <a:endParaRPr lang="en-US" sz="1200">
                <a:effectLst/>
                <a:latin typeface="Times New Roman"/>
                <a:ea typeface="Malgun Gothic"/>
              </a:endParaRPr>
            </a:p>
          </p:txBody>
        </p:sp>
        <p:sp>
          <p:nvSpPr>
            <p:cNvPr id="21" name="AutoShape 3015"/>
            <p:cNvSpPr>
              <a:spLocks noChangeArrowheads="1"/>
            </p:cNvSpPr>
            <p:nvPr/>
          </p:nvSpPr>
          <p:spPr bwMode="auto">
            <a:xfrm>
              <a:off x="3585" y="11143"/>
              <a:ext cx="2880" cy="461"/>
            </a:xfrm>
            <a:prstGeom prst="flowChartProcess">
              <a:avLst/>
            </a:prstGeom>
            <a:solidFill>
              <a:schemeClr val="bg1">
                <a:lumMod val="100000"/>
                <a:lumOff val="0"/>
              </a:schemeClr>
            </a:solidFill>
            <a:ln w="12700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100">
                  <a:solidFill>
                    <a:srgbClr val="FF0000"/>
                  </a:solidFill>
                  <a:effectLst/>
                  <a:latin typeface="Times New Roman"/>
                  <a:ea typeface="Malgun Gothic"/>
                </a:rPr>
                <a:t>Solve </a:t>
              </a:r>
              <a:r>
                <a:rPr lang="en-US" sz="1100">
                  <a:solidFill>
                    <a:srgbClr val="FF0000"/>
                  </a:solidFill>
                  <a:effectLst/>
                  <a:latin typeface="Symbol"/>
                  <a:ea typeface="Malgun Gothic"/>
                </a:rPr>
                <a:t>D</a:t>
              </a:r>
              <a:r>
                <a:rPr lang="en-US" sz="1100">
                  <a:solidFill>
                    <a:srgbClr val="FF0000"/>
                  </a:solidFill>
                  <a:effectLst/>
                  <a:latin typeface="Times New Roman"/>
                  <a:ea typeface="Malgun Gothic"/>
                </a:rPr>
                <a:t>U = K\R</a:t>
              </a:r>
              <a:endParaRPr lang="en-US" sz="1200">
                <a:effectLst/>
                <a:latin typeface="Times New Roman"/>
                <a:ea typeface="Malgun Gothic"/>
              </a:endParaRPr>
            </a:p>
          </p:txBody>
        </p:sp>
        <p:sp>
          <p:nvSpPr>
            <p:cNvPr id="22" name="AutoShape 3016"/>
            <p:cNvSpPr>
              <a:spLocks noChangeArrowheads="1"/>
            </p:cNvSpPr>
            <p:nvPr/>
          </p:nvSpPr>
          <p:spPr bwMode="auto">
            <a:xfrm>
              <a:off x="3585" y="11865"/>
              <a:ext cx="2880" cy="461"/>
            </a:xfrm>
            <a:prstGeom prst="flowChartProcess">
              <a:avLst/>
            </a:prstGeom>
            <a:solidFill>
              <a:schemeClr val="bg1">
                <a:lumMod val="100000"/>
                <a:lumOff val="0"/>
              </a:schemeClr>
            </a:solidFill>
            <a:ln w="12700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100">
                  <a:effectLst/>
                  <a:latin typeface="Times New Roman"/>
                  <a:ea typeface="Malgun Gothic"/>
                </a:rPr>
                <a:t>U = U + </a:t>
              </a:r>
              <a:r>
                <a:rPr lang="en-US" sz="1100">
                  <a:effectLst/>
                  <a:latin typeface="Symbol"/>
                  <a:ea typeface="Malgun Gothic"/>
                </a:rPr>
                <a:t>D</a:t>
              </a:r>
              <a:r>
                <a:rPr lang="en-US" sz="1100">
                  <a:effectLst/>
                  <a:latin typeface="Times New Roman"/>
                  <a:ea typeface="Malgun Gothic"/>
                </a:rPr>
                <a:t>U</a:t>
              </a:r>
              <a:endParaRPr lang="en-US" sz="1200">
                <a:effectLst/>
                <a:latin typeface="Times New Roman"/>
                <a:ea typeface="Malgun Gothic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025" y="2055"/>
              <a:ext cx="3465" cy="7350"/>
            </a:xfrm>
            <a:custGeom>
              <a:avLst/>
              <a:gdLst>
                <a:gd name="T0" fmla="*/ 1425 w 3465"/>
                <a:gd name="T1" fmla="*/ 5925 h 5925"/>
                <a:gd name="T2" fmla="*/ 3465 w 3465"/>
                <a:gd name="T3" fmla="*/ 5925 h 5925"/>
                <a:gd name="T4" fmla="*/ 3465 w 3465"/>
                <a:gd name="T5" fmla="*/ 0 h 5925"/>
                <a:gd name="T6" fmla="*/ 0 w 3465"/>
                <a:gd name="T7" fmla="*/ 0 h 5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5" h="5925">
                  <a:moveTo>
                    <a:pt x="1425" y="5925"/>
                  </a:moveTo>
                  <a:lnTo>
                    <a:pt x="3465" y="5925"/>
                  </a:lnTo>
                  <a:lnTo>
                    <a:pt x="3465" y="0"/>
                  </a:lnTo>
                  <a:lnTo>
                    <a:pt x="0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655" y="4185"/>
              <a:ext cx="2385" cy="6240"/>
            </a:xfrm>
            <a:custGeom>
              <a:avLst/>
              <a:gdLst>
                <a:gd name="T0" fmla="*/ 900 w 2325"/>
                <a:gd name="T1" fmla="*/ 6240 h 6240"/>
                <a:gd name="T2" fmla="*/ 0 w 2325"/>
                <a:gd name="T3" fmla="*/ 6240 h 6240"/>
                <a:gd name="T4" fmla="*/ 0 w 2325"/>
                <a:gd name="T5" fmla="*/ 0 h 6240"/>
                <a:gd name="T6" fmla="*/ 2325 w 2325"/>
                <a:gd name="T7" fmla="*/ 0 h 6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5" h="6240">
                  <a:moveTo>
                    <a:pt x="900" y="6240"/>
                  </a:moveTo>
                  <a:lnTo>
                    <a:pt x="0" y="6240"/>
                  </a:lnTo>
                  <a:lnTo>
                    <a:pt x="0" y="0"/>
                  </a:lnTo>
                  <a:lnTo>
                    <a:pt x="2325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995" y="9533"/>
              <a:ext cx="2385" cy="3097"/>
            </a:xfrm>
            <a:custGeom>
              <a:avLst/>
              <a:gdLst>
                <a:gd name="T0" fmla="*/ 0 w 2385"/>
                <a:gd name="T1" fmla="*/ 2790 h 3105"/>
                <a:gd name="T2" fmla="*/ 0 w 2385"/>
                <a:gd name="T3" fmla="*/ 3105 h 3105"/>
                <a:gd name="T4" fmla="*/ 2385 w 2385"/>
                <a:gd name="T5" fmla="*/ 3105 h 3105"/>
                <a:gd name="T6" fmla="*/ 2385 w 2385"/>
                <a:gd name="T7" fmla="*/ 0 h 3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5" h="3105">
                  <a:moveTo>
                    <a:pt x="0" y="2790"/>
                  </a:moveTo>
                  <a:lnTo>
                    <a:pt x="0" y="3105"/>
                  </a:lnTo>
                  <a:lnTo>
                    <a:pt x="2385" y="3105"/>
                  </a:lnTo>
                  <a:lnTo>
                    <a:pt x="2385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5025" y="7455"/>
              <a:ext cx="2346" cy="1800"/>
            </a:xfrm>
            <a:custGeom>
              <a:avLst/>
              <a:gdLst>
                <a:gd name="T0" fmla="*/ 2370 w 2370"/>
                <a:gd name="T1" fmla="*/ 2520 h 2520"/>
                <a:gd name="T2" fmla="*/ 2370 w 2370"/>
                <a:gd name="T3" fmla="*/ 0 h 2520"/>
                <a:gd name="T4" fmla="*/ 0 w 2370"/>
                <a:gd name="T5" fmla="*/ 0 h 2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0" h="2520">
                  <a:moveTo>
                    <a:pt x="2370" y="2520"/>
                  </a:moveTo>
                  <a:lnTo>
                    <a:pt x="2370" y="0"/>
                  </a:lnTo>
                  <a:lnTo>
                    <a:pt x="0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7" name="AutoShape 3079"/>
            <p:cNvSpPr>
              <a:spLocks noChangeArrowheads="1"/>
            </p:cNvSpPr>
            <p:nvPr/>
          </p:nvSpPr>
          <p:spPr bwMode="auto">
            <a:xfrm>
              <a:off x="6283" y="10567"/>
              <a:ext cx="2169" cy="461"/>
            </a:xfrm>
            <a:prstGeom prst="flowChartProcess">
              <a:avLst/>
            </a:prstGeom>
            <a:solidFill>
              <a:schemeClr val="bg1">
                <a:lumMod val="100000"/>
                <a:lumOff val="0"/>
              </a:schemeClr>
            </a:solidFill>
            <a:ln w="12700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100">
                  <a:effectLst/>
                  <a:latin typeface="Times New Roman"/>
                  <a:ea typeface="Malgun Gothic"/>
                </a:rPr>
                <a:t>ITER=ITER + 1</a:t>
              </a:r>
              <a:endParaRPr lang="en-US" sz="1200">
                <a:effectLst/>
                <a:latin typeface="Times New Roman"/>
                <a:ea typeface="Malgun Gothic"/>
              </a:endParaRPr>
            </a:p>
          </p:txBody>
        </p:sp>
        <p:sp>
          <p:nvSpPr>
            <p:cNvPr id="28" name="AutoShape 3080"/>
            <p:cNvSpPr>
              <a:spLocks noChangeArrowheads="1"/>
            </p:cNvSpPr>
            <p:nvPr/>
          </p:nvSpPr>
          <p:spPr bwMode="auto">
            <a:xfrm>
              <a:off x="1815" y="6838"/>
              <a:ext cx="1650" cy="791"/>
            </a:xfrm>
            <a:prstGeom prst="flowChartProcess">
              <a:avLst/>
            </a:prstGeom>
            <a:solidFill>
              <a:schemeClr val="bg1">
                <a:lumMod val="100000"/>
                <a:lumOff val="0"/>
              </a:schemeClr>
            </a:solidFill>
            <a:ln w="12700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100">
                  <a:effectLst/>
                  <a:latin typeface="Times New Roman"/>
                  <a:ea typeface="Malgun Gothic"/>
                </a:rPr>
                <a:t>T = T – </a:t>
              </a:r>
              <a:r>
                <a:rPr lang="en-US" sz="1100">
                  <a:effectLst/>
                  <a:latin typeface="Symbol"/>
                  <a:ea typeface="Malgun Gothic"/>
                </a:rPr>
                <a:t>D</a:t>
              </a:r>
              <a:r>
                <a:rPr lang="en-US" sz="1100">
                  <a:effectLst/>
                  <a:latin typeface="Times New Roman"/>
                  <a:ea typeface="Malgun Gothic"/>
                </a:rPr>
                <a:t>T</a:t>
              </a:r>
              <a:endParaRPr lang="en-US" sz="1200">
                <a:effectLst/>
                <a:latin typeface="Times New Roman"/>
                <a:ea typeface="Malgun Gothic"/>
              </a:endParaRPr>
            </a:p>
            <a:p>
              <a:pPr marL="0" marR="0" algn="ctr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100">
                  <a:effectLst/>
                  <a:latin typeface="Symbol"/>
                  <a:ea typeface="Malgun Gothic"/>
                </a:rPr>
                <a:t>D</a:t>
              </a:r>
              <a:r>
                <a:rPr lang="en-US" sz="1100">
                  <a:effectLst/>
                  <a:latin typeface="Times New Roman"/>
                  <a:ea typeface="Malgun Gothic"/>
                </a:rPr>
                <a:t>T = </a:t>
              </a:r>
              <a:r>
                <a:rPr lang="en-US" sz="1100">
                  <a:effectLst/>
                  <a:latin typeface="Symbol"/>
                  <a:ea typeface="Malgun Gothic"/>
                </a:rPr>
                <a:t>D</a:t>
              </a:r>
              <a:r>
                <a:rPr lang="en-US" sz="1100">
                  <a:effectLst/>
                  <a:latin typeface="Times New Roman"/>
                  <a:ea typeface="Malgun Gothic"/>
                </a:rPr>
                <a:t>T/2</a:t>
              </a:r>
              <a:endParaRPr lang="en-US" sz="1200">
                <a:effectLst/>
                <a:latin typeface="Times New Roman"/>
                <a:ea typeface="Malgun Gothic"/>
              </a:endParaRPr>
            </a:p>
          </p:txBody>
        </p:sp>
        <p:sp>
          <p:nvSpPr>
            <p:cNvPr id="29" name="Arc 3081"/>
            <p:cNvSpPr>
              <a:spLocks/>
            </p:cNvSpPr>
            <p:nvPr/>
          </p:nvSpPr>
          <p:spPr bwMode="auto">
            <a:xfrm flipV="1">
              <a:off x="7374" y="9253"/>
              <a:ext cx="150" cy="286"/>
            </a:xfrm>
            <a:custGeom>
              <a:avLst/>
              <a:gdLst>
                <a:gd name="G0" fmla="+- 1064 0 0"/>
                <a:gd name="G1" fmla="+- 21600 0 0"/>
                <a:gd name="G2" fmla="+- 21600 0 0"/>
                <a:gd name="T0" fmla="*/ 1064 w 22664"/>
                <a:gd name="T1" fmla="*/ 0 h 43200"/>
                <a:gd name="T2" fmla="*/ 0 w 22664"/>
                <a:gd name="T3" fmla="*/ 43174 h 43200"/>
                <a:gd name="T4" fmla="*/ 1064 w 2266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64" h="43200" fill="none" extrusionOk="0">
                  <a:moveTo>
                    <a:pt x="1063" y="0"/>
                  </a:moveTo>
                  <a:cubicBezTo>
                    <a:pt x="12993" y="0"/>
                    <a:pt x="22664" y="9670"/>
                    <a:pt x="22664" y="21600"/>
                  </a:cubicBezTo>
                  <a:cubicBezTo>
                    <a:pt x="22664" y="33529"/>
                    <a:pt x="12993" y="43200"/>
                    <a:pt x="1064" y="43200"/>
                  </a:cubicBezTo>
                  <a:cubicBezTo>
                    <a:pt x="709" y="43200"/>
                    <a:pt x="354" y="43191"/>
                    <a:pt x="0" y="43173"/>
                  </a:cubicBezTo>
                </a:path>
                <a:path w="22664" h="43200" stroke="0" extrusionOk="0">
                  <a:moveTo>
                    <a:pt x="1063" y="0"/>
                  </a:moveTo>
                  <a:cubicBezTo>
                    <a:pt x="12993" y="0"/>
                    <a:pt x="22664" y="9670"/>
                    <a:pt x="22664" y="21600"/>
                  </a:cubicBezTo>
                  <a:cubicBezTo>
                    <a:pt x="22664" y="33529"/>
                    <a:pt x="12993" y="43200"/>
                    <a:pt x="1064" y="43200"/>
                  </a:cubicBezTo>
                  <a:cubicBezTo>
                    <a:pt x="709" y="43200"/>
                    <a:pt x="354" y="43191"/>
                    <a:pt x="0" y="43173"/>
                  </a:cubicBezTo>
                  <a:lnTo>
                    <a:pt x="1064" y="21600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30" name="AutoShape 3082"/>
            <p:cNvCxnSpPr>
              <a:cxnSpLocks noChangeShapeType="1"/>
            </p:cNvCxnSpPr>
            <p:nvPr/>
          </p:nvCxnSpPr>
          <p:spPr bwMode="auto">
            <a:xfrm>
              <a:off x="6468" y="5484"/>
              <a:ext cx="39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Text Box 3083"/>
            <p:cNvSpPr txBox="1">
              <a:spLocks noChangeArrowheads="1"/>
            </p:cNvSpPr>
            <p:nvPr/>
          </p:nvSpPr>
          <p:spPr bwMode="auto">
            <a:xfrm>
              <a:off x="6273" y="5078"/>
              <a:ext cx="804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100" dirty="0">
                  <a:effectLst/>
                  <a:latin typeface="Times New Roman"/>
                  <a:ea typeface="Malgun Gothic"/>
                </a:rPr>
                <a:t>Yes</a:t>
              </a:r>
              <a:endParaRPr lang="en-US" sz="1200" dirty="0">
                <a:effectLst/>
                <a:latin typeface="Times New Roman"/>
                <a:ea typeface="Malgun Gothic"/>
              </a:endParaRPr>
            </a:p>
          </p:txBody>
        </p:sp>
        <p:sp>
          <p:nvSpPr>
            <p:cNvPr id="32" name="Text Box 3084"/>
            <p:cNvSpPr txBox="1">
              <a:spLocks noChangeArrowheads="1"/>
            </p:cNvSpPr>
            <p:nvPr/>
          </p:nvSpPr>
          <p:spPr bwMode="auto">
            <a:xfrm>
              <a:off x="4985" y="5750"/>
              <a:ext cx="510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100" dirty="0">
                  <a:effectLst/>
                  <a:latin typeface="Times New Roman"/>
                  <a:ea typeface="Malgun Gothic"/>
                </a:rPr>
                <a:t>No</a:t>
              </a:r>
              <a:endParaRPr lang="en-US" sz="1200" dirty="0">
                <a:effectLst/>
                <a:latin typeface="Times New Roman"/>
                <a:ea typeface="Malgun Gothic"/>
              </a:endParaRPr>
            </a:p>
          </p:txBody>
        </p:sp>
        <p:sp>
          <p:nvSpPr>
            <p:cNvPr id="33" name="Text Box 3085"/>
            <p:cNvSpPr txBox="1">
              <a:spLocks noChangeArrowheads="1"/>
            </p:cNvSpPr>
            <p:nvPr/>
          </p:nvSpPr>
          <p:spPr bwMode="auto">
            <a:xfrm>
              <a:off x="6406" y="9047"/>
              <a:ext cx="1304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100">
                  <a:effectLst/>
                  <a:latin typeface="Times New Roman"/>
                  <a:ea typeface="Malgun Gothic"/>
                </a:rPr>
                <a:t>Yes</a:t>
              </a:r>
              <a:endParaRPr lang="en-US" sz="1200">
                <a:effectLst/>
                <a:latin typeface="Times New Roman"/>
                <a:ea typeface="Malgun Gothic"/>
              </a:endParaRPr>
            </a:p>
          </p:txBody>
        </p:sp>
        <p:sp>
          <p:nvSpPr>
            <p:cNvPr id="34" name="Text Box 3086"/>
            <p:cNvSpPr txBox="1">
              <a:spLocks noChangeArrowheads="1"/>
            </p:cNvSpPr>
            <p:nvPr/>
          </p:nvSpPr>
          <p:spPr bwMode="auto">
            <a:xfrm>
              <a:off x="4942" y="9691"/>
              <a:ext cx="553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100" dirty="0">
                  <a:effectLst/>
                  <a:latin typeface="Times New Roman"/>
                  <a:ea typeface="Malgun Gothic"/>
                </a:rPr>
                <a:t>No</a:t>
              </a:r>
              <a:endParaRPr lang="en-US" sz="1200" dirty="0">
                <a:effectLst/>
                <a:latin typeface="Times New Roman"/>
                <a:ea typeface="Malgun Gothic"/>
              </a:endParaRPr>
            </a:p>
          </p:txBody>
        </p:sp>
        <p:sp>
          <p:nvSpPr>
            <p:cNvPr id="35" name="Text Box 3087"/>
            <p:cNvSpPr txBox="1">
              <a:spLocks noChangeArrowheads="1"/>
            </p:cNvSpPr>
            <p:nvPr/>
          </p:nvSpPr>
          <p:spPr bwMode="auto">
            <a:xfrm>
              <a:off x="2723" y="10064"/>
              <a:ext cx="804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100" dirty="0">
                  <a:effectLst/>
                  <a:latin typeface="Times New Roman"/>
                  <a:ea typeface="Malgun Gothic"/>
                </a:rPr>
                <a:t>Yes</a:t>
              </a:r>
              <a:endParaRPr lang="en-US" sz="1200" dirty="0">
                <a:effectLst/>
                <a:latin typeface="Times New Roman"/>
                <a:ea typeface="Malgun Gothic"/>
              </a:endParaRPr>
            </a:p>
          </p:txBody>
        </p:sp>
        <p:sp>
          <p:nvSpPr>
            <p:cNvPr id="36" name="Text Box 3088"/>
            <p:cNvSpPr txBox="1">
              <a:spLocks noChangeArrowheads="1"/>
            </p:cNvSpPr>
            <p:nvPr/>
          </p:nvSpPr>
          <p:spPr bwMode="auto">
            <a:xfrm>
              <a:off x="4952" y="10743"/>
              <a:ext cx="804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just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100">
                  <a:effectLst/>
                  <a:latin typeface="Times New Roman"/>
                  <a:ea typeface="Malgun Gothic"/>
                </a:rPr>
                <a:t>No</a:t>
              </a:r>
              <a:endParaRPr lang="en-US" sz="1200">
                <a:effectLst/>
                <a:latin typeface="Times New Roman"/>
                <a:ea typeface="Malgun Gothic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514632" y="744391"/>
            <a:ext cx="1779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FLAG10</a:t>
            </a:r>
          </a:p>
          <a:p>
            <a:pPr algn="ctr"/>
            <a:r>
              <a:rPr lang="en-US" dirty="0">
                <a:latin typeface="+mn-lt"/>
              </a:rPr>
              <a:t>Time Increment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72334" y="2720892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+mn-lt"/>
              </a:rPr>
              <a:t>FLAG11</a:t>
            </a:r>
          </a:p>
          <a:p>
            <a:pPr algn="ctr"/>
            <a:r>
              <a:rPr lang="en-US">
                <a:latin typeface="+mn-lt"/>
              </a:rPr>
              <a:t>Bisection</a:t>
            </a:r>
            <a:endParaRPr lang="en-US" dirty="0"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73430" y="5849871"/>
            <a:ext cx="1620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+mn-lt"/>
              </a:rPr>
              <a:t>FLAG20</a:t>
            </a:r>
          </a:p>
          <a:p>
            <a:pPr algn="ctr"/>
            <a:r>
              <a:rPr lang="en-US">
                <a:latin typeface="+mn-lt"/>
              </a:rPr>
              <a:t>Convergence 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iteration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6333654"/>
      </p:ext>
    </p:extLst>
  </p:cSld>
  <p:clrMapOvr>
    <a:masterClrMapping/>
  </p:clrMapOvr>
  <p:transition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NLFEA.m</a:t>
            </a:r>
            <a:r>
              <a:rPr lang="en-US" dirty="0"/>
              <a:t>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Nodal coordinates and element connectivity</a:t>
            </a:r>
          </a:p>
          <a:p>
            <a:pPr lvl="1"/>
            <a:r>
              <a:rPr lang="en-US" dirty="0"/>
              <a:t>the node numbers are in sequence</a:t>
            </a:r>
          </a:p>
          <a:p>
            <a:pPr lvl="1"/>
            <a:r>
              <a:rPr lang="en-US" dirty="0"/>
              <a:t>nodal coordinates in </a:t>
            </a:r>
            <a:r>
              <a:rPr lang="en-US" dirty="0">
                <a:solidFill>
                  <a:srgbClr val="2C02C6"/>
                </a:solidFill>
              </a:rPr>
              <a:t>XYZ</a:t>
            </a:r>
            <a:r>
              <a:rPr lang="en-US" dirty="0"/>
              <a:t>(NNODE , 3)</a:t>
            </a:r>
          </a:p>
          <a:p>
            <a:pPr lvl="1"/>
            <a:r>
              <a:rPr lang="en-US" dirty="0"/>
              <a:t>eight-node hexahedral elements </a:t>
            </a:r>
            <a:r>
              <a:rPr lang="en-US" dirty="0">
                <a:solidFill>
                  <a:srgbClr val="2C02C6"/>
                </a:solidFill>
              </a:rPr>
              <a:t>LE</a:t>
            </a:r>
            <a:r>
              <a:rPr lang="en-US" dirty="0"/>
              <a:t>(NELEN, 8)</a:t>
            </a:r>
          </a:p>
          <a:p>
            <a:pPr>
              <a:spcBef>
                <a:spcPts val="1200"/>
              </a:spcBef>
            </a:pPr>
            <a:r>
              <a:rPr lang="en-US" dirty="0"/>
              <a:t>Applied forces and prescribed displacements</a:t>
            </a:r>
          </a:p>
          <a:p>
            <a:pPr lvl="1"/>
            <a:r>
              <a:rPr lang="en-US" dirty="0">
                <a:solidFill>
                  <a:srgbClr val="2C02C6"/>
                </a:solidFill>
              </a:rPr>
              <a:t>EXTFORCE</a:t>
            </a:r>
            <a:r>
              <a:rPr lang="en-US" dirty="0"/>
              <a:t>(NFORCE, 3): [node, DOF, value] format</a:t>
            </a:r>
          </a:p>
          <a:p>
            <a:pPr lvl="1"/>
            <a:r>
              <a:rPr lang="en-US" dirty="0">
                <a:solidFill>
                  <a:srgbClr val="2C02C6"/>
                </a:solidFill>
              </a:rPr>
              <a:t>SDISPT</a:t>
            </a:r>
            <a:r>
              <a:rPr lang="en-US" dirty="0"/>
              <a:t>(NDISPT, 3)</a:t>
            </a:r>
          </a:p>
          <a:p>
            <a:pPr>
              <a:spcBef>
                <a:spcPts val="1800"/>
              </a:spcBef>
            </a:pPr>
            <a:r>
              <a:rPr lang="en-US" dirty="0"/>
              <a:t>Load steps and increments</a:t>
            </a:r>
          </a:p>
          <a:p>
            <a:pPr lvl="1"/>
            <a:r>
              <a:rPr lang="en-US" dirty="0">
                <a:solidFill>
                  <a:srgbClr val="2C02C6"/>
                </a:solidFill>
              </a:rPr>
              <a:t>TIMS</a:t>
            </a:r>
            <a:r>
              <a:rPr lang="en-US" dirty="0"/>
              <a:t>(NTIME,5): [</a:t>
            </a:r>
            <a:r>
              <a:rPr lang="en-US" dirty="0" err="1"/>
              <a:t>T</a:t>
            </a:r>
            <a:r>
              <a:rPr lang="en-US" baseline="-25000" dirty="0" err="1"/>
              <a:t>start</a:t>
            </a:r>
            <a:r>
              <a:rPr lang="en-US" dirty="0"/>
              <a:t>, T</a:t>
            </a:r>
            <a:r>
              <a:rPr lang="en-US" baseline="-25000" dirty="0"/>
              <a:t>end</a:t>
            </a:r>
            <a:r>
              <a:rPr lang="en-US" dirty="0"/>
              <a:t>, </a:t>
            </a:r>
            <a:r>
              <a:rPr lang="en-US" dirty="0" err="1"/>
              <a:t>T</a:t>
            </a:r>
            <a:r>
              <a:rPr lang="en-US" baseline="-25000" dirty="0" err="1"/>
              <a:t>inc</a:t>
            </a:r>
            <a:r>
              <a:rPr lang="en-US" dirty="0"/>
              <a:t>, </a:t>
            </a:r>
            <a:r>
              <a:rPr lang="en-US" dirty="0" err="1"/>
              <a:t>LOAD</a:t>
            </a:r>
            <a:r>
              <a:rPr lang="en-US" baseline="-25000" dirty="0" err="1"/>
              <a:t>init</a:t>
            </a:r>
            <a:r>
              <a:rPr lang="en-US" dirty="0"/>
              <a:t>, </a:t>
            </a:r>
            <a:r>
              <a:rPr lang="en-US" dirty="0" err="1"/>
              <a:t>LOAD</a:t>
            </a:r>
            <a:r>
              <a:rPr lang="en-US" baseline="-25000" dirty="0" err="1"/>
              <a:t>final</a:t>
            </a:r>
            <a:r>
              <a:rPr lang="en-US" dirty="0"/>
              <a:t>] format</a:t>
            </a:r>
          </a:p>
          <a:p>
            <a:pPr>
              <a:spcBef>
                <a:spcPts val="1800"/>
              </a:spcBef>
            </a:pPr>
            <a:r>
              <a:rPr lang="en-US" dirty="0"/>
              <a:t>Material properties</a:t>
            </a:r>
          </a:p>
          <a:p>
            <a:pPr lvl="1"/>
            <a:r>
              <a:rPr lang="en-US" dirty="0"/>
              <a:t>Mooney-Rivlin </a:t>
            </a:r>
            <a:r>
              <a:rPr lang="en-US" dirty="0" err="1"/>
              <a:t>hyperelasticity</a:t>
            </a:r>
            <a:r>
              <a:rPr lang="en-US" dirty="0"/>
              <a:t> (MID = -1), PROP = [A10, A01, K]</a:t>
            </a:r>
          </a:p>
          <a:p>
            <a:pPr lvl="1"/>
            <a:r>
              <a:rPr lang="en-US" dirty="0"/>
              <a:t>infinitesimal </a:t>
            </a:r>
            <a:r>
              <a:rPr lang="en-US" dirty="0" err="1"/>
              <a:t>elastoplasticity</a:t>
            </a:r>
            <a:r>
              <a:rPr lang="en-US" dirty="0"/>
              <a:t> (MID = 1), PROP = [LAMBDA, MU, BETA, H, Y0]</a:t>
            </a:r>
          </a:p>
        </p:txBody>
      </p:sp>
    </p:spTree>
    <p:extLst>
      <p:ext uri="{BB962C8B-B14F-4D97-AF65-F5344CB8AC3E}">
        <p14:creationId xmlns:p14="http://schemas.microsoft.com/office/powerpoint/2010/main" val="2635392617"/>
      </p:ext>
    </p:extLst>
  </p:cSld>
  <p:clrMapOvr>
    <a:masterClrMapping/>
  </p:clrMapOvr>
  <p:transition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NLFEA.m</a:t>
            </a:r>
            <a:r>
              <a:rPr lang="en-US" dirty="0"/>
              <a:t>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Control parameters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2C02C6"/>
                </a:solidFill>
              </a:rPr>
              <a:t>ITRA</a:t>
            </a:r>
            <a:r>
              <a:rPr lang="en-US" dirty="0"/>
              <a:t>: maximum number of convergence iterations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if residual &gt; </a:t>
            </a:r>
            <a:r>
              <a:rPr lang="en-US" dirty="0">
                <a:solidFill>
                  <a:srgbClr val="2C02C6"/>
                </a:solidFill>
              </a:rPr>
              <a:t>ATOL</a:t>
            </a:r>
            <a:r>
              <a:rPr lang="en-US" dirty="0"/>
              <a:t>, then solution diverges, bisection starts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The total number of bisections is limited by </a:t>
            </a:r>
            <a:r>
              <a:rPr lang="en-US" dirty="0">
                <a:solidFill>
                  <a:srgbClr val="2C02C6"/>
                </a:solidFill>
              </a:rPr>
              <a:t>NTOL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The convergence iteration converges when residual &lt; </a:t>
            </a:r>
            <a:r>
              <a:rPr lang="en-US" dirty="0">
                <a:solidFill>
                  <a:srgbClr val="2C02C6"/>
                </a:solidFill>
              </a:rPr>
              <a:t>TOL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Program prints out results to </a:t>
            </a:r>
            <a:r>
              <a:rPr lang="en-US" dirty="0">
                <a:solidFill>
                  <a:srgbClr val="2C02C6"/>
                </a:solidFill>
              </a:rPr>
              <a:t>NOUT </a:t>
            </a:r>
            <a:r>
              <a:rPr lang="en-US" dirty="0"/>
              <a:t>after convergence</a:t>
            </a:r>
          </a:p>
          <a:p>
            <a:pPr>
              <a:spcBef>
                <a:spcPts val="1200"/>
              </a:spcBef>
            </a:pPr>
            <a:r>
              <a:rPr lang="en-US" dirty="0"/>
              <a:t>PARAM: Matlab structure for control parameters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PARAM=struct('ITRA',70,'ATOL',1.0E5,'NTOL',6,'TOL',1E-6,'TIMS',TIMS)</a:t>
            </a:r>
            <a:endParaRPr lang="en-US" dirty="0"/>
          </a:p>
          <a:p>
            <a:pPr lvl="1">
              <a:spcBef>
                <a:spcPts val="1200"/>
              </a:spcBef>
            </a:pPr>
            <a:endParaRPr lang="en-US" dirty="0"/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function NLFEA(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PARAM,MID,PROP,EXTFORCE,SDISPT,XYZ,LE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,[],[])</a:t>
            </a: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%***********************************************************************</a:t>
            </a: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MAIN PROGRAM FOR HYPERELASTIC/ELASTOPLASTIC ANALYSIS</a:t>
            </a: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%***********************************************************************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599737"/>
      </p:ext>
    </p:extLst>
  </p:cSld>
  <p:clrMapOvr>
    <a:masterClrMapping/>
  </p:clrMapOvr>
  <p:transition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NLFEA.m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Global variables:</a:t>
            </a:r>
          </a:p>
          <a:p>
            <a:pPr lvl="1"/>
            <a:r>
              <a:rPr lang="en-US" dirty="0" err="1"/>
              <a:t>DISPDD</a:t>
            </a:r>
            <a:r>
              <a:rPr lang="en-US" dirty="0"/>
              <a:t>: Incremental displacement vector</a:t>
            </a:r>
          </a:p>
          <a:p>
            <a:pPr lvl="1"/>
            <a:r>
              <a:rPr lang="en-US" dirty="0"/>
              <a:t>DISPTD: Total displacement vector</a:t>
            </a:r>
          </a:p>
          <a:p>
            <a:pPr lvl="1"/>
            <a:r>
              <a:rPr lang="en-US" dirty="0"/>
              <a:t>FORCE: Global force vector</a:t>
            </a:r>
          </a:p>
          <a:p>
            <a:pPr lvl="1"/>
            <a:r>
              <a:rPr lang="en-US" dirty="0"/>
              <a:t>GKF: Global tangent stiffness matrix</a:t>
            </a:r>
          </a:p>
          <a:p>
            <a:r>
              <a:rPr lang="en-US" dirty="0"/>
              <a:t>Material models (MID)</a:t>
            </a:r>
          </a:p>
          <a:p>
            <a:pPr lvl="1"/>
            <a:r>
              <a:rPr lang="en-US" dirty="0"/>
              <a:t>MID = 0: Linear elastic material</a:t>
            </a:r>
          </a:p>
          <a:p>
            <a:pPr lvl="1"/>
            <a:r>
              <a:rPr lang="en-US" dirty="0"/>
              <a:t>MID &gt; 0: Elastoplastic materials (1, 11, 21)</a:t>
            </a:r>
          </a:p>
          <a:p>
            <a:pPr lvl="1"/>
            <a:r>
              <a:rPr lang="en-US" dirty="0"/>
              <a:t>MID &lt; 0: Hyperelastic materials (Mooney-Rivlin)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387243"/>
      </p:ext>
    </p:extLst>
  </p:cSld>
  <p:clrMapOvr>
    <a:masterClrMapping/>
  </p:clrMapOvr>
  <p:transition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862" y="1012922"/>
            <a:ext cx="888416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Extension of single element example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XYZ=[0 0 0;1 0 0;1 1 0;0 1 0;0 0 1;1 0 1;1 1 1;0 1 1];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Nodal coordinates (mm)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LE=[1 2 3 4 5 6 7 8];                                   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Element connectivity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EXTFORCE=[5 3 10; 6 3 10; 7 3 10; 8 3 10];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External forces [Node, DOF, Value]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SDISPT=[1 1 0;1 2 0;1 3 0;2 2 0;2 3 0;3 3 0;4 1 0;4 3 0];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Fixed displacements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TIMS=[0 0.5 0.1 0 0.5;0.5 1 0.1 0.5 1]';     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Load increments [t0 T Dt f0 </a:t>
            </a:r>
            <a:r>
              <a:rPr lang="en-US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MID=1; PROP=[206.9, 0.29, 0.0, 5., 35.0];     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Elastoplastic [E NU BETA H Y0]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PARAM=struct('ITRA',20,'ATOL',1.0E5,'NTOL',5,'TOL',1E-6,'TIMS',TIMS);        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NOUT=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output.txt','w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');                          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Open output file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NLFEA(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PARAM,NOUT,MID,PROP,EXTFORCE,SDISPT,XYZ,LE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,[],[]);       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Calling NLFEA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fclose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(NOUT);                                              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Close output file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of a Single Element Example</a:t>
            </a:r>
          </a:p>
        </p:txBody>
      </p:sp>
    </p:spTree>
    <p:extLst>
      <p:ext uri="{BB962C8B-B14F-4D97-AF65-F5344CB8AC3E}">
        <p14:creationId xmlns:p14="http://schemas.microsoft.com/office/powerpoint/2010/main" val="2789525179"/>
      </p:ext>
    </p:extLst>
  </p:cSld>
  <p:clrMapOvr>
    <a:masterClrMapping/>
  </p:clrMapOvr>
  <p:transition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Tension of Elastoplastic Bar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3" name="Content Placeholder 42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0272100"/>
                  </p:ext>
                </p:extLst>
              </p:nvPr>
            </p:nvGraphicFramePr>
            <p:xfrm>
              <a:off x="224944" y="1241063"/>
              <a:ext cx="5563356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9083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9083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9083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9083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oMath>
                            </m:oMathPara>
                          </a14:m>
                          <a:endParaRPr 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i="1" baseline="-25000" dirty="0" err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oMath>
                            </m:oMathPara>
                          </a14:m>
                          <a:endParaRPr lang="en-US" baseline="-25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en-US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n-lt"/>
                            </a:rPr>
                            <a:t>206.9 GPa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n-lt"/>
                            </a:rPr>
                            <a:t>0.29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n-lt"/>
                            </a:rPr>
                            <a:t>400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n-lt"/>
                            </a:rPr>
                            <a:t>100 MPa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3" name="Content Placeholder 42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0272100"/>
                  </p:ext>
                </p:extLst>
              </p:nvPr>
            </p:nvGraphicFramePr>
            <p:xfrm>
              <a:off x="224944" y="1241063"/>
              <a:ext cx="5563356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9083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9083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9083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9083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37" t="-1613" r="-300000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7" t="-1613" r="-201316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613" r="-100437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316" t="-1613" r="-877" b="-1209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n-lt"/>
                            </a:rPr>
                            <a:t>206.9 GPa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n-lt"/>
                            </a:rPr>
                            <a:t>0.29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n-lt"/>
                            </a:rPr>
                            <a:t>400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n-lt"/>
                            </a:rPr>
                            <a:t>100 MPa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" name="Group 4"/>
          <p:cNvGrpSpPr/>
          <p:nvPr/>
        </p:nvGrpSpPr>
        <p:grpSpPr>
          <a:xfrm>
            <a:off x="6123667" y="828763"/>
            <a:ext cx="2611305" cy="3906960"/>
            <a:chOff x="0" y="0"/>
            <a:chExt cx="1977233" cy="2963446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1977233" cy="2963446"/>
              <a:chOff x="0" y="0"/>
              <a:chExt cx="1977233" cy="2963446"/>
            </a:xfrm>
          </p:grpSpPr>
          <p:sp>
            <p:nvSpPr>
              <p:cNvPr id="14" name="AutoShape 15430"/>
              <p:cNvSpPr>
                <a:spLocks noChangeAspect="1" noChangeArrowheads="1"/>
              </p:cNvSpPr>
              <p:nvPr/>
            </p:nvSpPr>
            <p:spPr bwMode="auto">
              <a:xfrm>
                <a:off x="333127" y="1495673"/>
                <a:ext cx="1187881" cy="1187629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400"/>
              </a:p>
            </p:txBody>
          </p:sp>
          <p:sp>
            <p:nvSpPr>
              <p:cNvPr id="15" name="AutoShape 15430"/>
              <p:cNvSpPr>
                <a:spLocks noChangeAspect="1" noChangeArrowheads="1"/>
              </p:cNvSpPr>
              <p:nvPr/>
            </p:nvSpPr>
            <p:spPr bwMode="auto">
              <a:xfrm>
                <a:off x="333127" y="601668"/>
                <a:ext cx="1187551" cy="1187488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400"/>
              </a:p>
            </p:txBody>
          </p:sp>
          <p:sp>
            <p:nvSpPr>
              <p:cNvPr id="16" name="Text Box 15443"/>
              <p:cNvSpPr txBox="1">
                <a:spLocks noChangeAspect="1" noChangeArrowheads="1"/>
              </p:cNvSpPr>
              <p:nvPr/>
            </p:nvSpPr>
            <p:spPr bwMode="auto">
              <a:xfrm>
                <a:off x="176762" y="465698"/>
                <a:ext cx="316865" cy="184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>
                    <a:effectLst/>
                    <a:latin typeface="Calibri" panose="020F050202020403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11kN</a:t>
                </a: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flipV="1">
                <a:off x="1223733" y="622064"/>
                <a:ext cx="0" cy="28575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 Box 15464"/>
              <p:cNvSpPr txBox="1">
                <a:spLocks noChangeAspect="1" noChangeArrowheads="1"/>
              </p:cNvSpPr>
              <p:nvPr/>
            </p:nvSpPr>
            <p:spPr bwMode="auto">
              <a:xfrm>
                <a:off x="1747218" y="2148330"/>
                <a:ext cx="230015" cy="295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 i="1">
                    <a:effectLst/>
                    <a:latin typeface="Calibri" panose="020F050202020403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x</a:t>
                </a:r>
                <a:r>
                  <a:rPr lang="en-US" sz="1400" baseline="-25000">
                    <a:effectLst/>
                    <a:latin typeface="Calibri" panose="020F050202020403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2</a:t>
                </a:r>
                <a:endParaRPr lang="en-US" sz="1400">
                  <a:effectLst/>
                  <a:latin typeface="Calibri" panose="020F0502020204030204" pitchFamily="34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49258" y="2178923"/>
                <a:ext cx="188047" cy="20222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 dirty="0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1</a:t>
                </a:r>
                <a:endParaRPr lang="en-US" sz="1400" dirty="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0" name="Line 15432"/>
              <p:cNvCxnSpPr/>
              <p:nvPr/>
            </p:nvCxnSpPr>
            <p:spPr bwMode="auto">
              <a:xfrm flipV="1">
                <a:off x="329728" y="2382879"/>
                <a:ext cx="313571" cy="2950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" name="Oval 20"/>
              <p:cNvSpPr/>
              <p:nvPr/>
            </p:nvSpPr>
            <p:spPr>
              <a:xfrm>
                <a:off x="642460" y="1267922"/>
                <a:ext cx="204599" cy="22063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5</a:t>
                </a:r>
                <a:endParaRPr lang="en-US" sz="140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18974" y="1679232"/>
                <a:ext cx="204887" cy="22101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6</a:t>
                </a:r>
                <a:endParaRPr lang="en-US" sz="140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536464" y="1383497"/>
                <a:ext cx="204887" cy="22101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8</a:t>
                </a:r>
                <a:endParaRPr lang="en-US" sz="140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30531" y="1737020"/>
                <a:ext cx="204887" cy="22101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7</a:t>
                </a:r>
                <a:endParaRPr lang="en-US" sz="140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312113" y="2155128"/>
                <a:ext cx="204599" cy="22063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4</a:t>
                </a:r>
                <a:endParaRPr lang="en-US" sz="140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V="1">
                <a:off x="1553460" y="2369281"/>
                <a:ext cx="277861" cy="59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6"/>
              <p:cNvSpPr/>
              <p:nvPr/>
            </p:nvSpPr>
            <p:spPr>
              <a:xfrm>
                <a:off x="132571" y="2532446"/>
                <a:ext cx="204887" cy="22101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2</a:t>
                </a:r>
                <a:endParaRPr lang="en-US" sz="140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 Box 15465"/>
              <p:cNvSpPr txBox="1">
                <a:spLocks noChangeAspect="1" noChangeArrowheads="1"/>
              </p:cNvSpPr>
              <p:nvPr/>
            </p:nvSpPr>
            <p:spPr bwMode="auto">
              <a:xfrm>
                <a:off x="0" y="2668416"/>
                <a:ext cx="230015" cy="295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 i="1">
                    <a:effectLst/>
                    <a:latin typeface="Calibri" panose="020F050202020403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x</a:t>
                </a:r>
                <a:r>
                  <a:rPr lang="en-US" sz="1400" baseline="-25000">
                    <a:effectLst/>
                    <a:latin typeface="Calibri" panose="020F050202020403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1</a:t>
                </a:r>
                <a:endParaRPr lang="en-US" sz="1400">
                  <a:effectLst/>
                  <a:latin typeface="Calibri" panose="020F0502020204030204" pitchFamily="34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flipH="1">
                <a:off x="88381" y="2705808"/>
                <a:ext cx="216114" cy="2077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1176143" y="2661618"/>
                <a:ext cx="204887" cy="22101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3</a:t>
                </a:r>
                <a:endParaRPr lang="en-US" sz="140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 Box 15466"/>
              <p:cNvSpPr txBox="1">
                <a:spLocks noChangeAspect="1" noChangeArrowheads="1"/>
              </p:cNvSpPr>
              <p:nvPr/>
            </p:nvSpPr>
            <p:spPr bwMode="auto">
              <a:xfrm>
                <a:off x="713844" y="0"/>
                <a:ext cx="229951" cy="29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 i="1">
                    <a:effectLst/>
                    <a:latin typeface="Calibri" panose="020F050202020403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x</a:t>
                </a:r>
                <a:r>
                  <a:rPr lang="en-US" sz="1400" baseline="-25000">
                    <a:effectLst/>
                    <a:latin typeface="Calibri" panose="020F050202020403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3</a:t>
                </a:r>
                <a:endParaRPr lang="en-US" sz="1400">
                  <a:effectLst/>
                  <a:latin typeface="Calibri" panose="020F0502020204030204" pitchFamily="34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 rot="16200000" flipV="1">
                <a:off x="494592" y="158065"/>
                <a:ext cx="278021" cy="598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/>
              <p:cNvSpPr/>
              <p:nvPr/>
            </p:nvSpPr>
            <p:spPr>
              <a:xfrm>
                <a:off x="642460" y="377317"/>
                <a:ext cx="204542" cy="22061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9</a:t>
                </a:r>
                <a:endParaRPr lang="en-US" sz="140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4982" y="788627"/>
                <a:ext cx="238125" cy="25717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10</a:t>
                </a:r>
                <a:endParaRPr lang="en-US" sz="140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 Box 15443"/>
              <p:cNvSpPr txBox="1">
                <a:spLocks noChangeAspect="1" noChangeArrowheads="1"/>
              </p:cNvSpPr>
              <p:nvPr/>
            </p:nvSpPr>
            <p:spPr bwMode="auto">
              <a:xfrm>
                <a:off x="1359703" y="183560"/>
                <a:ext cx="316977" cy="185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>
                    <a:effectLst/>
                    <a:latin typeface="Calibri" panose="020F050202020403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11kN</a:t>
                </a:r>
              </a:p>
            </p:txBody>
          </p:sp>
          <p:sp>
            <p:nvSpPr>
              <p:cNvPr id="36" name="Text Box 15443"/>
              <p:cNvSpPr txBox="1">
                <a:spLocks noChangeAspect="1" noChangeArrowheads="1"/>
              </p:cNvSpPr>
              <p:nvPr/>
            </p:nvSpPr>
            <p:spPr bwMode="auto">
              <a:xfrm>
                <a:off x="673053" y="224351"/>
                <a:ext cx="316977" cy="185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>
                    <a:effectLst/>
                    <a:latin typeface="Calibri" panose="020F050202020403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11kN</a:t>
                </a:r>
              </a:p>
            </p:txBody>
          </p:sp>
          <p:sp>
            <p:nvSpPr>
              <p:cNvPr id="37" name="Text Box 15443"/>
              <p:cNvSpPr txBox="1">
                <a:spLocks noChangeAspect="1" noChangeArrowheads="1"/>
              </p:cNvSpPr>
              <p:nvPr/>
            </p:nvSpPr>
            <p:spPr bwMode="auto">
              <a:xfrm>
                <a:off x="1077565" y="441903"/>
                <a:ext cx="316977" cy="185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>
                    <a:effectLst/>
                    <a:latin typeface="Calibri" panose="020F050202020403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11kN</a:t>
                </a: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536464" y="492892"/>
                <a:ext cx="241300" cy="26035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12</a:t>
                </a:r>
                <a:endParaRPr lang="en-US" sz="140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227132" y="843015"/>
                <a:ext cx="234315" cy="25336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11</a:t>
                </a:r>
                <a:endParaRPr lang="en-US" sz="140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0" name="Line 15431"/>
              <p:cNvCxnSpPr/>
              <p:nvPr/>
            </p:nvCxnSpPr>
            <p:spPr bwMode="auto">
              <a:xfrm>
                <a:off x="639060" y="598269"/>
                <a:ext cx="0" cy="8845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" name="Line 15432"/>
              <p:cNvCxnSpPr/>
              <p:nvPr/>
            </p:nvCxnSpPr>
            <p:spPr bwMode="auto">
              <a:xfrm flipV="1">
                <a:off x="329728" y="1488874"/>
                <a:ext cx="313055" cy="2946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" name="Group 6"/>
            <p:cNvGrpSpPr/>
            <p:nvPr/>
          </p:nvGrpSpPr>
          <p:grpSpPr>
            <a:xfrm>
              <a:off x="329728" y="312731"/>
              <a:ext cx="1186341" cy="2070148"/>
              <a:chOff x="0" y="0"/>
              <a:chExt cx="1186341" cy="2070148"/>
            </a:xfrm>
          </p:grpSpPr>
          <p:cxnSp>
            <p:nvCxnSpPr>
              <p:cNvPr id="8" name="Line 15431"/>
              <p:cNvCxnSpPr/>
              <p:nvPr/>
            </p:nvCxnSpPr>
            <p:spPr bwMode="auto">
              <a:xfrm>
                <a:off x="305933" y="1179542"/>
                <a:ext cx="0" cy="8851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305933" y="0"/>
                <a:ext cx="0" cy="28575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0" y="309333"/>
                <a:ext cx="0" cy="28575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1186341" y="23795"/>
                <a:ext cx="0" cy="28575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Line 15433"/>
              <p:cNvCxnSpPr/>
              <p:nvPr/>
            </p:nvCxnSpPr>
            <p:spPr bwMode="auto">
              <a:xfrm>
                <a:off x="305933" y="2070148"/>
                <a:ext cx="87154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Line 15433"/>
              <p:cNvCxnSpPr/>
              <p:nvPr/>
            </p:nvCxnSpPr>
            <p:spPr bwMode="auto">
              <a:xfrm>
                <a:off x="305933" y="1176143"/>
                <a:ext cx="8712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4" name="TextBox 43"/>
          <p:cNvSpPr txBox="1"/>
          <p:nvPr/>
        </p:nvSpPr>
        <p:spPr>
          <a:xfrm>
            <a:off x="194780" y="823390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Material properties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1997" y="2184148"/>
            <a:ext cx="4693914" cy="1287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n-lt"/>
              </a:rPr>
              <a:t>Uniaxial stress condition s</a:t>
            </a:r>
            <a:r>
              <a:rPr lang="en-US" baseline="-25000" dirty="0">
                <a:latin typeface="+mn-lt"/>
              </a:rPr>
              <a:t>33</a:t>
            </a:r>
            <a:r>
              <a:rPr lang="en-US" dirty="0">
                <a:latin typeface="+mn-lt"/>
              </a:rPr>
              <a:t> ≠ 0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n-lt"/>
              </a:rPr>
              <a:t>When F</a:t>
            </a:r>
            <a:r>
              <a:rPr lang="en-US" baseline="-25000" dirty="0">
                <a:latin typeface="+mn-lt"/>
              </a:rPr>
              <a:t>i</a:t>
            </a:r>
            <a:r>
              <a:rPr lang="en-US" dirty="0">
                <a:latin typeface="+mn-lt"/>
              </a:rPr>
              <a:t> = 10 </a:t>
            </a:r>
            <a:r>
              <a:rPr lang="en-US" dirty="0" err="1">
                <a:latin typeface="+mn-lt"/>
              </a:rPr>
              <a:t>kN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dirty="0">
                <a:latin typeface="+mn-lt"/>
              </a:rPr>
              <a:t> = 400 MPa (Elastic limit)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n-lt"/>
              </a:rPr>
              <a:t>Elastoplastic when F</a:t>
            </a:r>
            <a:r>
              <a:rPr lang="en-US" baseline="-25000" dirty="0">
                <a:latin typeface="+mn-lt"/>
              </a:rPr>
              <a:t>i</a:t>
            </a:r>
            <a:r>
              <a:rPr lang="en-US" dirty="0">
                <a:latin typeface="+mn-lt"/>
              </a:rPr>
              <a:t> = 10 ~ 11kN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1997" y="3468699"/>
            <a:ext cx="630653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 Two-element example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 Nodal coordinates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XYZ=[0 0 0; 1 0 0; 1 1 0; 0 1 0;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0 0 1; 1 0 1; 1 1 1; 0 1 1;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0 0 2; 1 0 2; 1 1 2; 0 1 2]*0.01;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 Element connectivity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LE=[1 2 3 4 5  6  7  8;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5 6 7 8 9 10 11 12];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 Prescribed displacements [Node, DOF, Value]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SDISPT=[1 1 0;1 2 0;1 3 0;2 2 0;2 3 0;3 3 0;4 1 0;4 3 0];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6576656" y="4510175"/>
            <a:ext cx="2303360" cy="2149280"/>
            <a:chOff x="6576656" y="4510175"/>
            <a:chExt cx="2303360" cy="2149280"/>
          </a:xfrm>
        </p:grpSpPr>
        <p:sp>
          <p:nvSpPr>
            <p:cNvPr id="47" name="Rectangle 46"/>
            <p:cNvSpPr/>
            <p:nvPr/>
          </p:nvSpPr>
          <p:spPr bwMode="auto">
            <a:xfrm>
              <a:off x="7066431" y="5149140"/>
              <a:ext cx="1171982" cy="117198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7096477" y="6017018"/>
              <a:ext cx="248351" cy="2666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1</a:t>
              </a:r>
              <a:endParaRPr lang="en-US" sz="1400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7092608" y="5177113"/>
              <a:ext cx="270211" cy="2908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4</a:t>
              </a:r>
              <a:endParaRPr lang="en-US" sz="1400">
                <a:effectLst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7945850" y="5173193"/>
              <a:ext cx="270592" cy="2913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3</a:t>
              </a:r>
              <a:endParaRPr lang="en-US" sz="1400">
                <a:effectLst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7945850" y="6009935"/>
              <a:ext cx="270211" cy="2908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2</a:t>
              </a:r>
              <a:endParaRPr lang="en-US" sz="1400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>
              <a:off x="8338035" y="6321122"/>
              <a:ext cx="396937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2" name="Straight Arrow Connector 51"/>
            <p:cNvCxnSpPr/>
            <p:nvPr/>
          </p:nvCxnSpPr>
          <p:spPr bwMode="auto">
            <a:xfrm flipV="1">
              <a:off x="7066431" y="4669929"/>
              <a:ext cx="0" cy="411622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3" name="TextBox 52"/>
            <p:cNvSpPr txBox="1"/>
            <p:nvPr/>
          </p:nvSpPr>
          <p:spPr>
            <a:xfrm>
              <a:off x="8512608" y="5931487"/>
              <a:ext cx="3674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Comic Sans MS" pitchFamily="66" charset="0"/>
                </a:rPr>
                <a:t>x</a:t>
              </a:r>
              <a:r>
                <a:rPr lang="en-US" sz="1600" baseline="-25000" dirty="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032788" y="4510175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Comic Sans MS" pitchFamily="66" charset="0"/>
                </a:rPr>
                <a:t>x</a:t>
              </a:r>
              <a:r>
                <a:rPr lang="en-US" sz="1600" baseline="-25000" dirty="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576656" y="6320901"/>
              <a:ext cx="9701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Comic Sans MS" pitchFamily="66" charset="0"/>
                </a:rPr>
                <a:t>u=v=w=0</a:t>
              </a:r>
              <a:endParaRPr lang="en-US" sz="1600" baseline="-25000" dirty="0">
                <a:latin typeface="Comic Sans MS" pitchFamily="66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845632" y="6319975"/>
              <a:ext cx="7585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Comic Sans MS" pitchFamily="66" charset="0"/>
                </a:rPr>
                <a:t>v=w=0</a:t>
              </a:r>
              <a:endParaRPr lang="en-US" sz="1600" baseline="-25000" dirty="0">
                <a:latin typeface="Comic Sans MS" pitchFamily="66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938580" y="4859867"/>
              <a:ext cx="5549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Comic Sans MS" pitchFamily="66" charset="0"/>
                </a:rPr>
                <a:t>w=0</a:t>
              </a:r>
              <a:endParaRPr lang="en-US" sz="1600" baseline="-25000" dirty="0">
                <a:latin typeface="Comic Sans MS" pitchFamily="66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64185" y="4859867"/>
              <a:ext cx="7665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Comic Sans MS" pitchFamily="66" charset="0"/>
                </a:rPr>
                <a:t>u=w=0</a:t>
              </a:r>
              <a:endParaRPr lang="en-US" sz="1600" baseline="-25000" dirty="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1969505"/>
      </p:ext>
    </p:extLst>
  </p:cSld>
  <p:clrMapOvr>
    <a:masterClrMapping/>
  </p:clrMapOvr>
  <p:transition>
    <p:fade thruBlk="1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Tension of Elastoplastic Bar 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0175" y="739459"/>
            <a:ext cx="863461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 External forces [Node, DOF, Value]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EXTFORCE=[9 3 10.0E3; 10 3 10.0E3; 11 3 10.0E3; 12 3 10.0E3];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 Load increments [Start End Increment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InitialFactor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FinalFactor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TIMS=[0.0 0.8 0.4 0.0 0.8; 0.8 1.1 0.1 0.8 1.1]';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 Material properties PROP=[LAMDA MU BETA H Y0]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MID=1;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PROP=[206.9E9 0.29 0 1E8 4E8];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 Set program parameters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PARAM=struct('ITRA',70,'ATOL',1.0E5,'NTOL',6,'TOL',1E-6,'TIMS',TIMS);;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 Calling main function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NOUT=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output.txt','w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NLFEA(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PARAM,NOUT,MID,PROP,EXTFORCE,SDISPT,XYZ,LE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,[],[]);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fclose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(NOUT);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5608720" y="1888451"/>
            <a:ext cx="3358480" cy="3295688"/>
            <a:chOff x="5490057" y="1616226"/>
            <a:chExt cx="3358480" cy="3295688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5729286" y="2043113"/>
              <a:ext cx="3043237" cy="2401888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5729286" y="2043113"/>
              <a:ext cx="30432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5729286" y="4445000"/>
              <a:ext cx="30432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V="1">
              <a:off x="8772523" y="2043113"/>
              <a:ext cx="0" cy="24018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V="1">
              <a:off x="5729286" y="2043113"/>
              <a:ext cx="0" cy="24018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5729286" y="4445000"/>
              <a:ext cx="30432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 flipV="1">
              <a:off x="5729286" y="2043113"/>
              <a:ext cx="0" cy="24018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 flipV="1">
              <a:off x="5729286" y="4408488"/>
              <a:ext cx="0" cy="365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>
              <a:off x="5729286" y="2043113"/>
              <a:ext cx="0" cy="285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5652064" y="4426848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</a:t>
              </a: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8672207" y="4465638"/>
              <a:ext cx="17633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1.1</a:t>
              </a: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 flipV="1">
              <a:off x="6831011" y="4408488"/>
              <a:ext cx="0" cy="365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6741807" y="4465638"/>
              <a:ext cx="17633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0.4</a:t>
              </a: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8" name="Line 22"/>
            <p:cNvSpPr>
              <a:spLocks noChangeShapeType="1"/>
            </p:cNvSpPr>
            <p:nvPr/>
          </p:nvSpPr>
          <p:spPr bwMode="auto">
            <a:xfrm flipV="1">
              <a:off x="8223248" y="4408488"/>
              <a:ext cx="0" cy="365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8135632" y="4465638"/>
              <a:ext cx="17633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0.9</a:t>
              </a: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 flipV="1">
              <a:off x="7937498" y="4408488"/>
              <a:ext cx="0" cy="365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3" name="Rectangle 27"/>
            <p:cNvSpPr>
              <a:spLocks noChangeArrowheads="1"/>
            </p:cNvSpPr>
            <p:nvPr/>
          </p:nvSpPr>
          <p:spPr bwMode="auto">
            <a:xfrm>
              <a:off x="7849882" y="4465638"/>
              <a:ext cx="17633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0.8</a:t>
              </a:r>
              <a:endPara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 flipV="1">
              <a:off x="8491536" y="4408488"/>
              <a:ext cx="0" cy="365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8445194" y="4465638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</a:t>
              </a:r>
              <a:endPara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7" name="Line 31"/>
            <p:cNvSpPr>
              <a:spLocks noChangeShapeType="1"/>
            </p:cNvSpPr>
            <p:nvPr/>
          </p:nvSpPr>
          <p:spPr bwMode="auto">
            <a:xfrm>
              <a:off x="5729286" y="4445000"/>
              <a:ext cx="28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 flipH="1">
              <a:off x="8737598" y="4445000"/>
              <a:ext cx="349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9" name="Line 43"/>
            <p:cNvSpPr>
              <a:spLocks noChangeShapeType="1"/>
            </p:cNvSpPr>
            <p:nvPr/>
          </p:nvSpPr>
          <p:spPr bwMode="auto">
            <a:xfrm>
              <a:off x="5729286" y="3567113"/>
              <a:ext cx="28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1" name="Rectangle 45"/>
            <p:cNvSpPr>
              <a:spLocks noChangeArrowheads="1"/>
            </p:cNvSpPr>
            <p:nvPr/>
          </p:nvSpPr>
          <p:spPr bwMode="auto">
            <a:xfrm>
              <a:off x="5615210" y="3490169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4</a:t>
              </a:r>
              <a:endPara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1" name="Line 55"/>
            <p:cNvSpPr>
              <a:spLocks noChangeShapeType="1"/>
            </p:cNvSpPr>
            <p:nvPr/>
          </p:nvSpPr>
          <p:spPr bwMode="auto">
            <a:xfrm>
              <a:off x="5729286" y="2697163"/>
              <a:ext cx="28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" name="Rectangle 57"/>
            <p:cNvSpPr>
              <a:spLocks noChangeArrowheads="1"/>
            </p:cNvSpPr>
            <p:nvPr/>
          </p:nvSpPr>
          <p:spPr bwMode="auto">
            <a:xfrm>
              <a:off x="5615210" y="2618632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8</a:t>
              </a:r>
              <a:endPara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4" name="Line 58"/>
            <p:cNvSpPr>
              <a:spLocks noChangeShapeType="1"/>
            </p:cNvSpPr>
            <p:nvPr/>
          </p:nvSpPr>
          <p:spPr bwMode="auto">
            <a:xfrm>
              <a:off x="5729286" y="2479675"/>
              <a:ext cx="28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" name="Rectangle 60"/>
            <p:cNvSpPr>
              <a:spLocks noChangeArrowheads="1"/>
            </p:cNvSpPr>
            <p:nvPr/>
          </p:nvSpPr>
          <p:spPr bwMode="auto">
            <a:xfrm>
              <a:off x="5615210" y="2401144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9</a:t>
              </a:r>
              <a:endPara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7" name="Line 61"/>
            <p:cNvSpPr>
              <a:spLocks noChangeShapeType="1"/>
            </p:cNvSpPr>
            <p:nvPr/>
          </p:nvSpPr>
          <p:spPr bwMode="auto">
            <a:xfrm>
              <a:off x="5729286" y="2262188"/>
              <a:ext cx="28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" name="Rectangle 63"/>
            <p:cNvSpPr>
              <a:spLocks noChangeArrowheads="1"/>
            </p:cNvSpPr>
            <p:nvPr/>
          </p:nvSpPr>
          <p:spPr bwMode="auto">
            <a:xfrm>
              <a:off x="5565998" y="2183657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10</a:t>
              </a:r>
              <a:endPara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0" name="Line 64"/>
            <p:cNvSpPr>
              <a:spLocks noChangeShapeType="1"/>
            </p:cNvSpPr>
            <p:nvPr/>
          </p:nvSpPr>
          <p:spPr bwMode="auto">
            <a:xfrm>
              <a:off x="5729286" y="2043113"/>
              <a:ext cx="28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1" name="Line 65"/>
            <p:cNvSpPr>
              <a:spLocks noChangeShapeType="1"/>
            </p:cNvSpPr>
            <p:nvPr/>
          </p:nvSpPr>
          <p:spPr bwMode="auto">
            <a:xfrm flipH="1">
              <a:off x="8737598" y="2043113"/>
              <a:ext cx="349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2" name="Rectangle 66"/>
            <p:cNvSpPr>
              <a:spLocks noChangeArrowheads="1"/>
            </p:cNvSpPr>
            <p:nvPr/>
          </p:nvSpPr>
          <p:spPr bwMode="auto">
            <a:xfrm>
              <a:off x="5565998" y="1966169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11</a:t>
              </a: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3" name="Line 67"/>
            <p:cNvSpPr>
              <a:spLocks noChangeShapeType="1"/>
            </p:cNvSpPr>
            <p:nvPr/>
          </p:nvSpPr>
          <p:spPr bwMode="auto">
            <a:xfrm>
              <a:off x="5729286" y="2043113"/>
              <a:ext cx="30432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4" name="Line 68"/>
            <p:cNvSpPr>
              <a:spLocks noChangeShapeType="1"/>
            </p:cNvSpPr>
            <p:nvPr/>
          </p:nvSpPr>
          <p:spPr bwMode="auto">
            <a:xfrm>
              <a:off x="5729286" y="4445000"/>
              <a:ext cx="30432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5" name="Line 69"/>
            <p:cNvSpPr>
              <a:spLocks noChangeShapeType="1"/>
            </p:cNvSpPr>
            <p:nvPr/>
          </p:nvSpPr>
          <p:spPr bwMode="auto">
            <a:xfrm flipV="1">
              <a:off x="8772523" y="2043113"/>
              <a:ext cx="0" cy="24018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6" name="Line 70"/>
            <p:cNvSpPr>
              <a:spLocks noChangeShapeType="1"/>
            </p:cNvSpPr>
            <p:nvPr/>
          </p:nvSpPr>
          <p:spPr bwMode="auto">
            <a:xfrm flipV="1">
              <a:off x="5729286" y="2043113"/>
              <a:ext cx="0" cy="24018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5729286" y="2043113"/>
              <a:ext cx="3043237" cy="2401888"/>
            </a:xfrm>
            <a:custGeom>
              <a:avLst/>
              <a:gdLst>
                <a:gd name="T0" fmla="*/ 0 w 1917"/>
                <a:gd name="T1" fmla="*/ 1513 h 1513"/>
                <a:gd name="T2" fmla="*/ 694 w 1917"/>
                <a:gd name="T3" fmla="*/ 960 h 1513"/>
                <a:gd name="T4" fmla="*/ 1391 w 1917"/>
                <a:gd name="T5" fmla="*/ 412 h 1513"/>
                <a:gd name="T6" fmla="*/ 1568 w 1917"/>
                <a:gd name="T7" fmla="*/ 275 h 1513"/>
                <a:gd name="T8" fmla="*/ 1740 w 1917"/>
                <a:gd name="T9" fmla="*/ 138 h 1513"/>
                <a:gd name="T10" fmla="*/ 1917 w 1917"/>
                <a:gd name="T11" fmla="*/ 0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7" h="1513">
                  <a:moveTo>
                    <a:pt x="0" y="1513"/>
                  </a:moveTo>
                  <a:lnTo>
                    <a:pt x="694" y="960"/>
                  </a:lnTo>
                  <a:lnTo>
                    <a:pt x="1391" y="412"/>
                  </a:lnTo>
                  <a:lnTo>
                    <a:pt x="1568" y="275"/>
                  </a:lnTo>
                  <a:lnTo>
                    <a:pt x="1740" y="138"/>
                  </a:lnTo>
                  <a:lnTo>
                    <a:pt x="1917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9" name="Rectangle 73"/>
            <p:cNvSpPr>
              <a:spLocks noChangeArrowheads="1"/>
            </p:cNvSpPr>
            <p:nvPr/>
          </p:nvSpPr>
          <p:spPr bwMode="auto">
            <a:xfrm>
              <a:off x="6802436" y="3538538"/>
              <a:ext cx="55562" cy="5715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0" name="Rectangle 74"/>
            <p:cNvSpPr>
              <a:spLocks noChangeArrowheads="1"/>
            </p:cNvSpPr>
            <p:nvPr/>
          </p:nvSpPr>
          <p:spPr bwMode="auto">
            <a:xfrm>
              <a:off x="7910511" y="2668588"/>
              <a:ext cx="55562" cy="55563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1" name="Rectangle 75"/>
            <p:cNvSpPr>
              <a:spLocks noChangeArrowheads="1"/>
            </p:cNvSpPr>
            <p:nvPr/>
          </p:nvSpPr>
          <p:spPr bwMode="auto">
            <a:xfrm>
              <a:off x="8189911" y="2451100"/>
              <a:ext cx="57150" cy="55563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2" name="Rectangle 76"/>
            <p:cNvSpPr>
              <a:spLocks noChangeArrowheads="1"/>
            </p:cNvSpPr>
            <p:nvPr/>
          </p:nvSpPr>
          <p:spPr bwMode="auto">
            <a:xfrm>
              <a:off x="8464548" y="2233613"/>
              <a:ext cx="55562" cy="55563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3" name="Rectangle 77"/>
            <p:cNvSpPr>
              <a:spLocks noChangeArrowheads="1"/>
            </p:cNvSpPr>
            <p:nvPr/>
          </p:nvSpPr>
          <p:spPr bwMode="auto">
            <a:xfrm>
              <a:off x="8743948" y="2016125"/>
              <a:ext cx="55562" cy="55563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5732443" y="3567112"/>
              <a:ext cx="1098015" cy="869013"/>
            </a:xfrm>
            <a:custGeom>
              <a:avLst/>
              <a:gdLst>
                <a:gd name="connsiteX0" fmla="*/ 1098015 w 1098015"/>
                <a:gd name="connsiteY0" fmla="*/ 958467 h 958467"/>
                <a:gd name="connsiteX1" fmla="*/ 1098015 w 1098015"/>
                <a:gd name="connsiteY1" fmla="*/ 0 h 958467"/>
                <a:gd name="connsiteX2" fmla="*/ 0 w 1098015"/>
                <a:gd name="connsiteY2" fmla="*/ 0 h 95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8015" h="958467">
                  <a:moveTo>
                    <a:pt x="1098015" y="958467"/>
                  </a:moveTo>
                  <a:lnTo>
                    <a:pt x="1098015" y="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5729285" y="2697164"/>
              <a:ext cx="2202897" cy="1737518"/>
            </a:xfrm>
            <a:custGeom>
              <a:avLst/>
              <a:gdLst>
                <a:gd name="connsiteX0" fmla="*/ 1098015 w 1098015"/>
                <a:gd name="connsiteY0" fmla="*/ 958467 h 958467"/>
                <a:gd name="connsiteX1" fmla="*/ 1098015 w 1098015"/>
                <a:gd name="connsiteY1" fmla="*/ 0 h 958467"/>
                <a:gd name="connsiteX2" fmla="*/ 0 w 1098015"/>
                <a:gd name="connsiteY2" fmla="*/ 0 h 95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8015" h="958467">
                  <a:moveTo>
                    <a:pt x="1098015" y="958467"/>
                  </a:moveTo>
                  <a:lnTo>
                    <a:pt x="1098015" y="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5728733" y="2479676"/>
              <a:ext cx="2491074" cy="1955006"/>
            </a:xfrm>
            <a:custGeom>
              <a:avLst/>
              <a:gdLst>
                <a:gd name="connsiteX0" fmla="*/ 1098015 w 1098015"/>
                <a:gd name="connsiteY0" fmla="*/ 958467 h 958467"/>
                <a:gd name="connsiteX1" fmla="*/ 1098015 w 1098015"/>
                <a:gd name="connsiteY1" fmla="*/ 0 h 958467"/>
                <a:gd name="connsiteX2" fmla="*/ 0 w 1098015"/>
                <a:gd name="connsiteY2" fmla="*/ 0 h 95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8015" h="958467">
                  <a:moveTo>
                    <a:pt x="1098015" y="958467"/>
                  </a:moveTo>
                  <a:lnTo>
                    <a:pt x="1098015" y="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5728732" y="2262188"/>
              <a:ext cx="2762957" cy="2179141"/>
            </a:xfrm>
            <a:custGeom>
              <a:avLst/>
              <a:gdLst>
                <a:gd name="connsiteX0" fmla="*/ 1098015 w 1098015"/>
                <a:gd name="connsiteY0" fmla="*/ 958467 h 958467"/>
                <a:gd name="connsiteX1" fmla="*/ 1098015 w 1098015"/>
                <a:gd name="connsiteY1" fmla="*/ 0 h 958467"/>
                <a:gd name="connsiteX2" fmla="*/ 0 w 1098015"/>
                <a:gd name="connsiteY2" fmla="*/ 0 h 95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8015" h="958467">
                  <a:moveTo>
                    <a:pt x="1098015" y="958467"/>
                  </a:moveTo>
                  <a:lnTo>
                    <a:pt x="1098015" y="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083118" y="4542582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Time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490057" y="1616226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Force (</a:t>
              </a:r>
              <a:r>
                <a:rPr lang="en-US" dirty="0" err="1">
                  <a:latin typeface="+mn-lt"/>
                </a:rPr>
                <a:t>kN</a:t>
              </a:r>
              <a:r>
                <a:rPr lang="en-US" dirty="0">
                  <a:latin typeface="+mn-lt"/>
                </a:rPr>
                <a:t>)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745038" y="1193418"/>
            <a:ext cx="3559879" cy="1492650"/>
            <a:chOff x="1745038" y="1193418"/>
            <a:chExt cx="3559879" cy="1492650"/>
          </a:xfrm>
        </p:grpSpPr>
        <p:sp>
          <p:nvSpPr>
            <p:cNvPr id="92" name="Oval 91"/>
            <p:cNvSpPr/>
            <p:nvPr/>
          </p:nvSpPr>
          <p:spPr bwMode="auto">
            <a:xfrm>
              <a:off x="1745038" y="1193418"/>
              <a:ext cx="774797" cy="272226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4796253" y="1808566"/>
              <a:ext cx="508664" cy="272226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4" name="Freeform 93"/>
            <p:cNvSpPr/>
            <p:nvPr/>
          </p:nvSpPr>
          <p:spPr bwMode="auto">
            <a:xfrm>
              <a:off x="2303450" y="1444892"/>
              <a:ext cx="2589637" cy="802717"/>
            </a:xfrm>
            <a:custGeom>
              <a:avLst/>
              <a:gdLst>
                <a:gd name="connsiteX0" fmla="*/ 0 w 2589637"/>
                <a:gd name="connsiteY0" fmla="*/ 0 h 802717"/>
                <a:gd name="connsiteX1" fmla="*/ 439750 w 2589637"/>
                <a:gd name="connsiteY1" fmla="*/ 802717 h 802717"/>
                <a:gd name="connsiteX2" fmla="*/ 2589637 w 2589637"/>
                <a:gd name="connsiteY2" fmla="*/ 607273 h 80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9637" h="802717">
                  <a:moveTo>
                    <a:pt x="0" y="0"/>
                  </a:moveTo>
                  <a:lnTo>
                    <a:pt x="439750" y="802717"/>
                  </a:lnTo>
                  <a:lnTo>
                    <a:pt x="2589637" y="607273"/>
                  </a:ln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856906" y="2316736"/>
              <a:ext cx="2037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10kN * 1.1 = 11kN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2613277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Observations in linear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Which one will happen?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Will this happen?</a:t>
            </a:r>
          </a:p>
        </p:txBody>
      </p:sp>
      <p:grpSp>
        <p:nvGrpSpPr>
          <p:cNvPr id="2" name="Group 129"/>
          <p:cNvGrpSpPr>
            <a:grpSpLocks/>
          </p:cNvGrpSpPr>
          <p:nvPr/>
        </p:nvGrpSpPr>
        <p:grpSpPr bwMode="auto">
          <a:xfrm>
            <a:off x="1309688" y="1236663"/>
            <a:ext cx="6750050" cy="2232025"/>
            <a:chOff x="1309347" y="1235954"/>
            <a:chExt cx="6750570" cy="2233109"/>
          </a:xfrm>
        </p:grpSpPr>
        <p:sp>
          <p:nvSpPr>
            <p:cNvPr id="59" name="Rectangle 58"/>
            <p:cNvSpPr/>
            <p:nvPr/>
          </p:nvSpPr>
          <p:spPr bwMode="auto">
            <a:xfrm>
              <a:off x="7947195" y="3102172"/>
              <a:ext cx="112722" cy="36689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defRPr/>
              </a:pPr>
              <a:endParaRPr lang="en-US" sz="2000">
                <a:cs typeface="+mn-cs"/>
              </a:endParaRPr>
            </a:p>
          </p:txBody>
        </p:sp>
        <p:sp>
          <p:nvSpPr>
            <p:cNvPr id="28711" name="Rectangle 34"/>
            <p:cNvSpPr>
              <a:spLocks noChangeArrowheads="1"/>
            </p:cNvSpPr>
            <p:nvPr/>
          </p:nvSpPr>
          <p:spPr bwMode="auto">
            <a:xfrm>
              <a:off x="5199946" y="3261522"/>
              <a:ext cx="2743200" cy="67646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8712" name="Arc 35"/>
            <p:cNvSpPr>
              <a:spLocks noChangeAspect="1"/>
            </p:cNvSpPr>
            <p:nvPr/>
          </p:nvSpPr>
          <p:spPr bwMode="auto">
            <a:xfrm flipH="1" flipV="1">
              <a:off x="6199118" y="1524640"/>
              <a:ext cx="1742123" cy="1742598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3" name="Arc 36"/>
            <p:cNvSpPr>
              <a:spLocks noChangeAspect="1"/>
            </p:cNvSpPr>
            <p:nvPr/>
          </p:nvSpPr>
          <p:spPr bwMode="auto">
            <a:xfrm flipH="1" flipV="1">
              <a:off x="6137206" y="1519877"/>
              <a:ext cx="1810703" cy="1811197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8714" name="AutoShape 43"/>
            <p:cNvCxnSpPr>
              <a:cxnSpLocks noChangeShapeType="1"/>
            </p:cNvCxnSpPr>
            <p:nvPr/>
          </p:nvCxnSpPr>
          <p:spPr bwMode="auto">
            <a:xfrm>
              <a:off x="6137206" y="1524640"/>
              <a:ext cx="6191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8715" name="Arc 47"/>
            <p:cNvSpPr>
              <a:spLocks/>
            </p:cNvSpPr>
            <p:nvPr/>
          </p:nvSpPr>
          <p:spPr bwMode="auto">
            <a:xfrm rot="5400000" flipH="1" flipV="1">
              <a:off x="6042872" y="1394149"/>
              <a:ext cx="266773" cy="272415"/>
            </a:xfrm>
            <a:custGeom>
              <a:avLst/>
              <a:gdLst>
                <a:gd name="T0" fmla="*/ 32764007 w 42289"/>
                <a:gd name="T1" fmla="*/ 0 h 43200"/>
                <a:gd name="T2" fmla="*/ 0 w 42289"/>
                <a:gd name="T3" fmla="*/ 43967097 h 43200"/>
                <a:gd name="T4" fmla="*/ 32764007 w 42289"/>
                <a:gd name="T5" fmla="*/ 34154207 h 43200"/>
                <a:gd name="T6" fmla="*/ 0 60000 65536"/>
                <a:gd name="T7" fmla="*/ 0 60000 65536"/>
                <a:gd name="T8" fmla="*/ 0 60000 65536"/>
                <a:gd name="T9" fmla="*/ 0 w 42289"/>
                <a:gd name="T10" fmla="*/ 0 h 43200"/>
                <a:gd name="T11" fmla="*/ 42289 w 4228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289" h="43200" fill="none" extrusionOk="0">
                  <a:moveTo>
                    <a:pt x="20688" y="0"/>
                  </a:moveTo>
                  <a:cubicBezTo>
                    <a:pt x="32618" y="0"/>
                    <a:pt x="42289" y="9670"/>
                    <a:pt x="42289" y="21600"/>
                  </a:cubicBezTo>
                  <a:cubicBezTo>
                    <a:pt x="42289" y="33529"/>
                    <a:pt x="32618" y="43200"/>
                    <a:pt x="20689" y="43200"/>
                  </a:cubicBezTo>
                  <a:cubicBezTo>
                    <a:pt x="11150" y="43200"/>
                    <a:pt x="2740" y="36942"/>
                    <a:pt x="-1" y="27806"/>
                  </a:cubicBezTo>
                </a:path>
                <a:path w="42289" h="43200" stroke="0" extrusionOk="0">
                  <a:moveTo>
                    <a:pt x="20688" y="0"/>
                  </a:moveTo>
                  <a:cubicBezTo>
                    <a:pt x="32618" y="0"/>
                    <a:pt x="42289" y="9670"/>
                    <a:pt x="42289" y="21600"/>
                  </a:cubicBezTo>
                  <a:cubicBezTo>
                    <a:pt x="42289" y="33529"/>
                    <a:pt x="32618" y="43200"/>
                    <a:pt x="20689" y="43200"/>
                  </a:cubicBezTo>
                  <a:cubicBezTo>
                    <a:pt x="11150" y="43200"/>
                    <a:pt x="2740" y="36942"/>
                    <a:pt x="-1" y="27806"/>
                  </a:cubicBezTo>
                  <a:lnTo>
                    <a:pt x="20689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Text Box 51"/>
            <p:cNvSpPr txBox="1">
              <a:spLocks noChangeArrowheads="1"/>
            </p:cNvSpPr>
            <p:nvPr/>
          </p:nvSpPr>
          <p:spPr bwMode="auto">
            <a:xfrm>
              <a:off x="6280081" y="1235954"/>
              <a:ext cx="229553" cy="268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sz="1600" i="1">
                  <a:latin typeface="Comic Sans MS" pitchFamily="66" charset="0"/>
                  <a:ea typeface="맑은 고딕" pitchFamily="50" charset="-127"/>
                </a:rPr>
                <a:t>M</a:t>
              </a:r>
              <a:endParaRPr lang="en-US" sz="1600">
                <a:latin typeface="Comic Sans MS" pitchFamily="66" charset="0"/>
              </a:endParaRPr>
            </a:p>
          </p:txBody>
        </p:sp>
        <p:cxnSp>
          <p:nvCxnSpPr>
            <p:cNvPr id="28717" name="Straight Connector 57"/>
            <p:cNvCxnSpPr>
              <a:cxnSpLocks noChangeShapeType="1"/>
            </p:cNvCxnSpPr>
            <p:nvPr/>
          </p:nvCxnSpPr>
          <p:spPr bwMode="auto">
            <a:xfrm rot="5400000" flipH="1" flipV="1">
              <a:off x="7758259" y="3280527"/>
              <a:ext cx="377072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0" name="Rectangle 59"/>
            <p:cNvSpPr/>
            <p:nvPr/>
          </p:nvSpPr>
          <p:spPr bwMode="auto">
            <a:xfrm>
              <a:off x="4168654" y="3102172"/>
              <a:ext cx="112722" cy="36689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defRPr/>
              </a:pPr>
              <a:endParaRPr lang="en-US" sz="2000">
                <a:cs typeface="+mn-cs"/>
              </a:endParaRPr>
            </a:p>
          </p:txBody>
        </p:sp>
        <p:sp>
          <p:nvSpPr>
            <p:cNvPr id="28719" name="Rectangle 34"/>
            <p:cNvSpPr>
              <a:spLocks noChangeArrowheads="1"/>
            </p:cNvSpPr>
            <p:nvPr/>
          </p:nvSpPr>
          <p:spPr bwMode="auto">
            <a:xfrm>
              <a:off x="1421369" y="3261522"/>
              <a:ext cx="2743200" cy="67646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grpSp>
          <p:nvGrpSpPr>
            <p:cNvPr id="28720" name="Group 67"/>
            <p:cNvGrpSpPr>
              <a:grpSpLocks/>
            </p:cNvGrpSpPr>
            <p:nvPr/>
          </p:nvGrpSpPr>
          <p:grpSpPr bwMode="auto">
            <a:xfrm>
              <a:off x="1376314" y="1519877"/>
              <a:ext cx="2793019" cy="1811197"/>
              <a:chOff x="5714571" y="2237886"/>
              <a:chExt cx="1810703" cy="1811197"/>
            </a:xfrm>
          </p:grpSpPr>
          <p:sp>
            <p:nvSpPr>
              <p:cNvPr id="28725" name="Arc 35"/>
              <p:cNvSpPr>
                <a:spLocks noChangeAspect="1"/>
              </p:cNvSpPr>
              <p:nvPr/>
            </p:nvSpPr>
            <p:spPr bwMode="auto">
              <a:xfrm flipH="1" flipV="1">
                <a:off x="5776483" y="2242649"/>
                <a:ext cx="1742123" cy="1742598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6" name="Arc 36"/>
              <p:cNvSpPr>
                <a:spLocks noChangeAspect="1"/>
              </p:cNvSpPr>
              <p:nvPr/>
            </p:nvSpPr>
            <p:spPr bwMode="auto">
              <a:xfrm flipH="1" flipV="1">
                <a:off x="5714571" y="2237886"/>
                <a:ext cx="1810703" cy="1811197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28727" name="AutoShape 43"/>
              <p:cNvCxnSpPr>
                <a:cxnSpLocks noChangeShapeType="1"/>
              </p:cNvCxnSpPr>
              <p:nvPr/>
            </p:nvCxnSpPr>
            <p:spPr bwMode="auto">
              <a:xfrm>
                <a:off x="5714571" y="2242649"/>
                <a:ext cx="61913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28721" name="Arc 47"/>
            <p:cNvSpPr>
              <a:spLocks/>
            </p:cNvSpPr>
            <p:nvPr/>
          </p:nvSpPr>
          <p:spPr bwMode="auto">
            <a:xfrm rot="5400000" flipH="1" flipV="1">
              <a:off x="1312168" y="1394149"/>
              <a:ext cx="266773" cy="272415"/>
            </a:xfrm>
            <a:custGeom>
              <a:avLst/>
              <a:gdLst>
                <a:gd name="T0" fmla="*/ 32764007 w 42289"/>
                <a:gd name="T1" fmla="*/ 0 h 43200"/>
                <a:gd name="T2" fmla="*/ 0 w 42289"/>
                <a:gd name="T3" fmla="*/ 43967097 h 43200"/>
                <a:gd name="T4" fmla="*/ 32764007 w 42289"/>
                <a:gd name="T5" fmla="*/ 34154207 h 43200"/>
                <a:gd name="T6" fmla="*/ 0 60000 65536"/>
                <a:gd name="T7" fmla="*/ 0 60000 65536"/>
                <a:gd name="T8" fmla="*/ 0 60000 65536"/>
                <a:gd name="T9" fmla="*/ 0 w 42289"/>
                <a:gd name="T10" fmla="*/ 0 h 43200"/>
                <a:gd name="T11" fmla="*/ 42289 w 4228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289" h="43200" fill="none" extrusionOk="0">
                  <a:moveTo>
                    <a:pt x="20688" y="0"/>
                  </a:moveTo>
                  <a:cubicBezTo>
                    <a:pt x="32618" y="0"/>
                    <a:pt x="42289" y="9670"/>
                    <a:pt x="42289" y="21600"/>
                  </a:cubicBezTo>
                  <a:cubicBezTo>
                    <a:pt x="42289" y="33529"/>
                    <a:pt x="32618" y="43200"/>
                    <a:pt x="20689" y="43200"/>
                  </a:cubicBezTo>
                  <a:cubicBezTo>
                    <a:pt x="11150" y="43200"/>
                    <a:pt x="2740" y="36942"/>
                    <a:pt x="-1" y="27806"/>
                  </a:cubicBezTo>
                </a:path>
                <a:path w="42289" h="43200" stroke="0" extrusionOk="0">
                  <a:moveTo>
                    <a:pt x="20688" y="0"/>
                  </a:moveTo>
                  <a:cubicBezTo>
                    <a:pt x="32618" y="0"/>
                    <a:pt x="42289" y="9670"/>
                    <a:pt x="42289" y="21600"/>
                  </a:cubicBezTo>
                  <a:cubicBezTo>
                    <a:pt x="42289" y="33529"/>
                    <a:pt x="32618" y="43200"/>
                    <a:pt x="20689" y="43200"/>
                  </a:cubicBezTo>
                  <a:cubicBezTo>
                    <a:pt x="11150" y="43200"/>
                    <a:pt x="2740" y="36942"/>
                    <a:pt x="-1" y="27806"/>
                  </a:cubicBezTo>
                  <a:lnTo>
                    <a:pt x="20689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Text Box 51"/>
            <p:cNvSpPr txBox="1">
              <a:spLocks noChangeArrowheads="1"/>
            </p:cNvSpPr>
            <p:nvPr/>
          </p:nvSpPr>
          <p:spPr bwMode="auto">
            <a:xfrm>
              <a:off x="1549377" y="1235954"/>
              <a:ext cx="229553" cy="268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sz="1600" i="1">
                  <a:latin typeface="Comic Sans MS" pitchFamily="66" charset="0"/>
                  <a:ea typeface="맑은 고딕" pitchFamily="50" charset="-127"/>
                </a:rPr>
                <a:t>M</a:t>
              </a:r>
              <a:endParaRPr lang="en-US" sz="1600">
                <a:latin typeface="Comic Sans MS" pitchFamily="66" charset="0"/>
              </a:endParaRPr>
            </a:p>
          </p:txBody>
        </p:sp>
        <p:cxnSp>
          <p:nvCxnSpPr>
            <p:cNvPr id="28723" name="Straight Connector 66"/>
            <p:cNvCxnSpPr>
              <a:cxnSpLocks noChangeShapeType="1"/>
            </p:cNvCxnSpPr>
            <p:nvPr/>
          </p:nvCxnSpPr>
          <p:spPr bwMode="auto">
            <a:xfrm rot="5400000" flipH="1" flipV="1">
              <a:off x="3979682" y="3280527"/>
              <a:ext cx="377072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24" name="Straight Connector 69"/>
            <p:cNvCxnSpPr>
              <a:cxnSpLocks noChangeShapeType="1"/>
              <a:stCxn id="28719" idx="1"/>
            </p:cNvCxnSpPr>
            <p:nvPr/>
          </p:nvCxnSpPr>
          <p:spPr bwMode="auto">
            <a:xfrm rot="10800000">
              <a:off x="1404595" y="1657547"/>
              <a:ext cx="16775" cy="163779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</p:grpSp>
      <p:sp>
        <p:nvSpPr>
          <p:cNvPr id="28677" name="Rectangle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5" name="Group 128"/>
          <p:cNvGrpSpPr>
            <a:grpSpLocks/>
          </p:cNvGrpSpPr>
          <p:nvPr/>
        </p:nvGrpSpPr>
        <p:grpSpPr bwMode="auto">
          <a:xfrm>
            <a:off x="773113" y="4621213"/>
            <a:ext cx="7591425" cy="762000"/>
            <a:chOff x="1168921" y="4592818"/>
            <a:chExt cx="7591021" cy="762000"/>
          </a:xfrm>
        </p:grpSpPr>
        <p:grpSp>
          <p:nvGrpSpPr>
            <p:cNvPr id="28679" name="Group 76"/>
            <p:cNvGrpSpPr>
              <a:grpSpLocks/>
            </p:cNvGrpSpPr>
            <p:nvPr/>
          </p:nvGrpSpPr>
          <p:grpSpPr bwMode="auto">
            <a:xfrm>
              <a:off x="3934981" y="4943338"/>
              <a:ext cx="609600" cy="411480"/>
              <a:chOff x="7010" y="1140"/>
              <a:chExt cx="800" cy="540"/>
            </a:xfrm>
          </p:grpSpPr>
          <p:sp>
            <p:nvSpPr>
              <p:cNvPr id="28707" name="AutoShape 79"/>
              <p:cNvSpPr>
                <a:spLocks noChangeArrowheads="1"/>
              </p:cNvSpPr>
              <p:nvPr/>
            </p:nvSpPr>
            <p:spPr bwMode="auto">
              <a:xfrm>
                <a:off x="7200" y="1140"/>
                <a:ext cx="428" cy="370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8" name="Rectangle 78" descr="Wide upward diagonal"/>
              <p:cNvSpPr>
                <a:spLocks noChangeArrowheads="1"/>
              </p:cNvSpPr>
              <p:nvPr/>
            </p:nvSpPr>
            <p:spPr bwMode="auto">
              <a:xfrm>
                <a:off x="7010" y="1510"/>
                <a:ext cx="800" cy="170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9" name="Line 77"/>
              <p:cNvSpPr>
                <a:spLocks noChangeShapeType="1"/>
              </p:cNvSpPr>
              <p:nvPr/>
            </p:nvSpPr>
            <p:spPr bwMode="auto">
              <a:xfrm>
                <a:off x="7010" y="1510"/>
                <a:ext cx="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80" name="Group 72"/>
            <p:cNvGrpSpPr>
              <a:grpSpLocks/>
            </p:cNvGrpSpPr>
            <p:nvPr/>
          </p:nvGrpSpPr>
          <p:grpSpPr bwMode="auto">
            <a:xfrm>
              <a:off x="1168921" y="4943338"/>
              <a:ext cx="609600" cy="411480"/>
              <a:chOff x="3750" y="1120"/>
              <a:chExt cx="800" cy="540"/>
            </a:xfrm>
          </p:grpSpPr>
          <p:sp>
            <p:nvSpPr>
              <p:cNvPr id="28704" name="AutoShape 75"/>
              <p:cNvSpPr>
                <a:spLocks noChangeArrowheads="1"/>
              </p:cNvSpPr>
              <p:nvPr/>
            </p:nvSpPr>
            <p:spPr bwMode="auto">
              <a:xfrm>
                <a:off x="3940" y="1120"/>
                <a:ext cx="428" cy="370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5" name="Rectangle 74" descr="Wide upward diagonal"/>
              <p:cNvSpPr>
                <a:spLocks noChangeArrowheads="1"/>
              </p:cNvSpPr>
              <p:nvPr/>
            </p:nvSpPr>
            <p:spPr bwMode="auto">
              <a:xfrm>
                <a:off x="3750" y="1490"/>
                <a:ext cx="800" cy="170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6" name="Line 73"/>
              <p:cNvSpPr>
                <a:spLocks noChangeShapeType="1"/>
              </p:cNvSpPr>
              <p:nvPr/>
            </p:nvSpPr>
            <p:spPr bwMode="auto">
              <a:xfrm>
                <a:off x="3750" y="1490"/>
                <a:ext cx="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81" name="AutoShape 71"/>
            <p:cNvSpPr>
              <a:spLocks noChangeArrowheads="1"/>
            </p:cNvSpPr>
            <p:nvPr/>
          </p:nvSpPr>
          <p:spPr bwMode="auto">
            <a:xfrm>
              <a:off x="1428001" y="5019538"/>
              <a:ext cx="1516380" cy="114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AutoShape 70"/>
            <p:cNvSpPr>
              <a:spLocks noChangeArrowheads="1"/>
            </p:cNvSpPr>
            <p:nvPr/>
          </p:nvSpPr>
          <p:spPr bwMode="auto">
            <a:xfrm>
              <a:off x="2780551" y="5019538"/>
              <a:ext cx="1516380" cy="114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Oval 69"/>
            <p:cNvSpPr>
              <a:spLocks noChangeAspect="1" noChangeArrowheads="1"/>
            </p:cNvSpPr>
            <p:nvPr/>
          </p:nvSpPr>
          <p:spPr bwMode="auto">
            <a:xfrm>
              <a:off x="2817127" y="5050018"/>
              <a:ext cx="54864" cy="5486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Oval 57"/>
            <p:cNvSpPr>
              <a:spLocks noChangeAspect="1" noChangeArrowheads="1"/>
            </p:cNvSpPr>
            <p:nvPr/>
          </p:nvSpPr>
          <p:spPr bwMode="auto">
            <a:xfrm>
              <a:off x="1460767" y="5047732"/>
              <a:ext cx="54864" cy="5486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Oval 56"/>
            <p:cNvSpPr>
              <a:spLocks noChangeAspect="1" noChangeArrowheads="1"/>
            </p:cNvSpPr>
            <p:nvPr/>
          </p:nvSpPr>
          <p:spPr bwMode="auto">
            <a:xfrm>
              <a:off x="4203967" y="5047732"/>
              <a:ext cx="54864" cy="5486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686" name="Group 76"/>
            <p:cNvGrpSpPr>
              <a:grpSpLocks/>
            </p:cNvGrpSpPr>
            <p:nvPr/>
          </p:nvGrpSpPr>
          <p:grpSpPr bwMode="auto">
            <a:xfrm>
              <a:off x="8150342" y="4943338"/>
              <a:ext cx="609600" cy="411480"/>
              <a:chOff x="7010" y="1140"/>
              <a:chExt cx="800" cy="540"/>
            </a:xfrm>
          </p:grpSpPr>
          <p:sp>
            <p:nvSpPr>
              <p:cNvPr id="28701" name="AutoShape 79"/>
              <p:cNvSpPr>
                <a:spLocks noChangeArrowheads="1"/>
              </p:cNvSpPr>
              <p:nvPr/>
            </p:nvSpPr>
            <p:spPr bwMode="auto">
              <a:xfrm>
                <a:off x="7200" y="1140"/>
                <a:ext cx="428" cy="370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2" name="Rectangle 78" descr="Wide upward diagonal"/>
              <p:cNvSpPr>
                <a:spLocks noChangeArrowheads="1"/>
              </p:cNvSpPr>
              <p:nvPr/>
            </p:nvSpPr>
            <p:spPr bwMode="auto">
              <a:xfrm>
                <a:off x="7010" y="1510"/>
                <a:ext cx="800" cy="170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3" name="Line 77"/>
              <p:cNvSpPr>
                <a:spLocks noChangeShapeType="1"/>
              </p:cNvSpPr>
              <p:nvPr/>
            </p:nvSpPr>
            <p:spPr bwMode="auto">
              <a:xfrm>
                <a:off x="7010" y="1510"/>
                <a:ext cx="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87" name="Group 72"/>
            <p:cNvGrpSpPr>
              <a:grpSpLocks/>
            </p:cNvGrpSpPr>
            <p:nvPr/>
          </p:nvGrpSpPr>
          <p:grpSpPr bwMode="auto">
            <a:xfrm>
              <a:off x="5384282" y="4943338"/>
              <a:ext cx="609600" cy="411480"/>
              <a:chOff x="3750" y="1120"/>
              <a:chExt cx="800" cy="540"/>
            </a:xfrm>
          </p:grpSpPr>
          <p:sp>
            <p:nvSpPr>
              <p:cNvPr id="28698" name="AutoShape 75"/>
              <p:cNvSpPr>
                <a:spLocks noChangeArrowheads="1"/>
              </p:cNvSpPr>
              <p:nvPr/>
            </p:nvSpPr>
            <p:spPr bwMode="auto">
              <a:xfrm>
                <a:off x="3940" y="1120"/>
                <a:ext cx="428" cy="370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9" name="Rectangle 74" descr="Wide upward diagonal"/>
              <p:cNvSpPr>
                <a:spLocks noChangeArrowheads="1"/>
              </p:cNvSpPr>
              <p:nvPr/>
            </p:nvSpPr>
            <p:spPr bwMode="auto">
              <a:xfrm>
                <a:off x="3750" y="1490"/>
                <a:ext cx="800" cy="170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0" name="Line 73"/>
              <p:cNvSpPr>
                <a:spLocks noChangeShapeType="1"/>
              </p:cNvSpPr>
              <p:nvPr/>
            </p:nvSpPr>
            <p:spPr bwMode="auto">
              <a:xfrm>
                <a:off x="3750" y="1490"/>
                <a:ext cx="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88" name="AutoShape 71"/>
            <p:cNvSpPr>
              <a:spLocks noChangeArrowheads="1"/>
            </p:cNvSpPr>
            <p:nvPr/>
          </p:nvSpPr>
          <p:spPr bwMode="auto">
            <a:xfrm rot="426807">
              <a:off x="5643362" y="5104381"/>
              <a:ext cx="1516380" cy="114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AutoShape 70"/>
            <p:cNvSpPr>
              <a:spLocks noChangeArrowheads="1"/>
            </p:cNvSpPr>
            <p:nvPr/>
          </p:nvSpPr>
          <p:spPr bwMode="auto">
            <a:xfrm rot="-448996">
              <a:off x="6995912" y="5104381"/>
              <a:ext cx="1516380" cy="114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Oval 69"/>
            <p:cNvSpPr>
              <a:spLocks noChangeAspect="1" noChangeArrowheads="1"/>
            </p:cNvSpPr>
            <p:nvPr/>
          </p:nvSpPr>
          <p:spPr bwMode="auto">
            <a:xfrm>
              <a:off x="7032488" y="5219704"/>
              <a:ext cx="54864" cy="5486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Line 68"/>
            <p:cNvSpPr>
              <a:spLocks noChangeShapeType="1"/>
            </p:cNvSpPr>
            <p:nvPr/>
          </p:nvSpPr>
          <p:spPr bwMode="auto">
            <a:xfrm>
              <a:off x="7060682" y="4714977"/>
              <a:ext cx="0" cy="4648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Text Box 58"/>
            <p:cNvSpPr txBox="1">
              <a:spLocks noChangeArrowheads="1"/>
            </p:cNvSpPr>
            <p:nvPr/>
          </p:nvSpPr>
          <p:spPr bwMode="auto">
            <a:xfrm>
              <a:off x="7075922" y="4592818"/>
              <a:ext cx="251460" cy="205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600" i="1">
                  <a:latin typeface="Comic Sans MS" pitchFamily="66" charset="0"/>
                  <a:ea typeface="바탕" pitchFamily="18" charset="-127"/>
                </a:rPr>
                <a:t>F</a:t>
              </a:r>
              <a:endParaRPr lang="en-US" sz="2800">
                <a:latin typeface="Comic Sans MS" pitchFamily="66" charset="0"/>
              </a:endParaRPr>
            </a:p>
          </p:txBody>
        </p:sp>
        <p:sp>
          <p:nvSpPr>
            <p:cNvPr id="28693" name="Oval 57"/>
            <p:cNvSpPr>
              <a:spLocks noChangeAspect="1" noChangeArrowheads="1"/>
            </p:cNvSpPr>
            <p:nvPr/>
          </p:nvSpPr>
          <p:spPr bwMode="auto">
            <a:xfrm>
              <a:off x="5676128" y="5047732"/>
              <a:ext cx="54864" cy="5486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Oval 56"/>
            <p:cNvSpPr>
              <a:spLocks noChangeAspect="1" noChangeArrowheads="1"/>
            </p:cNvSpPr>
            <p:nvPr/>
          </p:nvSpPr>
          <p:spPr bwMode="auto">
            <a:xfrm>
              <a:off x="8419328" y="5047732"/>
              <a:ext cx="54864" cy="5486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TextBox 125"/>
            <p:cNvSpPr txBox="1">
              <a:spLocks noChangeArrowheads="1"/>
            </p:cNvSpPr>
            <p:nvPr/>
          </p:nvSpPr>
          <p:spPr bwMode="auto">
            <a:xfrm>
              <a:off x="1852597" y="4694548"/>
              <a:ext cx="7970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Truss</a:t>
              </a:r>
            </a:p>
          </p:txBody>
        </p:sp>
        <p:sp>
          <p:nvSpPr>
            <p:cNvPr id="28696" name="TextBox 126"/>
            <p:cNvSpPr txBox="1">
              <a:spLocks noChangeArrowheads="1"/>
            </p:cNvSpPr>
            <p:nvPr/>
          </p:nvSpPr>
          <p:spPr bwMode="auto">
            <a:xfrm>
              <a:off x="3164494" y="4694548"/>
              <a:ext cx="7970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Truss</a:t>
              </a:r>
            </a:p>
          </p:txBody>
        </p:sp>
        <p:sp>
          <p:nvSpPr>
            <p:cNvPr id="28697" name="Right Arrow 127"/>
            <p:cNvSpPr>
              <a:spLocks noChangeArrowheads="1"/>
            </p:cNvSpPr>
            <p:nvPr/>
          </p:nvSpPr>
          <p:spPr bwMode="auto">
            <a:xfrm>
              <a:off x="4807670" y="4986779"/>
              <a:ext cx="377072" cy="207390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</a:pPr>
              <a:endParaRPr lang="en-US" sz="2000"/>
            </a:p>
          </p:txBody>
        </p:sp>
      </p:grpSp>
    </p:spTree>
  </p:cSld>
  <p:clrMapOvr>
    <a:masterClrMapping/>
  </p:clrMapOvr>
  <p:transition>
    <p:fade thruBlk="1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Tension of Elastoplastic Bar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7456" y="1382071"/>
            <a:ext cx="4802918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Time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step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Residual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0.40000  4.000e-01     2    3.80851e-12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Time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step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Residual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0.80000  4.000e-01     2    4.32010e-12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Time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step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Residual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0.90000  1.000e-01     2    3.97904e-12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Time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step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Residual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1.00000  1.000e-01     2    3.63798e-12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Time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step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Residual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1.10000  1.000e-01     2    6.66390e+02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3    1.67060e-09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229" y="908110"/>
            <a:ext cx="442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Convergence iteration outputs (output.txt)</a:t>
            </a:r>
          </a:p>
        </p:txBody>
      </p:sp>
      <p:sp>
        <p:nvSpPr>
          <p:cNvPr id="6" name="Right Brace 5"/>
          <p:cNvSpPr/>
          <p:nvPr/>
        </p:nvSpPr>
        <p:spPr bwMode="auto">
          <a:xfrm>
            <a:off x="5332837" y="1640336"/>
            <a:ext cx="223365" cy="2094046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98436" y="2502693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Linear elastic region</a:t>
            </a:r>
          </a:p>
        </p:txBody>
      </p:sp>
      <p:sp>
        <p:nvSpPr>
          <p:cNvPr id="8" name="Right Brace 7"/>
          <p:cNvSpPr/>
          <p:nvPr/>
        </p:nvSpPr>
        <p:spPr bwMode="auto">
          <a:xfrm>
            <a:off x="5332837" y="4250919"/>
            <a:ext cx="223365" cy="369332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0498" y="4250919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Elastoplastic region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982163"/>
              </p:ext>
            </p:extLst>
          </p:nvPr>
        </p:nvGraphicFramePr>
        <p:xfrm>
          <a:off x="1000333" y="4898587"/>
          <a:ext cx="6908181" cy="17509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50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7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0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17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183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Load factor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u</a:t>
                      </a:r>
                      <a:r>
                        <a:rPr lang="en-US" sz="1400" baseline="-25000">
                          <a:effectLst/>
                        </a:rPr>
                        <a:t>5z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u</a:t>
                      </a:r>
                      <a:r>
                        <a:rPr lang="en-US" sz="1400" baseline="-25000">
                          <a:effectLst/>
                        </a:rPr>
                        <a:t>9z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r>
                        <a:rPr lang="en-US" sz="1400" baseline="-25000">
                          <a:effectLst/>
                        </a:rPr>
                        <a:t>33</a:t>
                      </a:r>
                      <a:r>
                        <a:rPr lang="en-US" sz="1400">
                          <a:effectLst/>
                        </a:rPr>
                        <a:t> Elem1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r>
                        <a:rPr lang="en-US" sz="1400" baseline="-25000">
                          <a:effectLst/>
                        </a:rPr>
                        <a:t>33</a:t>
                      </a:r>
                      <a:r>
                        <a:rPr lang="en-US" sz="1400">
                          <a:effectLst/>
                        </a:rPr>
                        <a:t> Elem2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State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83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0.4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7.73×10</a:t>
                      </a:r>
                      <a:r>
                        <a:rPr lang="en-US" sz="1400" baseline="30000">
                          <a:effectLst/>
                        </a:rPr>
                        <a:t>−6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1.55×10</a:t>
                      </a:r>
                      <a:r>
                        <a:rPr lang="en-US" sz="1400" baseline="30000">
                          <a:effectLst/>
                        </a:rPr>
                        <a:t>−5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160 MPa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160 MPa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Elastic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83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0.8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1.55×10</a:t>
                      </a:r>
                      <a:r>
                        <a:rPr lang="en-US" sz="1400" baseline="30000">
                          <a:effectLst/>
                        </a:rPr>
                        <a:t>−5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3.09×10</a:t>
                      </a:r>
                      <a:r>
                        <a:rPr lang="en-US" sz="1400" baseline="30000">
                          <a:effectLst/>
                        </a:rPr>
                        <a:t>−5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320 MPa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320 MPa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Elastic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83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0.9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1.74×10</a:t>
                      </a:r>
                      <a:r>
                        <a:rPr lang="en-US" sz="1400" baseline="30000">
                          <a:effectLst/>
                        </a:rPr>
                        <a:t>−5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3.48×10</a:t>
                      </a:r>
                      <a:r>
                        <a:rPr lang="en-US" sz="1400" baseline="30000">
                          <a:effectLst/>
                        </a:rPr>
                        <a:t>−5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360 MPa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360 MPa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Elastic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83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1.0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1.93×10</a:t>
                      </a:r>
                      <a:r>
                        <a:rPr lang="en-US" sz="1400" baseline="30000">
                          <a:effectLst/>
                        </a:rPr>
                        <a:t>−5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3.87×10</a:t>
                      </a:r>
                      <a:r>
                        <a:rPr lang="en-US" sz="1400" baseline="30000">
                          <a:effectLst/>
                        </a:rPr>
                        <a:t>−5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400 MPa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400 MPa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Elastic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83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1.1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4.02×10</a:t>
                      </a:r>
                      <a:r>
                        <a:rPr lang="en-US" sz="1400" baseline="30000">
                          <a:effectLst/>
                        </a:rPr>
                        <a:t>−3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8.04×10</a:t>
                      </a:r>
                      <a:r>
                        <a:rPr lang="en-US" sz="1400" baseline="30000">
                          <a:effectLst/>
                        </a:rPr>
                        <a:t>−3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440 MPa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440 MPa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Plastic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712979"/>
      </p:ext>
    </p:extLst>
  </p:cSld>
  <p:clrMapOvr>
    <a:masterClrMapping/>
  </p:clrMapOvr>
  <p:transition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curved object&#10;&#10;AI-generated content may be incorrect.">
            <a:extLst>
              <a:ext uri="{FF2B5EF4-FFF2-40B4-BE49-F238E27FC236}">
                <a16:creationId xmlns:a16="http://schemas.microsoft.com/office/drawing/2014/main" id="{4558E9F1-BD3B-4101-7AB1-743AC8B1E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21" y="4298223"/>
            <a:ext cx="7769158" cy="24736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F9A797-CFFE-6FF9-3252-2587AFE6D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Postprocessing NLFEA Analysis 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A3A764-8222-5409-D982-79A4B3302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600" y="741363"/>
            <a:ext cx="8909050" cy="385009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W=0.1; H=0.1; L=0.4; F=250;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Dimensions of the beam and applied load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XYZ=[W   0 0;W   L 0;0   L 0;0   0 0;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Nodal coordinates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     W   0 H;W   L H;0   L H;0   0 H;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     W 2*L 0;0 2*L 0;W 2*L H;0 2*L H;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     W 3*L 0;0 3*L 0;W 3*L H;0 3*L H;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     W 4*L 0;0 4*L 0;W 4*L H;0 4*L H;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     W 5*L 0;0 5*L 0;W 5*L H;0   L H];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LE=[ 1  2  3  4  5  6  7  8;  2  9 10  3  6 11 12  7;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Element connectivity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     9 13 14 10 11 15 16 12; 13 17 18 14 15 19 20 16;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    17 21 22 18 19 23 24 20];    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FORCE=[21 3 F; 22 3 F; 23 3 F; 24 3 F];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Applied forces [Node,DOF,Value]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SDISPT=[1 1 0;1 2 0;1 3 0;4 1 0;4 2 0;4 3 0;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Prescribed displacements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        5 1 0;5 2 0;5 3 0;8 1 0;8 2 0;8 3 0];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[Node, DOF, Value]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TIMS=[0.0 1.0 1.0 0 1.0]';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One-step linear elastic analysis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MID=0; PROP=[200E9 0.33];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Linear elastic material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PARAM=struct('ITRA',20,'ATOL',1.0E5,'NTOL',5,'TOL',1E-6,'TIMS',TIMS);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clc; NOUT = fopen('output.txt','w');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Output file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NLFEA(PARAM,NOUT,MID,PROP,FORCE,SDISPT,XYZ,LE,[],[]);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Calling NLFEA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fclose(NOUT);                                         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Closing output file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[SMAX,SMIN]=PLOTELEM(XYZ,LE,'output.txt',1.0,2,[])    </a:t>
            </a:r>
            <a:r>
              <a:rPr lang="en-US" sz="1200" b="1" noProof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Plot stress S22 contour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b="1" noProof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840051"/>
      </p:ext>
    </p:extLst>
  </p:cSld>
  <p:clrMapOvr>
    <a:masterClrMapping/>
  </p:clrMapOvr>
  <p:transition>
    <p:fade thruBlk="1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1D3FD-CF63-9B3A-EDD0-DA602ED27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5F707C-C035-C619-B2D2-9385AFB82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9D6B66-551F-A049-590E-1D0C4F93D6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35164"/>
      </p:ext>
    </p:extLst>
  </p:cSld>
  <p:clrMapOvr>
    <a:masterClrMapping/>
  </p:clrMapOvr>
  <p:transition>
    <p:fade thruBlk="1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2D648-5D23-4E18-AE73-BAE84510C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9882AD-05D9-4CFF-B871-F527C34FFD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7475" y="765747"/>
                <a:ext cx="8909050" cy="5873750"/>
              </a:xfrm>
            </p:spPr>
            <p:txBody>
              <a:bodyPr/>
              <a:lstStyle/>
              <a:p>
                <a:r>
                  <a:rPr lang="en-US" dirty="0"/>
                  <a:t>Iterative solution using Newton-Raphson method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When the potential energy is not convex locally, N-R method can diverge</a:t>
                </a:r>
              </a:p>
              <a:p>
                <a:r>
                  <a:rPr lang="en-US" dirty="0"/>
                  <a:t>Line search: determines the local minimum point in a given direction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baseline="30000" dirty="0"/>
              </a:p>
              <a:p>
                <a:pPr lvl="1"/>
                <a:r>
                  <a:rPr lang="en-US" dirty="0"/>
                  <a:t>Determine </a:t>
                </a:r>
                <a:r>
                  <a:rPr lang="en-US" dirty="0">
                    <a:latin typeface="Symbol" panose="05050102010706020507" pitchFamily="18" charset="2"/>
                  </a:rPr>
                  <a:t>a</a:t>
                </a:r>
                <a:r>
                  <a:rPr lang="en-US" dirty="0"/>
                  <a:t> such that  </a:t>
                </a:r>
              </a:p>
              <a:p>
                <a:r>
                  <a:rPr lang="en-US" dirty="0"/>
                  <a:t>Line search based on energy error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Linear search stops when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9882AD-05D9-4CFF-B871-F527C34FFD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475" y="765747"/>
                <a:ext cx="8909050" cy="5873750"/>
              </a:xfrm>
              <a:blipFill>
                <a:blip r:embed="rId2"/>
                <a:stretch>
                  <a:fillRect l="-889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1C59518-77F6-49E1-9830-F2A3DC0F5833}"/>
              </a:ext>
            </a:extLst>
          </p:cNvPr>
          <p:cNvSpPr txBox="1"/>
          <p:nvPr/>
        </p:nvSpPr>
        <p:spPr>
          <a:xfrm>
            <a:off x="6472356" y="1422781"/>
            <a:ext cx="19800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latin typeface="+mn-lt"/>
              </a:rPr>
              <a:t>Residual error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+mn-lt"/>
              </a:rPr>
              <a:t>Inc. displacement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+mn-lt"/>
              </a:rPr>
              <a:t>Tangent stiffness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78EE479-4F05-4744-9AF0-F9D9E75B2555}"/>
              </a:ext>
            </a:extLst>
          </p:cNvPr>
          <p:cNvCxnSpPr/>
          <p:nvPr/>
        </p:nvCxnSpPr>
        <p:spPr bwMode="auto">
          <a:xfrm>
            <a:off x="6019229" y="1600581"/>
            <a:ext cx="479107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B6A0AA7-253B-42D8-84BA-AF43F11E4690}"/>
              </a:ext>
            </a:extLst>
          </p:cNvPr>
          <p:cNvSpPr/>
          <p:nvPr/>
        </p:nvSpPr>
        <p:spPr bwMode="auto">
          <a:xfrm>
            <a:off x="5193792" y="1725168"/>
            <a:ext cx="1304544" cy="219456"/>
          </a:xfrm>
          <a:custGeom>
            <a:avLst/>
            <a:gdLst>
              <a:gd name="connsiteX0" fmla="*/ 0 w 1304544"/>
              <a:gd name="connsiteY0" fmla="*/ 0 h 219456"/>
              <a:gd name="connsiteX1" fmla="*/ 0 w 1304544"/>
              <a:gd name="connsiteY1" fmla="*/ 219456 h 219456"/>
              <a:gd name="connsiteX2" fmla="*/ 1304544 w 1304544"/>
              <a:gd name="connsiteY2" fmla="*/ 219456 h 21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544" h="219456">
                <a:moveTo>
                  <a:pt x="0" y="0"/>
                </a:moveTo>
                <a:lnTo>
                  <a:pt x="0" y="219456"/>
                </a:lnTo>
                <a:lnTo>
                  <a:pt x="1304544" y="219456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615BF5-CB84-4029-9B42-A2E001784C06}"/>
              </a:ext>
            </a:extLst>
          </p:cNvPr>
          <p:cNvSpPr/>
          <p:nvPr/>
        </p:nvSpPr>
        <p:spPr bwMode="auto">
          <a:xfrm>
            <a:off x="4870704" y="1725168"/>
            <a:ext cx="1627632" cy="553593"/>
          </a:xfrm>
          <a:custGeom>
            <a:avLst/>
            <a:gdLst>
              <a:gd name="connsiteX0" fmla="*/ 0 w 1304544"/>
              <a:gd name="connsiteY0" fmla="*/ 0 h 219456"/>
              <a:gd name="connsiteX1" fmla="*/ 0 w 1304544"/>
              <a:gd name="connsiteY1" fmla="*/ 219456 h 219456"/>
              <a:gd name="connsiteX2" fmla="*/ 1304544 w 1304544"/>
              <a:gd name="connsiteY2" fmla="*/ 219456 h 21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544" h="219456">
                <a:moveTo>
                  <a:pt x="0" y="0"/>
                </a:moveTo>
                <a:lnTo>
                  <a:pt x="0" y="219456"/>
                </a:lnTo>
                <a:lnTo>
                  <a:pt x="1304544" y="219456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798C56-DD41-420E-806E-B463E12F9772}"/>
              </a:ext>
            </a:extLst>
          </p:cNvPr>
          <p:cNvSpPr txBox="1"/>
          <p:nvPr/>
        </p:nvSpPr>
        <p:spPr>
          <a:xfrm>
            <a:off x="1766133" y="2001964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latin typeface="+mn-lt"/>
              </a:rPr>
              <a:t>Line search parameter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37DE600-5D33-4D1C-A712-BB34D6935B1F}"/>
              </a:ext>
            </a:extLst>
          </p:cNvPr>
          <p:cNvCxnSpPr>
            <a:cxnSpLocks/>
          </p:cNvCxnSpPr>
          <p:nvPr/>
        </p:nvCxnSpPr>
        <p:spPr bwMode="auto">
          <a:xfrm flipV="1">
            <a:off x="2929623" y="1778382"/>
            <a:ext cx="0" cy="29425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FDC22B-6615-83D9-B43C-88CD6D521642}"/>
                  </a:ext>
                </a:extLst>
              </p:cNvPr>
              <p:cNvSpPr txBox="1"/>
              <p:nvPr/>
            </p:nvSpPr>
            <p:spPr>
              <a:xfrm>
                <a:off x="1125774" y="1391031"/>
                <a:ext cx="2388924" cy="473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FDC22B-6615-83D9-B43C-88CD6D521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74" y="1391031"/>
                <a:ext cx="2388924" cy="4735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B16F81-C7C6-1413-9609-19C97456A77A}"/>
                  </a:ext>
                </a:extLst>
              </p:cNvPr>
              <p:cNvSpPr txBox="1"/>
              <p:nvPr/>
            </p:nvSpPr>
            <p:spPr>
              <a:xfrm>
                <a:off x="4564856" y="1296519"/>
                <a:ext cx="1666995" cy="481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dirty="0" smtClean="0"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B16F81-C7C6-1413-9609-19C97456A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856" y="1296519"/>
                <a:ext cx="1666995" cy="4818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8F44F7-1496-52B4-FDA8-12CEA988DC58}"/>
                  </a:ext>
                </a:extLst>
              </p:cNvPr>
              <p:cNvSpPr txBox="1"/>
              <p:nvPr/>
            </p:nvSpPr>
            <p:spPr>
              <a:xfrm>
                <a:off x="3572782" y="4025049"/>
                <a:ext cx="1593898" cy="554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dirty="0" smtClean="0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8F44F7-1496-52B4-FDA8-12CEA988D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782" y="4025049"/>
                <a:ext cx="1593898" cy="5541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599C93D-CFFF-E099-E905-89D381734C9B}"/>
                  </a:ext>
                </a:extLst>
              </p:cNvPr>
              <p:cNvSpPr txBox="1"/>
              <p:nvPr/>
            </p:nvSpPr>
            <p:spPr>
              <a:xfrm>
                <a:off x="1558236" y="4908789"/>
                <a:ext cx="1829282" cy="992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599C93D-CFFF-E099-E905-89D381734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236" y="4908789"/>
                <a:ext cx="1829282" cy="992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BC01BC1-AD02-F49A-4DAB-2EB79394EE43}"/>
                  </a:ext>
                </a:extLst>
              </p:cNvPr>
              <p:cNvSpPr txBox="1"/>
              <p:nvPr/>
            </p:nvSpPr>
            <p:spPr>
              <a:xfrm>
                <a:off x="4121404" y="5816025"/>
                <a:ext cx="33715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 b="0" i="1" dirty="0" smtClean="0">
                          <a:latin typeface="Cambria Math" panose="02040503050406030204" pitchFamily="18" charset="0"/>
                        </a:rPr>
                        <m:t>LSTOL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400" b="0" i="1" dirty="0" smtClean="0">
                          <a:latin typeface="Cambria Math" panose="02040503050406030204" pitchFamily="18" charset="0"/>
                        </a:rPr>
                        <m:t>LSTOL</m:t>
                      </m:r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BC01BC1-AD02-F49A-4DAB-2EB79394E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404" y="5816025"/>
                <a:ext cx="3371500" cy="461665"/>
              </a:xfrm>
              <a:prstGeom prst="rect">
                <a:avLst/>
              </a:prstGeom>
              <a:blipFill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0017592"/>
      </p:ext>
    </p:extLst>
  </p:cSld>
  <p:clrMapOvr>
    <a:masterClrMapping/>
  </p:clrMapOvr>
  <p:transition>
    <p:fade thruBlk="1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B3CF9-885C-460A-A11D-4A3D75722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Search Algorithm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11882EA-9C98-404E-8A70-616E1FBF4447}"/>
              </a:ext>
            </a:extLst>
          </p:cNvPr>
          <p:cNvGrpSpPr/>
          <p:nvPr/>
        </p:nvGrpSpPr>
        <p:grpSpPr>
          <a:xfrm>
            <a:off x="482043" y="923020"/>
            <a:ext cx="6686485" cy="4744629"/>
            <a:chOff x="482043" y="923020"/>
            <a:chExt cx="6686485" cy="4744629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BEA10778-A464-49BC-A9B2-988D408A6FC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93520" y="3425952"/>
              <a:ext cx="4157472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8F97446-0DED-4593-B721-DB55EF6949BD}"/>
                </a:ext>
              </a:extLst>
            </p:cNvPr>
            <p:cNvCxnSpPr/>
            <p:nvPr/>
          </p:nvCxnSpPr>
          <p:spPr bwMode="auto">
            <a:xfrm flipV="1">
              <a:off x="1499616" y="1292352"/>
              <a:ext cx="0" cy="4212336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CBC21E3-F7BA-4312-A523-97A1C9C5326B}"/>
                </a:ext>
              </a:extLst>
            </p:cNvPr>
            <p:cNvSpPr txBox="1"/>
            <p:nvPr/>
          </p:nvSpPr>
          <p:spPr>
            <a:xfrm>
              <a:off x="1330046" y="923020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latin typeface="Comic Sans MS" pitchFamily="66" charset="0"/>
                </a:rPr>
                <a:t>E</a:t>
              </a:r>
              <a:r>
                <a:rPr lang="en-US" baseline="-25000" dirty="0" err="1">
                  <a:latin typeface="Comic Sans MS" pitchFamily="66" charset="0"/>
                </a:rPr>
                <a:t>k</a:t>
              </a:r>
              <a:endParaRPr lang="en-US" baseline="-25000" dirty="0">
                <a:latin typeface="Comic Sans MS" pitchFamily="66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C40A7A8-6E21-4BE4-8302-E8E9162F5DAE}"/>
                </a:ext>
              </a:extLst>
            </p:cNvPr>
            <p:cNvCxnSpPr/>
            <p:nvPr/>
          </p:nvCxnSpPr>
          <p:spPr bwMode="auto">
            <a:xfrm>
              <a:off x="1493520" y="1645920"/>
              <a:ext cx="365760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CD8C722-1466-44B9-8C8B-273FAC9F0724}"/>
                </a:ext>
              </a:extLst>
            </p:cNvPr>
            <p:cNvCxnSpPr/>
            <p:nvPr/>
          </p:nvCxnSpPr>
          <p:spPr bwMode="auto">
            <a:xfrm>
              <a:off x="1493520" y="2535936"/>
              <a:ext cx="365760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CEC9712-A322-4549-8BE1-552DB8D2D8E7}"/>
                </a:ext>
              </a:extLst>
            </p:cNvPr>
            <p:cNvCxnSpPr/>
            <p:nvPr/>
          </p:nvCxnSpPr>
          <p:spPr bwMode="auto">
            <a:xfrm>
              <a:off x="1493520" y="5205984"/>
              <a:ext cx="365760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769C62F-3CF2-417D-B6A5-FD948BD44472}"/>
                </a:ext>
              </a:extLst>
            </p:cNvPr>
            <p:cNvCxnSpPr/>
            <p:nvPr/>
          </p:nvCxnSpPr>
          <p:spPr bwMode="auto">
            <a:xfrm>
              <a:off x="1493520" y="4315968"/>
              <a:ext cx="365760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150190-8A21-404D-AE4D-E569217F2F5D}"/>
                </a:ext>
              </a:extLst>
            </p:cNvPr>
            <p:cNvSpPr txBox="1"/>
            <p:nvPr/>
          </p:nvSpPr>
          <p:spPr>
            <a:xfrm>
              <a:off x="1229042" y="1461255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BBF3294-5C9C-4943-A4EC-2F94F030FA8E}"/>
                </a:ext>
              </a:extLst>
            </p:cNvPr>
            <p:cNvSpPr txBox="1"/>
            <p:nvPr/>
          </p:nvSpPr>
          <p:spPr>
            <a:xfrm>
              <a:off x="1132862" y="5021318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omic Sans MS" pitchFamily="66" charset="0"/>
                </a:rPr>
                <a:t>-1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DEB932E-729D-48F2-B02A-45E7EF156190}"/>
                </a:ext>
              </a:extLst>
            </p:cNvPr>
            <p:cNvSpPr txBox="1"/>
            <p:nvPr/>
          </p:nvSpPr>
          <p:spPr>
            <a:xfrm>
              <a:off x="578223" y="2305727"/>
              <a:ext cx="939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omic Sans MS" pitchFamily="66" charset="0"/>
                </a:rPr>
                <a:t>LSTOL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349E6E7-D702-4446-BAEF-A8263BA8BE71}"/>
                </a:ext>
              </a:extLst>
            </p:cNvPr>
            <p:cNvSpPr txBox="1"/>
            <p:nvPr/>
          </p:nvSpPr>
          <p:spPr>
            <a:xfrm>
              <a:off x="482043" y="4062301"/>
              <a:ext cx="1035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omic Sans MS" pitchFamily="66" charset="0"/>
                </a:rPr>
                <a:t>-LSTOL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7D1A45-499C-4C3C-91BB-5C4C3042601F}"/>
                </a:ext>
              </a:extLst>
            </p:cNvPr>
            <p:cNvSpPr txBox="1"/>
            <p:nvPr/>
          </p:nvSpPr>
          <p:spPr>
            <a:xfrm>
              <a:off x="1192173" y="3218549"/>
              <a:ext cx="325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omic Sans MS" pitchFamily="66" charset="0"/>
                </a:rPr>
                <a:t>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7A34A6E-7EBA-4243-A348-6C3D7555DD56}"/>
                </a:ext>
              </a:extLst>
            </p:cNvPr>
            <p:cNvSpPr txBox="1"/>
            <p:nvPr/>
          </p:nvSpPr>
          <p:spPr>
            <a:xfrm>
              <a:off x="5604596" y="3218527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Symbol" panose="05050102010706020507" pitchFamily="18" charset="2"/>
                </a:rPr>
                <a:t>a</a:t>
              </a:r>
              <a:endParaRPr lang="en-US" baseline="-25000" dirty="0">
                <a:latin typeface="Symbol" panose="05050102010706020507" pitchFamily="18" charset="2"/>
              </a:endParaRPr>
            </a:p>
          </p:txBody>
        </p:sp>
        <p:sp>
          <p:nvSpPr>
            <p:cNvPr id="20" name="Right Brace 19">
              <a:extLst>
                <a:ext uri="{FF2B5EF4-FFF2-40B4-BE49-F238E27FC236}">
                  <a16:creationId xmlns:a16="http://schemas.microsoft.com/office/drawing/2014/main" id="{3BEDDB5C-9C79-45FB-91F8-37F9C0D99FA5}"/>
                </a:ext>
              </a:extLst>
            </p:cNvPr>
            <p:cNvSpPr/>
            <p:nvPr/>
          </p:nvSpPr>
          <p:spPr bwMode="auto">
            <a:xfrm>
              <a:off x="4675632" y="1645920"/>
              <a:ext cx="237741" cy="890012"/>
            </a:xfrm>
            <a:prstGeom prst="rightBrace">
              <a:avLst>
                <a:gd name="adj1" fmla="val 31410"/>
                <a:gd name="adj2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Brace 20">
              <a:extLst>
                <a:ext uri="{FF2B5EF4-FFF2-40B4-BE49-F238E27FC236}">
                  <a16:creationId xmlns:a16="http://schemas.microsoft.com/office/drawing/2014/main" id="{850BE57C-1DBF-4134-84CF-CD2CD65E2F25}"/>
                </a:ext>
              </a:extLst>
            </p:cNvPr>
            <p:cNvSpPr/>
            <p:nvPr/>
          </p:nvSpPr>
          <p:spPr bwMode="auto">
            <a:xfrm>
              <a:off x="4675632" y="4315972"/>
              <a:ext cx="237741" cy="890012"/>
            </a:xfrm>
            <a:prstGeom prst="rightBrace">
              <a:avLst>
                <a:gd name="adj1" fmla="val 31410"/>
                <a:gd name="adj2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Brace 21">
              <a:extLst>
                <a:ext uri="{FF2B5EF4-FFF2-40B4-BE49-F238E27FC236}">
                  <a16:creationId xmlns:a16="http://schemas.microsoft.com/office/drawing/2014/main" id="{7F05D7EB-8D1F-4386-A61D-FEB7545A84E6}"/>
                </a:ext>
              </a:extLst>
            </p:cNvPr>
            <p:cNvSpPr/>
            <p:nvPr/>
          </p:nvSpPr>
          <p:spPr bwMode="auto">
            <a:xfrm>
              <a:off x="4675632" y="2535931"/>
              <a:ext cx="237741" cy="1780031"/>
            </a:xfrm>
            <a:prstGeom prst="rightBrace">
              <a:avLst>
                <a:gd name="adj1" fmla="val 31410"/>
                <a:gd name="adj2" fmla="val 35616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8C7864E-1C6D-4483-9998-670146EE778B}"/>
                </a:ext>
              </a:extLst>
            </p:cNvPr>
            <p:cNvSpPr txBox="1"/>
            <p:nvPr/>
          </p:nvSpPr>
          <p:spPr>
            <a:xfrm>
              <a:off x="4875913" y="2921616"/>
              <a:ext cx="1951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omic Sans MS" pitchFamily="66" charset="0"/>
                </a:rPr>
                <a:t>No linear search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56024E1-5F1B-41DE-8952-4904CBAC54FD}"/>
                </a:ext>
              </a:extLst>
            </p:cNvPr>
            <p:cNvSpPr txBox="1"/>
            <p:nvPr/>
          </p:nvSpPr>
          <p:spPr>
            <a:xfrm>
              <a:off x="4875913" y="4559653"/>
              <a:ext cx="22926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omic Sans MS" pitchFamily="66" charset="0"/>
                </a:rPr>
                <a:t>Linear interpolation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3176B61-99BF-4C88-98EB-A0026C81DD14}"/>
                </a:ext>
              </a:extLst>
            </p:cNvPr>
            <p:cNvSpPr txBox="1"/>
            <p:nvPr/>
          </p:nvSpPr>
          <p:spPr>
            <a:xfrm>
              <a:off x="4875913" y="1922920"/>
              <a:ext cx="1963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omic Sans MS" pitchFamily="66" charset="0"/>
                </a:rPr>
                <a:t>Doubling scheme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B11B8C3-C351-4D6A-9730-C22CDC5164A7}"/>
                </a:ext>
              </a:extLst>
            </p:cNvPr>
            <p:cNvSpPr txBox="1"/>
            <p:nvPr/>
          </p:nvSpPr>
          <p:spPr>
            <a:xfrm>
              <a:off x="4875913" y="1162919"/>
              <a:ext cx="1378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omic Sans MS" pitchFamily="66" charset="0"/>
                </a:rPr>
                <a:t>Divergence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B7A95ED-8477-45D0-B203-678FEE5FE5BB}"/>
                </a:ext>
              </a:extLst>
            </p:cNvPr>
            <p:cNvSpPr txBox="1"/>
            <p:nvPr/>
          </p:nvSpPr>
          <p:spPr>
            <a:xfrm>
              <a:off x="4875913" y="5298317"/>
              <a:ext cx="1378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omic Sans MS" pitchFamily="66" charset="0"/>
                </a:rPr>
                <a:t>Divergence</a:t>
              </a: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8E03582-46CB-4D26-BD56-FDA612825D2E}"/>
                </a:ext>
              </a:extLst>
            </p:cNvPr>
            <p:cNvSpPr/>
            <p:nvPr/>
          </p:nvSpPr>
          <p:spPr bwMode="auto">
            <a:xfrm>
              <a:off x="1499615" y="1645919"/>
              <a:ext cx="3072377" cy="3374490"/>
            </a:xfrm>
            <a:custGeom>
              <a:avLst/>
              <a:gdLst>
                <a:gd name="connsiteX0" fmla="*/ 0 w 2791968"/>
                <a:gd name="connsiteY0" fmla="*/ 0 h 3274636"/>
                <a:gd name="connsiteX1" fmla="*/ 207264 w 2791968"/>
                <a:gd name="connsiteY1" fmla="*/ 1463040 h 3274636"/>
                <a:gd name="connsiteX2" fmla="*/ 475488 w 2791968"/>
                <a:gd name="connsiteY2" fmla="*/ 2456688 h 3274636"/>
                <a:gd name="connsiteX3" fmla="*/ 926592 w 2791968"/>
                <a:gd name="connsiteY3" fmla="*/ 3230880 h 3274636"/>
                <a:gd name="connsiteX4" fmla="*/ 1700784 w 2791968"/>
                <a:gd name="connsiteY4" fmla="*/ 3102864 h 3274636"/>
                <a:gd name="connsiteX5" fmla="*/ 2791968 w 2791968"/>
                <a:gd name="connsiteY5" fmla="*/ 2474976 h 3274636"/>
                <a:gd name="connsiteX0" fmla="*/ 0 w 2791968"/>
                <a:gd name="connsiteY0" fmla="*/ 0 h 3274636"/>
                <a:gd name="connsiteX1" fmla="*/ 223883 w 2791968"/>
                <a:gd name="connsiteY1" fmla="*/ 1463040 h 3274636"/>
                <a:gd name="connsiteX2" fmla="*/ 475488 w 2791968"/>
                <a:gd name="connsiteY2" fmla="*/ 2456688 h 3274636"/>
                <a:gd name="connsiteX3" fmla="*/ 926592 w 2791968"/>
                <a:gd name="connsiteY3" fmla="*/ 3230880 h 3274636"/>
                <a:gd name="connsiteX4" fmla="*/ 1700784 w 2791968"/>
                <a:gd name="connsiteY4" fmla="*/ 3102864 h 3274636"/>
                <a:gd name="connsiteX5" fmla="*/ 2791968 w 2791968"/>
                <a:gd name="connsiteY5" fmla="*/ 2474976 h 3274636"/>
                <a:gd name="connsiteX0" fmla="*/ 0 w 2791968"/>
                <a:gd name="connsiteY0" fmla="*/ 0 h 3274636"/>
                <a:gd name="connsiteX1" fmla="*/ 223883 w 2791968"/>
                <a:gd name="connsiteY1" fmla="*/ 1463040 h 3274636"/>
                <a:gd name="connsiteX2" fmla="*/ 475488 w 2791968"/>
                <a:gd name="connsiteY2" fmla="*/ 2456688 h 3274636"/>
                <a:gd name="connsiteX3" fmla="*/ 926592 w 2791968"/>
                <a:gd name="connsiteY3" fmla="*/ 3230880 h 3274636"/>
                <a:gd name="connsiteX4" fmla="*/ 1700784 w 2791968"/>
                <a:gd name="connsiteY4" fmla="*/ 3102864 h 3274636"/>
                <a:gd name="connsiteX5" fmla="*/ 2791968 w 2791968"/>
                <a:gd name="connsiteY5" fmla="*/ 2474976 h 3274636"/>
                <a:gd name="connsiteX0" fmla="*/ 0 w 2791968"/>
                <a:gd name="connsiteY0" fmla="*/ 0 h 3274636"/>
                <a:gd name="connsiteX1" fmla="*/ 223883 w 2791968"/>
                <a:gd name="connsiteY1" fmla="*/ 1463040 h 3274636"/>
                <a:gd name="connsiteX2" fmla="*/ 508726 w 2791968"/>
                <a:gd name="connsiteY2" fmla="*/ 2456688 h 3274636"/>
                <a:gd name="connsiteX3" fmla="*/ 926592 w 2791968"/>
                <a:gd name="connsiteY3" fmla="*/ 3230880 h 3274636"/>
                <a:gd name="connsiteX4" fmla="*/ 1700784 w 2791968"/>
                <a:gd name="connsiteY4" fmla="*/ 3102864 h 3274636"/>
                <a:gd name="connsiteX5" fmla="*/ 2791968 w 2791968"/>
                <a:gd name="connsiteY5" fmla="*/ 2474976 h 3274636"/>
                <a:gd name="connsiteX0" fmla="*/ 0 w 2791968"/>
                <a:gd name="connsiteY0" fmla="*/ 0 h 3274636"/>
                <a:gd name="connsiteX1" fmla="*/ 223883 w 2791968"/>
                <a:gd name="connsiteY1" fmla="*/ 1463040 h 3274636"/>
                <a:gd name="connsiteX2" fmla="*/ 508726 w 2791968"/>
                <a:gd name="connsiteY2" fmla="*/ 2456688 h 3274636"/>
                <a:gd name="connsiteX3" fmla="*/ 926592 w 2791968"/>
                <a:gd name="connsiteY3" fmla="*/ 3230880 h 3274636"/>
                <a:gd name="connsiteX4" fmla="*/ 1700784 w 2791968"/>
                <a:gd name="connsiteY4" fmla="*/ 3102864 h 3274636"/>
                <a:gd name="connsiteX5" fmla="*/ 2791968 w 2791968"/>
                <a:gd name="connsiteY5" fmla="*/ 2474976 h 3274636"/>
                <a:gd name="connsiteX0" fmla="*/ 0 w 2791968"/>
                <a:gd name="connsiteY0" fmla="*/ 0 h 3269740"/>
                <a:gd name="connsiteX1" fmla="*/ 223883 w 2791968"/>
                <a:gd name="connsiteY1" fmla="*/ 1463040 h 3269740"/>
                <a:gd name="connsiteX2" fmla="*/ 508726 w 2791968"/>
                <a:gd name="connsiteY2" fmla="*/ 2456688 h 3269740"/>
                <a:gd name="connsiteX3" fmla="*/ 987528 w 2791968"/>
                <a:gd name="connsiteY3" fmla="*/ 3224966 h 3269740"/>
                <a:gd name="connsiteX4" fmla="*/ 1700784 w 2791968"/>
                <a:gd name="connsiteY4" fmla="*/ 3102864 h 3269740"/>
                <a:gd name="connsiteX5" fmla="*/ 2791968 w 2791968"/>
                <a:gd name="connsiteY5" fmla="*/ 2474976 h 3269740"/>
                <a:gd name="connsiteX0" fmla="*/ 0 w 2791968"/>
                <a:gd name="connsiteY0" fmla="*/ 0 h 3269740"/>
                <a:gd name="connsiteX1" fmla="*/ 273740 w 2791968"/>
                <a:gd name="connsiteY1" fmla="*/ 1492611 h 3269740"/>
                <a:gd name="connsiteX2" fmla="*/ 508726 w 2791968"/>
                <a:gd name="connsiteY2" fmla="*/ 2456688 h 3269740"/>
                <a:gd name="connsiteX3" fmla="*/ 987528 w 2791968"/>
                <a:gd name="connsiteY3" fmla="*/ 3224966 h 3269740"/>
                <a:gd name="connsiteX4" fmla="*/ 1700784 w 2791968"/>
                <a:gd name="connsiteY4" fmla="*/ 3102864 h 3269740"/>
                <a:gd name="connsiteX5" fmla="*/ 2791968 w 2791968"/>
                <a:gd name="connsiteY5" fmla="*/ 2474976 h 3269740"/>
                <a:gd name="connsiteX0" fmla="*/ 0 w 2791968"/>
                <a:gd name="connsiteY0" fmla="*/ 0 h 3269740"/>
                <a:gd name="connsiteX1" fmla="*/ 273740 w 2791968"/>
                <a:gd name="connsiteY1" fmla="*/ 1492611 h 3269740"/>
                <a:gd name="connsiteX2" fmla="*/ 553044 w 2791968"/>
                <a:gd name="connsiteY2" fmla="*/ 2456688 h 3269740"/>
                <a:gd name="connsiteX3" fmla="*/ 987528 w 2791968"/>
                <a:gd name="connsiteY3" fmla="*/ 3224966 h 3269740"/>
                <a:gd name="connsiteX4" fmla="*/ 1700784 w 2791968"/>
                <a:gd name="connsiteY4" fmla="*/ 3102864 h 3269740"/>
                <a:gd name="connsiteX5" fmla="*/ 2791968 w 2791968"/>
                <a:gd name="connsiteY5" fmla="*/ 2474976 h 3269740"/>
                <a:gd name="connsiteX0" fmla="*/ 0 w 2791968"/>
                <a:gd name="connsiteY0" fmla="*/ 0 h 3274636"/>
                <a:gd name="connsiteX1" fmla="*/ 273740 w 2791968"/>
                <a:gd name="connsiteY1" fmla="*/ 1492611 h 3274636"/>
                <a:gd name="connsiteX2" fmla="*/ 553044 w 2791968"/>
                <a:gd name="connsiteY2" fmla="*/ 2456688 h 3274636"/>
                <a:gd name="connsiteX3" fmla="*/ 1059544 w 2791968"/>
                <a:gd name="connsiteY3" fmla="*/ 3230880 h 3274636"/>
                <a:gd name="connsiteX4" fmla="*/ 1700784 w 2791968"/>
                <a:gd name="connsiteY4" fmla="*/ 3102864 h 3274636"/>
                <a:gd name="connsiteX5" fmla="*/ 2791968 w 2791968"/>
                <a:gd name="connsiteY5" fmla="*/ 2474976 h 3274636"/>
                <a:gd name="connsiteX0" fmla="*/ 0 w 2791968"/>
                <a:gd name="connsiteY0" fmla="*/ 0 h 3274636"/>
                <a:gd name="connsiteX1" fmla="*/ 290359 w 2791968"/>
                <a:gd name="connsiteY1" fmla="*/ 1498525 h 3274636"/>
                <a:gd name="connsiteX2" fmla="*/ 553044 w 2791968"/>
                <a:gd name="connsiteY2" fmla="*/ 2456688 h 3274636"/>
                <a:gd name="connsiteX3" fmla="*/ 1059544 w 2791968"/>
                <a:gd name="connsiteY3" fmla="*/ 3230880 h 3274636"/>
                <a:gd name="connsiteX4" fmla="*/ 1700784 w 2791968"/>
                <a:gd name="connsiteY4" fmla="*/ 3102864 h 3274636"/>
                <a:gd name="connsiteX5" fmla="*/ 2791968 w 2791968"/>
                <a:gd name="connsiteY5" fmla="*/ 2474976 h 3274636"/>
                <a:gd name="connsiteX0" fmla="*/ 0 w 2791968"/>
                <a:gd name="connsiteY0" fmla="*/ 0 h 3273774"/>
                <a:gd name="connsiteX1" fmla="*/ 290359 w 2791968"/>
                <a:gd name="connsiteY1" fmla="*/ 1498525 h 3273774"/>
                <a:gd name="connsiteX2" fmla="*/ 569663 w 2791968"/>
                <a:gd name="connsiteY2" fmla="*/ 2468516 h 3273774"/>
                <a:gd name="connsiteX3" fmla="*/ 1059544 w 2791968"/>
                <a:gd name="connsiteY3" fmla="*/ 3230880 h 3273774"/>
                <a:gd name="connsiteX4" fmla="*/ 1700784 w 2791968"/>
                <a:gd name="connsiteY4" fmla="*/ 3102864 h 3273774"/>
                <a:gd name="connsiteX5" fmla="*/ 2791968 w 2791968"/>
                <a:gd name="connsiteY5" fmla="*/ 2474976 h 3273774"/>
                <a:gd name="connsiteX0" fmla="*/ 0 w 2791968"/>
                <a:gd name="connsiteY0" fmla="*/ 0 h 3273774"/>
                <a:gd name="connsiteX1" fmla="*/ 290359 w 2791968"/>
                <a:gd name="connsiteY1" fmla="*/ 1498525 h 3273774"/>
                <a:gd name="connsiteX2" fmla="*/ 569663 w 2791968"/>
                <a:gd name="connsiteY2" fmla="*/ 2468516 h 3273774"/>
                <a:gd name="connsiteX3" fmla="*/ 1059544 w 2791968"/>
                <a:gd name="connsiteY3" fmla="*/ 3230880 h 3273774"/>
                <a:gd name="connsiteX4" fmla="*/ 1700784 w 2791968"/>
                <a:gd name="connsiteY4" fmla="*/ 3102864 h 3273774"/>
                <a:gd name="connsiteX5" fmla="*/ 2791968 w 2791968"/>
                <a:gd name="connsiteY5" fmla="*/ 2474976 h 327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1968" h="3273774">
                  <a:moveTo>
                    <a:pt x="0" y="0"/>
                  </a:moveTo>
                  <a:cubicBezTo>
                    <a:pt x="64008" y="526796"/>
                    <a:pt x="195415" y="1087106"/>
                    <a:pt x="290359" y="1498525"/>
                  </a:cubicBezTo>
                  <a:cubicBezTo>
                    <a:pt x="385303" y="1909944"/>
                    <a:pt x="452545" y="2162048"/>
                    <a:pt x="569663" y="2468516"/>
                  </a:cubicBezTo>
                  <a:cubicBezTo>
                    <a:pt x="686781" y="2774984"/>
                    <a:pt x="871024" y="3125155"/>
                    <a:pt x="1059544" y="3230880"/>
                  </a:cubicBezTo>
                  <a:cubicBezTo>
                    <a:pt x="1248064" y="3336605"/>
                    <a:pt x="1412047" y="3228848"/>
                    <a:pt x="1700784" y="3102864"/>
                  </a:cubicBezTo>
                  <a:cubicBezTo>
                    <a:pt x="1989521" y="2976880"/>
                    <a:pt x="2401824" y="2725928"/>
                    <a:pt x="2791968" y="2474976"/>
                  </a:cubicBezTo>
                </a:path>
              </a:pathLst>
            </a:custGeom>
            <a:noFill/>
            <a:ln w="28575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6EAF867-82A2-457F-AD6F-00043DF1B124}"/>
                </a:ext>
              </a:extLst>
            </p:cNvPr>
            <p:cNvCxnSpPr/>
            <p:nvPr/>
          </p:nvCxnSpPr>
          <p:spPr bwMode="auto">
            <a:xfrm>
              <a:off x="3724656" y="1532251"/>
              <a:ext cx="0" cy="3858399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60139C7-B837-4107-A908-F7FDB92B5C6A}"/>
                </a:ext>
              </a:extLst>
            </p:cNvPr>
            <p:cNvSpPr txBox="1"/>
            <p:nvPr/>
          </p:nvSpPr>
          <p:spPr>
            <a:xfrm>
              <a:off x="3659473" y="3397927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omic Sans MS" pitchFamily="66" charset="0"/>
                </a:rPr>
                <a:t>1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C738721-5043-47CB-BA9B-E121538DF0FD}"/>
                </a:ext>
              </a:extLst>
            </p:cNvPr>
            <p:cNvCxnSpPr>
              <a:stCxn id="28" idx="0"/>
            </p:cNvCxnSpPr>
            <p:nvPr/>
          </p:nvCxnSpPr>
          <p:spPr bwMode="auto">
            <a:xfrm>
              <a:off x="1499615" y="1645919"/>
              <a:ext cx="2225041" cy="302971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8F4FC0B-314F-4403-9642-77B4A183A3DE}"/>
                </a:ext>
              </a:extLst>
            </p:cNvPr>
            <p:cNvCxnSpPr/>
            <p:nvPr/>
          </p:nvCxnSpPr>
          <p:spPr bwMode="auto">
            <a:xfrm>
              <a:off x="2805335" y="3425946"/>
              <a:ext cx="0" cy="159535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52D163CB-C478-40A6-B460-0FEDF6BC9A1D}"/>
                </a:ext>
              </a:extLst>
            </p:cNvPr>
            <p:cNvSpPr/>
            <p:nvPr/>
          </p:nvSpPr>
          <p:spPr bwMode="auto">
            <a:xfrm>
              <a:off x="3612002" y="4564118"/>
              <a:ext cx="225307" cy="194230"/>
            </a:xfrm>
            <a:prstGeom prst="triangl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4E10BF6-EDDF-49C9-83B3-B594B1426ACC}"/>
                </a:ext>
              </a:extLst>
            </p:cNvPr>
            <p:cNvSpPr/>
            <p:nvPr/>
          </p:nvSpPr>
          <p:spPr bwMode="auto">
            <a:xfrm>
              <a:off x="2759354" y="4967499"/>
              <a:ext cx="139128" cy="139128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D31B14F-8AF2-4BF3-B392-9D8E7E73993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05712" y="2508681"/>
              <a:ext cx="1278819" cy="253090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8BC0217-2278-4497-B1C7-8E9F2A0D3D3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71020" y="3425946"/>
              <a:ext cx="0" cy="34899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99FDD94-5FA2-4F9C-BF24-DC44F22BEB84}"/>
                </a:ext>
              </a:extLst>
            </p:cNvPr>
            <p:cNvSpPr/>
            <p:nvPr/>
          </p:nvSpPr>
          <p:spPr bwMode="auto">
            <a:xfrm>
              <a:off x="1879951" y="3683538"/>
              <a:ext cx="181329" cy="18132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B2ECA87-56AC-4C68-B768-66DB8942CCC3}"/>
              </a:ext>
            </a:extLst>
          </p:cNvPr>
          <p:cNvGrpSpPr/>
          <p:nvPr/>
        </p:nvGrpSpPr>
        <p:grpSpPr>
          <a:xfrm>
            <a:off x="6982851" y="886619"/>
            <a:ext cx="2016634" cy="1077218"/>
            <a:chOff x="7379760" y="1316668"/>
            <a:chExt cx="2016634" cy="1077218"/>
          </a:xfrm>
        </p:grpSpPr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988A15FA-222B-4C4D-964C-AB77FC77D0F2}"/>
                </a:ext>
              </a:extLst>
            </p:cNvPr>
            <p:cNvSpPr/>
            <p:nvPr/>
          </p:nvSpPr>
          <p:spPr bwMode="auto">
            <a:xfrm>
              <a:off x="7379760" y="1385468"/>
              <a:ext cx="225307" cy="194230"/>
            </a:xfrm>
            <a:prstGeom prst="triangl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FAB0684-A96D-4DD5-BB9D-57F7ACCDCD4D}"/>
                </a:ext>
              </a:extLst>
            </p:cNvPr>
            <p:cNvSpPr/>
            <p:nvPr/>
          </p:nvSpPr>
          <p:spPr bwMode="auto">
            <a:xfrm>
              <a:off x="7422850" y="1771419"/>
              <a:ext cx="139128" cy="139128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95735CA-CFAD-48BB-A2BE-5B7C8BA5C5E1}"/>
                </a:ext>
              </a:extLst>
            </p:cNvPr>
            <p:cNvSpPr/>
            <p:nvPr/>
          </p:nvSpPr>
          <p:spPr bwMode="auto">
            <a:xfrm>
              <a:off x="7401748" y="2098138"/>
              <a:ext cx="181329" cy="18132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B7CB4EA-E9A2-40B6-9525-CA9FA5E41319}"/>
                </a:ext>
              </a:extLst>
            </p:cNvPr>
            <p:cNvSpPr txBox="1"/>
            <p:nvPr/>
          </p:nvSpPr>
          <p:spPr>
            <a:xfrm>
              <a:off x="7583077" y="1316668"/>
              <a:ext cx="181331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dirty="0">
                  <a:latin typeface="Comic Sans MS" pitchFamily="66" charset="0"/>
                </a:rPr>
                <a:t>Initial</a:t>
              </a:r>
            </a:p>
            <a:p>
              <a:pPr>
                <a:spcBef>
                  <a:spcPts val="600"/>
                </a:spcBef>
              </a:pPr>
              <a:r>
                <a:rPr lang="en-US" dirty="0">
                  <a:latin typeface="Comic Sans MS" pitchFamily="66" charset="0"/>
                </a:rPr>
                <a:t>1st line search</a:t>
              </a:r>
            </a:p>
            <a:p>
              <a:pPr>
                <a:spcBef>
                  <a:spcPts val="600"/>
                </a:spcBef>
              </a:pPr>
              <a:r>
                <a:rPr lang="en-US" dirty="0">
                  <a:latin typeface="Comic Sans MS" pitchFamily="66" charset="0"/>
                </a:rPr>
                <a:t>2nd line search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8234537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Linear vs. Nonlinear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665947"/>
            <a:ext cx="8909050" cy="58737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Linear Problem: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Infinitesimal deformation: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>
                <a:solidFill>
                  <a:srgbClr val="2C02C6"/>
                </a:solidFill>
              </a:rPr>
              <a:t>Linear stress-strain relation: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Constant displacement BCs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>
                <a:solidFill>
                  <a:srgbClr val="2C02C6"/>
                </a:solidFill>
              </a:rPr>
              <a:t>Constant applied forces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Nonlinear Problem: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Everything except for linear problems!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>
                <a:solidFill>
                  <a:srgbClr val="2C02C6"/>
                </a:solidFill>
              </a:rPr>
              <a:t>Geometric nonlinearity: nonlinear strain-displacement relation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Material nonlinearity: nonlinear constitutive relation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>
                <a:solidFill>
                  <a:srgbClr val="2C02C6"/>
                </a:solidFill>
              </a:rPr>
              <a:t>Kinematic nonlinearity: Non-constant displacement BCs, contact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Force nonlinearity: follow-up loads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169025" y="1458109"/>
            <a:ext cx="2555875" cy="1008063"/>
            <a:chOff x="6169743" y="1533833"/>
            <a:chExt cx="2554780" cy="1008428"/>
          </a:xfrm>
        </p:grpSpPr>
        <p:sp>
          <p:nvSpPr>
            <p:cNvPr id="3083" name="Oval 6"/>
            <p:cNvSpPr>
              <a:spLocks noChangeArrowheads="1"/>
            </p:cNvSpPr>
            <p:nvPr/>
          </p:nvSpPr>
          <p:spPr bwMode="auto">
            <a:xfrm>
              <a:off x="6169743" y="1533833"/>
              <a:ext cx="381000" cy="38100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</a:pPr>
              <a:endParaRPr lang="en-US" sz="2000"/>
            </a:p>
          </p:txBody>
        </p:sp>
        <p:sp>
          <p:nvSpPr>
            <p:cNvPr id="3084" name="TextBox 7"/>
            <p:cNvSpPr txBox="1">
              <a:spLocks noChangeArrowheads="1"/>
            </p:cNvSpPr>
            <p:nvPr/>
          </p:nvSpPr>
          <p:spPr bwMode="auto">
            <a:xfrm>
              <a:off x="6577781" y="2172929"/>
              <a:ext cx="21467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Undeformed coord.</a:t>
              </a:r>
            </a:p>
          </p:txBody>
        </p:sp>
        <p:cxnSp>
          <p:nvCxnSpPr>
            <p:cNvPr id="3085" name="Straight Arrow Connector 10"/>
            <p:cNvCxnSpPr>
              <a:cxnSpLocks noChangeShapeType="1"/>
              <a:endCxn id="3083" idx="5"/>
            </p:cNvCxnSpPr>
            <p:nvPr/>
          </p:nvCxnSpPr>
          <p:spPr bwMode="auto">
            <a:xfrm rot="16200000" flipV="1">
              <a:off x="6413831" y="1940153"/>
              <a:ext cx="372886" cy="210653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867275" y="1856572"/>
            <a:ext cx="1628775" cy="1073150"/>
            <a:chOff x="4866969" y="1932040"/>
            <a:chExt cx="1629104" cy="1072338"/>
          </a:xfrm>
        </p:grpSpPr>
        <p:sp>
          <p:nvSpPr>
            <p:cNvPr id="3080" name="TextBox 8"/>
            <p:cNvSpPr txBox="1">
              <a:spLocks noChangeArrowheads="1"/>
            </p:cNvSpPr>
            <p:nvPr/>
          </p:nvSpPr>
          <p:spPr bwMode="auto">
            <a:xfrm>
              <a:off x="5388077" y="2635046"/>
              <a:ext cx="1107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Constant</a:t>
              </a:r>
            </a:p>
          </p:txBody>
        </p:sp>
        <p:cxnSp>
          <p:nvCxnSpPr>
            <p:cNvPr id="3081" name="Straight Arrow Connector 12"/>
            <p:cNvCxnSpPr>
              <a:cxnSpLocks noChangeShapeType="1"/>
            </p:cNvCxnSpPr>
            <p:nvPr/>
          </p:nvCxnSpPr>
          <p:spPr bwMode="auto">
            <a:xfrm rot="16200000" flipV="1">
              <a:off x="5093110" y="2330246"/>
              <a:ext cx="432619" cy="334296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082" name="Oval 13"/>
            <p:cNvSpPr>
              <a:spLocks noChangeArrowheads="1"/>
            </p:cNvSpPr>
            <p:nvPr/>
          </p:nvSpPr>
          <p:spPr bwMode="auto">
            <a:xfrm>
              <a:off x="4866969" y="1932040"/>
              <a:ext cx="381000" cy="38100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</a:pPr>
              <a:endParaRPr lang="en-US" sz="20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520ED1-B05A-18AF-210A-4195DF62A9C8}"/>
                  </a:ext>
                </a:extLst>
              </p:cNvPr>
              <p:cNvSpPr txBox="1"/>
              <p:nvPr/>
            </p:nvSpPr>
            <p:spPr>
              <a:xfrm>
                <a:off x="3966927" y="975995"/>
                <a:ext cx="2842701" cy="930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520ED1-B05A-18AF-210A-4195DF62A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927" y="975995"/>
                <a:ext cx="2842701" cy="9301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260D1B-0106-3606-6426-73220C7C1949}"/>
                  </a:ext>
                </a:extLst>
              </p:cNvPr>
              <p:cNvSpPr txBox="1"/>
              <p:nvPr/>
            </p:nvSpPr>
            <p:spPr>
              <a:xfrm>
                <a:off x="4236449" y="1819908"/>
                <a:ext cx="14216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𝛔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lang="en-US" sz="24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260D1B-0106-3606-6426-73220C7C1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449" y="1819908"/>
                <a:ext cx="142160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Nonlinearities in Structural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4890700"/>
            <a:ext cx="8909050" cy="1438275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2C02C6"/>
                </a:solidFill>
              </a:rPr>
              <a:t>More than one nonlinearity can exist at the same time</a:t>
            </a:r>
          </a:p>
          <a:p>
            <a:pPr eaLnBrk="1" hangingPunct="1"/>
            <a:endParaRPr lang="en-US" b="1" dirty="0">
              <a:solidFill>
                <a:srgbClr val="2C02C6"/>
              </a:solidFill>
            </a:endParaRPr>
          </a:p>
        </p:txBody>
      </p:sp>
      <p:grpSp>
        <p:nvGrpSpPr>
          <p:cNvPr id="29700" name="Group 20"/>
          <p:cNvGrpSpPr>
            <a:grpSpLocks/>
          </p:cNvGrpSpPr>
          <p:nvPr/>
        </p:nvGrpSpPr>
        <p:grpSpPr bwMode="auto">
          <a:xfrm>
            <a:off x="560436" y="1888895"/>
            <a:ext cx="7840663" cy="2652713"/>
            <a:chOff x="457200" y="2285999"/>
            <a:chExt cx="7840980" cy="2652903"/>
          </a:xfrm>
        </p:grpSpPr>
        <p:sp>
          <p:nvSpPr>
            <p:cNvPr id="29729" name="Text Box 3"/>
            <p:cNvSpPr txBox="1">
              <a:spLocks noChangeArrowheads="1"/>
            </p:cNvSpPr>
            <p:nvPr/>
          </p:nvSpPr>
          <p:spPr bwMode="auto">
            <a:xfrm>
              <a:off x="457200" y="2285999"/>
              <a:ext cx="1729359" cy="510921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tIns="9144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>
                  <a:latin typeface="+mn-lt"/>
                  <a:ea typeface="맑은 고딕" pitchFamily="50" charset="-127"/>
                </a:rPr>
                <a:t>Displacement</a:t>
              </a:r>
              <a:endParaRPr lang="en-US" sz="1600">
                <a:latin typeface="+mn-lt"/>
              </a:endParaRPr>
            </a:p>
          </p:txBody>
        </p:sp>
        <p:sp>
          <p:nvSpPr>
            <p:cNvPr id="29730" name="Text Box 4"/>
            <p:cNvSpPr txBox="1">
              <a:spLocks noChangeArrowheads="1"/>
            </p:cNvSpPr>
            <p:nvPr/>
          </p:nvSpPr>
          <p:spPr bwMode="auto">
            <a:xfrm>
              <a:off x="3513582" y="2285999"/>
              <a:ext cx="1728216" cy="510921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9144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>
                  <a:latin typeface="+mn-lt"/>
                  <a:ea typeface="맑은 고딕" pitchFamily="50" charset="-127"/>
                </a:rPr>
                <a:t>Strain</a:t>
              </a:r>
              <a:endParaRPr lang="en-US" sz="1600">
                <a:latin typeface="+mn-lt"/>
              </a:endParaRPr>
            </a:p>
          </p:txBody>
        </p:sp>
        <p:sp>
          <p:nvSpPr>
            <p:cNvPr id="29731" name="Text Box 5"/>
            <p:cNvSpPr txBox="1">
              <a:spLocks noChangeArrowheads="1"/>
            </p:cNvSpPr>
            <p:nvPr/>
          </p:nvSpPr>
          <p:spPr bwMode="auto">
            <a:xfrm>
              <a:off x="6569964" y="2285999"/>
              <a:ext cx="1728216" cy="510921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9144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>
                  <a:latin typeface="+mn-lt"/>
                  <a:ea typeface="맑은 고딕" pitchFamily="50" charset="-127"/>
                </a:rPr>
                <a:t>Stress</a:t>
              </a:r>
              <a:endParaRPr lang="en-US" sz="1600">
                <a:latin typeface="+mn-lt"/>
              </a:endParaRPr>
            </a:p>
          </p:txBody>
        </p:sp>
        <p:sp>
          <p:nvSpPr>
            <p:cNvPr id="29732" name="Text Box 6"/>
            <p:cNvSpPr txBox="1">
              <a:spLocks noChangeArrowheads="1"/>
            </p:cNvSpPr>
            <p:nvPr/>
          </p:nvSpPr>
          <p:spPr bwMode="auto">
            <a:xfrm>
              <a:off x="457200" y="4178807"/>
              <a:ext cx="1728216" cy="760095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9144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>
                  <a:latin typeface="+mn-lt"/>
                  <a:ea typeface="맑은 고딕" pitchFamily="50" charset="-127"/>
                </a:rPr>
                <a:t>Prescribed</a:t>
              </a:r>
              <a:br>
                <a:rPr lang="en-US" altLang="ko-KR" sz="1600">
                  <a:latin typeface="+mn-lt"/>
                  <a:ea typeface="맑은 고딕" pitchFamily="50" charset="-127"/>
                </a:rPr>
              </a:br>
              <a:r>
                <a:rPr lang="en-US" altLang="ko-KR" sz="1600">
                  <a:latin typeface="+mn-lt"/>
                  <a:ea typeface="맑은 고딕" pitchFamily="50" charset="-127"/>
                </a:rPr>
                <a:t>displacement</a:t>
              </a:r>
              <a:endParaRPr lang="en-US" sz="1600">
                <a:latin typeface="+mn-lt"/>
              </a:endParaRPr>
            </a:p>
          </p:txBody>
        </p:sp>
        <p:sp>
          <p:nvSpPr>
            <p:cNvPr id="29733" name="Text Box 7"/>
            <p:cNvSpPr txBox="1">
              <a:spLocks noChangeArrowheads="1"/>
            </p:cNvSpPr>
            <p:nvPr/>
          </p:nvSpPr>
          <p:spPr bwMode="auto">
            <a:xfrm>
              <a:off x="6569964" y="4178807"/>
              <a:ext cx="1728216" cy="707517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9144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>
                  <a:latin typeface="+mn-lt"/>
                  <a:ea typeface="맑은 고딕" pitchFamily="50" charset="-127"/>
                </a:rPr>
                <a:t>Applied </a:t>
              </a:r>
              <a:br>
                <a:rPr lang="en-US" altLang="ko-KR" sz="1600">
                  <a:latin typeface="+mn-lt"/>
                  <a:ea typeface="맑은 고딕" pitchFamily="50" charset="-127"/>
                </a:rPr>
              </a:br>
              <a:r>
                <a:rPr lang="en-US" altLang="ko-KR" sz="1600">
                  <a:latin typeface="+mn-lt"/>
                  <a:ea typeface="맑은 고딕" pitchFamily="50" charset="-127"/>
                </a:rPr>
                <a:t>force</a:t>
              </a:r>
              <a:endParaRPr lang="en-US" sz="1600">
                <a:latin typeface="+mn-lt"/>
              </a:endParaRPr>
            </a:p>
          </p:txBody>
        </p:sp>
        <p:sp>
          <p:nvSpPr>
            <p:cNvPr id="29734" name="Line 8"/>
            <p:cNvSpPr>
              <a:spLocks noChangeShapeType="1"/>
            </p:cNvSpPr>
            <p:nvPr/>
          </p:nvSpPr>
          <p:spPr bwMode="auto">
            <a:xfrm>
              <a:off x="2172843" y="2543174"/>
              <a:ext cx="134645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stealth" w="med" len="lg"/>
              <a:tailEnd type="stealth" w="med" len="lg"/>
            </a:ln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735" name="Line 9"/>
            <p:cNvSpPr>
              <a:spLocks noChangeShapeType="1"/>
            </p:cNvSpPr>
            <p:nvPr/>
          </p:nvSpPr>
          <p:spPr bwMode="auto">
            <a:xfrm>
              <a:off x="5233797" y="2569463"/>
              <a:ext cx="134645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stealth" w="med" len="lg"/>
              <a:tailEnd type="stealth" w="med" len="lg"/>
            </a:ln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736" name="Line 10"/>
            <p:cNvSpPr>
              <a:spLocks noChangeShapeType="1"/>
            </p:cNvSpPr>
            <p:nvPr/>
          </p:nvSpPr>
          <p:spPr bwMode="auto">
            <a:xfrm rot="-5400000">
              <a:off x="6758559" y="3475862"/>
              <a:ext cx="139674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stealth" w="med" len="lg"/>
              <a:tailEnd type="stealth" w="med" len="lg"/>
            </a:ln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737" name="Text Box 11"/>
            <p:cNvSpPr txBox="1">
              <a:spLocks noChangeArrowheads="1"/>
            </p:cNvSpPr>
            <p:nvPr/>
          </p:nvSpPr>
          <p:spPr bwMode="auto">
            <a:xfrm>
              <a:off x="1752219" y="2672333"/>
              <a:ext cx="2194560" cy="716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>
                  <a:latin typeface="+mn-lt"/>
                  <a:ea typeface="맑은 고딕" pitchFamily="50" charset="-127"/>
                </a:rPr>
                <a:t>Nonlinear </a:t>
              </a:r>
              <a:br>
                <a:rPr lang="en-US" altLang="ko-KR" sz="1600">
                  <a:latin typeface="+mn-lt"/>
                  <a:ea typeface="맑은 고딕" pitchFamily="50" charset="-127"/>
                </a:rPr>
              </a:br>
              <a:r>
                <a:rPr lang="en-US" altLang="ko-KR" sz="1600">
                  <a:latin typeface="+mn-lt"/>
                  <a:ea typeface="맑은 고딕" pitchFamily="50" charset="-127"/>
                </a:rPr>
                <a:t>displacement-strain</a:t>
              </a:r>
              <a:endParaRPr lang="en-US" sz="1600">
                <a:latin typeface="+mn-lt"/>
              </a:endParaRPr>
            </a:p>
          </p:txBody>
        </p:sp>
        <p:sp>
          <p:nvSpPr>
            <p:cNvPr id="29738" name="Text Box 12"/>
            <p:cNvSpPr txBox="1">
              <a:spLocks noChangeArrowheads="1"/>
            </p:cNvSpPr>
            <p:nvPr/>
          </p:nvSpPr>
          <p:spPr bwMode="auto">
            <a:xfrm>
              <a:off x="5266944" y="2672333"/>
              <a:ext cx="1440180" cy="716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>
                  <a:latin typeface="+mn-lt"/>
                  <a:ea typeface="맑은 고딕" pitchFamily="50" charset="-127"/>
                </a:rPr>
                <a:t>Nonlinear </a:t>
              </a:r>
              <a:br>
                <a:rPr lang="en-US" altLang="ko-KR" sz="1600">
                  <a:latin typeface="+mn-lt"/>
                  <a:ea typeface="맑은 고딕" pitchFamily="50" charset="-127"/>
                </a:rPr>
              </a:br>
              <a:r>
                <a:rPr lang="en-US" altLang="ko-KR" sz="1600">
                  <a:latin typeface="+mn-lt"/>
                  <a:ea typeface="맑은 고딕" pitchFamily="50" charset="-127"/>
                </a:rPr>
                <a:t>stress-strain</a:t>
              </a:r>
              <a:endParaRPr lang="en-US" sz="1600">
                <a:latin typeface="+mn-lt"/>
              </a:endParaRPr>
            </a:p>
          </p:txBody>
        </p:sp>
        <p:sp>
          <p:nvSpPr>
            <p:cNvPr id="29739" name="Line 13"/>
            <p:cNvSpPr>
              <a:spLocks noChangeShapeType="1"/>
            </p:cNvSpPr>
            <p:nvPr/>
          </p:nvSpPr>
          <p:spPr bwMode="auto">
            <a:xfrm rot="-5400000">
              <a:off x="546354" y="3493007"/>
              <a:ext cx="139674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stealth" w="med" len="lg"/>
              <a:tailEnd type="stealth" w="med" len="lg"/>
            </a:ln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740" name="Text Box 14"/>
            <p:cNvSpPr txBox="1">
              <a:spLocks noChangeArrowheads="1"/>
            </p:cNvSpPr>
            <p:nvPr/>
          </p:nvSpPr>
          <p:spPr bwMode="auto">
            <a:xfrm>
              <a:off x="1460754" y="3337559"/>
              <a:ext cx="2194560" cy="434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 dirty="0">
                  <a:latin typeface="+mn-lt"/>
                  <a:ea typeface="맑은 고딕" pitchFamily="50" charset="-127"/>
                </a:rPr>
                <a:t>Nonlinear displ. BC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29741" name="Text Box 15"/>
            <p:cNvSpPr txBox="1">
              <a:spLocks noChangeArrowheads="1"/>
            </p:cNvSpPr>
            <p:nvPr/>
          </p:nvSpPr>
          <p:spPr bwMode="auto">
            <a:xfrm>
              <a:off x="5100066" y="3337559"/>
              <a:ext cx="2194560" cy="434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>
                  <a:latin typeface="+mn-lt"/>
                  <a:ea typeface="맑은 고딕" pitchFamily="50" charset="-127"/>
                </a:rPr>
                <a:t>Nonlinear force BC</a:t>
              </a:r>
              <a:endParaRPr lang="en-US" sz="1600">
                <a:latin typeface="+mn-lt"/>
              </a:endParaRPr>
            </a:p>
          </p:txBody>
        </p:sp>
        <p:sp>
          <p:nvSpPr>
            <p:cNvPr id="29742" name="Line 16"/>
            <p:cNvSpPr>
              <a:spLocks noChangeShapeType="1"/>
            </p:cNvSpPr>
            <p:nvPr/>
          </p:nvSpPr>
          <p:spPr bwMode="auto">
            <a:xfrm>
              <a:off x="2799207" y="2543174"/>
              <a:ext cx="0" cy="1885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743" name="Line 17"/>
            <p:cNvSpPr>
              <a:spLocks noChangeShapeType="1"/>
            </p:cNvSpPr>
            <p:nvPr/>
          </p:nvSpPr>
          <p:spPr bwMode="auto">
            <a:xfrm>
              <a:off x="5945886" y="2568320"/>
              <a:ext cx="0" cy="1885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744" name="Line 18"/>
            <p:cNvSpPr>
              <a:spLocks noChangeShapeType="1"/>
            </p:cNvSpPr>
            <p:nvPr/>
          </p:nvSpPr>
          <p:spPr bwMode="auto">
            <a:xfrm>
              <a:off x="1247013" y="3563873"/>
              <a:ext cx="2834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745" name="Line 19"/>
            <p:cNvSpPr>
              <a:spLocks noChangeShapeType="1"/>
            </p:cNvSpPr>
            <p:nvPr/>
          </p:nvSpPr>
          <p:spPr bwMode="auto">
            <a:xfrm>
              <a:off x="7171182" y="3554729"/>
              <a:ext cx="2834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</p:grp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Nonlinearity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Relations among kinematic quantities (i.e., displacement, rotation and strains) are nonlinear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Displacement-strain relation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Linear: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Nonlinear: 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1592263" y="1670552"/>
            <a:ext cx="5765800" cy="2265363"/>
            <a:chOff x="2887" y="11157"/>
            <a:chExt cx="7565" cy="2971"/>
          </a:xfrm>
        </p:grpSpPr>
        <p:grpSp>
          <p:nvGrpSpPr>
            <p:cNvPr id="5" name="Group 62"/>
            <p:cNvGrpSpPr>
              <a:grpSpLocks/>
            </p:cNvGrpSpPr>
            <p:nvPr/>
          </p:nvGrpSpPr>
          <p:grpSpPr bwMode="auto">
            <a:xfrm>
              <a:off x="6797" y="11157"/>
              <a:ext cx="3655" cy="2971"/>
              <a:chOff x="6594" y="11220"/>
              <a:chExt cx="3655" cy="2971"/>
            </a:xfrm>
          </p:grpSpPr>
          <p:sp>
            <p:nvSpPr>
              <p:cNvPr id="27" name="Freeform 5"/>
              <p:cNvSpPr>
                <a:spLocks/>
              </p:cNvSpPr>
              <p:nvPr/>
            </p:nvSpPr>
            <p:spPr bwMode="auto">
              <a:xfrm>
                <a:off x="7056" y="11527"/>
                <a:ext cx="3032" cy="2207"/>
              </a:xfrm>
              <a:custGeom>
                <a:avLst/>
                <a:gdLst>
                  <a:gd name="T0" fmla="*/ 0 w 3032"/>
                  <a:gd name="T1" fmla="*/ 2207 h 2207"/>
                  <a:gd name="T2" fmla="*/ 164 w 3032"/>
                  <a:gd name="T3" fmla="*/ 1747 h 2207"/>
                  <a:gd name="T4" fmla="*/ 313 w 3032"/>
                  <a:gd name="T5" fmla="*/ 1374 h 2207"/>
                  <a:gd name="T6" fmla="*/ 457 w 3032"/>
                  <a:gd name="T7" fmla="*/ 1075 h 2207"/>
                  <a:gd name="T8" fmla="*/ 613 w 3032"/>
                  <a:gd name="T9" fmla="*/ 834 h 2207"/>
                  <a:gd name="T10" fmla="*/ 828 w 3032"/>
                  <a:gd name="T11" fmla="*/ 605 h 2207"/>
                  <a:gd name="T12" fmla="*/ 1063 w 3032"/>
                  <a:gd name="T13" fmla="*/ 436 h 2207"/>
                  <a:gd name="T14" fmla="*/ 1441 w 3032"/>
                  <a:gd name="T15" fmla="*/ 244 h 2207"/>
                  <a:gd name="T16" fmla="*/ 1832 w 3032"/>
                  <a:gd name="T17" fmla="*/ 143 h 2207"/>
                  <a:gd name="T18" fmla="*/ 2298 w 3032"/>
                  <a:gd name="T19" fmla="*/ 65 h 2207"/>
                  <a:gd name="T20" fmla="*/ 2640 w 3032"/>
                  <a:gd name="T21" fmla="*/ 26 h 2207"/>
                  <a:gd name="T22" fmla="*/ 3032 w 3032"/>
                  <a:gd name="T23" fmla="*/ 0 h 22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32"/>
                  <a:gd name="T37" fmla="*/ 0 h 2207"/>
                  <a:gd name="T38" fmla="*/ 3032 w 3032"/>
                  <a:gd name="T39" fmla="*/ 2207 h 22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32" h="2207">
                    <a:moveTo>
                      <a:pt x="0" y="2207"/>
                    </a:moveTo>
                    <a:cubicBezTo>
                      <a:pt x="56" y="2046"/>
                      <a:pt x="112" y="1886"/>
                      <a:pt x="164" y="1747"/>
                    </a:cubicBezTo>
                    <a:cubicBezTo>
                      <a:pt x="216" y="1608"/>
                      <a:pt x="264" y="1486"/>
                      <a:pt x="313" y="1374"/>
                    </a:cubicBezTo>
                    <a:cubicBezTo>
                      <a:pt x="362" y="1262"/>
                      <a:pt x="407" y="1165"/>
                      <a:pt x="457" y="1075"/>
                    </a:cubicBezTo>
                    <a:cubicBezTo>
                      <a:pt x="507" y="985"/>
                      <a:pt x="551" y="912"/>
                      <a:pt x="613" y="834"/>
                    </a:cubicBezTo>
                    <a:cubicBezTo>
                      <a:pt x="675" y="756"/>
                      <a:pt x="753" y="671"/>
                      <a:pt x="828" y="605"/>
                    </a:cubicBezTo>
                    <a:cubicBezTo>
                      <a:pt x="903" y="539"/>
                      <a:pt x="961" y="496"/>
                      <a:pt x="1063" y="436"/>
                    </a:cubicBezTo>
                    <a:cubicBezTo>
                      <a:pt x="1165" y="376"/>
                      <a:pt x="1313" y="293"/>
                      <a:pt x="1441" y="244"/>
                    </a:cubicBezTo>
                    <a:cubicBezTo>
                      <a:pt x="1569" y="195"/>
                      <a:pt x="1689" y="173"/>
                      <a:pt x="1832" y="143"/>
                    </a:cubicBezTo>
                    <a:cubicBezTo>
                      <a:pt x="1975" y="113"/>
                      <a:pt x="2163" y="85"/>
                      <a:pt x="2298" y="65"/>
                    </a:cubicBezTo>
                    <a:cubicBezTo>
                      <a:pt x="2433" y="45"/>
                      <a:pt x="2518" y="37"/>
                      <a:pt x="2640" y="26"/>
                    </a:cubicBezTo>
                    <a:cubicBezTo>
                      <a:pt x="2762" y="15"/>
                      <a:pt x="2897" y="7"/>
                      <a:pt x="3032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Oval 6"/>
              <p:cNvSpPr>
                <a:spLocks noChangeArrowheads="1"/>
              </p:cNvSpPr>
              <p:nvPr/>
            </p:nvSpPr>
            <p:spPr bwMode="auto">
              <a:xfrm>
                <a:off x="7173" y="13260"/>
                <a:ext cx="86" cy="8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9" name="Oval 7"/>
              <p:cNvSpPr>
                <a:spLocks noChangeArrowheads="1"/>
              </p:cNvSpPr>
              <p:nvPr/>
            </p:nvSpPr>
            <p:spPr bwMode="auto">
              <a:xfrm>
                <a:off x="7327" y="12861"/>
                <a:ext cx="86" cy="8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0" name="Oval 8"/>
              <p:cNvSpPr>
                <a:spLocks noChangeArrowheads="1"/>
              </p:cNvSpPr>
              <p:nvPr/>
            </p:nvSpPr>
            <p:spPr bwMode="auto">
              <a:xfrm>
                <a:off x="7550" y="12438"/>
                <a:ext cx="86" cy="8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1" name="Oval 9"/>
              <p:cNvSpPr>
                <a:spLocks noChangeArrowheads="1"/>
              </p:cNvSpPr>
              <p:nvPr/>
            </p:nvSpPr>
            <p:spPr bwMode="auto">
              <a:xfrm>
                <a:off x="7824" y="12113"/>
                <a:ext cx="86" cy="8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2" name="Oval 10"/>
              <p:cNvSpPr>
                <a:spLocks noChangeArrowheads="1"/>
              </p:cNvSpPr>
              <p:nvPr/>
            </p:nvSpPr>
            <p:spPr bwMode="auto">
              <a:xfrm>
                <a:off x="8215" y="11840"/>
                <a:ext cx="86" cy="8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3" name="Oval 11"/>
              <p:cNvSpPr>
                <a:spLocks noChangeArrowheads="1"/>
              </p:cNvSpPr>
              <p:nvPr/>
            </p:nvSpPr>
            <p:spPr bwMode="auto">
              <a:xfrm>
                <a:off x="8669" y="11660"/>
                <a:ext cx="86" cy="8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4" name="Oval 12"/>
              <p:cNvSpPr>
                <a:spLocks noChangeArrowheads="1"/>
              </p:cNvSpPr>
              <p:nvPr/>
            </p:nvSpPr>
            <p:spPr bwMode="auto">
              <a:xfrm>
                <a:off x="9233" y="11560"/>
                <a:ext cx="86" cy="8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5" name="Oval 13"/>
              <p:cNvSpPr>
                <a:spLocks noChangeArrowheads="1"/>
              </p:cNvSpPr>
              <p:nvPr/>
            </p:nvSpPr>
            <p:spPr bwMode="auto">
              <a:xfrm>
                <a:off x="9995" y="11479"/>
                <a:ext cx="86" cy="8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6" name="Rectangle 14"/>
              <p:cNvSpPr>
                <a:spLocks noChangeArrowheads="1"/>
              </p:cNvSpPr>
              <p:nvPr/>
            </p:nvSpPr>
            <p:spPr bwMode="auto">
              <a:xfrm>
                <a:off x="7056" y="11220"/>
                <a:ext cx="3025" cy="251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200"/>
              </a:p>
            </p:txBody>
          </p:sp>
          <p:cxnSp>
            <p:nvCxnSpPr>
              <p:cNvPr id="37" name="AutoShape 15"/>
              <p:cNvCxnSpPr>
                <a:cxnSpLocks noChangeShapeType="1"/>
              </p:cNvCxnSpPr>
              <p:nvPr/>
            </p:nvCxnSpPr>
            <p:spPr bwMode="auto">
              <a:xfrm>
                <a:off x="7054" y="11506"/>
                <a:ext cx="7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8" name="AutoShape 16"/>
              <p:cNvCxnSpPr>
                <a:cxnSpLocks noChangeShapeType="1"/>
              </p:cNvCxnSpPr>
              <p:nvPr/>
            </p:nvCxnSpPr>
            <p:spPr bwMode="auto">
              <a:xfrm>
                <a:off x="7054" y="12058"/>
                <a:ext cx="7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9" name="AutoShape 17"/>
              <p:cNvCxnSpPr>
                <a:cxnSpLocks noChangeShapeType="1"/>
              </p:cNvCxnSpPr>
              <p:nvPr/>
            </p:nvCxnSpPr>
            <p:spPr bwMode="auto">
              <a:xfrm>
                <a:off x="7054" y="12628"/>
                <a:ext cx="7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0" name="AutoShape 18"/>
              <p:cNvCxnSpPr>
                <a:cxnSpLocks noChangeShapeType="1"/>
              </p:cNvCxnSpPr>
              <p:nvPr/>
            </p:nvCxnSpPr>
            <p:spPr bwMode="auto">
              <a:xfrm>
                <a:off x="7054" y="13194"/>
                <a:ext cx="7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1" name="AutoShape 19"/>
              <p:cNvCxnSpPr>
                <a:cxnSpLocks noChangeShapeType="1"/>
              </p:cNvCxnSpPr>
              <p:nvPr/>
            </p:nvCxnSpPr>
            <p:spPr bwMode="auto">
              <a:xfrm>
                <a:off x="10002" y="12058"/>
                <a:ext cx="7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2" name="AutoShape 20"/>
              <p:cNvCxnSpPr>
                <a:cxnSpLocks noChangeShapeType="1"/>
              </p:cNvCxnSpPr>
              <p:nvPr/>
            </p:nvCxnSpPr>
            <p:spPr bwMode="auto">
              <a:xfrm>
                <a:off x="10002" y="12622"/>
                <a:ext cx="7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3" name="AutoShape 21"/>
              <p:cNvCxnSpPr>
                <a:cxnSpLocks noChangeShapeType="1"/>
              </p:cNvCxnSpPr>
              <p:nvPr/>
            </p:nvCxnSpPr>
            <p:spPr bwMode="auto">
              <a:xfrm>
                <a:off x="10002" y="13194"/>
                <a:ext cx="7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4" name="AutoShape 22"/>
              <p:cNvCxnSpPr>
                <a:cxnSpLocks noChangeShapeType="1"/>
              </p:cNvCxnSpPr>
              <p:nvPr/>
            </p:nvCxnSpPr>
            <p:spPr bwMode="auto">
              <a:xfrm rot="5400000">
                <a:off x="7640" y="13699"/>
                <a:ext cx="7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5" name="AutoShape 23"/>
              <p:cNvCxnSpPr>
                <a:cxnSpLocks noChangeShapeType="1"/>
              </p:cNvCxnSpPr>
              <p:nvPr/>
            </p:nvCxnSpPr>
            <p:spPr bwMode="auto">
              <a:xfrm rot="5400000">
                <a:off x="8237" y="13692"/>
                <a:ext cx="7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6" name="AutoShape 24"/>
              <p:cNvCxnSpPr>
                <a:cxnSpLocks noChangeShapeType="1"/>
              </p:cNvCxnSpPr>
              <p:nvPr/>
            </p:nvCxnSpPr>
            <p:spPr bwMode="auto">
              <a:xfrm rot="5400000">
                <a:off x="8843" y="13692"/>
                <a:ext cx="7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7" name="AutoShape 25"/>
              <p:cNvCxnSpPr>
                <a:cxnSpLocks noChangeShapeType="1"/>
              </p:cNvCxnSpPr>
              <p:nvPr/>
            </p:nvCxnSpPr>
            <p:spPr bwMode="auto">
              <a:xfrm rot="5400000">
                <a:off x="9444" y="13695"/>
                <a:ext cx="7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8" name="AutoShape 26"/>
              <p:cNvCxnSpPr>
                <a:cxnSpLocks noChangeShapeType="1"/>
              </p:cNvCxnSpPr>
              <p:nvPr/>
            </p:nvCxnSpPr>
            <p:spPr bwMode="auto">
              <a:xfrm rot="5400000">
                <a:off x="7640" y="11268"/>
                <a:ext cx="7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9" name="AutoShape 27"/>
              <p:cNvCxnSpPr>
                <a:cxnSpLocks noChangeShapeType="1"/>
              </p:cNvCxnSpPr>
              <p:nvPr/>
            </p:nvCxnSpPr>
            <p:spPr bwMode="auto">
              <a:xfrm rot="5400000">
                <a:off x="8237" y="11261"/>
                <a:ext cx="7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0" name="AutoShape 28"/>
              <p:cNvCxnSpPr>
                <a:cxnSpLocks noChangeShapeType="1"/>
              </p:cNvCxnSpPr>
              <p:nvPr/>
            </p:nvCxnSpPr>
            <p:spPr bwMode="auto">
              <a:xfrm rot="5400000">
                <a:off x="8843" y="11261"/>
                <a:ext cx="7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1" name="AutoShape 29"/>
              <p:cNvCxnSpPr>
                <a:cxnSpLocks noChangeShapeType="1"/>
              </p:cNvCxnSpPr>
              <p:nvPr/>
            </p:nvCxnSpPr>
            <p:spPr bwMode="auto">
              <a:xfrm rot="5400000">
                <a:off x="9444" y="11264"/>
                <a:ext cx="7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52" name="Text Box 30"/>
              <p:cNvSpPr txBox="1">
                <a:spLocks noChangeArrowheads="1"/>
              </p:cNvSpPr>
              <p:nvPr/>
            </p:nvSpPr>
            <p:spPr bwMode="auto">
              <a:xfrm>
                <a:off x="6961" y="13771"/>
                <a:ext cx="3288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altLang="ko-KR" sz="1200">
                    <a:latin typeface="Calibri" pitchFamily="34" charset="0"/>
                    <a:ea typeface="맑은 고딕" pitchFamily="50" charset="-127"/>
                  </a:rPr>
                  <a:t>0.0       </a:t>
                </a:r>
                <a:r>
                  <a:rPr lang="en-US" altLang="ko-KR" sz="1200" baseline="-25000">
                    <a:latin typeface="Calibri" pitchFamily="34" charset="0"/>
                    <a:ea typeface="맑은 고딕" pitchFamily="50" charset="-127"/>
                  </a:rPr>
                  <a:t> </a:t>
                </a:r>
                <a:r>
                  <a:rPr lang="en-US" altLang="ko-KR" sz="1200">
                    <a:latin typeface="Calibri" pitchFamily="34" charset="0"/>
                    <a:ea typeface="맑은 고딕" pitchFamily="50" charset="-127"/>
                  </a:rPr>
                  <a:t>0.2      </a:t>
                </a:r>
                <a:r>
                  <a:rPr lang="en-US" altLang="ko-KR" sz="1200" baseline="-25000">
                    <a:latin typeface="Calibri" pitchFamily="34" charset="0"/>
                    <a:ea typeface="맑은 고딕" pitchFamily="50" charset="-127"/>
                  </a:rPr>
                  <a:t> </a:t>
                </a:r>
                <a:r>
                  <a:rPr lang="en-US" altLang="ko-KR" sz="1200">
                    <a:latin typeface="Calibri" pitchFamily="34" charset="0"/>
                    <a:ea typeface="맑은 고딕" pitchFamily="50" charset="-127"/>
                  </a:rPr>
                  <a:t> 0.4       0.6        0.8       1.0</a:t>
                </a:r>
              </a:p>
              <a:p>
                <a:pPr algn="ctr"/>
                <a:r>
                  <a:rPr lang="en-US" altLang="ko-KR" sz="1200">
                    <a:latin typeface="Calibri" pitchFamily="34" charset="0"/>
                    <a:ea typeface="맑은 고딕" pitchFamily="50" charset="-127"/>
                  </a:rPr>
                  <a:t>Normalized couple</a:t>
                </a:r>
                <a:endParaRPr lang="en-US" sz="1200"/>
              </a:p>
            </p:txBody>
          </p:sp>
          <p:sp>
            <p:nvSpPr>
              <p:cNvPr id="53" name="Text Box 31"/>
              <p:cNvSpPr txBox="1">
                <a:spLocks noChangeArrowheads="1"/>
              </p:cNvSpPr>
              <p:nvPr/>
            </p:nvSpPr>
            <p:spPr bwMode="auto">
              <a:xfrm>
                <a:off x="6869" y="11382"/>
                <a:ext cx="199" cy="2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lnSpc>
                    <a:spcPct val="112000"/>
                  </a:lnSpc>
                  <a:spcAft>
                    <a:spcPts val="300"/>
                  </a:spcAft>
                </a:pPr>
                <a:r>
                  <a:rPr lang="en-US" altLang="ko-KR" sz="1200">
                    <a:latin typeface="Calibri" pitchFamily="34" charset="0"/>
                    <a:ea typeface="맑은 고딕" pitchFamily="50" charset="-127"/>
                  </a:rPr>
                  <a:t>8.</a:t>
                </a:r>
              </a:p>
              <a:p>
                <a:pPr>
                  <a:lnSpc>
                    <a:spcPct val="224000"/>
                  </a:lnSpc>
                </a:pPr>
                <a:r>
                  <a:rPr lang="en-US" altLang="ko-KR" sz="1200">
                    <a:latin typeface="Calibri" pitchFamily="34" charset="0"/>
                    <a:ea typeface="맑은 고딕" pitchFamily="50" charset="-127"/>
                  </a:rPr>
                  <a:t>6.</a:t>
                </a:r>
              </a:p>
              <a:p>
                <a:pPr>
                  <a:lnSpc>
                    <a:spcPct val="224000"/>
                  </a:lnSpc>
                </a:pPr>
                <a:r>
                  <a:rPr lang="en-US" altLang="ko-KR" sz="1200">
                    <a:latin typeface="Calibri" pitchFamily="34" charset="0"/>
                    <a:ea typeface="맑은 고딕" pitchFamily="50" charset="-127"/>
                  </a:rPr>
                  <a:t>4.</a:t>
                </a:r>
              </a:p>
              <a:p>
                <a:pPr>
                  <a:lnSpc>
                    <a:spcPct val="224000"/>
                  </a:lnSpc>
                </a:pPr>
                <a:r>
                  <a:rPr lang="en-US" altLang="ko-KR" sz="1200">
                    <a:latin typeface="Calibri" pitchFamily="34" charset="0"/>
                    <a:ea typeface="맑은 고딕" pitchFamily="50" charset="-127"/>
                  </a:rPr>
                  <a:t>2.</a:t>
                </a:r>
              </a:p>
              <a:p>
                <a:pPr>
                  <a:lnSpc>
                    <a:spcPct val="224000"/>
                  </a:lnSpc>
                </a:pPr>
                <a:r>
                  <a:rPr lang="en-US" altLang="ko-KR" sz="1200">
                    <a:latin typeface="Calibri" pitchFamily="34" charset="0"/>
                    <a:ea typeface="맑은 고딕" pitchFamily="50" charset="-127"/>
                  </a:rPr>
                  <a:t>0.</a:t>
                </a:r>
                <a:endParaRPr lang="en-US" sz="1200"/>
              </a:p>
            </p:txBody>
          </p:sp>
          <p:sp>
            <p:nvSpPr>
              <p:cNvPr id="54" name="Text Box 32"/>
              <p:cNvSpPr txBox="1">
                <a:spLocks noChangeArrowheads="1"/>
              </p:cNvSpPr>
              <p:nvPr/>
            </p:nvSpPr>
            <p:spPr bwMode="auto">
              <a:xfrm>
                <a:off x="6594" y="11528"/>
                <a:ext cx="300" cy="1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vert270" lIns="0" tIns="0" rIns="0" bIns="0"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en-US" altLang="ko-KR" sz="1200" dirty="0">
                    <a:latin typeface="Calibri" pitchFamily="34" charset="0"/>
                    <a:ea typeface="맑은 고딕" pitchFamily="50" charset="-127"/>
                    <a:cs typeface="Arial" pitchFamily="34" charset="0"/>
                  </a:rPr>
                  <a:t>Tip displacement</a:t>
                </a: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2887" y="11602"/>
              <a:ext cx="3834" cy="2277"/>
              <a:chOff x="2887" y="11602"/>
              <a:chExt cx="3834" cy="2277"/>
            </a:xfrm>
          </p:grpSpPr>
          <p:sp>
            <p:nvSpPr>
              <p:cNvPr id="7" name="Rectangle 34"/>
              <p:cNvSpPr>
                <a:spLocks noChangeArrowheads="1"/>
              </p:cNvSpPr>
              <p:nvPr/>
            </p:nvSpPr>
            <p:spPr bwMode="auto">
              <a:xfrm>
                <a:off x="3032" y="13728"/>
                <a:ext cx="2880" cy="7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8" name="Arc 35"/>
              <p:cNvSpPr>
                <a:spLocks noChangeAspect="1"/>
              </p:cNvSpPr>
              <p:nvPr/>
            </p:nvSpPr>
            <p:spPr bwMode="auto">
              <a:xfrm flipH="1" flipV="1">
                <a:off x="4081" y="11905"/>
                <a:ext cx="1829" cy="1829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1 h 21600"/>
                  <a:gd name="T4" fmla="*/ 0 w 21600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Arc 36"/>
              <p:cNvSpPr>
                <a:spLocks noChangeAspect="1"/>
              </p:cNvSpPr>
              <p:nvPr/>
            </p:nvSpPr>
            <p:spPr bwMode="auto">
              <a:xfrm flipH="1" flipV="1">
                <a:off x="4016" y="11900"/>
                <a:ext cx="1901" cy="1901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1 h 21600"/>
                  <a:gd name="T4" fmla="*/ 0 w 21600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Arc 37"/>
              <p:cNvSpPr>
                <a:spLocks noChangeAspect="1"/>
              </p:cNvSpPr>
              <p:nvPr/>
            </p:nvSpPr>
            <p:spPr bwMode="auto">
              <a:xfrm flipH="1" flipV="1">
                <a:off x="4966" y="11884"/>
                <a:ext cx="922" cy="1844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43"/>
                      <a:pt x="12063" y="43077"/>
                      <a:pt x="220" y="43198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43"/>
                      <a:pt x="12063" y="43077"/>
                      <a:pt x="220" y="431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Arc 38"/>
              <p:cNvSpPr>
                <a:spLocks noChangeAspect="1"/>
              </p:cNvSpPr>
              <p:nvPr/>
            </p:nvSpPr>
            <p:spPr bwMode="auto">
              <a:xfrm flipH="1" flipV="1">
                <a:off x="4906" y="11819"/>
                <a:ext cx="994" cy="1987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43"/>
                      <a:pt x="12063" y="43077"/>
                      <a:pt x="220" y="43198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43"/>
                      <a:pt x="12063" y="43077"/>
                      <a:pt x="220" y="431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Arc 39"/>
              <p:cNvSpPr>
                <a:spLocks noChangeAspect="1"/>
              </p:cNvSpPr>
              <p:nvPr/>
            </p:nvSpPr>
            <p:spPr bwMode="auto">
              <a:xfrm flipH="1" flipV="1">
                <a:off x="5304" y="12524"/>
                <a:ext cx="1210" cy="1210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21528"/>
                      <a:pt x="0" y="21456"/>
                      <a:pt x="1" y="21385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21528"/>
                      <a:pt x="0" y="21456"/>
                      <a:pt x="1" y="2138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Arc 40"/>
              <p:cNvSpPr>
                <a:spLocks noChangeAspect="1"/>
              </p:cNvSpPr>
              <p:nvPr/>
            </p:nvSpPr>
            <p:spPr bwMode="auto">
              <a:xfrm flipH="1" flipV="1">
                <a:off x="5232" y="12452"/>
                <a:ext cx="1354" cy="1354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21528"/>
                      <a:pt x="0" y="21456"/>
                      <a:pt x="1" y="21385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21528"/>
                      <a:pt x="0" y="21456"/>
                      <a:pt x="1" y="2138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Oval 41"/>
              <p:cNvSpPr>
                <a:spLocks noChangeArrowheads="1"/>
              </p:cNvSpPr>
              <p:nvPr/>
            </p:nvSpPr>
            <p:spPr bwMode="auto">
              <a:xfrm>
                <a:off x="5682" y="13267"/>
                <a:ext cx="461" cy="461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5" name="Oval 42"/>
              <p:cNvSpPr>
                <a:spLocks noChangeAspect="1" noChangeArrowheads="1"/>
              </p:cNvSpPr>
              <p:nvPr/>
            </p:nvSpPr>
            <p:spPr bwMode="auto">
              <a:xfrm>
                <a:off x="5611" y="13194"/>
                <a:ext cx="605" cy="60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/>
              </a:p>
            </p:txBody>
          </p:sp>
          <p:cxnSp>
            <p:nvCxnSpPr>
              <p:cNvPr id="16" name="AutoShape 43"/>
              <p:cNvCxnSpPr>
                <a:cxnSpLocks noChangeShapeType="1"/>
              </p:cNvCxnSpPr>
              <p:nvPr/>
            </p:nvCxnSpPr>
            <p:spPr bwMode="auto">
              <a:xfrm>
                <a:off x="4016" y="11905"/>
                <a:ext cx="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" name="AutoShape 44"/>
              <p:cNvCxnSpPr>
                <a:cxnSpLocks noChangeShapeType="1"/>
              </p:cNvCxnSpPr>
              <p:nvPr/>
            </p:nvCxnSpPr>
            <p:spPr bwMode="auto">
              <a:xfrm rot="-5400000">
                <a:off x="5855" y="11852"/>
                <a:ext cx="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" name="AutoShape 45"/>
              <p:cNvCxnSpPr>
                <a:cxnSpLocks noChangeShapeType="1"/>
              </p:cNvCxnSpPr>
              <p:nvPr/>
            </p:nvCxnSpPr>
            <p:spPr bwMode="auto">
              <a:xfrm>
                <a:off x="6521" y="13136"/>
                <a:ext cx="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" name="Arc 46"/>
              <p:cNvSpPr>
                <a:spLocks/>
              </p:cNvSpPr>
              <p:nvPr/>
            </p:nvSpPr>
            <p:spPr bwMode="auto">
              <a:xfrm flipH="1" flipV="1">
                <a:off x="2887" y="13593"/>
                <a:ext cx="280" cy="286"/>
              </a:xfrm>
              <a:custGeom>
                <a:avLst/>
                <a:gdLst>
                  <a:gd name="T0" fmla="*/ 0 w 42289"/>
                  <a:gd name="T1" fmla="*/ 0 h 43200"/>
                  <a:gd name="T2" fmla="*/ 0 w 42289"/>
                  <a:gd name="T3" fmla="*/ 0 h 43200"/>
                  <a:gd name="T4" fmla="*/ 0 w 42289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2289"/>
                  <a:gd name="T10" fmla="*/ 0 h 43200"/>
                  <a:gd name="T11" fmla="*/ 42289 w 4228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289" h="43200" fill="none" extrusionOk="0">
                    <a:moveTo>
                      <a:pt x="20688" y="0"/>
                    </a:moveTo>
                    <a:cubicBezTo>
                      <a:pt x="32618" y="0"/>
                      <a:pt x="42289" y="9670"/>
                      <a:pt x="42289" y="21600"/>
                    </a:cubicBezTo>
                    <a:cubicBezTo>
                      <a:pt x="42289" y="33529"/>
                      <a:pt x="32618" y="43200"/>
                      <a:pt x="20689" y="43200"/>
                    </a:cubicBezTo>
                    <a:cubicBezTo>
                      <a:pt x="11150" y="43200"/>
                      <a:pt x="2740" y="36942"/>
                      <a:pt x="-1" y="27806"/>
                    </a:cubicBezTo>
                  </a:path>
                  <a:path w="42289" h="43200" stroke="0" extrusionOk="0">
                    <a:moveTo>
                      <a:pt x="20688" y="0"/>
                    </a:moveTo>
                    <a:cubicBezTo>
                      <a:pt x="32618" y="0"/>
                      <a:pt x="42289" y="9670"/>
                      <a:pt x="42289" y="21600"/>
                    </a:cubicBezTo>
                    <a:cubicBezTo>
                      <a:pt x="42289" y="33529"/>
                      <a:pt x="32618" y="43200"/>
                      <a:pt x="20689" y="43200"/>
                    </a:cubicBezTo>
                    <a:cubicBezTo>
                      <a:pt x="11150" y="43200"/>
                      <a:pt x="2740" y="36942"/>
                      <a:pt x="-1" y="27806"/>
                    </a:cubicBezTo>
                    <a:lnTo>
                      <a:pt x="20689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Arc 47"/>
              <p:cNvSpPr>
                <a:spLocks/>
              </p:cNvSpPr>
              <p:nvPr/>
            </p:nvSpPr>
            <p:spPr bwMode="auto">
              <a:xfrm rot="5400000" flipH="1" flipV="1">
                <a:off x="3917" y="11768"/>
                <a:ext cx="280" cy="286"/>
              </a:xfrm>
              <a:custGeom>
                <a:avLst/>
                <a:gdLst>
                  <a:gd name="T0" fmla="*/ 0 w 42289"/>
                  <a:gd name="T1" fmla="*/ 0 h 43200"/>
                  <a:gd name="T2" fmla="*/ 0 w 42289"/>
                  <a:gd name="T3" fmla="*/ 0 h 43200"/>
                  <a:gd name="T4" fmla="*/ 0 w 42289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2289"/>
                  <a:gd name="T10" fmla="*/ 0 h 43200"/>
                  <a:gd name="T11" fmla="*/ 42289 w 4228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289" h="43200" fill="none" extrusionOk="0">
                    <a:moveTo>
                      <a:pt x="20688" y="0"/>
                    </a:moveTo>
                    <a:cubicBezTo>
                      <a:pt x="32618" y="0"/>
                      <a:pt x="42289" y="9670"/>
                      <a:pt x="42289" y="21600"/>
                    </a:cubicBezTo>
                    <a:cubicBezTo>
                      <a:pt x="42289" y="33529"/>
                      <a:pt x="32618" y="43200"/>
                      <a:pt x="20689" y="43200"/>
                    </a:cubicBezTo>
                    <a:cubicBezTo>
                      <a:pt x="11150" y="43200"/>
                      <a:pt x="2740" y="36942"/>
                      <a:pt x="-1" y="27806"/>
                    </a:cubicBezTo>
                  </a:path>
                  <a:path w="42289" h="43200" stroke="0" extrusionOk="0">
                    <a:moveTo>
                      <a:pt x="20688" y="0"/>
                    </a:moveTo>
                    <a:cubicBezTo>
                      <a:pt x="32618" y="0"/>
                      <a:pt x="42289" y="9670"/>
                      <a:pt x="42289" y="21600"/>
                    </a:cubicBezTo>
                    <a:cubicBezTo>
                      <a:pt x="42289" y="33529"/>
                      <a:pt x="32618" y="43200"/>
                      <a:pt x="20689" y="43200"/>
                    </a:cubicBezTo>
                    <a:cubicBezTo>
                      <a:pt x="11150" y="43200"/>
                      <a:pt x="2740" y="36942"/>
                      <a:pt x="-1" y="27806"/>
                    </a:cubicBezTo>
                    <a:lnTo>
                      <a:pt x="20689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Arc 48"/>
              <p:cNvSpPr>
                <a:spLocks/>
              </p:cNvSpPr>
              <p:nvPr/>
            </p:nvSpPr>
            <p:spPr bwMode="auto">
              <a:xfrm rot="10800000" flipH="1" flipV="1">
                <a:off x="5745" y="11730"/>
                <a:ext cx="280" cy="286"/>
              </a:xfrm>
              <a:custGeom>
                <a:avLst/>
                <a:gdLst>
                  <a:gd name="T0" fmla="*/ 0 w 42289"/>
                  <a:gd name="T1" fmla="*/ 0 h 43200"/>
                  <a:gd name="T2" fmla="*/ 0 w 42289"/>
                  <a:gd name="T3" fmla="*/ 0 h 43200"/>
                  <a:gd name="T4" fmla="*/ 0 w 42289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2289"/>
                  <a:gd name="T10" fmla="*/ 0 h 43200"/>
                  <a:gd name="T11" fmla="*/ 42289 w 4228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289" h="43200" fill="none" extrusionOk="0">
                    <a:moveTo>
                      <a:pt x="20688" y="0"/>
                    </a:moveTo>
                    <a:cubicBezTo>
                      <a:pt x="32618" y="0"/>
                      <a:pt x="42289" y="9670"/>
                      <a:pt x="42289" y="21600"/>
                    </a:cubicBezTo>
                    <a:cubicBezTo>
                      <a:pt x="42289" y="33529"/>
                      <a:pt x="32618" y="43200"/>
                      <a:pt x="20689" y="43200"/>
                    </a:cubicBezTo>
                    <a:cubicBezTo>
                      <a:pt x="11150" y="43200"/>
                      <a:pt x="2740" y="36942"/>
                      <a:pt x="-1" y="27806"/>
                    </a:cubicBezTo>
                  </a:path>
                  <a:path w="42289" h="43200" stroke="0" extrusionOk="0">
                    <a:moveTo>
                      <a:pt x="20688" y="0"/>
                    </a:moveTo>
                    <a:cubicBezTo>
                      <a:pt x="32618" y="0"/>
                      <a:pt x="42289" y="9670"/>
                      <a:pt x="42289" y="21600"/>
                    </a:cubicBezTo>
                    <a:cubicBezTo>
                      <a:pt x="42289" y="33529"/>
                      <a:pt x="32618" y="43200"/>
                      <a:pt x="20689" y="43200"/>
                    </a:cubicBezTo>
                    <a:cubicBezTo>
                      <a:pt x="11150" y="43200"/>
                      <a:pt x="2740" y="36942"/>
                      <a:pt x="-1" y="27806"/>
                    </a:cubicBezTo>
                    <a:lnTo>
                      <a:pt x="20689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Arc 49"/>
              <p:cNvSpPr>
                <a:spLocks/>
              </p:cNvSpPr>
              <p:nvPr/>
            </p:nvSpPr>
            <p:spPr bwMode="auto">
              <a:xfrm rot="-5400000" flipH="1" flipV="1">
                <a:off x="6392" y="12991"/>
                <a:ext cx="280" cy="286"/>
              </a:xfrm>
              <a:custGeom>
                <a:avLst/>
                <a:gdLst>
                  <a:gd name="T0" fmla="*/ 0 w 42289"/>
                  <a:gd name="T1" fmla="*/ 0 h 43200"/>
                  <a:gd name="T2" fmla="*/ 0 w 42289"/>
                  <a:gd name="T3" fmla="*/ 0 h 43200"/>
                  <a:gd name="T4" fmla="*/ 0 w 42289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2289"/>
                  <a:gd name="T10" fmla="*/ 0 h 43200"/>
                  <a:gd name="T11" fmla="*/ 42289 w 4228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289" h="43200" fill="none" extrusionOk="0">
                    <a:moveTo>
                      <a:pt x="20688" y="0"/>
                    </a:moveTo>
                    <a:cubicBezTo>
                      <a:pt x="32618" y="0"/>
                      <a:pt x="42289" y="9670"/>
                      <a:pt x="42289" y="21600"/>
                    </a:cubicBezTo>
                    <a:cubicBezTo>
                      <a:pt x="42289" y="33529"/>
                      <a:pt x="32618" y="43200"/>
                      <a:pt x="20689" y="43200"/>
                    </a:cubicBezTo>
                    <a:cubicBezTo>
                      <a:pt x="11150" y="43200"/>
                      <a:pt x="2740" y="36942"/>
                      <a:pt x="-1" y="27806"/>
                    </a:cubicBezTo>
                  </a:path>
                  <a:path w="42289" h="43200" stroke="0" extrusionOk="0">
                    <a:moveTo>
                      <a:pt x="20688" y="0"/>
                    </a:moveTo>
                    <a:cubicBezTo>
                      <a:pt x="32618" y="0"/>
                      <a:pt x="42289" y="9670"/>
                      <a:pt x="42289" y="21600"/>
                    </a:cubicBezTo>
                    <a:cubicBezTo>
                      <a:pt x="42289" y="33529"/>
                      <a:pt x="32618" y="43200"/>
                      <a:pt x="20689" y="43200"/>
                    </a:cubicBezTo>
                    <a:cubicBezTo>
                      <a:pt x="11150" y="43200"/>
                      <a:pt x="2740" y="36942"/>
                      <a:pt x="-1" y="27806"/>
                    </a:cubicBezTo>
                    <a:lnTo>
                      <a:pt x="20689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 Box 50"/>
              <p:cNvSpPr txBox="1">
                <a:spLocks noChangeArrowheads="1"/>
              </p:cNvSpPr>
              <p:nvPr/>
            </p:nvSpPr>
            <p:spPr bwMode="auto">
              <a:xfrm>
                <a:off x="2962" y="13374"/>
                <a:ext cx="241" cy="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spcAft>
                    <a:spcPts val="1000"/>
                  </a:spcAft>
                </a:pPr>
                <a:r>
                  <a:rPr lang="en-US" altLang="ko-KR" sz="1200" i="1">
                    <a:latin typeface="Calibri" pitchFamily="34" charset="0"/>
                    <a:ea typeface="맑은 고딕" pitchFamily="50" charset="-127"/>
                  </a:rPr>
                  <a:t>C</a:t>
                </a:r>
                <a:r>
                  <a:rPr lang="en-US" altLang="ko-KR" sz="1200" baseline="-25000">
                    <a:latin typeface="Times New Roman" pitchFamily="18" charset="0"/>
                    <a:ea typeface="맑은 고딕" pitchFamily="50" charset="-127"/>
                  </a:rPr>
                  <a:t>0</a:t>
                </a:r>
                <a:endParaRPr lang="en-US" sz="1200"/>
              </a:p>
            </p:txBody>
          </p:sp>
          <p:sp>
            <p:nvSpPr>
              <p:cNvPr id="24" name="Text Box 51"/>
              <p:cNvSpPr txBox="1">
                <a:spLocks noChangeArrowheads="1"/>
              </p:cNvSpPr>
              <p:nvPr/>
            </p:nvSpPr>
            <p:spPr bwMode="auto">
              <a:xfrm>
                <a:off x="4166" y="11602"/>
                <a:ext cx="241" cy="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spcAft>
                    <a:spcPts val="1000"/>
                  </a:spcAft>
                </a:pPr>
                <a:r>
                  <a:rPr lang="en-US" altLang="ko-KR" sz="1200" i="1">
                    <a:latin typeface="Calibri" pitchFamily="34" charset="0"/>
                    <a:ea typeface="맑은 고딕" pitchFamily="50" charset="-127"/>
                  </a:rPr>
                  <a:t>C</a:t>
                </a:r>
                <a:r>
                  <a:rPr lang="en-US" altLang="ko-KR" sz="1200" baseline="-25000">
                    <a:latin typeface="Calibri" pitchFamily="34" charset="0"/>
                    <a:ea typeface="맑은 고딕" pitchFamily="50" charset="-127"/>
                  </a:rPr>
                  <a:t>1</a:t>
                </a:r>
                <a:endParaRPr lang="en-US" sz="1200"/>
              </a:p>
            </p:txBody>
          </p:sp>
          <p:sp>
            <p:nvSpPr>
              <p:cNvPr id="25" name="Text Box 52"/>
              <p:cNvSpPr txBox="1">
                <a:spLocks noChangeArrowheads="1"/>
              </p:cNvSpPr>
              <p:nvPr/>
            </p:nvSpPr>
            <p:spPr bwMode="auto">
              <a:xfrm>
                <a:off x="6025" y="11672"/>
                <a:ext cx="241" cy="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spcAft>
                    <a:spcPts val="1000"/>
                  </a:spcAft>
                </a:pPr>
                <a:r>
                  <a:rPr lang="en-US" altLang="ko-KR" sz="1200" i="1">
                    <a:latin typeface="Calibri" pitchFamily="34" charset="0"/>
                    <a:ea typeface="맑은 고딕" pitchFamily="50" charset="-127"/>
                  </a:rPr>
                  <a:t>C</a:t>
                </a:r>
                <a:r>
                  <a:rPr lang="en-US" altLang="ko-KR" sz="1200" baseline="-25000">
                    <a:latin typeface="Calibri" pitchFamily="34" charset="0"/>
                    <a:ea typeface="맑은 고딕" pitchFamily="50" charset="-127"/>
                  </a:rPr>
                  <a:t>2</a:t>
                </a:r>
                <a:endParaRPr lang="en-US" sz="1200"/>
              </a:p>
            </p:txBody>
          </p:sp>
          <p:sp>
            <p:nvSpPr>
              <p:cNvPr id="26" name="Text Box 53"/>
              <p:cNvSpPr txBox="1">
                <a:spLocks noChangeArrowheads="1"/>
              </p:cNvSpPr>
              <p:nvPr/>
            </p:nvSpPr>
            <p:spPr bwMode="auto">
              <a:xfrm>
                <a:off x="6480" y="13274"/>
                <a:ext cx="241" cy="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spcAft>
                    <a:spcPts val="1000"/>
                  </a:spcAft>
                </a:pPr>
                <a:r>
                  <a:rPr lang="en-US" altLang="ko-KR" sz="1200" i="1">
                    <a:latin typeface="Calibri" pitchFamily="34" charset="0"/>
                    <a:ea typeface="맑은 고딕" pitchFamily="50" charset="-127"/>
                  </a:rPr>
                  <a:t>C</a:t>
                </a:r>
                <a:r>
                  <a:rPr lang="en-US" altLang="ko-KR" sz="1200" baseline="-25000">
                    <a:latin typeface="Calibri" pitchFamily="34" charset="0"/>
                    <a:ea typeface="맑은 고딕" pitchFamily="50" charset="-127"/>
                  </a:rPr>
                  <a:t>3</a:t>
                </a:r>
                <a:endParaRPr lang="en-US" sz="1200"/>
              </a:p>
            </p:txBody>
          </p:sp>
        </p:grpSp>
      </p:grpSp>
      <p:sp>
        <p:nvSpPr>
          <p:cNvPr id="5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5936053" y="4178885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When du/dx is small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807813" y="5504035"/>
            <a:ext cx="250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H.O.T. can be ignored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0CE0C61-B562-1269-C9A8-9A693B462597}"/>
                  </a:ext>
                </a:extLst>
              </p:cNvPr>
              <p:cNvSpPr txBox="1"/>
              <p:nvPr/>
            </p:nvSpPr>
            <p:spPr>
              <a:xfrm>
                <a:off x="2290626" y="4566883"/>
                <a:ext cx="1609351" cy="793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0CE0C61-B562-1269-C9A8-9A693B462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626" y="4566883"/>
                <a:ext cx="1609351" cy="7937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119F334-1D80-4017-3FD3-C7D3F9C21348}"/>
                  </a:ext>
                </a:extLst>
              </p:cNvPr>
              <p:cNvSpPr txBox="1"/>
              <p:nvPr/>
            </p:nvSpPr>
            <p:spPr>
              <a:xfrm>
                <a:off x="2230460" y="5191129"/>
                <a:ext cx="3103285" cy="995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119F334-1D80-4017-3FD3-C7D3F9C21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460" y="5191129"/>
                <a:ext cx="3103285" cy="9951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FB49F80-F1A4-BCAA-9595-2AF8DFDF915D}"/>
                  </a:ext>
                </a:extLst>
              </p:cNvPr>
              <p:cNvSpPr txBox="1"/>
              <p:nvPr/>
            </p:nvSpPr>
            <p:spPr>
              <a:xfrm>
                <a:off x="6105059" y="4499732"/>
                <a:ext cx="1941044" cy="995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𝑑𝑢</m:t>
                                  </m:r>
                                </m:num>
                                <m:den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≪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FB49F80-F1A4-BCAA-9595-2AF8DFDF9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059" y="4499732"/>
                <a:ext cx="1941044" cy="9951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9A8E08F-2F62-5FCA-2479-07961E487711}"/>
                  </a:ext>
                </a:extLst>
              </p:cNvPr>
              <p:cNvSpPr txBox="1"/>
              <p:nvPr/>
            </p:nvSpPr>
            <p:spPr>
              <a:xfrm>
                <a:off x="6204505" y="5922997"/>
                <a:ext cx="18831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9A8E08F-2F62-5FCA-2479-07961E487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505" y="5922997"/>
                <a:ext cx="188314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127422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A_MyClas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ctr">
          <a:defRPr sz="2400" dirty="0" smtClean="0">
            <a:latin typeface="Comic Sans MS" pitchFamily="66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A_MyClass</Template>
  <TotalTime>9541</TotalTime>
  <Words>4895</Words>
  <Application>Microsoft Office PowerPoint</Application>
  <PresentationFormat>On-screen Show (4:3)</PresentationFormat>
  <Paragraphs>1155</Paragraphs>
  <Slides>64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7" baseType="lpstr">
      <vt:lpstr>Euclid Symbol</vt:lpstr>
      <vt:lpstr>Verdana</vt:lpstr>
      <vt:lpstr>Courier New</vt:lpstr>
      <vt:lpstr>Times New Roman</vt:lpstr>
      <vt:lpstr>Helvetica</vt:lpstr>
      <vt:lpstr>Comic Sans MS</vt:lpstr>
      <vt:lpstr>Calibri</vt:lpstr>
      <vt:lpstr>Symbol</vt:lpstr>
      <vt:lpstr>Arial</vt:lpstr>
      <vt:lpstr>Malgun Gothic</vt:lpstr>
      <vt:lpstr>Cambria Math</vt:lpstr>
      <vt:lpstr>A_MyClass</vt:lpstr>
      <vt:lpstr>Equation</vt:lpstr>
      <vt:lpstr>CHAP 2 Nonlinear Finite Element Analysis Procedures</vt:lpstr>
      <vt:lpstr>Goals</vt:lpstr>
      <vt:lpstr>Introduction to Nonlinear Systems in Solid Mechanics</vt:lpstr>
      <vt:lpstr>Nonlinear Structural Problems</vt:lpstr>
      <vt:lpstr>What is a linear structural problem?</vt:lpstr>
      <vt:lpstr>Observations in linear problems</vt:lpstr>
      <vt:lpstr>Linear vs. Nonlinear Problems</vt:lpstr>
      <vt:lpstr>Nonlinearities in Structural Problems</vt:lpstr>
      <vt:lpstr>Geometric Nonlinearity</vt:lpstr>
      <vt:lpstr>Geometric Nonlinearity cont.</vt:lpstr>
      <vt:lpstr>Material Nonlinearity</vt:lpstr>
      <vt:lpstr>Material Nonlinearity cont.</vt:lpstr>
      <vt:lpstr>Boundary and Force Nonlinearities</vt:lpstr>
      <vt:lpstr>Mild vs. Rough Nonlinearity</vt:lpstr>
      <vt:lpstr>Nonlinear Finite Element Equations</vt:lpstr>
      <vt:lpstr>Solution Procedure for Nonlinear Algebraic Equations</vt:lpstr>
      <vt:lpstr>Example – Nonlinear Springs</vt:lpstr>
      <vt:lpstr>Solution Procedure</vt:lpstr>
      <vt:lpstr>Newton-Raphson Method</vt:lpstr>
      <vt:lpstr>N-R Method cont.</vt:lpstr>
      <vt:lpstr>N-R Algorithm</vt:lpstr>
      <vt:lpstr>Example – N-R Method</vt:lpstr>
      <vt:lpstr>Example – N-R Method cont.</vt:lpstr>
      <vt:lpstr>Example – N-R Method cont.</vt:lpstr>
      <vt:lpstr>When N-R Method Does Not Converge</vt:lpstr>
      <vt:lpstr>When N-R Method Does Not Converge cont.</vt:lpstr>
      <vt:lpstr>Modified N-R Method</vt:lpstr>
      <vt:lpstr>Example – Modified N-R Method</vt:lpstr>
      <vt:lpstr>Example – Modified N-R Method cont.</vt:lpstr>
      <vt:lpstr>Incremental Secant Method</vt:lpstr>
      <vt:lpstr>Incremental Secant Method cont.</vt:lpstr>
      <vt:lpstr>Incremental Force Method</vt:lpstr>
      <vt:lpstr>Incremental Force Method cont.</vt:lpstr>
      <vt:lpstr>Load Increment in Commercial Software</vt:lpstr>
      <vt:lpstr>Force Control vs. Displacement Control</vt:lpstr>
      <vt:lpstr>Steps in the Solution of Nonlinear Finite Element Analysis</vt:lpstr>
      <vt:lpstr>Nonlinear Solution Steps</vt:lpstr>
      <vt:lpstr>Nonlinear Solution Steps cont.</vt:lpstr>
      <vt:lpstr>Example – Linear Elastic Material</vt:lpstr>
      <vt:lpstr>Example – Nonlinear Bar</vt:lpstr>
      <vt:lpstr>Example – Nonlinear Bar cont.</vt:lpstr>
      <vt:lpstr>N-R or Modified N-R?</vt:lpstr>
      <vt:lpstr>Accuracy vs. Convergence</vt:lpstr>
      <vt:lpstr>Convergence Criteria</vt:lpstr>
      <vt:lpstr>Solution Strategies</vt:lpstr>
      <vt:lpstr>Solution Strategies</vt:lpstr>
      <vt:lpstr>Solution Strategies cont.</vt:lpstr>
      <vt:lpstr>When nonlinear analysis does not converge</vt:lpstr>
      <vt:lpstr>When nonlinear analysis does not converge</vt:lpstr>
      <vt:lpstr>When nonlinear analysis does not converge</vt:lpstr>
      <vt:lpstr>NLFEA - MATLAB Code for Nonlinear FEA</vt:lpstr>
      <vt:lpstr>NLFEA.m</vt:lpstr>
      <vt:lpstr>PowerPoint Presentation</vt:lpstr>
      <vt:lpstr>NLFEA.m cont.</vt:lpstr>
      <vt:lpstr>NLFEA.m cont.</vt:lpstr>
      <vt:lpstr>NLFEA.m</vt:lpstr>
      <vt:lpstr>Extension of a Single Element Example</vt:lpstr>
      <vt:lpstr>Tension of Elastoplastic Bar Example</vt:lpstr>
      <vt:lpstr>Tension of Elastoplastic Bar Example</vt:lpstr>
      <vt:lpstr>Tension of Elastoplastic Bar Example</vt:lpstr>
      <vt:lpstr>Postprocessing NLFEA Analysis Results</vt:lpstr>
      <vt:lpstr>Appendix</vt:lpstr>
      <vt:lpstr>Line Search</vt:lpstr>
      <vt:lpstr>Line Search Algorithm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Nam-Ho Kim</dc:creator>
  <cp:lastModifiedBy>Kim,Nam Ho</cp:lastModifiedBy>
  <cp:revision>206</cp:revision>
  <cp:lastPrinted>2013-10-07T05:36:03Z</cp:lastPrinted>
  <dcterms:created xsi:type="dcterms:W3CDTF">2008-06-19T01:15:29Z</dcterms:created>
  <dcterms:modified xsi:type="dcterms:W3CDTF">2025-09-23T01:06:09Z</dcterms:modified>
</cp:coreProperties>
</file>