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6"/>
  </p:notesMasterIdLst>
  <p:handoutMasterIdLst>
    <p:handoutMasterId r:id="rId157"/>
  </p:handoutMasterIdLst>
  <p:sldIdLst>
    <p:sldId id="256" r:id="rId2"/>
    <p:sldId id="402" r:id="rId3"/>
    <p:sldId id="404" r:id="rId4"/>
    <p:sldId id="375" r:id="rId5"/>
    <p:sldId id="376" r:id="rId6"/>
    <p:sldId id="267" r:id="rId7"/>
    <p:sldId id="268" r:id="rId8"/>
    <p:sldId id="271" r:id="rId9"/>
    <p:sldId id="270" r:id="rId10"/>
    <p:sldId id="272" r:id="rId11"/>
    <p:sldId id="269" r:id="rId12"/>
    <p:sldId id="273" r:id="rId13"/>
    <p:sldId id="274" r:id="rId14"/>
    <p:sldId id="275" r:id="rId15"/>
    <p:sldId id="276" r:id="rId16"/>
    <p:sldId id="278" r:id="rId17"/>
    <p:sldId id="279" r:id="rId18"/>
    <p:sldId id="277" r:id="rId19"/>
    <p:sldId id="280" r:id="rId20"/>
    <p:sldId id="281" r:id="rId21"/>
    <p:sldId id="285" r:id="rId22"/>
    <p:sldId id="296" r:id="rId23"/>
    <p:sldId id="301" r:id="rId24"/>
    <p:sldId id="302" r:id="rId25"/>
    <p:sldId id="282" r:id="rId26"/>
    <p:sldId id="283" r:id="rId27"/>
    <p:sldId id="284" r:id="rId28"/>
    <p:sldId id="287" r:id="rId29"/>
    <p:sldId id="303" r:id="rId30"/>
    <p:sldId id="286" r:id="rId31"/>
    <p:sldId id="297" r:id="rId32"/>
    <p:sldId id="298" r:id="rId33"/>
    <p:sldId id="299" r:id="rId34"/>
    <p:sldId id="288" r:id="rId35"/>
    <p:sldId id="289" r:id="rId36"/>
    <p:sldId id="304" r:id="rId37"/>
    <p:sldId id="290" r:id="rId38"/>
    <p:sldId id="291" r:id="rId39"/>
    <p:sldId id="292" r:id="rId40"/>
    <p:sldId id="293" r:id="rId41"/>
    <p:sldId id="294" r:id="rId42"/>
    <p:sldId id="295" r:id="rId43"/>
    <p:sldId id="305" r:id="rId44"/>
    <p:sldId id="300" r:id="rId45"/>
    <p:sldId id="377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405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78" r:id="rId81"/>
    <p:sldId id="352" r:id="rId82"/>
    <p:sldId id="353" r:id="rId83"/>
    <p:sldId id="354" r:id="rId84"/>
    <p:sldId id="355" r:id="rId85"/>
    <p:sldId id="379" r:id="rId86"/>
    <p:sldId id="380" r:id="rId87"/>
    <p:sldId id="356" r:id="rId88"/>
    <p:sldId id="357" r:id="rId89"/>
    <p:sldId id="384" r:id="rId90"/>
    <p:sldId id="381" r:id="rId91"/>
    <p:sldId id="382" r:id="rId92"/>
    <p:sldId id="383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85" r:id="rId105"/>
    <p:sldId id="386" r:id="rId106"/>
    <p:sldId id="370" r:id="rId107"/>
    <p:sldId id="387" r:id="rId108"/>
    <p:sldId id="340" r:id="rId109"/>
    <p:sldId id="341" r:id="rId110"/>
    <p:sldId id="342" r:id="rId111"/>
    <p:sldId id="343" r:id="rId112"/>
    <p:sldId id="344" r:id="rId113"/>
    <p:sldId id="345" r:id="rId114"/>
    <p:sldId id="346" r:id="rId115"/>
    <p:sldId id="347" r:id="rId116"/>
    <p:sldId id="348" r:id="rId117"/>
    <p:sldId id="349" r:id="rId118"/>
    <p:sldId id="392" r:id="rId119"/>
    <p:sldId id="388" r:id="rId120"/>
    <p:sldId id="389" r:id="rId121"/>
    <p:sldId id="429" r:id="rId122"/>
    <p:sldId id="406" r:id="rId123"/>
    <p:sldId id="407" r:id="rId124"/>
    <p:sldId id="371" r:id="rId125"/>
    <p:sldId id="372" r:id="rId126"/>
    <p:sldId id="373" r:id="rId127"/>
    <p:sldId id="374" r:id="rId128"/>
    <p:sldId id="408" r:id="rId129"/>
    <p:sldId id="409" r:id="rId130"/>
    <p:sldId id="411" r:id="rId131"/>
    <p:sldId id="412" r:id="rId132"/>
    <p:sldId id="413" r:id="rId133"/>
    <p:sldId id="414" r:id="rId134"/>
    <p:sldId id="415" r:id="rId135"/>
    <p:sldId id="416" r:id="rId136"/>
    <p:sldId id="417" r:id="rId137"/>
    <p:sldId id="427" r:id="rId138"/>
    <p:sldId id="418" r:id="rId139"/>
    <p:sldId id="428" r:id="rId140"/>
    <p:sldId id="393" r:id="rId141"/>
    <p:sldId id="394" r:id="rId142"/>
    <p:sldId id="395" r:id="rId143"/>
    <p:sldId id="397" r:id="rId144"/>
    <p:sldId id="400" r:id="rId145"/>
    <p:sldId id="423" r:id="rId146"/>
    <p:sldId id="424" r:id="rId147"/>
    <p:sldId id="401" r:id="rId148"/>
    <p:sldId id="398" r:id="rId149"/>
    <p:sldId id="399" r:id="rId150"/>
    <p:sldId id="396" r:id="rId151"/>
    <p:sldId id="419" r:id="rId152"/>
    <p:sldId id="420" r:id="rId153"/>
    <p:sldId id="421" r:id="rId154"/>
    <p:sldId id="422" r:id="rId155"/>
  </p:sldIdLst>
  <p:sldSz cx="9144000" cy="6858000" type="screen4x3"/>
  <p:notesSz cx="7315200" cy="9601200"/>
  <p:embeddedFontLst>
    <p:embeddedFont>
      <p:font typeface="맑은 고딕" panose="020B0503020000020004" pitchFamily="34" charset="-127"/>
      <p:regular r:id="rId158"/>
      <p:bold r:id="rId159"/>
    </p:embeddedFont>
    <p:embeddedFont>
      <p:font typeface="Cambria Math" panose="02040503050406030204" pitchFamily="18" charset="0"/>
      <p:regular r:id="rId160"/>
    </p:embeddedFont>
    <p:embeddedFont>
      <p:font typeface="Comic Sans MS" panose="030F0702030302020204" pitchFamily="66" charset="0"/>
      <p:regular r:id="rId161"/>
      <p:bold r:id="rId162"/>
      <p:italic r:id="rId163"/>
      <p:boldItalic r:id="rId164"/>
    </p:embeddedFont>
    <p:embeddedFont>
      <p:font typeface="Euclid Math Two" panose="02050601010101010101" pitchFamily="18" charset="2"/>
      <p:regular r:id="rId165"/>
      <p:bold r:id="rId166"/>
    </p:embeddedFont>
    <p:embeddedFont>
      <p:font typeface="Euclid Symbol" panose="05050102010706020507" pitchFamily="18" charset="2"/>
      <p:regular r:id="rId167"/>
      <p:bold r:id="rId168"/>
      <p:italic r:id="rId169"/>
      <p:boldItalic r:id="rId170"/>
    </p:embeddedFont>
    <p:embeddedFont>
      <p:font typeface="Helvetica" panose="020B0604020202020204" pitchFamily="34" charset="0"/>
      <p:regular r:id="rId171"/>
      <p:bold r:id="rId172"/>
      <p:italic r:id="rId173"/>
      <p:boldItalic r:id="rId1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Nam Ho" initials="KH" lastIdx="1" clrIdx="0">
    <p:extLst>
      <p:ext uri="{19B8F6BF-5375-455C-9EA6-DF929625EA0E}">
        <p15:presenceInfo xmlns:p15="http://schemas.microsoft.com/office/powerpoint/2012/main" userId="S-1-5-21-1308237860-4193317556-336787646-66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C5F6C-422E-416A-8AFE-E4732E03618C}" v="1973" dt="2025-09-21T23:57:34.050"/>
    <p1510:client id="{0FC6B17C-6A59-4AE4-AA2E-0607C62A0318}" v="236" dt="2025-09-21T13:22:27.523"/>
    <p1510:client id="{883A1D77-92CF-4B9F-A9D7-3A865AF729EC}" v="1048" dt="2025-09-21T02:24:37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5" autoAdjust="0"/>
    <p:restoredTop sz="94631" autoAdjust="0"/>
  </p:normalViewPr>
  <p:slideViewPr>
    <p:cSldViewPr snapToGrid="0">
      <p:cViewPr varScale="1">
        <p:scale>
          <a:sx n="147" d="100"/>
          <a:sy n="147" d="100"/>
        </p:scale>
        <p:origin x="4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7450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font" Target="fonts/font2.fntdata"/><Relationship Id="rId170" Type="http://schemas.openxmlformats.org/officeDocument/2006/relationships/font" Target="fonts/font13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3.fntdata"/><Relationship Id="rId181" Type="http://schemas.microsoft.com/office/2015/10/relationships/revisionInfo" Target="revisionInfo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font" Target="fonts/font14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font" Target="fonts/font4.fntdata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177" Type="http://schemas.openxmlformats.org/officeDocument/2006/relationships/viewProps" Target="viewProps.xml"/><Relationship Id="rId172" Type="http://schemas.openxmlformats.org/officeDocument/2006/relationships/font" Target="fonts/font15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handoutMaster" Target="handoutMasters/handoutMaster1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17.fntdata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font" Target="fonts/font7.fntdata"/><Relationship Id="rId16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microsoft.com/office/2016/11/relationships/changesInfo" Target="changesInfos/changesInfo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commentAuthors" Target="commentAuthor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font" Target="fonts/font8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Kim" userId="4540001_tp_dropbox_plus" providerId="OAuth2" clId="{300A364C-13C0-4B5D-A88B-43EAC7CBE3B0}"/>
    <pc:docChg chg="undo custSel addSld delSld modSld">
      <pc:chgData name="Nam Kim" userId="4540001_tp_dropbox_plus" providerId="OAuth2" clId="{300A364C-13C0-4B5D-A88B-43EAC7CBE3B0}" dt="2025-09-21T23:57:34.050" v="1893"/>
      <pc:docMkLst>
        <pc:docMk/>
      </pc:docMkLst>
      <pc:sldChg chg="modSp">
        <pc:chgData name="Nam Kim" userId="4540001_tp_dropbox_plus" providerId="OAuth2" clId="{300A364C-13C0-4B5D-A88B-43EAC7CBE3B0}" dt="2025-09-21T23:52:26.150" v="1827" actId="404"/>
        <pc:sldMkLst>
          <pc:docMk/>
          <pc:sldMk cId="0" sldId="281"/>
        </pc:sldMkLst>
        <pc:spChg chg="mod">
          <ac:chgData name="Nam Kim" userId="4540001_tp_dropbox_plus" providerId="OAuth2" clId="{300A364C-13C0-4B5D-A88B-43EAC7CBE3B0}" dt="2025-09-21T23:52:22.888" v="1826" actId="404"/>
          <ac:spMkLst>
            <pc:docMk/>
            <pc:sldMk cId="0" sldId="281"/>
            <ac:spMk id="4" creationId="{987326E6-281C-B4B3-4F66-47E81F342736}"/>
          </ac:spMkLst>
        </pc:spChg>
        <pc:spChg chg="mod">
          <ac:chgData name="Nam Kim" userId="4540001_tp_dropbox_plus" providerId="OAuth2" clId="{300A364C-13C0-4B5D-A88B-43EAC7CBE3B0}" dt="2025-09-21T23:52:26.150" v="1827" actId="404"/>
          <ac:spMkLst>
            <pc:docMk/>
            <pc:sldMk cId="0" sldId="281"/>
            <ac:spMk id="5" creationId="{BB61A4A6-7470-8265-5FEF-704126C0E434}"/>
          </ac:spMkLst>
        </pc:spChg>
      </pc:sldChg>
      <pc:sldChg chg="modSp">
        <pc:chgData name="Nam Kim" userId="4540001_tp_dropbox_plus" providerId="OAuth2" clId="{300A364C-13C0-4B5D-A88B-43EAC7CBE3B0}" dt="2025-09-21T23:53:19.105" v="1832" actId="20577"/>
        <pc:sldMkLst>
          <pc:docMk/>
          <pc:sldMk cId="1851401180" sldId="310"/>
        </pc:sldMkLst>
        <pc:spChg chg="mod">
          <ac:chgData name="Nam Kim" userId="4540001_tp_dropbox_plus" providerId="OAuth2" clId="{300A364C-13C0-4B5D-A88B-43EAC7CBE3B0}" dt="2025-09-21T23:53:19.105" v="1832" actId="20577"/>
          <ac:spMkLst>
            <pc:docMk/>
            <pc:sldMk cId="1851401180" sldId="310"/>
            <ac:spMk id="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53:12.709" v="1830" actId="113"/>
          <ac:spMkLst>
            <pc:docMk/>
            <pc:sldMk cId="1851401180" sldId="310"/>
            <ac:spMk id="5" creationId="{35D1DD96-327B-29AF-7BD4-3CCCFE9E3E80}"/>
          </ac:spMkLst>
        </pc:spChg>
      </pc:sldChg>
      <pc:sldChg chg="modSp">
        <pc:chgData name="Nam Kim" userId="4540001_tp_dropbox_plus" providerId="OAuth2" clId="{300A364C-13C0-4B5D-A88B-43EAC7CBE3B0}" dt="2025-09-21T23:53:40.898" v="1840" actId="20577"/>
        <pc:sldMkLst>
          <pc:docMk/>
          <pc:sldMk cId="2786670711" sldId="311"/>
        </pc:sldMkLst>
        <pc:spChg chg="mod">
          <ac:chgData name="Nam Kim" userId="4540001_tp_dropbox_plus" providerId="OAuth2" clId="{300A364C-13C0-4B5D-A88B-43EAC7CBE3B0}" dt="2025-09-21T23:53:40.898" v="1840" actId="20577"/>
          <ac:spMkLst>
            <pc:docMk/>
            <pc:sldMk cId="2786670711" sldId="311"/>
            <ac:spMk id="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53:26.431" v="1834" actId="20577"/>
          <ac:spMkLst>
            <pc:docMk/>
            <pc:sldMk cId="2786670711" sldId="311"/>
            <ac:spMk id="8" creationId="{5D201BD4-6891-DBB5-3246-1397B179EAC9}"/>
          </ac:spMkLst>
        </pc:spChg>
        <pc:spChg chg="mod">
          <ac:chgData name="Nam Kim" userId="4540001_tp_dropbox_plus" providerId="OAuth2" clId="{300A364C-13C0-4B5D-A88B-43EAC7CBE3B0}" dt="2025-09-21T23:53:36.775" v="1839" actId="113"/>
          <ac:spMkLst>
            <pc:docMk/>
            <pc:sldMk cId="2786670711" sldId="311"/>
            <ac:spMk id="9" creationId="{E3EF201A-3E6B-5582-5DAF-164B5B7D0288}"/>
          </ac:spMkLst>
        </pc:spChg>
      </pc:sldChg>
      <pc:sldChg chg="modSp">
        <pc:chgData name="Nam Kim" userId="4540001_tp_dropbox_plus" providerId="OAuth2" clId="{300A364C-13C0-4B5D-A88B-43EAC7CBE3B0}" dt="2025-09-21T23:53:50.482" v="1841"/>
        <pc:sldMkLst>
          <pc:docMk/>
          <pc:sldMk cId="2542011057" sldId="312"/>
        </pc:sldMkLst>
        <pc:spChg chg="mod">
          <ac:chgData name="Nam Kim" userId="4540001_tp_dropbox_plus" providerId="OAuth2" clId="{300A364C-13C0-4B5D-A88B-43EAC7CBE3B0}" dt="2025-09-21T23:53:50.482" v="1841"/>
          <ac:spMkLst>
            <pc:docMk/>
            <pc:sldMk cId="2542011057" sldId="312"/>
            <ac:spMk id="15" creationId="{8035A3B5-EEC4-00DB-2EB9-D72845C52F82}"/>
          </ac:spMkLst>
        </pc:spChg>
      </pc:sldChg>
      <pc:sldChg chg="modSp">
        <pc:chgData name="Nam Kim" userId="4540001_tp_dropbox_plus" providerId="OAuth2" clId="{300A364C-13C0-4B5D-A88B-43EAC7CBE3B0}" dt="2025-09-21T23:54:06.814" v="1844"/>
        <pc:sldMkLst>
          <pc:docMk/>
          <pc:sldMk cId="2701673705" sldId="313"/>
        </pc:sldMkLst>
        <pc:spChg chg="mod">
          <ac:chgData name="Nam Kim" userId="4540001_tp_dropbox_plus" providerId="OAuth2" clId="{300A364C-13C0-4B5D-A88B-43EAC7CBE3B0}" dt="2025-09-21T23:53:58.781" v="1842"/>
          <ac:spMkLst>
            <pc:docMk/>
            <pc:sldMk cId="2701673705" sldId="313"/>
            <ac:spMk id="10" creationId="{3E0D35CC-8704-618A-5CE7-AE2245AFD65E}"/>
          </ac:spMkLst>
        </pc:spChg>
        <pc:spChg chg="mod">
          <ac:chgData name="Nam Kim" userId="4540001_tp_dropbox_plus" providerId="OAuth2" clId="{300A364C-13C0-4B5D-A88B-43EAC7CBE3B0}" dt="2025-09-21T23:54:06.814" v="1844"/>
          <ac:spMkLst>
            <pc:docMk/>
            <pc:sldMk cId="2701673705" sldId="313"/>
            <ac:spMk id="12" creationId="{21C68145-D4FA-8E3B-37EB-74C0A689EE5E}"/>
          </ac:spMkLst>
        </pc:spChg>
      </pc:sldChg>
      <pc:sldChg chg="modSp">
        <pc:chgData name="Nam Kim" userId="4540001_tp_dropbox_plus" providerId="OAuth2" clId="{300A364C-13C0-4B5D-A88B-43EAC7CBE3B0}" dt="2025-09-21T23:54:20.788" v="1845"/>
        <pc:sldMkLst>
          <pc:docMk/>
          <pc:sldMk cId="3594465578" sldId="317"/>
        </pc:sldMkLst>
        <pc:spChg chg="mod">
          <ac:chgData name="Nam Kim" userId="4540001_tp_dropbox_plus" providerId="OAuth2" clId="{300A364C-13C0-4B5D-A88B-43EAC7CBE3B0}" dt="2025-09-21T23:54:20.788" v="1845"/>
          <ac:spMkLst>
            <pc:docMk/>
            <pc:sldMk cId="3594465578" sldId="317"/>
            <ac:spMk id="6" creationId="{208119F1-5AFE-7FAA-9680-0A8119286EEA}"/>
          </ac:spMkLst>
        </pc:spChg>
      </pc:sldChg>
      <pc:sldChg chg="modSp">
        <pc:chgData name="Nam Kim" userId="4540001_tp_dropbox_plus" providerId="OAuth2" clId="{300A364C-13C0-4B5D-A88B-43EAC7CBE3B0}" dt="2025-09-21T23:54:35.724" v="1848" actId="20577"/>
        <pc:sldMkLst>
          <pc:docMk/>
          <pc:sldMk cId="2597294140" sldId="320"/>
        </pc:sldMkLst>
        <pc:spChg chg="mod">
          <ac:chgData name="Nam Kim" userId="4540001_tp_dropbox_plus" providerId="OAuth2" clId="{300A364C-13C0-4B5D-A88B-43EAC7CBE3B0}" dt="2025-09-21T23:54:35.724" v="1848" actId="20577"/>
          <ac:spMkLst>
            <pc:docMk/>
            <pc:sldMk cId="2597294140" sldId="320"/>
            <ac:spMk id="9" creationId="{C957F8BB-52F7-0165-4087-37AC1D408889}"/>
          </ac:spMkLst>
        </pc:spChg>
      </pc:sldChg>
      <pc:sldChg chg="modSp">
        <pc:chgData name="Nam Kim" userId="4540001_tp_dropbox_plus" providerId="OAuth2" clId="{300A364C-13C0-4B5D-A88B-43EAC7CBE3B0}" dt="2025-09-21T23:55:02.652" v="1850"/>
        <pc:sldMkLst>
          <pc:docMk/>
          <pc:sldMk cId="1719447964" sldId="328"/>
        </pc:sldMkLst>
        <pc:spChg chg="mod">
          <ac:chgData name="Nam Kim" userId="4540001_tp_dropbox_plus" providerId="OAuth2" clId="{300A364C-13C0-4B5D-A88B-43EAC7CBE3B0}" dt="2025-09-21T23:54:59.410" v="1849"/>
          <ac:spMkLst>
            <pc:docMk/>
            <pc:sldMk cId="1719447964" sldId="328"/>
            <ac:spMk id="7" creationId="{6FEBC473-4201-3F19-CC28-45F8138CC8B5}"/>
          </ac:spMkLst>
        </pc:spChg>
        <pc:spChg chg="mod">
          <ac:chgData name="Nam Kim" userId="4540001_tp_dropbox_plus" providerId="OAuth2" clId="{300A364C-13C0-4B5D-A88B-43EAC7CBE3B0}" dt="2025-09-21T23:55:02.652" v="1850"/>
          <ac:spMkLst>
            <pc:docMk/>
            <pc:sldMk cId="1719447964" sldId="328"/>
            <ac:spMk id="8" creationId="{F642C749-E839-432A-F0E4-A181FAE048AB}"/>
          </ac:spMkLst>
        </pc:spChg>
      </pc:sldChg>
      <pc:sldChg chg="addSp delSp modSp mod">
        <pc:chgData name="Nam Kim" userId="4540001_tp_dropbox_plus" providerId="OAuth2" clId="{300A364C-13C0-4B5D-A88B-43EAC7CBE3B0}" dt="2025-09-21T19:41:34.923" v="42" actId="478"/>
        <pc:sldMkLst>
          <pc:docMk/>
          <pc:sldMk cId="2405154343" sldId="336"/>
        </pc:sldMkLst>
        <pc:spChg chg="mod">
          <ac:chgData name="Nam Kim" userId="4540001_tp_dropbox_plus" providerId="OAuth2" clId="{300A364C-13C0-4B5D-A88B-43EAC7CBE3B0}" dt="2025-09-21T19:40:47.489" v="28" actId="114"/>
          <ac:spMkLst>
            <pc:docMk/>
            <pc:sldMk cId="2405154343" sldId="336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19:40:08.299" v="14" actId="1076"/>
          <ac:spMkLst>
            <pc:docMk/>
            <pc:sldMk cId="2405154343" sldId="336"/>
            <ac:spMk id="5" creationId="{6B6739EE-C5C5-C8A3-9242-AB2BBE173639}"/>
          </ac:spMkLst>
        </pc:spChg>
        <pc:spChg chg="add mod">
          <ac:chgData name="Nam Kim" userId="4540001_tp_dropbox_plus" providerId="OAuth2" clId="{300A364C-13C0-4B5D-A88B-43EAC7CBE3B0}" dt="2025-09-21T19:40:36.554" v="22" actId="113"/>
          <ac:spMkLst>
            <pc:docMk/>
            <pc:sldMk cId="2405154343" sldId="336"/>
            <ac:spMk id="6" creationId="{1CCBB4F7-6AF5-708C-096B-287BE3A5F882}"/>
          </ac:spMkLst>
        </pc:spChg>
        <pc:spChg chg="add mod">
          <ac:chgData name="Nam Kim" userId="4540001_tp_dropbox_plus" providerId="OAuth2" clId="{300A364C-13C0-4B5D-A88B-43EAC7CBE3B0}" dt="2025-09-21T19:41:30.956" v="41" actId="1076"/>
          <ac:spMkLst>
            <pc:docMk/>
            <pc:sldMk cId="2405154343" sldId="336"/>
            <ac:spMk id="8" creationId="{3585E346-FBB9-B512-5B10-E4BBF838632E}"/>
          </ac:spMkLst>
        </pc:spChg>
        <pc:graphicFrameChg chg="del mod">
          <ac:chgData name="Nam Kim" userId="4540001_tp_dropbox_plus" providerId="OAuth2" clId="{300A364C-13C0-4B5D-A88B-43EAC7CBE3B0}" dt="2025-09-21T19:41:34.923" v="42" actId="478"/>
          <ac:graphicFrameMkLst>
            <pc:docMk/>
            <pc:sldMk cId="2405154343" sldId="336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19:40:18.373" v="18" actId="478"/>
          <ac:graphicFrameMkLst>
            <pc:docMk/>
            <pc:sldMk cId="2405154343" sldId="336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19:40:00.418" v="11" actId="478"/>
          <ac:graphicFrameMkLst>
            <pc:docMk/>
            <pc:sldMk cId="2405154343" sldId="336"/>
            <ac:graphicFrameMk id="60419" creationId="{00000000-0000-0000-0000-000000000000}"/>
          </ac:graphicFrameMkLst>
        </pc:graphicFrameChg>
      </pc:sldChg>
      <pc:sldChg chg="modSp mod">
        <pc:chgData name="Nam Kim" userId="4540001_tp_dropbox_plus" providerId="OAuth2" clId="{300A364C-13C0-4B5D-A88B-43EAC7CBE3B0}" dt="2025-09-21T19:39:50.180" v="9" actId="1035"/>
        <pc:sldMkLst>
          <pc:docMk/>
          <pc:sldMk cId="1265186514" sldId="337"/>
        </pc:sldMkLst>
        <pc:spChg chg="mod">
          <ac:chgData name="Nam Kim" userId="4540001_tp_dropbox_plus" providerId="OAuth2" clId="{300A364C-13C0-4B5D-A88B-43EAC7CBE3B0}" dt="2025-09-21T19:39:50.180" v="9" actId="1035"/>
          <ac:spMkLst>
            <pc:docMk/>
            <pc:sldMk cId="1265186514" sldId="337"/>
            <ac:spMk id="8" creationId="{66615B0F-8F03-8536-3450-7D6BC59DE25D}"/>
          </ac:spMkLst>
        </pc:spChg>
      </pc:sldChg>
      <pc:sldChg chg="addSp delSp modSp mod">
        <pc:chgData name="Nam Kim" userId="4540001_tp_dropbox_plus" providerId="OAuth2" clId="{300A364C-13C0-4B5D-A88B-43EAC7CBE3B0}" dt="2025-09-21T23:03:00.737" v="826" actId="1076"/>
        <pc:sldMkLst>
          <pc:docMk/>
          <pc:sldMk cId="3487733664" sldId="340"/>
        </pc:sldMkLst>
        <pc:spChg chg="add mod">
          <ac:chgData name="Nam Kim" userId="4540001_tp_dropbox_plus" providerId="OAuth2" clId="{300A364C-13C0-4B5D-A88B-43EAC7CBE3B0}" dt="2025-09-21T23:02:34.914" v="816" actId="20577"/>
          <ac:spMkLst>
            <pc:docMk/>
            <pc:sldMk cId="3487733664" sldId="340"/>
            <ac:spMk id="5" creationId="{EACBB015-336B-381F-B422-AA748C13B988}"/>
          </ac:spMkLst>
        </pc:spChg>
        <pc:spChg chg="add mod">
          <ac:chgData name="Nam Kim" userId="4540001_tp_dropbox_plus" providerId="OAuth2" clId="{300A364C-13C0-4B5D-A88B-43EAC7CBE3B0}" dt="2025-09-21T23:03:00.737" v="826" actId="1076"/>
          <ac:spMkLst>
            <pc:docMk/>
            <pc:sldMk cId="3487733664" sldId="340"/>
            <ac:spMk id="7" creationId="{E2A05BD6-31D4-B1B2-4E51-7F986033AC99}"/>
          </ac:spMkLst>
        </pc:spChg>
        <pc:graphicFrameChg chg="del">
          <ac:chgData name="Nam Kim" userId="4540001_tp_dropbox_plus" providerId="OAuth2" clId="{300A364C-13C0-4B5D-A88B-43EAC7CBE3B0}" dt="2025-09-21T23:02:09.936" v="806" actId="478"/>
          <ac:graphicFrameMkLst>
            <pc:docMk/>
            <pc:sldMk cId="3487733664" sldId="340"/>
            <ac:graphicFrameMk id="4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02:23.401" v="811"/>
          <ac:graphicFrameMkLst>
            <pc:docMk/>
            <pc:sldMk cId="3487733664" sldId="340"/>
            <ac:graphicFrameMk id="6" creationId="{2EF0F4AE-C005-FFB8-91FA-41A6AF31284F}"/>
          </ac:graphicFrameMkLst>
        </pc:graphicFrameChg>
        <pc:graphicFrameChg chg="add del mod">
          <ac:chgData name="Nam Kim" userId="4540001_tp_dropbox_plus" providerId="OAuth2" clId="{300A364C-13C0-4B5D-A88B-43EAC7CBE3B0}" dt="2025-09-21T23:02:46.092" v="820"/>
          <ac:graphicFrameMkLst>
            <pc:docMk/>
            <pc:sldMk cId="3487733664" sldId="340"/>
            <ac:graphicFrameMk id="8" creationId="{9A24DD89-0613-3FD4-C6F2-C87EADD2918D}"/>
          </ac:graphicFrameMkLst>
        </pc:graphicFrameChg>
        <pc:graphicFrameChg chg="del">
          <ac:chgData name="Nam Kim" userId="4540001_tp_dropbox_plus" providerId="OAuth2" clId="{300A364C-13C0-4B5D-A88B-43EAC7CBE3B0}" dt="2025-09-21T23:02:10.942" v="807" actId="478"/>
          <ac:graphicFrameMkLst>
            <pc:docMk/>
            <pc:sldMk cId="3487733664" sldId="340"/>
            <ac:graphicFrameMk id="2051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05:31.682" v="879" actId="2711"/>
        <pc:sldMkLst>
          <pc:docMk/>
          <pc:sldMk cId="3746165245" sldId="342"/>
        </pc:sldMkLst>
        <pc:spChg chg="mod">
          <ac:chgData name="Nam Kim" userId="4540001_tp_dropbox_plus" providerId="OAuth2" clId="{300A364C-13C0-4B5D-A88B-43EAC7CBE3B0}" dt="2025-09-21T23:03:52.311" v="840" actId="2711"/>
          <ac:spMkLst>
            <pc:docMk/>
            <pc:sldMk cId="3746165245" sldId="342"/>
            <ac:spMk id="7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03:56.799" v="841" actId="2711"/>
          <ac:spMkLst>
            <pc:docMk/>
            <pc:sldMk cId="3746165245" sldId="342"/>
            <ac:spMk id="9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04:10.807" v="843"/>
          <ac:spMkLst>
            <pc:docMk/>
            <pc:sldMk cId="3746165245" sldId="342"/>
            <ac:spMk id="11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05:31.682" v="879" actId="2711"/>
          <ac:spMkLst>
            <pc:docMk/>
            <pc:sldMk cId="3746165245" sldId="342"/>
            <ac:spMk id="1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03:40.375" v="838" actId="1076"/>
          <ac:spMkLst>
            <pc:docMk/>
            <pc:sldMk cId="3746165245" sldId="342"/>
            <ac:spMk id="18" creationId="{2738EF14-0EFE-AB9B-C0A4-AC78C3789C25}"/>
          </ac:spMkLst>
        </pc:spChg>
        <pc:spChg chg="add mod">
          <ac:chgData name="Nam Kim" userId="4540001_tp_dropbox_plus" providerId="OAuth2" clId="{300A364C-13C0-4B5D-A88B-43EAC7CBE3B0}" dt="2025-09-21T23:04:34.332" v="853" actId="1076"/>
          <ac:spMkLst>
            <pc:docMk/>
            <pc:sldMk cId="3746165245" sldId="342"/>
            <ac:spMk id="21" creationId="{A0AD0F7A-591B-607E-C80B-77BB7F0FE6C5}"/>
          </ac:spMkLst>
        </pc:spChg>
        <pc:spChg chg="add mod">
          <ac:chgData name="Nam Kim" userId="4540001_tp_dropbox_plus" providerId="OAuth2" clId="{300A364C-13C0-4B5D-A88B-43EAC7CBE3B0}" dt="2025-09-21T23:05:25.342" v="878"/>
          <ac:spMkLst>
            <pc:docMk/>
            <pc:sldMk cId="3746165245" sldId="342"/>
            <ac:spMk id="22" creationId="{DABF1949-B5D5-AA56-59F9-63FBB2F60706}"/>
          </ac:spMkLst>
        </pc:spChg>
        <pc:graphicFrameChg chg="del">
          <ac:chgData name="Nam Kim" userId="4540001_tp_dropbox_plus" providerId="OAuth2" clId="{300A364C-13C0-4B5D-A88B-43EAC7CBE3B0}" dt="2025-09-21T23:03:18.158" v="827" actId="478"/>
          <ac:graphicFrameMkLst>
            <pc:docMk/>
            <pc:sldMk cId="3746165245" sldId="342"/>
            <ac:graphicFrameMk id="4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04:19.752" v="844" actId="478"/>
          <ac:graphicFrameMkLst>
            <pc:docMk/>
            <pc:sldMk cId="3746165245" sldId="342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04:47.387" v="855" actId="478"/>
          <ac:graphicFrameMkLst>
            <pc:docMk/>
            <pc:sldMk cId="3746165245" sldId="342"/>
            <ac:graphicFrameMk id="12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03:24.095" v="830"/>
          <ac:graphicFrameMkLst>
            <pc:docMk/>
            <pc:sldMk cId="3746165245" sldId="342"/>
            <ac:graphicFrameMk id="16" creationId="{6D4516BE-E228-D89C-E678-39479242089C}"/>
          </ac:graphicFrameMkLst>
        </pc:graphicFrameChg>
        <pc:graphicFrameChg chg="add del mod">
          <ac:chgData name="Nam Kim" userId="4540001_tp_dropbox_plus" providerId="OAuth2" clId="{300A364C-13C0-4B5D-A88B-43EAC7CBE3B0}" dt="2025-09-21T23:04:21.235" v="847"/>
          <ac:graphicFrameMkLst>
            <pc:docMk/>
            <pc:sldMk cId="3746165245" sldId="342"/>
            <ac:graphicFrameMk id="19" creationId="{BBB789CA-CB05-9947-658F-2C4D5CACEE7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07:49.737" v="931" actId="1076"/>
        <pc:sldMkLst>
          <pc:docMk/>
          <pc:sldMk cId="3809355860" sldId="343"/>
        </pc:sldMkLst>
        <pc:spChg chg="add mod">
          <ac:chgData name="Nam Kim" userId="4540001_tp_dropbox_plus" providerId="OAuth2" clId="{300A364C-13C0-4B5D-A88B-43EAC7CBE3B0}" dt="2025-09-21T23:06:04.847" v="889" actId="14100"/>
          <ac:spMkLst>
            <pc:docMk/>
            <pc:sldMk cId="3809355860" sldId="343"/>
            <ac:spMk id="6" creationId="{C2E72B95-72F6-28F1-11EB-ADB470FDDF75}"/>
          </ac:spMkLst>
        </pc:spChg>
        <pc:spChg chg="add mod">
          <ac:chgData name="Nam Kim" userId="4540001_tp_dropbox_plus" providerId="OAuth2" clId="{300A364C-13C0-4B5D-A88B-43EAC7CBE3B0}" dt="2025-09-21T23:06:26.108" v="898" actId="1076"/>
          <ac:spMkLst>
            <pc:docMk/>
            <pc:sldMk cId="3809355860" sldId="343"/>
            <ac:spMk id="9" creationId="{28EA69CD-835D-39C1-1BF7-DCF412F6675D}"/>
          </ac:spMkLst>
        </pc:spChg>
        <pc:spChg chg="add mod">
          <ac:chgData name="Nam Kim" userId="4540001_tp_dropbox_plus" providerId="OAuth2" clId="{300A364C-13C0-4B5D-A88B-43EAC7CBE3B0}" dt="2025-09-21T23:06:57.629" v="910" actId="1076"/>
          <ac:spMkLst>
            <pc:docMk/>
            <pc:sldMk cId="3809355860" sldId="343"/>
            <ac:spMk id="13" creationId="{6CFD1BAB-AD1A-F2D2-B02C-217FD7696340}"/>
          </ac:spMkLst>
        </pc:spChg>
        <pc:spChg chg="add mod">
          <ac:chgData name="Nam Kim" userId="4540001_tp_dropbox_plus" providerId="OAuth2" clId="{300A364C-13C0-4B5D-A88B-43EAC7CBE3B0}" dt="2025-09-21T23:07:15.980" v="917" actId="1076"/>
          <ac:spMkLst>
            <pc:docMk/>
            <pc:sldMk cId="3809355860" sldId="343"/>
            <ac:spMk id="15" creationId="{6D01AF2D-5039-07D5-092E-29BE06D0BC34}"/>
          </ac:spMkLst>
        </pc:spChg>
        <pc:spChg chg="add mod">
          <ac:chgData name="Nam Kim" userId="4540001_tp_dropbox_plus" providerId="OAuth2" clId="{300A364C-13C0-4B5D-A88B-43EAC7CBE3B0}" dt="2025-09-21T23:07:49.737" v="931" actId="1076"/>
          <ac:spMkLst>
            <pc:docMk/>
            <pc:sldMk cId="3809355860" sldId="343"/>
            <ac:spMk id="18" creationId="{495CFEDE-8C1C-B51A-4068-001DFF514718}"/>
          </ac:spMkLst>
        </pc:spChg>
        <pc:graphicFrameChg chg="add del mod">
          <ac:chgData name="Nam Kim" userId="4540001_tp_dropbox_plus" providerId="OAuth2" clId="{300A364C-13C0-4B5D-A88B-43EAC7CBE3B0}" dt="2025-09-21T23:05:53.483" v="883"/>
          <ac:graphicFrameMkLst>
            <pc:docMk/>
            <pc:sldMk cId="3809355860" sldId="343"/>
            <ac:graphicFrameMk id="4" creationId="{CFC1FF79-69B7-EB9A-AA1B-9F2A31277E4B}"/>
          </ac:graphicFrameMkLst>
        </pc:graphicFrameChg>
        <pc:graphicFrameChg chg="add del mod">
          <ac:chgData name="Nam Kim" userId="4540001_tp_dropbox_plus" providerId="OAuth2" clId="{300A364C-13C0-4B5D-A88B-43EAC7CBE3B0}" dt="2025-09-21T23:06:13.292" v="893"/>
          <ac:graphicFrameMkLst>
            <pc:docMk/>
            <pc:sldMk cId="3809355860" sldId="343"/>
            <ac:graphicFrameMk id="7" creationId="{CBDAC966-0C8C-6B43-7FE9-CAB770DC4C52}"/>
          </ac:graphicFrameMkLst>
        </pc:graphicFrameChg>
        <pc:graphicFrameChg chg="add del mod">
          <ac:chgData name="Nam Kim" userId="4540001_tp_dropbox_plus" providerId="OAuth2" clId="{300A364C-13C0-4B5D-A88B-43EAC7CBE3B0}" dt="2025-09-21T23:06:35.377" v="902"/>
          <ac:graphicFrameMkLst>
            <pc:docMk/>
            <pc:sldMk cId="3809355860" sldId="343"/>
            <ac:graphicFrameMk id="10" creationId="{6175CE27-7341-BE9A-6D81-CD63D94CDBFD}"/>
          </ac:graphicFrameMkLst>
        </pc:graphicFrameChg>
        <pc:graphicFrameChg chg="del mod">
          <ac:chgData name="Nam Kim" userId="4540001_tp_dropbox_plus" providerId="OAuth2" clId="{300A364C-13C0-4B5D-A88B-43EAC7CBE3B0}" dt="2025-09-21T23:07:03.898" v="912" actId="478"/>
          <ac:graphicFrameMkLst>
            <pc:docMk/>
            <pc:sldMk cId="3809355860" sldId="343"/>
            <ac:graphicFrameMk id="12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07:29.127" v="921"/>
          <ac:graphicFrameMkLst>
            <pc:docMk/>
            <pc:sldMk cId="3809355860" sldId="343"/>
            <ac:graphicFrameMk id="16" creationId="{79CDF478-5FAC-437A-4D13-EF4529A9170C}"/>
          </ac:graphicFrameMkLst>
        </pc:graphicFrameChg>
        <pc:graphicFrameChg chg="del">
          <ac:chgData name="Nam Kim" userId="4540001_tp_dropbox_plus" providerId="OAuth2" clId="{300A364C-13C0-4B5D-A88B-43EAC7CBE3B0}" dt="2025-09-21T23:05:52.054" v="880" actId="478"/>
          <ac:graphicFrameMkLst>
            <pc:docMk/>
            <pc:sldMk cId="3809355860" sldId="343"/>
            <ac:graphicFrameMk id="20481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06:07.759" v="890" actId="478"/>
          <ac:graphicFrameMkLst>
            <pc:docMk/>
            <pc:sldMk cId="3809355860" sldId="343"/>
            <ac:graphicFrameMk id="20483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06:34.919" v="899" actId="478"/>
          <ac:graphicFrameMkLst>
            <pc:docMk/>
            <pc:sldMk cId="3809355860" sldId="343"/>
            <ac:graphicFrameMk id="20485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07:25.473" v="918" actId="478"/>
          <ac:graphicFrameMkLst>
            <pc:docMk/>
            <pc:sldMk cId="3809355860" sldId="343"/>
            <ac:graphicFrameMk id="20487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09:06.681" v="956" actId="404"/>
        <pc:sldMkLst>
          <pc:docMk/>
          <pc:sldMk cId="1122722669" sldId="344"/>
        </pc:sldMkLst>
        <pc:spChg chg="mod">
          <ac:chgData name="Nam Kim" userId="4540001_tp_dropbox_plus" providerId="OAuth2" clId="{300A364C-13C0-4B5D-A88B-43EAC7CBE3B0}" dt="2025-09-21T23:08:50.504" v="949" actId="6549"/>
          <ac:spMkLst>
            <pc:docMk/>
            <pc:sldMk cId="1122722669" sldId="344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08:15.627" v="940" actId="1076"/>
          <ac:spMkLst>
            <pc:docMk/>
            <pc:sldMk cId="1122722669" sldId="344"/>
            <ac:spMk id="10" creationId="{53338588-E13E-6248-17D1-72BCC209EE08}"/>
          </ac:spMkLst>
        </pc:spChg>
        <pc:spChg chg="add mod">
          <ac:chgData name="Nam Kim" userId="4540001_tp_dropbox_plus" providerId="OAuth2" clId="{300A364C-13C0-4B5D-A88B-43EAC7CBE3B0}" dt="2025-09-21T23:09:06.681" v="956" actId="404"/>
          <ac:spMkLst>
            <pc:docMk/>
            <pc:sldMk cId="1122722669" sldId="344"/>
            <ac:spMk id="11" creationId="{84F7B6E9-A7B3-2B23-217A-19A452361E25}"/>
          </ac:spMkLst>
        </pc:spChg>
        <pc:graphicFrameChg chg="del mod">
          <ac:chgData name="Nam Kim" userId="4540001_tp_dropbox_plus" providerId="OAuth2" clId="{300A364C-13C0-4B5D-A88B-43EAC7CBE3B0}" dt="2025-09-21T23:08:55.964" v="952" actId="478"/>
          <ac:graphicFrameMkLst>
            <pc:docMk/>
            <pc:sldMk cId="1122722669" sldId="344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08:33.349" v="942" actId="478"/>
          <ac:graphicFrameMkLst>
            <pc:docMk/>
            <pc:sldMk cId="1122722669" sldId="344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08:46.248" v="947" actId="478"/>
          <ac:graphicFrameMkLst>
            <pc:docMk/>
            <pc:sldMk cId="1122722669" sldId="344"/>
            <ac:graphicFrameMk id="7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08:02.105" v="935"/>
          <ac:graphicFrameMkLst>
            <pc:docMk/>
            <pc:sldMk cId="1122722669" sldId="344"/>
            <ac:graphicFrameMk id="8" creationId="{EACDF50C-6701-9F68-AD49-2DE99B6F4072}"/>
          </ac:graphicFrameMkLst>
        </pc:graphicFrameChg>
        <pc:graphicFrameChg chg="del">
          <ac:chgData name="Nam Kim" userId="4540001_tp_dropbox_plus" providerId="OAuth2" clId="{300A364C-13C0-4B5D-A88B-43EAC7CBE3B0}" dt="2025-09-21T23:07:59.945" v="932" actId="478"/>
          <ac:graphicFrameMkLst>
            <pc:docMk/>
            <pc:sldMk cId="1122722669" sldId="344"/>
            <ac:graphicFrameMk id="21505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11:08.657" v="1008" actId="114"/>
        <pc:sldMkLst>
          <pc:docMk/>
          <pc:sldMk cId="1025979554" sldId="345"/>
        </pc:sldMkLst>
        <pc:spChg chg="mod">
          <ac:chgData name="Nam Kim" userId="4540001_tp_dropbox_plus" providerId="OAuth2" clId="{300A364C-13C0-4B5D-A88B-43EAC7CBE3B0}" dt="2025-09-21T23:09:57.286" v="978" actId="255"/>
          <ac:spMkLst>
            <pc:docMk/>
            <pc:sldMk cId="1025979554" sldId="345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10:13.349" v="986" actId="14100"/>
          <ac:spMkLst>
            <pc:docMk/>
            <pc:sldMk cId="1025979554" sldId="345"/>
            <ac:spMk id="7" creationId="{EDD6D9F2-5DE9-C7C3-9ABA-0F211D9F0F71}"/>
          </ac:spMkLst>
        </pc:spChg>
        <pc:spChg chg="add mod">
          <ac:chgData name="Nam Kim" userId="4540001_tp_dropbox_plus" providerId="OAuth2" clId="{300A364C-13C0-4B5D-A88B-43EAC7CBE3B0}" dt="2025-09-21T23:10:33.847" v="995" actId="1076"/>
          <ac:spMkLst>
            <pc:docMk/>
            <pc:sldMk cId="1025979554" sldId="345"/>
            <ac:spMk id="8" creationId="{D9BB6F70-B1CF-058B-761B-794A269922D0}"/>
          </ac:spMkLst>
        </pc:spChg>
        <pc:spChg chg="mod">
          <ac:chgData name="Nam Kim" userId="4540001_tp_dropbox_plus" providerId="OAuth2" clId="{300A364C-13C0-4B5D-A88B-43EAC7CBE3B0}" dt="2025-09-21T23:11:05.473" v="1006" actId="1076"/>
          <ac:spMkLst>
            <pc:docMk/>
            <pc:sldMk cId="1025979554" sldId="345"/>
            <ac:spMk id="11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11:08.657" v="1008" actId="114"/>
          <ac:spMkLst>
            <pc:docMk/>
            <pc:sldMk cId="1025979554" sldId="345"/>
            <ac:spMk id="12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10:57.244" v="1004" actId="1076"/>
          <ac:spMkLst>
            <pc:docMk/>
            <pc:sldMk cId="1025979554" sldId="345"/>
            <ac:spMk id="16" creationId="{20D792B0-7657-149F-B227-7A365BEB6F88}"/>
          </ac:spMkLst>
        </pc:spChg>
        <pc:graphicFrameChg chg="del">
          <ac:chgData name="Nam Kim" userId="4540001_tp_dropbox_plus" providerId="OAuth2" clId="{300A364C-13C0-4B5D-A88B-43EAC7CBE3B0}" dt="2025-09-21T23:10:41.811" v="996" actId="478"/>
          <ac:graphicFrameMkLst>
            <pc:docMk/>
            <pc:sldMk cId="1025979554" sldId="345"/>
            <ac:graphicFrameMk id="5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09:43.890" v="962" actId="478"/>
          <ac:graphicFrameMkLst>
            <pc:docMk/>
            <pc:sldMk cId="1025979554" sldId="345"/>
            <ac:graphicFrameMk id="9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10:24.141" v="991"/>
          <ac:graphicFrameMkLst>
            <pc:docMk/>
            <pc:sldMk cId="1025979554" sldId="345"/>
            <ac:graphicFrameMk id="13" creationId="{EFE71D30-E43A-944A-A535-F80B092B6ADB}"/>
          </ac:graphicFrameMkLst>
        </pc:graphicFrameChg>
        <pc:graphicFrameChg chg="add del mod">
          <ac:chgData name="Nam Kim" userId="4540001_tp_dropbox_plus" providerId="OAuth2" clId="{300A364C-13C0-4B5D-A88B-43EAC7CBE3B0}" dt="2025-09-21T23:10:44.761" v="999"/>
          <ac:graphicFrameMkLst>
            <pc:docMk/>
            <pc:sldMk cId="1025979554" sldId="345"/>
            <ac:graphicFrameMk id="14" creationId="{A48E8A68-D93B-B6D3-EAEA-778E30FBC5E1}"/>
          </ac:graphicFrameMkLst>
        </pc:graphicFrameChg>
        <pc:graphicFrameChg chg="del">
          <ac:chgData name="Nam Kim" userId="4540001_tp_dropbox_plus" providerId="OAuth2" clId="{300A364C-13C0-4B5D-A88B-43EAC7CBE3B0}" dt="2025-09-21T23:10:20.740" v="987" actId="478"/>
          <ac:graphicFrameMkLst>
            <pc:docMk/>
            <pc:sldMk cId="1025979554" sldId="345"/>
            <ac:graphicFrameMk id="22531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10:01.715" v="980" actId="478"/>
          <ac:graphicFrameMkLst>
            <pc:docMk/>
            <pc:sldMk cId="1025979554" sldId="345"/>
            <ac:graphicFrameMk id="22533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16:21.359" v="1128"/>
        <pc:sldMkLst>
          <pc:docMk/>
          <pc:sldMk cId="2426853531" sldId="346"/>
        </pc:sldMkLst>
        <pc:spChg chg="add mod">
          <ac:chgData name="Nam Kim" userId="4540001_tp_dropbox_plus" providerId="OAuth2" clId="{300A364C-13C0-4B5D-A88B-43EAC7CBE3B0}" dt="2025-09-21T23:16:21.359" v="1128"/>
          <ac:spMkLst>
            <pc:docMk/>
            <pc:sldMk cId="2426853531" sldId="346"/>
            <ac:spMk id="5" creationId="{E3C492D9-AEB8-5558-0E11-1415523056E3}"/>
          </ac:spMkLst>
        </pc:spChg>
        <pc:spChg chg="add mod">
          <ac:chgData name="Nam Kim" userId="4540001_tp_dropbox_plus" providerId="OAuth2" clId="{300A364C-13C0-4B5D-A88B-43EAC7CBE3B0}" dt="2025-09-21T23:16:14.491" v="1127" actId="20577"/>
          <ac:spMkLst>
            <pc:docMk/>
            <pc:sldMk cId="2426853531" sldId="346"/>
            <ac:spMk id="9" creationId="{CF1C55B4-43D8-DC91-A51C-9B97EF391336}"/>
          </ac:spMkLst>
        </pc:spChg>
        <pc:spChg chg="add mod">
          <ac:chgData name="Nam Kim" userId="4540001_tp_dropbox_plus" providerId="OAuth2" clId="{300A364C-13C0-4B5D-A88B-43EAC7CBE3B0}" dt="2025-09-21T23:12:52.281" v="1049" actId="1076"/>
          <ac:spMkLst>
            <pc:docMk/>
            <pc:sldMk cId="2426853531" sldId="346"/>
            <ac:spMk id="13" creationId="{9D30D1F0-D974-74A7-BC44-28BFDC10D2C4}"/>
          </ac:spMkLst>
        </pc:spChg>
        <pc:graphicFrameChg chg="del">
          <ac:chgData name="Nam Kim" userId="4540001_tp_dropbox_plus" providerId="OAuth2" clId="{300A364C-13C0-4B5D-A88B-43EAC7CBE3B0}" dt="2025-09-21T23:12:39.039" v="1042" actId="478"/>
          <ac:graphicFrameMkLst>
            <pc:docMk/>
            <pc:sldMk cId="2426853531" sldId="346"/>
            <ac:graphicFrameMk id="4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11:28.739" v="1013"/>
          <ac:graphicFrameMkLst>
            <pc:docMk/>
            <pc:sldMk cId="2426853531" sldId="346"/>
            <ac:graphicFrameMk id="6" creationId="{12EC4B7E-218E-BBF1-B835-3F66CABABBE9}"/>
          </ac:graphicFrameMkLst>
        </pc:graphicFrameChg>
        <pc:graphicFrameChg chg="add del mod">
          <ac:chgData name="Nam Kim" userId="4540001_tp_dropbox_plus" providerId="OAuth2" clId="{300A364C-13C0-4B5D-A88B-43EAC7CBE3B0}" dt="2025-09-21T23:11:54.790" v="1021"/>
          <ac:graphicFrameMkLst>
            <pc:docMk/>
            <pc:sldMk cId="2426853531" sldId="346"/>
            <ac:graphicFrameMk id="7" creationId="{CBF5535E-7294-8CEC-4F5D-846C0F0BC23C}"/>
          </ac:graphicFrameMkLst>
        </pc:graphicFrameChg>
        <pc:graphicFrameChg chg="add del mod">
          <ac:chgData name="Nam Kim" userId="4540001_tp_dropbox_plus" providerId="OAuth2" clId="{300A364C-13C0-4B5D-A88B-43EAC7CBE3B0}" dt="2025-09-21T23:12:21.797" v="1029"/>
          <ac:graphicFrameMkLst>
            <pc:docMk/>
            <pc:sldMk cId="2426853531" sldId="346"/>
            <ac:graphicFrameMk id="10" creationId="{A9A223E1-BF6D-0BEB-7CAF-F54598F122B9}"/>
          </ac:graphicFrameMkLst>
        </pc:graphicFrameChg>
        <pc:graphicFrameChg chg="add del mod">
          <ac:chgData name="Nam Kim" userId="4540001_tp_dropbox_plus" providerId="OAuth2" clId="{300A364C-13C0-4B5D-A88B-43EAC7CBE3B0}" dt="2025-09-21T23:12:42.841" v="1045"/>
          <ac:graphicFrameMkLst>
            <pc:docMk/>
            <pc:sldMk cId="2426853531" sldId="346"/>
            <ac:graphicFrameMk id="11" creationId="{FDD05160-E64F-DCEA-011A-FA044E7DC396}"/>
          </ac:graphicFrameMkLst>
        </pc:graphicFrameChg>
        <pc:graphicFrameChg chg="del">
          <ac:chgData name="Nam Kim" userId="4540001_tp_dropbox_plus" providerId="OAuth2" clId="{300A364C-13C0-4B5D-A88B-43EAC7CBE3B0}" dt="2025-09-21T23:11:24.920" v="1009" actId="478"/>
          <ac:graphicFrameMkLst>
            <pc:docMk/>
            <pc:sldMk cId="2426853531" sldId="346"/>
            <ac:graphicFrameMk id="23553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11:52.484" v="1018" actId="478"/>
          <ac:graphicFrameMkLst>
            <pc:docMk/>
            <pc:sldMk cId="2426853531" sldId="346"/>
            <ac:graphicFrameMk id="23555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15:54.647" v="1119"/>
        <pc:sldMkLst>
          <pc:docMk/>
          <pc:sldMk cId="596702193" sldId="347"/>
        </pc:sldMkLst>
        <pc:spChg chg="add mod">
          <ac:chgData name="Nam Kim" userId="4540001_tp_dropbox_plus" providerId="OAuth2" clId="{300A364C-13C0-4B5D-A88B-43EAC7CBE3B0}" dt="2025-09-21T23:13:15.928" v="1058" actId="1076"/>
          <ac:spMkLst>
            <pc:docMk/>
            <pc:sldMk cId="596702193" sldId="347"/>
            <ac:spMk id="7" creationId="{3325FF40-7437-F7A0-558E-96AD5F535EF5}"/>
          </ac:spMkLst>
        </pc:spChg>
        <pc:spChg chg="add mod">
          <ac:chgData name="Nam Kim" userId="4540001_tp_dropbox_plus" providerId="OAuth2" clId="{300A364C-13C0-4B5D-A88B-43EAC7CBE3B0}" dt="2025-09-21T23:15:39.252" v="1114" actId="20577"/>
          <ac:spMkLst>
            <pc:docMk/>
            <pc:sldMk cId="596702193" sldId="347"/>
            <ac:spMk id="10" creationId="{23808A87-BF8C-2620-26DD-2DA5F8C48765}"/>
          </ac:spMkLst>
        </pc:spChg>
        <pc:spChg chg="add mod">
          <ac:chgData name="Nam Kim" userId="4540001_tp_dropbox_plus" providerId="OAuth2" clId="{300A364C-13C0-4B5D-A88B-43EAC7CBE3B0}" dt="2025-09-21T23:15:49.796" v="1118" actId="113"/>
          <ac:spMkLst>
            <pc:docMk/>
            <pc:sldMk cId="596702193" sldId="347"/>
            <ac:spMk id="14" creationId="{FC6CDCBC-ED02-6B6D-0BF5-5F5B11EE331E}"/>
          </ac:spMkLst>
        </pc:spChg>
        <pc:spChg chg="add mod">
          <ac:chgData name="Nam Kim" userId="4540001_tp_dropbox_plus" providerId="OAuth2" clId="{300A364C-13C0-4B5D-A88B-43EAC7CBE3B0}" dt="2025-09-21T23:15:54.647" v="1119"/>
          <ac:spMkLst>
            <pc:docMk/>
            <pc:sldMk cId="596702193" sldId="347"/>
            <ac:spMk id="17" creationId="{C4751526-8CF1-A9D4-557F-8E8DAF0E163F}"/>
          </ac:spMkLst>
        </pc:spChg>
        <pc:spChg chg="add mod">
          <ac:chgData name="Nam Kim" userId="4540001_tp_dropbox_plus" providerId="OAuth2" clId="{300A364C-13C0-4B5D-A88B-43EAC7CBE3B0}" dt="2025-09-21T23:14:50.979" v="1093" actId="1076"/>
          <ac:spMkLst>
            <pc:docMk/>
            <pc:sldMk cId="596702193" sldId="347"/>
            <ac:spMk id="20" creationId="{ADDF5511-4448-5C4B-F006-A9F84CB9E31A}"/>
          </ac:spMkLst>
        </pc:spChg>
        <pc:graphicFrameChg chg="del">
          <ac:chgData name="Nam Kim" userId="4540001_tp_dropbox_plus" providerId="OAuth2" clId="{300A364C-13C0-4B5D-A88B-43EAC7CBE3B0}" dt="2025-09-21T23:14:36.239" v="1086" actId="478"/>
          <ac:graphicFrameMkLst>
            <pc:docMk/>
            <pc:sldMk cId="596702193" sldId="347"/>
            <ac:graphicFrameMk id="4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13:06.819" v="1053"/>
          <ac:graphicFrameMkLst>
            <pc:docMk/>
            <pc:sldMk cId="596702193" sldId="347"/>
            <ac:graphicFrameMk id="5" creationId="{0F0B98EF-7058-AA58-C46D-B2CBC2CB5D11}"/>
          </ac:graphicFrameMkLst>
        </pc:graphicFrameChg>
        <pc:graphicFrameChg chg="add del mod">
          <ac:chgData name="Nam Kim" userId="4540001_tp_dropbox_plus" providerId="OAuth2" clId="{300A364C-13C0-4B5D-A88B-43EAC7CBE3B0}" dt="2025-09-21T23:13:27.953" v="1062"/>
          <ac:graphicFrameMkLst>
            <pc:docMk/>
            <pc:sldMk cId="596702193" sldId="347"/>
            <ac:graphicFrameMk id="8" creationId="{088541DD-43E3-8E3F-1380-691F90C74B81}"/>
          </ac:graphicFrameMkLst>
        </pc:graphicFrameChg>
        <pc:graphicFrameChg chg="add del mod">
          <ac:chgData name="Nam Kim" userId="4540001_tp_dropbox_plus" providerId="OAuth2" clId="{300A364C-13C0-4B5D-A88B-43EAC7CBE3B0}" dt="2025-09-21T23:13:54.947" v="1071"/>
          <ac:graphicFrameMkLst>
            <pc:docMk/>
            <pc:sldMk cId="596702193" sldId="347"/>
            <ac:graphicFrameMk id="11" creationId="{FD806FB8-0364-44F5-154C-8B531EE837F2}"/>
          </ac:graphicFrameMkLst>
        </pc:graphicFrameChg>
        <pc:graphicFrameChg chg="add del mod">
          <ac:chgData name="Nam Kim" userId="4540001_tp_dropbox_plus" providerId="OAuth2" clId="{300A364C-13C0-4B5D-A88B-43EAC7CBE3B0}" dt="2025-09-21T23:14:19.258" v="1080"/>
          <ac:graphicFrameMkLst>
            <pc:docMk/>
            <pc:sldMk cId="596702193" sldId="347"/>
            <ac:graphicFrameMk id="15" creationId="{CBCCBAD6-E557-A0FF-AB0C-9B34528389D9}"/>
          </ac:graphicFrameMkLst>
        </pc:graphicFrameChg>
        <pc:graphicFrameChg chg="add del mod">
          <ac:chgData name="Nam Kim" userId="4540001_tp_dropbox_plus" providerId="OAuth2" clId="{300A364C-13C0-4B5D-A88B-43EAC7CBE3B0}" dt="2025-09-21T23:14:37.867" v="1089"/>
          <ac:graphicFrameMkLst>
            <pc:docMk/>
            <pc:sldMk cId="596702193" sldId="347"/>
            <ac:graphicFrameMk id="18" creationId="{C0D1B28D-FC67-5694-C3AA-7BDCCDF19A9B}"/>
          </ac:graphicFrameMkLst>
        </pc:graphicFrameChg>
        <pc:graphicFrameChg chg="del">
          <ac:chgData name="Nam Kim" userId="4540001_tp_dropbox_plus" providerId="OAuth2" clId="{300A364C-13C0-4B5D-A88B-43EAC7CBE3B0}" dt="2025-09-21T23:13:05.674" v="1050" actId="478"/>
          <ac:graphicFrameMkLst>
            <pc:docMk/>
            <pc:sldMk cId="596702193" sldId="347"/>
            <ac:graphicFrameMk id="25601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13:26.715" v="1059" actId="478"/>
          <ac:graphicFrameMkLst>
            <pc:docMk/>
            <pc:sldMk cId="596702193" sldId="347"/>
            <ac:graphicFrameMk id="25603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13:52.770" v="1068" actId="478"/>
          <ac:graphicFrameMkLst>
            <pc:docMk/>
            <pc:sldMk cId="596702193" sldId="347"/>
            <ac:graphicFrameMk id="25605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14:17.315" v="1077" actId="478"/>
          <ac:graphicFrameMkLst>
            <pc:docMk/>
            <pc:sldMk cId="596702193" sldId="347"/>
            <ac:graphicFrameMk id="25607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17:20.868" v="1143"/>
        <pc:sldMkLst>
          <pc:docMk/>
          <pc:sldMk cId="3197622394" sldId="348"/>
        </pc:sldMkLst>
        <pc:spChg chg="mod">
          <ac:chgData name="Nam Kim" userId="4540001_tp_dropbox_plus" providerId="OAuth2" clId="{300A364C-13C0-4B5D-A88B-43EAC7CBE3B0}" dt="2025-09-21T23:17:20.868" v="1143"/>
          <ac:spMkLst>
            <pc:docMk/>
            <pc:sldMk cId="3197622394" sldId="348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15:31.122" v="1112" actId="20577"/>
          <ac:spMkLst>
            <pc:docMk/>
            <pc:sldMk cId="3197622394" sldId="348"/>
            <ac:spMk id="6" creationId="{EA09A3BD-B7DC-2D6C-AE9C-1EDB61853F51}"/>
          </ac:spMkLst>
        </pc:spChg>
        <pc:spChg chg="add mod">
          <ac:chgData name="Nam Kim" userId="4540001_tp_dropbox_plus" providerId="OAuth2" clId="{300A364C-13C0-4B5D-A88B-43EAC7CBE3B0}" dt="2025-09-21T23:17:10.817" v="1142" actId="113"/>
          <ac:spMkLst>
            <pc:docMk/>
            <pc:sldMk cId="3197622394" sldId="348"/>
            <ac:spMk id="9" creationId="{464212D1-20F5-2108-E2AA-0A8ECA246E3A}"/>
          </ac:spMkLst>
        </pc:spChg>
        <pc:graphicFrameChg chg="add del mod">
          <ac:chgData name="Nam Kim" userId="4540001_tp_dropbox_plus" providerId="OAuth2" clId="{300A364C-13C0-4B5D-A88B-43EAC7CBE3B0}" dt="2025-09-21T23:15:05.524" v="1097"/>
          <ac:graphicFrameMkLst>
            <pc:docMk/>
            <pc:sldMk cId="3197622394" sldId="348"/>
            <ac:graphicFrameMk id="4" creationId="{0AC953D6-4EEA-FA03-EF25-4D81FAF8B544}"/>
          </ac:graphicFrameMkLst>
        </pc:graphicFrameChg>
        <pc:graphicFrameChg chg="add del mod">
          <ac:chgData name="Nam Kim" userId="4540001_tp_dropbox_plus" providerId="OAuth2" clId="{300A364C-13C0-4B5D-A88B-43EAC7CBE3B0}" dt="2025-09-21T23:16:46.894" v="1132"/>
          <ac:graphicFrameMkLst>
            <pc:docMk/>
            <pc:sldMk cId="3197622394" sldId="348"/>
            <ac:graphicFrameMk id="7" creationId="{1204C10C-3B2E-60D6-0F8B-1400C9F17262}"/>
          </ac:graphicFrameMkLst>
        </pc:graphicFrameChg>
        <pc:graphicFrameChg chg="del">
          <ac:chgData name="Nam Kim" userId="4540001_tp_dropbox_plus" providerId="OAuth2" clId="{300A364C-13C0-4B5D-A88B-43EAC7CBE3B0}" dt="2025-09-21T23:15:04.293" v="1094" actId="478"/>
          <ac:graphicFrameMkLst>
            <pc:docMk/>
            <pc:sldMk cId="3197622394" sldId="348"/>
            <ac:graphicFrameMk id="26627" creationId="{00000000-0000-0000-0000-000000000000}"/>
          </ac:graphicFrameMkLst>
        </pc:graphicFrameChg>
        <pc:graphicFrameChg chg="del">
          <ac:chgData name="Nam Kim" userId="4540001_tp_dropbox_plus" providerId="OAuth2" clId="{300A364C-13C0-4B5D-A88B-43EAC7CBE3B0}" dt="2025-09-21T23:16:44.045" v="1129" actId="478"/>
          <ac:graphicFrameMkLst>
            <pc:docMk/>
            <pc:sldMk cId="3197622394" sldId="348"/>
            <ac:graphicFrameMk id="26629" creationId="{00000000-0000-0000-0000-000000000000}"/>
          </ac:graphicFrameMkLst>
        </pc:graphicFrameChg>
      </pc:sldChg>
      <pc:sldChg chg="modSp mod">
        <pc:chgData name="Nam Kim" userId="4540001_tp_dropbox_plus" providerId="OAuth2" clId="{300A364C-13C0-4B5D-A88B-43EAC7CBE3B0}" dt="2025-09-21T19:42:06.086" v="46"/>
        <pc:sldMkLst>
          <pc:docMk/>
          <pc:sldMk cId="721166528" sldId="353"/>
        </pc:sldMkLst>
        <pc:spChg chg="mod">
          <ac:chgData name="Nam Kim" userId="4540001_tp_dropbox_plus" providerId="OAuth2" clId="{300A364C-13C0-4B5D-A88B-43EAC7CBE3B0}" dt="2025-09-21T19:42:06.086" v="46"/>
          <ac:spMkLst>
            <pc:docMk/>
            <pc:sldMk cId="721166528" sldId="353"/>
            <ac:spMk id="3" creationId="{00000000-0000-0000-0000-000000000000}"/>
          </ac:spMkLst>
        </pc:spChg>
      </pc:sldChg>
      <pc:sldChg chg="addSp delSp modSp mod">
        <pc:chgData name="Nam Kim" userId="4540001_tp_dropbox_plus" providerId="OAuth2" clId="{300A364C-13C0-4B5D-A88B-43EAC7CBE3B0}" dt="2025-09-21T22:31:50.847" v="72" actId="20577"/>
        <pc:sldMkLst>
          <pc:docMk/>
          <pc:sldMk cId="2485041915" sldId="354"/>
        </pc:sldMkLst>
        <pc:spChg chg="mod">
          <ac:chgData name="Nam Kim" userId="4540001_tp_dropbox_plus" providerId="OAuth2" clId="{300A364C-13C0-4B5D-A88B-43EAC7CBE3B0}" dt="2025-09-21T22:31:50.847" v="72" actId="20577"/>
          <ac:spMkLst>
            <pc:docMk/>
            <pc:sldMk cId="2485041915" sldId="354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30:53.437" v="56" actId="1076"/>
          <ac:spMkLst>
            <pc:docMk/>
            <pc:sldMk cId="2485041915" sldId="354"/>
            <ac:spMk id="5" creationId="{EB1BE1F0-0764-D6AF-8FE1-019B49F9C880}"/>
          </ac:spMkLst>
        </pc:spChg>
        <pc:spChg chg="add mod">
          <ac:chgData name="Nam Kim" userId="4540001_tp_dropbox_plus" providerId="OAuth2" clId="{300A364C-13C0-4B5D-A88B-43EAC7CBE3B0}" dt="2025-09-21T22:31:07.939" v="61" actId="1076"/>
          <ac:spMkLst>
            <pc:docMk/>
            <pc:sldMk cId="2485041915" sldId="354"/>
            <ac:spMk id="6" creationId="{3A9F7530-3D59-B393-EEFF-B7B7B2440F9E}"/>
          </ac:spMkLst>
        </pc:spChg>
        <pc:spChg chg="mod">
          <ac:chgData name="Nam Kim" userId="4540001_tp_dropbox_plus" providerId="OAuth2" clId="{300A364C-13C0-4B5D-A88B-43EAC7CBE3B0}" dt="2025-09-21T22:31:37.626" v="69"/>
          <ac:spMkLst>
            <pc:docMk/>
            <pc:sldMk cId="2485041915" sldId="354"/>
            <ac:spMk id="7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31:20.790" v="66" actId="1076"/>
          <ac:spMkLst>
            <pc:docMk/>
            <pc:sldMk cId="2485041915" sldId="354"/>
            <ac:spMk id="8" creationId="{18B853E9-5B8D-3D47-1705-343BD90AC478}"/>
          </ac:spMkLst>
        </pc:spChg>
        <pc:graphicFrameChg chg="del mod">
          <ac:chgData name="Nam Kim" userId="4540001_tp_dropbox_plus" providerId="OAuth2" clId="{300A364C-13C0-4B5D-A88B-43EAC7CBE3B0}" dt="2025-09-21T22:30:49.203" v="55" actId="478"/>
          <ac:graphicFrameMkLst>
            <pc:docMk/>
            <pc:sldMk cId="2485041915" sldId="354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0:58.356" v="58" actId="478"/>
          <ac:graphicFrameMkLst>
            <pc:docMk/>
            <pc:sldMk cId="2485041915" sldId="354"/>
            <ac:graphicFrameMk id="102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1:12.347" v="63" actId="478"/>
          <ac:graphicFrameMkLst>
            <pc:docMk/>
            <pc:sldMk cId="2485041915" sldId="354"/>
            <ac:graphicFrameMk id="1028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5:38.618" v="1854"/>
        <pc:sldMkLst>
          <pc:docMk/>
          <pc:sldMk cId="295472887" sldId="355"/>
        </pc:sldMkLst>
        <pc:spChg chg="mod">
          <ac:chgData name="Nam Kim" userId="4540001_tp_dropbox_plus" providerId="OAuth2" clId="{300A364C-13C0-4B5D-A88B-43EAC7CBE3B0}" dt="2025-09-21T22:33:53.203" v="110" actId="114"/>
          <ac:spMkLst>
            <pc:docMk/>
            <pc:sldMk cId="295472887" sldId="355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55:33.812" v="1851"/>
          <ac:spMkLst>
            <pc:docMk/>
            <pc:sldMk cId="295472887" sldId="355"/>
            <ac:spMk id="6" creationId="{A297B8C2-8C75-A830-AF98-4EA7E0667557}"/>
          </ac:spMkLst>
        </pc:spChg>
        <pc:spChg chg="add mod">
          <ac:chgData name="Nam Kim" userId="4540001_tp_dropbox_plus" providerId="OAuth2" clId="{300A364C-13C0-4B5D-A88B-43EAC7CBE3B0}" dt="2025-09-21T23:55:35.573" v="1852"/>
          <ac:spMkLst>
            <pc:docMk/>
            <pc:sldMk cId="295472887" sldId="355"/>
            <ac:spMk id="7" creationId="{C3177C5F-11C1-4C4B-CDDE-06C2D1B4E694}"/>
          </ac:spMkLst>
        </pc:spChg>
        <pc:spChg chg="add mod">
          <ac:chgData name="Nam Kim" userId="4540001_tp_dropbox_plus" providerId="OAuth2" clId="{300A364C-13C0-4B5D-A88B-43EAC7CBE3B0}" dt="2025-09-21T23:55:37.076" v="1853"/>
          <ac:spMkLst>
            <pc:docMk/>
            <pc:sldMk cId="295472887" sldId="355"/>
            <ac:spMk id="8" creationId="{73C057C4-B7E6-DE92-6F66-E178B5CCD38A}"/>
          </ac:spMkLst>
        </pc:spChg>
        <pc:spChg chg="add mod">
          <ac:chgData name="Nam Kim" userId="4540001_tp_dropbox_plus" providerId="OAuth2" clId="{300A364C-13C0-4B5D-A88B-43EAC7CBE3B0}" dt="2025-09-21T23:55:38.618" v="1854"/>
          <ac:spMkLst>
            <pc:docMk/>
            <pc:sldMk cId="295472887" sldId="355"/>
            <ac:spMk id="9" creationId="{979E082E-820D-F26F-81F5-09E39E1DE669}"/>
          </ac:spMkLst>
        </pc:spChg>
        <pc:spChg chg="add mod">
          <ac:chgData name="Nam Kim" userId="4540001_tp_dropbox_plus" providerId="OAuth2" clId="{300A364C-13C0-4B5D-A88B-43EAC7CBE3B0}" dt="2025-09-21T22:33:47.321" v="109" actId="1076"/>
          <ac:spMkLst>
            <pc:docMk/>
            <pc:sldMk cId="295472887" sldId="355"/>
            <ac:spMk id="10" creationId="{5CFA7C61-6DCB-0161-7885-2B889ED4E028}"/>
          </ac:spMkLst>
        </pc:spChg>
        <pc:graphicFrameChg chg="del mod">
          <ac:chgData name="Nam Kim" userId="4540001_tp_dropbox_plus" providerId="OAuth2" clId="{300A364C-13C0-4B5D-A88B-43EAC7CBE3B0}" dt="2025-09-21T22:32:40.380" v="86" actId="478"/>
          <ac:graphicFrameMkLst>
            <pc:docMk/>
            <pc:sldMk cId="295472887" sldId="355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3:37.362" v="106" actId="478"/>
          <ac:graphicFrameMkLst>
            <pc:docMk/>
            <pc:sldMk cId="295472887" sldId="355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2:59.430" v="91" actId="478"/>
          <ac:graphicFrameMkLst>
            <pc:docMk/>
            <pc:sldMk cId="295472887" sldId="355"/>
            <ac:graphicFrameMk id="2051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3:14.118" v="96" actId="478"/>
          <ac:graphicFrameMkLst>
            <pc:docMk/>
            <pc:sldMk cId="295472887" sldId="355"/>
            <ac:graphicFrameMk id="2052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3:25.705" v="101" actId="478"/>
          <ac:graphicFrameMkLst>
            <pc:docMk/>
            <pc:sldMk cId="295472887" sldId="355"/>
            <ac:graphicFrameMk id="2053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6:01.645" v="1860"/>
        <pc:sldMkLst>
          <pc:docMk/>
          <pc:sldMk cId="58968528" sldId="356"/>
        </pc:sldMkLst>
        <pc:spChg chg="add mod">
          <ac:chgData name="Nam Kim" userId="4540001_tp_dropbox_plus" providerId="OAuth2" clId="{300A364C-13C0-4B5D-A88B-43EAC7CBE3B0}" dt="2025-09-21T23:55:59.449" v="1859"/>
          <ac:spMkLst>
            <pc:docMk/>
            <pc:sldMk cId="58968528" sldId="356"/>
            <ac:spMk id="6" creationId="{2ED8496C-C6BA-B5F5-F313-9734DB571E05}"/>
          </ac:spMkLst>
        </pc:spChg>
        <pc:spChg chg="add mod">
          <ac:chgData name="Nam Kim" userId="4540001_tp_dropbox_plus" providerId="OAuth2" clId="{300A364C-13C0-4B5D-A88B-43EAC7CBE3B0}" dt="2025-09-21T23:56:01.645" v="1860"/>
          <ac:spMkLst>
            <pc:docMk/>
            <pc:sldMk cId="58968528" sldId="356"/>
            <ac:spMk id="7" creationId="{98504766-8C2F-8BBB-DDAC-711BF60208C9}"/>
          </ac:spMkLst>
        </pc:spChg>
        <pc:spChg chg="add mod">
          <ac:chgData name="Nam Kim" userId="4540001_tp_dropbox_plus" providerId="OAuth2" clId="{300A364C-13C0-4B5D-A88B-43EAC7CBE3B0}" dt="2025-09-21T22:37:24.617" v="190" actId="1076"/>
          <ac:spMkLst>
            <pc:docMk/>
            <pc:sldMk cId="58968528" sldId="356"/>
            <ac:spMk id="8" creationId="{A8058C94-B5D7-4B2B-6CA2-3CE6F7046937}"/>
          </ac:spMkLst>
        </pc:spChg>
        <pc:spChg chg="add mod">
          <ac:chgData name="Nam Kim" userId="4540001_tp_dropbox_plus" providerId="OAuth2" clId="{300A364C-13C0-4B5D-A88B-43EAC7CBE3B0}" dt="2025-09-21T22:37:36.295" v="195" actId="1076"/>
          <ac:spMkLst>
            <pc:docMk/>
            <pc:sldMk cId="58968528" sldId="356"/>
            <ac:spMk id="9" creationId="{CFB1F720-1265-E9AE-77BA-86177376A165}"/>
          </ac:spMkLst>
        </pc:spChg>
        <pc:spChg chg="add mod">
          <ac:chgData name="Nam Kim" userId="4540001_tp_dropbox_plus" providerId="OAuth2" clId="{300A364C-13C0-4B5D-A88B-43EAC7CBE3B0}" dt="2025-09-21T22:37:46.306" v="200" actId="1076"/>
          <ac:spMkLst>
            <pc:docMk/>
            <pc:sldMk cId="58968528" sldId="356"/>
            <ac:spMk id="10" creationId="{40749063-375D-52E5-12A9-E6ADE2D5FC5E}"/>
          </ac:spMkLst>
        </pc:spChg>
        <pc:graphicFrameChg chg="del mod">
          <ac:chgData name="Nam Kim" userId="4540001_tp_dropbox_plus" providerId="OAuth2" clId="{300A364C-13C0-4B5D-A88B-43EAC7CBE3B0}" dt="2025-09-21T22:36:54.883" v="177" actId="478"/>
          <ac:graphicFrameMkLst>
            <pc:docMk/>
            <pc:sldMk cId="58968528" sldId="356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7:17.453" v="187" actId="478"/>
          <ac:graphicFrameMkLst>
            <pc:docMk/>
            <pc:sldMk cId="58968528" sldId="356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7:06.528" v="182" actId="478"/>
          <ac:graphicFrameMkLst>
            <pc:docMk/>
            <pc:sldMk cId="58968528" sldId="356"/>
            <ac:graphicFrameMk id="307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7:28.751" v="192" actId="478"/>
          <ac:graphicFrameMkLst>
            <pc:docMk/>
            <pc:sldMk cId="58968528" sldId="356"/>
            <ac:graphicFrameMk id="307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7:39.937" v="197" actId="478"/>
          <ac:graphicFrameMkLst>
            <pc:docMk/>
            <pc:sldMk cId="58968528" sldId="356"/>
            <ac:graphicFrameMk id="3078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38:10.779" v="207" actId="114"/>
        <pc:sldMkLst>
          <pc:docMk/>
          <pc:sldMk cId="350095749" sldId="357"/>
        </pc:sldMkLst>
        <pc:spChg chg="add mod">
          <ac:chgData name="Nam Kim" userId="4540001_tp_dropbox_plus" providerId="OAuth2" clId="{300A364C-13C0-4B5D-A88B-43EAC7CBE3B0}" dt="2025-09-21T22:38:05.701" v="205" actId="1076"/>
          <ac:spMkLst>
            <pc:docMk/>
            <pc:sldMk cId="350095749" sldId="357"/>
            <ac:spMk id="4" creationId="{022DCB24-A4D1-5457-DAED-65F1B3B9448B}"/>
          </ac:spMkLst>
        </pc:spChg>
        <pc:spChg chg="mod">
          <ac:chgData name="Nam Kim" userId="4540001_tp_dropbox_plus" providerId="OAuth2" clId="{300A364C-13C0-4B5D-A88B-43EAC7CBE3B0}" dt="2025-09-21T22:38:09.337" v="206"/>
          <ac:spMkLst>
            <pc:docMk/>
            <pc:sldMk cId="350095749" sldId="357"/>
            <ac:spMk id="5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8:10.779" v="207" actId="114"/>
          <ac:spMkLst>
            <pc:docMk/>
            <pc:sldMk cId="350095749" sldId="357"/>
            <ac:spMk id="6" creationId="{00000000-0000-0000-0000-000000000000}"/>
          </ac:spMkLst>
        </pc:spChg>
        <pc:grpChg chg="mod">
          <ac:chgData name="Nam Kim" userId="4540001_tp_dropbox_plus" providerId="OAuth2" clId="{300A364C-13C0-4B5D-A88B-43EAC7CBE3B0}" dt="2025-09-21T22:38:09.337" v="206"/>
          <ac:grpSpMkLst>
            <pc:docMk/>
            <pc:sldMk cId="350095749" sldId="357"/>
            <ac:grpSpMk id="7" creationId="{00000000-0000-0000-0000-000000000000}"/>
          </ac:grpSpMkLst>
        </pc:grpChg>
        <pc:graphicFrameChg chg="del mod">
          <ac:chgData name="Nam Kim" userId="4540001_tp_dropbox_plus" providerId="OAuth2" clId="{300A364C-13C0-4B5D-A88B-43EAC7CBE3B0}" dt="2025-09-21T22:37:54.605" v="202" actId="478"/>
          <ac:graphicFrameMkLst>
            <pc:docMk/>
            <pc:sldMk cId="350095749" sldId="357"/>
            <ac:graphicFrameMk id="4098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41:51.445" v="273"/>
        <pc:sldMkLst>
          <pc:docMk/>
          <pc:sldMk cId="3976182215" sldId="359"/>
        </pc:sldMkLst>
        <pc:spChg chg="add mod">
          <ac:chgData name="Nam Kim" userId="4540001_tp_dropbox_plus" providerId="OAuth2" clId="{300A364C-13C0-4B5D-A88B-43EAC7CBE3B0}" dt="2025-09-21T22:39:58.854" v="247" actId="1076"/>
          <ac:spMkLst>
            <pc:docMk/>
            <pc:sldMk cId="3976182215" sldId="359"/>
            <ac:spMk id="6" creationId="{509869DA-8E10-AAD8-A3B2-2507AC361DF0}"/>
          </ac:spMkLst>
        </pc:spChg>
        <pc:spChg chg="add mod">
          <ac:chgData name="Nam Kim" userId="4540001_tp_dropbox_plus" providerId="OAuth2" clId="{300A364C-13C0-4B5D-A88B-43EAC7CBE3B0}" dt="2025-09-21T22:40:09.066" v="252" actId="1076"/>
          <ac:spMkLst>
            <pc:docMk/>
            <pc:sldMk cId="3976182215" sldId="359"/>
            <ac:spMk id="8" creationId="{471C8943-3A1E-452D-E652-A9CE8FA43806}"/>
          </ac:spMkLst>
        </pc:spChg>
        <pc:spChg chg="mod">
          <ac:chgData name="Nam Kim" userId="4540001_tp_dropbox_plus" providerId="OAuth2" clId="{300A364C-13C0-4B5D-A88B-43EAC7CBE3B0}" dt="2025-09-21T22:41:30.160" v="265"/>
          <ac:spMkLst>
            <pc:docMk/>
            <pc:sldMk cId="3976182215" sldId="359"/>
            <ac:spMk id="9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41:51.445" v="273"/>
          <ac:spMkLst>
            <pc:docMk/>
            <pc:sldMk cId="3976182215" sldId="359"/>
            <ac:spMk id="10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40:21.026" v="257" actId="1076"/>
          <ac:spMkLst>
            <pc:docMk/>
            <pc:sldMk cId="3976182215" sldId="359"/>
            <ac:spMk id="11" creationId="{4F33D57B-B183-4945-40C4-3450608141D3}"/>
          </ac:spMkLst>
        </pc:spChg>
        <pc:spChg chg="add mod">
          <ac:chgData name="Nam Kim" userId="4540001_tp_dropbox_plus" providerId="OAuth2" clId="{300A364C-13C0-4B5D-A88B-43EAC7CBE3B0}" dt="2025-09-21T22:41:19.278" v="262" actId="1076"/>
          <ac:spMkLst>
            <pc:docMk/>
            <pc:sldMk cId="3976182215" sldId="359"/>
            <ac:spMk id="12" creationId="{6B381A96-9D1D-4F9B-9B93-FE5A767F2519}"/>
          </ac:spMkLst>
        </pc:spChg>
        <pc:spChg chg="add mod">
          <ac:chgData name="Nam Kim" userId="4540001_tp_dropbox_plus" providerId="OAuth2" clId="{300A364C-13C0-4B5D-A88B-43EAC7CBE3B0}" dt="2025-09-21T22:41:41.427" v="270" actId="1076"/>
          <ac:spMkLst>
            <pc:docMk/>
            <pc:sldMk cId="3976182215" sldId="359"/>
            <ac:spMk id="13" creationId="{452A1A3A-51C3-EC78-76B3-5A1ED79F8F28}"/>
          </ac:spMkLst>
        </pc:spChg>
        <pc:graphicFrameChg chg="del mod">
          <ac:chgData name="Nam Kim" userId="4540001_tp_dropbox_plus" providerId="OAuth2" clId="{300A364C-13C0-4B5D-A88B-43EAC7CBE3B0}" dt="2025-09-21T22:39:51.695" v="244" actId="478"/>
          <ac:graphicFrameMkLst>
            <pc:docMk/>
            <pc:sldMk cId="3976182215" sldId="359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0:02.124" v="249" actId="478"/>
          <ac:graphicFrameMkLst>
            <pc:docMk/>
            <pc:sldMk cId="3976182215" sldId="359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1:12.493" v="259" actId="478"/>
          <ac:graphicFrameMkLst>
            <pc:docMk/>
            <pc:sldMk cId="3976182215" sldId="359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0:13.023" v="254" actId="478"/>
          <ac:graphicFrameMkLst>
            <pc:docMk/>
            <pc:sldMk cId="3976182215" sldId="359"/>
            <ac:graphicFrameMk id="2355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1:34.948" v="267" actId="478"/>
          <ac:graphicFrameMkLst>
            <pc:docMk/>
            <pc:sldMk cId="3976182215" sldId="359"/>
            <ac:graphicFrameMk id="23558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6:25.482" v="1867"/>
        <pc:sldMkLst>
          <pc:docMk/>
          <pc:sldMk cId="1948875390" sldId="360"/>
        </pc:sldMkLst>
        <pc:spChg chg="mod">
          <ac:chgData name="Nam Kim" userId="4540001_tp_dropbox_plus" providerId="OAuth2" clId="{300A364C-13C0-4B5D-A88B-43EAC7CBE3B0}" dt="2025-09-21T23:56:21.305" v="1865"/>
          <ac:spMkLst>
            <pc:docMk/>
            <pc:sldMk cId="1948875390" sldId="360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56:17.852" v="1863"/>
          <ac:spMkLst>
            <pc:docMk/>
            <pc:sldMk cId="1948875390" sldId="360"/>
            <ac:spMk id="10" creationId="{2C79B435-2B17-E802-2976-951A9980B447}"/>
          </ac:spMkLst>
        </pc:spChg>
        <pc:spChg chg="add mod">
          <ac:chgData name="Nam Kim" userId="4540001_tp_dropbox_plus" providerId="OAuth2" clId="{300A364C-13C0-4B5D-A88B-43EAC7CBE3B0}" dt="2025-09-21T23:56:23.233" v="1866"/>
          <ac:spMkLst>
            <pc:docMk/>
            <pc:sldMk cId="1948875390" sldId="360"/>
            <ac:spMk id="11" creationId="{9EB25F9D-6A43-2136-6773-32E2B50B6FF6}"/>
          </ac:spMkLst>
        </pc:spChg>
        <pc:spChg chg="add mod">
          <ac:chgData name="Nam Kim" userId="4540001_tp_dropbox_plus" providerId="OAuth2" clId="{300A364C-13C0-4B5D-A88B-43EAC7CBE3B0}" dt="2025-09-21T23:56:25.482" v="1867"/>
          <ac:spMkLst>
            <pc:docMk/>
            <pc:sldMk cId="1948875390" sldId="360"/>
            <ac:spMk id="12" creationId="{DE9EDA65-4E0A-BCBD-079E-5B64EE0F96CF}"/>
          </ac:spMkLst>
        </pc:spChg>
        <pc:graphicFrameChg chg="del mod">
          <ac:chgData name="Nam Kim" userId="4540001_tp_dropbox_plus" providerId="OAuth2" clId="{300A364C-13C0-4B5D-A88B-43EAC7CBE3B0}" dt="2025-09-21T22:41:58.559" v="275" actId="478"/>
          <ac:graphicFrameMkLst>
            <pc:docMk/>
            <pc:sldMk cId="1948875390" sldId="360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2:26.993" v="282" actId="478"/>
          <ac:graphicFrameMkLst>
            <pc:docMk/>
            <pc:sldMk cId="1948875390" sldId="360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2:50.991" v="292" actId="478"/>
          <ac:graphicFrameMkLst>
            <pc:docMk/>
            <pc:sldMk cId="1948875390" sldId="360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2:35.256" v="286" actId="478"/>
          <ac:graphicFrameMkLst>
            <pc:docMk/>
            <pc:sldMk cId="1948875390" sldId="360"/>
            <ac:graphicFrameMk id="8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6:40.856" v="1872"/>
        <pc:sldMkLst>
          <pc:docMk/>
          <pc:sldMk cId="2330631530" sldId="361"/>
        </pc:sldMkLst>
        <pc:spChg chg="mod">
          <ac:chgData name="Nam Kim" userId="4540001_tp_dropbox_plus" providerId="OAuth2" clId="{300A364C-13C0-4B5D-A88B-43EAC7CBE3B0}" dt="2025-09-21T22:46:13.459" v="381"/>
          <ac:spMkLst>
            <pc:docMk/>
            <pc:sldMk cId="2330631530" sldId="361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56:36.062" v="1870"/>
          <ac:spMkLst>
            <pc:docMk/>
            <pc:sldMk cId="2330631530" sldId="361"/>
            <ac:spMk id="7" creationId="{37183DCA-FFE7-1F3D-61C7-773397A149AB}"/>
          </ac:spMkLst>
        </pc:spChg>
        <pc:spChg chg="add mod">
          <ac:chgData name="Nam Kim" userId="4540001_tp_dropbox_plus" providerId="OAuth2" clId="{300A364C-13C0-4B5D-A88B-43EAC7CBE3B0}" dt="2025-09-21T23:56:40.856" v="1872"/>
          <ac:spMkLst>
            <pc:docMk/>
            <pc:sldMk cId="2330631530" sldId="361"/>
            <ac:spMk id="8" creationId="{56900A38-FB9A-47BE-122C-D41914580FDA}"/>
          </ac:spMkLst>
        </pc:spChg>
        <pc:graphicFrameChg chg="del mod">
          <ac:chgData name="Nam Kim" userId="4540001_tp_dropbox_plus" providerId="OAuth2" clId="{300A364C-13C0-4B5D-A88B-43EAC7CBE3B0}" dt="2025-09-21T22:45:00.627" v="302" actId="478"/>
          <ac:graphicFrameMkLst>
            <pc:docMk/>
            <pc:sldMk cId="2330631530" sldId="361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6:01.776" v="376" actId="478"/>
          <ac:graphicFrameMkLst>
            <pc:docMk/>
            <pc:sldMk cId="2330631530" sldId="361"/>
            <ac:graphicFrameMk id="5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7:02.676" v="1886" actId="1038"/>
        <pc:sldMkLst>
          <pc:docMk/>
          <pc:sldMk cId="1148697566" sldId="362"/>
        </pc:sldMkLst>
        <pc:spChg chg="mod">
          <ac:chgData name="Nam Kim" userId="4540001_tp_dropbox_plus" providerId="OAuth2" clId="{300A364C-13C0-4B5D-A88B-43EAC7CBE3B0}" dt="2025-09-21T23:57:02.676" v="1886" actId="1038"/>
          <ac:spMkLst>
            <pc:docMk/>
            <pc:sldMk cId="1148697566" sldId="362"/>
            <ac:spMk id="8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56:55.308" v="1876"/>
          <ac:spMkLst>
            <pc:docMk/>
            <pc:sldMk cId="1148697566" sldId="362"/>
            <ac:spMk id="9" creationId="{165D5552-1D8E-D965-A52B-2A20844B9E83}"/>
          </ac:spMkLst>
        </pc:spChg>
        <pc:spChg chg="add mod">
          <ac:chgData name="Nam Kim" userId="4540001_tp_dropbox_plus" providerId="OAuth2" clId="{300A364C-13C0-4B5D-A88B-43EAC7CBE3B0}" dt="2025-09-21T22:46:52.743" v="397" actId="1076"/>
          <ac:spMkLst>
            <pc:docMk/>
            <pc:sldMk cId="1148697566" sldId="362"/>
            <ac:spMk id="10" creationId="{0411B369-561B-5C09-BE0A-0AF974C43C87}"/>
          </ac:spMkLst>
        </pc:spChg>
        <pc:spChg chg="add mod">
          <ac:chgData name="Nam Kim" userId="4540001_tp_dropbox_plus" providerId="OAuth2" clId="{300A364C-13C0-4B5D-A88B-43EAC7CBE3B0}" dt="2025-09-21T22:47:05.339" v="403" actId="1076"/>
          <ac:spMkLst>
            <pc:docMk/>
            <pc:sldMk cId="1148697566" sldId="362"/>
            <ac:spMk id="11" creationId="{B736CEF9-39F5-E836-C117-B791B2AABB01}"/>
          </ac:spMkLst>
        </pc:spChg>
        <pc:spChg chg="add mod">
          <ac:chgData name="Nam Kim" userId="4540001_tp_dropbox_plus" providerId="OAuth2" clId="{300A364C-13C0-4B5D-A88B-43EAC7CBE3B0}" dt="2025-09-21T22:47:53.518" v="422" actId="404"/>
          <ac:spMkLst>
            <pc:docMk/>
            <pc:sldMk cId="1148697566" sldId="362"/>
            <ac:spMk id="12" creationId="{D94FED87-CA90-7B7C-E0F7-C776552D98C6}"/>
          </ac:spMkLst>
        </pc:spChg>
        <pc:spChg chg="add mod">
          <ac:chgData name="Nam Kim" userId="4540001_tp_dropbox_plus" providerId="OAuth2" clId="{300A364C-13C0-4B5D-A88B-43EAC7CBE3B0}" dt="2025-09-21T22:47:50.858" v="421" actId="1076"/>
          <ac:spMkLst>
            <pc:docMk/>
            <pc:sldMk cId="1148697566" sldId="362"/>
            <ac:spMk id="13" creationId="{1775F345-4D80-75D4-CAF9-34558B44E21C}"/>
          </ac:spMkLst>
        </pc:spChg>
        <pc:spChg chg="add mod">
          <ac:chgData name="Nam Kim" userId="4540001_tp_dropbox_plus" providerId="OAuth2" clId="{300A364C-13C0-4B5D-A88B-43EAC7CBE3B0}" dt="2025-09-21T22:47:58.778" v="429" actId="1035"/>
          <ac:spMkLst>
            <pc:docMk/>
            <pc:sldMk cId="1148697566" sldId="362"/>
            <ac:spMk id="14" creationId="{1F22E4C2-AEA6-6010-F856-EED3F7C08EBD}"/>
          </ac:spMkLst>
        </pc:spChg>
        <pc:graphicFrameChg chg="del mod">
          <ac:chgData name="Nam Kim" userId="4540001_tp_dropbox_plus" providerId="OAuth2" clId="{300A364C-13C0-4B5D-A88B-43EAC7CBE3B0}" dt="2025-09-21T22:46:23.672" v="383" actId="478"/>
          <ac:graphicFrameMkLst>
            <pc:docMk/>
            <pc:sldMk cId="1148697566" sldId="362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6:43.935" v="393" actId="478"/>
          <ac:graphicFrameMkLst>
            <pc:docMk/>
            <pc:sldMk cId="1148697566" sldId="362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7:36.478" v="415" actId="478"/>
          <ac:graphicFrameMkLst>
            <pc:docMk/>
            <pc:sldMk cId="1148697566" sldId="362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7:24.662" v="410" actId="478"/>
          <ac:graphicFrameMkLst>
            <pc:docMk/>
            <pc:sldMk cId="1148697566" sldId="362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6:57.265" v="399" actId="478"/>
          <ac:graphicFrameMkLst>
            <pc:docMk/>
            <pc:sldMk cId="1148697566" sldId="362"/>
            <ac:graphicFrameMk id="26630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7:14.094" v="405" actId="478"/>
          <ac:graphicFrameMkLst>
            <pc:docMk/>
            <pc:sldMk cId="1148697566" sldId="362"/>
            <ac:graphicFrameMk id="26631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49:20.504" v="461" actId="1076"/>
        <pc:sldMkLst>
          <pc:docMk/>
          <pc:sldMk cId="2722433112" sldId="363"/>
        </pc:sldMkLst>
        <pc:spChg chg="mod">
          <ac:chgData name="Nam Kim" userId="4540001_tp_dropbox_plus" providerId="OAuth2" clId="{300A364C-13C0-4B5D-A88B-43EAC7CBE3B0}" dt="2025-09-21T22:48:44.979" v="446" actId="6549"/>
          <ac:spMkLst>
            <pc:docMk/>
            <pc:sldMk cId="2722433112" sldId="363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48:59.745" v="451" actId="1076"/>
          <ac:spMkLst>
            <pc:docMk/>
            <pc:sldMk cId="2722433112" sldId="363"/>
            <ac:spMk id="4" creationId="{C1D19DF9-F9FD-C961-B34E-41A9B684515E}"/>
          </ac:spMkLst>
        </pc:spChg>
        <pc:spChg chg="add mod">
          <ac:chgData name="Nam Kim" userId="4540001_tp_dropbox_plus" providerId="OAuth2" clId="{300A364C-13C0-4B5D-A88B-43EAC7CBE3B0}" dt="2025-09-21T22:49:11.409" v="456" actId="1076"/>
          <ac:spMkLst>
            <pc:docMk/>
            <pc:sldMk cId="2722433112" sldId="363"/>
            <ac:spMk id="5" creationId="{CC56DC4E-8AEB-23DA-DE4F-ECF60647FFB2}"/>
          </ac:spMkLst>
        </pc:spChg>
        <pc:spChg chg="add mod">
          <ac:chgData name="Nam Kim" userId="4540001_tp_dropbox_plus" providerId="OAuth2" clId="{300A364C-13C0-4B5D-A88B-43EAC7CBE3B0}" dt="2025-09-21T22:49:20.504" v="461" actId="1076"/>
          <ac:spMkLst>
            <pc:docMk/>
            <pc:sldMk cId="2722433112" sldId="363"/>
            <ac:spMk id="9" creationId="{440277D3-D2B0-4CA0-8C64-DC09DD21BAC6}"/>
          </ac:spMkLst>
        </pc:spChg>
        <pc:graphicFrameChg chg="del mod">
          <ac:chgData name="Nam Kim" userId="4540001_tp_dropbox_plus" providerId="OAuth2" clId="{300A364C-13C0-4B5D-A88B-43EAC7CBE3B0}" dt="2025-09-21T22:48:23.505" v="437" actId="478"/>
          <ac:graphicFrameMkLst>
            <pc:docMk/>
            <pc:sldMk cId="2722433112" sldId="363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8:40.608" v="443" actId="478"/>
          <ac:graphicFrameMkLst>
            <pc:docMk/>
            <pc:sldMk cId="2722433112" sldId="363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8:52.981" v="448" actId="478"/>
          <ac:graphicFrameMkLst>
            <pc:docMk/>
            <pc:sldMk cId="2722433112" sldId="363"/>
            <ac:graphicFrameMk id="8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9:14.962" v="458" actId="478"/>
          <ac:graphicFrameMkLst>
            <pc:docMk/>
            <pc:sldMk cId="2722433112" sldId="363"/>
            <ac:graphicFrameMk id="10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8:14.344" v="434" actId="478"/>
          <ac:graphicFrameMkLst>
            <pc:docMk/>
            <pc:sldMk cId="2722433112" sldId="363"/>
            <ac:graphicFrameMk id="28673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9:04.089" v="453" actId="478"/>
          <ac:graphicFrameMkLst>
            <pc:docMk/>
            <pc:sldMk cId="2722433112" sldId="363"/>
            <ac:graphicFrameMk id="28678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7:11.992" v="1888"/>
        <pc:sldMkLst>
          <pc:docMk/>
          <pc:sldMk cId="3869381914" sldId="364"/>
        </pc:sldMkLst>
        <pc:spChg chg="mod">
          <ac:chgData name="Nam Kim" userId="4540001_tp_dropbox_plus" providerId="OAuth2" clId="{300A364C-13C0-4B5D-A88B-43EAC7CBE3B0}" dt="2025-09-21T22:49:35.463" v="466"/>
          <ac:spMkLst>
            <pc:docMk/>
            <pc:sldMk cId="3869381914" sldId="364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57:09.468" v="1887"/>
          <ac:spMkLst>
            <pc:docMk/>
            <pc:sldMk cId="3869381914" sldId="364"/>
            <ac:spMk id="5" creationId="{90DA02DE-7B07-9AD4-6E13-E3CD35B9BA99}"/>
          </ac:spMkLst>
        </pc:spChg>
        <pc:spChg chg="add mod">
          <ac:chgData name="Nam Kim" userId="4540001_tp_dropbox_plus" providerId="OAuth2" clId="{300A364C-13C0-4B5D-A88B-43EAC7CBE3B0}" dt="2025-09-21T23:57:11.992" v="1888"/>
          <ac:spMkLst>
            <pc:docMk/>
            <pc:sldMk cId="3869381914" sldId="364"/>
            <ac:spMk id="6" creationId="{D92FDF0B-7479-049C-AA60-F65419874539}"/>
          </ac:spMkLst>
        </pc:spChg>
        <pc:graphicFrameChg chg="del mod">
          <ac:chgData name="Nam Kim" userId="4540001_tp_dropbox_plus" providerId="OAuth2" clId="{300A364C-13C0-4B5D-A88B-43EAC7CBE3B0}" dt="2025-09-21T22:49:29.296" v="463" actId="478"/>
          <ac:graphicFrameMkLst>
            <pc:docMk/>
            <pc:sldMk cId="3869381914" sldId="364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49:40.203" v="468" actId="478"/>
          <ac:graphicFrameMkLst>
            <pc:docMk/>
            <pc:sldMk cId="3869381914" sldId="364"/>
            <ac:graphicFrameMk id="27650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7:34.050" v="1893"/>
        <pc:sldMkLst>
          <pc:docMk/>
          <pc:sldMk cId="1715041935" sldId="365"/>
        </pc:sldMkLst>
        <pc:spChg chg="mod">
          <ac:chgData name="Nam Kim" userId="4540001_tp_dropbox_plus" providerId="OAuth2" clId="{300A364C-13C0-4B5D-A88B-43EAC7CBE3B0}" dt="2025-09-21T22:50:42.061" v="514" actId="20577"/>
          <ac:spMkLst>
            <pc:docMk/>
            <pc:sldMk cId="1715041935" sldId="365"/>
            <ac:spMk id="3" creationId="{00000000-0000-0000-0000-000000000000}"/>
          </ac:spMkLst>
        </pc:spChg>
        <pc:spChg chg="del">
          <ac:chgData name="Nam Kim" userId="4540001_tp_dropbox_plus" providerId="OAuth2" clId="{300A364C-13C0-4B5D-A88B-43EAC7CBE3B0}" dt="2025-09-21T22:51:09.692" v="543" actId="478"/>
          <ac:spMkLst>
            <pc:docMk/>
            <pc:sldMk cId="1715041935" sldId="365"/>
            <ac:spMk id="9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57:17.954" v="1889"/>
          <ac:spMkLst>
            <pc:docMk/>
            <pc:sldMk cId="1715041935" sldId="365"/>
            <ac:spMk id="10" creationId="{0A8926EE-C8A7-BADA-279D-CFBF2041601C}"/>
          </ac:spMkLst>
        </pc:spChg>
        <pc:spChg chg="add mod">
          <ac:chgData name="Nam Kim" userId="4540001_tp_dropbox_plus" providerId="OAuth2" clId="{300A364C-13C0-4B5D-A88B-43EAC7CBE3B0}" dt="2025-09-21T22:50:08.479" v="479"/>
          <ac:spMkLst>
            <pc:docMk/>
            <pc:sldMk cId="1715041935" sldId="365"/>
            <ac:spMk id="11" creationId="{21DB511F-741A-8CD8-9244-7A1F68AAC9DE}"/>
          </ac:spMkLst>
        </pc:spChg>
        <pc:spChg chg="add mod">
          <ac:chgData name="Nam Kim" userId="4540001_tp_dropbox_plus" providerId="OAuth2" clId="{300A364C-13C0-4B5D-A88B-43EAC7CBE3B0}" dt="2025-09-21T23:57:34.050" v="1893"/>
          <ac:spMkLst>
            <pc:docMk/>
            <pc:sldMk cId="1715041935" sldId="365"/>
            <ac:spMk id="12" creationId="{C8E37F10-34FD-48A8-E699-73D4E58D9604}"/>
          </ac:spMkLst>
        </pc:spChg>
        <pc:spChg chg="add mod">
          <ac:chgData name="Nam Kim" userId="4540001_tp_dropbox_plus" providerId="OAuth2" clId="{300A364C-13C0-4B5D-A88B-43EAC7CBE3B0}" dt="2025-09-21T22:50:51.624" v="519" actId="1076"/>
          <ac:spMkLst>
            <pc:docMk/>
            <pc:sldMk cId="1715041935" sldId="365"/>
            <ac:spMk id="13" creationId="{4ABECE38-2FE7-C080-A111-DBA20C1090BC}"/>
          </ac:spMkLst>
        </pc:spChg>
        <pc:spChg chg="add mod">
          <ac:chgData name="Nam Kim" userId="4540001_tp_dropbox_plus" providerId="OAuth2" clId="{300A364C-13C0-4B5D-A88B-43EAC7CBE3B0}" dt="2025-09-21T22:51:14.744" v="544" actId="1076"/>
          <ac:spMkLst>
            <pc:docMk/>
            <pc:sldMk cId="1715041935" sldId="365"/>
            <ac:spMk id="14" creationId="{32681D33-B2BF-7A46-EE4A-6354E33AC708}"/>
          </ac:spMkLst>
        </pc:spChg>
        <pc:graphicFrameChg chg="del mod">
          <ac:chgData name="Nam Kim" userId="4540001_tp_dropbox_plus" providerId="OAuth2" clId="{300A364C-13C0-4B5D-A88B-43EAC7CBE3B0}" dt="2025-09-21T22:49:54.421" v="472" actId="478"/>
          <ac:graphicFrameMkLst>
            <pc:docMk/>
            <pc:sldMk cId="1715041935" sldId="365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0:14.115" v="481" actId="478"/>
          <ac:graphicFrameMkLst>
            <pc:docMk/>
            <pc:sldMk cId="1715041935" sldId="365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0:35.830" v="512" actId="478"/>
          <ac:graphicFrameMkLst>
            <pc:docMk/>
            <pc:sldMk cId="1715041935" sldId="365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0:45.611" v="516" actId="478"/>
          <ac:graphicFrameMkLst>
            <pc:docMk/>
            <pc:sldMk cId="1715041935" sldId="365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0:55.562" v="521" actId="478"/>
          <ac:graphicFrameMkLst>
            <pc:docMk/>
            <pc:sldMk cId="1715041935" sldId="365"/>
            <ac:graphicFrameMk id="8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0:05.409" v="477" actId="478"/>
          <ac:graphicFrameMkLst>
            <pc:docMk/>
            <pc:sldMk cId="1715041935" sldId="365"/>
            <ac:graphicFrameMk id="30722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51:54.684" v="559" actId="2711"/>
        <pc:sldMkLst>
          <pc:docMk/>
          <pc:sldMk cId="378366723" sldId="366"/>
        </pc:sldMkLst>
        <pc:spChg chg="add mod">
          <ac:chgData name="Nam Kim" userId="4540001_tp_dropbox_plus" providerId="OAuth2" clId="{300A364C-13C0-4B5D-A88B-43EAC7CBE3B0}" dt="2025-09-21T22:51:31.704" v="549" actId="1076"/>
          <ac:spMkLst>
            <pc:docMk/>
            <pc:sldMk cId="378366723" sldId="366"/>
            <ac:spMk id="5" creationId="{2401C53D-C769-8DA4-A3BB-3739F6F7B8FA}"/>
          </ac:spMkLst>
        </pc:spChg>
        <pc:spChg chg="add mod">
          <ac:chgData name="Nam Kim" userId="4540001_tp_dropbox_plus" providerId="OAuth2" clId="{300A364C-13C0-4B5D-A88B-43EAC7CBE3B0}" dt="2025-09-21T22:51:39" v="553"/>
          <ac:spMkLst>
            <pc:docMk/>
            <pc:sldMk cId="378366723" sldId="366"/>
            <ac:spMk id="6" creationId="{3855122E-4AC4-16FE-0420-ECC3BF3444CD}"/>
          </ac:spMkLst>
        </pc:spChg>
        <pc:spChg chg="mod">
          <ac:chgData name="Nam Kim" userId="4540001_tp_dropbox_plus" providerId="OAuth2" clId="{300A364C-13C0-4B5D-A88B-43EAC7CBE3B0}" dt="2025-09-21T22:51:54.684" v="559" actId="2711"/>
          <ac:spMkLst>
            <pc:docMk/>
            <pc:sldMk cId="378366723" sldId="366"/>
            <ac:spMk id="7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51:54.684" v="559" actId="2711"/>
          <ac:spMkLst>
            <pc:docMk/>
            <pc:sldMk cId="378366723" sldId="366"/>
            <ac:spMk id="8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51:54.684" v="559" actId="2711"/>
          <ac:spMkLst>
            <pc:docMk/>
            <pc:sldMk cId="378366723" sldId="366"/>
            <ac:spMk id="11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51:54.684" v="559" actId="2711"/>
          <ac:spMkLst>
            <pc:docMk/>
            <pc:sldMk cId="378366723" sldId="366"/>
            <ac:spMk id="12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51:54.684" v="559" actId="2711"/>
          <ac:spMkLst>
            <pc:docMk/>
            <pc:sldMk cId="378366723" sldId="366"/>
            <ac:spMk id="1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51:54.684" v="559" actId="2711"/>
          <ac:spMkLst>
            <pc:docMk/>
            <pc:sldMk cId="378366723" sldId="366"/>
            <ac:spMk id="14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51:50.265" v="558" actId="1076"/>
          <ac:spMkLst>
            <pc:docMk/>
            <pc:sldMk cId="378366723" sldId="366"/>
            <ac:spMk id="16" creationId="{F877DC7D-00A1-50C5-9B78-D92CFEC5EA8E}"/>
          </ac:spMkLst>
        </pc:spChg>
        <pc:graphicFrameChg chg="del mod">
          <ac:chgData name="Nam Kim" userId="4540001_tp_dropbox_plus" providerId="OAuth2" clId="{300A364C-13C0-4B5D-A88B-43EAC7CBE3B0}" dt="2025-09-21T22:51:25.445" v="546" actId="478"/>
          <ac:graphicFrameMkLst>
            <pc:docMk/>
            <pc:sldMk cId="378366723" sldId="366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1:35.770" v="551" actId="478"/>
          <ac:graphicFrameMkLst>
            <pc:docMk/>
            <pc:sldMk cId="378366723" sldId="366"/>
            <ac:graphicFrameMk id="1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1:44.244" v="555" actId="478"/>
          <ac:graphicFrameMkLst>
            <pc:docMk/>
            <pc:sldMk cId="378366723" sldId="366"/>
            <ac:graphicFrameMk id="33795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52:36.838" v="576"/>
        <pc:sldMkLst>
          <pc:docMk/>
          <pc:sldMk cId="411904859" sldId="367"/>
        </pc:sldMkLst>
        <pc:spChg chg="add mod">
          <ac:chgData name="Nam Kim" userId="4540001_tp_dropbox_plus" providerId="OAuth2" clId="{300A364C-13C0-4B5D-A88B-43EAC7CBE3B0}" dt="2025-09-21T22:52:03.308" v="563"/>
          <ac:spMkLst>
            <pc:docMk/>
            <pc:sldMk cId="411904859" sldId="367"/>
            <ac:spMk id="3" creationId="{3B1AB317-A161-241E-31AB-31ABAD755455}"/>
          </ac:spMkLst>
        </pc:spChg>
        <pc:spChg chg="add mod">
          <ac:chgData name="Nam Kim" userId="4540001_tp_dropbox_plus" providerId="OAuth2" clId="{300A364C-13C0-4B5D-A88B-43EAC7CBE3B0}" dt="2025-09-21T22:52:13.828" v="568" actId="1076"/>
          <ac:spMkLst>
            <pc:docMk/>
            <pc:sldMk cId="411904859" sldId="367"/>
            <ac:spMk id="4" creationId="{BA58579D-E61A-BA12-296A-23F8A7AD21BE}"/>
          </ac:spMkLst>
        </pc:spChg>
        <pc:spChg chg="add mod">
          <ac:chgData name="Nam Kim" userId="4540001_tp_dropbox_plus" providerId="OAuth2" clId="{300A364C-13C0-4B5D-A88B-43EAC7CBE3B0}" dt="2025-09-21T22:52:20.600" v="572"/>
          <ac:spMkLst>
            <pc:docMk/>
            <pc:sldMk cId="411904859" sldId="367"/>
            <ac:spMk id="5" creationId="{6A0832A4-8601-91BF-3C97-7A4FC7BB9215}"/>
          </ac:spMkLst>
        </pc:spChg>
        <pc:spChg chg="mod">
          <ac:chgData name="Nam Kim" userId="4540001_tp_dropbox_plus" providerId="OAuth2" clId="{300A364C-13C0-4B5D-A88B-43EAC7CBE3B0}" dt="2025-09-21T22:52:36.838" v="576"/>
          <ac:spMkLst>
            <pc:docMk/>
            <pc:sldMk cId="411904859" sldId="367"/>
            <ac:spMk id="6" creationId="{00000000-0000-0000-0000-000000000000}"/>
          </ac:spMkLst>
        </pc:spChg>
        <pc:graphicFrameChg chg="del mod">
          <ac:chgData name="Nam Kim" userId="4540001_tp_dropbox_plus" providerId="OAuth2" clId="{300A364C-13C0-4B5D-A88B-43EAC7CBE3B0}" dt="2025-09-21T22:52:08.057" v="565" actId="478"/>
          <ac:graphicFrameMkLst>
            <pc:docMk/>
            <pc:sldMk cId="411904859" sldId="367"/>
            <ac:graphicFrameMk id="34818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2:17.217" v="570" actId="478"/>
          <ac:graphicFrameMkLst>
            <pc:docMk/>
            <pc:sldMk cId="411904859" sldId="367"/>
            <ac:graphicFrameMk id="34820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2:00.541" v="561" actId="478"/>
          <ac:graphicFrameMkLst>
            <pc:docMk/>
            <pc:sldMk cId="411904859" sldId="367"/>
            <ac:graphicFrameMk id="34821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54:26.637" v="665"/>
        <pc:sldMkLst>
          <pc:docMk/>
          <pc:sldMk cId="2389564060" sldId="368"/>
        </pc:sldMkLst>
        <pc:spChg chg="mod">
          <ac:chgData name="Nam Kim" userId="4540001_tp_dropbox_plus" providerId="OAuth2" clId="{300A364C-13C0-4B5D-A88B-43EAC7CBE3B0}" dt="2025-09-21T22:52:48.122" v="577"/>
          <ac:spMkLst>
            <pc:docMk/>
            <pc:sldMk cId="2389564060" sldId="368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53:00.490" v="583" actId="404"/>
          <ac:spMkLst>
            <pc:docMk/>
            <pc:sldMk cId="2389564060" sldId="368"/>
            <ac:spMk id="7" creationId="{FB0D2D96-6857-0D0A-8AEC-1D8258A396C8}"/>
          </ac:spMkLst>
        </pc:spChg>
        <pc:spChg chg="add mod">
          <ac:chgData name="Nam Kim" userId="4540001_tp_dropbox_plus" providerId="OAuth2" clId="{300A364C-13C0-4B5D-A88B-43EAC7CBE3B0}" dt="2025-09-21T22:53:41.521" v="614" actId="1035"/>
          <ac:spMkLst>
            <pc:docMk/>
            <pc:sldMk cId="2389564060" sldId="368"/>
            <ac:spMk id="8" creationId="{8104C561-23AB-98B4-A2F2-03ED45F93148}"/>
          </ac:spMkLst>
        </pc:spChg>
        <pc:spChg chg="add mod">
          <ac:chgData name="Nam Kim" userId="4540001_tp_dropbox_plus" providerId="OAuth2" clId="{300A364C-13C0-4B5D-A88B-43EAC7CBE3B0}" dt="2025-09-21T22:53:45.347" v="633" actId="1035"/>
          <ac:spMkLst>
            <pc:docMk/>
            <pc:sldMk cId="2389564060" sldId="368"/>
            <ac:spMk id="9" creationId="{DC11D626-F838-923F-0C64-E16F92B6EB4B}"/>
          </ac:spMkLst>
        </pc:spChg>
        <pc:spChg chg="add mod">
          <ac:chgData name="Nam Kim" userId="4540001_tp_dropbox_plus" providerId="OAuth2" clId="{300A364C-13C0-4B5D-A88B-43EAC7CBE3B0}" dt="2025-09-21T22:54:07.667" v="659" actId="1037"/>
          <ac:spMkLst>
            <pc:docMk/>
            <pc:sldMk cId="2389564060" sldId="368"/>
            <ac:spMk id="10" creationId="{7D76EC09-10EB-4ADE-6091-387D35DD306F}"/>
          </ac:spMkLst>
        </pc:spChg>
        <pc:spChg chg="mod">
          <ac:chgData name="Nam Kim" userId="4540001_tp_dropbox_plus" providerId="OAuth2" clId="{300A364C-13C0-4B5D-A88B-43EAC7CBE3B0}" dt="2025-09-21T22:54:26.637" v="665"/>
          <ac:spMkLst>
            <pc:docMk/>
            <pc:sldMk cId="2389564060" sldId="368"/>
            <ac:spMk id="11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54:13.290" v="662" actId="1076"/>
          <ac:spMkLst>
            <pc:docMk/>
            <pc:sldMk cId="2389564060" sldId="368"/>
            <ac:spMk id="12" creationId="{994A517E-332D-D7D5-3FA4-D3CC057592FB}"/>
          </ac:spMkLst>
        </pc:spChg>
        <pc:graphicFrameChg chg="del mod">
          <ac:chgData name="Nam Kim" userId="4540001_tp_dropbox_plus" providerId="OAuth2" clId="{300A364C-13C0-4B5D-A88B-43EAC7CBE3B0}" dt="2025-09-21T22:52:54.093" v="579" actId="478"/>
          <ac:graphicFrameMkLst>
            <pc:docMk/>
            <pc:sldMk cId="2389564060" sldId="368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3:03.766" v="585" actId="478"/>
          <ac:graphicFrameMkLst>
            <pc:docMk/>
            <pc:sldMk cId="2389564060" sldId="368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3:16.274" v="591" actId="478"/>
          <ac:graphicFrameMkLst>
            <pc:docMk/>
            <pc:sldMk cId="2389564060" sldId="368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3:28.518" v="597" actId="478"/>
          <ac:graphicFrameMkLst>
            <pc:docMk/>
            <pc:sldMk cId="2389564060" sldId="368"/>
            <ac:graphicFrameMk id="3584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3:58.600" v="637" actId="478"/>
          <ac:graphicFrameMkLst>
            <pc:docMk/>
            <pc:sldMk cId="2389564060" sldId="368"/>
            <ac:graphicFrameMk id="35847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55:33.845" v="697" actId="478"/>
        <pc:sldMkLst>
          <pc:docMk/>
          <pc:sldMk cId="3508587407" sldId="369"/>
        </pc:sldMkLst>
        <pc:spChg chg="add mod">
          <ac:chgData name="Nam Kim" userId="4540001_tp_dropbox_plus" providerId="OAuth2" clId="{300A364C-13C0-4B5D-A88B-43EAC7CBE3B0}" dt="2025-09-21T22:54:38.738" v="670" actId="1076"/>
          <ac:spMkLst>
            <pc:docMk/>
            <pc:sldMk cId="3508587407" sldId="369"/>
            <ac:spMk id="5" creationId="{E1B4FC42-615D-CA9A-9A78-0437DDFBB288}"/>
          </ac:spMkLst>
        </pc:spChg>
        <pc:spChg chg="add mod">
          <ac:chgData name="Nam Kim" userId="4540001_tp_dropbox_plus" providerId="OAuth2" clId="{300A364C-13C0-4B5D-A88B-43EAC7CBE3B0}" dt="2025-09-21T22:54:50.857" v="675" actId="1076"/>
          <ac:spMkLst>
            <pc:docMk/>
            <pc:sldMk cId="3508587407" sldId="369"/>
            <ac:spMk id="6" creationId="{191005F7-13DE-D75A-FEE8-FE33B62F9B36}"/>
          </ac:spMkLst>
        </pc:spChg>
        <pc:spChg chg="add mod">
          <ac:chgData name="Nam Kim" userId="4540001_tp_dropbox_plus" providerId="OAuth2" clId="{300A364C-13C0-4B5D-A88B-43EAC7CBE3B0}" dt="2025-09-21T22:55:30.580" v="696" actId="6549"/>
          <ac:spMkLst>
            <pc:docMk/>
            <pc:sldMk cId="3508587407" sldId="369"/>
            <ac:spMk id="7" creationId="{A6B1CF01-D9EE-777F-842F-E9BBC1786962}"/>
          </ac:spMkLst>
        </pc:spChg>
        <pc:graphicFrameChg chg="del mod">
          <ac:chgData name="Nam Kim" userId="4540001_tp_dropbox_plus" providerId="OAuth2" clId="{300A364C-13C0-4B5D-A88B-43EAC7CBE3B0}" dt="2025-09-21T22:54:33.573" v="667" actId="478"/>
          <ac:graphicFrameMkLst>
            <pc:docMk/>
            <pc:sldMk cId="3508587407" sldId="369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5:33.845" v="697" actId="478"/>
          <ac:graphicFrameMkLst>
            <pc:docMk/>
            <pc:sldMk cId="3508587407" sldId="369"/>
            <ac:graphicFrameMk id="32771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4:43.892" v="672" actId="478"/>
          <ac:graphicFrameMkLst>
            <pc:docMk/>
            <pc:sldMk cId="3508587407" sldId="369"/>
            <ac:graphicFrameMk id="32774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38:26.852" v="1431" actId="1076"/>
        <pc:sldMkLst>
          <pc:docMk/>
          <pc:sldMk cId="1695948542" sldId="373"/>
        </pc:sldMkLst>
        <pc:spChg chg="mod">
          <ac:chgData name="Nam Kim" userId="4540001_tp_dropbox_plus" providerId="OAuth2" clId="{300A364C-13C0-4B5D-A88B-43EAC7CBE3B0}" dt="2025-09-21T23:37:48.027" v="1405"/>
          <ac:spMkLst>
            <pc:docMk/>
            <pc:sldMk cId="1695948542" sldId="373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38:02.561" v="1420" actId="1037"/>
          <ac:spMkLst>
            <pc:docMk/>
            <pc:sldMk cId="1695948542" sldId="373"/>
            <ac:spMk id="8" creationId="{B38681AD-5754-5B5B-0FF1-6D0B11054196}"/>
          </ac:spMkLst>
        </pc:spChg>
        <pc:spChg chg="add mod">
          <ac:chgData name="Nam Kim" userId="4540001_tp_dropbox_plus" providerId="OAuth2" clId="{300A364C-13C0-4B5D-A88B-43EAC7CBE3B0}" dt="2025-09-21T23:37:59.642" v="1410" actId="1076"/>
          <ac:spMkLst>
            <pc:docMk/>
            <pc:sldMk cId="1695948542" sldId="373"/>
            <ac:spMk id="9" creationId="{75FB3159-DC09-F4B1-5808-9D50FC76506C}"/>
          </ac:spMkLst>
        </pc:spChg>
        <pc:spChg chg="add mod">
          <ac:chgData name="Nam Kim" userId="4540001_tp_dropbox_plus" providerId="OAuth2" clId="{300A364C-13C0-4B5D-A88B-43EAC7CBE3B0}" dt="2025-09-21T23:38:16.639" v="1426" actId="113"/>
          <ac:spMkLst>
            <pc:docMk/>
            <pc:sldMk cId="1695948542" sldId="373"/>
            <ac:spMk id="10" creationId="{E6BA24B0-30E7-0CC3-E8B7-7713EACEC69A}"/>
          </ac:spMkLst>
        </pc:spChg>
        <pc:spChg chg="add mod">
          <ac:chgData name="Nam Kim" userId="4540001_tp_dropbox_plus" providerId="OAuth2" clId="{300A364C-13C0-4B5D-A88B-43EAC7CBE3B0}" dt="2025-09-21T23:38:26.852" v="1431" actId="1076"/>
          <ac:spMkLst>
            <pc:docMk/>
            <pc:sldMk cId="1695948542" sldId="373"/>
            <ac:spMk id="11" creationId="{07881FDB-2688-A3F1-9213-5AA90CF151B6}"/>
          </ac:spMkLst>
        </pc:spChg>
        <pc:graphicFrameChg chg="del mod">
          <ac:chgData name="Nam Kim" userId="4540001_tp_dropbox_plus" providerId="OAuth2" clId="{300A364C-13C0-4B5D-A88B-43EAC7CBE3B0}" dt="2025-09-21T23:37:40.503" v="1403" actId="478"/>
          <ac:graphicFrameMkLst>
            <pc:docMk/>
            <pc:sldMk cId="1695948542" sldId="373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37:53.125" v="1407" actId="478"/>
          <ac:graphicFrameMkLst>
            <pc:docMk/>
            <pc:sldMk cId="1695948542" sldId="373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38:06.413" v="1422" actId="478"/>
          <ac:graphicFrameMkLst>
            <pc:docMk/>
            <pc:sldMk cId="1695948542" sldId="373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38:21.297" v="1428" actId="478"/>
          <ac:graphicFrameMkLst>
            <pc:docMk/>
            <pc:sldMk cId="1695948542" sldId="373"/>
            <ac:graphicFrameMk id="7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5:47.423" v="1856"/>
        <pc:sldMkLst>
          <pc:docMk/>
          <pc:sldMk cId="1505526028" sldId="379"/>
        </pc:sldMkLst>
        <pc:spChg chg="mod">
          <ac:chgData name="Nam Kim" userId="4540001_tp_dropbox_plus" providerId="OAuth2" clId="{300A364C-13C0-4B5D-A88B-43EAC7CBE3B0}" dt="2025-09-21T22:35:47.804" v="156" actId="20577"/>
          <ac:spMkLst>
            <pc:docMk/>
            <pc:sldMk cId="1505526028" sldId="379"/>
            <ac:spMk id="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5:57.318" v="157" actId="2711"/>
          <ac:spMkLst>
            <pc:docMk/>
            <pc:sldMk cId="1505526028" sldId="379"/>
            <ac:spMk id="10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55:45.252" v="1855"/>
          <ac:spMkLst>
            <pc:docMk/>
            <pc:sldMk cId="1505526028" sldId="379"/>
            <ac:spMk id="11" creationId="{15BAF1AF-04DE-B523-0921-82A6F94D3D4C}"/>
          </ac:spMkLst>
        </pc:spChg>
        <pc:spChg chg="add mod">
          <ac:chgData name="Nam Kim" userId="4540001_tp_dropbox_plus" providerId="OAuth2" clId="{300A364C-13C0-4B5D-A88B-43EAC7CBE3B0}" dt="2025-09-21T23:55:47.423" v="1856"/>
          <ac:spMkLst>
            <pc:docMk/>
            <pc:sldMk cId="1505526028" sldId="379"/>
            <ac:spMk id="12" creationId="{90AC3568-FC0E-314F-193F-BF5F3C19C906}"/>
          </ac:spMkLst>
        </pc:spChg>
        <pc:spChg chg="add mod">
          <ac:chgData name="Nam Kim" userId="4540001_tp_dropbox_plus" providerId="OAuth2" clId="{300A364C-13C0-4B5D-A88B-43EAC7CBE3B0}" dt="2025-09-21T22:34:41.357" v="128" actId="1076"/>
          <ac:spMkLst>
            <pc:docMk/>
            <pc:sldMk cId="1505526028" sldId="379"/>
            <ac:spMk id="13" creationId="{DACE34C1-F2F4-80B1-9DBC-E7B91D6F9C1A}"/>
          </ac:spMkLst>
        </pc:spChg>
        <pc:graphicFrameChg chg="del mod">
          <ac:chgData name="Nam Kim" userId="4540001_tp_dropbox_plus" providerId="OAuth2" clId="{300A364C-13C0-4B5D-A88B-43EAC7CBE3B0}" dt="2025-09-21T22:34:00.334" v="112" actId="478"/>
          <ac:graphicFrameMkLst>
            <pc:docMk/>
            <pc:sldMk cId="1505526028" sldId="379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4:12.778" v="117" actId="478"/>
          <ac:graphicFrameMkLst>
            <pc:docMk/>
            <pc:sldMk cId="1505526028" sldId="379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4:31.426" v="124" actId="478"/>
          <ac:graphicFrameMkLst>
            <pc:docMk/>
            <pc:sldMk cId="1505526028" sldId="379"/>
            <ac:graphicFrameMk id="9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5:54.852" v="1858"/>
        <pc:sldMkLst>
          <pc:docMk/>
          <pc:sldMk cId="3404522346" sldId="380"/>
        </pc:sldMkLst>
        <pc:spChg chg="add mod">
          <ac:chgData name="Nam Kim" userId="4540001_tp_dropbox_plus" providerId="OAuth2" clId="{300A364C-13C0-4B5D-A88B-43EAC7CBE3B0}" dt="2025-09-21T22:36:32.003" v="170" actId="404"/>
          <ac:spMkLst>
            <pc:docMk/>
            <pc:sldMk cId="3404522346" sldId="380"/>
            <ac:spMk id="9" creationId="{51F83227-1602-7A90-6465-02124F846733}"/>
          </ac:spMkLst>
        </pc:spChg>
        <pc:spChg chg="add mod">
          <ac:chgData name="Nam Kim" userId="4540001_tp_dropbox_plus" providerId="OAuth2" clId="{300A364C-13C0-4B5D-A88B-43EAC7CBE3B0}" dt="2025-09-21T23:55:52.623" v="1857"/>
          <ac:spMkLst>
            <pc:docMk/>
            <pc:sldMk cId="3404522346" sldId="380"/>
            <ac:spMk id="83" creationId="{A5E0CDFA-6E0B-E14A-94AE-732D45222700}"/>
          </ac:spMkLst>
        </pc:spChg>
        <pc:spChg chg="add mod">
          <ac:chgData name="Nam Kim" userId="4540001_tp_dropbox_plus" providerId="OAuth2" clId="{300A364C-13C0-4B5D-A88B-43EAC7CBE3B0}" dt="2025-09-21T23:55:54.852" v="1858"/>
          <ac:spMkLst>
            <pc:docMk/>
            <pc:sldMk cId="3404522346" sldId="380"/>
            <ac:spMk id="84" creationId="{B7589C7D-EDD7-3361-8F58-F440418F7704}"/>
          </ac:spMkLst>
        </pc:spChg>
        <pc:graphicFrameChg chg="del mod">
          <ac:chgData name="Nam Kim" userId="4540001_tp_dropbox_plus" providerId="OAuth2" clId="{300A364C-13C0-4B5D-A88B-43EAC7CBE3B0}" dt="2025-09-21T22:36:06.244" v="159" actId="478"/>
          <ac:graphicFrameMkLst>
            <pc:docMk/>
            <pc:sldMk cId="3404522346" sldId="380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6:17.831" v="164" actId="478"/>
          <ac:graphicFrameMkLst>
            <pc:docMk/>
            <pc:sldMk cId="3404522346" sldId="380"/>
            <ac:graphicFrameMk id="6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36:36.081" v="172" actId="478"/>
          <ac:graphicFrameMkLst>
            <pc:docMk/>
            <pc:sldMk cId="3404522346" sldId="380"/>
            <ac:graphicFrameMk id="8" creationId="{00000000-0000-0000-0000-000000000000}"/>
          </ac:graphicFrameMkLst>
        </pc:graphicFrameChg>
      </pc:sldChg>
      <pc:sldChg chg="modSp mod">
        <pc:chgData name="Nam Kim" userId="4540001_tp_dropbox_plus" providerId="OAuth2" clId="{300A364C-13C0-4B5D-A88B-43EAC7CBE3B0}" dt="2025-09-21T22:39:20.220" v="235" actId="2711"/>
        <pc:sldMkLst>
          <pc:docMk/>
          <pc:sldMk cId="141875861" sldId="381"/>
        </pc:sldMkLst>
        <pc:spChg chg="mod">
          <ac:chgData name="Nam Kim" userId="4540001_tp_dropbox_plus" providerId="OAuth2" clId="{300A364C-13C0-4B5D-A88B-43EAC7CBE3B0}" dt="2025-09-21T22:39:20.220" v="235" actId="2711"/>
          <ac:spMkLst>
            <pc:docMk/>
            <pc:sldMk cId="141875861" sldId="381"/>
            <ac:spMk id="4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0.220" v="235" actId="2711"/>
          <ac:spMkLst>
            <pc:docMk/>
            <pc:sldMk cId="141875861" sldId="381"/>
            <ac:spMk id="6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0.220" v="235" actId="2711"/>
          <ac:spMkLst>
            <pc:docMk/>
            <pc:sldMk cId="141875861" sldId="381"/>
            <ac:spMk id="7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0.220" v="235" actId="2711"/>
          <ac:spMkLst>
            <pc:docMk/>
            <pc:sldMk cId="141875861" sldId="381"/>
            <ac:spMk id="8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0.220" v="235" actId="2711"/>
          <ac:spMkLst>
            <pc:docMk/>
            <pc:sldMk cId="141875861" sldId="381"/>
            <ac:spMk id="9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0.220" v="235" actId="2711"/>
          <ac:spMkLst>
            <pc:docMk/>
            <pc:sldMk cId="141875861" sldId="381"/>
            <ac:spMk id="19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0.220" v="235" actId="2711"/>
          <ac:spMkLst>
            <pc:docMk/>
            <pc:sldMk cId="141875861" sldId="381"/>
            <ac:spMk id="23" creationId="{00000000-0000-0000-0000-000000000000}"/>
          </ac:spMkLst>
        </pc:spChg>
      </pc:sldChg>
      <pc:sldChg chg="modSp mod">
        <pc:chgData name="Nam Kim" userId="4540001_tp_dropbox_plus" providerId="OAuth2" clId="{300A364C-13C0-4B5D-A88B-43EAC7CBE3B0}" dt="2025-09-21T22:39:26.996" v="236" actId="2711"/>
        <pc:sldMkLst>
          <pc:docMk/>
          <pc:sldMk cId="4132630392" sldId="382"/>
        </pc:sldMkLst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8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9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10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11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12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1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14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16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26.996" v="236" actId="2711"/>
          <ac:spMkLst>
            <pc:docMk/>
            <pc:sldMk cId="4132630392" sldId="382"/>
            <ac:spMk id="17" creationId="{00000000-0000-0000-0000-000000000000}"/>
          </ac:spMkLst>
        </pc:spChg>
      </pc:sldChg>
      <pc:sldChg chg="addSp delSp modSp mod">
        <pc:chgData name="Nam Kim" userId="4540001_tp_dropbox_plus" providerId="OAuth2" clId="{300A364C-13C0-4B5D-A88B-43EAC7CBE3B0}" dt="2025-09-21T22:39:45.206" v="242" actId="2711"/>
        <pc:sldMkLst>
          <pc:docMk/>
          <pc:sldMk cId="254717896" sldId="383"/>
        </pc:sldMkLst>
        <pc:spChg chg="add mod">
          <ac:chgData name="Nam Kim" userId="4540001_tp_dropbox_plus" providerId="OAuth2" clId="{300A364C-13C0-4B5D-A88B-43EAC7CBE3B0}" dt="2025-09-21T22:39:41.815" v="241" actId="1076"/>
          <ac:spMkLst>
            <pc:docMk/>
            <pc:sldMk cId="254717896" sldId="383"/>
            <ac:spMk id="4" creationId="{4412C446-46F0-D5A9-C8A1-EB9000DF16C6}"/>
          </ac:spMkLst>
        </pc:spChg>
        <pc:spChg chg="mod">
          <ac:chgData name="Nam Kim" userId="4540001_tp_dropbox_plus" providerId="OAuth2" clId="{300A364C-13C0-4B5D-A88B-43EAC7CBE3B0}" dt="2025-09-21T22:39:45.206" v="242" actId="2711"/>
          <ac:spMkLst>
            <pc:docMk/>
            <pc:sldMk cId="254717896" sldId="383"/>
            <ac:spMk id="5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45.206" v="242" actId="2711"/>
          <ac:spMkLst>
            <pc:docMk/>
            <pc:sldMk cId="254717896" sldId="383"/>
            <ac:spMk id="6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45.206" v="242" actId="2711"/>
          <ac:spMkLst>
            <pc:docMk/>
            <pc:sldMk cId="254717896" sldId="383"/>
            <ac:spMk id="7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45.206" v="242" actId="2711"/>
          <ac:spMkLst>
            <pc:docMk/>
            <pc:sldMk cId="254717896" sldId="383"/>
            <ac:spMk id="8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2:39:45.206" v="242" actId="2711"/>
          <ac:spMkLst>
            <pc:docMk/>
            <pc:sldMk cId="254717896" sldId="383"/>
            <ac:spMk id="9" creationId="{00000000-0000-0000-0000-000000000000}"/>
          </ac:spMkLst>
        </pc:spChg>
        <pc:graphicFrameChg chg="del mod">
          <ac:chgData name="Nam Kim" userId="4540001_tp_dropbox_plus" providerId="OAuth2" clId="{300A364C-13C0-4B5D-A88B-43EAC7CBE3B0}" dt="2025-09-21T22:39:34.867" v="238" actId="478"/>
          <ac:graphicFrameMkLst>
            <pc:docMk/>
            <pc:sldMk cId="254717896" sldId="383"/>
            <ac:graphicFrameMk id="14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39:09.581" v="234"/>
        <pc:sldMkLst>
          <pc:docMk/>
          <pc:sldMk cId="3600627822" sldId="384"/>
        </pc:sldMkLst>
        <pc:spChg chg="mod">
          <ac:chgData name="Nam Kim" userId="4540001_tp_dropbox_plus" providerId="OAuth2" clId="{300A364C-13C0-4B5D-A88B-43EAC7CBE3B0}" dt="2025-09-21T22:39:09.581" v="234"/>
          <ac:spMkLst>
            <pc:docMk/>
            <pc:sldMk cId="3600627822" sldId="384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2:39:03.663" v="232" actId="1076"/>
          <ac:spMkLst>
            <pc:docMk/>
            <pc:sldMk cId="3600627822" sldId="384"/>
            <ac:spMk id="6" creationId="{B6DE4442-1DB4-A028-F51D-EC9B319A0EA5}"/>
          </ac:spMkLst>
        </pc:spChg>
        <pc:graphicFrameChg chg="del mod">
          <ac:chgData name="Nam Kim" userId="4540001_tp_dropbox_plus" providerId="OAuth2" clId="{300A364C-13C0-4B5D-A88B-43EAC7CBE3B0}" dt="2025-09-21T22:38:56.187" v="229" actId="478"/>
          <ac:graphicFrameMkLst>
            <pc:docMk/>
            <pc:sldMk cId="3600627822" sldId="384"/>
            <ac:graphicFrameMk id="4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2:56:10.134" v="709" actId="1076"/>
        <pc:sldMkLst>
          <pc:docMk/>
          <pc:sldMk cId="2680783608" sldId="385"/>
        </pc:sldMkLst>
        <pc:spChg chg="add mod">
          <ac:chgData name="Nam Kim" userId="4540001_tp_dropbox_plus" providerId="OAuth2" clId="{300A364C-13C0-4B5D-A88B-43EAC7CBE3B0}" dt="2025-09-21T22:55:51.559" v="703" actId="1076"/>
          <ac:spMkLst>
            <pc:docMk/>
            <pc:sldMk cId="2680783608" sldId="385"/>
            <ac:spMk id="8" creationId="{7881A03D-B7BF-A732-F624-5FFCA2095677}"/>
          </ac:spMkLst>
        </pc:spChg>
        <pc:spChg chg="add mod">
          <ac:chgData name="Nam Kim" userId="4540001_tp_dropbox_plus" providerId="OAuth2" clId="{300A364C-13C0-4B5D-A88B-43EAC7CBE3B0}" dt="2025-09-21T22:56:10.134" v="709" actId="1076"/>
          <ac:spMkLst>
            <pc:docMk/>
            <pc:sldMk cId="2680783608" sldId="385"/>
            <ac:spMk id="9" creationId="{A5EFB101-9786-B4A9-10C1-AB0D643B85CF}"/>
          </ac:spMkLst>
        </pc:spChg>
        <pc:graphicFrameChg chg="del mod">
          <ac:chgData name="Nam Kim" userId="4540001_tp_dropbox_plus" providerId="OAuth2" clId="{300A364C-13C0-4B5D-A88B-43EAC7CBE3B0}" dt="2025-09-21T22:55:42.685" v="699" actId="478"/>
          <ac:graphicFrameMkLst>
            <pc:docMk/>
            <pc:sldMk cId="2680783608" sldId="385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2:55:55.103" v="705" actId="478"/>
          <ac:graphicFrameMkLst>
            <pc:docMk/>
            <pc:sldMk cId="2680783608" sldId="385"/>
            <ac:graphicFrameMk id="7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01:42.524" v="803" actId="113"/>
        <pc:sldMkLst>
          <pc:docMk/>
          <pc:sldMk cId="699162564" sldId="386"/>
        </pc:sldMkLst>
        <pc:spChg chg="del">
          <ac:chgData name="Nam Kim" userId="4540001_tp_dropbox_plus" providerId="OAuth2" clId="{300A364C-13C0-4B5D-A88B-43EAC7CBE3B0}" dt="2025-09-21T22:59:10.004" v="722" actId="478"/>
          <ac:spMkLst>
            <pc:docMk/>
            <pc:sldMk cId="699162564" sldId="386"/>
            <ac:spMk id="2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01:42.524" v="803" actId="113"/>
          <ac:spMkLst>
            <pc:docMk/>
            <pc:sldMk cId="699162564" sldId="386"/>
            <ac:spMk id="3" creationId="{00000000-0000-0000-0000-000000000000}"/>
          </ac:spMkLst>
        </pc:spChg>
        <pc:spChg chg="add del mod">
          <ac:chgData name="Nam Kim" userId="4540001_tp_dropbox_plus" providerId="OAuth2" clId="{300A364C-13C0-4B5D-A88B-43EAC7CBE3B0}" dt="2025-09-21T22:59:13.376" v="723" actId="478"/>
          <ac:spMkLst>
            <pc:docMk/>
            <pc:sldMk cId="699162564" sldId="386"/>
            <ac:spMk id="6" creationId="{15B42B7A-12FF-2500-68AE-B1F1DC93256E}"/>
          </ac:spMkLst>
        </pc:spChg>
        <pc:graphicFrameChg chg="add del mod">
          <ac:chgData name="Nam Kim" userId="4540001_tp_dropbox_plus" providerId="OAuth2" clId="{300A364C-13C0-4B5D-A88B-43EAC7CBE3B0}" dt="2025-09-21T22:58:48.808" v="717"/>
          <ac:graphicFrameMkLst>
            <pc:docMk/>
            <pc:sldMk cId="699162564" sldId="386"/>
            <ac:graphicFrameMk id="4" creationId="{2D7D3A0B-F3D4-126C-CED8-0DAE158B4703}"/>
          </ac:graphicFrameMkLst>
        </pc:graphicFrameChg>
      </pc:sldChg>
      <pc:sldChg chg="modSp mod">
        <pc:chgData name="Nam Kim" userId="4540001_tp_dropbox_plus" providerId="OAuth2" clId="{300A364C-13C0-4B5D-A88B-43EAC7CBE3B0}" dt="2025-09-21T23:34:17.488" v="1293" actId="20577"/>
        <pc:sldMkLst>
          <pc:docMk/>
          <pc:sldMk cId="2866796466" sldId="388"/>
        </pc:sldMkLst>
        <pc:spChg chg="mod">
          <ac:chgData name="Nam Kim" userId="4540001_tp_dropbox_plus" providerId="OAuth2" clId="{300A364C-13C0-4B5D-A88B-43EAC7CBE3B0}" dt="2025-09-21T23:34:17.488" v="1293" actId="20577"/>
          <ac:spMkLst>
            <pc:docMk/>
            <pc:sldMk cId="2866796466" sldId="388"/>
            <ac:spMk id="3" creationId="{00000000-0000-0000-0000-000000000000}"/>
          </ac:spMkLst>
        </pc:spChg>
        <pc:graphicFrameChg chg="modGraphic">
          <ac:chgData name="Nam Kim" userId="4540001_tp_dropbox_plus" providerId="OAuth2" clId="{300A364C-13C0-4B5D-A88B-43EAC7CBE3B0}" dt="2025-09-21T23:26:33.613" v="1173" actId="20577"/>
          <ac:graphicFrameMkLst>
            <pc:docMk/>
            <pc:sldMk cId="2866796466" sldId="388"/>
            <ac:graphicFrameMk id="4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32:04.556" v="1243" actId="1036"/>
        <pc:sldMkLst>
          <pc:docMk/>
          <pc:sldMk cId="1884776162" sldId="389"/>
        </pc:sldMkLst>
        <pc:spChg chg="mod">
          <ac:chgData name="Nam Kim" userId="4540001_tp_dropbox_plus" providerId="OAuth2" clId="{300A364C-13C0-4B5D-A88B-43EAC7CBE3B0}" dt="2025-09-21T23:32:04.556" v="1243" actId="1036"/>
          <ac:spMkLst>
            <pc:docMk/>
            <pc:sldMk cId="1884776162" sldId="389"/>
            <ac:spMk id="4" creationId="{00000000-0000-0000-0000-000000000000}"/>
          </ac:spMkLst>
        </pc:spChg>
        <pc:graphicFrameChg chg="add del mod">
          <ac:chgData name="Nam Kim" userId="4540001_tp_dropbox_plus" providerId="OAuth2" clId="{300A364C-13C0-4B5D-A88B-43EAC7CBE3B0}" dt="2025-09-21T23:27:22.869" v="1180"/>
          <ac:graphicFrameMkLst>
            <pc:docMk/>
            <pc:sldMk cId="1884776162" sldId="389"/>
            <ac:graphicFrameMk id="2" creationId="{3211B0A0-6859-16D8-3A7B-3F393F0DA2F3}"/>
          </ac:graphicFrameMkLst>
        </pc:graphicFrameChg>
      </pc:sldChg>
      <pc:sldChg chg="del">
        <pc:chgData name="Nam Kim" userId="4540001_tp_dropbox_plus" providerId="OAuth2" clId="{300A364C-13C0-4B5D-A88B-43EAC7CBE3B0}" dt="2025-09-21T23:28:53.093" v="1186" actId="47"/>
        <pc:sldMkLst>
          <pc:docMk/>
          <pc:sldMk cId="3720491357" sldId="390"/>
        </pc:sldMkLst>
      </pc:sldChg>
      <pc:sldChg chg="del">
        <pc:chgData name="Nam Kim" userId="4540001_tp_dropbox_plus" providerId="OAuth2" clId="{300A364C-13C0-4B5D-A88B-43EAC7CBE3B0}" dt="2025-09-21T23:28:54.661" v="1187" actId="47"/>
        <pc:sldMkLst>
          <pc:docMk/>
          <pc:sldMk cId="4044859913" sldId="391"/>
        </pc:sldMkLst>
      </pc:sldChg>
      <pc:sldChg chg="addSp delSp modSp mod">
        <pc:chgData name="Nam Kim" userId="4540001_tp_dropbox_plus" providerId="OAuth2" clId="{300A364C-13C0-4B5D-A88B-43EAC7CBE3B0}" dt="2025-09-21T23:51:48.658" v="1825" actId="1076"/>
        <pc:sldMkLst>
          <pc:docMk/>
          <pc:sldMk cId="3380397484" sldId="396"/>
        </pc:sldMkLst>
        <pc:spChg chg="add mod">
          <ac:chgData name="Nam Kim" userId="4540001_tp_dropbox_plus" providerId="OAuth2" clId="{300A364C-13C0-4B5D-A88B-43EAC7CBE3B0}" dt="2025-09-21T23:51:18.283" v="1810" actId="1582"/>
          <ac:spMkLst>
            <pc:docMk/>
            <pc:sldMk cId="3380397484" sldId="396"/>
            <ac:spMk id="4" creationId="{80B1DB2F-CBCF-72C2-5958-33B95886DC9C}"/>
          </ac:spMkLst>
        </pc:spChg>
        <pc:spChg chg="add mod">
          <ac:chgData name="Nam Kim" userId="4540001_tp_dropbox_plus" providerId="OAuth2" clId="{300A364C-13C0-4B5D-A88B-43EAC7CBE3B0}" dt="2025-09-21T23:51:29.890" v="1815" actId="1076"/>
          <ac:spMkLst>
            <pc:docMk/>
            <pc:sldMk cId="3380397484" sldId="396"/>
            <ac:spMk id="5" creationId="{E2111E56-5996-FA09-B682-BD667FC49B4B}"/>
          </ac:spMkLst>
        </pc:spChg>
        <pc:spChg chg="add mod">
          <ac:chgData name="Nam Kim" userId="4540001_tp_dropbox_plus" providerId="OAuth2" clId="{300A364C-13C0-4B5D-A88B-43EAC7CBE3B0}" dt="2025-09-21T23:51:38.149" v="1820" actId="1076"/>
          <ac:spMkLst>
            <pc:docMk/>
            <pc:sldMk cId="3380397484" sldId="396"/>
            <ac:spMk id="6" creationId="{26130134-19BA-53D7-DA09-6C4E4D231F35}"/>
          </ac:spMkLst>
        </pc:spChg>
        <pc:spChg chg="add mod">
          <ac:chgData name="Nam Kim" userId="4540001_tp_dropbox_plus" providerId="OAuth2" clId="{300A364C-13C0-4B5D-A88B-43EAC7CBE3B0}" dt="2025-09-21T23:51:48.658" v="1825" actId="1076"/>
          <ac:spMkLst>
            <pc:docMk/>
            <pc:sldMk cId="3380397484" sldId="396"/>
            <ac:spMk id="8" creationId="{178B6CC3-BA22-D959-CD64-732D24348816}"/>
          </ac:spMkLst>
        </pc:spChg>
        <pc:graphicFrameChg chg="del mod">
          <ac:chgData name="Nam Kim" userId="4540001_tp_dropbox_plus" providerId="OAuth2" clId="{300A364C-13C0-4B5D-A88B-43EAC7CBE3B0}" dt="2025-09-21T23:50:54.612" v="1800" actId="478"/>
          <ac:graphicFrameMkLst>
            <pc:docMk/>
            <pc:sldMk cId="3380397484" sldId="396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51:22.596" v="1812" actId="478"/>
          <ac:graphicFrameMkLst>
            <pc:docMk/>
            <pc:sldMk cId="3380397484" sldId="396"/>
            <ac:graphicFrameMk id="9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51:33.278" v="1817" actId="478"/>
          <ac:graphicFrameMkLst>
            <pc:docMk/>
            <pc:sldMk cId="3380397484" sldId="396"/>
            <ac:graphicFrameMk id="11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51:42.786" v="1822" actId="478"/>
          <ac:graphicFrameMkLst>
            <pc:docMk/>
            <pc:sldMk cId="3380397484" sldId="396"/>
            <ac:graphicFrameMk id="13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42:05.206" v="1476" actId="1076"/>
        <pc:sldMkLst>
          <pc:docMk/>
          <pc:sldMk cId="1486941284" sldId="397"/>
        </pc:sldMkLst>
        <pc:graphicFrameChg chg="del">
          <ac:chgData name="Nam Kim" userId="4540001_tp_dropbox_plus" providerId="OAuth2" clId="{300A364C-13C0-4B5D-A88B-43EAC7CBE3B0}" dt="2025-09-21T23:41:08.382" v="1462" actId="478"/>
          <ac:graphicFrameMkLst>
            <pc:docMk/>
            <pc:sldMk cId="1486941284" sldId="397"/>
            <ac:graphicFrameMk id="4" creationId="{00000000-0000-0000-0000-000000000000}"/>
          </ac:graphicFrameMkLst>
        </pc:graphicFrameChg>
        <pc:graphicFrameChg chg="add del mod">
          <ac:chgData name="Nam Kim" userId="4540001_tp_dropbox_plus" providerId="OAuth2" clId="{300A364C-13C0-4B5D-A88B-43EAC7CBE3B0}" dt="2025-09-21T23:41:10.036" v="1465"/>
          <ac:graphicFrameMkLst>
            <pc:docMk/>
            <pc:sldMk cId="1486941284" sldId="397"/>
            <ac:graphicFrameMk id="5" creationId="{E14DF4B9-4D0F-E4EC-EAD4-AE7C6FA326CD}"/>
          </ac:graphicFrameMkLst>
        </pc:graphicFrameChg>
        <pc:graphicFrameChg chg="add mod modGraphic">
          <ac:chgData name="Nam Kim" userId="4540001_tp_dropbox_plus" providerId="OAuth2" clId="{300A364C-13C0-4B5D-A88B-43EAC7CBE3B0}" dt="2025-09-21T23:42:05.206" v="1476" actId="1076"/>
          <ac:graphicFrameMkLst>
            <pc:docMk/>
            <pc:sldMk cId="1486941284" sldId="397"/>
            <ac:graphicFrameMk id="6" creationId="{D7A5447E-1D45-8536-5609-A7C4E60F852F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49:54.997" v="1688" actId="12789"/>
        <pc:sldMkLst>
          <pc:docMk/>
          <pc:sldMk cId="1317238080" sldId="398"/>
        </pc:sldMkLst>
        <pc:spChg chg="mod">
          <ac:chgData name="Nam Kim" userId="4540001_tp_dropbox_plus" providerId="OAuth2" clId="{300A364C-13C0-4B5D-A88B-43EAC7CBE3B0}" dt="2025-09-21T23:49:04.980" v="1666"/>
          <ac:spMkLst>
            <pc:docMk/>
            <pc:sldMk cId="1317238080" sldId="398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48:51.639" v="1664" actId="1076"/>
          <ac:spMkLst>
            <pc:docMk/>
            <pc:sldMk cId="1317238080" sldId="398"/>
            <ac:spMk id="4" creationId="{9D842BAF-5441-C660-0CF6-070A08A7305C}"/>
          </ac:spMkLst>
        </pc:spChg>
        <pc:spChg chg="add mod">
          <ac:chgData name="Nam Kim" userId="4540001_tp_dropbox_plus" providerId="OAuth2" clId="{300A364C-13C0-4B5D-A88B-43EAC7CBE3B0}" dt="2025-09-21T23:49:46.432" v="1687" actId="14100"/>
          <ac:spMkLst>
            <pc:docMk/>
            <pc:sldMk cId="1317238080" sldId="398"/>
            <ac:spMk id="9" creationId="{E4596B27-1FFB-2380-1564-0DDAA5A03327}"/>
          </ac:spMkLst>
        </pc:spChg>
        <pc:spChg chg="add mod">
          <ac:chgData name="Nam Kim" userId="4540001_tp_dropbox_plus" providerId="OAuth2" clId="{300A364C-13C0-4B5D-A88B-43EAC7CBE3B0}" dt="2025-09-21T23:49:54.997" v="1688" actId="12789"/>
          <ac:spMkLst>
            <pc:docMk/>
            <pc:sldMk cId="1317238080" sldId="398"/>
            <ac:spMk id="11" creationId="{F17ED5CE-3855-1E96-75F7-58C834163FF9}"/>
          </ac:spMkLst>
        </pc:spChg>
        <pc:spChg chg="add mod">
          <ac:chgData name="Nam Kim" userId="4540001_tp_dropbox_plus" providerId="OAuth2" clId="{300A364C-13C0-4B5D-A88B-43EAC7CBE3B0}" dt="2025-09-21T23:49:54.997" v="1688" actId="12789"/>
          <ac:spMkLst>
            <pc:docMk/>
            <pc:sldMk cId="1317238080" sldId="398"/>
            <ac:spMk id="12" creationId="{D5394AEB-7FBF-C1E9-AB36-A96DEE4CA829}"/>
          </ac:spMkLst>
        </pc:spChg>
        <pc:graphicFrameChg chg="del mod">
          <ac:chgData name="Nam Kim" userId="4540001_tp_dropbox_plus" providerId="OAuth2" clId="{300A364C-13C0-4B5D-A88B-43EAC7CBE3B0}" dt="2025-09-21T23:48:20.631" v="1645" actId="478"/>
          <ac:graphicFrameMkLst>
            <pc:docMk/>
            <pc:sldMk cId="1317238080" sldId="398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9:33.824" v="1681" actId="478"/>
          <ac:graphicFrameMkLst>
            <pc:docMk/>
            <pc:sldMk cId="1317238080" sldId="398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9:10.346" v="1669" actId="478"/>
          <ac:graphicFrameMkLst>
            <pc:docMk/>
            <pc:sldMk cId="1317238080" sldId="398"/>
            <ac:graphicFrameMk id="8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9:24.611" v="1676" actId="478"/>
          <ac:graphicFrameMkLst>
            <pc:docMk/>
            <pc:sldMk cId="1317238080" sldId="398"/>
            <ac:graphicFrameMk id="10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50:46.524" v="1798" actId="1582"/>
        <pc:sldMkLst>
          <pc:docMk/>
          <pc:sldMk cId="2904163612" sldId="399"/>
        </pc:sldMkLst>
        <pc:spChg chg="add mod">
          <ac:chgData name="Nam Kim" userId="4540001_tp_dropbox_plus" providerId="OAuth2" clId="{300A364C-13C0-4B5D-A88B-43EAC7CBE3B0}" dt="2025-09-21T23:50:27.203" v="1791" actId="20577"/>
          <ac:spMkLst>
            <pc:docMk/>
            <pc:sldMk cId="2904163612" sldId="399"/>
            <ac:spMk id="4" creationId="{314E8B91-6A89-A8FB-D583-E155D08B853B}"/>
          </ac:spMkLst>
        </pc:spChg>
        <pc:spChg chg="add mod">
          <ac:chgData name="Nam Kim" userId="4540001_tp_dropbox_plus" providerId="OAuth2" clId="{300A364C-13C0-4B5D-A88B-43EAC7CBE3B0}" dt="2025-09-21T23:50:46.524" v="1798" actId="1582"/>
          <ac:spMkLst>
            <pc:docMk/>
            <pc:sldMk cId="2904163612" sldId="399"/>
            <ac:spMk id="6" creationId="{052F35BA-7485-B337-DDF7-610F271A0F4F}"/>
          </ac:spMkLst>
        </pc:spChg>
        <pc:graphicFrameChg chg="del mod">
          <ac:chgData name="Nam Kim" userId="4540001_tp_dropbox_plus" providerId="OAuth2" clId="{300A364C-13C0-4B5D-A88B-43EAC7CBE3B0}" dt="2025-09-21T23:50:00.418" v="1690" actId="478"/>
          <ac:graphicFrameMkLst>
            <pc:docMk/>
            <pc:sldMk cId="2904163612" sldId="399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50:37.688" v="1795" actId="478"/>
          <ac:graphicFrameMkLst>
            <pc:docMk/>
            <pc:sldMk cId="2904163612" sldId="399"/>
            <ac:graphicFrameMk id="7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43:05.854" v="1494" actId="478"/>
        <pc:sldMkLst>
          <pc:docMk/>
          <pc:sldMk cId="2473391503" sldId="400"/>
        </pc:sldMkLst>
        <pc:spChg chg="mod">
          <ac:chgData name="Nam Kim" userId="4540001_tp_dropbox_plus" providerId="OAuth2" clId="{300A364C-13C0-4B5D-A88B-43EAC7CBE3B0}" dt="2025-09-21T23:42:35.667" v="1485" actId="255"/>
          <ac:spMkLst>
            <pc:docMk/>
            <pc:sldMk cId="2473391503" sldId="400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42:59.918" v="1492" actId="1076"/>
          <ac:spMkLst>
            <pc:docMk/>
            <pc:sldMk cId="2473391503" sldId="400"/>
            <ac:spMk id="4" creationId="{3EC6231A-43A8-7E31-6F58-59A433BD345F}"/>
          </ac:spMkLst>
        </pc:spChg>
        <pc:spChg chg="mod">
          <ac:chgData name="Nam Kim" userId="4540001_tp_dropbox_plus" providerId="OAuth2" clId="{300A364C-13C0-4B5D-A88B-43EAC7CBE3B0}" dt="2025-09-21T23:43:04.681" v="1493" actId="1076"/>
          <ac:spMkLst>
            <pc:docMk/>
            <pc:sldMk cId="2473391503" sldId="400"/>
            <ac:spMk id="18" creationId="{00000000-0000-0000-0000-000000000000}"/>
          </ac:spMkLst>
        </pc:spChg>
        <pc:graphicFrameChg chg="del mod">
          <ac:chgData name="Nam Kim" userId="4540001_tp_dropbox_plus" providerId="OAuth2" clId="{300A364C-13C0-4B5D-A88B-43EAC7CBE3B0}" dt="2025-09-21T23:42:12.167" v="1478" actId="478"/>
          <ac:graphicFrameMkLst>
            <pc:docMk/>
            <pc:sldMk cId="2473391503" sldId="400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2:39.229" v="1486" actId="478"/>
          <ac:graphicFrameMkLst>
            <pc:docMk/>
            <pc:sldMk cId="2473391503" sldId="400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3:05.854" v="1494" actId="478"/>
          <ac:graphicFrameMkLst>
            <pc:docMk/>
            <pc:sldMk cId="2473391503" sldId="400"/>
            <ac:graphicFrameMk id="9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48:12.953" v="1643" actId="122"/>
        <pc:sldMkLst>
          <pc:docMk/>
          <pc:sldMk cId="2228013223" sldId="401"/>
        </pc:sldMkLst>
        <pc:spChg chg="mod">
          <ac:chgData name="Nam Kim" userId="4540001_tp_dropbox_plus" providerId="OAuth2" clId="{300A364C-13C0-4B5D-A88B-43EAC7CBE3B0}" dt="2025-09-21T23:45:15.480" v="1562"/>
          <ac:spMkLst>
            <pc:docMk/>
            <pc:sldMk cId="2228013223" sldId="401"/>
            <ac:spMk id="3" creationId="{00000000-0000-0000-0000-000000000000}"/>
          </ac:spMkLst>
        </pc:spChg>
        <pc:spChg chg="add del mod">
          <ac:chgData name="Nam Kim" userId="4540001_tp_dropbox_plus" providerId="OAuth2" clId="{300A364C-13C0-4B5D-A88B-43EAC7CBE3B0}" dt="2025-09-21T23:45:18.761" v="1563" actId="478"/>
          <ac:spMkLst>
            <pc:docMk/>
            <pc:sldMk cId="2228013223" sldId="401"/>
            <ac:spMk id="4" creationId="{6813297F-4C2E-91F7-B578-54FB439F47AA}"/>
          </ac:spMkLst>
        </pc:spChg>
        <pc:graphicFrameChg chg="add mod modGraphic">
          <ac:chgData name="Nam Kim" userId="4540001_tp_dropbox_plus" providerId="OAuth2" clId="{300A364C-13C0-4B5D-A88B-43EAC7CBE3B0}" dt="2025-09-21T23:48:12.953" v="1643" actId="122"/>
          <ac:graphicFrameMkLst>
            <pc:docMk/>
            <pc:sldMk cId="2228013223" sldId="401"/>
            <ac:graphicFrameMk id="5" creationId="{F7E50846-15B3-FAD2-E4C7-29A9DE68F357}"/>
          </ac:graphicFrameMkLst>
        </pc:graphicFrameChg>
        <pc:graphicFrameChg chg="del mod">
          <ac:chgData name="Nam Kim" userId="4540001_tp_dropbox_plus" providerId="OAuth2" clId="{300A364C-13C0-4B5D-A88B-43EAC7CBE3B0}" dt="2025-09-21T23:48:04.657" v="1641" actId="478"/>
          <ac:graphicFrameMkLst>
            <pc:docMk/>
            <pc:sldMk cId="2228013223" sldId="401"/>
            <ac:graphicFrameMk id="7" creationId="{00000000-0000-0000-0000-000000000000}"/>
          </ac:graphicFrameMkLst>
        </pc:graphicFrameChg>
      </pc:sldChg>
      <pc:sldChg chg="modSp mod">
        <pc:chgData name="Nam Kim" userId="4540001_tp_dropbox_plus" providerId="OAuth2" clId="{300A364C-13C0-4B5D-A88B-43EAC7CBE3B0}" dt="2025-09-21T23:36:42.315" v="1397" actId="790"/>
        <pc:sldMkLst>
          <pc:docMk/>
          <pc:sldMk cId="127316825" sldId="406"/>
        </pc:sldMkLst>
        <pc:spChg chg="mod">
          <ac:chgData name="Nam Kim" userId="4540001_tp_dropbox_plus" providerId="OAuth2" clId="{300A364C-13C0-4B5D-A88B-43EAC7CBE3B0}" dt="2025-09-21T23:35:24.468" v="1380" actId="20577"/>
          <ac:spMkLst>
            <pc:docMk/>
            <pc:sldMk cId="127316825" sldId="406"/>
            <ac:spMk id="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16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21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28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31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35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38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40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41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42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5:14.450" v="1377" actId="1035"/>
          <ac:spMkLst>
            <pc:docMk/>
            <pc:sldMk cId="127316825" sldId="406"/>
            <ac:spMk id="4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36:42.315" v="1397" actId="790"/>
          <ac:spMkLst>
            <pc:docMk/>
            <pc:sldMk cId="127316825" sldId="406"/>
            <ac:spMk id="50" creationId="{00000000-0000-0000-0000-000000000000}"/>
          </ac:spMkLst>
        </pc:spChg>
      </pc:sldChg>
      <pc:sldChg chg="addSp delSp modSp mod">
        <pc:chgData name="Nam Kim" userId="4540001_tp_dropbox_plus" providerId="OAuth2" clId="{300A364C-13C0-4B5D-A88B-43EAC7CBE3B0}" dt="2025-09-21T23:39:19.945" v="1443" actId="2711"/>
        <pc:sldMkLst>
          <pc:docMk/>
          <pc:sldMk cId="3999071027" sldId="409"/>
        </pc:sldMkLst>
        <pc:spChg chg="add mod">
          <ac:chgData name="Nam Kim" userId="4540001_tp_dropbox_plus" providerId="OAuth2" clId="{300A364C-13C0-4B5D-A88B-43EAC7CBE3B0}" dt="2025-09-21T23:38:54.205" v="1435"/>
          <ac:spMkLst>
            <pc:docMk/>
            <pc:sldMk cId="3999071027" sldId="409"/>
            <ac:spMk id="2" creationId="{C0406BAB-DDA2-6C8F-B7E8-2F95B4FC2E5A}"/>
          </ac:spMkLst>
        </pc:spChg>
        <pc:spChg chg="mod">
          <ac:chgData name="Nam Kim" userId="4540001_tp_dropbox_plus" providerId="OAuth2" clId="{300A364C-13C0-4B5D-A88B-43EAC7CBE3B0}" dt="2025-09-21T23:39:10.235" v="1442" actId="6549"/>
          <ac:spMkLst>
            <pc:docMk/>
            <pc:sldMk cId="3999071027" sldId="409"/>
            <ac:spMk id="120" creationId="{00000000-0000-0000-0000-000000000000}"/>
          </ac:spMkLst>
        </pc:spChg>
        <pc:graphicFrameChg chg="modGraphic">
          <ac:chgData name="Nam Kim" userId="4540001_tp_dropbox_plus" providerId="OAuth2" clId="{300A364C-13C0-4B5D-A88B-43EAC7CBE3B0}" dt="2025-09-21T23:39:19.945" v="1443" actId="2711"/>
          <ac:graphicFrameMkLst>
            <pc:docMk/>
            <pc:sldMk cId="3999071027" sldId="409"/>
            <ac:graphicFrameMk id="119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39:00.760" v="1437" actId="478"/>
          <ac:graphicFrameMkLst>
            <pc:docMk/>
            <pc:sldMk cId="3999071027" sldId="409"/>
            <ac:graphicFrameMk id="121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38:50.906" v="1433" actId="478"/>
          <ac:graphicFrameMkLst>
            <pc:docMk/>
            <pc:sldMk cId="3999071027" sldId="409"/>
            <ac:graphicFrameMk id="123" creationId="{00000000-0000-0000-0000-000000000000}"/>
          </ac:graphicFrameMkLst>
        </pc:graphicFrameChg>
      </pc:sldChg>
      <pc:sldChg chg="modSp mod">
        <pc:chgData name="Nam Kim" userId="4540001_tp_dropbox_plus" providerId="OAuth2" clId="{300A364C-13C0-4B5D-A88B-43EAC7CBE3B0}" dt="2025-09-21T23:39:31.993" v="1444" actId="2711"/>
        <pc:sldMkLst>
          <pc:docMk/>
          <pc:sldMk cId="890576726" sldId="413"/>
        </pc:sldMkLst>
        <pc:graphicFrameChg chg="modGraphic">
          <ac:chgData name="Nam Kim" userId="4540001_tp_dropbox_plus" providerId="OAuth2" clId="{300A364C-13C0-4B5D-A88B-43EAC7CBE3B0}" dt="2025-09-21T23:39:31.993" v="1444" actId="2711"/>
          <ac:graphicFrameMkLst>
            <pc:docMk/>
            <pc:sldMk cId="890576726" sldId="413"/>
            <ac:graphicFrameMk id="54" creationId="{00000000-0000-0000-0000-000000000000}"/>
          </ac:graphicFrameMkLst>
        </pc:graphicFrameChg>
      </pc:sldChg>
      <pc:sldChg chg="modSp mod">
        <pc:chgData name="Nam Kim" userId="4540001_tp_dropbox_plus" providerId="OAuth2" clId="{300A364C-13C0-4B5D-A88B-43EAC7CBE3B0}" dt="2025-09-21T23:39:39.539" v="1445" actId="2711"/>
        <pc:sldMkLst>
          <pc:docMk/>
          <pc:sldMk cId="3912986503" sldId="414"/>
        </pc:sldMkLst>
        <pc:spChg chg="mod">
          <ac:chgData name="Nam Kim" userId="4540001_tp_dropbox_plus" providerId="OAuth2" clId="{300A364C-13C0-4B5D-A88B-43EAC7CBE3B0}" dt="2025-09-21T23:39:39.539" v="1445" actId="2711"/>
          <ac:spMkLst>
            <pc:docMk/>
            <pc:sldMk cId="3912986503" sldId="414"/>
            <ac:spMk id="76" creationId="{00000000-0000-0000-0000-000000000000}"/>
          </ac:spMkLst>
        </pc:spChg>
      </pc:sldChg>
      <pc:sldChg chg="addSp delSp modSp mod">
        <pc:chgData name="Nam Kim" userId="4540001_tp_dropbox_plus" providerId="OAuth2" clId="{300A364C-13C0-4B5D-A88B-43EAC7CBE3B0}" dt="2025-09-21T23:44:14.164" v="1539" actId="478"/>
        <pc:sldMkLst>
          <pc:docMk/>
          <pc:sldMk cId="2691979548" sldId="423"/>
        </pc:sldMkLst>
        <pc:spChg chg="mod">
          <ac:chgData name="Nam Kim" userId="4540001_tp_dropbox_plus" providerId="OAuth2" clId="{300A364C-13C0-4B5D-A88B-43EAC7CBE3B0}" dt="2025-09-21T23:44:04.427" v="1515" actId="6549"/>
          <ac:spMkLst>
            <pc:docMk/>
            <pc:sldMk cId="2691979548" sldId="423"/>
            <ac:spMk id="3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43:19.998" v="1499" actId="1076"/>
          <ac:spMkLst>
            <pc:docMk/>
            <pc:sldMk cId="2691979548" sldId="423"/>
            <ac:spMk id="6" creationId="{B7CDCFD2-C0FD-7017-D09F-9F53A182BA80}"/>
          </ac:spMkLst>
        </pc:spChg>
        <pc:spChg chg="mod">
          <ac:chgData name="Nam Kim" userId="4540001_tp_dropbox_plus" providerId="OAuth2" clId="{300A364C-13C0-4B5D-A88B-43EAC7CBE3B0}" dt="2025-09-21T23:44:11.712" v="1538" actId="1035"/>
          <ac:spMkLst>
            <pc:docMk/>
            <pc:sldMk cId="2691979548" sldId="423"/>
            <ac:spMk id="9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44:11.712" v="1538" actId="1035"/>
          <ac:spMkLst>
            <pc:docMk/>
            <pc:sldMk cId="2691979548" sldId="423"/>
            <ac:spMk id="10" creationId="{9C801C91-6A8F-90B4-EEFF-7741B12E92E5}"/>
          </ac:spMkLst>
        </pc:spChg>
        <pc:graphicFrameChg chg="del mod">
          <ac:chgData name="Nam Kim" userId="4540001_tp_dropbox_plus" providerId="OAuth2" clId="{300A364C-13C0-4B5D-A88B-43EAC7CBE3B0}" dt="2025-09-21T23:43:24.686" v="1501" actId="478"/>
          <ac:graphicFrameMkLst>
            <pc:docMk/>
            <pc:sldMk cId="2691979548" sldId="423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3:36.814" v="1505" actId="478"/>
          <ac:graphicFrameMkLst>
            <pc:docMk/>
            <pc:sldMk cId="2691979548" sldId="423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4:14.164" v="1539" actId="478"/>
          <ac:graphicFrameMkLst>
            <pc:docMk/>
            <pc:sldMk cId="2691979548" sldId="423"/>
            <ac:graphicFrameMk id="7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3:51.820" v="1510" actId="478"/>
          <ac:graphicFrameMkLst>
            <pc:docMk/>
            <pc:sldMk cId="2691979548" sldId="423"/>
            <ac:graphicFrameMk id="8" creationId="{00000000-0000-0000-0000-000000000000}"/>
          </ac:graphicFrameMkLst>
        </pc:graphicFrameChg>
      </pc:sldChg>
      <pc:sldChg chg="addSp delSp modSp mod">
        <pc:chgData name="Nam Kim" userId="4540001_tp_dropbox_plus" providerId="OAuth2" clId="{300A364C-13C0-4B5D-A88B-43EAC7CBE3B0}" dt="2025-09-21T23:44:51.702" v="1555" actId="1076"/>
        <pc:sldMkLst>
          <pc:docMk/>
          <pc:sldMk cId="4226243598" sldId="424"/>
        </pc:sldMkLst>
        <pc:spChg chg="mod">
          <ac:chgData name="Nam Kim" userId="4540001_tp_dropbox_plus" providerId="OAuth2" clId="{300A364C-13C0-4B5D-A88B-43EAC7CBE3B0}" dt="2025-09-21T23:44:45.212" v="1553" actId="6549"/>
          <ac:spMkLst>
            <pc:docMk/>
            <pc:sldMk cId="4226243598" sldId="424"/>
            <ac:spMk id="3" creationId="{00000000-0000-0000-0000-000000000000}"/>
          </ac:spMkLst>
        </pc:spChg>
        <pc:spChg chg="mod">
          <ac:chgData name="Nam Kim" userId="4540001_tp_dropbox_plus" providerId="OAuth2" clId="{300A364C-13C0-4B5D-A88B-43EAC7CBE3B0}" dt="2025-09-21T23:44:51.702" v="1555" actId="1076"/>
          <ac:spMkLst>
            <pc:docMk/>
            <pc:sldMk cId="4226243598" sldId="424"/>
            <ac:spMk id="7" creationId="{00000000-0000-0000-0000-000000000000}"/>
          </ac:spMkLst>
        </pc:spChg>
        <pc:spChg chg="add mod">
          <ac:chgData name="Nam Kim" userId="4540001_tp_dropbox_plus" providerId="OAuth2" clId="{300A364C-13C0-4B5D-A88B-43EAC7CBE3B0}" dt="2025-09-21T23:44:49.583" v="1554" actId="1076"/>
          <ac:spMkLst>
            <pc:docMk/>
            <pc:sldMk cId="4226243598" sldId="424"/>
            <ac:spMk id="8" creationId="{30286E4C-1956-3DA3-1FB7-28C7CAE6F520}"/>
          </ac:spMkLst>
        </pc:spChg>
        <pc:graphicFrameChg chg="del mod">
          <ac:chgData name="Nam Kim" userId="4540001_tp_dropbox_plus" providerId="OAuth2" clId="{300A364C-13C0-4B5D-A88B-43EAC7CBE3B0}" dt="2025-09-21T23:44:20.374" v="1541" actId="478"/>
          <ac:graphicFrameMkLst>
            <pc:docMk/>
            <pc:sldMk cId="4226243598" sldId="424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4:28.138" v="1545" actId="478"/>
          <ac:graphicFrameMkLst>
            <pc:docMk/>
            <pc:sldMk cId="4226243598" sldId="424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4:37.561" v="1549" actId="478"/>
          <ac:graphicFrameMkLst>
            <pc:docMk/>
            <pc:sldMk cId="4226243598" sldId="424"/>
            <ac:graphicFrameMk id="6" creationId="{00000000-0000-0000-0000-000000000000}"/>
          </ac:graphicFrameMkLst>
        </pc:graphicFrameChg>
      </pc:sldChg>
      <pc:sldChg chg="del">
        <pc:chgData name="Nam Kim" userId="4540001_tp_dropbox_plus" providerId="OAuth2" clId="{300A364C-13C0-4B5D-A88B-43EAC7CBE3B0}" dt="2025-09-21T23:01:47.856" v="804" actId="47"/>
        <pc:sldMkLst>
          <pc:docMk/>
          <pc:sldMk cId="969313438" sldId="425"/>
        </pc:sldMkLst>
      </pc:sldChg>
      <pc:sldChg chg="del">
        <pc:chgData name="Nam Kim" userId="4540001_tp_dropbox_plus" providerId="OAuth2" clId="{300A364C-13C0-4B5D-A88B-43EAC7CBE3B0}" dt="2025-09-21T23:01:50.707" v="805" actId="47"/>
        <pc:sldMkLst>
          <pc:docMk/>
          <pc:sldMk cId="704289052" sldId="426"/>
        </pc:sldMkLst>
      </pc:sldChg>
      <pc:sldChg chg="addSp delSp modSp mod">
        <pc:chgData name="Nam Kim" userId="4540001_tp_dropbox_plus" providerId="OAuth2" clId="{300A364C-13C0-4B5D-A88B-43EAC7CBE3B0}" dt="2025-09-21T23:40:24.369" v="1461" actId="1076"/>
        <pc:sldMkLst>
          <pc:docMk/>
          <pc:sldMk cId="1666775961" sldId="427"/>
        </pc:sldMkLst>
        <pc:spChg chg="add mod">
          <ac:chgData name="Nam Kim" userId="4540001_tp_dropbox_plus" providerId="OAuth2" clId="{300A364C-13C0-4B5D-A88B-43EAC7CBE3B0}" dt="2025-09-21T23:40:09.945" v="1455" actId="20577"/>
          <ac:spMkLst>
            <pc:docMk/>
            <pc:sldMk cId="1666775961" sldId="427"/>
            <ac:spMk id="7" creationId="{D65B8E14-969D-32A3-410A-BA8821F366D5}"/>
          </ac:spMkLst>
        </pc:spChg>
        <pc:spChg chg="add mod">
          <ac:chgData name="Nam Kim" userId="4540001_tp_dropbox_plus" providerId="OAuth2" clId="{300A364C-13C0-4B5D-A88B-43EAC7CBE3B0}" dt="2025-09-21T23:40:06.446" v="1454"/>
          <ac:spMkLst>
            <pc:docMk/>
            <pc:sldMk cId="1666775961" sldId="427"/>
            <ac:spMk id="8" creationId="{96121B4F-8A56-9EB0-3BAD-83C7A70BAB07}"/>
          </ac:spMkLst>
        </pc:spChg>
        <pc:spChg chg="add mod">
          <ac:chgData name="Nam Kim" userId="4540001_tp_dropbox_plus" providerId="OAuth2" clId="{300A364C-13C0-4B5D-A88B-43EAC7CBE3B0}" dt="2025-09-21T23:40:24.369" v="1461" actId="1076"/>
          <ac:spMkLst>
            <pc:docMk/>
            <pc:sldMk cId="1666775961" sldId="427"/>
            <ac:spMk id="9" creationId="{6AF36F91-04F2-A63B-5A57-675257C414C8}"/>
          </ac:spMkLst>
        </pc:spChg>
        <pc:graphicFrameChg chg="del mod">
          <ac:chgData name="Nam Kim" userId="4540001_tp_dropbox_plus" providerId="OAuth2" clId="{300A364C-13C0-4B5D-A88B-43EAC7CBE3B0}" dt="2025-09-21T23:39:52.841" v="1447" actId="478"/>
          <ac:graphicFrameMkLst>
            <pc:docMk/>
            <pc:sldMk cId="1666775961" sldId="427"/>
            <ac:graphicFrameMk id="4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0:03.189" v="1452" actId="478"/>
          <ac:graphicFrameMkLst>
            <pc:docMk/>
            <pc:sldMk cId="1666775961" sldId="427"/>
            <ac:graphicFrameMk id="5" creationId="{00000000-0000-0000-0000-000000000000}"/>
          </ac:graphicFrameMkLst>
        </pc:graphicFrameChg>
        <pc:graphicFrameChg chg="del mod">
          <ac:chgData name="Nam Kim" userId="4540001_tp_dropbox_plus" providerId="OAuth2" clId="{300A364C-13C0-4B5D-A88B-43EAC7CBE3B0}" dt="2025-09-21T23:40:14.966" v="1457" actId="478"/>
          <ac:graphicFrameMkLst>
            <pc:docMk/>
            <pc:sldMk cId="1666775961" sldId="427"/>
            <ac:graphicFrameMk id="6" creationId="{00000000-0000-0000-0000-000000000000}"/>
          </ac:graphicFrameMkLst>
        </pc:graphicFrameChg>
      </pc:sldChg>
      <pc:sldChg chg="modSp add mod">
        <pc:chgData name="Nam Kim" userId="4540001_tp_dropbox_plus" providerId="OAuth2" clId="{300A364C-13C0-4B5D-A88B-43EAC7CBE3B0}" dt="2025-09-21T23:34:05.650" v="1292" actId="1036"/>
        <pc:sldMkLst>
          <pc:docMk/>
          <pc:sldMk cId="154887493" sldId="429"/>
        </pc:sldMkLst>
        <pc:spChg chg="mod">
          <ac:chgData name="Nam Kim" userId="4540001_tp_dropbox_plus" providerId="OAuth2" clId="{300A364C-13C0-4B5D-A88B-43EAC7CBE3B0}" dt="2025-09-21T23:34:05.650" v="1292" actId="1036"/>
          <ac:spMkLst>
            <pc:docMk/>
            <pc:sldMk cId="154887493" sldId="429"/>
            <ac:spMk id="4" creationId="{FF4E94D8-23C9-468D-EC03-DCB19B6227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2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4" Type="http://schemas.openxmlformats.org/officeDocument/2006/relationships/image" Target="../media/image36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70.png"/><Relationship Id="rId4" Type="http://schemas.openxmlformats.org/officeDocument/2006/relationships/image" Target="../media/image36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9.png"/><Relationship Id="rId5" Type="http://schemas.openxmlformats.org/officeDocument/2006/relationships/image" Target="../media/image378.png"/><Relationship Id="rId4" Type="http://schemas.openxmlformats.org/officeDocument/2006/relationships/image" Target="../media/image37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4" Type="http://schemas.openxmlformats.org/officeDocument/2006/relationships/image" Target="../media/image38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5" Type="http://schemas.openxmlformats.org/officeDocument/2006/relationships/image" Target="../media/image394.png"/><Relationship Id="rId4" Type="http://schemas.openxmlformats.org/officeDocument/2006/relationships/image" Target="../media/image39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gif"/><Relationship Id="rId2" Type="http://schemas.openxmlformats.org/officeDocument/2006/relationships/image" Target="../media/image307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3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9.png"/><Relationship Id="rId4" Type="http://schemas.openxmlformats.org/officeDocument/2006/relationships/image" Target="../media/image418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6.png"/><Relationship Id="rId4" Type="http://schemas.openxmlformats.org/officeDocument/2006/relationships/image" Target="../media/image425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2.png"/><Relationship Id="rId4" Type="http://schemas.openxmlformats.org/officeDocument/2006/relationships/image" Target="../media/image18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1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6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3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67.png"/><Relationship Id="rId7" Type="http://schemas.openxmlformats.org/officeDocument/2006/relationships/image" Target="../media/image271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7" Type="http://schemas.openxmlformats.org/officeDocument/2006/relationships/image" Target="../media/image288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5" Type="http://schemas.openxmlformats.org/officeDocument/2006/relationships/image" Target="../media/image286.png"/><Relationship Id="rId4" Type="http://schemas.openxmlformats.org/officeDocument/2006/relationships/image" Target="../media/image28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6.w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8.png"/><Relationship Id="rId4" Type="http://schemas.openxmlformats.org/officeDocument/2006/relationships/image" Target="../media/image31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3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5" Type="http://schemas.openxmlformats.org/officeDocument/2006/relationships/image" Target="../media/image338.png"/><Relationship Id="rId4" Type="http://schemas.openxmlformats.org/officeDocument/2006/relationships/image" Target="../media/image3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/>
              <a:t>CHAP 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FEA for Nonlinear Elastic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242" y="3886200"/>
            <a:ext cx="7519737" cy="1914236"/>
          </a:xfrm>
        </p:spPr>
        <p:txBody>
          <a:bodyPr/>
          <a:lstStyle/>
          <a:p>
            <a:r>
              <a:rPr lang="en-US" dirty="0"/>
              <a:t>Nam-Ho Kim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and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1815024"/>
              </a:xfrm>
            </p:spPr>
            <p:txBody>
              <a:bodyPr/>
              <a:lstStyle/>
              <a:p>
                <a:r>
                  <a:rPr lang="en-US" dirty="0"/>
                  <a:t>Initial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deformed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baseline="-25000" dirty="0"/>
                  <a:t> </a:t>
                </a:r>
              </a:p>
              <a:p>
                <a:pPr lvl="1"/>
                <a:r>
                  <a:rPr lang="en-US" dirty="0"/>
                  <a:t>We can think of this as a </a:t>
                </a:r>
                <a:r>
                  <a:rPr lang="en-US" b="1" dirty="0">
                    <a:solidFill>
                      <a:srgbClr val="2C02C6"/>
                    </a:solidFill>
                  </a:rPr>
                  <a:t>mapping</a:t>
                </a:r>
                <a:r>
                  <a:rPr lang="en-US" dirty="0"/>
                  <a:t> from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baseline="-25000" dirty="0"/>
                  <a:t>0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X</a:t>
                </a:r>
                <a:r>
                  <a:rPr lang="en-US" dirty="0"/>
                  <a:t>: material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		</a:t>
                </a:r>
                <a:r>
                  <a:rPr lang="en-US" b="1" dirty="0"/>
                  <a:t>x</a:t>
                </a:r>
                <a:r>
                  <a:rPr lang="en-US" dirty="0"/>
                  <a:t>: material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Material point 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deformed to Q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1815024"/>
              </a:xfrm>
              <a:blipFill>
                <a:blip r:embed="rId2"/>
                <a:stretch>
                  <a:fillRect l="-889" t="-2357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257936" y="334296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displacement</a:t>
            </a: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 bwMode="auto">
          <a:xfrm rot="16200000" flipV="1">
            <a:off x="1884616" y="3178402"/>
            <a:ext cx="314631" cy="1449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4139923" y="2602524"/>
            <a:ext cx="3406392" cy="53256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2880848" y="2782530"/>
            <a:ext cx="776749" cy="226142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87514" y="3392562"/>
            <a:ext cx="4421994" cy="3187386"/>
            <a:chOff x="1527226" y="3372466"/>
            <a:chExt cx="4421994" cy="3187386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922472" y="3894045"/>
              <a:ext cx="1686701" cy="1419603"/>
            </a:xfrm>
            <a:custGeom>
              <a:avLst/>
              <a:gdLst/>
              <a:ahLst/>
              <a:cxnLst>
                <a:cxn ang="0">
                  <a:pos x="8" y="897"/>
                </a:cxn>
                <a:cxn ang="0">
                  <a:pos x="168" y="427"/>
                </a:cxn>
                <a:cxn ang="0">
                  <a:pos x="608" y="57"/>
                </a:cxn>
                <a:cxn ang="0">
                  <a:pos x="1288" y="87"/>
                </a:cxn>
                <a:cxn ang="0">
                  <a:pos x="1718" y="517"/>
                </a:cxn>
                <a:cxn ang="0">
                  <a:pos x="1608" y="1197"/>
                </a:cxn>
                <a:cxn ang="0">
                  <a:pos x="898" y="1467"/>
                </a:cxn>
                <a:cxn ang="0">
                  <a:pos x="158" y="1337"/>
                </a:cxn>
                <a:cxn ang="0">
                  <a:pos x="8" y="897"/>
                </a:cxn>
              </a:cxnLst>
              <a:rect l="0" t="0" r="r" b="b"/>
              <a:pathLst>
                <a:path w="1771" h="1490">
                  <a:moveTo>
                    <a:pt x="8" y="897"/>
                  </a:moveTo>
                  <a:cubicBezTo>
                    <a:pt x="10" y="745"/>
                    <a:pt x="68" y="567"/>
                    <a:pt x="168" y="427"/>
                  </a:cubicBezTo>
                  <a:cubicBezTo>
                    <a:pt x="268" y="287"/>
                    <a:pt x="421" y="114"/>
                    <a:pt x="608" y="57"/>
                  </a:cubicBezTo>
                  <a:cubicBezTo>
                    <a:pt x="795" y="0"/>
                    <a:pt x="1103" y="10"/>
                    <a:pt x="1288" y="87"/>
                  </a:cubicBezTo>
                  <a:cubicBezTo>
                    <a:pt x="1473" y="164"/>
                    <a:pt x="1665" y="332"/>
                    <a:pt x="1718" y="517"/>
                  </a:cubicBezTo>
                  <a:cubicBezTo>
                    <a:pt x="1771" y="702"/>
                    <a:pt x="1745" y="1039"/>
                    <a:pt x="1608" y="1197"/>
                  </a:cubicBezTo>
                  <a:cubicBezTo>
                    <a:pt x="1471" y="1355"/>
                    <a:pt x="1140" y="1444"/>
                    <a:pt x="898" y="1467"/>
                  </a:cubicBezTo>
                  <a:cubicBezTo>
                    <a:pt x="656" y="1490"/>
                    <a:pt x="306" y="1432"/>
                    <a:pt x="158" y="1337"/>
                  </a:cubicBezTo>
                  <a:cubicBezTo>
                    <a:pt x="10" y="1242"/>
                    <a:pt x="0" y="1045"/>
                    <a:pt x="8" y="897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77760" y="3583447"/>
              <a:ext cx="1571460" cy="1572998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200" y="403"/>
                </a:cxn>
                <a:cxn ang="0">
                  <a:pos x="520" y="83"/>
                </a:cxn>
                <a:cxn ang="0">
                  <a:pos x="1130" y="83"/>
                </a:cxn>
                <a:cxn ang="0">
                  <a:pos x="1600" y="583"/>
                </a:cxn>
                <a:cxn ang="0">
                  <a:pos x="1430" y="1273"/>
                </a:cxn>
                <a:cxn ang="0">
                  <a:pos x="780" y="1633"/>
                </a:cxn>
                <a:cxn ang="0">
                  <a:pos x="150" y="1383"/>
                </a:cxn>
                <a:cxn ang="0">
                  <a:pos x="0" y="883"/>
                </a:cxn>
              </a:cxnLst>
              <a:rect l="0" t="0" r="r" b="b"/>
              <a:pathLst>
                <a:path w="1650" h="1651">
                  <a:moveTo>
                    <a:pt x="0" y="883"/>
                  </a:moveTo>
                  <a:cubicBezTo>
                    <a:pt x="27" y="716"/>
                    <a:pt x="113" y="536"/>
                    <a:pt x="200" y="403"/>
                  </a:cubicBezTo>
                  <a:cubicBezTo>
                    <a:pt x="287" y="270"/>
                    <a:pt x="365" y="136"/>
                    <a:pt x="520" y="83"/>
                  </a:cubicBezTo>
                  <a:cubicBezTo>
                    <a:pt x="675" y="30"/>
                    <a:pt x="950" y="0"/>
                    <a:pt x="1130" y="83"/>
                  </a:cubicBezTo>
                  <a:cubicBezTo>
                    <a:pt x="1310" y="166"/>
                    <a:pt x="1550" y="385"/>
                    <a:pt x="1600" y="583"/>
                  </a:cubicBezTo>
                  <a:cubicBezTo>
                    <a:pt x="1650" y="781"/>
                    <a:pt x="1567" y="1098"/>
                    <a:pt x="1430" y="1273"/>
                  </a:cubicBezTo>
                  <a:cubicBezTo>
                    <a:pt x="1293" y="1448"/>
                    <a:pt x="993" y="1615"/>
                    <a:pt x="780" y="1633"/>
                  </a:cubicBezTo>
                  <a:cubicBezTo>
                    <a:pt x="567" y="1651"/>
                    <a:pt x="280" y="1508"/>
                    <a:pt x="150" y="1383"/>
                  </a:cubicBezTo>
                  <a:cubicBezTo>
                    <a:pt x="20" y="1258"/>
                    <a:pt x="31" y="987"/>
                    <a:pt x="0" y="883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1831995" y="5711899"/>
              <a:ext cx="0" cy="5240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rot="5400000" flipV="1">
              <a:off x="2098666" y="5978769"/>
              <a:ext cx="0" cy="5238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1527226" y="6235915"/>
              <a:ext cx="314292" cy="3239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834852" y="4586697"/>
              <a:ext cx="942876" cy="16577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863424" y="4405674"/>
              <a:ext cx="3304829" cy="18254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768203" y="4405674"/>
              <a:ext cx="2390525" cy="1905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196763" y="4177014"/>
              <a:ext cx="314292" cy="30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653955" y="3776856"/>
              <a:ext cx="314292" cy="30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20576" y="5367955"/>
              <a:ext cx="200004" cy="247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472980" y="5320318"/>
              <a:ext cx="174290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806320" y="4162722"/>
              <a:ext cx="218100" cy="27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675821" y="4606705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altLang="ko-KR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056821" y="4387572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endParaRPr kumimoji="0" lang="en-US" altLang="ko-KR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Arc 32"/>
            <p:cNvSpPr/>
            <p:nvPr/>
          </p:nvSpPr>
          <p:spPr bwMode="auto">
            <a:xfrm rot="18742318">
              <a:off x="3116814" y="3716587"/>
              <a:ext cx="1651819" cy="1651819"/>
            </a:xfrm>
            <a:prstGeom prst="arc">
              <a:avLst/>
            </a:prstGeom>
            <a:noFill/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6760" y="337246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3EDFEF-875E-429C-33A1-841BC0CE43C9}"/>
                  </a:ext>
                </a:extLst>
              </p:cNvPr>
              <p:cNvSpPr txBox="1"/>
              <p:nvPr/>
            </p:nvSpPr>
            <p:spPr>
              <a:xfrm>
                <a:off x="689460" y="2606351"/>
                <a:ext cx="1576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3EDFEF-875E-429C-33A1-841BC0CE4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60" y="2606351"/>
                <a:ext cx="15760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E6CF25-FADE-4BC0-A977-45235BC596EC}"/>
                  </a:ext>
                </a:extLst>
              </p:cNvPr>
              <p:cNvSpPr txBox="1"/>
              <p:nvPr/>
            </p:nvSpPr>
            <p:spPr>
              <a:xfrm>
                <a:off x="4023753" y="2619822"/>
                <a:ext cx="36675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E6CF25-FADE-4BC0-A977-45235BC5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753" y="2619822"/>
                <a:ext cx="3667542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FAC5EF7-24DE-6E08-9A6D-C34CA851E4C2}"/>
              </a:ext>
            </a:extLst>
          </p:cNvPr>
          <p:cNvGrpSpPr/>
          <p:nvPr/>
        </p:nvGrpSpPr>
        <p:grpSpPr>
          <a:xfrm>
            <a:off x="4695280" y="5691953"/>
            <a:ext cx="3960346" cy="738550"/>
            <a:chOff x="4695280" y="5691953"/>
            <a:chExt cx="3960346" cy="738550"/>
          </a:xfrm>
        </p:grpSpPr>
        <p:sp>
          <p:nvSpPr>
            <p:cNvPr id="36" name="TextBox 35"/>
            <p:cNvSpPr txBox="1"/>
            <p:nvPr/>
          </p:nvSpPr>
          <p:spPr>
            <a:xfrm>
              <a:off x="5756434" y="5784172"/>
              <a:ext cx="2899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One-to-one mapping</a:t>
              </a:r>
            </a:p>
            <a:p>
              <a:r>
                <a:rPr lang="en-US" dirty="0"/>
                <a:t>Continuously differentiable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C6B727-E3AB-880C-A068-DAB7288EBCD6}"/>
                    </a:ext>
                  </a:extLst>
                </p:cNvPr>
                <p:cNvSpPr txBox="1"/>
                <p:nvPr/>
              </p:nvSpPr>
              <p:spPr>
                <a:xfrm>
                  <a:off x="4695280" y="5691953"/>
                  <a:ext cx="12667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C6B727-E3AB-880C-A068-DAB7288EB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5280" y="5691953"/>
                  <a:ext cx="126675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Simple Shear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2</a:t>
            </a:r>
            <a:r>
              <a:rPr lang="en-US" baseline="30000" dirty="0"/>
              <a:t>nd</a:t>
            </a:r>
            <a:r>
              <a:rPr lang="en-US" dirty="0"/>
              <a:t> P-K stress for the simple shear deformation</a:t>
            </a:r>
          </a:p>
          <a:p>
            <a:pPr lvl="1"/>
            <a:r>
              <a:rPr lang="en-US" dirty="0"/>
              <a:t>material properties (A</a:t>
            </a:r>
            <a:r>
              <a:rPr lang="en-US" baseline="-25000" dirty="0"/>
              <a:t>10</a:t>
            </a:r>
            <a:r>
              <a:rPr lang="en-US" dirty="0"/>
              <a:t>, A</a:t>
            </a:r>
            <a:r>
              <a:rPr lang="en-US" baseline="-25000" dirty="0"/>
              <a:t>01</a:t>
            </a:r>
            <a:r>
              <a:rPr lang="en-US" dirty="0"/>
              <a:t>, K)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00618" y="1233054"/>
            <a:ext cx="2822868" cy="2092830"/>
            <a:chOff x="5260109" y="3459018"/>
            <a:chExt cx="2822868" cy="2092830"/>
          </a:xfrm>
        </p:grpSpPr>
        <p:sp>
          <p:nvSpPr>
            <p:cNvPr id="7" name="Rectangle 6"/>
            <p:cNvSpPr/>
            <p:nvPr/>
          </p:nvSpPr>
          <p:spPr bwMode="auto">
            <a:xfrm>
              <a:off x="5661890" y="4285673"/>
              <a:ext cx="997527" cy="997527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Parallelogram 7"/>
            <p:cNvSpPr/>
            <p:nvPr/>
          </p:nvSpPr>
          <p:spPr bwMode="auto">
            <a:xfrm>
              <a:off x="5661890" y="4285673"/>
              <a:ext cx="2022765" cy="997527"/>
            </a:xfrm>
            <a:prstGeom prst="parallelogram">
              <a:avLst>
                <a:gd name="adj" fmla="val 100926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4775201" y="4673600"/>
              <a:ext cx="1754909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403273" y="5283200"/>
              <a:ext cx="19026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324436" y="5098473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, 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0109" y="3459018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r>
                <a:rPr lang="en-US" dirty="0"/>
                <a:t>, 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3" name="Arc 12"/>
            <p:cNvSpPr/>
            <p:nvPr/>
          </p:nvSpPr>
          <p:spPr bwMode="auto">
            <a:xfrm rot="20793098">
              <a:off x="6539345" y="4922981"/>
              <a:ext cx="360218" cy="360218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2472" y="4590472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45</a:t>
              </a:r>
              <a:r>
                <a:rPr lang="en-US" baseline="30000" dirty="0"/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01C53D-C769-8DA4-A3BB-3739F6F7B8FA}"/>
                  </a:ext>
                </a:extLst>
              </p:cNvPr>
              <p:cNvSpPr txBox="1"/>
              <p:nvPr/>
            </p:nvSpPr>
            <p:spPr>
              <a:xfrm>
                <a:off x="607357" y="1664893"/>
                <a:ext cx="5735929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01C53D-C769-8DA4-A3BB-3739F6F7B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7" y="1664893"/>
                <a:ext cx="5735929" cy="10689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55122E-4AC4-16FE-0420-ECC3BF3444CD}"/>
                  </a:ext>
                </a:extLst>
              </p:cNvPr>
              <p:cNvSpPr txBox="1"/>
              <p:nvPr/>
            </p:nvSpPr>
            <p:spPr>
              <a:xfrm>
                <a:off x="770021" y="2872509"/>
                <a:ext cx="3523144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=4,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=4,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55122E-4AC4-16FE-0420-ECC3BF344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2872509"/>
                <a:ext cx="3523144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77DC7D-00A1-50C5-9B78-D92CFEC5EA8E}"/>
                  </a:ext>
                </a:extLst>
              </p:cNvPr>
              <p:cNvSpPr txBox="1"/>
              <p:nvPr/>
            </p:nvSpPr>
            <p:spPr>
              <a:xfrm>
                <a:off x="481263" y="3678238"/>
                <a:ext cx="4694234" cy="249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77DC7D-00A1-50C5-9B78-D92CFEC5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" y="3678238"/>
                <a:ext cx="4694234" cy="2497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66723"/>
      </p:ext>
    </p:extLst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Simple Shear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07409" y="5794926"/>
                <a:ext cx="3675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dirty="0"/>
                  <a:t> are not zero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09" y="5794926"/>
                <a:ext cx="3675814" cy="369332"/>
              </a:xfrm>
              <a:prstGeom prst="rect">
                <a:avLst/>
              </a:prstGeom>
              <a:blipFill>
                <a:blip r:embed="rId2"/>
                <a:stretch>
                  <a:fillRect l="-132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AB317-A161-241E-31AB-31ABAD755455}"/>
                  </a:ext>
                </a:extLst>
              </p:cNvPr>
              <p:cNvSpPr txBox="1"/>
              <p:nvPr/>
            </p:nvSpPr>
            <p:spPr>
              <a:xfrm>
                <a:off x="721895" y="1017528"/>
                <a:ext cx="2392578" cy="2102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mr>
                        <m:mr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mr>
                        <m:mr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AB317-A161-241E-31AB-31ABAD75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5" y="1017528"/>
                <a:ext cx="2392578" cy="2102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58579D-E61A-BA12-296A-23F8A7AD21BE}"/>
                  </a:ext>
                </a:extLst>
              </p:cNvPr>
              <p:cNvSpPr txBox="1"/>
              <p:nvPr/>
            </p:nvSpPr>
            <p:spPr>
              <a:xfrm>
                <a:off x="3678225" y="1130300"/>
                <a:ext cx="5168594" cy="211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58579D-E61A-BA12-296A-23F8A7AD2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25" y="1130300"/>
                <a:ext cx="5168594" cy="2113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832A4-8601-91BF-3C97-7A4FC7BB9215}"/>
                  </a:ext>
                </a:extLst>
              </p:cNvPr>
              <p:cNvSpPr txBox="1"/>
              <p:nvPr/>
            </p:nvSpPr>
            <p:spPr>
              <a:xfrm>
                <a:off x="866274" y="3355092"/>
                <a:ext cx="6737037" cy="195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</m:e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832A4-8601-91BF-3C97-7A4FC7BB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4" y="3355092"/>
                <a:ext cx="6737037" cy="1955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4859"/>
      </p:ext>
    </p:extLst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Calculation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 =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},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237" y="5874328"/>
                <a:ext cx="27735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penalty method, use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1)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7" y="5874328"/>
                <a:ext cx="2773516" cy="646331"/>
              </a:xfrm>
              <a:prstGeom prst="rect">
                <a:avLst/>
              </a:prstGeom>
              <a:blipFill>
                <a:blip r:embed="rId3"/>
                <a:stretch>
                  <a:fillRect l="-175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2D96-6857-0D0A-8AEC-1D8258A396C8}"/>
                  </a:ext>
                </a:extLst>
              </p:cNvPr>
              <p:cNvSpPr txBox="1"/>
              <p:nvPr/>
            </p:nvSpPr>
            <p:spPr>
              <a:xfrm>
                <a:off x="893774" y="1219318"/>
                <a:ext cx="5490029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2D96-6857-0D0A-8AEC-1D8258A39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" y="1219318"/>
                <a:ext cx="5490029" cy="437684"/>
              </a:xfrm>
              <a:prstGeom prst="rect">
                <a:avLst/>
              </a:prstGeom>
              <a:blipFill>
                <a:blip r:embed="rId4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04C561-23AB-98B4-A2F2-03ED45F93148}"/>
                  </a:ext>
                </a:extLst>
              </p:cNvPr>
              <p:cNvSpPr txBox="1"/>
              <p:nvPr/>
            </p:nvSpPr>
            <p:spPr>
              <a:xfrm>
                <a:off x="1065654" y="1647445"/>
                <a:ext cx="6790513" cy="993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04C561-23AB-98B4-A2F2-03ED45F93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54" y="1647445"/>
                <a:ext cx="6790513" cy="993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11D626-F838-923F-0C64-E16F92B6EB4B}"/>
                  </a:ext>
                </a:extLst>
              </p:cNvPr>
              <p:cNvSpPr txBox="1"/>
              <p:nvPr/>
            </p:nvSpPr>
            <p:spPr>
              <a:xfrm>
                <a:off x="1187866" y="2727295"/>
                <a:ext cx="6546087" cy="1651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6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6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11D626-F838-923F-0C64-E16F92B6E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66" y="2727295"/>
                <a:ext cx="6546087" cy="16510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76EC09-10EB-4ADE-6091-387D35DD306F}"/>
                  </a:ext>
                </a:extLst>
              </p:cNvPr>
              <p:cNvSpPr txBox="1"/>
              <p:nvPr/>
            </p:nvSpPr>
            <p:spPr>
              <a:xfrm>
                <a:off x="422725" y="4650051"/>
                <a:ext cx="4069319" cy="1913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76EC09-10EB-4ADE-6091-387D35DD3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5" y="4650051"/>
                <a:ext cx="4069319" cy="1913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4A517E-332D-D7D5-3FA4-D3CC057592FB}"/>
                  </a:ext>
                </a:extLst>
              </p:cNvPr>
              <p:cNvSpPr txBox="1"/>
              <p:nvPr/>
            </p:nvSpPr>
            <p:spPr>
              <a:xfrm>
                <a:off x="4939444" y="5210555"/>
                <a:ext cx="4087081" cy="43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4A517E-332D-D7D5-3FA4-D3CC05759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444" y="5210555"/>
                <a:ext cx="4087081" cy="438262"/>
              </a:xfrm>
              <a:prstGeom prst="rect">
                <a:avLst/>
              </a:prstGeom>
              <a:blipFill>
                <a:blip r:embed="rId8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564060"/>
      </p:ext>
    </p:extLst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(Penalty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Stress increment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Material stiffness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err="1"/>
              <a:t>Linearized</a:t>
            </a:r>
            <a:r>
              <a:rPr lang="en-US" dirty="0"/>
              <a:t> energy form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4FC42-615D-CA9A-9A78-0437DDFBB288}"/>
                  </a:ext>
                </a:extLst>
              </p:cNvPr>
              <p:cNvSpPr txBox="1"/>
              <p:nvPr/>
            </p:nvSpPr>
            <p:spPr>
              <a:xfrm>
                <a:off x="1320069" y="1291343"/>
                <a:ext cx="3263009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4FC42-615D-CA9A-9A78-0437DDFBB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9" y="1291343"/>
                <a:ext cx="3263009" cy="477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1005F7-13DE-D75A-FEE8-FE33B62F9B36}"/>
                  </a:ext>
                </a:extLst>
              </p:cNvPr>
              <p:cNvSpPr txBox="1"/>
              <p:nvPr/>
            </p:nvSpPr>
            <p:spPr>
              <a:xfrm>
                <a:off x="528013" y="2420763"/>
                <a:ext cx="8073685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1005F7-13DE-D75A-FEE8-FE33B62F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3" y="2420763"/>
                <a:ext cx="8073685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1CF01-D9EE-777F-842F-E9BBC1786962}"/>
                  </a:ext>
                </a:extLst>
              </p:cNvPr>
              <p:cNvSpPr txBox="1"/>
              <p:nvPr/>
            </p:nvSpPr>
            <p:spPr>
              <a:xfrm>
                <a:off x="1024403" y="3863856"/>
                <a:ext cx="5649752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1CF01-D9EE-777F-842F-E9BBC178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03" y="3863856"/>
                <a:ext cx="5649752" cy="895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587407"/>
      </p:ext>
    </p:extLst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Second-order derivatives of reduced invariants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81A03D-B7BF-A732-F624-5FFCA2095677}"/>
                  </a:ext>
                </a:extLst>
              </p:cNvPr>
              <p:cNvSpPr txBox="1"/>
              <p:nvPr/>
            </p:nvSpPr>
            <p:spPr>
              <a:xfrm>
                <a:off x="-20347" y="1227595"/>
                <a:ext cx="9184694" cy="2073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81A03D-B7BF-A732-F624-5FFCA2095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47" y="1227595"/>
                <a:ext cx="9184694" cy="2073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EFB101-9786-B4A9-10C1-AB0D643B85CF}"/>
                  </a:ext>
                </a:extLst>
              </p:cNvPr>
              <p:cNvSpPr txBox="1"/>
              <p:nvPr/>
            </p:nvSpPr>
            <p:spPr>
              <a:xfrm>
                <a:off x="2330688" y="3678238"/>
                <a:ext cx="4012380" cy="10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  <m:sSup>
                              <m:sSup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EFB101-9786-B4A9-10C1-AB0D643B8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688" y="3678238"/>
                <a:ext cx="4012380" cy="10915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783608"/>
      </p:ext>
    </p:extLst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8849"/>
            <a:ext cx="8909050" cy="66563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[STRESS,D]=MOONEY(F,PROP,LTAN)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2nd PK stress and stiffness for Mooney-Rivlin material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 A10=PROP(1); A01=PROP(2); K=PROP(3);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 X12=1/2; X13=1/3; X23=2/3; X43=4/3; X53=5/3; X89=8/9;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Constants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 D=eye(6); C=F'*F;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 &amp; Right C-G tensor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 C1=C(1,1); C2=C(2,2); C3=C(3,3); C4=C(1,2); C5=C(2,3); C6=C(1,3);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Voigt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 I1=C1+C2+C3; I2=C1*C2+C1*C3+C2*C3-C4^2-C5^2-C6^2; I3=det(C);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Invariants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 J3=sqrt(I3);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Reduced invariants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 I1E=2*[1 1 1 0 0 0]';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Derivatives of invariants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 I2E=2*[C2+C3, C3+C1, C1+C2, -C4, -C5, -C6]';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 I3E=2*[C2*C3-C5^2,  C3*C1-C6^2,  C1*C2-C4^2, ...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        C5*C6-C3*C4, C6*C4-C1*C5, C4*C5-C2*C6]';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 W1=I3^(-X13); W2 = X13*I1*I3^(-X43); W3 = I3^(-X23);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Parameters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17	 W4=X23*I2*I3^(-X53); W5 = X12*I3^(-X12);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18	 J1E=W1*I1E-W2*I3E; J2E=W3*I2E-W4*I3E; J3E=W5*I3E;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Derivatives of invariants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19	 STRESS=A10*J1E + A01*J2E + K*(J3-1)*J3E;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 P-K Stress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20	 if ~LTAN, return; end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 not calculate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21	 I2EE=[0  4  4  0  0  0; 4  0  4  0  0  0; 4  4  0  0  0  0;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 derivatives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22	       0  0  0 -2  0  0; 0  0  0  0 -2  0; 0  0  0  0  0 -2];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of I2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23	 I3EE=[ 0     4*C3  4*C2  0    -4*C5  0;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 derivatives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24	        4*C3  0     4*C1  0     0    -4*C6;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of I3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25	        4*C2  4*C1  0    -4*C4  0     0;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26	        0     0    -4*C4 -2*C3  2*C6  2*C5;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27	       -4*C5  0     0     2*C6 -2*C1  2*C4;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28	        0    -4*C6  0     2*C5  2*C4 -2*C2];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29	 W1=X23*I3^(-X12);    W2 = X89*I1*I3^(-X43); W3 = X13*I1*I3^(-X43);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Parameters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30	 W4=X43*I3^(-X12);    W5 = X89*I2*I3^(-X53); W6 = I3^(-X23);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31	 W7=X23*I2*I3^(-X53); W8 = I3^(-X12);        W9 = X12*I3^(-X12);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32	 J1EE=-W1*(J1E*J3E' + J3E*J1E') + W2*(J3E*J3E') - W3*I3EE;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 derivatives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33	 J2EE=-W4*(J2E*J3E' + J3E*J2E') + W5*(J3E*J3E') + W6*I2EE - W7*I3EE;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34	 J3EE=-W8*(J3E*J3E') + W9*I3EE;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35	 D=A10*J1EE + A01*J2EE + K*(J3E*J3E') + K*(J3-1)*J3EE;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Tangent stiffness</a:t>
            </a:r>
          </a:p>
          <a:p>
            <a:pPr marL="0" indent="0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36	end                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99162564"/>
      </p:ext>
    </p:extLst>
  </p:cSld>
  <p:clrMapOvr>
    <a:masterClrMapping/>
  </p:clrMapOvr>
  <p:transition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/>
              <a:t>Hyperelastic</a:t>
            </a:r>
            <a:r>
              <a:rPr lang="en-US" dirty="0"/>
              <a:t> material: strain energy density exists with incompressible constraint</a:t>
            </a:r>
          </a:p>
          <a:p>
            <a:pPr>
              <a:spcBef>
                <a:spcPts val="1200"/>
              </a:spcBef>
            </a:pPr>
            <a:r>
              <a:rPr lang="en-US" dirty="0"/>
              <a:t>In order to be material frame indifferent, material properties must be expressed using invariants</a:t>
            </a:r>
          </a:p>
          <a:p>
            <a:pPr>
              <a:spcBef>
                <a:spcPts val="1200"/>
              </a:spcBef>
            </a:pPr>
            <a:r>
              <a:rPr lang="en-US" dirty="0"/>
              <a:t>Numerical instability (volumetric locking) can occur when large bulk modulus is used for incompressibility</a:t>
            </a:r>
          </a:p>
          <a:p>
            <a:pPr>
              <a:spcBef>
                <a:spcPts val="1200"/>
              </a:spcBef>
            </a:pPr>
            <a:r>
              <a:rPr lang="en-US" dirty="0"/>
              <a:t>Mixed formulation is used for purely incompressibility (additional pressure variable, non-PD tangent stiffness)</a:t>
            </a:r>
          </a:p>
          <a:p>
            <a:pPr>
              <a:spcBef>
                <a:spcPts val="1200"/>
              </a:spcBef>
            </a:pPr>
            <a:r>
              <a:rPr lang="en-US" dirty="0"/>
              <a:t>Perturbed Lagrangian formulation for nearly incompressibility (reduced integration for pressure term)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27658"/>
      </p:ext>
    </p:extLst>
  </p:cSld>
  <p:clrMapOvr>
    <a:masterClrMapping/>
  </p:clrMapOvr>
  <p:transition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Formulation for Nonlinear Elasticity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3.6</a:t>
            </a:r>
          </a:p>
        </p:txBody>
      </p:sp>
    </p:spTree>
    <p:extLst>
      <p:ext uri="{BB962C8B-B14F-4D97-AF65-F5344CB8AC3E}">
        <p14:creationId xmlns:p14="http://schemas.microsoft.com/office/powerpoint/2010/main" val="2820887881"/>
      </p:ext>
    </p:extLst>
  </p:cSld>
  <p:clrMapOvr>
    <a:masterClrMapping/>
  </p:clrMapOvr>
  <p:transition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Voigt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</a:t>
            </a:r>
            <a:r>
              <a:rPr lang="en-US" b="1" dirty="0">
                <a:solidFill>
                  <a:srgbClr val="2C02C6"/>
                </a:solidFill>
              </a:rPr>
              <a:t>Voigt notation </a:t>
            </a:r>
            <a:r>
              <a:rPr lang="en-US" dirty="0"/>
              <a:t>because the tensor notation is not convenient for implementation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-order tensor </a:t>
            </a:r>
            <a:r>
              <a:rPr lang="en-US" dirty="0">
                <a:sym typeface="Euclid Symbol"/>
              </a:rPr>
              <a:t> vector</a:t>
            </a:r>
          </a:p>
          <a:p>
            <a:pPr lvl="1"/>
            <a:r>
              <a:rPr lang="en-US" dirty="0">
                <a:sym typeface="Euclid Symbol"/>
              </a:rPr>
              <a:t>4</a:t>
            </a:r>
            <a:r>
              <a:rPr lang="en-US" baseline="30000" dirty="0">
                <a:sym typeface="Euclid Symbol"/>
              </a:rPr>
              <a:t>th</a:t>
            </a:r>
            <a:r>
              <a:rPr lang="en-US" dirty="0">
                <a:sym typeface="Euclid Symbol"/>
              </a:rPr>
              <a:t>-order tensor</a:t>
            </a:r>
            <a:r>
              <a:rPr lang="en-US" dirty="0"/>
              <a:t> </a:t>
            </a:r>
            <a:r>
              <a:rPr lang="en-US" dirty="0">
                <a:sym typeface="Euclid Symbol"/>
              </a:rPr>
              <a:t> matrix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Stress and strain vectors (Voigt notation)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Since stress and strain are symmetric, we don’t need 21 component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CBB015-336B-381F-B422-AA748C13B988}"/>
                  </a:ext>
                </a:extLst>
              </p:cNvPr>
              <p:cNvSpPr txBox="1"/>
              <p:nvPr/>
            </p:nvSpPr>
            <p:spPr>
              <a:xfrm>
                <a:off x="1395663" y="3052583"/>
                <a:ext cx="40205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}=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CBB015-336B-381F-B422-AA748C13B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63" y="3052583"/>
                <a:ext cx="4020523" cy="461665"/>
              </a:xfrm>
              <a:prstGeom prst="rect">
                <a:avLst/>
              </a:prstGeom>
              <a:blipFill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05BD6-31D4-B1B2-4E51-7F986033AC99}"/>
                  </a:ext>
                </a:extLst>
              </p:cNvPr>
              <p:cNvSpPr txBox="1"/>
              <p:nvPr/>
            </p:nvSpPr>
            <p:spPr>
              <a:xfrm>
                <a:off x="1395663" y="3767604"/>
                <a:ext cx="43146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}=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05BD6-31D4-B1B2-4E51-7F986033A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63" y="3767604"/>
                <a:ext cx="4314643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733664"/>
      </p:ext>
    </p:extLst>
  </p:cSld>
  <p:clrMapOvr>
    <a:masterClrMapping/>
  </p:clrMapOvr>
  <p:transition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4-Node Quadrilateral Element in 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We will use plane-strain, 4-node quadrilateral element to discuss implementation of nonlinear elastic FEA</a:t>
            </a:r>
          </a:p>
          <a:p>
            <a:pPr>
              <a:spcBef>
                <a:spcPts val="1200"/>
              </a:spcBef>
            </a:pPr>
            <a:r>
              <a:rPr lang="en-US" dirty="0"/>
              <a:t>We will use TL formulation</a:t>
            </a:r>
          </a:p>
          <a:p>
            <a:pPr>
              <a:spcBef>
                <a:spcPts val="1200"/>
              </a:spcBef>
            </a:pPr>
            <a:r>
              <a:rPr lang="en-US" dirty="0"/>
              <a:t>UL formulation will be discussed in Chapter 4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1551563" y="3439681"/>
            <a:ext cx="5856284" cy="2739446"/>
            <a:chOff x="1588509" y="3679826"/>
            <a:chExt cx="5856284" cy="2739446"/>
          </a:xfrm>
        </p:grpSpPr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985819" y="5804598"/>
              <a:ext cx="2096654" cy="6146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Finite Element at undeformed domain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295179" y="5849162"/>
              <a:ext cx="2149614" cy="2570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Reference Element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857092" y="3900701"/>
              <a:ext cx="2157234" cy="1413792"/>
            </a:xfrm>
            <a:custGeom>
              <a:avLst/>
              <a:gdLst/>
              <a:ahLst/>
              <a:cxnLst>
                <a:cxn ang="0">
                  <a:pos x="825" y="0"/>
                </a:cxn>
                <a:cxn ang="0">
                  <a:pos x="0" y="1305"/>
                </a:cxn>
                <a:cxn ang="0">
                  <a:pos x="2265" y="1485"/>
                </a:cxn>
                <a:cxn ang="0">
                  <a:pos x="2160" y="285"/>
                </a:cxn>
                <a:cxn ang="0">
                  <a:pos x="825" y="0"/>
                </a:cxn>
              </a:cxnLst>
              <a:rect l="0" t="0" r="r" b="b"/>
              <a:pathLst>
                <a:path w="2265" h="1485">
                  <a:moveTo>
                    <a:pt x="825" y="0"/>
                  </a:moveTo>
                  <a:lnTo>
                    <a:pt x="0" y="1305"/>
                  </a:lnTo>
                  <a:lnTo>
                    <a:pt x="2265" y="1485"/>
                  </a:lnTo>
                  <a:lnTo>
                    <a:pt x="2160" y="28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Oval 7"/>
            <p:cNvSpPr>
              <a:spLocks noChangeAspect="1" noChangeArrowheads="1"/>
            </p:cNvSpPr>
            <p:nvPr/>
          </p:nvSpPr>
          <p:spPr bwMode="auto">
            <a:xfrm>
              <a:off x="2628553" y="3866997"/>
              <a:ext cx="55240" cy="6759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Oval 8"/>
            <p:cNvSpPr>
              <a:spLocks noChangeAspect="1" noChangeArrowheads="1"/>
            </p:cNvSpPr>
            <p:nvPr/>
          </p:nvSpPr>
          <p:spPr bwMode="auto">
            <a:xfrm>
              <a:off x="3879082" y="4155850"/>
              <a:ext cx="55240" cy="6759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Oval 9"/>
            <p:cNvSpPr>
              <a:spLocks noChangeAspect="1" noChangeArrowheads="1"/>
            </p:cNvSpPr>
            <p:nvPr/>
          </p:nvSpPr>
          <p:spPr bwMode="auto">
            <a:xfrm>
              <a:off x="3985753" y="5270699"/>
              <a:ext cx="55240" cy="6759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spect="1" noChangeArrowheads="1"/>
            </p:cNvSpPr>
            <p:nvPr/>
          </p:nvSpPr>
          <p:spPr bwMode="auto">
            <a:xfrm>
              <a:off x="1835186" y="5101804"/>
              <a:ext cx="55240" cy="6759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614224" y="5536321"/>
              <a:ext cx="2485819" cy="9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rot="16200000">
              <a:off x="865007" y="4800387"/>
              <a:ext cx="1727968" cy="9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081947" y="5377329"/>
              <a:ext cx="276202" cy="321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588509" y="3679826"/>
              <a:ext cx="252392" cy="2856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834234" y="5205960"/>
              <a:ext cx="185722" cy="2427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048612" y="5142173"/>
              <a:ext cx="228581" cy="263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3934322" y="3992098"/>
              <a:ext cx="192389" cy="2856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2414258" y="3759798"/>
              <a:ext cx="228581" cy="263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4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5371525" y="4844182"/>
              <a:ext cx="1742930" cy="9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rot="16200000">
              <a:off x="5487042" y="4792771"/>
              <a:ext cx="1399512" cy="9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7105884" y="4687093"/>
              <a:ext cx="228581" cy="327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6041077" y="3736949"/>
              <a:ext cx="250487" cy="371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</a:t>
              </a: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5700111" y="4357685"/>
              <a:ext cx="971469" cy="97109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5208661" y="5344959"/>
              <a:ext cx="691458" cy="263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(–1,–1)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6434427" y="5340199"/>
              <a:ext cx="735269" cy="268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(1,–1)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6564909" y="4077782"/>
              <a:ext cx="539070" cy="2665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(1,1)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285807" y="4101584"/>
              <a:ext cx="618121" cy="293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(–1,1)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4457201" y="4793723"/>
              <a:ext cx="628598" cy="128527"/>
            </a:xfrm>
            <a:prstGeom prst="rightArrow">
              <a:avLst>
                <a:gd name="adj1" fmla="val 50000"/>
                <a:gd name="adj2" fmla="val 12222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59419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4200800" y="5671127"/>
            <a:ext cx="2068945" cy="46181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Infinitesimal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1" i="0" dirty="0" err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deforms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1" i="0" dirty="0" err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Remember that the mapping is </a:t>
                </a:r>
                <a:r>
                  <a:rPr lang="en-US" b="1" dirty="0">
                    <a:solidFill>
                      <a:srgbClr val="2C02C6"/>
                    </a:solidFill>
                  </a:rPr>
                  <a:t>continuously differentiable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Deformation gradient</a:t>
                </a:r>
                <a:r>
                  <a:rPr lang="en-US" dirty="0"/>
                  <a:t>: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gradient of mapping </a:t>
                </a:r>
                <a:r>
                  <a:rPr lang="en-US" dirty="0">
                    <a:latin typeface="Symbol" pitchFamily="18" charset="2"/>
                  </a:rPr>
                  <a:t>F</a:t>
                </a:r>
                <a:r>
                  <a:rPr lang="en-US" dirty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Second-order tensor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2C02C6"/>
                    </a:solidFill>
                  </a:rPr>
                  <a:t>Depend on both </a:t>
                </a:r>
                <a:r>
                  <a:rPr lang="en-US" b="1" dirty="0">
                    <a:solidFill>
                      <a:srgbClr val="2C02C6"/>
                    </a:solidFill>
                    <a:latin typeface="Symbol" pitchFamily="18" charset="2"/>
                  </a:rPr>
                  <a:t>W</a:t>
                </a:r>
                <a:r>
                  <a:rPr lang="en-US" b="1" baseline="-25000" dirty="0">
                    <a:solidFill>
                      <a:srgbClr val="2C02C6"/>
                    </a:solidFill>
                  </a:rPr>
                  <a:t>0</a:t>
                </a:r>
                <a:r>
                  <a:rPr lang="en-US" b="1" dirty="0">
                    <a:solidFill>
                      <a:srgbClr val="2C02C6"/>
                    </a:solidFill>
                  </a:rPr>
                  <a:t> and </a:t>
                </a:r>
                <a:r>
                  <a:rPr lang="en-US" b="1" dirty="0" err="1">
                    <a:solidFill>
                      <a:srgbClr val="2C02C6"/>
                    </a:solidFill>
                    <a:latin typeface="Symbol" pitchFamily="18" charset="2"/>
                  </a:rPr>
                  <a:t>W</a:t>
                </a:r>
                <a:r>
                  <a:rPr lang="en-US" b="1" baseline="-25000" dirty="0" err="1">
                    <a:solidFill>
                      <a:srgbClr val="2C02C6"/>
                    </a:solidFill>
                  </a:rPr>
                  <a:t>x</a:t>
                </a:r>
                <a:r>
                  <a:rPr lang="en-US" b="1" dirty="0">
                    <a:solidFill>
                      <a:srgbClr val="2C02C6"/>
                    </a:solidFill>
                  </a:rPr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Due to one-to-one mapping: 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includes both deformation and rigid-body rotation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4879389" y="1888946"/>
            <a:ext cx="4026748" cy="1730201"/>
            <a:chOff x="2932602" y="4730473"/>
            <a:chExt cx="4026748" cy="1730201"/>
          </a:xfrm>
        </p:grpSpPr>
        <p:sp>
          <p:nvSpPr>
            <p:cNvPr id="46084" name="Freeform 4"/>
            <p:cNvSpPr>
              <a:spLocks/>
            </p:cNvSpPr>
            <p:nvPr/>
          </p:nvSpPr>
          <p:spPr bwMode="auto">
            <a:xfrm>
              <a:off x="2932602" y="5041071"/>
              <a:ext cx="1686701" cy="1419603"/>
            </a:xfrm>
            <a:custGeom>
              <a:avLst/>
              <a:gdLst/>
              <a:ahLst/>
              <a:cxnLst>
                <a:cxn ang="0">
                  <a:pos x="8" y="897"/>
                </a:cxn>
                <a:cxn ang="0">
                  <a:pos x="168" y="427"/>
                </a:cxn>
                <a:cxn ang="0">
                  <a:pos x="608" y="57"/>
                </a:cxn>
                <a:cxn ang="0">
                  <a:pos x="1288" y="87"/>
                </a:cxn>
                <a:cxn ang="0">
                  <a:pos x="1718" y="517"/>
                </a:cxn>
                <a:cxn ang="0">
                  <a:pos x="1608" y="1197"/>
                </a:cxn>
                <a:cxn ang="0">
                  <a:pos x="898" y="1467"/>
                </a:cxn>
                <a:cxn ang="0">
                  <a:pos x="158" y="1337"/>
                </a:cxn>
                <a:cxn ang="0">
                  <a:pos x="8" y="897"/>
                </a:cxn>
              </a:cxnLst>
              <a:rect l="0" t="0" r="r" b="b"/>
              <a:pathLst>
                <a:path w="1771" h="1490">
                  <a:moveTo>
                    <a:pt x="8" y="897"/>
                  </a:moveTo>
                  <a:cubicBezTo>
                    <a:pt x="10" y="745"/>
                    <a:pt x="68" y="567"/>
                    <a:pt x="168" y="427"/>
                  </a:cubicBezTo>
                  <a:cubicBezTo>
                    <a:pt x="268" y="287"/>
                    <a:pt x="421" y="114"/>
                    <a:pt x="608" y="57"/>
                  </a:cubicBezTo>
                  <a:cubicBezTo>
                    <a:pt x="795" y="0"/>
                    <a:pt x="1103" y="10"/>
                    <a:pt x="1288" y="87"/>
                  </a:cubicBezTo>
                  <a:cubicBezTo>
                    <a:pt x="1473" y="164"/>
                    <a:pt x="1665" y="332"/>
                    <a:pt x="1718" y="517"/>
                  </a:cubicBezTo>
                  <a:cubicBezTo>
                    <a:pt x="1771" y="702"/>
                    <a:pt x="1745" y="1039"/>
                    <a:pt x="1608" y="1197"/>
                  </a:cubicBezTo>
                  <a:cubicBezTo>
                    <a:pt x="1471" y="1355"/>
                    <a:pt x="1140" y="1444"/>
                    <a:pt x="898" y="1467"/>
                  </a:cubicBezTo>
                  <a:cubicBezTo>
                    <a:pt x="656" y="1490"/>
                    <a:pt x="306" y="1432"/>
                    <a:pt x="158" y="1337"/>
                  </a:cubicBezTo>
                  <a:cubicBezTo>
                    <a:pt x="10" y="1242"/>
                    <a:pt x="0" y="1045"/>
                    <a:pt x="8" y="897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auto">
            <a:xfrm>
              <a:off x="5387890" y="4730473"/>
              <a:ext cx="1571460" cy="1572998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200" y="403"/>
                </a:cxn>
                <a:cxn ang="0">
                  <a:pos x="520" y="83"/>
                </a:cxn>
                <a:cxn ang="0">
                  <a:pos x="1130" y="83"/>
                </a:cxn>
                <a:cxn ang="0">
                  <a:pos x="1600" y="583"/>
                </a:cxn>
                <a:cxn ang="0">
                  <a:pos x="1430" y="1273"/>
                </a:cxn>
                <a:cxn ang="0">
                  <a:pos x="780" y="1633"/>
                </a:cxn>
                <a:cxn ang="0">
                  <a:pos x="150" y="1383"/>
                </a:cxn>
                <a:cxn ang="0">
                  <a:pos x="0" y="883"/>
                </a:cxn>
              </a:cxnLst>
              <a:rect l="0" t="0" r="r" b="b"/>
              <a:pathLst>
                <a:path w="1650" h="1651">
                  <a:moveTo>
                    <a:pt x="0" y="883"/>
                  </a:moveTo>
                  <a:cubicBezTo>
                    <a:pt x="27" y="716"/>
                    <a:pt x="113" y="536"/>
                    <a:pt x="200" y="403"/>
                  </a:cubicBezTo>
                  <a:cubicBezTo>
                    <a:pt x="287" y="270"/>
                    <a:pt x="365" y="136"/>
                    <a:pt x="520" y="83"/>
                  </a:cubicBezTo>
                  <a:cubicBezTo>
                    <a:pt x="675" y="30"/>
                    <a:pt x="950" y="0"/>
                    <a:pt x="1130" y="83"/>
                  </a:cubicBezTo>
                  <a:cubicBezTo>
                    <a:pt x="1310" y="166"/>
                    <a:pt x="1550" y="385"/>
                    <a:pt x="1600" y="583"/>
                  </a:cubicBezTo>
                  <a:cubicBezTo>
                    <a:pt x="1650" y="781"/>
                    <a:pt x="1567" y="1098"/>
                    <a:pt x="1430" y="1273"/>
                  </a:cubicBezTo>
                  <a:cubicBezTo>
                    <a:pt x="1293" y="1448"/>
                    <a:pt x="993" y="1615"/>
                    <a:pt x="780" y="1633"/>
                  </a:cubicBezTo>
                  <a:cubicBezTo>
                    <a:pt x="567" y="1651"/>
                    <a:pt x="280" y="1508"/>
                    <a:pt x="150" y="1383"/>
                  </a:cubicBezTo>
                  <a:cubicBezTo>
                    <a:pt x="20" y="1258"/>
                    <a:pt x="31" y="987"/>
                    <a:pt x="0" y="883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V="1">
              <a:off x="3778333" y="5552700"/>
              <a:ext cx="2390525" cy="1905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3206893" y="5324040"/>
              <a:ext cx="314292" cy="30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r>
                <a:rPr kumimoji="0" lang="en-US" altLang="ko-KR" b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5664085" y="4923882"/>
              <a:ext cx="314292" cy="30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r>
                <a:rPr kumimoji="0" lang="en-US" altLang="ko-KR" b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4816450" y="5309748"/>
              <a:ext cx="218100" cy="27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flipV="1">
              <a:off x="3778333" y="5394543"/>
              <a:ext cx="66668" cy="3620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V="1">
              <a:off x="6149811" y="5203992"/>
              <a:ext cx="152384" cy="3620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6254574" y="5324040"/>
              <a:ext cx="25048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3854526" y="5446944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3685951" y="5753731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6066951" y="5534598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103" name="Text Box 23"/>
            <p:cNvSpPr txBox="1">
              <a:spLocks noChangeArrowheads="1"/>
            </p:cNvSpPr>
            <p:nvPr/>
          </p:nvSpPr>
          <p:spPr bwMode="auto">
            <a:xfrm>
              <a:off x="3638331" y="5191606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P'</a:t>
              </a:r>
              <a:endParaRPr kumimoji="0" lang="en-US" altLang="ko-KR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104" name="Text Box 24"/>
            <p:cNvSpPr txBox="1">
              <a:spLocks noChangeArrowheads="1"/>
            </p:cNvSpPr>
            <p:nvPr/>
          </p:nvSpPr>
          <p:spPr bwMode="auto">
            <a:xfrm>
              <a:off x="6276480" y="4953418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Q'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FD610-CEA7-1EF1-9658-F38C1F3BF16E}"/>
                  </a:ext>
                </a:extLst>
              </p:cNvPr>
              <p:cNvSpPr txBox="1"/>
              <p:nvPr/>
            </p:nvSpPr>
            <p:spPr>
              <a:xfrm>
                <a:off x="491178" y="2070933"/>
                <a:ext cx="4107086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FD610-CEA7-1EF1-9658-F38C1F3B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8" y="2070933"/>
                <a:ext cx="4107086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78A607-DF70-CD14-0AE3-58B15161659F}"/>
                  </a:ext>
                </a:extLst>
              </p:cNvPr>
              <p:cNvSpPr txBox="1"/>
              <p:nvPr/>
            </p:nvSpPr>
            <p:spPr>
              <a:xfrm>
                <a:off x="838395" y="3841475"/>
                <a:ext cx="1463286" cy="8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78A607-DF70-CD14-0AE3-58B151616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95" y="3841475"/>
                <a:ext cx="1463286" cy="898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1F1E0F-BA4D-D993-CD10-480F096AE085}"/>
                  </a:ext>
                </a:extLst>
              </p:cNvPr>
              <p:cNvSpPr txBox="1"/>
              <p:nvPr/>
            </p:nvSpPr>
            <p:spPr>
              <a:xfrm>
                <a:off x="2667001" y="3850561"/>
                <a:ext cx="3199850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1F1E0F-BA4D-D993-CD10-480F096A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3850561"/>
                <a:ext cx="3199850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CFAE2-C506-CED0-93A6-C33B6BE39598}"/>
                  </a:ext>
                </a:extLst>
              </p:cNvPr>
              <p:cNvSpPr txBox="1"/>
              <p:nvPr/>
            </p:nvSpPr>
            <p:spPr>
              <a:xfrm>
                <a:off x="4259195" y="5654972"/>
                <a:ext cx="2010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CFAE2-C506-CED0-93A6-C33B6BE39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95" y="5654972"/>
                <a:ext cx="2010550" cy="461665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9FB096-DD95-FD69-44F4-40D9815B7CB3}"/>
                  </a:ext>
                </a:extLst>
              </p:cNvPr>
              <p:cNvSpPr txBox="1"/>
              <p:nvPr/>
            </p:nvSpPr>
            <p:spPr>
              <a:xfrm>
                <a:off x="6903900" y="5654972"/>
                <a:ext cx="1853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9FB096-DD95-FD69-44F4-40D9815B7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900" y="5654972"/>
                <a:ext cx="18535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A0252-8677-B5DD-BF41-6439A14B6AB8}"/>
                  </a:ext>
                </a:extLst>
              </p:cNvPr>
              <p:cNvSpPr txBox="1"/>
              <p:nvPr/>
            </p:nvSpPr>
            <p:spPr>
              <a:xfrm>
                <a:off x="6326247" y="3962208"/>
                <a:ext cx="2199064" cy="107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b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den>
                            </m:f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A0252-8677-B5DD-BF41-6439A14B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247" y="3962208"/>
                <a:ext cx="2199064" cy="1076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1246909" y="3288143"/>
            <a:ext cx="2456873" cy="1219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and </a:t>
            </a:r>
            <a:r>
              <a:rPr lang="en-US"/>
              <a:t>Isoparametric </a:t>
            </a:r>
            <a:r>
              <a:rPr lang="en-US" dirty="0"/>
              <a:t>Mapping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82255" y="1136073"/>
            <a:ext cx="2604654" cy="116378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Displacement interpolation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 err="1">
                <a:solidFill>
                  <a:srgbClr val="2C02C6"/>
                </a:solidFill>
              </a:rPr>
              <a:t>Isoparametric</a:t>
            </a:r>
            <a:r>
              <a:rPr lang="en-US" b="1" dirty="0">
                <a:solidFill>
                  <a:srgbClr val="2C02C6"/>
                </a:solidFill>
              </a:rPr>
              <a:t> mapping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same interpolation function is used for geometry mapping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3155214" y="1320801"/>
            <a:ext cx="646546" cy="304800"/>
          </a:xfrm>
          <a:custGeom>
            <a:avLst/>
            <a:gdLst>
              <a:gd name="connsiteX0" fmla="*/ 0 w 646546"/>
              <a:gd name="connsiteY0" fmla="*/ 304800 h 304800"/>
              <a:gd name="connsiteX1" fmla="*/ 0 w 646546"/>
              <a:gd name="connsiteY1" fmla="*/ 0 h 304800"/>
              <a:gd name="connsiteX2" fmla="*/ 646546 w 646546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46" h="304800">
                <a:moveTo>
                  <a:pt x="0" y="304800"/>
                </a:moveTo>
                <a:lnTo>
                  <a:pt x="0" y="0"/>
                </a:lnTo>
                <a:lnTo>
                  <a:pt x="646546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5582" y="1145316"/>
                <a:ext cx="3634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Nodal displacement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82" y="1145316"/>
                <a:ext cx="3634521" cy="369332"/>
              </a:xfrm>
              <a:prstGeom prst="rect">
                <a:avLst/>
              </a:prstGeom>
              <a:blipFill>
                <a:blip r:embed="rId2"/>
                <a:stretch>
                  <a:fillRect l="-134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 flipV="1">
            <a:off x="2627746" y="1935019"/>
            <a:ext cx="1325418" cy="304800"/>
          </a:xfrm>
          <a:custGeom>
            <a:avLst/>
            <a:gdLst>
              <a:gd name="connsiteX0" fmla="*/ 0 w 646546"/>
              <a:gd name="connsiteY0" fmla="*/ 304800 h 304800"/>
              <a:gd name="connsiteX1" fmla="*/ 0 w 646546"/>
              <a:gd name="connsiteY1" fmla="*/ 0 h 304800"/>
              <a:gd name="connsiteX2" fmla="*/ 646546 w 646546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46" h="304800">
                <a:moveTo>
                  <a:pt x="0" y="304800"/>
                </a:moveTo>
                <a:lnTo>
                  <a:pt x="0" y="0"/>
                </a:lnTo>
                <a:lnTo>
                  <a:pt x="646546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0838" y="205509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Interpolation function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3203020" y="3431310"/>
            <a:ext cx="646546" cy="304800"/>
          </a:xfrm>
          <a:custGeom>
            <a:avLst/>
            <a:gdLst>
              <a:gd name="connsiteX0" fmla="*/ 0 w 646546"/>
              <a:gd name="connsiteY0" fmla="*/ 304800 h 304800"/>
              <a:gd name="connsiteX1" fmla="*/ 0 w 646546"/>
              <a:gd name="connsiteY1" fmla="*/ 0 h 304800"/>
              <a:gd name="connsiteX2" fmla="*/ 646546 w 646546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46" h="304800">
                <a:moveTo>
                  <a:pt x="0" y="304800"/>
                </a:moveTo>
                <a:lnTo>
                  <a:pt x="0" y="0"/>
                </a:lnTo>
                <a:lnTo>
                  <a:pt x="646546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3388" y="3255825"/>
                <a:ext cx="2665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Nodal coordinate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388" y="3255825"/>
                <a:ext cx="2665153" cy="369332"/>
              </a:xfrm>
              <a:prstGeom prst="rect">
                <a:avLst/>
              </a:prstGeom>
              <a:blipFill>
                <a:blip r:embed="rId3"/>
                <a:stretch>
                  <a:fillRect l="-2059" t="-8197" r="-68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68800" y="4959927"/>
            <a:ext cx="36215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C02C6"/>
                </a:solidFill>
              </a:rPr>
              <a:t>Interpolation (shape) function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 Same for all elements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 Mapping depends of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8EF14-0EFE-AB9B-C0A4-AC78C3789C25}"/>
                  </a:ext>
                </a:extLst>
              </p:cNvPr>
              <p:cNvSpPr txBox="1"/>
              <p:nvPr/>
            </p:nvSpPr>
            <p:spPr>
              <a:xfrm>
                <a:off x="1167404" y="1153546"/>
                <a:ext cx="2320864" cy="1128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38EF14-0EFE-AB9B-C0A4-AC78C3789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04" y="1153546"/>
                <a:ext cx="2320864" cy="1128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AD0F7A-591B-607E-C80B-77BB7F0FE6C5}"/>
                  </a:ext>
                </a:extLst>
              </p:cNvPr>
              <p:cNvSpPr txBox="1"/>
              <p:nvPr/>
            </p:nvSpPr>
            <p:spPr>
              <a:xfrm>
                <a:off x="1245404" y="3319911"/>
                <a:ext cx="2326278" cy="1128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AD0F7A-591B-607E-C80B-77BB7F0FE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04" y="3319911"/>
                <a:ext cx="2326278" cy="1128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BF1949-B5D5-AA56-59F9-63FBB2F60706}"/>
                  </a:ext>
                </a:extLst>
              </p:cNvPr>
              <p:cNvSpPr txBox="1"/>
              <p:nvPr/>
            </p:nvSpPr>
            <p:spPr>
              <a:xfrm>
                <a:off x="1117713" y="4522584"/>
                <a:ext cx="2484783" cy="228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BF1949-B5D5-AA56-59F9-63FBB2F60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13" y="4522584"/>
                <a:ext cx="2484783" cy="2286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165245"/>
      </p:ext>
    </p:extLst>
  </p:cSld>
  <p:clrMapOvr>
    <a:masterClrMapping/>
  </p:clrMapOvr>
  <p:transition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and Deformation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Displacement gradient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How to calculate 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Deformation gradient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Both displacement and deformation gradients are not symmetric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72B95-72F6-28F1-11EB-ADB470FDDF75}"/>
                  </a:ext>
                </a:extLst>
              </p:cNvPr>
              <p:cNvSpPr txBox="1"/>
              <p:nvPr/>
            </p:nvSpPr>
            <p:spPr>
              <a:xfrm>
                <a:off x="867993" y="1179143"/>
                <a:ext cx="3249612" cy="1206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72B95-72F6-28F1-11EB-ADB470FD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93" y="1179143"/>
                <a:ext cx="3249612" cy="1206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EA69CD-835D-39C1-1BF7-DCF412F6675D}"/>
                  </a:ext>
                </a:extLst>
              </p:cNvPr>
              <p:cNvSpPr txBox="1"/>
              <p:nvPr/>
            </p:nvSpPr>
            <p:spPr>
              <a:xfrm>
                <a:off x="4572000" y="1196491"/>
                <a:ext cx="2301469" cy="956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𝐼𝑖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EA69CD-835D-39C1-1BF7-DCF412F66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96491"/>
                <a:ext cx="2301469" cy="956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FD1BAB-AD1A-F2D2-B02C-217FD7696340}"/>
                  </a:ext>
                </a:extLst>
              </p:cNvPr>
              <p:cNvSpPr txBox="1"/>
              <p:nvPr/>
            </p:nvSpPr>
            <p:spPr>
              <a:xfrm>
                <a:off x="916119" y="2481104"/>
                <a:ext cx="37315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FD1BAB-AD1A-F2D2-B02C-217FD769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19" y="2481104"/>
                <a:ext cx="3731508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01AF2D-5039-07D5-092E-29BE06D0BC34}"/>
                  </a:ext>
                </a:extLst>
              </p:cNvPr>
              <p:cNvSpPr txBox="1"/>
              <p:nvPr/>
            </p:nvSpPr>
            <p:spPr>
              <a:xfrm>
                <a:off x="2834297" y="2933156"/>
                <a:ext cx="1105186" cy="689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</m:d>
                        </m:num>
                        <m:den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000" b="0" i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01AF2D-5039-07D5-092E-29BE06D0B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97" y="2933156"/>
                <a:ext cx="1105186" cy="6894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CFEDE-8C1C-B51A-4068-001DFF514718}"/>
                  </a:ext>
                </a:extLst>
              </p:cNvPr>
              <p:cNvSpPr txBox="1"/>
              <p:nvPr/>
            </p:nvSpPr>
            <p:spPr>
              <a:xfrm>
                <a:off x="565485" y="4718734"/>
                <a:ext cx="78772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>
                                            <a:latin typeface="Cambria Math" panose="020405030504060302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5CFEDE-8C1C-B51A-4068-001DFF514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5" y="4718734"/>
                <a:ext cx="787724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355860"/>
      </p:ext>
    </p:extLst>
  </p:cSld>
  <p:clrMapOvr>
    <a:masterClrMapping/>
  </p:clrMapOvr>
  <p:transition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Green-Lagrange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Green-Lagrange strain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r>
                  <a:rPr lang="en-US" dirty="0"/>
                  <a:t>Due to nonlinearity,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sz="2400" dirty="0"/>
                  <a:t>For St. Venant-Kirchhoff material,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  <m:r>
                      <a:rPr lang="en-US" sz="2400" b="0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4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338588-E13E-6248-17D1-72BCC209EE08}"/>
                  </a:ext>
                </a:extLst>
              </p:cNvPr>
              <p:cNvSpPr txBox="1"/>
              <p:nvPr/>
            </p:nvSpPr>
            <p:spPr>
              <a:xfrm>
                <a:off x="453763" y="1359618"/>
                <a:ext cx="6625962" cy="1921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2,2</m:t>
                                  </m:r>
                                </m:sub>
                              </m:s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2,2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2,2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&amp;0</m:t>
                              </m:r>
                            </m:e>
                            <m:e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2,2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338588-E13E-6248-17D1-72BCC209E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63" y="1359618"/>
                <a:ext cx="6625962" cy="1921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7B6E9-A7B3-2B23-217A-19A452361E25}"/>
                  </a:ext>
                </a:extLst>
              </p:cNvPr>
              <p:cNvSpPr txBox="1"/>
              <p:nvPr/>
            </p:nvSpPr>
            <p:spPr>
              <a:xfrm>
                <a:off x="2131308" y="4654502"/>
                <a:ext cx="3278526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7B6E9-A7B3-2B23-217A-19A452361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08" y="4654502"/>
                <a:ext cx="3278526" cy="1070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722669"/>
      </p:ext>
    </p:extLst>
  </p:cSld>
  <p:clrMapOvr>
    <a:masterClrMapping/>
  </p:clrMapOvr>
  <p:transition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267198" y="1348507"/>
            <a:ext cx="1884218" cy="62807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G-R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Although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nonlinear,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acc>
                    <m:d>
                      <m:dPr>
                        <m:sepChr m:val=",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linear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884625" y="3429000"/>
            <a:ext cx="701964" cy="1339273"/>
          </a:xfrm>
          <a:custGeom>
            <a:avLst/>
            <a:gdLst>
              <a:gd name="connsiteX0" fmla="*/ 0 w 701964"/>
              <a:gd name="connsiteY0" fmla="*/ 0 h 1339273"/>
              <a:gd name="connsiteX1" fmla="*/ 0 w 701964"/>
              <a:gd name="connsiteY1" fmla="*/ 1339273 h 1339273"/>
              <a:gd name="connsiteX2" fmla="*/ 701964 w 701964"/>
              <a:gd name="connsiteY2" fmla="*/ 1339273 h 133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964" h="1339273">
                <a:moveTo>
                  <a:pt x="0" y="0"/>
                </a:moveTo>
                <a:lnTo>
                  <a:pt x="0" y="1339273"/>
                </a:lnTo>
                <a:lnTo>
                  <a:pt x="701964" y="1339273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23534" y="4583545"/>
                <a:ext cx="49638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Function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Different from linear strain-displacement matrix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34" y="4583545"/>
                <a:ext cx="4963859" cy="646331"/>
              </a:xfrm>
              <a:prstGeom prst="rect">
                <a:avLst/>
              </a:prstGeom>
              <a:blipFill>
                <a:blip r:embed="rId3"/>
                <a:stretch>
                  <a:fillRect l="-982" t="-5660" r="-36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D6D9F2-5DE9-C7C3-9ABA-0F211D9F0F71}"/>
                  </a:ext>
                </a:extLst>
              </p:cNvPr>
              <p:cNvSpPr txBox="1"/>
              <p:nvPr/>
            </p:nvSpPr>
            <p:spPr>
              <a:xfrm>
                <a:off x="844132" y="1454428"/>
                <a:ext cx="27378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D6D9F2-5DE9-C7C3-9ABA-0F211D9F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32" y="1454428"/>
                <a:ext cx="2737841" cy="400110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B6F70-B1CF-058B-761B-794A269922D0}"/>
                  </a:ext>
                </a:extLst>
              </p:cNvPr>
              <p:cNvSpPr txBox="1"/>
              <p:nvPr/>
            </p:nvSpPr>
            <p:spPr>
              <a:xfrm>
                <a:off x="4267198" y="1446926"/>
                <a:ext cx="1786643" cy="40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}=[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]{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B6F70-B1CF-058B-761B-794A26992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8" y="1446926"/>
                <a:ext cx="1786643" cy="407612"/>
              </a:xfrm>
              <a:prstGeom prst="rect">
                <a:avLst/>
              </a:prstGeom>
              <a:blipFill>
                <a:blip r:embed="rId5"/>
                <a:stretch>
                  <a:fillRect r="-921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D792B0-7657-149F-B227-7A365BEB6F88}"/>
                  </a:ext>
                </a:extLst>
              </p:cNvPr>
              <p:cNvSpPr txBox="1"/>
              <p:nvPr/>
            </p:nvSpPr>
            <p:spPr>
              <a:xfrm>
                <a:off x="465995" y="2537904"/>
                <a:ext cx="8017985" cy="147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7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4,1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4,1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4,2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4,2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1,2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1,1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1,2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1,1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2,2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2,1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2,2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2,1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4,2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4,1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4,2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0">
                                            <a:latin typeface="Cambria Math" panose="02040503050406030204" pitchFamily="18" charset="0"/>
                                          </a:rPr>
                                          <m:t>&amp;+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>
                                                <a:latin typeface="Cambria Math" panose="02040503050406030204" pitchFamily="18" charset="0"/>
                                              </a:rPr>
                                              <m:t>4,1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D792B0-7657-149F-B227-7A365BEB6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5" y="2537904"/>
                <a:ext cx="8017985" cy="14726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79554"/>
      </p:ext>
    </p:extLst>
  </p:cSld>
  <p:clrMapOvr>
    <a:masterClrMapping/>
  </p:clrMapOvr>
  <p:transition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Energy form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Load form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Residual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C492D9-AEB8-5558-0E11-1415523056E3}"/>
                  </a:ext>
                </a:extLst>
              </p:cNvPr>
              <p:cNvSpPr txBox="1"/>
              <p:nvPr/>
            </p:nvSpPr>
            <p:spPr>
              <a:xfrm>
                <a:off x="1941871" y="1015086"/>
                <a:ext cx="3785460" cy="1929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Pre>
                                <m:sPre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sub>
                            <m:sup/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            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Pre>
                                <m:sPre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 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nary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≡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int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eqAr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C492D9-AEB8-5558-0E11-141552305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71" y="1015086"/>
                <a:ext cx="3785460" cy="1929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1C55B4-43D8-DC91-A51C-9B97EF391336}"/>
                  </a:ext>
                </a:extLst>
              </p:cNvPr>
              <p:cNvSpPr txBox="1"/>
              <p:nvPr/>
            </p:nvSpPr>
            <p:spPr>
              <a:xfrm>
                <a:off x="2359909" y="3042565"/>
                <a:ext cx="5842190" cy="2375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𝓁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Pre>
                                <m:sPre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nary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subSup"/>
                              <m:grow m:val="on"/>
                              <m:supHide m:val="on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Pre>
                                <m:sPre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e>
                              </m:sPre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nary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e>
                        <m:e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&amp;           =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grow m:val="on"/>
                                      <m:supHide m:val="on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Pre>
                                        <m:sPre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</m:sPre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0">
                                              <a:latin typeface="Cambria Math" panose="02040503050406030204" pitchFamily="18" charset="0"/>
                                            </a:rPr>
                                            <m:t>𝐟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nary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limLoc m:val="subSup"/>
                                      <m:grow m:val="on"/>
                                      <m:supHide m:val="on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Pre>
                                        <m:sPre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>
                                                  <a:latin typeface="Cambria Math" panose="02040503050406030204" pitchFamily="18" charset="0"/>
                                                </a:rPr>
                                                <m:t>Γ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p>
                                          </m:sSup>
                                        </m:e>
                                      </m:sPre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</m:d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𝐭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≡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ext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1C55B4-43D8-DC91-A51C-9B97EF39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09" y="3042565"/>
                <a:ext cx="5842190" cy="2375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30D1F0-D974-74A7-BC44-28BFDC10D2C4}"/>
                  </a:ext>
                </a:extLst>
              </p:cNvPr>
              <p:cNvSpPr txBox="1"/>
              <p:nvPr/>
            </p:nvSpPr>
            <p:spPr>
              <a:xfrm>
                <a:off x="2280844" y="5763967"/>
                <a:ext cx="4582312" cy="505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d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</m:sup>
                          </m:sSup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30D1F0-D974-74A7-BC44-28BFDC10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44" y="5763967"/>
                <a:ext cx="4582312" cy="505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853531"/>
      </p:ext>
    </p:extLst>
  </p:cSld>
  <p:clrMapOvr>
    <a:masterClrMapping/>
  </p:clrMapOvr>
  <p:transition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417455" y="766618"/>
            <a:ext cx="2198254" cy="47105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– Tangent Stiffness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Incremental strain </a:t>
            </a:r>
          </a:p>
          <a:p>
            <a:pPr>
              <a:spcBef>
                <a:spcPts val="1200"/>
              </a:spcBef>
            </a:pPr>
            <a:r>
              <a:rPr lang="en-US" dirty="0"/>
              <a:t>Linearization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25FF40-7437-F7A0-558E-96AD5F535EF5}"/>
                  </a:ext>
                </a:extLst>
              </p:cNvPr>
              <p:cNvSpPr txBox="1"/>
              <p:nvPr/>
            </p:nvSpPr>
            <p:spPr>
              <a:xfrm>
                <a:off x="3520956" y="802090"/>
                <a:ext cx="21020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25FF40-7437-F7A0-558E-96AD5F535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56" y="802090"/>
                <a:ext cx="2102088" cy="400110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08A87-BF8C-2620-26DD-2DA5F8C48765}"/>
                  </a:ext>
                </a:extLst>
              </p:cNvPr>
              <p:cNvSpPr txBox="1"/>
              <p:nvPr/>
            </p:nvSpPr>
            <p:spPr>
              <a:xfrm>
                <a:off x="1451107" y="1589340"/>
                <a:ext cx="6130949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Pre>
                            <m:sPre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Pre>
                                <m:sPre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0">
                                              <a:latin typeface="Cambria Math" panose="02040503050406030204" pitchFamily="18" charset="0"/>
                                            </a:rPr>
                                            <m:t>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nary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08A87-BF8C-2620-26DD-2DA5F8C48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107" y="1589340"/>
                <a:ext cx="6130949" cy="80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6CDCBC-ED02-6B6D-0BF5-5F5B11EE331E}"/>
                  </a:ext>
                </a:extLst>
              </p:cNvPr>
              <p:cNvSpPr txBox="1"/>
              <p:nvPr/>
            </p:nvSpPr>
            <p:spPr>
              <a:xfrm>
                <a:off x="1540043" y="2475832"/>
                <a:ext cx="5567183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Pre>
                            <m:sPre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sub>
                        <m:sup/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̅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Pre>
                                <m:sPre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sPre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0">
                                              <a:latin typeface="Cambria Math" panose="02040503050406030204" pitchFamily="18" charset="0"/>
                                            </a:rPr>
                                            <m:t>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nor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nary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6CDCBC-ED02-6B6D-0BF5-5F5B11EE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43" y="2475832"/>
                <a:ext cx="5567183" cy="80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751526-8CF1-A9D4-557F-8E8DAF0E163F}"/>
                  </a:ext>
                </a:extLst>
              </p:cNvPr>
              <p:cNvSpPr txBox="1"/>
              <p:nvPr/>
            </p:nvSpPr>
            <p:spPr>
              <a:xfrm>
                <a:off x="2249906" y="3281996"/>
                <a:ext cx="4267772" cy="171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751526-8CF1-A9D4-557F-8E8DAF0E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6" y="3281996"/>
                <a:ext cx="4267772" cy="17138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DF5511-4448-5C4B-F006-A9F84CB9E31A}"/>
                  </a:ext>
                </a:extLst>
              </p:cNvPr>
              <p:cNvSpPr txBox="1"/>
              <p:nvPr/>
            </p:nvSpPr>
            <p:spPr>
              <a:xfrm>
                <a:off x="1578297" y="4995863"/>
                <a:ext cx="5876567" cy="1750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DF5511-4448-5C4B-F006-A9F84CB9E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297" y="4995863"/>
                <a:ext cx="5876567" cy="1750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702193"/>
      </p:ext>
    </p:extLst>
  </p:cSld>
  <p:clrMapOvr>
    <a:masterClrMapping/>
  </p:clrMapOvr>
  <p:transition>
    <p:fade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417780" y="2849418"/>
            <a:ext cx="6451601" cy="69272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31636" y="1330036"/>
            <a:ext cx="6188364" cy="69272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– Tangent Stiffness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Tangent stiffness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Discrete incremental equation (N-R iteration)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changes according to stress and strain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Solved iteratively until the residual term vanishes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A3BD-B7DC-2D6C-AE9C-1EDB61853F51}"/>
                  </a:ext>
                </a:extLst>
              </p:cNvPr>
              <p:cNvSpPr txBox="1"/>
              <p:nvPr/>
            </p:nvSpPr>
            <p:spPr>
              <a:xfrm>
                <a:off x="1024525" y="1296424"/>
                <a:ext cx="6687839" cy="759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Pre>
                            <m:sPre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sPre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0">
                                              <a:latin typeface="Cambria Math" panose="02040503050406030204" pitchFamily="18" charset="0"/>
                                            </a:rPr>
                                            <m:t>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0">
                                              <a:latin typeface="Cambria Math" panose="02040503050406030204" pitchFamily="18" charset="0"/>
                                            </a:rPr>
                                            <m:t>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09A3BD-B7DC-2D6C-AE9C-1EDB6185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25" y="1296424"/>
                <a:ext cx="6687839" cy="759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4212D1-20F5-2108-E2AA-0A8ECA246E3A}"/>
                  </a:ext>
                </a:extLst>
              </p:cNvPr>
              <p:cNvSpPr txBox="1"/>
              <p:nvPr/>
            </p:nvSpPr>
            <p:spPr>
              <a:xfrm>
                <a:off x="1604723" y="2877374"/>
                <a:ext cx="5842190" cy="505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</m:sup>
                          </m:sSup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p>
                          </m:sSup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4212D1-20F5-2108-E2AA-0A8ECA246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723" y="2877374"/>
                <a:ext cx="5842190" cy="505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622394"/>
      </p:ext>
    </p:extLst>
  </p:cSld>
  <p:clrMapOvr>
    <a:masterClrMapping/>
  </p:clrMapOvr>
  <p:transition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For elastic material, the variational equation can be obtained from the principle of minimum potential energy</a:t>
            </a:r>
          </a:p>
          <a:p>
            <a:pPr>
              <a:spcBef>
                <a:spcPts val="1200"/>
              </a:spcBef>
            </a:pPr>
            <a:r>
              <a:rPr lang="en-US" dirty="0"/>
              <a:t>St. Venant-Kirchhoff material has linear relationship between 2</a:t>
            </a:r>
            <a:r>
              <a:rPr lang="en-US" baseline="30000" dirty="0"/>
              <a:t>nd</a:t>
            </a:r>
            <a:r>
              <a:rPr lang="en-US" dirty="0"/>
              <a:t> P-K stress and G-L strain</a:t>
            </a:r>
          </a:p>
          <a:p>
            <a:pPr>
              <a:spcBef>
                <a:spcPts val="1200"/>
              </a:spcBef>
            </a:pPr>
            <a:r>
              <a:rPr lang="en-US" dirty="0"/>
              <a:t>In TL, nonlinearity comes from nonlinear strain-displacement relation</a:t>
            </a:r>
          </a:p>
          <a:p>
            <a:pPr>
              <a:spcBef>
                <a:spcPts val="1200"/>
              </a:spcBef>
            </a:pPr>
            <a:r>
              <a:rPr lang="en-US" dirty="0"/>
              <a:t>In UL, nonlinearity comes from constitutive relation and unknown current domain (Jacobian of deformation gradient)</a:t>
            </a:r>
          </a:p>
          <a:p>
            <a:pPr>
              <a:spcBef>
                <a:spcPts val="1200"/>
              </a:spcBef>
            </a:pPr>
            <a:r>
              <a:rPr lang="en-US" dirty="0"/>
              <a:t>TL and UL are mathematically equivalent, but have different reference frames</a:t>
            </a:r>
          </a:p>
          <a:p>
            <a:pPr>
              <a:spcBef>
                <a:spcPts val="1200"/>
              </a:spcBef>
            </a:pPr>
            <a:r>
              <a:rPr lang="en-US" dirty="0"/>
              <a:t>TL and UL have different interpretation of constitutive relation.</a:t>
            </a:r>
          </a:p>
        </p:txBody>
      </p:sp>
    </p:spTree>
    <p:extLst>
      <p:ext uri="{BB962C8B-B14F-4D97-AF65-F5344CB8AC3E}">
        <p14:creationId xmlns:p14="http://schemas.microsoft.com/office/powerpoint/2010/main" val="328570910"/>
      </p:ext>
    </p:extLst>
  </p:cSld>
  <p:clrMapOvr>
    <a:masterClrMapping/>
  </p:clrMapOvr>
  <p:transition>
    <p:fade thruBlk="1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for Hyperelastic Material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3.7</a:t>
            </a:r>
          </a:p>
        </p:txBody>
      </p:sp>
    </p:spTree>
    <p:extLst>
      <p:ext uri="{BB962C8B-B14F-4D97-AF65-F5344CB8AC3E}">
        <p14:creationId xmlns:p14="http://schemas.microsoft.com/office/powerpoint/2010/main" val="2063389784"/>
      </p:ext>
    </p:extLst>
  </p:cSld>
  <p:clrMapOvr>
    <a:masterClrMapping/>
  </p:clrMapOvr>
  <p:transition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HYPER3D.m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the tangent stiffness matrix, [</a:t>
            </a:r>
            <a:r>
              <a:rPr lang="en-US" b="1" dirty="0"/>
              <a:t>K</a:t>
            </a:r>
            <a:r>
              <a:rPr lang="en-US" dirty="0"/>
              <a:t>], and the residual force vector, {</a:t>
            </a:r>
            <a:r>
              <a:rPr lang="en-US" b="1" dirty="0"/>
              <a:t>R</a:t>
            </a:r>
            <a:r>
              <a:rPr lang="en-US" dirty="0"/>
              <a:t>}, for hyperelastic material</a:t>
            </a:r>
          </a:p>
          <a:p>
            <a:pPr>
              <a:spcBef>
                <a:spcPts val="1800"/>
              </a:spcBef>
            </a:pPr>
            <a:r>
              <a:rPr lang="en-US" dirty="0"/>
              <a:t>Input variables for HYPER2D.m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19079"/>
              </p:ext>
            </p:extLst>
          </p:nvPr>
        </p:nvGraphicFramePr>
        <p:xfrm>
          <a:off x="731520" y="2316798"/>
          <a:ext cx="7538720" cy="2017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9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50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3875" algn="l"/>
                        </a:tabLs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Array size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Meaning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PROP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(3,1)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Material properties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</a:rPr>
                        <a:t> (A10, A01, K)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Integer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number of elements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NDOF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Integer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Dimension of problem (3)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(3,NNODE)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Coordinates of all nodes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(8,NE)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Element connectivity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DYNF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Real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Dynamic factor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36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9646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Uniform extension of a cube in all three directions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Continuity requirement</a:t>
            </a:r>
            <a:r>
              <a:rPr lang="en-US" dirty="0"/>
              <a:t>: 	    Why?</a:t>
            </a:r>
          </a:p>
          <a:p>
            <a:pPr>
              <a:spcBef>
                <a:spcPts val="1200"/>
              </a:spcBef>
            </a:pPr>
            <a:r>
              <a:rPr lang="en-US" dirty="0"/>
              <a:t>Deformation gradient: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		  : uniform expansion (</a:t>
            </a:r>
            <a:r>
              <a:rPr lang="en-US" b="1" dirty="0">
                <a:solidFill>
                  <a:srgbClr val="2C02C6"/>
                </a:solidFill>
              </a:rPr>
              <a:t>dilatation</a:t>
            </a:r>
            <a:r>
              <a:rPr lang="en-US" dirty="0"/>
              <a:t>) or contraction</a:t>
            </a:r>
          </a:p>
          <a:p>
            <a:pPr>
              <a:spcBef>
                <a:spcPts val="1200"/>
              </a:spcBef>
            </a:pPr>
            <a:r>
              <a:rPr lang="en-US" dirty="0"/>
              <a:t>Volume change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Initial volume: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Deformed volume: 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59605F-6D7E-4F04-D16E-3608E6C0170F}"/>
                  </a:ext>
                </a:extLst>
              </p:cNvPr>
              <p:cNvSpPr txBox="1"/>
              <p:nvPr/>
            </p:nvSpPr>
            <p:spPr>
              <a:xfrm>
                <a:off x="1574615" y="1191568"/>
                <a:ext cx="52762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    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    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59605F-6D7E-4F04-D16E-3608E6C0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15" y="1191568"/>
                <a:ext cx="5276253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31486-AA4E-CDDF-D96C-D6998C07419F}"/>
                  </a:ext>
                </a:extLst>
              </p:cNvPr>
              <p:cNvSpPr txBox="1"/>
              <p:nvPr/>
            </p:nvSpPr>
            <p:spPr>
              <a:xfrm>
                <a:off x="3898232" y="1783060"/>
                <a:ext cx="1081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31486-AA4E-CDDF-D96C-D6998C074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32" y="1783060"/>
                <a:ext cx="1081386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6B9E4-C6AE-134B-019A-3459F361C6A0}"/>
                  </a:ext>
                </a:extLst>
              </p:cNvPr>
              <p:cNvSpPr txBox="1"/>
              <p:nvPr/>
            </p:nvSpPr>
            <p:spPr>
              <a:xfrm>
                <a:off x="3449885" y="2515787"/>
                <a:ext cx="2590453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6B9E4-C6AE-134B-019A-3459F361C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85" y="2515787"/>
                <a:ext cx="2590453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B519D6-2CA2-C87B-01B2-2268CB1EFE90}"/>
                  </a:ext>
                </a:extLst>
              </p:cNvPr>
              <p:cNvSpPr txBox="1"/>
              <p:nvPr/>
            </p:nvSpPr>
            <p:spPr>
              <a:xfrm>
                <a:off x="336883" y="3830093"/>
                <a:ext cx="19491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B519D6-2CA2-C87B-01B2-2268CB1EF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3" y="3830093"/>
                <a:ext cx="1949123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98FD7-75CC-EE9D-CD7F-F15392A68D3A}"/>
                  </a:ext>
                </a:extLst>
              </p:cNvPr>
              <p:cNvSpPr txBox="1"/>
              <p:nvPr/>
            </p:nvSpPr>
            <p:spPr>
              <a:xfrm>
                <a:off x="2561520" y="4864398"/>
                <a:ext cx="2673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98FD7-75CC-EE9D-CD7F-F15392A68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20" y="4864398"/>
                <a:ext cx="26734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C8C568-929E-8AC1-FEA2-9524E25EF0D7}"/>
                  </a:ext>
                </a:extLst>
              </p:cNvPr>
              <p:cNvSpPr txBox="1"/>
              <p:nvPr/>
            </p:nvSpPr>
            <p:spPr>
              <a:xfrm>
                <a:off x="968711" y="5795783"/>
                <a:ext cx="7192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C8C568-929E-8AC1-FEA2-9524E25EF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1" y="5795783"/>
                <a:ext cx="7192290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761" y="393947"/>
            <a:ext cx="84358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HYPER2D(PROP,NE,NDOF,XYZ,LE,DYNF)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MAIN PROGRAM COMPUTING GLOBAL STIFFNESS MATRIX RESIDUAL FORCE FOR          %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HYPERELASTIC MATERIAL MODELS                                               %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 global LTAN UPDATE DISPTD FORCE GKF SIGMA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Global variables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 XG=[-1/sqrt(3), 1/sqrt(3)]; WGT=[1.0, 1.0];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points &amp; weights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 INTN=0;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Index for history variables (each integration pt)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 for IE=1:NE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over elements. Assemble K and F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  ELXY=XYZ(LE(IE,:),:);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nodal coordinates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  IDOF=zeros(1,NDOF*size(LE,2));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Local to global DOF mapping index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  for I=1:size(LE,2)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element nodes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   IDOF(I*NDOF+[-1 0])=LE(IE,I)*NDOF+[-1 0];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DOF mapping index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  end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nodes loop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  DSP=reshape(DISPTD(IDOF),NDOF,4);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NDOFxNENODE element total displacement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17	  for LX=1:2, for LY=1:2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%LOOP OVER INTEGRATION POINTS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18	   E1=XG(LX); E2=XG(LY);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19	   INTN = INTN + 1;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 sequential index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20	   [~, SHPD, DET] = SHAPEL([E1 E2], ELXY);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Det &amp; shape function derivatives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21	   FAC=WGT(LX)*WGT(LY)*DET;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Integraton weights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22	   F=eye(3); F(1:2,1:2)=F(1:2,1:2)+DSP*SHPD';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Deformation gradient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23	   [STRESS, DTAN] = MOONEY(F,PROP,LTAN);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Compute stress and tangent stiffness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24	   if UPDATE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int. pt. stresses to global array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25	    STRESS=CAUCHY(F, STRESS);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Convert 2nd PK stress into Cauchy stress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26	    SIGMA(:,INTN)=STRESS;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stress to the global array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27	    continue;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 not calculate F and K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28	   end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update branch</a:t>
            </a:r>
          </a:p>
          <a:p>
            <a:pPr>
              <a:tabLst>
                <a:tab pos="28892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29	   BN=zeros(4,8); BG=zeros(6,8);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displacement-strain matrix</a:t>
            </a:r>
          </a:p>
        </p:txBody>
      </p:sp>
    </p:spTree>
    <p:extLst>
      <p:ext uri="{BB962C8B-B14F-4D97-AF65-F5344CB8AC3E}">
        <p14:creationId xmlns:p14="http://schemas.microsoft.com/office/powerpoint/2010/main" val="1884776162"/>
      </p:ext>
    </p:extLst>
  </p:cSld>
  <p:clrMapOvr>
    <a:masterClrMapping/>
  </p:clrMapOvr>
  <p:transition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CC164-2035-6472-477E-44A7242A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4E94D8-23C9-468D-EC03-DCB19B6227A4}"/>
              </a:ext>
            </a:extLst>
          </p:cNvPr>
          <p:cNvSpPr txBox="1"/>
          <p:nvPr/>
        </p:nvSpPr>
        <p:spPr>
          <a:xfrm>
            <a:off x="398761" y="387073"/>
            <a:ext cx="843585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	   for I=1:4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nodes loop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	    COL=(I-1)*NDOF+1:(I-1)*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NDOF+NDOF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DOF locations of the node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	    BN(:,COL)=[SHPD(1,I)*F(1,1), SHPD(1,I)*F(2,1);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Displacement-strain matrix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	               SHPD(2,I)*F(1,2), SHPD(2,I)*F(2,2);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34	                              0,                0;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	               SHPD(1,I)*F(1,2)+SHPD(2,I)*F(1,1), ...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36	               SHPD(1,I)*F(2,2)+SHPD(2,I)*F(2,1)];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37	    BG(:,COL)=[SHPD(1,I) 0; SHPD(2,I) 0; 0 0;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Displacement-strain matrix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	               0 SHPD(1,I); 0 SHPD(2,I); 0 0];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39	   end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nodes loop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40	   FORCE(IDOF) = FORCE(IDOF) - FAC*BN'*STRESS(1:4);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Residual internal forces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41	   if LTAN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	    SIG=[STRESS(1) STRESS(4) STRESS(6);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Stress tensor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43	         STRESS(4) STRESS(2) STRESS(5);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	         STRESS(6) STRESS(5) STRESS(3)];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	    SHEAD=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(eye(2),SIG);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 stiffness matrix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46	    EKF = BN'*DTAN(1:4,1:4)*BN + BG'*SHEAD*BG;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47	    GKF(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IDOF,IDOF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)=GKF(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IDOF,IDOF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)+DYNF*FAC*EKF;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Assemble to global K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	   end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LTAN branch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49	  end, end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integration points loop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50	 end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loop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51	end                    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—————————————————————————————————————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52	function STRESS=CAUCHY(F, S)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53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54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CONVERT 2ND PK STRESS INTO CAUCHY STRESS                                   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56	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57	 PK=[S(1) S(4) S(6);S(4) S(2) S(5);S(6) S(5) S(3)];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2nd PK stress (Voigt)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	 DETF = det(F);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Determinant of deformation gradient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59	 ST = F*PK*F'/DETF;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Cauchy stress tensor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60	 STRESS=[ST(1,1) ST(2,2) ST(3,3) ST(1,2) ST(2,3) ST(1,3)]';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Voigt notation</a:t>
            </a:r>
          </a:p>
          <a:p>
            <a:pPr>
              <a:tabLst>
                <a:tab pos="288925" algn="l"/>
              </a:tabLst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61	end                                                                          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4887493"/>
      </p:ext>
    </p:extLst>
  </p:cSld>
  <p:clrMapOvr>
    <a:masterClrMapping/>
  </p:clrMapOvr>
  <p:transition>
    <p:fade thruBlk="1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Extension of a Unit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4 is extended with a stretch </a:t>
            </a:r>
            <a:br>
              <a:rPr lang="en-US" dirty="0"/>
            </a:br>
            <a:r>
              <a:rPr lang="en-US" dirty="0"/>
              <a:t>ratio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 = 6.0</a:t>
            </a:r>
          </a:p>
          <a:p>
            <a:r>
              <a:rPr lang="en-US" dirty="0"/>
              <a:t>BC: u</a:t>
            </a:r>
            <a:r>
              <a:rPr lang="en-US" baseline="-25000" dirty="0"/>
              <a:t>1</a:t>
            </a:r>
            <a:r>
              <a:rPr lang="en-US" dirty="0"/>
              <a:t> = 0 at Face 6, u</a:t>
            </a:r>
            <a:r>
              <a:rPr lang="en-US" baseline="-25000" dirty="0"/>
              <a:t>2</a:t>
            </a:r>
            <a:r>
              <a:rPr lang="en-US" dirty="0"/>
              <a:t> = 0 at Face 3, </a:t>
            </a:r>
            <a:br>
              <a:rPr lang="en-US" dirty="0"/>
            </a:br>
            <a:r>
              <a:rPr lang="en-US" dirty="0"/>
              <a:t>and u</a:t>
            </a:r>
            <a:r>
              <a:rPr lang="en-US" baseline="-25000" dirty="0"/>
              <a:t>3</a:t>
            </a:r>
            <a:r>
              <a:rPr lang="en-US" dirty="0"/>
              <a:t> = 0 at Face 1</a:t>
            </a:r>
          </a:p>
          <a:p>
            <a:r>
              <a:rPr lang="en-US" dirty="0"/>
              <a:t>Mooney-Rivlin: </a:t>
            </a:r>
            <a:r>
              <a:rPr lang="en-US" i="1" dirty="0"/>
              <a:t>A</a:t>
            </a:r>
            <a:r>
              <a:rPr lang="en-US" baseline="-25000" dirty="0"/>
              <a:t>10</a:t>
            </a:r>
            <a:r>
              <a:rPr lang="en-US" dirty="0"/>
              <a:t> = 80MPa, </a:t>
            </a:r>
            <a:r>
              <a:rPr lang="en-US" i="1" dirty="0"/>
              <a:t>A</a:t>
            </a:r>
            <a:r>
              <a:rPr lang="en-US" baseline="-25000" dirty="0"/>
              <a:t>01</a:t>
            </a:r>
            <a:r>
              <a:rPr lang="en-US" dirty="0"/>
              <a:t> = 20MPa, </a:t>
            </a:r>
            <a:br>
              <a:rPr lang="en-US" dirty="0"/>
            </a:br>
            <a:r>
              <a:rPr lang="en-US" dirty="0"/>
              <a:t>and K = 10</a:t>
            </a:r>
            <a:r>
              <a:rPr lang="en-US" baseline="30000" dirty="0"/>
              <a:t>7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97993" y="540890"/>
            <a:ext cx="3413484" cy="2933627"/>
            <a:chOff x="4136" y="10822"/>
            <a:chExt cx="3571" cy="3069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720" y="11028"/>
              <a:ext cx="2635" cy="2627"/>
              <a:chOff x="4864" y="11015"/>
              <a:chExt cx="2197" cy="2190"/>
            </a:xfrm>
          </p:grpSpPr>
          <p:sp>
            <p:nvSpPr>
              <p:cNvPr id="43" name="AutoShape 17413"/>
              <p:cNvSpPr>
                <a:spLocks noChangeAspect="1" noChangeArrowheads="1"/>
              </p:cNvSpPr>
              <p:nvPr/>
            </p:nvSpPr>
            <p:spPr bwMode="auto">
              <a:xfrm>
                <a:off x="5203" y="11562"/>
                <a:ext cx="1311" cy="1311"/>
              </a:xfrm>
              <a:prstGeom prst="cube">
                <a:avLst>
                  <a:gd name="adj" fmla="val 25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cxnSp>
            <p:nvCxnSpPr>
              <p:cNvPr id="44" name="AutoShape 17414"/>
              <p:cNvCxnSpPr>
                <a:cxnSpLocks noChangeAspect="1" noChangeShapeType="1"/>
              </p:cNvCxnSpPr>
              <p:nvPr/>
            </p:nvCxnSpPr>
            <p:spPr bwMode="auto">
              <a:xfrm>
                <a:off x="6522" y="12541"/>
                <a:ext cx="53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17415"/>
              <p:cNvCxnSpPr>
                <a:cxnSpLocks noChangeAspect="1" noChangeShapeType="1"/>
              </p:cNvCxnSpPr>
              <p:nvPr/>
            </p:nvCxnSpPr>
            <p:spPr bwMode="auto">
              <a:xfrm rot="-5400000">
                <a:off x="5268" y="11285"/>
                <a:ext cx="53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1741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864" y="12873"/>
                <a:ext cx="339" cy="3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17417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538" y="11554"/>
                <a:ext cx="0" cy="98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17418"/>
              <p:cNvCxnSpPr>
                <a:cxnSpLocks noChangeAspect="1" noChangeShapeType="1"/>
              </p:cNvCxnSpPr>
              <p:nvPr/>
            </p:nvCxnSpPr>
            <p:spPr bwMode="auto">
              <a:xfrm rot="-5400000">
                <a:off x="6018" y="12050"/>
                <a:ext cx="0" cy="98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17419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208" y="12537"/>
                <a:ext cx="339" cy="3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456" y="12898"/>
              <a:ext cx="270" cy="273"/>
              <a:chOff x="5213" y="9788"/>
              <a:chExt cx="270" cy="273"/>
            </a:xfrm>
          </p:grpSpPr>
          <p:sp>
            <p:nvSpPr>
              <p:cNvPr id="41" name="Text Box 17420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718" y="12547"/>
              <a:ext cx="270" cy="273"/>
              <a:chOff x="5213" y="9788"/>
              <a:chExt cx="270" cy="273"/>
            </a:xfrm>
          </p:grpSpPr>
          <p:sp>
            <p:nvSpPr>
              <p:cNvPr id="39" name="Text Box 17424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164" y="13284"/>
              <a:ext cx="270" cy="273"/>
              <a:chOff x="5213" y="9788"/>
              <a:chExt cx="270" cy="273"/>
            </a:xfrm>
          </p:grpSpPr>
          <p:sp>
            <p:nvSpPr>
              <p:cNvPr id="37" name="Text Box 17427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052" y="13299"/>
              <a:ext cx="270" cy="273"/>
              <a:chOff x="5213" y="9788"/>
              <a:chExt cx="270" cy="273"/>
            </a:xfrm>
          </p:grpSpPr>
          <p:sp>
            <p:nvSpPr>
              <p:cNvPr id="35" name="Text Box 17430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5563" y="11367"/>
              <a:ext cx="270" cy="273"/>
              <a:chOff x="5213" y="9788"/>
              <a:chExt cx="270" cy="273"/>
            </a:xfrm>
          </p:grpSpPr>
          <p:sp>
            <p:nvSpPr>
              <p:cNvPr id="33" name="Text Box 17433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683" y="11412"/>
              <a:ext cx="270" cy="273"/>
              <a:chOff x="5213" y="9788"/>
              <a:chExt cx="270" cy="273"/>
            </a:xfrm>
          </p:grpSpPr>
          <p:sp>
            <p:nvSpPr>
              <p:cNvPr id="31" name="Text Box 17436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6345" y="12007"/>
              <a:ext cx="270" cy="273"/>
              <a:chOff x="5213" y="9788"/>
              <a:chExt cx="270" cy="273"/>
            </a:xfrm>
          </p:grpSpPr>
          <p:sp>
            <p:nvSpPr>
              <p:cNvPr id="29" name="Text Box 17439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4820" y="11958"/>
              <a:ext cx="270" cy="273"/>
              <a:chOff x="5213" y="9788"/>
              <a:chExt cx="270" cy="273"/>
            </a:xfrm>
          </p:grpSpPr>
          <p:sp>
            <p:nvSpPr>
              <p:cNvPr id="27" name="Text Box 17442"/>
              <p:cNvSpPr txBox="1">
                <a:spLocks noChangeArrowheads="1"/>
              </p:cNvSpPr>
              <p:nvPr/>
            </p:nvSpPr>
            <p:spPr bwMode="auto">
              <a:xfrm>
                <a:off x="5213" y="9788"/>
                <a:ext cx="27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5213" y="9788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sp>
          <p:nvSpPr>
            <p:cNvPr id="16" name="Text Box 17445"/>
            <p:cNvSpPr txBox="1">
              <a:spLocks noChangeArrowheads="1"/>
            </p:cNvSpPr>
            <p:nvPr/>
          </p:nvSpPr>
          <p:spPr bwMode="auto">
            <a:xfrm>
              <a:off x="7311" y="12741"/>
              <a:ext cx="32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17447"/>
            <p:cNvSpPr txBox="1">
              <a:spLocks noChangeArrowheads="1"/>
            </p:cNvSpPr>
            <p:nvPr/>
          </p:nvSpPr>
          <p:spPr bwMode="auto">
            <a:xfrm>
              <a:off x="5402" y="10822"/>
              <a:ext cx="32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17448"/>
            <p:cNvSpPr txBox="1">
              <a:spLocks noChangeArrowheads="1"/>
            </p:cNvSpPr>
            <p:nvPr/>
          </p:nvSpPr>
          <p:spPr bwMode="auto">
            <a:xfrm>
              <a:off x="4549" y="13618"/>
              <a:ext cx="32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17453"/>
            <p:cNvSpPr txBox="1">
              <a:spLocks noChangeArrowheads="1"/>
            </p:cNvSpPr>
            <p:nvPr/>
          </p:nvSpPr>
          <p:spPr bwMode="auto">
            <a:xfrm>
              <a:off x="5402" y="13569"/>
              <a:ext cx="6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Face 3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17455"/>
            <p:cNvSpPr txBox="1">
              <a:spLocks noChangeArrowheads="1"/>
            </p:cNvSpPr>
            <p:nvPr/>
          </p:nvSpPr>
          <p:spPr bwMode="auto">
            <a:xfrm>
              <a:off x="6006" y="11209"/>
              <a:ext cx="6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Face 1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17456"/>
            <p:cNvSpPr txBox="1">
              <a:spLocks noChangeArrowheads="1"/>
            </p:cNvSpPr>
            <p:nvPr/>
          </p:nvSpPr>
          <p:spPr bwMode="auto">
            <a:xfrm>
              <a:off x="7098" y="12070"/>
              <a:ext cx="6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Face 4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17458"/>
            <p:cNvSpPr txBox="1">
              <a:spLocks noChangeArrowheads="1"/>
            </p:cNvSpPr>
            <p:nvPr/>
          </p:nvSpPr>
          <p:spPr bwMode="auto">
            <a:xfrm>
              <a:off x="4136" y="12468"/>
              <a:ext cx="6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Face 6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AutoShape 17459"/>
            <p:cNvCxnSpPr>
              <a:cxnSpLocks noChangeShapeType="1"/>
            </p:cNvCxnSpPr>
            <p:nvPr/>
          </p:nvCxnSpPr>
          <p:spPr bwMode="auto">
            <a:xfrm flipV="1">
              <a:off x="5724" y="13083"/>
              <a:ext cx="214" cy="5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7460"/>
            <p:cNvCxnSpPr>
              <a:cxnSpLocks noChangeShapeType="1"/>
            </p:cNvCxnSpPr>
            <p:nvPr/>
          </p:nvCxnSpPr>
          <p:spPr bwMode="auto">
            <a:xfrm flipH="1">
              <a:off x="6172" y="11482"/>
              <a:ext cx="173" cy="7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7461"/>
            <p:cNvCxnSpPr>
              <a:cxnSpLocks noChangeShapeType="1"/>
            </p:cNvCxnSpPr>
            <p:nvPr/>
          </p:nvCxnSpPr>
          <p:spPr bwMode="auto">
            <a:xfrm flipV="1">
              <a:off x="4820" y="12547"/>
              <a:ext cx="502" cy="4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7462"/>
            <p:cNvCxnSpPr>
              <a:cxnSpLocks noChangeShapeType="1"/>
            </p:cNvCxnSpPr>
            <p:nvPr/>
          </p:nvCxnSpPr>
          <p:spPr bwMode="auto">
            <a:xfrm flipH="1">
              <a:off x="6517" y="12228"/>
              <a:ext cx="580" cy="24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" name="TextBox 49"/>
          <p:cNvSpPr txBox="1"/>
          <p:nvPr/>
        </p:nvSpPr>
        <p:spPr>
          <a:xfrm>
            <a:off x="118474" y="3455834"/>
            <a:ext cx="866936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Example 3.16 Hyperelastic tension example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XYZ=[0 0 0;1 0 0;1 1 0;0 1 0;0 0 1;1 0 1;1 1 1;0 1 1];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Nodal coordinates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LE=[1 2 3 4 5 6 7 8];         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connectivity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EXTFORCE=[];                     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 external force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SDISPT=[1 1 0;4 1 0;5 1 0;8 1 0;   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u1=0 for Face 6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1 2 0;2 2 0;5 2 0;6 2 0;   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u2=0 for Face 3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1 3 0;2 3 0;3 3 0;4 3 0;   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u3=0 for Face 1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2 1 5;3 1 5;6 1 5;7 1 5];  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u1=5 for Face 4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TIMS=[0.0 1.0 0.05 0.0 1.0]';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Load increments [t0 T Dt f0 fL]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MID=-1; PROP=[80   20   1E7];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 [A10, A01, K]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PARAM=struct('ITRA',30,'ATOL',1.0E5,'NTOL',6,'TOL',1E-6,'TIMS',TIMS);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clc; NOUT=fopen('output.txt','w');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Open output file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NLFEA(PARAM,NOUT,MID,PROP,EXTFORCE,SDISPT,XYZ,LE,[],[]);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Calling NLFEA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fclose(NOUT);                                         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Close output file</a:t>
            </a:r>
          </a:p>
          <a:p>
            <a: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[DMAX,DMIN]=PLOTELEM(XYZ,LE,'output.txt',1.0,0,1)      </a:t>
            </a:r>
            <a:r>
              <a:rPr lang="en-US" sz="14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Plot deformed geometry</a:t>
            </a:r>
          </a:p>
        </p:txBody>
      </p:sp>
    </p:spTree>
    <p:extLst>
      <p:ext uri="{BB962C8B-B14F-4D97-AF65-F5344CB8AC3E}">
        <p14:creationId xmlns:p14="http://schemas.microsoft.com/office/powerpoint/2010/main" val="127316825"/>
      </p:ext>
    </p:extLst>
  </p:cSld>
  <p:clrMapOvr>
    <a:masterClrMapping/>
  </p:clrMapOvr>
  <p:transition>
    <p:fade thruBlk="1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Extension of a Unit Cube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69" y="948690"/>
            <a:ext cx="480291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Time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Residual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0.05000  5.000e-02     2    1.17493e+05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Not converged. Bisecting load increment  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Time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Residual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0.02500  2.500e-02     2    2.96114e+04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3    2.55611e+02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4    1.84747e-02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5    1.51867e-10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Time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Residual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0.05000  2.500e-02     2    2.48106e+04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3    1.69171e+02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4    7.67766e-03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5    2.39898e-10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Time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Residual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0.10000  5.000e-02     2    8.45251e+04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3    1.88898e+03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4    8.72537e-01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5    1.86783e-07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Time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Residual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1.00000  5.000e-02     2    8.55549e+03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3    8.98726e+00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4    9.88176e-06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5    1.66042e-09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45262" y="2375382"/>
            <a:ext cx="3959285" cy="2951492"/>
            <a:chOff x="83198" y="165100"/>
            <a:chExt cx="3957307" cy="295275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74675" y="237490"/>
              <a:ext cx="3427730" cy="2569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4675" y="237490"/>
              <a:ext cx="3427730" cy="256921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" name="Line 15231"/>
            <p:cNvCxnSpPr>
              <a:cxnSpLocks noChangeShapeType="1"/>
            </p:cNvCxnSpPr>
            <p:nvPr/>
          </p:nvCxnSpPr>
          <p:spPr bwMode="auto">
            <a:xfrm>
              <a:off x="574675" y="237490"/>
              <a:ext cx="34277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5232"/>
            <p:cNvCxnSpPr>
              <a:cxnSpLocks noChangeShapeType="1"/>
            </p:cNvCxnSpPr>
            <p:nvPr/>
          </p:nvCxnSpPr>
          <p:spPr bwMode="auto">
            <a:xfrm>
              <a:off x="574675" y="2806700"/>
              <a:ext cx="34277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5233"/>
            <p:cNvCxnSpPr>
              <a:cxnSpLocks noChangeShapeType="1"/>
            </p:cNvCxnSpPr>
            <p:nvPr/>
          </p:nvCxnSpPr>
          <p:spPr bwMode="auto">
            <a:xfrm flipV="1">
              <a:off x="4002405" y="237490"/>
              <a:ext cx="0" cy="2569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5234"/>
            <p:cNvCxnSpPr>
              <a:cxnSpLocks noChangeShapeType="1"/>
            </p:cNvCxnSpPr>
            <p:nvPr/>
          </p:nvCxnSpPr>
          <p:spPr bwMode="auto">
            <a:xfrm flipV="1">
              <a:off x="574675" y="237490"/>
              <a:ext cx="0" cy="2569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5235"/>
            <p:cNvCxnSpPr>
              <a:cxnSpLocks noChangeShapeType="1"/>
            </p:cNvCxnSpPr>
            <p:nvPr/>
          </p:nvCxnSpPr>
          <p:spPr bwMode="auto">
            <a:xfrm>
              <a:off x="574675" y="2806700"/>
              <a:ext cx="34277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5236"/>
            <p:cNvCxnSpPr>
              <a:cxnSpLocks noChangeShapeType="1"/>
            </p:cNvCxnSpPr>
            <p:nvPr/>
          </p:nvCxnSpPr>
          <p:spPr bwMode="auto">
            <a:xfrm flipV="1">
              <a:off x="574675" y="237490"/>
              <a:ext cx="0" cy="2569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5237"/>
            <p:cNvCxnSpPr>
              <a:cxnSpLocks noChangeShapeType="1"/>
            </p:cNvCxnSpPr>
            <p:nvPr/>
          </p:nvCxnSpPr>
          <p:spPr bwMode="auto">
            <a:xfrm flipV="1">
              <a:off x="574675" y="2767330"/>
              <a:ext cx="0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5238"/>
            <p:cNvCxnSpPr>
              <a:cxnSpLocks noChangeShapeType="1"/>
            </p:cNvCxnSpPr>
            <p:nvPr/>
          </p:nvCxnSpPr>
          <p:spPr bwMode="auto">
            <a:xfrm>
              <a:off x="574675" y="237490"/>
              <a:ext cx="0" cy="33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1655" y="2826385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Line 15240"/>
            <p:cNvCxnSpPr>
              <a:cxnSpLocks noChangeShapeType="1"/>
            </p:cNvCxnSpPr>
            <p:nvPr/>
          </p:nvCxnSpPr>
          <p:spPr bwMode="auto">
            <a:xfrm flipV="1">
              <a:off x="1254760" y="2767330"/>
              <a:ext cx="0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5241"/>
            <p:cNvCxnSpPr>
              <a:cxnSpLocks noChangeShapeType="1"/>
            </p:cNvCxnSpPr>
            <p:nvPr/>
          </p:nvCxnSpPr>
          <p:spPr bwMode="auto">
            <a:xfrm>
              <a:off x="1254760" y="237490"/>
              <a:ext cx="0" cy="33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221740" y="2826385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Line 15243"/>
            <p:cNvCxnSpPr>
              <a:cxnSpLocks noChangeShapeType="1"/>
            </p:cNvCxnSpPr>
            <p:nvPr/>
          </p:nvCxnSpPr>
          <p:spPr bwMode="auto">
            <a:xfrm flipV="1">
              <a:off x="1941830" y="2767330"/>
              <a:ext cx="0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5244"/>
            <p:cNvCxnSpPr>
              <a:cxnSpLocks noChangeShapeType="1"/>
            </p:cNvCxnSpPr>
            <p:nvPr/>
          </p:nvCxnSpPr>
          <p:spPr bwMode="auto">
            <a:xfrm>
              <a:off x="1941830" y="237490"/>
              <a:ext cx="0" cy="33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908810" y="2826385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Line 15246"/>
            <p:cNvCxnSpPr>
              <a:cxnSpLocks noChangeShapeType="1"/>
            </p:cNvCxnSpPr>
            <p:nvPr/>
          </p:nvCxnSpPr>
          <p:spPr bwMode="auto">
            <a:xfrm flipV="1">
              <a:off x="2628900" y="2767330"/>
              <a:ext cx="0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5247"/>
            <p:cNvCxnSpPr>
              <a:cxnSpLocks noChangeShapeType="1"/>
            </p:cNvCxnSpPr>
            <p:nvPr/>
          </p:nvCxnSpPr>
          <p:spPr bwMode="auto">
            <a:xfrm>
              <a:off x="2628900" y="237490"/>
              <a:ext cx="0" cy="33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595880" y="2826385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4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Line 15249"/>
            <p:cNvCxnSpPr>
              <a:cxnSpLocks noChangeShapeType="1"/>
            </p:cNvCxnSpPr>
            <p:nvPr/>
          </p:nvCxnSpPr>
          <p:spPr bwMode="auto">
            <a:xfrm flipV="1">
              <a:off x="3315970" y="2767330"/>
              <a:ext cx="0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5250"/>
            <p:cNvCxnSpPr>
              <a:cxnSpLocks noChangeShapeType="1"/>
            </p:cNvCxnSpPr>
            <p:nvPr/>
          </p:nvCxnSpPr>
          <p:spPr bwMode="auto">
            <a:xfrm>
              <a:off x="3315970" y="237490"/>
              <a:ext cx="0" cy="33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282950" y="2826385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5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Line 15252"/>
            <p:cNvCxnSpPr>
              <a:cxnSpLocks noChangeShapeType="1"/>
            </p:cNvCxnSpPr>
            <p:nvPr/>
          </p:nvCxnSpPr>
          <p:spPr bwMode="auto">
            <a:xfrm flipV="1">
              <a:off x="4002405" y="2767330"/>
              <a:ext cx="0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5253"/>
            <p:cNvCxnSpPr>
              <a:cxnSpLocks noChangeShapeType="1"/>
            </p:cNvCxnSpPr>
            <p:nvPr/>
          </p:nvCxnSpPr>
          <p:spPr bwMode="auto">
            <a:xfrm>
              <a:off x="4002405" y="237490"/>
              <a:ext cx="0" cy="33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969385" y="2826385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6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" name="Line 15255"/>
            <p:cNvCxnSpPr>
              <a:cxnSpLocks noChangeShapeType="1"/>
            </p:cNvCxnSpPr>
            <p:nvPr/>
          </p:nvCxnSpPr>
          <p:spPr bwMode="auto">
            <a:xfrm>
              <a:off x="574675" y="2806700"/>
              <a:ext cx="330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5256"/>
            <p:cNvCxnSpPr>
              <a:cxnSpLocks noChangeShapeType="1"/>
            </p:cNvCxnSpPr>
            <p:nvPr/>
          </p:nvCxnSpPr>
          <p:spPr bwMode="auto">
            <a:xfrm flipH="1">
              <a:off x="3963035" y="2806700"/>
              <a:ext cx="393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75615" y="2734310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7" name="Line 15258"/>
            <p:cNvCxnSpPr>
              <a:cxnSpLocks noChangeShapeType="1"/>
            </p:cNvCxnSpPr>
            <p:nvPr/>
          </p:nvCxnSpPr>
          <p:spPr bwMode="auto">
            <a:xfrm>
              <a:off x="574675" y="2377440"/>
              <a:ext cx="330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5259"/>
            <p:cNvCxnSpPr>
              <a:cxnSpLocks noChangeShapeType="1"/>
            </p:cNvCxnSpPr>
            <p:nvPr/>
          </p:nvCxnSpPr>
          <p:spPr bwMode="auto">
            <a:xfrm flipH="1">
              <a:off x="3963035" y="2377440"/>
              <a:ext cx="393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57810" y="2305050"/>
              <a:ext cx="2825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1000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0" name="Line 15261"/>
            <p:cNvCxnSpPr>
              <a:cxnSpLocks noChangeShapeType="1"/>
            </p:cNvCxnSpPr>
            <p:nvPr/>
          </p:nvCxnSpPr>
          <p:spPr bwMode="auto">
            <a:xfrm>
              <a:off x="574675" y="1948180"/>
              <a:ext cx="330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15262"/>
            <p:cNvCxnSpPr>
              <a:cxnSpLocks noChangeShapeType="1"/>
            </p:cNvCxnSpPr>
            <p:nvPr/>
          </p:nvCxnSpPr>
          <p:spPr bwMode="auto">
            <a:xfrm flipH="1">
              <a:off x="3963035" y="1948180"/>
              <a:ext cx="393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57810" y="1875790"/>
              <a:ext cx="2825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2000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3" name="Line 15264"/>
            <p:cNvCxnSpPr>
              <a:cxnSpLocks noChangeShapeType="1"/>
            </p:cNvCxnSpPr>
            <p:nvPr/>
          </p:nvCxnSpPr>
          <p:spPr bwMode="auto">
            <a:xfrm>
              <a:off x="574675" y="1518920"/>
              <a:ext cx="330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15265"/>
            <p:cNvCxnSpPr>
              <a:cxnSpLocks noChangeShapeType="1"/>
            </p:cNvCxnSpPr>
            <p:nvPr/>
          </p:nvCxnSpPr>
          <p:spPr bwMode="auto">
            <a:xfrm flipH="1">
              <a:off x="3963035" y="1518920"/>
              <a:ext cx="393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57810" y="1446530"/>
              <a:ext cx="2825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3000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6" name="Line 15267"/>
            <p:cNvCxnSpPr>
              <a:cxnSpLocks noChangeShapeType="1"/>
            </p:cNvCxnSpPr>
            <p:nvPr/>
          </p:nvCxnSpPr>
          <p:spPr bwMode="auto">
            <a:xfrm>
              <a:off x="574675" y="1089660"/>
              <a:ext cx="330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5268"/>
            <p:cNvCxnSpPr>
              <a:cxnSpLocks noChangeShapeType="1"/>
            </p:cNvCxnSpPr>
            <p:nvPr/>
          </p:nvCxnSpPr>
          <p:spPr bwMode="auto">
            <a:xfrm flipH="1">
              <a:off x="3963035" y="1089660"/>
              <a:ext cx="393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57810" y="1017270"/>
              <a:ext cx="2825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4000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9" name="Line 15270"/>
            <p:cNvCxnSpPr>
              <a:cxnSpLocks noChangeShapeType="1"/>
            </p:cNvCxnSpPr>
            <p:nvPr/>
          </p:nvCxnSpPr>
          <p:spPr bwMode="auto">
            <a:xfrm>
              <a:off x="574675" y="660400"/>
              <a:ext cx="330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5271"/>
            <p:cNvCxnSpPr>
              <a:cxnSpLocks noChangeShapeType="1"/>
            </p:cNvCxnSpPr>
            <p:nvPr/>
          </p:nvCxnSpPr>
          <p:spPr bwMode="auto">
            <a:xfrm flipH="1">
              <a:off x="3963035" y="660400"/>
              <a:ext cx="393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57810" y="588010"/>
              <a:ext cx="2825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5000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2" name="Line 15273"/>
            <p:cNvCxnSpPr>
              <a:cxnSpLocks noChangeShapeType="1"/>
            </p:cNvCxnSpPr>
            <p:nvPr/>
          </p:nvCxnSpPr>
          <p:spPr bwMode="auto">
            <a:xfrm>
              <a:off x="574675" y="237490"/>
              <a:ext cx="330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15274"/>
            <p:cNvCxnSpPr>
              <a:cxnSpLocks noChangeShapeType="1"/>
            </p:cNvCxnSpPr>
            <p:nvPr/>
          </p:nvCxnSpPr>
          <p:spPr bwMode="auto">
            <a:xfrm flipH="1">
              <a:off x="3963035" y="237490"/>
              <a:ext cx="393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57810" y="165100"/>
              <a:ext cx="2825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6000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5" name="Line 15276"/>
            <p:cNvCxnSpPr>
              <a:cxnSpLocks noChangeShapeType="1"/>
            </p:cNvCxnSpPr>
            <p:nvPr/>
          </p:nvCxnSpPr>
          <p:spPr bwMode="auto">
            <a:xfrm>
              <a:off x="574675" y="237490"/>
              <a:ext cx="34277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5277"/>
            <p:cNvCxnSpPr>
              <a:cxnSpLocks noChangeShapeType="1"/>
            </p:cNvCxnSpPr>
            <p:nvPr/>
          </p:nvCxnSpPr>
          <p:spPr bwMode="auto">
            <a:xfrm>
              <a:off x="574675" y="2806700"/>
              <a:ext cx="34277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5278"/>
            <p:cNvCxnSpPr>
              <a:cxnSpLocks noChangeShapeType="1"/>
            </p:cNvCxnSpPr>
            <p:nvPr/>
          </p:nvCxnSpPr>
          <p:spPr bwMode="auto">
            <a:xfrm flipV="1">
              <a:off x="4002405" y="237490"/>
              <a:ext cx="0" cy="2569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15279"/>
            <p:cNvCxnSpPr>
              <a:cxnSpLocks noChangeShapeType="1"/>
            </p:cNvCxnSpPr>
            <p:nvPr/>
          </p:nvCxnSpPr>
          <p:spPr bwMode="auto">
            <a:xfrm flipV="1">
              <a:off x="574675" y="237490"/>
              <a:ext cx="0" cy="2569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74675" y="244475"/>
              <a:ext cx="3427730" cy="2562225"/>
            </a:xfrm>
            <a:custGeom>
              <a:avLst/>
              <a:gdLst>
                <a:gd name="T0" fmla="*/ 0 w 5398"/>
                <a:gd name="T1" fmla="*/ 4035 h 4035"/>
                <a:gd name="T2" fmla="*/ 260 w 5398"/>
                <a:gd name="T3" fmla="*/ 3931 h 4035"/>
                <a:gd name="T4" fmla="*/ 530 w 5398"/>
                <a:gd name="T5" fmla="*/ 3827 h 4035"/>
                <a:gd name="T6" fmla="*/ 801 w 5398"/>
                <a:gd name="T7" fmla="*/ 3723 h 4035"/>
                <a:gd name="T8" fmla="*/ 1071 w 5398"/>
                <a:gd name="T9" fmla="*/ 3609 h 4035"/>
                <a:gd name="T10" fmla="*/ 1342 w 5398"/>
                <a:gd name="T11" fmla="*/ 3474 h 4035"/>
                <a:gd name="T12" fmla="*/ 1612 w 5398"/>
                <a:gd name="T13" fmla="*/ 3338 h 4035"/>
                <a:gd name="T14" fmla="*/ 1883 w 5398"/>
                <a:gd name="T15" fmla="*/ 3182 h 4035"/>
                <a:gd name="T16" fmla="*/ 2153 w 5398"/>
                <a:gd name="T17" fmla="*/ 3016 h 4035"/>
                <a:gd name="T18" fmla="*/ 2424 w 5398"/>
                <a:gd name="T19" fmla="*/ 2839 h 4035"/>
                <a:gd name="T20" fmla="*/ 2694 w 5398"/>
                <a:gd name="T21" fmla="*/ 2652 h 4035"/>
                <a:gd name="T22" fmla="*/ 2964 w 5398"/>
                <a:gd name="T23" fmla="*/ 2444 h 4035"/>
                <a:gd name="T24" fmla="*/ 3235 w 5398"/>
                <a:gd name="T25" fmla="*/ 2226 h 4035"/>
                <a:gd name="T26" fmla="*/ 3505 w 5398"/>
                <a:gd name="T27" fmla="*/ 1997 h 4035"/>
                <a:gd name="T28" fmla="*/ 3776 w 5398"/>
                <a:gd name="T29" fmla="*/ 1747 h 4035"/>
                <a:gd name="T30" fmla="*/ 4046 w 5398"/>
                <a:gd name="T31" fmla="*/ 1487 h 4035"/>
                <a:gd name="T32" fmla="*/ 4317 w 5398"/>
                <a:gd name="T33" fmla="*/ 1217 h 4035"/>
                <a:gd name="T34" fmla="*/ 4587 w 5398"/>
                <a:gd name="T35" fmla="*/ 936 h 4035"/>
                <a:gd name="T36" fmla="*/ 4858 w 5398"/>
                <a:gd name="T37" fmla="*/ 645 h 4035"/>
                <a:gd name="T38" fmla="*/ 5128 w 5398"/>
                <a:gd name="T39" fmla="*/ 333 h 4035"/>
                <a:gd name="T40" fmla="*/ 5398 w 5398"/>
                <a:gd name="T41" fmla="*/ 0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98" h="4035">
                  <a:moveTo>
                    <a:pt x="0" y="4035"/>
                  </a:moveTo>
                  <a:lnTo>
                    <a:pt x="260" y="3931"/>
                  </a:lnTo>
                  <a:lnTo>
                    <a:pt x="530" y="3827"/>
                  </a:lnTo>
                  <a:lnTo>
                    <a:pt x="801" y="3723"/>
                  </a:lnTo>
                  <a:lnTo>
                    <a:pt x="1071" y="3609"/>
                  </a:lnTo>
                  <a:lnTo>
                    <a:pt x="1342" y="3474"/>
                  </a:lnTo>
                  <a:lnTo>
                    <a:pt x="1612" y="3338"/>
                  </a:lnTo>
                  <a:lnTo>
                    <a:pt x="1883" y="3182"/>
                  </a:lnTo>
                  <a:lnTo>
                    <a:pt x="2153" y="3016"/>
                  </a:lnTo>
                  <a:lnTo>
                    <a:pt x="2424" y="2839"/>
                  </a:lnTo>
                  <a:lnTo>
                    <a:pt x="2694" y="2652"/>
                  </a:lnTo>
                  <a:lnTo>
                    <a:pt x="2964" y="2444"/>
                  </a:lnTo>
                  <a:lnTo>
                    <a:pt x="3235" y="2226"/>
                  </a:lnTo>
                  <a:lnTo>
                    <a:pt x="3505" y="1997"/>
                  </a:lnTo>
                  <a:lnTo>
                    <a:pt x="3776" y="1747"/>
                  </a:lnTo>
                  <a:lnTo>
                    <a:pt x="4046" y="1487"/>
                  </a:lnTo>
                  <a:lnTo>
                    <a:pt x="4317" y="1217"/>
                  </a:lnTo>
                  <a:lnTo>
                    <a:pt x="4587" y="936"/>
                  </a:lnTo>
                  <a:lnTo>
                    <a:pt x="4858" y="645"/>
                  </a:lnTo>
                  <a:lnTo>
                    <a:pt x="5128" y="333"/>
                  </a:lnTo>
                  <a:lnTo>
                    <a:pt x="5398" y="0"/>
                  </a:lnTo>
                </a:path>
              </a:pathLst>
            </a:custGeom>
            <a:noFill/>
            <a:ln w="1333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48005" y="2780665"/>
              <a:ext cx="53340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13105" y="2714625"/>
              <a:ext cx="53340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885190" y="2648585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056640" y="2582545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228725" y="2509520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00175" y="2423795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572260" y="2338070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743710" y="2239010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915160" y="2132965"/>
              <a:ext cx="53340" cy="53340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087245" y="2021205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258695" y="1901825"/>
              <a:ext cx="53340" cy="53340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2430780" y="1769745"/>
              <a:ext cx="52705" cy="53340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602230" y="1631315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2774315" y="1485900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945765" y="1327150"/>
              <a:ext cx="52705" cy="53340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117850" y="1162050"/>
              <a:ext cx="52705" cy="53340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289300" y="990600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460750" y="812165"/>
              <a:ext cx="53340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3632835" y="627380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3804285" y="429260"/>
              <a:ext cx="53340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976370" y="217805"/>
              <a:ext cx="52705" cy="52705"/>
            </a:xfrm>
            <a:prstGeom prst="rect">
              <a:avLst/>
            </a:prstGeom>
            <a:noFill/>
            <a:ln w="1333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941830" y="2971800"/>
              <a:ext cx="68516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Stretch ratio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 rot="16200000">
              <a:off x="-23800" y="1196657"/>
              <a:ext cx="36004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Stress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667711"/>
      </p:ext>
    </p:extLst>
  </p:cSld>
  <p:clrMapOvr>
    <a:masterClrMapping/>
  </p:clrMapOvr>
  <p:transition>
    <p:fade thruBlk="1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Hyperelastic Material Analysis Using ABAQUS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*ELEMENT,TYPE=C3D8RH,ELSET=ONE</a:t>
            </a:r>
          </a:p>
          <a:p>
            <a:pPr lvl="1"/>
            <a:r>
              <a:rPr lang="en-US" dirty="0"/>
              <a:t>8-node linear brick, reduced integration with hourglass control, hybrid with constant pressure</a:t>
            </a:r>
          </a:p>
          <a:p>
            <a:r>
              <a:rPr lang="en-US" dirty="0"/>
              <a:t>*MATERIAL,NAME=MOONEY</a:t>
            </a:r>
            <a:br>
              <a:rPr lang="en-US" dirty="0"/>
            </a:br>
            <a:r>
              <a:rPr lang="en-US" dirty="0"/>
              <a:t>*HYPERELASTIC, MOONEY-RIVLIN</a:t>
            </a:r>
            <a:br>
              <a:rPr lang="en-US" dirty="0"/>
            </a:br>
            <a:r>
              <a:rPr lang="en-US" dirty="0"/>
              <a:t>80., 20.,</a:t>
            </a:r>
          </a:p>
          <a:p>
            <a:pPr lvl="1"/>
            <a:r>
              <a:rPr lang="en-US" dirty="0"/>
              <a:t>Mooney-</a:t>
            </a:r>
            <a:r>
              <a:rPr lang="en-US" dirty="0" err="1"/>
              <a:t>Rivlin</a:t>
            </a:r>
            <a:r>
              <a:rPr lang="en-US" dirty="0"/>
              <a:t> material with A</a:t>
            </a:r>
            <a:r>
              <a:rPr lang="en-US" baseline="-25000" dirty="0"/>
              <a:t>10</a:t>
            </a:r>
            <a:r>
              <a:rPr lang="en-US" dirty="0"/>
              <a:t> = 80 and A</a:t>
            </a:r>
            <a:r>
              <a:rPr lang="en-US" baseline="-25000" dirty="0"/>
              <a:t>01</a:t>
            </a:r>
            <a:r>
              <a:rPr lang="en-US" dirty="0"/>
              <a:t> = 20</a:t>
            </a:r>
          </a:p>
          <a:p>
            <a:r>
              <a:rPr lang="en-US" dirty="0"/>
              <a:t>*STATIC,DIRECT</a:t>
            </a:r>
          </a:p>
          <a:p>
            <a:pPr lvl="1"/>
            <a:r>
              <a:rPr lang="en-US" dirty="0"/>
              <a:t>Fixed time step (no automatic time step control)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14046" y="4117716"/>
            <a:ext cx="6978162" cy="2602577"/>
            <a:chOff x="1014046" y="3678116"/>
            <a:chExt cx="6978162" cy="2602577"/>
          </a:xfrm>
        </p:grpSpPr>
        <p:sp>
          <p:nvSpPr>
            <p:cNvPr id="4" name="Cube 3"/>
            <p:cNvSpPr/>
            <p:nvPr/>
          </p:nvSpPr>
          <p:spPr bwMode="auto">
            <a:xfrm>
              <a:off x="1573824" y="4299438"/>
              <a:ext cx="1521069" cy="1521069"/>
            </a:xfrm>
            <a:prstGeom prst="cub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Cube 4"/>
            <p:cNvSpPr/>
            <p:nvPr/>
          </p:nvSpPr>
          <p:spPr bwMode="auto">
            <a:xfrm>
              <a:off x="4443048" y="4923692"/>
              <a:ext cx="3549160" cy="715107"/>
            </a:xfrm>
            <a:prstGeom prst="cub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543300" y="4897315"/>
              <a:ext cx="571500" cy="246185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3138854" y="5442439"/>
              <a:ext cx="38686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rot="16200000" flipV="1">
              <a:off x="1770183" y="4021017"/>
              <a:ext cx="38686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1260231" y="5873262"/>
              <a:ext cx="296007" cy="28428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472963" y="5249007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2263" y="367811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4046" y="591136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106810"/>
      </p:ext>
    </p:extLst>
  </p:cSld>
  <p:clrMapOvr>
    <a:masterClrMapping/>
  </p:clrMapOvr>
  <p:transition>
    <p:fade thruBlk="1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Hyperelastic Material Analysis Using ABAQUS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spcBef>
                <a:spcPts val="0"/>
              </a:spcBef>
              <a:buNone/>
            </a:pPr>
            <a:r>
              <a:rPr lang="en-US" sz="1600" dirty="0"/>
              <a:t>*HEADING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  - Incompressible hyperelasticity (Mooney-</a:t>
            </a:r>
            <a:r>
              <a:rPr lang="en-US" sz="1600" dirty="0" err="1"/>
              <a:t>Rivlin</a:t>
            </a:r>
            <a:r>
              <a:rPr lang="en-US" sz="1600" dirty="0"/>
              <a:t>) Uniaxial tension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*NODE,NSET=ALL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1,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2,1.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3,1.,1.,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4,0.,1.,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5,0.,0.,1.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6,1.,0.,1.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7,1.,1.,1.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8,0.,1.,1.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*NSET,NSET=FACE1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1,2,3,4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*NSET,NSET=FACE3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1,2,5,6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*NSET,NSET=FACE4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2,3,6,7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*NSET,NSET=FACE6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4,1,8,5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*ELEMENT,TYPE=</a:t>
            </a:r>
            <a:r>
              <a:rPr lang="en-US" sz="1600" b="1" dirty="0">
                <a:solidFill>
                  <a:srgbClr val="FF0000"/>
                </a:solidFill>
              </a:rPr>
              <a:t>C3D8RH</a:t>
            </a:r>
            <a:r>
              <a:rPr lang="en-US" sz="1600" dirty="0"/>
              <a:t>,ELSET=ONE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1,1,2,3,4,5,6,7,8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*SOLID SECTION, ELSET=ONE, MATERIAL= MOONEY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*MATERIAL,NAME=MOONEY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*HYPERELASTIC, MOONEY-RIVLIN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80., 20.,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*STEP,NLGEOM,INC=20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UNIAXIAL TENSION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*STATIC,DIRECT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1.,20.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*BOUNDARY,OP=NEW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FACE1</a:t>
            </a:r>
            <a:r>
              <a:rPr lang="en-US" sz="1600" dirty="0"/>
              <a:t>,3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FACE3,2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FACE6,1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FACE4,1,1,5.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*EL PRINT,F=1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S,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E,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*NODE PRINT,F=1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U,RF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*OUTPUT,FIELD,FREQ=1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*ELEMENT OUTPUT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S,E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*OUTPUT,FIELD,FREQ=1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*NODE OUTPUT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U,RF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*END STEP</a:t>
            </a:r>
          </a:p>
        </p:txBody>
      </p:sp>
    </p:spTree>
    <p:extLst>
      <p:ext uri="{BB962C8B-B14F-4D97-AF65-F5344CB8AC3E}">
        <p14:creationId xmlns:p14="http://schemas.microsoft.com/office/powerpoint/2010/main" val="769415992"/>
      </p:ext>
    </p:extLst>
  </p:cSld>
  <p:clrMapOvr>
    <a:masterClrMapping/>
  </p:clrMapOvr>
  <p:transition>
    <p:fade thruBlk="1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Hyperelastic Material Analysis Using ABAQUS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Analytical solution procedure</a:t>
                </a:r>
              </a:p>
              <a:p>
                <a:pPr lvl="1"/>
                <a:r>
                  <a:rPr lang="en-US" dirty="0"/>
                  <a:t>Gradually increase the principal stretch </a:t>
                </a:r>
                <a:r>
                  <a:rPr lang="en-US" dirty="0">
                    <a:latin typeface="Symbol" pitchFamily="18" charset="2"/>
                  </a:rPr>
                  <a:t>l</a:t>
                </a:r>
                <a:r>
                  <a:rPr lang="en-US" dirty="0"/>
                  <a:t> from 1 to 6</a:t>
                </a:r>
              </a:p>
              <a:p>
                <a:pPr lvl="1"/>
                <a:r>
                  <a:rPr lang="en-US" dirty="0"/>
                  <a:t>Deformation gradient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Calculate 2</a:t>
                </a:r>
                <a:r>
                  <a:rPr lang="en-US" baseline="30000" dirty="0"/>
                  <a:t>nd</a:t>
                </a:r>
                <a:r>
                  <a:rPr lang="en-US" dirty="0"/>
                  <a:t> P-K stress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Calculate Cauchy stress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Remove the hydrostatic component of stress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8681AD-5754-5B5B-0FF1-6D0B11054196}"/>
                  </a:ext>
                </a:extLst>
              </p:cNvPr>
              <p:cNvSpPr txBox="1"/>
              <p:nvPr/>
            </p:nvSpPr>
            <p:spPr>
              <a:xfrm>
                <a:off x="2646859" y="1770684"/>
                <a:ext cx="3276410" cy="1268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8681AD-5754-5B5B-0FF1-6D0B1105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859" y="1770684"/>
                <a:ext cx="3276410" cy="1268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FB3159-DC09-F4B1-5808-9D50FC76506C}"/>
                  </a:ext>
                </a:extLst>
              </p:cNvPr>
              <p:cNvSpPr txBox="1"/>
              <p:nvPr/>
            </p:nvSpPr>
            <p:spPr>
              <a:xfrm>
                <a:off x="2777487" y="3895649"/>
                <a:ext cx="294420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FB3159-DC09-F4B1-5808-9D50FC76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87" y="3895649"/>
                <a:ext cx="2944204" cy="477888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BA24B0-30E7-0CC3-E8B7-7713EACEC69A}"/>
                  </a:ext>
                </a:extLst>
              </p:cNvPr>
              <p:cNvSpPr txBox="1"/>
              <p:nvPr/>
            </p:nvSpPr>
            <p:spPr>
              <a:xfrm>
                <a:off x="2777487" y="4779656"/>
                <a:ext cx="2177327" cy="84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BA24B0-30E7-0CC3-E8B7-7713EACEC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87" y="4779656"/>
                <a:ext cx="2177327" cy="841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881FDB-2688-A3F1-9213-5AA90CF151B6}"/>
                  </a:ext>
                </a:extLst>
              </p:cNvPr>
              <p:cNvSpPr txBox="1"/>
              <p:nvPr/>
            </p:nvSpPr>
            <p:spPr>
              <a:xfrm>
                <a:off x="3004457" y="6116637"/>
                <a:ext cx="22968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881FDB-2688-A3F1-9213-5AA90CF15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57" y="6116637"/>
                <a:ext cx="2296847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48542"/>
      </p:ext>
    </p:extLst>
  </p:cSld>
  <p:clrMapOvr>
    <a:masterClrMapping/>
  </p:clrMapOvr>
  <p:transition>
    <p:fade thruBlk="1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Hyperelastic Material Analysis Using ABAQUS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with analytical stress vs. numerical stress</a:t>
            </a:r>
          </a:p>
        </p:txBody>
      </p:sp>
      <p:pic>
        <p:nvPicPr>
          <p:cNvPr id="5" name="Picture 4" descr="ScreenShot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0147" y="4742351"/>
            <a:ext cx="6238875" cy="1628775"/>
          </a:xfrm>
          <a:prstGeom prst="rect">
            <a:avLst/>
          </a:prstGeom>
        </p:spPr>
      </p:pic>
      <p:pic>
        <p:nvPicPr>
          <p:cNvPr id="6" name="Picture 5" descr="ScreenShot0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9624" y="1388449"/>
            <a:ext cx="4729163" cy="35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7178"/>
      </p:ext>
    </p:extLst>
  </p:cSld>
  <p:clrMapOvr>
    <a:masterClrMapping/>
  </p:clrMapOvr>
  <p:transition>
    <p:fade thruBlk="1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Examples of Nonlinear Elastic Materials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3.8</a:t>
            </a:r>
          </a:p>
        </p:txBody>
      </p:sp>
    </p:spTree>
    <p:extLst>
      <p:ext uri="{BB962C8B-B14F-4D97-AF65-F5344CB8AC3E}">
        <p14:creationId xmlns:p14="http://schemas.microsoft.com/office/powerpoint/2010/main" val="3651981631"/>
      </p:ext>
    </p:extLst>
  </p:cSld>
  <p:clrMapOvr>
    <a:masterClrMapping/>
  </p:clrMapOvr>
  <p:transition>
    <p:fade thruBlk="1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Hyperelastic thick cylinder under internal pressure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Infinitely long cylinder (Mooney-</a:t>
            </a:r>
            <a:r>
              <a:rPr lang="en-US" dirty="0" err="1"/>
              <a:t>Rivlin</a:t>
            </a:r>
            <a:r>
              <a:rPr lang="en-US" dirty="0"/>
              <a:t> material)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10</a:t>
            </a:r>
            <a:r>
              <a:rPr lang="en-US" dirty="0"/>
              <a:t> = 80psi, A</a:t>
            </a:r>
            <a:r>
              <a:rPr lang="en-US" baseline="-25000" dirty="0"/>
              <a:t>01</a:t>
            </a:r>
            <a:r>
              <a:rPr lang="en-US" dirty="0"/>
              <a:t> = 20psi, nearly incompressible with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dirty="0"/>
              <a:t> = 0.49</a:t>
            </a:r>
          </a:p>
          <a:p>
            <a:pPr lvl="1"/>
            <a:r>
              <a:rPr lang="en-US" dirty="0"/>
              <a:t>Pressure P</a:t>
            </a:r>
            <a:r>
              <a:rPr lang="en-US" baseline="-25000" dirty="0"/>
              <a:t>i</a:t>
            </a:r>
            <a:r>
              <a:rPr lang="en-US" dirty="0"/>
              <a:t> = 150psi, Radii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= 7.0in, R</a:t>
            </a:r>
            <a:r>
              <a:rPr lang="en-US" baseline="-25000" dirty="0"/>
              <a:t>o</a:t>
            </a:r>
            <a:r>
              <a:rPr lang="en-US" dirty="0"/>
              <a:t> = 18.625in</a:t>
            </a:r>
          </a:p>
          <a:p>
            <a:pPr lvl="1"/>
            <a:r>
              <a:rPr lang="en-US" dirty="0"/>
              <a:t>Radial displacement at the inner radius and the radial stress at radius R = 8.16in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34407" y="3132968"/>
            <a:ext cx="1904984" cy="3162385"/>
            <a:chOff x="2012" y="8983"/>
            <a:chExt cx="2290" cy="3809"/>
          </a:xfrm>
        </p:grpSpPr>
        <p:sp>
          <p:nvSpPr>
            <p:cNvPr id="80" name="AutoShape 19228"/>
            <p:cNvSpPr>
              <a:spLocks noChangeArrowheads="1"/>
            </p:cNvSpPr>
            <p:nvPr/>
          </p:nvSpPr>
          <p:spPr bwMode="auto">
            <a:xfrm>
              <a:off x="2209" y="8983"/>
              <a:ext cx="1516" cy="3310"/>
            </a:xfrm>
            <a:prstGeom prst="can">
              <a:avLst>
                <a:gd name="adj" fmla="val 3047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81" name="AutoShape 19229"/>
            <p:cNvSpPr>
              <a:spLocks noChangeArrowheads="1"/>
            </p:cNvSpPr>
            <p:nvPr/>
          </p:nvSpPr>
          <p:spPr bwMode="auto">
            <a:xfrm>
              <a:off x="2582" y="9135"/>
              <a:ext cx="770" cy="3036"/>
            </a:xfrm>
            <a:prstGeom prst="can">
              <a:avLst>
                <a:gd name="adj" fmla="val 25610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82" name="Arc 19230"/>
            <p:cNvSpPr>
              <a:spLocks/>
            </p:cNvSpPr>
            <p:nvPr/>
          </p:nvSpPr>
          <p:spPr bwMode="auto">
            <a:xfrm flipH="1">
              <a:off x="2207" y="11860"/>
              <a:ext cx="1511" cy="228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08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07"/>
                  </a:moveTo>
                  <a:cubicBezTo>
                    <a:pt x="105" y="9554"/>
                    <a:pt x="974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07"/>
                  </a:moveTo>
                  <a:cubicBezTo>
                    <a:pt x="105" y="9554"/>
                    <a:pt x="974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83" name="Arc 19231"/>
            <p:cNvSpPr>
              <a:spLocks/>
            </p:cNvSpPr>
            <p:nvPr/>
          </p:nvSpPr>
          <p:spPr bwMode="auto">
            <a:xfrm flipH="1">
              <a:off x="2573" y="11957"/>
              <a:ext cx="779" cy="105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08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07"/>
                  </a:moveTo>
                  <a:cubicBezTo>
                    <a:pt x="105" y="9554"/>
                    <a:pt x="974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07"/>
                  </a:moveTo>
                  <a:cubicBezTo>
                    <a:pt x="105" y="9554"/>
                    <a:pt x="974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84" name="AutoShape 19232"/>
            <p:cNvCxnSpPr>
              <a:cxnSpLocks noChangeShapeType="1"/>
            </p:cNvCxnSpPr>
            <p:nvPr/>
          </p:nvCxnSpPr>
          <p:spPr bwMode="auto">
            <a:xfrm>
              <a:off x="2951" y="12076"/>
              <a:ext cx="10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233"/>
            <p:cNvCxnSpPr>
              <a:cxnSpLocks noChangeShapeType="1"/>
            </p:cNvCxnSpPr>
            <p:nvPr/>
          </p:nvCxnSpPr>
          <p:spPr bwMode="auto">
            <a:xfrm flipH="1">
              <a:off x="2281" y="12074"/>
              <a:ext cx="663" cy="4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19234"/>
            <p:cNvCxnSpPr>
              <a:cxnSpLocks noChangeShapeType="1"/>
            </p:cNvCxnSpPr>
            <p:nvPr/>
          </p:nvCxnSpPr>
          <p:spPr bwMode="auto">
            <a:xfrm flipV="1">
              <a:off x="2944" y="11425"/>
              <a:ext cx="0" cy="6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9235"/>
            <p:cNvCxnSpPr>
              <a:cxnSpLocks noChangeShapeType="1"/>
            </p:cNvCxnSpPr>
            <p:nvPr/>
          </p:nvCxnSpPr>
          <p:spPr bwMode="auto">
            <a:xfrm flipH="1">
              <a:off x="2207" y="12146"/>
              <a:ext cx="2" cy="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19236"/>
            <p:cNvCxnSpPr>
              <a:cxnSpLocks noChangeShapeType="1"/>
            </p:cNvCxnSpPr>
            <p:nvPr/>
          </p:nvCxnSpPr>
          <p:spPr bwMode="auto">
            <a:xfrm flipH="1">
              <a:off x="2944" y="12146"/>
              <a:ext cx="2" cy="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19237"/>
            <p:cNvCxnSpPr>
              <a:cxnSpLocks noChangeShapeType="1"/>
            </p:cNvCxnSpPr>
            <p:nvPr/>
          </p:nvCxnSpPr>
          <p:spPr bwMode="auto">
            <a:xfrm flipH="1">
              <a:off x="3350" y="12146"/>
              <a:ext cx="2" cy="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19238"/>
            <p:cNvCxnSpPr>
              <a:cxnSpLocks noChangeShapeType="1"/>
            </p:cNvCxnSpPr>
            <p:nvPr/>
          </p:nvCxnSpPr>
          <p:spPr bwMode="auto">
            <a:xfrm flipH="1">
              <a:off x="2188" y="12621"/>
              <a:ext cx="77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19239"/>
            <p:cNvCxnSpPr>
              <a:cxnSpLocks noChangeShapeType="1"/>
            </p:cNvCxnSpPr>
            <p:nvPr/>
          </p:nvCxnSpPr>
          <p:spPr bwMode="auto">
            <a:xfrm>
              <a:off x="2909" y="12620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19240"/>
            <p:cNvCxnSpPr>
              <a:cxnSpLocks noChangeShapeType="1"/>
            </p:cNvCxnSpPr>
            <p:nvPr/>
          </p:nvCxnSpPr>
          <p:spPr bwMode="auto">
            <a:xfrm>
              <a:off x="3172" y="966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19241"/>
            <p:cNvCxnSpPr>
              <a:cxnSpLocks noChangeShapeType="1"/>
            </p:cNvCxnSpPr>
            <p:nvPr/>
          </p:nvCxnSpPr>
          <p:spPr bwMode="auto">
            <a:xfrm>
              <a:off x="3172" y="990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19242"/>
            <p:cNvCxnSpPr>
              <a:cxnSpLocks noChangeShapeType="1"/>
            </p:cNvCxnSpPr>
            <p:nvPr/>
          </p:nvCxnSpPr>
          <p:spPr bwMode="auto">
            <a:xfrm>
              <a:off x="3172" y="1014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19243"/>
            <p:cNvCxnSpPr>
              <a:cxnSpLocks noChangeShapeType="1"/>
            </p:cNvCxnSpPr>
            <p:nvPr/>
          </p:nvCxnSpPr>
          <p:spPr bwMode="auto">
            <a:xfrm>
              <a:off x="3172" y="1038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19244"/>
            <p:cNvCxnSpPr>
              <a:cxnSpLocks noChangeShapeType="1"/>
            </p:cNvCxnSpPr>
            <p:nvPr/>
          </p:nvCxnSpPr>
          <p:spPr bwMode="auto">
            <a:xfrm>
              <a:off x="3172" y="1062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19245"/>
            <p:cNvCxnSpPr>
              <a:cxnSpLocks noChangeShapeType="1"/>
            </p:cNvCxnSpPr>
            <p:nvPr/>
          </p:nvCxnSpPr>
          <p:spPr bwMode="auto">
            <a:xfrm>
              <a:off x="3172" y="1086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19246"/>
            <p:cNvCxnSpPr>
              <a:cxnSpLocks noChangeShapeType="1"/>
            </p:cNvCxnSpPr>
            <p:nvPr/>
          </p:nvCxnSpPr>
          <p:spPr bwMode="auto">
            <a:xfrm>
              <a:off x="3172" y="1110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19247"/>
            <p:cNvCxnSpPr>
              <a:cxnSpLocks noChangeShapeType="1"/>
            </p:cNvCxnSpPr>
            <p:nvPr/>
          </p:nvCxnSpPr>
          <p:spPr bwMode="auto">
            <a:xfrm>
              <a:off x="3172" y="1134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19248"/>
            <p:cNvCxnSpPr>
              <a:cxnSpLocks noChangeShapeType="1"/>
            </p:cNvCxnSpPr>
            <p:nvPr/>
          </p:nvCxnSpPr>
          <p:spPr bwMode="auto">
            <a:xfrm>
              <a:off x="3172" y="1158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AutoShape 19249"/>
            <p:cNvCxnSpPr>
              <a:cxnSpLocks noChangeShapeType="1"/>
            </p:cNvCxnSpPr>
            <p:nvPr/>
          </p:nvCxnSpPr>
          <p:spPr bwMode="auto">
            <a:xfrm>
              <a:off x="3172" y="1182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19250"/>
            <p:cNvCxnSpPr>
              <a:cxnSpLocks noChangeShapeType="1"/>
            </p:cNvCxnSpPr>
            <p:nvPr/>
          </p:nvCxnSpPr>
          <p:spPr bwMode="auto">
            <a:xfrm flipH="1">
              <a:off x="2565" y="967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19251"/>
            <p:cNvCxnSpPr>
              <a:cxnSpLocks noChangeShapeType="1"/>
            </p:cNvCxnSpPr>
            <p:nvPr/>
          </p:nvCxnSpPr>
          <p:spPr bwMode="auto">
            <a:xfrm flipH="1">
              <a:off x="2565" y="991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19252"/>
            <p:cNvCxnSpPr>
              <a:cxnSpLocks noChangeShapeType="1"/>
            </p:cNvCxnSpPr>
            <p:nvPr/>
          </p:nvCxnSpPr>
          <p:spPr bwMode="auto">
            <a:xfrm flipH="1">
              <a:off x="2565" y="1015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19253"/>
            <p:cNvCxnSpPr>
              <a:cxnSpLocks noChangeShapeType="1"/>
            </p:cNvCxnSpPr>
            <p:nvPr/>
          </p:nvCxnSpPr>
          <p:spPr bwMode="auto">
            <a:xfrm flipH="1">
              <a:off x="2565" y="1039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AutoShape 19254"/>
            <p:cNvCxnSpPr>
              <a:cxnSpLocks noChangeShapeType="1"/>
            </p:cNvCxnSpPr>
            <p:nvPr/>
          </p:nvCxnSpPr>
          <p:spPr bwMode="auto">
            <a:xfrm flipH="1">
              <a:off x="2565" y="1063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19255"/>
            <p:cNvCxnSpPr>
              <a:cxnSpLocks noChangeShapeType="1"/>
            </p:cNvCxnSpPr>
            <p:nvPr/>
          </p:nvCxnSpPr>
          <p:spPr bwMode="auto">
            <a:xfrm flipH="1">
              <a:off x="2565" y="1087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19256"/>
            <p:cNvCxnSpPr>
              <a:cxnSpLocks noChangeShapeType="1"/>
            </p:cNvCxnSpPr>
            <p:nvPr/>
          </p:nvCxnSpPr>
          <p:spPr bwMode="auto">
            <a:xfrm flipH="1">
              <a:off x="2565" y="1111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19257"/>
            <p:cNvCxnSpPr>
              <a:cxnSpLocks noChangeShapeType="1"/>
            </p:cNvCxnSpPr>
            <p:nvPr/>
          </p:nvCxnSpPr>
          <p:spPr bwMode="auto">
            <a:xfrm flipH="1">
              <a:off x="2565" y="1135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AutoShape 19258"/>
            <p:cNvCxnSpPr>
              <a:cxnSpLocks noChangeShapeType="1"/>
            </p:cNvCxnSpPr>
            <p:nvPr/>
          </p:nvCxnSpPr>
          <p:spPr bwMode="auto">
            <a:xfrm flipH="1">
              <a:off x="2565" y="1159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19259"/>
            <p:cNvCxnSpPr>
              <a:cxnSpLocks noChangeShapeType="1"/>
            </p:cNvCxnSpPr>
            <p:nvPr/>
          </p:nvCxnSpPr>
          <p:spPr bwMode="auto">
            <a:xfrm flipH="1">
              <a:off x="2565" y="1183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Text Box 19260"/>
            <p:cNvSpPr txBox="1">
              <a:spLocks noChangeArrowheads="1"/>
            </p:cNvSpPr>
            <p:nvPr/>
          </p:nvSpPr>
          <p:spPr bwMode="auto">
            <a:xfrm>
              <a:off x="2716" y="9763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Text Box 19261"/>
            <p:cNvSpPr txBox="1">
              <a:spLocks noChangeArrowheads="1"/>
            </p:cNvSpPr>
            <p:nvPr/>
          </p:nvSpPr>
          <p:spPr bwMode="auto">
            <a:xfrm>
              <a:off x="2012" y="12104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4" name="Text Box 19262"/>
            <p:cNvSpPr txBox="1">
              <a:spLocks noChangeArrowheads="1"/>
            </p:cNvSpPr>
            <p:nvPr/>
          </p:nvSpPr>
          <p:spPr bwMode="auto">
            <a:xfrm>
              <a:off x="3760" y="11851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Text Box 19263"/>
            <p:cNvSpPr txBox="1">
              <a:spLocks noChangeArrowheads="1"/>
            </p:cNvSpPr>
            <p:nvPr/>
          </p:nvSpPr>
          <p:spPr bwMode="auto">
            <a:xfrm>
              <a:off x="2674" y="11076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19264"/>
            <p:cNvSpPr txBox="1">
              <a:spLocks noChangeArrowheads="1"/>
            </p:cNvSpPr>
            <p:nvPr/>
          </p:nvSpPr>
          <p:spPr bwMode="auto">
            <a:xfrm>
              <a:off x="2867" y="12286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19265"/>
            <p:cNvSpPr txBox="1">
              <a:spLocks noChangeArrowheads="1"/>
            </p:cNvSpPr>
            <p:nvPr/>
          </p:nvSpPr>
          <p:spPr bwMode="auto">
            <a:xfrm>
              <a:off x="2339" y="12279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81162"/>
              </p:ext>
            </p:extLst>
          </p:nvPr>
        </p:nvGraphicFramePr>
        <p:xfrm>
          <a:off x="2782222" y="2827046"/>
          <a:ext cx="6096000" cy="13535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5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Criterion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Target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2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Displ</a:t>
                      </a:r>
                      <a:r>
                        <a:rPr lang="en-US" dirty="0">
                          <a:latin typeface="+mn-lt"/>
                        </a:rPr>
                        <a:t>. at the inner radius (in)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7.180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2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Stress at the first element 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-122.0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050498" y="4698801"/>
                <a:ext cx="5156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Approximate Young’s modulus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=6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498" y="4698801"/>
                <a:ext cx="5156796" cy="369332"/>
              </a:xfrm>
              <a:prstGeom prst="rect">
                <a:avLst/>
              </a:prstGeom>
              <a:blipFill>
                <a:blip r:embed="rId2"/>
                <a:stretch>
                  <a:fillRect l="-946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406BAB-DDA2-6C8F-B7E8-2F95B4FC2E5A}"/>
                  </a:ext>
                </a:extLst>
              </p:cNvPr>
              <p:cNvSpPr txBox="1"/>
              <p:nvPr/>
            </p:nvSpPr>
            <p:spPr>
              <a:xfrm>
                <a:off x="3203838" y="5495832"/>
                <a:ext cx="4785413" cy="83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600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0.06</m:t>
                          </m:r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=10000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psi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406BAB-DDA2-6C8F-B7E8-2F95B4FC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8" y="5495832"/>
                <a:ext cx="4785413" cy="838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07102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2198017" y="4950643"/>
            <a:ext cx="1874362" cy="82798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366128" y="3883843"/>
            <a:ext cx="1442301" cy="49962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Green-Lagrange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Why different strains?</a:t>
            </a:r>
          </a:p>
          <a:p>
            <a:pPr>
              <a:spcBef>
                <a:spcPts val="1200"/>
              </a:spcBef>
            </a:pPr>
            <a:r>
              <a:rPr lang="en-US" dirty="0"/>
              <a:t>Length change: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Right Cauchy-Green Deformation Tensor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Green-Lagrange Strain Tensor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63298" y="2503113"/>
            <a:ext cx="2492990" cy="549451"/>
            <a:chOff x="4784484" y="2710873"/>
            <a:chExt cx="2492990" cy="549451"/>
          </a:xfrm>
        </p:grpSpPr>
        <p:sp>
          <p:nvSpPr>
            <p:cNvPr id="6" name="Left Brace 5"/>
            <p:cNvSpPr/>
            <p:nvPr/>
          </p:nvSpPr>
          <p:spPr bwMode="auto">
            <a:xfrm rot="16200000">
              <a:off x="5899732" y="2265218"/>
              <a:ext cx="249382" cy="1140692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4484" y="289099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Ratio of length change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68689" y="3966595"/>
            <a:ext cx="3642985" cy="1640705"/>
            <a:chOff x="4896969" y="4673604"/>
            <a:chExt cx="3642985" cy="1640705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5731164" y="5454072"/>
              <a:ext cx="554182" cy="23090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6978075" y="4992255"/>
              <a:ext cx="1052943" cy="41564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059055" y="532938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="1" dirty="0" err="1"/>
                <a:t>X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58364" y="509385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="1" dirty="0" err="1"/>
                <a:t>x</a:t>
              </a:r>
              <a:endParaRPr lang="en-US" b="1" dirty="0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6123709" y="5708073"/>
              <a:ext cx="1173018" cy="1293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892800" y="4692074"/>
              <a:ext cx="1819564" cy="61883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896969" y="5944977"/>
              <a:ext cx="3642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effect of rotation is eliminated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02928" y="4854805"/>
            <a:ext cx="3493329" cy="1726791"/>
            <a:chOff x="1102928" y="4854805"/>
            <a:chExt cx="3493329" cy="1726791"/>
          </a:xfrm>
        </p:grpSpPr>
        <p:sp>
          <p:nvSpPr>
            <p:cNvPr id="27" name="Oval 26"/>
            <p:cNvSpPr/>
            <p:nvPr/>
          </p:nvSpPr>
          <p:spPr bwMode="auto">
            <a:xfrm>
              <a:off x="2856322" y="4854805"/>
              <a:ext cx="301658" cy="101809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02928" y="6212264"/>
              <a:ext cx="3493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match with infinitesimal strain</a:t>
              </a:r>
            </a:p>
          </p:txBody>
        </p:sp>
        <p:cxnSp>
          <p:nvCxnSpPr>
            <p:cNvPr id="30" name="Straight Arrow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2849593" y="5872900"/>
              <a:ext cx="157558" cy="33936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385336-2852-B4CB-49D5-B127EE1AD6DD}"/>
                  </a:ext>
                </a:extLst>
              </p:cNvPr>
              <p:cNvSpPr txBox="1"/>
              <p:nvPr/>
            </p:nvSpPr>
            <p:spPr>
              <a:xfrm>
                <a:off x="2584450" y="1287018"/>
                <a:ext cx="4804457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385336-2852-B4CB-49D5-B127EE1AD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450" y="1287018"/>
                <a:ext cx="4804457" cy="121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40FE0D-541D-203A-3BE0-D80D2F736607}"/>
                  </a:ext>
                </a:extLst>
              </p:cNvPr>
              <p:cNvSpPr txBox="1"/>
              <p:nvPr/>
            </p:nvSpPr>
            <p:spPr>
              <a:xfrm>
                <a:off x="2411163" y="3902821"/>
                <a:ext cx="1352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40FE0D-541D-203A-3BE0-D80D2F736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63" y="3902821"/>
                <a:ext cx="13522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185D09-A0F0-C6A4-B5B8-B57D87764BC8}"/>
                  </a:ext>
                </a:extLst>
              </p:cNvPr>
              <p:cNvSpPr txBox="1"/>
              <p:nvPr/>
            </p:nvSpPr>
            <p:spPr>
              <a:xfrm>
                <a:off x="2198016" y="4971950"/>
                <a:ext cx="204312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185D09-A0F0-C6A4-B5B8-B57D87764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16" y="4971950"/>
                <a:ext cx="204312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Solid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Reasonable to assume no deformation in the axial direction (plane strain)</a:t>
            </a:r>
          </a:p>
          <a:p>
            <a:r>
              <a:rPr lang="en-US" dirty="0"/>
              <a:t>The results will be only a function of radius and independent of angular position (axisymmetric)</a:t>
            </a:r>
          </a:p>
          <a:p>
            <a:r>
              <a:rPr lang="en-US" dirty="0"/>
              <a:t>8-node or 20-node hexahedron or 10-node tetrahedron elements</a:t>
            </a:r>
          </a:p>
          <a:p>
            <a:r>
              <a:rPr lang="en-US" dirty="0"/>
              <a:t>A single element in z-direction</a:t>
            </a:r>
          </a:p>
          <a:p>
            <a:pPr lvl="1"/>
            <a:r>
              <a:rPr lang="en-US" dirty="0"/>
              <a:t>Fixed z-directional displacement</a:t>
            </a:r>
          </a:p>
          <a:p>
            <a:endParaRPr lang="en-US" dirty="0"/>
          </a:p>
          <a:p>
            <a:r>
              <a:rPr lang="en-US" dirty="0"/>
              <a:t>A single element in 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Fixed normal displacements in</a:t>
            </a:r>
            <a:br>
              <a:rPr lang="en-US" dirty="0"/>
            </a:b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Need a local coordinates to apply</a:t>
            </a:r>
            <a:br>
              <a:rPr lang="en-US" dirty="0"/>
            </a:br>
            <a:r>
              <a:rPr lang="en-US" dirty="0"/>
              <a:t>BC</a:t>
            </a:r>
          </a:p>
          <a:p>
            <a:pPr lvl="1"/>
            <a:r>
              <a:rPr lang="en-US" dirty="0"/>
              <a:t>Not strictly </a:t>
            </a:r>
            <a:r>
              <a:rPr lang="en-US" dirty="0" err="1"/>
              <a:t>axisymmetry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65036" y="3392479"/>
            <a:ext cx="2998063" cy="1852266"/>
            <a:chOff x="5262" y="8936"/>
            <a:chExt cx="3604" cy="223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rot="195117">
              <a:off x="6349" y="10562"/>
              <a:ext cx="1766" cy="246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620" y="9451"/>
              <a:ext cx="2492" cy="1414"/>
              <a:chOff x="5620" y="9451"/>
              <a:chExt cx="2492" cy="1414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620" y="9451"/>
                <a:ext cx="2492" cy="1147"/>
              </a:xfrm>
              <a:custGeom>
                <a:avLst/>
                <a:gdLst>
                  <a:gd name="T0" fmla="*/ 0 w 2492"/>
                  <a:gd name="T1" fmla="*/ 561 h 1147"/>
                  <a:gd name="T2" fmla="*/ 114 w 2492"/>
                  <a:gd name="T3" fmla="*/ 567 h 1147"/>
                  <a:gd name="T4" fmla="*/ 225 w 2492"/>
                  <a:gd name="T5" fmla="*/ 587 h 1147"/>
                  <a:gd name="T6" fmla="*/ 329 w 2492"/>
                  <a:gd name="T7" fmla="*/ 606 h 1147"/>
                  <a:gd name="T8" fmla="*/ 420 w 2492"/>
                  <a:gd name="T9" fmla="*/ 636 h 1147"/>
                  <a:gd name="T10" fmla="*/ 505 w 2492"/>
                  <a:gd name="T11" fmla="*/ 668 h 1147"/>
                  <a:gd name="T12" fmla="*/ 580 w 2492"/>
                  <a:gd name="T13" fmla="*/ 710 h 1147"/>
                  <a:gd name="T14" fmla="*/ 645 w 2492"/>
                  <a:gd name="T15" fmla="*/ 765 h 1147"/>
                  <a:gd name="T16" fmla="*/ 691 w 2492"/>
                  <a:gd name="T17" fmla="*/ 811 h 1147"/>
                  <a:gd name="T18" fmla="*/ 723 w 2492"/>
                  <a:gd name="T19" fmla="*/ 859 h 1147"/>
                  <a:gd name="T20" fmla="*/ 746 w 2492"/>
                  <a:gd name="T21" fmla="*/ 925 h 1147"/>
                  <a:gd name="T22" fmla="*/ 743 w 2492"/>
                  <a:gd name="T23" fmla="*/ 1005 h 1147"/>
                  <a:gd name="T24" fmla="*/ 730 w 2492"/>
                  <a:gd name="T25" fmla="*/ 1062 h 1147"/>
                  <a:gd name="T26" fmla="*/ 2492 w 2492"/>
                  <a:gd name="T27" fmla="*/ 1147 h 1147"/>
                  <a:gd name="T28" fmla="*/ 2453 w 2492"/>
                  <a:gd name="T29" fmla="*/ 958 h 1147"/>
                  <a:gd name="T30" fmla="*/ 2378 w 2492"/>
                  <a:gd name="T31" fmla="*/ 792 h 1147"/>
                  <a:gd name="T32" fmla="*/ 2261 w 2492"/>
                  <a:gd name="T33" fmla="*/ 649 h 1147"/>
                  <a:gd name="T34" fmla="*/ 2114 w 2492"/>
                  <a:gd name="T35" fmla="*/ 512 h 1147"/>
                  <a:gd name="T36" fmla="*/ 1948 w 2492"/>
                  <a:gd name="T37" fmla="*/ 398 h 1147"/>
                  <a:gd name="T38" fmla="*/ 1759 w 2492"/>
                  <a:gd name="T39" fmla="*/ 297 h 1147"/>
                  <a:gd name="T40" fmla="*/ 1551 w 2492"/>
                  <a:gd name="T41" fmla="*/ 215 h 1147"/>
                  <a:gd name="T42" fmla="*/ 1332 w 2492"/>
                  <a:gd name="T43" fmla="*/ 144 h 1147"/>
                  <a:gd name="T44" fmla="*/ 1101 w 2492"/>
                  <a:gd name="T45" fmla="*/ 79 h 1147"/>
                  <a:gd name="T46" fmla="*/ 860 w 2492"/>
                  <a:gd name="T47" fmla="*/ 46 h 1147"/>
                  <a:gd name="T48" fmla="*/ 603 w 2492"/>
                  <a:gd name="T49" fmla="*/ 17 h 1147"/>
                  <a:gd name="T50" fmla="*/ 358 w 2492"/>
                  <a:gd name="T51" fmla="*/ 0 h 1147"/>
                  <a:gd name="T52" fmla="*/ 0 w 2492"/>
                  <a:gd name="T53" fmla="*/ 561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92" h="1147">
                    <a:moveTo>
                      <a:pt x="0" y="561"/>
                    </a:moveTo>
                    <a:lnTo>
                      <a:pt x="114" y="567"/>
                    </a:lnTo>
                    <a:lnTo>
                      <a:pt x="225" y="587"/>
                    </a:lnTo>
                    <a:lnTo>
                      <a:pt x="329" y="606"/>
                    </a:lnTo>
                    <a:lnTo>
                      <a:pt x="420" y="636"/>
                    </a:lnTo>
                    <a:lnTo>
                      <a:pt x="505" y="668"/>
                    </a:lnTo>
                    <a:lnTo>
                      <a:pt x="580" y="710"/>
                    </a:lnTo>
                    <a:lnTo>
                      <a:pt x="645" y="765"/>
                    </a:lnTo>
                    <a:lnTo>
                      <a:pt x="691" y="811"/>
                    </a:lnTo>
                    <a:lnTo>
                      <a:pt x="723" y="859"/>
                    </a:lnTo>
                    <a:lnTo>
                      <a:pt x="746" y="925"/>
                    </a:lnTo>
                    <a:lnTo>
                      <a:pt x="743" y="1005"/>
                    </a:lnTo>
                    <a:lnTo>
                      <a:pt x="730" y="1062"/>
                    </a:lnTo>
                    <a:lnTo>
                      <a:pt x="2492" y="1147"/>
                    </a:lnTo>
                    <a:lnTo>
                      <a:pt x="2453" y="958"/>
                    </a:lnTo>
                    <a:lnTo>
                      <a:pt x="2378" y="792"/>
                    </a:lnTo>
                    <a:lnTo>
                      <a:pt x="2261" y="649"/>
                    </a:lnTo>
                    <a:lnTo>
                      <a:pt x="2114" y="512"/>
                    </a:lnTo>
                    <a:lnTo>
                      <a:pt x="1948" y="398"/>
                    </a:lnTo>
                    <a:lnTo>
                      <a:pt x="1759" y="297"/>
                    </a:lnTo>
                    <a:lnTo>
                      <a:pt x="1551" y="215"/>
                    </a:lnTo>
                    <a:lnTo>
                      <a:pt x="1332" y="144"/>
                    </a:lnTo>
                    <a:lnTo>
                      <a:pt x="1101" y="79"/>
                    </a:lnTo>
                    <a:lnTo>
                      <a:pt x="860" y="46"/>
                    </a:lnTo>
                    <a:lnTo>
                      <a:pt x="603" y="17"/>
                    </a:lnTo>
                    <a:lnTo>
                      <a:pt x="358" y="0"/>
                    </a:lnTo>
                    <a:lnTo>
                      <a:pt x="0" y="56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620" y="10015"/>
                <a:ext cx="726" cy="524"/>
              </a:xfrm>
              <a:custGeom>
                <a:avLst/>
                <a:gdLst>
                  <a:gd name="T0" fmla="*/ 0 w 726"/>
                  <a:gd name="T1" fmla="*/ 0 h 524"/>
                  <a:gd name="T2" fmla="*/ 23 w 726"/>
                  <a:gd name="T3" fmla="*/ 228 h 524"/>
                  <a:gd name="T4" fmla="*/ 133 w 726"/>
                  <a:gd name="T5" fmla="*/ 231 h 524"/>
                  <a:gd name="T6" fmla="*/ 241 w 726"/>
                  <a:gd name="T7" fmla="*/ 254 h 524"/>
                  <a:gd name="T8" fmla="*/ 342 w 726"/>
                  <a:gd name="T9" fmla="*/ 277 h 524"/>
                  <a:gd name="T10" fmla="*/ 430 w 726"/>
                  <a:gd name="T11" fmla="*/ 295 h 524"/>
                  <a:gd name="T12" fmla="*/ 521 w 726"/>
                  <a:gd name="T13" fmla="*/ 342 h 524"/>
                  <a:gd name="T14" fmla="*/ 590 w 726"/>
                  <a:gd name="T15" fmla="*/ 378 h 524"/>
                  <a:gd name="T16" fmla="*/ 655 w 726"/>
                  <a:gd name="T17" fmla="*/ 441 h 524"/>
                  <a:gd name="T18" fmla="*/ 704 w 726"/>
                  <a:gd name="T19" fmla="*/ 485 h 524"/>
                  <a:gd name="T20" fmla="*/ 726 w 726"/>
                  <a:gd name="T21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6" h="524">
                    <a:moveTo>
                      <a:pt x="0" y="0"/>
                    </a:moveTo>
                    <a:lnTo>
                      <a:pt x="23" y="228"/>
                    </a:lnTo>
                    <a:lnTo>
                      <a:pt x="133" y="231"/>
                    </a:lnTo>
                    <a:lnTo>
                      <a:pt x="241" y="254"/>
                    </a:lnTo>
                    <a:lnTo>
                      <a:pt x="342" y="277"/>
                    </a:lnTo>
                    <a:lnTo>
                      <a:pt x="430" y="295"/>
                    </a:lnTo>
                    <a:lnTo>
                      <a:pt x="521" y="342"/>
                    </a:lnTo>
                    <a:lnTo>
                      <a:pt x="590" y="378"/>
                    </a:lnTo>
                    <a:lnTo>
                      <a:pt x="655" y="441"/>
                    </a:lnTo>
                    <a:lnTo>
                      <a:pt x="704" y="485"/>
                    </a:lnTo>
                    <a:lnTo>
                      <a:pt x="726" y="5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346" y="10513"/>
                <a:ext cx="1766" cy="352"/>
              </a:xfrm>
              <a:custGeom>
                <a:avLst/>
                <a:gdLst>
                  <a:gd name="T0" fmla="*/ 0 w 1766"/>
                  <a:gd name="T1" fmla="*/ 0 h 352"/>
                  <a:gd name="T2" fmla="*/ 20 w 1766"/>
                  <a:gd name="T3" fmla="*/ 246 h 352"/>
                  <a:gd name="T4" fmla="*/ 1750 w 1766"/>
                  <a:gd name="T5" fmla="*/ 352 h 352"/>
                  <a:gd name="T6" fmla="*/ 1766 w 1766"/>
                  <a:gd name="T7" fmla="*/ 85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6" h="352">
                    <a:moveTo>
                      <a:pt x="0" y="0"/>
                    </a:moveTo>
                    <a:lnTo>
                      <a:pt x="20" y="246"/>
                    </a:lnTo>
                    <a:lnTo>
                      <a:pt x="1750" y="352"/>
                    </a:lnTo>
                    <a:lnTo>
                      <a:pt x="1766" y="8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34" y="9461"/>
                <a:ext cx="2336" cy="1029"/>
              </a:xfrm>
              <a:custGeom>
                <a:avLst/>
                <a:gdLst>
                  <a:gd name="T0" fmla="*/ 492 w 2336"/>
                  <a:gd name="T1" fmla="*/ 0 h 1029"/>
                  <a:gd name="T2" fmla="*/ 0 w 2336"/>
                  <a:gd name="T3" fmla="*/ 554 h 1029"/>
                  <a:gd name="T4" fmla="*/ 19 w 2336"/>
                  <a:gd name="T5" fmla="*/ 785 h 1029"/>
                  <a:gd name="T6" fmla="*/ 124 w 2336"/>
                  <a:gd name="T7" fmla="*/ 808 h 1029"/>
                  <a:gd name="T8" fmla="*/ 107 w 2336"/>
                  <a:gd name="T9" fmla="*/ 580 h 1029"/>
                  <a:gd name="T10" fmla="*/ 746 w 2336"/>
                  <a:gd name="T11" fmla="*/ 33 h 1029"/>
                  <a:gd name="T12" fmla="*/ 987 w 2336"/>
                  <a:gd name="T13" fmla="*/ 69 h 1029"/>
                  <a:gd name="T14" fmla="*/ 212 w 2336"/>
                  <a:gd name="T15" fmla="*/ 596 h 1029"/>
                  <a:gd name="T16" fmla="*/ 228 w 2336"/>
                  <a:gd name="T17" fmla="*/ 828 h 1029"/>
                  <a:gd name="T18" fmla="*/ 319 w 2336"/>
                  <a:gd name="T19" fmla="*/ 849 h 1029"/>
                  <a:gd name="T20" fmla="*/ 313 w 2336"/>
                  <a:gd name="T21" fmla="*/ 609 h 1029"/>
                  <a:gd name="T22" fmla="*/ 1209 w 2336"/>
                  <a:gd name="T23" fmla="*/ 137 h 1029"/>
                  <a:gd name="T24" fmla="*/ 1440 w 2336"/>
                  <a:gd name="T25" fmla="*/ 205 h 1029"/>
                  <a:gd name="T26" fmla="*/ 391 w 2336"/>
                  <a:gd name="T27" fmla="*/ 658 h 1029"/>
                  <a:gd name="T28" fmla="*/ 401 w 2336"/>
                  <a:gd name="T29" fmla="*/ 896 h 1029"/>
                  <a:gd name="T30" fmla="*/ 472 w 2336"/>
                  <a:gd name="T31" fmla="*/ 919 h 1029"/>
                  <a:gd name="T32" fmla="*/ 469 w 2336"/>
                  <a:gd name="T33" fmla="*/ 700 h 1029"/>
                  <a:gd name="T34" fmla="*/ 1645 w 2336"/>
                  <a:gd name="T35" fmla="*/ 293 h 1029"/>
                  <a:gd name="T36" fmla="*/ 1837 w 2336"/>
                  <a:gd name="T37" fmla="*/ 388 h 1029"/>
                  <a:gd name="T38" fmla="*/ 524 w 2336"/>
                  <a:gd name="T39" fmla="*/ 755 h 1029"/>
                  <a:gd name="T40" fmla="*/ 537 w 2336"/>
                  <a:gd name="T41" fmla="*/ 997 h 1029"/>
                  <a:gd name="T42" fmla="*/ 586 w 2336"/>
                  <a:gd name="T43" fmla="*/ 1029 h 1029"/>
                  <a:gd name="T44" fmla="*/ 577 w 2336"/>
                  <a:gd name="T45" fmla="*/ 805 h 1029"/>
                  <a:gd name="T46" fmla="*/ 2004 w 2336"/>
                  <a:gd name="T47" fmla="*/ 502 h 1029"/>
                  <a:gd name="T48" fmla="*/ 2147 w 2336"/>
                  <a:gd name="T49" fmla="*/ 639 h 1029"/>
                  <a:gd name="T50" fmla="*/ 612 w 2336"/>
                  <a:gd name="T51" fmla="*/ 849 h 1029"/>
                  <a:gd name="T52" fmla="*/ 612 w 2336"/>
                  <a:gd name="T53" fmla="*/ 1016 h 1029"/>
                  <a:gd name="T54" fmla="*/ 635 w 2336"/>
                  <a:gd name="T55" fmla="*/ 915 h 1029"/>
                  <a:gd name="T56" fmla="*/ 2264 w 2336"/>
                  <a:gd name="T57" fmla="*/ 785 h 1029"/>
                  <a:gd name="T58" fmla="*/ 2336 w 2336"/>
                  <a:gd name="T59" fmla="*/ 955 h 1029"/>
                  <a:gd name="T60" fmla="*/ 638 w 2336"/>
                  <a:gd name="T61" fmla="*/ 977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36" h="1029">
                    <a:moveTo>
                      <a:pt x="492" y="0"/>
                    </a:moveTo>
                    <a:lnTo>
                      <a:pt x="0" y="554"/>
                    </a:lnTo>
                    <a:lnTo>
                      <a:pt x="19" y="785"/>
                    </a:lnTo>
                    <a:lnTo>
                      <a:pt x="124" y="808"/>
                    </a:lnTo>
                    <a:lnTo>
                      <a:pt x="107" y="580"/>
                    </a:lnTo>
                    <a:lnTo>
                      <a:pt x="746" y="33"/>
                    </a:lnTo>
                    <a:lnTo>
                      <a:pt x="987" y="69"/>
                    </a:lnTo>
                    <a:lnTo>
                      <a:pt x="212" y="596"/>
                    </a:lnTo>
                    <a:lnTo>
                      <a:pt x="228" y="828"/>
                    </a:lnTo>
                    <a:lnTo>
                      <a:pt x="319" y="849"/>
                    </a:lnTo>
                    <a:lnTo>
                      <a:pt x="313" y="609"/>
                    </a:lnTo>
                    <a:lnTo>
                      <a:pt x="1209" y="137"/>
                    </a:lnTo>
                    <a:lnTo>
                      <a:pt x="1440" y="205"/>
                    </a:lnTo>
                    <a:lnTo>
                      <a:pt x="391" y="658"/>
                    </a:lnTo>
                    <a:lnTo>
                      <a:pt x="401" y="896"/>
                    </a:lnTo>
                    <a:lnTo>
                      <a:pt x="472" y="919"/>
                    </a:lnTo>
                    <a:lnTo>
                      <a:pt x="469" y="700"/>
                    </a:lnTo>
                    <a:lnTo>
                      <a:pt x="1645" y="293"/>
                    </a:lnTo>
                    <a:lnTo>
                      <a:pt x="1837" y="388"/>
                    </a:lnTo>
                    <a:lnTo>
                      <a:pt x="524" y="755"/>
                    </a:lnTo>
                    <a:lnTo>
                      <a:pt x="537" y="997"/>
                    </a:lnTo>
                    <a:lnTo>
                      <a:pt x="586" y="1029"/>
                    </a:lnTo>
                    <a:lnTo>
                      <a:pt x="577" y="805"/>
                    </a:lnTo>
                    <a:lnTo>
                      <a:pt x="2004" y="502"/>
                    </a:lnTo>
                    <a:lnTo>
                      <a:pt x="2147" y="639"/>
                    </a:lnTo>
                    <a:lnTo>
                      <a:pt x="612" y="849"/>
                    </a:lnTo>
                    <a:lnTo>
                      <a:pt x="612" y="1016"/>
                    </a:lnTo>
                    <a:lnTo>
                      <a:pt x="635" y="915"/>
                    </a:lnTo>
                    <a:lnTo>
                      <a:pt x="2264" y="785"/>
                    </a:lnTo>
                    <a:lnTo>
                      <a:pt x="2336" y="955"/>
                    </a:lnTo>
                    <a:lnTo>
                      <a:pt x="638" y="97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5711" y="9546"/>
                <a:ext cx="2043" cy="1293"/>
              </a:xfrm>
              <a:custGeom>
                <a:avLst/>
                <a:gdLst>
                  <a:gd name="T0" fmla="*/ 991 w 2043"/>
                  <a:gd name="T1" fmla="*/ 1231 h 1293"/>
                  <a:gd name="T2" fmla="*/ 984 w 2043"/>
                  <a:gd name="T3" fmla="*/ 993 h 1293"/>
                  <a:gd name="T4" fmla="*/ 994 w 2043"/>
                  <a:gd name="T5" fmla="*/ 883 h 1293"/>
                  <a:gd name="T6" fmla="*/ 984 w 2043"/>
                  <a:gd name="T7" fmla="*/ 795 h 1293"/>
                  <a:gd name="T8" fmla="*/ 951 w 2043"/>
                  <a:gd name="T9" fmla="*/ 723 h 1293"/>
                  <a:gd name="T10" fmla="*/ 912 w 2043"/>
                  <a:gd name="T11" fmla="*/ 651 h 1293"/>
                  <a:gd name="T12" fmla="*/ 844 w 2043"/>
                  <a:gd name="T13" fmla="*/ 589 h 1293"/>
                  <a:gd name="T14" fmla="*/ 743 w 2043"/>
                  <a:gd name="T15" fmla="*/ 524 h 1293"/>
                  <a:gd name="T16" fmla="*/ 635 w 2043"/>
                  <a:gd name="T17" fmla="*/ 469 h 1293"/>
                  <a:gd name="T18" fmla="*/ 525 w 2043"/>
                  <a:gd name="T19" fmla="*/ 426 h 1293"/>
                  <a:gd name="T20" fmla="*/ 414 w 2043"/>
                  <a:gd name="T21" fmla="*/ 394 h 1293"/>
                  <a:gd name="T22" fmla="*/ 284 w 2043"/>
                  <a:gd name="T23" fmla="*/ 368 h 1293"/>
                  <a:gd name="T24" fmla="*/ 130 w 2043"/>
                  <a:gd name="T25" fmla="*/ 348 h 1293"/>
                  <a:gd name="T26" fmla="*/ 0 w 2043"/>
                  <a:gd name="T27" fmla="*/ 332 h 1293"/>
                  <a:gd name="T28" fmla="*/ 65 w 2043"/>
                  <a:gd name="T29" fmla="*/ 218 h 1293"/>
                  <a:gd name="T30" fmla="*/ 241 w 2043"/>
                  <a:gd name="T31" fmla="*/ 228 h 1293"/>
                  <a:gd name="T32" fmla="*/ 427 w 2043"/>
                  <a:gd name="T33" fmla="*/ 251 h 1293"/>
                  <a:gd name="T34" fmla="*/ 593 w 2043"/>
                  <a:gd name="T35" fmla="*/ 286 h 1293"/>
                  <a:gd name="T36" fmla="*/ 723 w 2043"/>
                  <a:gd name="T37" fmla="*/ 322 h 1293"/>
                  <a:gd name="T38" fmla="*/ 873 w 2043"/>
                  <a:gd name="T39" fmla="*/ 378 h 1293"/>
                  <a:gd name="T40" fmla="*/ 997 w 2043"/>
                  <a:gd name="T41" fmla="*/ 436 h 1293"/>
                  <a:gd name="T42" fmla="*/ 1108 w 2043"/>
                  <a:gd name="T43" fmla="*/ 511 h 1293"/>
                  <a:gd name="T44" fmla="*/ 1206 w 2043"/>
                  <a:gd name="T45" fmla="*/ 593 h 1293"/>
                  <a:gd name="T46" fmla="*/ 1264 w 2043"/>
                  <a:gd name="T47" fmla="*/ 672 h 1293"/>
                  <a:gd name="T48" fmla="*/ 1316 w 2043"/>
                  <a:gd name="T49" fmla="*/ 782 h 1293"/>
                  <a:gd name="T50" fmla="*/ 1336 w 2043"/>
                  <a:gd name="T51" fmla="*/ 883 h 1293"/>
                  <a:gd name="T52" fmla="*/ 1333 w 2043"/>
                  <a:gd name="T53" fmla="*/ 993 h 1293"/>
                  <a:gd name="T54" fmla="*/ 1333 w 2043"/>
                  <a:gd name="T55" fmla="*/ 1254 h 1293"/>
                  <a:gd name="T56" fmla="*/ 1681 w 2043"/>
                  <a:gd name="T57" fmla="*/ 1267 h 1293"/>
                  <a:gd name="T58" fmla="*/ 1688 w 2043"/>
                  <a:gd name="T59" fmla="*/ 1016 h 1293"/>
                  <a:gd name="T60" fmla="*/ 1684 w 2043"/>
                  <a:gd name="T61" fmla="*/ 879 h 1293"/>
                  <a:gd name="T62" fmla="*/ 1642 w 2043"/>
                  <a:gd name="T63" fmla="*/ 746 h 1293"/>
                  <a:gd name="T64" fmla="*/ 1580 w 2043"/>
                  <a:gd name="T65" fmla="*/ 632 h 1293"/>
                  <a:gd name="T66" fmla="*/ 1489 w 2043"/>
                  <a:gd name="T67" fmla="*/ 531 h 1293"/>
                  <a:gd name="T68" fmla="*/ 1372 w 2043"/>
                  <a:gd name="T69" fmla="*/ 440 h 1293"/>
                  <a:gd name="T70" fmla="*/ 1238 w 2043"/>
                  <a:gd name="T71" fmla="*/ 355 h 1293"/>
                  <a:gd name="T72" fmla="*/ 1079 w 2043"/>
                  <a:gd name="T73" fmla="*/ 290 h 1293"/>
                  <a:gd name="T74" fmla="*/ 906 w 2043"/>
                  <a:gd name="T75" fmla="*/ 224 h 1293"/>
                  <a:gd name="T76" fmla="*/ 733 w 2043"/>
                  <a:gd name="T77" fmla="*/ 179 h 1293"/>
                  <a:gd name="T78" fmla="*/ 534 w 2043"/>
                  <a:gd name="T79" fmla="*/ 136 h 1293"/>
                  <a:gd name="T80" fmla="*/ 336 w 2043"/>
                  <a:gd name="T81" fmla="*/ 120 h 1293"/>
                  <a:gd name="T82" fmla="*/ 140 w 2043"/>
                  <a:gd name="T83" fmla="*/ 101 h 1293"/>
                  <a:gd name="T84" fmla="*/ 209 w 2043"/>
                  <a:gd name="T85" fmla="*/ 0 h 1293"/>
                  <a:gd name="T86" fmla="*/ 463 w 2043"/>
                  <a:gd name="T87" fmla="*/ 19 h 1293"/>
                  <a:gd name="T88" fmla="*/ 665 w 2043"/>
                  <a:gd name="T89" fmla="*/ 42 h 1293"/>
                  <a:gd name="T90" fmla="*/ 870 w 2043"/>
                  <a:gd name="T91" fmla="*/ 78 h 1293"/>
                  <a:gd name="T92" fmla="*/ 1082 w 2043"/>
                  <a:gd name="T93" fmla="*/ 136 h 1293"/>
                  <a:gd name="T94" fmla="*/ 1280 w 2043"/>
                  <a:gd name="T95" fmla="*/ 198 h 1293"/>
                  <a:gd name="T96" fmla="*/ 1463 w 2043"/>
                  <a:gd name="T97" fmla="*/ 277 h 1293"/>
                  <a:gd name="T98" fmla="*/ 1623 w 2043"/>
                  <a:gd name="T99" fmla="*/ 371 h 1293"/>
                  <a:gd name="T100" fmla="*/ 1759 w 2043"/>
                  <a:gd name="T101" fmla="*/ 469 h 1293"/>
                  <a:gd name="T102" fmla="*/ 1880 w 2043"/>
                  <a:gd name="T103" fmla="*/ 593 h 1293"/>
                  <a:gd name="T104" fmla="*/ 1965 w 2043"/>
                  <a:gd name="T105" fmla="*/ 723 h 1293"/>
                  <a:gd name="T106" fmla="*/ 2027 w 2043"/>
                  <a:gd name="T107" fmla="*/ 873 h 1293"/>
                  <a:gd name="T108" fmla="*/ 2043 w 2043"/>
                  <a:gd name="T109" fmla="*/ 1029 h 1293"/>
                  <a:gd name="T110" fmla="*/ 2033 w 2043"/>
                  <a:gd name="T111" fmla="*/ 1293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3" h="1293">
                    <a:moveTo>
                      <a:pt x="991" y="1231"/>
                    </a:moveTo>
                    <a:lnTo>
                      <a:pt x="984" y="993"/>
                    </a:lnTo>
                    <a:lnTo>
                      <a:pt x="994" y="883"/>
                    </a:lnTo>
                    <a:lnTo>
                      <a:pt x="984" y="795"/>
                    </a:lnTo>
                    <a:lnTo>
                      <a:pt x="951" y="723"/>
                    </a:lnTo>
                    <a:lnTo>
                      <a:pt x="912" y="651"/>
                    </a:lnTo>
                    <a:lnTo>
                      <a:pt x="844" y="589"/>
                    </a:lnTo>
                    <a:lnTo>
                      <a:pt x="743" y="524"/>
                    </a:lnTo>
                    <a:lnTo>
                      <a:pt x="635" y="469"/>
                    </a:lnTo>
                    <a:lnTo>
                      <a:pt x="525" y="426"/>
                    </a:lnTo>
                    <a:lnTo>
                      <a:pt x="414" y="394"/>
                    </a:lnTo>
                    <a:lnTo>
                      <a:pt x="284" y="368"/>
                    </a:lnTo>
                    <a:lnTo>
                      <a:pt x="130" y="348"/>
                    </a:lnTo>
                    <a:lnTo>
                      <a:pt x="0" y="332"/>
                    </a:lnTo>
                    <a:lnTo>
                      <a:pt x="65" y="218"/>
                    </a:lnTo>
                    <a:lnTo>
                      <a:pt x="241" y="228"/>
                    </a:lnTo>
                    <a:lnTo>
                      <a:pt x="427" y="251"/>
                    </a:lnTo>
                    <a:lnTo>
                      <a:pt x="593" y="286"/>
                    </a:lnTo>
                    <a:lnTo>
                      <a:pt x="723" y="322"/>
                    </a:lnTo>
                    <a:lnTo>
                      <a:pt x="873" y="378"/>
                    </a:lnTo>
                    <a:lnTo>
                      <a:pt x="997" y="436"/>
                    </a:lnTo>
                    <a:lnTo>
                      <a:pt x="1108" y="511"/>
                    </a:lnTo>
                    <a:lnTo>
                      <a:pt x="1206" y="593"/>
                    </a:lnTo>
                    <a:lnTo>
                      <a:pt x="1264" y="672"/>
                    </a:lnTo>
                    <a:lnTo>
                      <a:pt x="1316" y="782"/>
                    </a:lnTo>
                    <a:lnTo>
                      <a:pt x="1336" y="883"/>
                    </a:lnTo>
                    <a:lnTo>
                      <a:pt x="1333" y="993"/>
                    </a:lnTo>
                    <a:lnTo>
                      <a:pt x="1333" y="1254"/>
                    </a:lnTo>
                    <a:lnTo>
                      <a:pt x="1681" y="1267"/>
                    </a:lnTo>
                    <a:lnTo>
                      <a:pt x="1688" y="1016"/>
                    </a:lnTo>
                    <a:lnTo>
                      <a:pt x="1684" y="879"/>
                    </a:lnTo>
                    <a:lnTo>
                      <a:pt x="1642" y="746"/>
                    </a:lnTo>
                    <a:lnTo>
                      <a:pt x="1580" y="632"/>
                    </a:lnTo>
                    <a:lnTo>
                      <a:pt x="1489" y="531"/>
                    </a:lnTo>
                    <a:lnTo>
                      <a:pt x="1372" y="440"/>
                    </a:lnTo>
                    <a:lnTo>
                      <a:pt x="1238" y="355"/>
                    </a:lnTo>
                    <a:lnTo>
                      <a:pt x="1079" y="290"/>
                    </a:lnTo>
                    <a:lnTo>
                      <a:pt x="906" y="224"/>
                    </a:lnTo>
                    <a:lnTo>
                      <a:pt x="733" y="179"/>
                    </a:lnTo>
                    <a:lnTo>
                      <a:pt x="534" y="136"/>
                    </a:lnTo>
                    <a:lnTo>
                      <a:pt x="336" y="120"/>
                    </a:lnTo>
                    <a:lnTo>
                      <a:pt x="140" y="101"/>
                    </a:lnTo>
                    <a:lnTo>
                      <a:pt x="209" y="0"/>
                    </a:lnTo>
                    <a:lnTo>
                      <a:pt x="463" y="19"/>
                    </a:lnTo>
                    <a:lnTo>
                      <a:pt x="665" y="42"/>
                    </a:lnTo>
                    <a:lnTo>
                      <a:pt x="870" y="78"/>
                    </a:lnTo>
                    <a:lnTo>
                      <a:pt x="1082" y="136"/>
                    </a:lnTo>
                    <a:lnTo>
                      <a:pt x="1280" y="198"/>
                    </a:lnTo>
                    <a:lnTo>
                      <a:pt x="1463" y="277"/>
                    </a:lnTo>
                    <a:lnTo>
                      <a:pt x="1623" y="371"/>
                    </a:lnTo>
                    <a:lnTo>
                      <a:pt x="1759" y="469"/>
                    </a:lnTo>
                    <a:lnTo>
                      <a:pt x="1880" y="593"/>
                    </a:lnTo>
                    <a:lnTo>
                      <a:pt x="1965" y="723"/>
                    </a:lnTo>
                    <a:lnTo>
                      <a:pt x="2027" y="873"/>
                    </a:lnTo>
                    <a:lnTo>
                      <a:pt x="2043" y="1029"/>
                    </a:lnTo>
                    <a:lnTo>
                      <a:pt x="2033" y="12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cxnSp>
          <p:nvCxnSpPr>
            <p:cNvPr id="7" name="AutoShape 19274"/>
            <p:cNvCxnSpPr>
              <a:cxnSpLocks noChangeShapeType="1"/>
            </p:cNvCxnSpPr>
            <p:nvPr/>
          </p:nvCxnSpPr>
          <p:spPr bwMode="auto">
            <a:xfrm>
              <a:off x="8129" y="10864"/>
              <a:ext cx="623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9275"/>
            <p:cNvSpPr txBox="1">
              <a:spLocks noChangeArrowheads="1"/>
            </p:cNvSpPr>
            <p:nvPr/>
          </p:nvSpPr>
          <p:spPr bwMode="auto">
            <a:xfrm>
              <a:off x="8324" y="10563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AutoShape 19276"/>
            <p:cNvCxnSpPr>
              <a:cxnSpLocks noChangeShapeType="1"/>
            </p:cNvCxnSpPr>
            <p:nvPr/>
          </p:nvCxnSpPr>
          <p:spPr bwMode="auto">
            <a:xfrm flipV="1">
              <a:off x="6067" y="9088"/>
              <a:ext cx="220" cy="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19277"/>
            <p:cNvSpPr txBox="1">
              <a:spLocks noChangeArrowheads="1"/>
            </p:cNvSpPr>
            <p:nvPr/>
          </p:nvSpPr>
          <p:spPr bwMode="auto">
            <a:xfrm>
              <a:off x="5862" y="8936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19278"/>
            <p:cNvSpPr txBox="1">
              <a:spLocks noChangeArrowheads="1"/>
            </p:cNvSpPr>
            <p:nvPr/>
          </p:nvSpPr>
          <p:spPr bwMode="auto">
            <a:xfrm>
              <a:off x="6769" y="10718"/>
              <a:ext cx="939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19279"/>
            <p:cNvSpPr txBox="1">
              <a:spLocks noChangeArrowheads="1"/>
            </p:cNvSpPr>
            <p:nvPr/>
          </p:nvSpPr>
          <p:spPr bwMode="auto">
            <a:xfrm>
              <a:off x="5262" y="9447"/>
              <a:ext cx="542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AutoShape 19280"/>
            <p:cNvCxnSpPr>
              <a:cxnSpLocks noChangeShapeType="1"/>
            </p:cNvCxnSpPr>
            <p:nvPr/>
          </p:nvCxnSpPr>
          <p:spPr bwMode="auto">
            <a:xfrm flipV="1">
              <a:off x="5620" y="10127"/>
              <a:ext cx="74" cy="1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281"/>
            <p:cNvCxnSpPr>
              <a:cxnSpLocks noChangeShapeType="1"/>
            </p:cNvCxnSpPr>
            <p:nvPr/>
          </p:nvCxnSpPr>
          <p:spPr bwMode="auto">
            <a:xfrm flipV="1">
              <a:off x="6180" y="10552"/>
              <a:ext cx="208" cy="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9282"/>
            <p:cNvCxnSpPr>
              <a:cxnSpLocks noChangeShapeType="1"/>
            </p:cNvCxnSpPr>
            <p:nvPr/>
          </p:nvCxnSpPr>
          <p:spPr bwMode="auto">
            <a:xfrm flipV="1">
              <a:off x="5767" y="10149"/>
              <a:ext cx="88" cy="1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9283"/>
            <p:cNvCxnSpPr>
              <a:cxnSpLocks noChangeShapeType="1"/>
            </p:cNvCxnSpPr>
            <p:nvPr/>
          </p:nvCxnSpPr>
          <p:spPr bwMode="auto">
            <a:xfrm flipV="1">
              <a:off x="5929" y="10184"/>
              <a:ext cx="88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284"/>
            <p:cNvCxnSpPr>
              <a:cxnSpLocks noChangeShapeType="1"/>
            </p:cNvCxnSpPr>
            <p:nvPr/>
          </p:nvCxnSpPr>
          <p:spPr bwMode="auto">
            <a:xfrm flipV="1">
              <a:off x="6041" y="10259"/>
              <a:ext cx="145" cy="1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9285"/>
            <p:cNvCxnSpPr>
              <a:cxnSpLocks noChangeShapeType="1"/>
            </p:cNvCxnSpPr>
            <p:nvPr/>
          </p:nvCxnSpPr>
          <p:spPr bwMode="auto">
            <a:xfrm flipV="1">
              <a:off x="6140" y="10367"/>
              <a:ext cx="182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19286"/>
            <p:cNvSpPr txBox="1">
              <a:spLocks noChangeArrowheads="1"/>
            </p:cNvSpPr>
            <p:nvPr/>
          </p:nvSpPr>
          <p:spPr bwMode="auto">
            <a:xfrm>
              <a:off x="5638" y="10339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19287"/>
            <p:cNvSpPr txBox="1">
              <a:spLocks noChangeArrowheads="1"/>
            </p:cNvSpPr>
            <p:nvPr/>
          </p:nvSpPr>
          <p:spPr bwMode="auto">
            <a:xfrm>
              <a:off x="6892" y="9081"/>
              <a:ext cx="939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AutoShape 19288"/>
            <p:cNvCxnSpPr>
              <a:cxnSpLocks noChangeShapeType="1"/>
            </p:cNvCxnSpPr>
            <p:nvPr/>
          </p:nvCxnSpPr>
          <p:spPr bwMode="auto">
            <a:xfrm flipH="1">
              <a:off x="6965" y="9434"/>
              <a:ext cx="215" cy="3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090473" y="5390196"/>
            <a:ext cx="2801741" cy="1146562"/>
            <a:chOff x="4608" y="11166"/>
            <a:chExt cx="3368" cy="1381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56" y="11495"/>
              <a:ext cx="2644" cy="857"/>
            </a:xfrm>
            <a:custGeom>
              <a:avLst/>
              <a:gdLst>
                <a:gd name="T0" fmla="*/ 2637 w 2644"/>
                <a:gd name="T1" fmla="*/ 371 h 857"/>
                <a:gd name="T2" fmla="*/ 100 w 2644"/>
                <a:gd name="T3" fmla="*/ 857 h 857"/>
                <a:gd name="T4" fmla="*/ 0 w 2644"/>
                <a:gd name="T5" fmla="*/ 789 h 857"/>
                <a:gd name="T6" fmla="*/ 10 w 2644"/>
                <a:gd name="T7" fmla="*/ 607 h 857"/>
                <a:gd name="T8" fmla="*/ 2383 w 2644"/>
                <a:gd name="T9" fmla="*/ 0 h 857"/>
                <a:gd name="T10" fmla="*/ 2644 w 2644"/>
                <a:gd name="T11" fmla="*/ 200 h 857"/>
                <a:gd name="T12" fmla="*/ 2637 w 2644"/>
                <a:gd name="T13" fmla="*/ 37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4" h="857">
                  <a:moveTo>
                    <a:pt x="2637" y="371"/>
                  </a:moveTo>
                  <a:lnTo>
                    <a:pt x="100" y="857"/>
                  </a:lnTo>
                  <a:lnTo>
                    <a:pt x="0" y="789"/>
                  </a:lnTo>
                  <a:lnTo>
                    <a:pt x="10" y="607"/>
                  </a:lnTo>
                  <a:lnTo>
                    <a:pt x="2383" y="0"/>
                  </a:lnTo>
                  <a:lnTo>
                    <a:pt x="2644" y="200"/>
                  </a:lnTo>
                  <a:lnTo>
                    <a:pt x="2637" y="37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263" y="11694"/>
              <a:ext cx="2538" cy="657"/>
            </a:xfrm>
            <a:custGeom>
              <a:avLst/>
              <a:gdLst>
                <a:gd name="T0" fmla="*/ 5 w 2538"/>
                <a:gd name="T1" fmla="*/ 483 h 657"/>
                <a:gd name="T2" fmla="*/ 0 w 2538"/>
                <a:gd name="T3" fmla="*/ 657 h 657"/>
                <a:gd name="T4" fmla="*/ 2538 w 2538"/>
                <a:gd name="T5" fmla="*/ 169 h 657"/>
                <a:gd name="T6" fmla="*/ 2538 w 2538"/>
                <a:gd name="T7" fmla="*/ 0 h 657"/>
                <a:gd name="T8" fmla="*/ 5 w 2538"/>
                <a:gd name="T9" fmla="*/ 48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8" h="657">
                  <a:moveTo>
                    <a:pt x="5" y="483"/>
                  </a:moveTo>
                  <a:lnTo>
                    <a:pt x="0" y="657"/>
                  </a:lnTo>
                  <a:lnTo>
                    <a:pt x="2538" y="169"/>
                  </a:lnTo>
                  <a:lnTo>
                    <a:pt x="2538" y="0"/>
                  </a:lnTo>
                  <a:lnTo>
                    <a:pt x="5" y="483"/>
                  </a:lnTo>
                  <a:close/>
                </a:path>
              </a:pathLst>
            </a:custGeom>
            <a:solidFill>
              <a:schemeClr val="bg1">
                <a:lumMod val="65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66" y="11616"/>
              <a:ext cx="2126" cy="736"/>
            </a:xfrm>
            <a:custGeom>
              <a:avLst/>
              <a:gdLst>
                <a:gd name="T0" fmla="*/ 0 w 2126"/>
                <a:gd name="T1" fmla="*/ 490 h 736"/>
                <a:gd name="T2" fmla="*/ 104 w 2126"/>
                <a:gd name="T3" fmla="*/ 568 h 736"/>
                <a:gd name="T4" fmla="*/ 93 w 2126"/>
                <a:gd name="T5" fmla="*/ 736 h 736"/>
                <a:gd name="T6" fmla="*/ 601 w 2126"/>
                <a:gd name="T7" fmla="*/ 640 h 736"/>
                <a:gd name="T8" fmla="*/ 608 w 2126"/>
                <a:gd name="T9" fmla="*/ 465 h 736"/>
                <a:gd name="T10" fmla="*/ 483 w 2126"/>
                <a:gd name="T11" fmla="*/ 364 h 736"/>
                <a:gd name="T12" fmla="*/ 951 w 2126"/>
                <a:gd name="T13" fmla="*/ 239 h 736"/>
                <a:gd name="T14" fmla="*/ 1112 w 2126"/>
                <a:gd name="T15" fmla="*/ 364 h 736"/>
                <a:gd name="T16" fmla="*/ 1108 w 2126"/>
                <a:gd name="T17" fmla="*/ 540 h 736"/>
                <a:gd name="T18" fmla="*/ 1619 w 2126"/>
                <a:gd name="T19" fmla="*/ 443 h 736"/>
                <a:gd name="T20" fmla="*/ 1626 w 2126"/>
                <a:gd name="T21" fmla="*/ 272 h 736"/>
                <a:gd name="T22" fmla="*/ 1426 w 2126"/>
                <a:gd name="T23" fmla="*/ 122 h 736"/>
                <a:gd name="T24" fmla="*/ 1901 w 2126"/>
                <a:gd name="T25" fmla="*/ 0 h 736"/>
                <a:gd name="T26" fmla="*/ 2126 w 2126"/>
                <a:gd name="T27" fmla="*/ 179 h 736"/>
                <a:gd name="T28" fmla="*/ 2119 w 2126"/>
                <a:gd name="T29" fmla="*/ 34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6" h="736">
                  <a:moveTo>
                    <a:pt x="0" y="490"/>
                  </a:moveTo>
                  <a:lnTo>
                    <a:pt x="104" y="568"/>
                  </a:lnTo>
                  <a:lnTo>
                    <a:pt x="93" y="736"/>
                  </a:lnTo>
                  <a:lnTo>
                    <a:pt x="601" y="640"/>
                  </a:lnTo>
                  <a:lnTo>
                    <a:pt x="608" y="465"/>
                  </a:lnTo>
                  <a:lnTo>
                    <a:pt x="483" y="364"/>
                  </a:lnTo>
                  <a:lnTo>
                    <a:pt x="951" y="239"/>
                  </a:lnTo>
                  <a:lnTo>
                    <a:pt x="1112" y="364"/>
                  </a:lnTo>
                  <a:lnTo>
                    <a:pt x="1108" y="540"/>
                  </a:lnTo>
                  <a:lnTo>
                    <a:pt x="1619" y="443"/>
                  </a:lnTo>
                  <a:lnTo>
                    <a:pt x="1626" y="272"/>
                  </a:lnTo>
                  <a:lnTo>
                    <a:pt x="1426" y="122"/>
                  </a:lnTo>
                  <a:lnTo>
                    <a:pt x="1901" y="0"/>
                  </a:lnTo>
                  <a:lnTo>
                    <a:pt x="2126" y="179"/>
                  </a:lnTo>
                  <a:lnTo>
                    <a:pt x="2119" y="3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31" name="AutoShape 19293"/>
            <p:cNvCxnSpPr>
              <a:cxnSpLocks noChangeShapeType="1"/>
            </p:cNvCxnSpPr>
            <p:nvPr/>
          </p:nvCxnSpPr>
          <p:spPr bwMode="auto">
            <a:xfrm flipV="1">
              <a:off x="5263" y="11695"/>
              <a:ext cx="2533" cy="4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9294"/>
            <p:cNvCxnSpPr>
              <a:cxnSpLocks noChangeShapeType="1"/>
            </p:cNvCxnSpPr>
            <p:nvPr/>
          </p:nvCxnSpPr>
          <p:spPr bwMode="auto">
            <a:xfrm flipV="1">
              <a:off x="5043" y="12229"/>
              <a:ext cx="206" cy="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 Box 19295"/>
            <p:cNvSpPr txBox="1">
              <a:spLocks noChangeArrowheads="1"/>
            </p:cNvSpPr>
            <p:nvPr/>
          </p:nvSpPr>
          <p:spPr bwMode="auto">
            <a:xfrm>
              <a:off x="4608" y="12098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 Box 19296"/>
            <p:cNvSpPr txBox="1">
              <a:spLocks noChangeArrowheads="1"/>
            </p:cNvSpPr>
            <p:nvPr/>
          </p:nvSpPr>
          <p:spPr bwMode="auto">
            <a:xfrm>
              <a:off x="6007" y="12024"/>
              <a:ext cx="129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 Box 19297"/>
            <p:cNvSpPr txBox="1">
              <a:spLocks noChangeArrowheads="1"/>
            </p:cNvSpPr>
            <p:nvPr/>
          </p:nvSpPr>
          <p:spPr bwMode="auto">
            <a:xfrm>
              <a:off x="5703" y="11423"/>
              <a:ext cx="129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 Box 19298"/>
            <p:cNvSpPr txBox="1">
              <a:spLocks noChangeArrowheads="1"/>
            </p:cNvSpPr>
            <p:nvPr/>
          </p:nvSpPr>
          <p:spPr bwMode="auto">
            <a:xfrm>
              <a:off x="6683" y="11166"/>
              <a:ext cx="129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7" name="AutoShape 19299"/>
            <p:cNvCxnSpPr>
              <a:cxnSpLocks noChangeShapeType="1"/>
            </p:cNvCxnSpPr>
            <p:nvPr/>
          </p:nvCxnSpPr>
          <p:spPr bwMode="auto">
            <a:xfrm flipH="1">
              <a:off x="6872" y="11464"/>
              <a:ext cx="249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01767466"/>
      </p:ext>
    </p:extLst>
  </p:cSld>
  <p:clrMapOvr>
    <a:masterClrMapping/>
  </p:clrMapOvr>
  <p:transition>
    <p:fade thruBlk="1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Strain &amp; Axisymmetric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Plane strain model</a:t>
            </a:r>
          </a:p>
          <a:p>
            <a:pPr lvl="1"/>
            <a:r>
              <a:rPr lang="en-US" dirty="0"/>
              <a:t>Model in </a:t>
            </a:r>
            <a:r>
              <a:rPr lang="en-US" dirty="0" err="1"/>
              <a:t>xy</a:t>
            </a:r>
            <a:r>
              <a:rPr lang="en-US" dirty="0"/>
              <a:t>-plane (no deformation in z-direction)</a:t>
            </a:r>
          </a:p>
          <a:p>
            <a:pPr lvl="1"/>
            <a:r>
              <a:rPr lang="en-US" dirty="0"/>
              <a:t>8-node or 4-node quadrilateral or 6-node triangular elements</a:t>
            </a:r>
          </a:p>
          <a:p>
            <a:endParaRPr lang="en-US" dirty="0"/>
          </a:p>
          <a:p>
            <a:r>
              <a:rPr lang="en-US" dirty="0"/>
              <a:t>Axisymmetric model</a:t>
            </a:r>
          </a:p>
          <a:p>
            <a:pPr lvl="1"/>
            <a:r>
              <a:rPr lang="en-US" dirty="0"/>
              <a:t>Model in </a:t>
            </a:r>
            <a:r>
              <a:rPr lang="en-US" dirty="0" err="1"/>
              <a:t>xz</a:t>
            </a:r>
            <a:r>
              <a:rPr lang="en-US" dirty="0"/>
              <a:t>-plane</a:t>
            </a:r>
          </a:p>
          <a:p>
            <a:pPr lvl="1"/>
            <a:r>
              <a:rPr lang="en-US" dirty="0"/>
              <a:t>Use plane strain elements</a:t>
            </a:r>
          </a:p>
          <a:p>
            <a:pPr lvl="1"/>
            <a:r>
              <a:rPr lang="en-US" dirty="0"/>
              <a:t>Use cylindrical coordinates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64772" y="1995990"/>
            <a:ext cx="2331734" cy="2274858"/>
            <a:chOff x="7328" y="9061"/>
            <a:chExt cx="2803" cy="274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718" y="9577"/>
              <a:ext cx="1847" cy="1847"/>
              <a:chOff x="5356" y="11012"/>
              <a:chExt cx="1847" cy="1847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356" y="11012"/>
                <a:ext cx="1847" cy="1847"/>
              </a:xfrm>
              <a:custGeom>
                <a:avLst/>
                <a:gdLst>
                  <a:gd name="T0" fmla="*/ 16 w 1847"/>
                  <a:gd name="T1" fmla="*/ 0 h 1847"/>
                  <a:gd name="T2" fmla="*/ 0 w 1847"/>
                  <a:gd name="T3" fmla="*/ 1159 h 1847"/>
                  <a:gd name="T4" fmla="*/ 101 w 1847"/>
                  <a:gd name="T5" fmla="*/ 1159 h 1847"/>
                  <a:gd name="T6" fmla="*/ 185 w 1847"/>
                  <a:gd name="T7" fmla="*/ 1179 h 1847"/>
                  <a:gd name="T8" fmla="*/ 286 w 1847"/>
                  <a:gd name="T9" fmla="*/ 1205 h 1847"/>
                  <a:gd name="T10" fmla="*/ 348 w 1847"/>
                  <a:gd name="T11" fmla="*/ 1241 h 1847"/>
                  <a:gd name="T12" fmla="*/ 427 w 1847"/>
                  <a:gd name="T13" fmla="*/ 1288 h 1847"/>
                  <a:gd name="T14" fmla="*/ 498 w 1847"/>
                  <a:gd name="T15" fmla="*/ 1362 h 1847"/>
                  <a:gd name="T16" fmla="*/ 557 w 1847"/>
                  <a:gd name="T17" fmla="*/ 1427 h 1847"/>
                  <a:gd name="T18" fmla="*/ 606 w 1847"/>
                  <a:gd name="T19" fmla="*/ 1493 h 1847"/>
                  <a:gd name="T20" fmla="*/ 648 w 1847"/>
                  <a:gd name="T21" fmla="*/ 1580 h 1847"/>
                  <a:gd name="T22" fmla="*/ 674 w 1847"/>
                  <a:gd name="T23" fmla="*/ 1668 h 1847"/>
                  <a:gd name="T24" fmla="*/ 691 w 1847"/>
                  <a:gd name="T25" fmla="*/ 1756 h 1847"/>
                  <a:gd name="T26" fmla="*/ 694 w 1847"/>
                  <a:gd name="T27" fmla="*/ 1847 h 1847"/>
                  <a:gd name="T28" fmla="*/ 1847 w 1847"/>
                  <a:gd name="T29" fmla="*/ 1844 h 1847"/>
                  <a:gd name="T30" fmla="*/ 1830 w 1847"/>
                  <a:gd name="T31" fmla="*/ 1608 h 1847"/>
                  <a:gd name="T32" fmla="*/ 1779 w 1847"/>
                  <a:gd name="T33" fmla="*/ 1368 h 1847"/>
                  <a:gd name="T34" fmla="*/ 1707 w 1847"/>
                  <a:gd name="T35" fmla="*/ 1134 h 1847"/>
                  <a:gd name="T36" fmla="*/ 1596 w 1847"/>
                  <a:gd name="T37" fmla="*/ 925 h 1847"/>
                  <a:gd name="T38" fmla="*/ 1463 w 1847"/>
                  <a:gd name="T39" fmla="*/ 726 h 1847"/>
                  <a:gd name="T40" fmla="*/ 1310 w 1847"/>
                  <a:gd name="T41" fmla="*/ 547 h 1847"/>
                  <a:gd name="T42" fmla="*/ 1121 w 1847"/>
                  <a:gd name="T43" fmla="*/ 391 h 1847"/>
                  <a:gd name="T44" fmla="*/ 929 w 1847"/>
                  <a:gd name="T45" fmla="*/ 257 h 1847"/>
                  <a:gd name="T46" fmla="*/ 710 w 1847"/>
                  <a:gd name="T47" fmla="*/ 146 h 1847"/>
                  <a:gd name="T48" fmla="*/ 479 w 1847"/>
                  <a:gd name="T49" fmla="*/ 64 h 1847"/>
                  <a:gd name="T50" fmla="*/ 248 w 1847"/>
                  <a:gd name="T51" fmla="*/ 19 h 1847"/>
                  <a:gd name="T52" fmla="*/ 16 w 1847"/>
                  <a:gd name="T53" fmla="*/ 0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7" h="1847">
                    <a:moveTo>
                      <a:pt x="16" y="0"/>
                    </a:moveTo>
                    <a:lnTo>
                      <a:pt x="0" y="1159"/>
                    </a:lnTo>
                    <a:lnTo>
                      <a:pt x="101" y="1159"/>
                    </a:lnTo>
                    <a:lnTo>
                      <a:pt x="185" y="1179"/>
                    </a:lnTo>
                    <a:lnTo>
                      <a:pt x="286" y="1205"/>
                    </a:lnTo>
                    <a:lnTo>
                      <a:pt x="348" y="1241"/>
                    </a:lnTo>
                    <a:lnTo>
                      <a:pt x="427" y="1288"/>
                    </a:lnTo>
                    <a:lnTo>
                      <a:pt x="498" y="1362"/>
                    </a:lnTo>
                    <a:lnTo>
                      <a:pt x="557" y="1427"/>
                    </a:lnTo>
                    <a:lnTo>
                      <a:pt x="606" y="1493"/>
                    </a:lnTo>
                    <a:lnTo>
                      <a:pt x="648" y="1580"/>
                    </a:lnTo>
                    <a:lnTo>
                      <a:pt x="674" y="1668"/>
                    </a:lnTo>
                    <a:lnTo>
                      <a:pt x="691" y="1756"/>
                    </a:lnTo>
                    <a:lnTo>
                      <a:pt x="694" y="1847"/>
                    </a:lnTo>
                    <a:lnTo>
                      <a:pt x="1847" y="1844"/>
                    </a:lnTo>
                    <a:lnTo>
                      <a:pt x="1830" y="1608"/>
                    </a:lnTo>
                    <a:lnTo>
                      <a:pt x="1779" y="1368"/>
                    </a:lnTo>
                    <a:lnTo>
                      <a:pt x="1707" y="1134"/>
                    </a:lnTo>
                    <a:lnTo>
                      <a:pt x="1596" y="925"/>
                    </a:lnTo>
                    <a:lnTo>
                      <a:pt x="1463" y="726"/>
                    </a:lnTo>
                    <a:lnTo>
                      <a:pt x="1310" y="547"/>
                    </a:lnTo>
                    <a:lnTo>
                      <a:pt x="1121" y="391"/>
                    </a:lnTo>
                    <a:lnTo>
                      <a:pt x="929" y="257"/>
                    </a:lnTo>
                    <a:lnTo>
                      <a:pt x="710" y="146"/>
                    </a:lnTo>
                    <a:lnTo>
                      <a:pt x="479" y="64"/>
                    </a:lnTo>
                    <a:lnTo>
                      <a:pt x="248" y="19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356" y="11253"/>
                <a:ext cx="1616" cy="1606"/>
              </a:xfrm>
              <a:custGeom>
                <a:avLst/>
                <a:gdLst>
                  <a:gd name="T0" fmla="*/ 16 w 1616"/>
                  <a:gd name="T1" fmla="*/ 0 h 1606"/>
                  <a:gd name="T2" fmla="*/ 222 w 1616"/>
                  <a:gd name="T3" fmla="*/ 6 h 1606"/>
                  <a:gd name="T4" fmla="*/ 424 w 1616"/>
                  <a:gd name="T5" fmla="*/ 49 h 1606"/>
                  <a:gd name="T6" fmla="*/ 626 w 1616"/>
                  <a:gd name="T7" fmla="*/ 117 h 1606"/>
                  <a:gd name="T8" fmla="*/ 814 w 1616"/>
                  <a:gd name="T9" fmla="*/ 208 h 1606"/>
                  <a:gd name="T10" fmla="*/ 994 w 1616"/>
                  <a:gd name="T11" fmla="*/ 336 h 1606"/>
                  <a:gd name="T12" fmla="*/ 1144 w 1616"/>
                  <a:gd name="T13" fmla="*/ 466 h 1606"/>
                  <a:gd name="T14" fmla="*/ 1284 w 1616"/>
                  <a:gd name="T15" fmla="*/ 629 h 1606"/>
                  <a:gd name="T16" fmla="*/ 1401 w 1616"/>
                  <a:gd name="T17" fmla="*/ 809 h 1606"/>
                  <a:gd name="T18" fmla="*/ 1495 w 1616"/>
                  <a:gd name="T19" fmla="*/ 987 h 1606"/>
                  <a:gd name="T20" fmla="*/ 1557 w 1616"/>
                  <a:gd name="T21" fmla="*/ 1189 h 1606"/>
                  <a:gd name="T22" fmla="*/ 1603 w 1616"/>
                  <a:gd name="T23" fmla="*/ 1391 h 1606"/>
                  <a:gd name="T24" fmla="*/ 1616 w 1616"/>
                  <a:gd name="T25" fmla="*/ 1606 h 1606"/>
                  <a:gd name="T26" fmla="*/ 1385 w 1616"/>
                  <a:gd name="T27" fmla="*/ 1606 h 1606"/>
                  <a:gd name="T28" fmla="*/ 1372 w 1616"/>
                  <a:gd name="T29" fmla="*/ 1417 h 1606"/>
                  <a:gd name="T30" fmla="*/ 1339 w 1616"/>
                  <a:gd name="T31" fmla="*/ 1252 h 1606"/>
                  <a:gd name="T32" fmla="*/ 1284 w 1616"/>
                  <a:gd name="T33" fmla="*/ 1072 h 1606"/>
                  <a:gd name="T34" fmla="*/ 1202 w 1616"/>
                  <a:gd name="T35" fmla="*/ 918 h 1606"/>
                  <a:gd name="T36" fmla="*/ 1104 w 1616"/>
                  <a:gd name="T37" fmla="*/ 759 h 1606"/>
                  <a:gd name="T38" fmla="*/ 984 w 1616"/>
                  <a:gd name="T39" fmla="*/ 629 h 1606"/>
                  <a:gd name="T40" fmla="*/ 844 w 1616"/>
                  <a:gd name="T41" fmla="*/ 508 h 1606"/>
                  <a:gd name="T42" fmla="*/ 694 w 1616"/>
                  <a:gd name="T43" fmla="*/ 407 h 1606"/>
                  <a:gd name="T44" fmla="*/ 538 w 1616"/>
                  <a:gd name="T45" fmla="*/ 319 h 1606"/>
                  <a:gd name="T46" fmla="*/ 365 w 1616"/>
                  <a:gd name="T47" fmla="*/ 272 h 1606"/>
                  <a:gd name="T48" fmla="*/ 185 w 1616"/>
                  <a:gd name="T49" fmla="*/ 238 h 1606"/>
                  <a:gd name="T50" fmla="*/ 16 w 1616"/>
                  <a:gd name="T51" fmla="*/ 228 h 1606"/>
                  <a:gd name="T52" fmla="*/ 16 w 1616"/>
                  <a:gd name="T53" fmla="*/ 453 h 1606"/>
                  <a:gd name="T54" fmla="*/ 160 w 1616"/>
                  <a:gd name="T55" fmla="*/ 462 h 1606"/>
                  <a:gd name="T56" fmla="*/ 321 w 1616"/>
                  <a:gd name="T57" fmla="*/ 495 h 1606"/>
                  <a:gd name="T58" fmla="*/ 446 w 1616"/>
                  <a:gd name="T59" fmla="*/ 541 h 1606"/>
                  <a:gd name="T60" fmla="*/ 580 w 1616"/>
                  <a:gd name="T61" fmla="*/ 607 h 1606"/>
                  <a:gd name="T62" fmla="*/ 710 w 1616"/>
                  <a:gd name="T63" fmla="*/ 687 h 1606"/>
                  <a:gd name="T64" fmla="*/ 821 w 1616"/>
                  <a:gd name="T65" fmla="*/ 788 h 1606"/>
                  <a:gd name="T66" fmla="*/ 919 w 1616"/>
                  <a:gd name="T67" fmla="*/ 893 h 1606"/>
                  <a:gd name="T68" fmla="*/ 1010 w 1616"/>
                  <a:gd name="T69" fmla="*/ 1026 h 1606"/>
                  <a:gd name="T70" fmla="*/ 1072 w 1616"/>
                  <a:gd name="T71" fmla="*/ 1166 h 1606"/>
                  <a:gd name="T72" fmla="*/ 1114 w 1616"/>
                  <a:gd name="T73" fmla="*/ 1300 h 1606"/>
                  <a:gd name="T74" fmla="*/ 1147 w 1616"/>
                  <a:gd name="T75" fmla="*/ 1453 h 1606"/>
                  <a:gd name="T76" fmla="*/ 1163 w 1616"/>
                  <a:gd name="T77" fmla="*/ 1606 h 1606"/>
                  <a:gd name="T78" fmla="*/ 925 w 1616"/>
                  <a:gd name="T79" fmla="*/ 1606 h 1606"/>
                  <a:gd name="T80" fmla="*/ 919 w 1616"/>
                  <a:gd name="T81" fmla="*/ 1475 h 1606"/>
                  <a:gd name="T82" fmla="*/ 891 w 1616"/>
                  <a:gd name="T83" fmla="*/ 1345 h 1606"/>
                  <a:gd name="T84" fmla="*/ 857 w 1616"/>
                  <a:gd name="T85" fmla="*/ 1252 h 1606"/>
                  <a:gd name="T86" fmla="*/ 805 w 1616"/>
                  <a:gd name="T87" fmla="*/ 1143 h 1606"/>
                  <a:gd name="T88" fmla="*/ 736 w 1616"/>
                  <a:gd name="T89" fmla="*/ 1040 h 1606"/>
                  <a:gd name="T90" fmla="*/ 658 w 1616"/>
                  <a:gd name="T91" fmla="*/ 951 h 1606"/>
                  <a:gd name="T92" fmla="*/ 567 w 1616"/>
                  <a:gd name="T93" fmla="*/ 870 h 1606"/>
                  <a:gd name="T94" fmla="*/ 472 w 1616"/>
                  <a:gd name="T95" fmla="*/ 809 h 1606"/>
                  <a:gd name="T96" fmla="*/ 348 w 1616"/>
                  <a:gd name="T97" fmla="*/ 752 h 1606"/>
                  <a:gd name="T98" fmla="*/ 248 w 1616"/>
                  <a:gd name="T99" fmla="*/ 713 h 1606"/>
                  <a:gd name="T100" fmla="*/ 127 w 1616"/>
                  <a:gd name="T101" fmla="*/ 684 h 1606"/>
                  <a:gd name="T102" fmla="*/ 0 w 1616"/>
                  <a:gd name="T103" fmla="*/ 684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6" h="1606">
                    <a:moveTo>
                      <a:pt x="16" y="0"/>
                    </a:moveTo>
                    <a:lnTo>
                      <a:pt x="222" y="6"/>
                    </a:lnTo>
                    <a:lnTo>
                      <a:pt x="424" y="49"/>
                    </a:lnTo>
                    <a:lnTo>
                      <a:pt x="626" y="117"/>
                    </a:lnTo>
                    <a:lnTo>
                      <a:pt x="814" y="208"/>
                    </a:lnTo>
                    <a:lnTo>
                      <a:pt x="994" y="336"/>
                    </a:lnTo>
                    <a:lnTo>
                      <a:pt x="1144" y="466"/>
                    </a:lnTo>
                    <a:lnTo>
                      <a:pt x="1284" y="629"/>
                    </a:lnTo>
                    <a:lnTo>
                      <a:pt x="1401" y="809"/>
                    </a:lnTo>
                    <a:lnTo>
                      <a:pt x="1495" y="987"/>
                    </a:lnTo>
                    <a:lnTo>
                      <a:pt x="1557" y="1189"/>
                    </a:lnTo>
                    <a:lnTo>
                      <a:pt x="1603" y="1391"/>
                    </a:lnTo>
                    <a:lnTo>
                      <a:pt x="1616" y="1606"/>
                    </a:lnTo>
                    <a:lnTo>
                      <a:pt x="1385" y="1606"/>
                    </a:lnTo>
                    <a:lnTo>
                      <a:pt x="1372" y="1417"/>
                    </a:lnTo>
                    <a:lnTo>
                      <a:pt x="1339" y="1252"/>
                    </a:lnTo>
                    <a:lnTo>
                      <a:pt x="1284" y="1072"/>
                    </a:lnTo>
                    <a:lnTo>
                      <a:pt x="1202" y="918"/>
                    </a:lnTo>
                    <a:lnTo>
                      <a:pt x="1104" y="759"/>
                    </a:lnTo>
                    <a:lnTo>
                      <a:pt x="984" y="629"/>
                    </a:lnTo>
                    <a:lnTo>
                      <a:pt x="844" y="508"/>
                    </a:lnTo>
                    <a:lnTo>
                      <a:pt x="694" y="407"/>
                    </a:lnTo>
                    <a:lnTo>
                      <a:pt x="538" y="319"/>
                    </a:lnTo>
                    <a:lnTo>
                      <a:pt x="365" y="272"/>
                    </a:lnTo>
                    <a:lnTo>
                      <a:pt x="185" y="238"/>
                    </a:lnTo>
                    <a:lnTo>
                      <a:pt x="16" y="228"/>
                    </a:lnTo>
                    <a:lnTo>
                      <a:pt x="16" y="453"/>
                    </a:lnTo>
                    <a:lnTo>
                      <a:pt x="160" y="462"/>
                    </a:lnTo>
                    <a:lnTo>
                      <a:pt x="321" y="495"/>
                    </a:lnTo>
                    <a:lnTo>
                      <a:pt x="446" y="541"/>
                    </a:lnTo>
                    <a:lnTo>
                      <a:pt x="580" y="607"/>
                    </a:lnTo>
                    <a:lnTo>
                      <a:pt x="710" y="687"/>
                    </a:lnTo>
                    <a:lnTo>
                      <a:pt x="821" y="788"/>
                    </a:lnTo>
                    <a:lnTo>
                      <a:pt x="919" y="893"/>
                    </a:lnTo>
                    <a:lnTo>
                      <a:pt x="1010" y="1026"/>
                    </a:lnTo>
                    <a:lnTo>
                      <a:pt x="1072" y="1166"/>
                    </a:lnTo>
                    <a:lnTo>
                      <a:pt x="1114" y="1300"/>
                    </a:lnTo>
                    <a:lnTo>
                      <a:pt x="1147" y="1453"/>
                    </a:lnTo>
                    <a:lnTo>
                      <a:pt x="1163" y="1606"/>
                    </a:lnTo>
                    <a:lnTo>
                      <a:pt x="925" y="1606"/>
                    </a:lnTo>
                    <a:lnTo>
                      <a:pt x="919" y="1475"/>
                    </a:lnTo>
                    <a:lnTo>
                      <a:pt x="891" y="1345"/>
                    </a:lnTo>
                    <a:lnTo>
                      <a:pt x="857" y="1252"/>
                    </a:lnTo>
                    <a:lnTo>
                      <a:pt x="805" y="1143"/>
                    </a:lnTo>
                    <a:lnTo>
                      <a:pt x="736" y="1040"/>
                    </a:lnTo>
                    <a:lnTo>
                      <a:pt x="658" y="951"/>
                    </a:lnTo>
                    <a:lnTo>
                      <a:pt x="567" y="870"/>
                    </a:lnTo>
                    <a:lnTo>
                      <a:pt x="472" y="809"/>
                    </a:lnTo>
                    <a:lnTo>
                      <a:pt x="348" y="752"/>
                    </a:lnTo>
                    <a:lnTo>
                      <a:pt x="248" y="713"/>
                    </a:lnTo>
                    <a:lnTo>
                      <a:pt x="127" y="684"/>
                    </a:lnTo>
                    <a:lnTo>
                      <a:pt x="0" y="6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454" y="11031"/>
                <a:ext cx="1732" cy="1727"/>
              </a:xfrm>
              <a:custGeom>
                <a:avLst/>
                <a:gdLst>
                  <a:gd name="T0" fmla="*/ 146 w 1732"/>
                  <a:gd name="T1" fmla="*/ 0 h 1727"/>
                  <a:gd name="T2" fmla="*/ 0 w 1732"/>
                  <a:gd name="T3" fmla="*/ 1140 h 1727"/>
                  <a:gd name="T4" fmla="*/ 87 w 1732"/>
                  <a:gd name="T5" fmla="*/ 1157 h 1727"/>
                  <a:gd name="T6" fmla="*/ 384 w 1732"/>
                  <a:gd name="T7" fmla="*/ 45 h 1727"/>
                  <a:gd name="T8" fmla="*/ 619 w 1732"/>
                  <a:gd name="T9" fmla="*/ 131 h 1727"/>
                  <a:gd name="T10" fmla="*/ 172 w 1732"/>
                  <a:gd name="T11" fmla="*/ 1180 h 1727"/>
                  <a:gd name="T12" fmla="*/ 250 w 1732"/>
                  <a:gd name="T13" fmla="*/ 1225 h 1727"/>
                  <a:gd name="T14" fmla="*/ 827 w 1732"/>
                  <a:gd name="T15" fmla="*/ 238 h 1727"/>
                  <a:gd name="T16" fmla="*/ 1026 w 1732"/>
                  <a:gd name="T17" fmla="*/ 375 h 1727"/>
                  <a:gd name="T18" fmla="*/ 339 w 1732"/>
                  <a:gd name="T19" fmla="*/ 1269 h 1727"/>
                  <a:gd name="T20" fmla="*/ 404 w 1732"/>
                  <a:gd name="T21" fmla="*/ 1336 h 1727"/>
                  <a:gd name="T22" fmla="*/ 1205 w 1732"/>
                  <a:gd name="T23" fmla="*/ 522 h 1727"/>
                  <a:gd name="T24" fmla="*/ 1358 w 1732"/>
                  <a:gd name="T25" fmla="*/ 707 h 1727"/>
                  <a:gd name="T26" fmla="*/ 466 w 1732"/>
                  <a:gd name="T27" fmla="*/ 1404 h 1727"/>
                  <a:gd name="T28" fmla="*/ 515 w 1732"/>
                  <a:gd name="T29" fmla="*/ 1474 h 1727"/>
                  <a:gd name="T30" fmla="*/ 1495 w 1732"/>
                  <a:gd name="T31" fmla="*/ 909 h 1727"/>
                  <a:gd name="T32" fmla="*/ 1609 w 1732"/>
                  <a:gd name="T33" fmla="*/ 1115 h 1727"/>
                  <a:gd name="T34" fmla="*/ 550 w 1732"/>
                  <a:gd name="T35" fmla="*/ 1558 h 1727"/>
                  <a:gd name="T36" fmla="*/ 583 w 1732"/>
                  <a:gd name="T37" fmla="*/ 1642 h 1727"/>
                  <a:gd name="T38" fmla="*/ 1684 w 1732"/>
                  <a:gd name="T39" fmla="*/ 1346 h 1727"/>
                  <a:gd name="T40" fmla="*/ 1732 w 1732"/>
                  <a:gd name="T41" fmla="*/ 1590 h 1727"/>
                  <a:gd name="T42" fmla="*/ 599 w 1732"/>
                  <a:gd name="T43" fmla="*/ 1727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32" h="1727">
                    <a:moveTo>
                      <a:pt x="146" y="0"/>
                    </a:moveTo>
                    <a:lnTo>
                      <a:pt x="0" y="1140"/>
                    </a:lnTo>
                    <a:lnTo>
                      <a:pt x="87" y="1157"/>
                    </a:lnTo>
                    <a:lnTo>
                      <a:pt x="384" y="45"/>
                    </a:lnTo>
                    <a:lnTo>
                      <a:pt x="619" y="131"/>
                    </a:lnTo>
                    <a:lnTo>
                      <a:pt x="172" y="1180"/>
                    </a:lnTo>
                    <a:lnTo>
                      <a:pt x="250" y="1225"/>
                    </a:lnTo>
                    <a:lnTo>
                      <a:pt x="827" y="238"/>
                    </a:lnTo>
                    <a:lnTo>
                      <a:pt x="1026" y="375"/>
                    </a:lnTo>
                    <a:lnTo>
                      <a:pt x="339" y="1269"/>
                    </a:lnTo>
                    <a:lnTo>
                      <a:pt x="404" y="1336"/>
                    </a:lnTo>
                    <a:lnTo>
                      <a:pt x="1205" y="522"/>
                    </a:lnTo>
                    <a:lnTo>
                      <a:pt x="1358" y="707"/>
                    </a:lnTo>
                    <a:lnTo>
                      <a:pt x="466" y="1404"/>
                    </a:lnTo>
                    <a:lnTo>
                      <a:pt x="515" y="1474"/>
                    </a:lnTo>
                    <a:lnTo>
                      <a:pt x="1495" y="909"/>
                    </a:lnTo>
                    <a:lnTo>
                      <a:pt x="1609" y="1115"/>
                    </a:lnTo>
                    <a:lnTo>
                      <a:pt x="550" y="1558"/>
                    </a:lnTo>
                    <a:lnTo>
                      <a:pt x="583" y="1642"/>
                    </a:lnTo>
                    <a:lnTo>
                      <a:pt x="1684" y="1346"/>
                    </a:lnTo>
                    <a:lnTo>
                      <a:pt x="1732" y="1590"/>
                    </a:lnTo>
                    <a:lnTo>
                      <a:pt x="599" y="17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</p:grpSp>
        <p:sp>
          <p:nvSpPr>
            <p:cNvPr id="6" name="Text Box 19309"/>
            <p:cNvSpPr txBox="1">
              <a:spLocks noChangeArrowheads="1"/>
            </p:cNvSpPr>
            <p:nvPr/>
          </p:nvSpPr>
          <p:spPr bwMode="auto">
            <a:xfrm>
              <a:off x="9589" y="11090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AutoShape 19310"/>
            <p:cNvCxnSpPr>
              <a:cxnSpLocks noChangeShapeType="1"/>
            </p:cNvCxnSpPr>
            <p:nvPr/>
          </p:nvCxnSpPr>
          <p:spPr bwMode="auto">
            <a:xfrm>
              <a:off x="9600" y="11417"/>
              <a:ext cx="34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9311"/>
            <p:cNvSpPr txBox="1">
              <a:spLocks noChangeArrowheads="1"/>
            </p:cNvSpPr>
            <p:nvPr/>
          </p:nvSpPr>
          <p:spPr bwMode="auto">
            <a:xfrm>
              <a:off x="7616" y="9061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AutoShape 19312"/>
            <p:cNvCxnSpPr>
              <a:cxnSpLocks noChangeShapeType="1"/>
            </p:cNvCxnSpPr>
            <p:nvPr/>
          </p:nvCxnSpPr>
          <p:spPr bwMode="auto">
            <a:xfrm rot="-5400000">
              <a:off x="7565" y="9355"/>
              <a:ext cx="34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19313"/>
            <p:cNvSpPr txBox="1">
              <a:spLocks noChangeArrowheads="1"/>
            </p:cNvSpPr>
            <p:nvPr/>
          </p:nvSpPr>
          <p:spPr bwMode="auto">
            <a:xfrm>
              <a:off x="8410" y="11352"/>
              <a:ext cx="129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19314"/>
            <p:cNvSpPr txBox="1">
              <a:spLocks noChangeArrowheads="1"/>
            </p:cNvSpPr>
            <p:nvPr/>
          </p:nvSpPr>
          <p:spPr bwMode="auto">
            <a:xfrm>
              <a:off x="7328" y="9632"/>
              <a:ext cx="555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AutoShape 19315"/>
            <p:cNvCxnSpPr>
              <a:cxnSpLocks noChangeShapeType="1"/>
            </p:cNvCxnSpPr>
            <p:nvPr/>
          </p:nvCxnSpPr>
          <p:spPr bwMode="auto">
            <a:xfrm>
              <a:off x="8234" y="11376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19316"/>
            <p:cNvSpPr txBox="1">
              <a:spLocks noChangeArrowheads="1"/>
            </p:cNvSpPr>
            <p:nvPr/>
          </p:nvSpPr>
          <p:spPr bwMode="auto">
            <a:xfrm>
              <a:off x="7726" y="10988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AutoShape 19317"/>
            <p:cNvCxnSpPr>
              <a:cxnSpLocks noChangeShapeType="1"/>
            </p:cNvCxnSpPr>
            <p:nvPr/>
          </p:nvCxnSpPr>
          <p:spPr bwMode="auto">
            <a:xfrm rot="20400000">
              <a:off x="8186" y="1118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9318"/>
            <p:cNvCxnSpPr>
              <a:cxnSpLocks noChangeShapeType="1"/>
            </p:cNvCxnSpPr>
            <p:nvPr/>
          </p:nvCxnSpPr>
          <p:spPr bwMode="auto">
            <a:xfrm rot="19200000">
              <a:off x="8078" y="11014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9319"/>
            <p:cNvCxnSpPr>
              <a:cxnSpLocks noChangeShapeType="1"/>
            </p:cNvCxnSpPr>
            <p:nvPr/>
          </p:nvCxnSpPr>
          <p:spPr bwMode="auto">
            <a:xfrm rot="18000000">
              <a:off x="7931" y="1088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320"/>
            <p:cNvCxnSpPr>
              <a:cxnSpLocks noChangeShapeType="1"/>
            </p:cNvCxnSpPr>
            <p:nvPr/>
          </p:nvCxnSpPr>
          <p:spPr bwMode="auto">
            <a:xfrm rot="16800000">
              <a:off x="7757" y="1080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9321"/>
            <p:cNvCxnSpPr>
              <a:cxnSpLocks noChangeShapeType="1"/>
            </p:cNvCxnSpPr>
            <p:nvPr/>
          </p:nvCxnSpPr>
          <p:spPr bwMode="auto">
            <a:xfrm rot="16200000">
              <a:off x="7616" y="10803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711005" y="4227676"/>
            <a:ext cx="2089660" cy="1037800"/>
            <a:chOff x="7624" y="11749"/>
            <a:chExt cx="2512" cy="1250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413" y="12398"/>
              <a:ext cx="1140" cy="2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24" name="AutoShape 19326"/>
            <p:cNvCxnSpPr>
              <a:cxnSpLocks noChangeShapeType="1"/>
            </p:cNvCxnSpPr>
            <p:nvPr/>
          </p:nvCxnSpPr>
          <p:spPr bwMode="auto">
            <a:xfrm>
              <a:off x="8229" y="1251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19327"/>
            <p:cNvSpPr txBox="1">
              <a:spLocks noChangeArrowheads="1"/>
            </p:cNvSpPr>
            <p:nvPr/>
          </p:nvSpPr>
          <p:spPr bwMode="auto">
            <a:xfrm>
              <a:off x="7809" y="12291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4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19328"/>
            <p:cNvSpPr txBox="1">
              <a:spLocks noChangeArrowheads="1"/>
            </p:cNvSpPr>
            <p:nvPr/>
          </p:nvSpPr>
          <p:spPr bwMode="auto">
            <a:xfrm>
              <a:off x="8323" y="12078"/>
              <a:ext cx="129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9329"/>
            <p:cNvSpPr txBox="1">
              <a:spLocks noChangeArrowheads="1"/>
            </p:cNvSpPr>
            <p:nvPr/>
          </p:nvSpPr>
          <p:spPr bwMode="auto">
            <a:xfrm>
              <a:off x="8331" y="12550"/>
              <a:ext cx="129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4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lang="en-U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AutoShape 19330"/>
            <p:cNvCxnSpPr>
              <a:cxnSpLocks noChangeShapeType="1"/>
            </p:cNvCxnSpPr>
            <p:nvPr/>
          </p:nvCxnSpPr>
          <p:spPr bwMode="auto">
            <a:xfrm>
              <a:off x="8645" y="12399"/>
              <a:ext cx="0" cy="2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9331"/>
            <p:cNvCxnSpPr>
              <a:cxnSpLocks noChangeShapeType="1"/>
            </p:cNvCxnSpPr>
            <p:nvPr/>
          </p:nvCxnSpPr>
          <p:spPr bwMode="auto">
            <a:xfrm>
              <a:off x="8877" y="12399"/>
              <a:ext cx="0" cy="2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9332"/>
            <p:cNvCxnSpPr>
              <a:cxnSpLocks noChangeShapeType="1"/>
            </p:cNvCxnSpPr>
            <p:nvPr/>
          </p:nvCxnSpPr>
          <p:spPr bwMode="auto">
            <a:xfrm>
              <a:off x="9101" y="12399"/>
              <a:ext cx="0" cy="2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9333"/>
            <p:cNvCxnSpPr>
              <a:cxnSpLocks noChangeShapeType="1"/>
            </p:cNvCxnSpPr>
            <p:nvPr/>
          </p:nvCxnSpPr>
          <p:spPr bwMode="auto">
            <a:xfrm>
              <a:off x="9333" y="12399"/>
              <a:ext cx="0" cy="2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 Box 19334"/>
            <p:cNvSpPr txBox="1">
              <a:spLocks noChangeArrowheads="1"/>
            </p:cNvSpPr>
            <p:nvPr/>
          </p:nvSpPr>
          <p:spPr bwMode="auto">
            <a:xfrm>
              <a:off x="9594" y="12308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AutoShape 19335"/>
            <p:cNvCxnSpPr>
              <a:cxnSpLocks noChangeShapeType="1"/>
            </p:cNvCxnSpPr>
            <p:nvPr/>
          </p:nvCxnSpPr>
          <p:spPr bwMode="auto">
            <a:xfrm>
              <a:off x="7749" y="12643"/>
              <a:ext cx="220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19336"/>
            <p:cNvSpPr txBox="1">
              <a:spLocks noChangeArrowheads="1"/>
            </p:cNvSpPr>
            <p:nvPr/>
          </p:nvSpPr>
          <p:spPr bwMode="auto">
            <a:xfrm>
              <a:off x="7624" y="11749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AutoShape 19337"/>
            <p:cNvCxnSpPr>
              <a:cxnSpLocks noChangeShapeType="1"/>
            </p:cNvCxnSpPr>
            <p:nvPr/>
          </p:nvCxnSpPr>
          <p:spPr bwMode="auto">
            <a:xfrm flipV="1">
              <a:off x="7752" y="11897"/>
              <a:ext cx="1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40151847"/>
      </p:ext>
    </p:extLst>
  </p:cSld>
  <p:clrMapOvr>
    <a:masterClrMapping/>
  </p:clrMapOvr>
  <p:transition>
    <p:fade thruBlk="1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Hyperelastic Circular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Circular plate under uniform pressure (50psi)</a:t>
            </a:r>
          </a:p>
          <a:p>
            <a:r>
              <a:rPr lang="en-US" dirty="0"/>
              <a:t>R = 7.5in, t = 0.5in, fixed edge</a:t>
            </a:r>
          </a:p>
          <a:p>
            <a:r>
              <a:rPr lang="en-US" dirty="0"/>
              <a:t>Mooney-</a:t>
            </a:r>
            <a:r>
              <a:rPr lang="en-US" dirty="0" err="1"/>
              <a:t>Rivlin</a:t>
            </a:r>
            <a:r>
              <a:rPr lang="en-US" dirty="0"/>
              <a:t> material: A</a:t>
            </a:r>
            <a:r>
              <a:rPr lang="en-US" baseline="-25000" dirty="0"/>
              <a:t>10</a:t>
            </a:r>
            <a:r>
              <a:rPr lang="en-US" dirty="0"/>
              <a:t> = 80psi, A</a:t>
            </a:r>
            <a:r>
              <a:rPr lang="en-US" baseline="-25000" dirty="0"/>
              <a:t>01</a:t>
            </a:r>
            <a:r>
              <a:rPr lang="en-US" dirty="0"/>
              <a:t> = 20psi</a:t>
            </a:r>
          </a:p>
          <a:p>
            <a:r>
              <a:rPr lang="en-US" dirty="0"/>
              <a:t>Axisymmetric problem</a:t>
            </a:r>
          </a:p>
          <a:p>
            <a:r>
              <a:rPr lang="en-US" dirty="0"/>
              <a:t>Need 4 – 5 elements through thickness to capture bending behavior accurately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48013" y="3668990"/>
            <a:ext cx="3377031" cy="2360873"/>
            <a:chOff x="1992" y="174"/>
            <a:chExt cx="2644" cy="1848"/>
          </a:xfrm>
        </p:grpSpPr>
        <p:cxnSp>
          <p:nvCxnSpPr>
            <p:cNvPr id="110" name="AutoShape 19456"/>
            <p:cNvCxnSpPr>
              <a:cxnSpLocks noChangeShapeType="1"/>
            </p:cNvCxnSpPr>
            <p:nvPr/>
          </p:nvCxnSpPr>
          <p:spPr bwMode="auto">
            <a:xfrm>
              <a:off x="3285" y="1174"/>
              <a:ext cx="101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19457"/>
            <p:cNvCxnSpPr>
              <a:cxnSpLocks noChangeShapeType="1"/>
            </p:cNvCxnSpPr>
            <p:nvPr/>
          </p:nvCxnSpPr>
          <p:spPr bwMode="auto">
            <a:xfrm flipH="1">
              <a:off x="2615" y="1172"/>
              <a:ext cx="663" cy="43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19458"/>
            <p:cNvCxnSpPr>
              <a:cxnSpLocks noChangeShapeType="1"/>
            </p:cNvCxnSpPr>
            <p:nvPr/>
          </p:nvCxnSpPr>
          <p:spPr bwMode="auto">
            <a:xfrm flipV="1">
              <a:off x="3278" y="523"/>
              <a:ext cx="0" cy="6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AutoShape 19460"/>
            <p:cNvCxnSpPr>
              <a:cxnSpLocks noChangeShapeType="1"/>
            </p:cNvCxnSpPr>
            <p:nvPr/>
          </p:nvCxnSpPr>
          <p:spPr bwMode="auto">
            <a:xfrm flipH="1">
              <a:off x="3278" y="1662"/>
              <a:ext cx="2" cy="3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AutoShape 19461"/>
            <p:cNvCxnSpPr>
              <a:cxnSpLocks noChangeShapeType="1"/>
            </p:cNvCxnSpPr>
            <p:nvPr/>
          </p:nvCxnSpPr>
          <p:spPr bwMode="auto">
            <a:xfrm flipH="1">
              <a:off x="4494" y="1376"/>
              <a:ext cx="2" cy="6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AutoShape 19462"/>
            <p:cNvCxnSpPr>
              <a:cxnSpLocks noChangeShapeType="1"/>
            </p:cNvCxnSpPr>
            <p:nvPr/>
          </p:nvCxnSpPr>
          <p:spPr bwMode="auto">
            <a:xfrm flipH="1">
              <a:off x="3266" y="1845"/>
              <a:ext cx="1232" cy="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19474"/>
            <p:cNvCxnSpPr>
              <a:cxnSpLocks noChangeShapeType="1"/>
            </p:cNvCxnSpPr>
            <p:nvPr/>
          </p:nvCxnSpPr>
          <p:spPr bwMode="auto">
            <a:xfrm rot="5400000" flipH="1">
              <a:off x="2233" y="107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19475"/>
            <p:cNvCxnSpPr>
              <a:cxnSpLocks noChangeShapeType="1"/>
            </p:cNvCxnSpPr>
            <p:nvPr/>
          </p:nvCxnSpPr>
          <p:spPr bwMode="auto">
            <a:xfrm rot="5400000" flipH="1">
              <a:off x="2473" y="118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AutoShape 19476"/>
            <p:cNvCxnSpPr>
              <a:cxnSpLocks noChangeShapeType="1"/>
            </p:cNvCxnSpPr>
            <p:nvPr/>
          </p:nvCxnSpPr>
          <p:spPr bwMode="auto">
            <a:xfrm rot="5400000" flipH="1">
              <a:off x="2881" y="1037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19477"/>
            <p:cNvCxnSpPr>
              <a:cxnSpLocks noChangeShapeType="1"/>
            </p:cNvCxnSpPr>
            <p:nvPr/>
          </p:nvCxnSpPr>
          <p:spPr bwMode="auto">
            <a:xfrm rot="5400000" flipH="1">
              <a:off x="3481" y="125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19478"/>
            <p:cNvCxnSpPr>
              <a:cxnSpLocks noChangeShapeType="1"/>
            </p:cNvCxnSpPr>
            <p:nvPr/>
          </p:nvCxnSpPr>
          <p:spPr bwMode="auto">
            <a:xfrm rot="5400000" flipH="1">
              <a:off x="3067" y="887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19479"/>
            <p:cNvCxnSpPr>
              <a:cxnSpLocks noChangeShapeType="1"/>
            </p:cNvCxnSpPr>
            <p:nvPr/>
          </p:nvCxnSpPr>
          <p:spPr bwMode="auto">
            <a:xfrm rot="5400000" flipH="1">
              <a:off x="3637" y="947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AutoShape 19480"/>
            <p:cNvCxnSpPr>
              <a:cxnSpLocks noChangeShapeType="1"/>
            </p:cNvCxnSpPr>
            <p:nvPr/>
          </p:nvCxnSpPr>
          <p:spPr bwMode="auto">
            <a:xfrm rot="5400000" flipH="1">
              <a:off x="3859" y="119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AutoShape 19481"/>
            <p:cNvCxnSpPr>
              <a:cxnSpLocks noChangeShapeType="1"/>
            </p:cNvCxnSpPr>
            <p:nvPr/>
          </p:nvCxnSpPr>
          <p:spPr bwMode="auto">
            <a:xfrm rot="5400000" flipH="1">
              <a:off x="2761" y="1235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19482"/>
            <p:cNvCxnSpPr>
              <a:cxnSpLocks noChangeShapeType="1"/>
            </p:cNvCxnSpPr>
            <p:nvPr/>
          </p:nvCxnSpPr>
          <p:spPr bwMode="auto">
            <a:xfrm rot="5400000" flipH="1">
              <a:off x="2623" y="89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19483"/>
            <p:cNvCxnSpPr>
              <a:cxnSpLocks noChangeShapeType="1"/>
            </p:cNvCxnSpPr>
            <p:nvPr/>
          </p:nvCxnSpPr>
          <p:spPr bwMode="auto">
            <a:xfrm rot="5400000" flipH="1">
              <a:off x="3079" y="127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Text Box 19484"/>
            <p:cNvSpPr txBox="1">
              <a:spLocks noChangeArrowheads="1"/>
            </p:cNvSpPr>
            <p:nvPr/>
          </p:nvSpPr>
          <p:spPr bwMode="auto">
            <a:xfrm>
              <a:off x="2582" y="541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Text Box 19485"/>
            <p:cNvSpPr txBox="1">
              <a:spLocks noChangeArrowheads="1"/>
            </p:cNvSpPr>
            <p:nvPr/>
          </p:nvSpPr>
          <p:spPr bwMode="auto">
            <a:xfrm>
              <a:off x="2256" y="1448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Text Box 19486"/>
            <p:cNvSpPr txBox="1">
              <a:spLocks noChangeArrowheads="1"/>
            </p:cNvSpPr>
            <p:nvPr/>
          </p:nvSpPr>
          <p:spPr bwMode="auto">
            <a:xfrm>
              <a:off x="4094" y="949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Text Box 19487"/>
            <p:cNvSpPr txBox="1">
              <a:spLocks noChangeArrowheads="1"/>
            </p:cNvSpPr>
            <p:nvPr/>
          </p:nvSpPr>
          <p:spPr bwMode="auto">
            <a:xfrm>
              <a:off x="3008" y="174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0" name="Text Box 19488"/>
            <p:cNvSpPr txBox="1">
              <a:spLocks noChangeArrowheads="1"/>
            </p:cNvSpPr>
            <p:nvPr/>
          </p:nvSpPr>
          <p:spPr bwMode="auto">
            <a:xfrm>
              <a:off x="3651" y="1522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1" name="AutoShape 19876"/>
            <p:cNvCxnSpPr>
              <a:cxnSpLocks noChangeShapeType="1"/>
            </p:cNvCxnSpPr>
            <p:nvPr/>
          </p:nvCxnSpPr>
          <p:spPr bwMode="auto">
            <a:xfrm rot="5400000" flipH="1">
              <a:off x="4135" y="983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19877"/>
            <p:cNvCxnSpPr>
              <a:cxnSpLocks noChangeShapeType="1"/>
            </p:cNvCxnSpPr>
            <p:nvPr/>
          </p:nvCxnSpPr>
          <p:spPr bwMode="auto">
            <a:xfrm rot="5400000" flipH="1">
              <a:off x="3907" y="965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AutoShape 19878"/>
            <p:cNvCxnSpPr>
              <a:cxnSpLocks noChangeShapeType="1"/>
            </p:cNvCxnSpPr>
            <p:nvPr/>
          </p:nvCxnSpPr>
          <p:spPr bwMode="auto">
            <a:xfrm rot="5400000" flipH="1">
              <a:off x="3325" y="101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Arc 19870"/>
            <p:cNvSpPr>
              <a:spLocks/>
            </p:cNvSpPr>
            <p:nvPr/>
          </p:nvSpPr>
          <p:spPr bwMode="auto">
            <a:xfrm flipV="1">
              <a:off x="2076" y="1284"/>
              <a:ext cx="2416" cy="3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6 w 43200"/>
                <a:gd name="T1" fmla="*/ 22665 h 22665"/>
                <a:gd name="T2" fmla="*/ 43200 w 43200"/>
                <a:gd name="T3" fmla="*/ 21600 h 22665"/>
                <a:gd name="T4" fmla="*/ 21600 w 43200"/>
                <a:gd name="T5" fmla="*/ 21600 h 2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665" fill="none" extrusionOk="0">
                  <a:moveTo>
                    <a:pt x="26" y="22664"/>
                  </a:moveTo>
                  <a:cubicBezTo>
                    <a:pt x="8" y="22310"/>
                    <a:pt x="0" y="21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665" stroke="0" extrusionOk="0">
                  <a:moveTo>
                    <a:pt x="26" y="22664"/>
                  </a:moveTo>
                  <a:cubicBezTo>
                    <a:pt x="8" y="22310"/>
                    <a:pt x="0" y="21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135" name="Arc 19871"/>
            <p:cNvSpPr>
              <a:spLocks/>
            </p:cNvSpPr>
            <p:nvPr/>
          </p:nvSpPr>
          <p:spPr bwMode="auto">
            <a:xfrm flipV="1">
              <a:off x="2076" y="858"/>
              <a:ext cx="2416" cy="5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3 w 43200"/>
                <a:gd name="T1" fmla="*/ 22159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192" y="22158"/>
                  </a:moveTo>
                  <a:cubicBezTo>
                    <a:pt x="42889" y="33866"/>
                    <a:pt x="3331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2" y="22158"/>
                  </a:moveTo>
                  <a:cubicBezTo>
                    <a:pt x="42889" y="33866"/>
                    <a:pt x="3331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cxnSp>
          <p:nvCxnSpPr>
            <p:cNvPr id="136" name="AutoShape 19873"/>
            <p:cNvCxnSpPr>
              <a:cxnSpLocks noChangeShapeType="1"/>
            </p:cNvCxnSpPr>
            <p:nvPr/>
          </p:nvCxnSpPr>
          <p:spPr bwMode="auto">
            <a:xfrm flipV="1">
              <a:off x="2076" y="1146"/>
              <a:ext cx="0" cy="15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19874"/>
            <p:cNvCxnSpPr>
              <a:cxnSpLocks noChangeShapeType="1"/>
            </p:cNvCxnSpPr>
            <p:nvPr/>
          </p:nvCxnSpPr>
          <p:spPr bwMode="auto">
            <a:xfrm flipV="1">
              <a:off x="4494" y="1140"/>
              <a:ext cx="0" cy="15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Arc 19879"/>
            <p:cNvSpPr>
              <a:spLocks/>
            </p:cNvSpPr>
            <p:nvPr/>
          </p:nvSpPr>
          <p:spPr bwMode="auto">
            <a:xfrm flipV="1">
              <a:off x="2076" y="1212"/>
              <a:ext cx="2416" cy="3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6 w 43200"/>
                <a:gd name="T1" fmla="*/ 22665 h 22665"/>
                <a:gd name="T2" fmla="*/ 43200 w 43200"/>
                <a:gd name="T3" fmla="*/ 21600 h 22665"/>
                <a:gd name="T4" fmla="*/ 21600 w 43200"/>
                <a:gd name="T5" fmla="*/ 21600 h 2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665" fill="none" extrusionOk="0">
                  <a:moveTo>
                    <a:pt x="26" y="22664"/>
                  </a:moveTo>
                  <a:cubicBezTo>
                    <a:pt x="8" y="22310"/>
                    <a:pt x="0" y="21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665" stroke="0" extrusionOk="0">
                  <a:moveTo>
                    <a:pt x="26" y="22664"/>
                  </a:moveTo>
                  <a:cubicBezTo>
                    <a:pt x="8" y="22310"/>
                    <a:pt x="0" y="21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cxnSp>
          <p:nvCxnSpPr>
            <p:cNvPr id="139" name="AutoShape 19880"/>
            <p:cNvCxnSpPr>
              <a:cxnSpLocks noChangeShapeType="1"/>
            </p:cNvCxnSpPr>
            <p:nvPr/>
          </p:nvCxnSpPr>
          <p:spPr bwMode="auto">
            <a:xfrm flipH="1">
              <a:off x="1992" y="1260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19881"/>
            <p:cNvCxnSpPr>
              <a:cxnSpLocks noChangeShapeType="1"/>
            </p:cNvCxnSpPr>
            <p:nvPr/>
          </p:nvCxnSpPr>
          <p:spPr bwMode="auto">
            <a:xfrm flipH="1">
              <a:off x="2244" y="1398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19882"/>
            <p:cNvCxnSpPr>
              <a:cxnSpLocks noChangeShapeType="1"/>
            </p:cNvCxnSpPr>
            <p:nvPr/>
          </p:nvCxnSpPr>
          <p:spPr bwMode="auto">
            <a:xfrm flipH="1">
              <a:off x="2497" y="1458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19883"/>
            <p:cNvCxnSpPr>
              <a:cxnSpLocks noChangeShapeType="1"/>
            </p:cNvCxnSpPr>
            <p:nvPr/>
          </p:nvCxnSpPr>
          <p:spPr bwMode="auto">
            <a:xfrm flipH="1">
              <a:off x="2749" y="1482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19884"/>
            <p:cNvCxnSpPr>
              <a:cxnSpLocks noChangeShapeType="1"/>
            </p:cNvCxnSpPr>
            <p:nvPr/>
          </p:nvCxnSpPr>
          <p:spPr bwMode="auto">
            <a:xfrm flipH="1">
              <a:off x="2118" y="1350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19885"/>
            <p:cNvCxnSpPr>
              <a:cxnSpLocks noChangeShapeType="1"/>
            </p:cNvCxnSpPr>
            <p:nvPr/>
          </p:nvCxnSpPr>
          <p:spPr bwMode="auto">
            <a:xfrm flipH="1">
              <a:off x="2370" y="1434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19886"/>
            <p:cNvCxnSpPr>
              <a:cxnSpLocks noChangeShapeType="1"/>
            </p:cNvCxnSpPr>
            <p:nvPr/>
          </p:nvCxnSpPr>
          <p:spPr bwMode="auto">
            <a:xfrm flipH="1">
              <a:off x="2876" y="1500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19887"/>
            <p:cNvCxnSpPr>
              <a:cxnSpLocks noChangeShapeType="1"/>
            </p:cNvCxnSpPr>
            <p:nvPr/>
          </p:nvCxnSpPr>
          <p:spPr bwMode="auto">
            <a:xfrm flipH="1">
              <a:off x="3128" y="1512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AutoShape 19888"/>
            <p:cNvCxnSpPr>
              <a:cxnSpLocks noChangeShapeType="1"/>
            </p:cNvCxnSpPr>
            <p:nvPr/>
          </p:nvCxnSpPr>
          <p:spPr bwMode="auto">
            <a:xfrm flipH="1">
              <a:off x="3381" y="1512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19889"/>
            <p:cNvCxnSpPr>
              <a:cxnSpLocks noChangeShapeType="1"/>
            </p:cNvCxnSpPr>
            <p:nvPr/>
          </p:nvCxnSpPr>
          <p:spPr bwMode="auto">
            <a:xfrm flipH="1">
              <a:off x="2623" y="1476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19890"/>
            <p:cNvCxnSpPr>
              <a:cxnSpLocks noChangeShapeType="1"/>
            </p:cNvCxnSpPr>
            <p:nvPr/>
          </p:nvCxnSpPr>
          <p:spPr bwMode="auto">
            <a:xfrm flipH="1">
              <a:off x="3002" y="1512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AutoShape 19891"/>
            <p:cNvCxnSpPr>
              <a:cxnSpLocks noChangeShapeType="1"/>
            </p:cNvCxnSpPr>
            <p:nvPr/>
          </p:nvCxnSpPr>
          <p:spPr bwMode="auto">
            <a:xfrm flipH="1">
              <a:off x="3507" y="1506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19892"/>
            <p:cNvCxnSpPr>
              <a:cxnSpLocks noChangeShapeType="1"/>
            </p:cNvCxnSpPr>
            <p:nvPr/>
          </p:nvCxnSpPr>
          <p:spPr bwMode="auto">
            <a:xfrm flipH="1">
              <a:off x="3760" y="1476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AutoShape 19893"/>
            <p:cNvCxnSpPr>
              <a:cxnSpLocks noChangeShapeType="1"/>
            </p:cNvCxnSpPr>
            <p:nvPr/>
          </p:nvCxnSpPr>
          <p:spPr bwMode="auto">
            <a:xfrm flipH="1">
              <a:off x="4013" y="1440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19894"/>
            <p:cNvCxnSpPr>
              <a:cxnSpLocks noChangeShapeType="1"/>
            </p:cNvCxnSpPr>
            <p:nvPr/>
          </p:nvCxnSpPr>
          <p:spPr bwMode="auto">
            <a:xfrm flipH="1">
              <a:off x="3255" y="1518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19895"/>
            <p:cNvCxnSpPr>
              <a:cxnSpLocks noChangeShapeType="1"/>
            </p:cNvCxnSpPr>
            <p:nvPr/>
          </p:nvCxnSpPr>
          <p:spPr bwMode="auto">
            <a:xfrm flipH="1">
              <a:off x="3634" y="1500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AutoShape 19896"/>
            <p:cNvCxnSpPr>
              <a:cxnSpLocks noChangeShapeType="1"/>
            </p:cNvCxnSpPr>
            <p:nvPr/>
          </p:nvCxnSpPr>
          <p:spPr bwMode="auto">
            <a:xfrm flipH="1">
              <a:off x="4139" y="1404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19897"/>
            <p:cNvCxnSpPr>
              <a:cxnSpLocks noChangeShapeType="1"/>
            </p:cNvCxnSpPr>
            <p:nvPr/>
          </p:nvCxnSpPr>
          <p:spPr bwMode="auto">
            <a:xfrm flipH="1">
              <a:off x="4265" y="1374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19898"/>
            <p:cNvCxnSpPr>
              <a:cxnSpLocks noChangeShapeType="1"/>
            </p:cNvCxnSpPr>
            <p:nvPr/>
          </p:nvCxnSpPr>
          <p:spPr bwMode="auto">
            <a:xfrm flipH="1">
              <a:off x="4392" y="1278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19899"/>
            <p:cNvCxnSpPr>
              <a:cxnSpLocks noChangeShapeType="1"/>
            </p:cNvCxnSpPr>
            <p:nvPr/>
          </p:nvCxnSpPr>
          <p:spPr bwMode="auto">
            <a:xfrm flipH="1">
              <a:off x="3886" y="1458"/>
              <a:ext cx="84" cy="1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47388"/>
              </p:ext>
            </p:extLst>
          </p:nvPr>
        </p:nvGraphicFramePr>
        <p:xfrm>
          <a:off x="4538870" y="4230659"/>
          <a:ext cx="4128197" cy="17970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5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5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Pressure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(psi)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Center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displ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(in)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22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2.250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23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24.0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6.200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23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38.0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10.900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93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576726"/>
      </p:ext>
    </p:extLst>
  </p:cSld>
  <p:clrMapOvr>
    <a:masterClrMapping/>
  </p:clrMapOvr>
  <p:transition>
    <p:fade thruBlk="1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Membrane (Shell) Element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for sheet metals or membranes</a:t>
            </a:r>
          </a:p>
          <a:p>
            <a:r>
              <a:rPr lang="en-US" dirty="0"/>
              <a:t>Use neutral plane (mid-plane) with thickness as a property</a:t>
            </a:r>
          </a:p>
          <a:p>
            <a:r>
              <a:rPr lang="en-US" dirty="0"/>
              <a:t>DOFs: 3 nodal displacements, 2 or 3 nodal rotations</a:t>
            </a:r>
          </a:p>
          <a:p>
            <a:r>
              <a:rPr lang="en-US" dirty="0"/>
              <a:t>To maintain </a:t>
            </a:r>
            <a:r>
              <a:rPr lang="en-US" dirty="0" err="1"/>
              <a:t>axisymmetry</a:t>
            </a:r>
            <a:r>
              <a:rPr lang="en-US" dirty="0"/>
              <a:t>, radial mesh distribution</a:t>
            </a:r>
          </a:p>
          <a:p>
            <a:pPr lvl="1"/>
            <a:r>
              <a:rPr lang="en-US" dirty="0"/>
              <a:t>Triangular element at the center</a:t>
            </a:r>
          </a:p>
          <a:p>
            <a:r>
              <a:rPr lang="en-US" dirty="0"/>
              <a:t>Symmetry model (quadrant)</a:t>
            </a:r>
          </a:p>
          <a:p>
            <a:pPr lvl="1"/>
            <a:r>
              <a:rPr lang="en-US" dirty="0"/>
              <a:t>Careful about symmetric BC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4986" y="3951769"/>
            <a:ext cx="3797566" cy="2439038"/>
            <a:chOff x="5084" y="429"/>
            <a:chExt cx="2132" cy="1369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084" y="830"/>
              <a:ext cx="1930" cy="968"/>
            </a:xfrm>
            <a:custGeom>
              <a:avLst/>
              <a:gdLst>
                <a:gd name="T0" fmla="*/ 0 w 1930"/>
                <a:gd name="T1" fmla="*/ 482 h 968"/>
                <a:gd name="T2" fmla="*/ 31 w 1930"/>
                <a:gd name="T3" fmla="*/ 637 h 968"/>
                <a:gd name="T4" fmla="*/ 150 w 1930"/>
                <a:gd name="T5" fmla="*/ 769 h 968"/>
                <a:gd name="T6" fmla="*/ 393 w 1930"/>
                <a:gd name="T7" fmla="*/ 888 h 968"/>
                <a:gd name="T8" fmla="*/ 627 w 1930"/>
                <a:gd name="T9" fmla="*/ 941 h 968"/>
                <a:gd name="T10" fmla="*/ 923 w 1930"/>
                <a:gd name="T11" fmla="*/ 968 h 968"/>
                <a:gd name="T12" fmla="*/ 1206 w 1930"/>
                <a:gd name="T13" fmla="*/ 941 h 968"/>
                <a:gd name="T14" fmla="*/ 1484 w 1930"/>
                <a:gd name="T15" fmla="*/ 866 h 968"/>
                <a:gd name="T16" fmla="*/ 1705 w 1930"/>
                <a:gd name="T17" fmla="*/ 765 h 968"/>
                <a:gd name="T18" fmla="*/ 1869 w 1930"/>
                <a:gd name="T19" fmla="*/ 628 h 968"/>
                <a:gd name="T20" fmla="*/ 1930 w 1930"/>
                <a:gd name="T21" fmla="*/ 486 h 968"/>
                <a:gd name="T22" fmla="*/ 1904 w 1930"/>
                <a:gd name="T23" fmla="*/ 336 h 968"/>
                <a:gd name="T24" fmla="*/ 1785 w 1930"/>
                <a:gd name="T25" fmla="*/ 204 h 968"/>
                <a:gd name="T26" fmla="*/ 1590 w 1930"/>
                <a:gd name="T27" fmla="*/ 98 h 968"/>
                <a:gd name="T28" fmla="*/ 1330 w 1930"/>
                <a:gd name="T29" fmla="*/ 31 h 968"/>
                <a:gd name="T30" fmla="*/ 1038 w 1930"/>
                <a:gd name="T31" fmla="*/ 0 h 968"/>
                <a:gd name="T32" fmla="*/ 729 w 1930"/>
                <a:gd name="T33" fmla="*/ 31 h 968"/>
                <a:gd name="T34" fmla="*/ 455 w 1930"/>
                <a:gd name="T35" fmla="*/ 98 h 968"/>
                <a:gd name="T36" fmla="*/ 225 w 1930"/>
                <a:gd name="T37" fmla="*/ 204 h 968"/>
                <a:gd name="T38" fmla="*/ 66 w 1930"/>
                <a:gd name="T39" fmla="*/ 327 h 968"/>
                <a:gd name="T40" fmla="*/ 0 w 1930"/>
                <a:gd name="T41" fmla="*/ 48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0" h="968">
                  <a:moveTo>
                    <a:pt x="0" y="482"/>
                  </a:moveTo>
                  <a:lnTo>
                    <a:pt x="31" y="637"/>
                  </a:lnTo>
                  <a:lnTo>
                    <a:pt x="150" y="769"/>
                  </a:lnTo>
                  <a:lnTo>
                    <a:pt x="393" y="888"/>
                  </a:lnTo>
                  <a:lnTo>
                    <a:pt x="627" y="941"/>
                  </a:lnTo>
                  <a:lnTo>
                    <a:pt x="923" y="968"/>
                  </a:lnTo>
                  <a:lnTo>
                    <a:pt x="1206" y="941"/>
                  </a:lnTo>
                  <a:lnTo>
                    <a:pt x="1484" y="866"/>
                  </a:lnTo>
                  <a:lnTo>
                    <a:pt x="1705" y="765"/>
                  </a:lnTo>
                  <a:lnTo>
                    <a:pt x="1869" y="628"/>
                  </a:lnTo>
                  <a:lnTo>
                    <a:pt x="1930" y="486"/>
                  </a:lnTo>
                  <a:lnTo>
                    <a:pt x="1904" y="336"/>
                  </a:lnTo>
                  <a:lnTo>
                    <a:pt x="1785" y="204"/>
                  </a:lnTo>
                  <a:lnTo>
                    <a:pt x="1590" y="98"/>
                  </a:lnTo>
                  <a:lnTo>
                    <a:pt x="1330" y="31"/>
                  </a:lnTo>
                  <a:lnTo>
                    <a:pt x="1038" y="0"/>
                  </a:lnTo>
                  <a:lnTo>
                    <a:pt x="729" y="31"/>
                  </a:lnTo>
                  <a:lnTo>
                    <a:pt x="455" y="98"/>
                  </a:lnTo>
                  <a:lnTo>
                    <a:pt x="225" y="204"/>
                  </a:lnTo>
                  <a:lnTo>
                    <a:pt x="66" y="327"/>
                  </a:lnTo>
                  <a:lnTo>
                    <a:pt x="0" y="48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>
              <a:off x="5284" y="926"/>
              <a:ext cx="1541" cy="773"/>
            </a:xfrm>
            <a:custGeom>
              <a:avLst/>
              <a:gdLst>
                <a:gd name="T0" fmla="*/ 0 w 1930"/>
                <a:gd name="T1" fmla="*/ 482 h 968"/>
                <a:gd name="T2" fmla="*/ 31 w 1930"/>
                <a:gd name="T3" fmla="*/ 637 h 968"/>
                <a:gd name="T4" fmla="*/ 150 w 1930"/>
                <a:gd name="T5" fmla="*/ 769 h 968"/>
                <a:gd name="T6" fmla="*/ 393 w 1930"/>
                <a:gd name="T7" fmla="*/ 888 h 968"/>
                <a:gd name="T8" fmla="*/ 627 w 1930"/>
                <a:gd name="T9" fmla="*/ 941 h 968"/>
                <a:gd name="T10" fmla="*/ 923 w 1930"/>
                <a:gd name="T11" fmla="*/ 968 h 968"/>
                <a:gd name="T12" fmla="*/ 1206 w 1930"/>
                <a:gd name="T13" fmla="*/ 941 h 968"/>
                <a:gd name="T14" fmla="*/ 1484 w 1930"/>
                <a:gd name="T15" fmla="*/ 866 h 968"/>
                <a:gd name="T16" fmla="*/ 1705 w 1930"/>
                <a:gd name="T17" fmla="*/ 765 h 968"/>
                <a:gd name="T18" fmla="*/ 1869 w 1930"/>
                <a:gd name="T19" fmla="*/ 628 h 968"/>
                <a:gd name="T20" fmla="*/ 1930 w 1930"/>
                <a:gd name="T21" fmla="*/ 486 h 968"/>
                <a:gd name="T22" fmla="*/ 1904 w 1930"/>
                <a:gd name="T23" fmla="*/ 336 h 968"/>
                <a:gd name="T24" fmla="*/ 1785 w 1930"/>
                <a:gd name="T25" fmla="*/ 204 h 968"/>
                <a:gd name="T26" fmla="*/ 1590 w 1930"/>
                <a:gd name="T27" fmla="*/ 98 h 968"/>
                <a:gd name="T28" fmla="*/ 1330 w 1930"/>
                <a:gd name="T29" fmla="*/ 31 h 968"/>
                <a:gd name="T30" fmla="*/ 1038 w 1930"/>
                <a:gd name="T31" fmla="*/ 0 h 968"/>
                <a:gd name="T32" fmla="*/ 729 w 1930"/>
                <a:gd name="T33" fmla="*/ 31 h 968"/>
                <a:gd name="T34" fmla="*/ 455 w 1930"/>
                <a:gd name="T35" fmla="*/ 98 h 968"/>
                <a:gd name="T36" fmla="*/ 225 w 1930"/>
                <a:gd name="T37" fmla="*/ 204 h 968"/>
                <a:gd name="T38" fmla="*/ 66 w 1930"/>
                <a:gd name="T39" fmla="*/ 327 h 968"/>
                <a:gd name="T40" fmla="*/ 0 w 1930"/>
                <a:gd name="T41" fmla="*/ 48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0" h="968">
                  <a:moveTo>
                    <a:pt x="0" y="482"/>
                  </a:moveTo>
                  <a:lnTo>
                    <a:pt x="31" y="637"/>
                  </a:lnTo>
                  <a:lnTo>
                    <a:pt x="150" y="769"/>
                  </a:lnTo>
                  <a:lnTo>
                    <a:pt x="393" y="888"/>
                  </a:lnTo>
                  <a:lnTo>
                    <a:pt x="627" y="941"/>
                  </a:lnTo>
                  <a:lnTo>
                    <a:pt x="923" y="968"/>
                  </a:lnTo>
                  <a:lnTo>
                    <a:pt x="1206" y="941"/>
                  </a:lnTo>
                  <a:lnTo>
                    <a:pt x="1484" y="866"/>
                  </a:lnTo>
                  <a:lnTo>
                    <a:pt x="1705" y="765"/>
                  </a:lnTo>
                  <a:lnTo>
                    <a:pt x="1869" y="628"/>
                  </a:lnTo>
                  <a:lnTo>
                    <a:pt x="1930" y="486"/>
                  </a:lnTo>
                  <a:lnTo>
                    <a:pt x="1904" y="336"/>
                  </a:lnTo>
                  <a:lnTo>
                    <a:pt x="1785" y="204"/>
                  </a:lnTo>
                  <a:lnTo>
                    <a:pt x="1590" y="98"/>
                  </a:lnTo>
                  <a:lnTo>
                    <a:pt x="1330" y="31"/>
                  </a:lnTo>
                  <a:lnTo>
                    <a:pt x="1038" y="0"/>
                  </a:lnTo>
                  <a:lnTo>
                    <a:pt x="729" y="31"/>
                  </a:lnTo>
                  <a:lnTo>
                    <a:pt x="455" y="98"/>
                  </a:lnTo>
                  <a:lnTo>
                    <a:pt x="225" y="204"/>
                  </a:lnTo>
                  <a:lnTo>
                    <a:pt x="66" y="327"/>
                  </a:lnTo>
                  <a:lnTo>
                    <a:pt x="0" y="4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5468" y="1022"/>
              <a:ext cx="1152" cy="578"/>
            </a:xfrm>
            <a:custGeom>
              <a:avLst/>
              <a:gdLst>
                <a:gd name="T0" fmla="*/ 0 w 1930"/>
                <a:gd name="T1" fmla="*/ 482 h 968"/>
                <a:gd name="T2" fmla="*/ 31 w 1930"/>
                <a:gd name="T3" fmla="*/ 637 h 968"/>
                <a:gd name="T4" fmla="*/ 150 w 1930"/>
                <a:gd name="T5" fmla="*/ 769 h 968"/>
                <a:gd name="T6" fmla="*/ 393 w 1930"/>
                <a:gd name="T7" fmla="*/ 888 h 968"/>
                <a:gd name="T8" fmla="*/ 627 w 1930"/>
                <a:gd name="T9" fmla="*/ 941 h 968"/>
                <a:gd name="T10" fmla="*/ 923 w 1930"/>
                <a:gd name="T11" fmla="*/ 968 h 968"/>
                <a:gd name="T12" fmla="*/ 1206 w 1930"/>
                <a:gd name="T13" fmla="*/ 941 h 968"/>
                <a:gd name="T14" fmla="*/ 1484 w 1930"/>
                <a:gd name="T15" fmla="*/ 866 h 968"/>
                <a:gd name="T16" fmla="*/ 1705 w 1930"/>
                <a:gd name="T17" fmla="*/ 765 h 968"/>
                <a:gd name="T18" fmla="*/ 1869 w 1930"/>
                <a:gd name="T19" fmla="*/ 628 h 968"/>
                <a:gd name="T20" fmla="*/ 1930 w 1930"/>
                <a:gd name="T21" fmla="*/ 486 h 968"/>
                <a:gd name="T22" fmla="*/ 1904 w 1930"/>
                <a:gd name="T23" fmla="*/ 336 h 968"/>
                <a:gd name="T24" fmla="*/ 1785 w 1930"/>
                <a:gd name="T25" fmla="*/ 204 h 968"/>
                <a:gd name="T26" fmla="*/ 1590 w 1930"/>
                <a:gd name="T27" fmla="*/ 98 h 968"/>
                <a:gd name="T28" fmla="*/ 1330 w 1930"/>
                <a:gd name="T29" fmla="*/ 31 h 968"/>
                <a:gd name="T30" fmla="*/ 1038 w 1930"/>
                <a:gd name="T31" fmla="*/ 0 h 968"/>
                <a:gd name="T32" fmla="*/ 729 w 1930"/>
                <a:gd name="T33" fmla="*/ 31 h 968"/>
                <a:gd name="T34" fmla="*/ 455 w 1930"/>
                <a:gd name="T35" fmla="*/ 98 h 968"/>
                <a:gd name="T36" fmla="*/ 225 w 1930"/>
                <a:gd name="T37" fmla="*/ 204 h 968"/>
                <a:gd name="T38" fmla="*/ 66 w 1930"/>
                <a:gd name="T39" fmla="*/ 327 h 968"/>
                <a:gd name="T40" fmla="*/ 0 w 1930"/>
                <a:gd name="T41" fmla="*/ 48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0" h="968">
                  <a:moveTo>
                    <a:pt x="0" y="482"/>
                  </a:moveTo>
                  <a:lnTo>
                    <a:pt x="31" y="637"/>
                  </a:lnTo>
                  <a:lnTo>
                    <a:pt x="150" y="769"/>
                  </a:lnTo>
                  <a:lnTo>
                    <a:pt x="393" y="888"/>
                  </a:lnTo>
                  <a:lnTo>
                    <a:pt x="627" y="941"/>
                  </a:lnTo>
                  <a:lnTo>
                    <a:pt x="923" y="968"/>
                  </a:lnTo>
                  <a:lnTo>
                    <a:pt x="1206" y="941"/>
                  </a:lnTo>
                  <a:lnTo>
                    <a:pt x="1484" y="866"/>
                  </a:lnTo>
                  <a:lnTo>
                    <a:pt x="1705" y="765"/>
                  </a:lnTo>
                  <a:lnTo>
                    <a:pt x="1869" y="628"/>
                  </a:lnTo>
                  <a:lnTo>
                    <a:pt x="1930" y="486"/>
                  </a:lnTo>
                  <a:lnTo>
                    <a:pt x="1904" y="336"/>
                  </a:lnTo>
                  <a:lnTo>
                    <a:pt x="1785" y="204"/>
                  </a:lnTo>
                  <a:lnTo>
                    <a:pt x="1590" y="98"/>
                  </a:lnTo>
                  <a:lnTo>
                    <a:pt x="1330" y="31"/>
                  </a:lnTo>
                  <a:lnTo>
                    <a:pt x="1038" y="0"/>
                  </a:lnTo>
                  <a:lnTo>
                    <a:pt x="729" y="31"/>
                  </a:lnTo>
                  <a:lnTo>
                    <a:pt x="455" y="98"/>
                  </a:lnTo>
                  <a:lnTo>
                    <a:pt x="225" y="204"/>
                  </a:lnTo>
                  <a:lnTo>
                    <a:pt x="66" y="327"/>
                  </a:lnTo>
                  <a:lnTo>
                    <a:pt x="0" y="4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5667" y="1114"/>
              <a:ext cx="778" cy="390"/>
            </a:xfrm>
            <a:custGeom>
              <a:avLst/>
              <a:gdLst>
                <a:gd name="T0" fmla="*/ 0 w 1930"/>
                <a:gd name="T1" fmla="*/ 482 h 968"/>
                <a:gd name="T2" fmla="*/ 31 w 1930"/>
                <a:gd name="T3" fmla="*/ 637 h 968"/>
                <a:gd name="T4" fmla="*/ 150 w 1930"/>
                <a:gd name="T5" fmla="*/ 769 h 968"/>
                <a:gd name="T6" fmla="*/ 393 w 1930"/>
                <a:gd name="T7" fmla="*/ 888 h 968"/>
                <a:gd name="T8" fmla="*/ 627 w 1930"/>
                <a:gd name="T9" fmla="*/ 941 h 968"/>
                <a:gd name="T10" fmla="*/ 923 w 1930"/>
                <a:gd name="T11" fmla="*/ 968 h 968"/>
                <a:gd name="T12" fmla="*/ 1206 w 1930"/>
                <a:gd name="T13" fmla="*/ 941 h 968"/>
                <a:gd name="T14" fmla="*/ 1484 w 1930"/>
                <a:gd name="T15" fmla="*/ 866 h 968"/>
                <a:gd name="T16" fmla="*/ 1705 w 1930"/>
                <a:gd name="T17" fmla="*/ 765 h 968"/>
                <a:gd name="T18" fmla="*/ 1869 w 1930"/>
                <a:gd name="T19" fmla="*/ 628 h 968"/>
                <a:gd name="T20" fmla="*/ 1930 w 1930"/>
                <a:gd name="T21" fmla="*/ 486 h 968"/>
                <a:gd name="T22" fmla="*/ 1904 w 1930"/>
                <a:gd name="T23" fmla="*/ 336 h 968"/>
                <a:gd name="T24" fmla="*/ 1785 w 1930"/>
                <a:gd name="T25" fmla="*/ 204 h 968"/>
                <a:gd name="T26" fmla="*/ 1590 w 1930"/>
                <a:gd name="T27" fmla="*/ 98 h 968"/>
                <a:gd name="T28" fmla="*/ 1330 w 1930"/>
                <a:gd name="T29" fmla="*/ 31 h 968"/>
                <a:gd name="T30" fmla="*/ 1038 w 1930"/>
                <a:gd name="T31" fmla="*/ 0 h 968"/>
                <a:gd name="T32" fmla="*/ 729 w 1930"/>
                <a:gd name="T33" fmla="*/ 31 h 968"/>
                <a:gd name="T34" fmla="*/ 455 w 1930"/>
                <a:gd name="T35" fmla="*/ 98 h 968"/>
                <a:gd name="T36" fmla="*/ 225 w 1930"/>
                <a:gd name="T37" fmla="*/ 204 h 968"/>
                <a:gd name="T38" fmla="*/ 66 w 1930"/>
                <a:gd name="T39" fmla="*/ 327 h 968"/>
                <a:gd name="T40" fmla="*/ 0 w 1930"/>
                <a:gd name="T41" fmla="*/ 48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0" h="968">
                  <a:moveTo>
                    <a:pt x="0" y="482"/>
                  </a:moveTo>
                  <a:lnTo>
                    <a:pt x="31" y="637"/>
                  </a:lnTo>
                  <a:lnTo>
                    <a:pt x="150" y="769"/>
                  </a:lnTo>
                  <a:lnTo>
                    <a:pt x="393" y="888"/>
                  </a:lnTo>
                  <a:lnTo>
                    <a:pt x="627" y="941"/>
                  </a:lnTo>
                  <a:lnTo>
                    <a:pt x="923" y="968"/>
                  </a:lnTo>
                  <a:lnTo>
                    <a:pt x="1206" y="941"/>
                  </a:lnTo>
                  <a:lnTo>
                    <a:pt x="1484" y="866"/>
                  </a:lnTo>
                  <a:lnTo>
                    <a:pt x="1705" y="765"/>
                  </a:lnTo>
                  <a:lnTo>
                    <a:pt x="1869" y="628"/>
                  </a:lnTo>
                  <a:lnTo>
                    <a:pt x="1930" y="486"/>
                  </a:lnTo>
                  <a:lnTo>
                    <a:pt x="1904" y="336"/>
                  </a:lnTo>
                  <a:lnTo>
                    <a:pt x="1785" y="204"/>
                  </a:lnTo>
                  <a:lnTo>
                    <a:pt x="1590" y="98"/>
                  </a:lnTo>
                  <a:lnTo>
                    <a:pt x="1330" y="31"/>
                  </a:lnTo>
                  <a:lnTo>
                    <a:pt x="1038" y="0"/>
                  </a:lnTo>
                  <a:lnTo>
                    <a:pt x="729" y="31"/>
                  </a:lnTo>
                  <a:lnTo>
                    <a:pt x="455" y="98"/>
                  </a:lnTo>
                  <a:lnTo>
                    <a:pt x="225" y="204"/>
                  </a:lnTo>
                  <a:lnTo>
                    <a:pt x="66" y="327"/>
                  </a:lnTo>
                  <a:lnTo>
                    <a:pt x="0" y="4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5862" y="1219"/>
              <a:ext cx="374" cy="188"/>
            </a:xfrm>
            <a:custGeom>
              <a:avLst/>
              <a:gdLst>
                <a:gd name="T0" fmla="*/ 0 w 1930"/>
                <a:gd name="T1" fmla="*/ 482 h 968"/>
                <a:gd name="T2" fmla="*/ 31 w 1930"/>
                <a:gd name="T3" fmla="*/ 637 h 968"/>
                <a:gd name="T4" fmla="*/ 150 w 1930"/>
                <a:gd name="T5" fmla="*/ 769 h 968"/>
                <a:gd name="T6" fmla="*/ 393 w 1930"/>
                <a:gd name="T7" fmla="*/ 888 h 968"/>
                <a:gd name="T8" fmla="*/ 627 w 1930"/>
                <a:gd name="T9" fmla="*/ 941 h 968"/>
                <a:gd name="T10" fmla="*/ 923 w 1930"/>
                <a:gd name="T11" fmla="*/ 968 h 968"/>
                <a:gd name="T12" fmla="*/ 1206 w 1930"/>
                <a:gd name="T13" fmla="*/ 941 h 968"/>
                <a:gd name="T14" fmla="*/ 1484 w 1930"/>
                <a:gd name="T15" fmla="*/ 866 h 968"/>
                <a:gd name="T16" fmla="*/ 1705 w 1930"/>
                <a:gd name="T17" fmla="*/ 765 h 968"/>
                <a:gd name="T18" fmla="*/ 1869 w 1930"/>
                <a:gd name="T19" fmla="*/ 628 h 968"/>
                <a:gd name="T20" fmla="*/ 1930 w 1930"/>
                <a:gd name="T21" fmla="*/ 486 h 968"/>
                <a:gd name="T22" fmla="*/ 1904 w 1930"/>
                <a:gd name="T23" fmla="*/ 336 h 968"/>
                <a:gd name="T24" fmla="*/ 1785 w 1930"/>
                <a:gd name="T25" fmla="*/ 204 h 968"/>
                <a:gd name="T26" fmla="*/ 1590 w 1930"/>
                <a:gd name="T27" fmla="*/ 98 h 968"/>
                <a:gd name="T28" fmla="*/ 1330 w 1930"/>
                <a:gd name="T29" fmla="*/ 31 h 968"/>
                <a:gd name="T30" fmla="*/ 1038 w 1930"/>
                <a:gd name="T31" fmla="*/ 0 h 968"/>
                <a:gd name="T32" fmla="*/ 729 w 1930"/>
                <a:gd name="T33" fmla="*/ 31 h 968"/>
                <a:gd name="T34" fmla="*/ 455 w 1930"/>
                <a:gd name="T35" fmla="*/ 98 h 968"/>
                <a:gd name="T36" fmla="*/ 225 w 1930"/>
                <a:gd name="T37" fmla="*/ 204 h 968"/>
                <a:gd name="T38" fmla="*/ 66 w 1930"/>
                <a:gd name="T39" fmla="*/ 327 h 968"/>
                <a:gd name="T40" fmla="*/ 0 w 1930"/>
                <a:gd name="T41" fmla="*/ 48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0" h="968">
                  <a:moveTo>
                    <a:pt x="0" y="482"/>
                  </a:moveTo>
                  <a:lnTo>
                    <a:pt x="31" y="637"/>
                  </a:lnTo>
                  <a:lnTo>
                    <a:pt x="150" y="769"/>
                  </a:lnTo>
                  <a:lnTo>
                    <a:pt x="393" y="888"/>
                  </a:lnTo>
                  <a:lnTo>
                    <a:pt x="627" y="941"/>
                  </a:lnTo>
                  <a:lnTo>
                    <a:pt x="923" y="968"/>
                  </a:lnTo>
                  <a:lnTo>
                    <a:pt x="1206" y="941"/>
                  </a:lnTo>
                  <a:lnTo>
                    <a:pt x="1484" y="866"/>
                  </a:lnTo>
                  <a:lnTo>
                    <a:pt x="1705" y="765"/>
                  </a:lnTo>
                  <a:lnTo>
                    <a:pt x="1869" y="628"/>
                  </a:lnTo>
                  <a:lnTo>
                    <a:pt x="1930" y="486"/>
                  </a:lnTo>
                  <a:lnTo>
                    <a:pt x="1904" y="336"/>
                  </a:lnTo>
                  <a:lnTo>
                    <a:pt x="1785" y="204"/>
                  </a:lnTo>
                  <a:lnTo>
                    <a:pt x="1590" y="98"/>
                  </a:lnTo>
                  <a:lnTo>
                    <a:pt x="1330" y="31"/>
                  </a:lnTo>
                  <a:lnTo>
                    <a:pt x="1038" y="0"/>
                  </a:lnTo>
                  <a:lnTo>
                    <a:pt x="729" y="31"/>
                  </a:lnTo>
                  <a:lnTo>
                    <a:pt x="455" y="98"/>
                  </a:lnTo>
                  <a:lnTo>
                    <a:pt x="225" y="204"/>
                  </a:lnTo>
                  <a:lnTo>
                    <a:pt x="66" y="327"/>
                  </a:lnTo>
                  <a:lnTo>
                    <a:pt x="0" y="4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cxnSp>
          <p:nvCxnSpPr>
            <p:cNvPr id="10" name="AutoShape 19905"/>
            <p:cNvCxnSpPr>
              <a:cxnSpLocks noChangeShapeType="1"/>
            </p:cNvCxnSpPr>
            <p:nvPr/>
          </p:nvCxnSpPr>
          <p:spPr bwMode="auto">
            <a:xfrm flipH="1">
              <a:off x="5985" y="830"/>
              <a:ext cx="133" cy="9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9906"/>
            <p:cNvCxnSpPr>
              <a:cxnSpLocks noChangeShapeType="1"/>
            </p:cNvCxnSpPr>
            <p:nvPr/>
          </p:nvCxnSpPr>
          <p:spPr bwMode="auto">
            <a:xfrm>
              <a:off x="5822" y="861"/>
              <a:ext cx="459" cy="9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9907"/>
            <p:cNvCxnSpPr>
              <a:cxnSpLocks noChangeShapeType="1"/>
            </p:cNvCxnSpPr>
            <p:nvPr/>
          </p:nvCxnSpPr>
          <p:spPr bwMode="auto">
            <a:xfrm>
              <a:off x="5544" y="932"/>
              <a:ext cx="1020" cy="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9908"/>
            <p:cNvCxnSpPr>
              <a:cxnSpLocks noChangeShapeType="1"/>
            </p:cNvCxnSpPr>
            <p:nvPr/>
          </p:nvCxnSpPr>
          <p:spPr bwMode="auto">
            <a:xfrm>
              <a:off x="5314" y="1034"/>
              <a:ext cx="1471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909"/>
            <p:cNvCxnSpPr>
              <a:cxnSpLocks noChangeShapeType="1"/>
            </p:cNvCxnSpPr>
            <p:nvPr/>
          </p:nvCxnSpPr>
          <p:spPr bwMode="auto">
            <a:xfrm>
              <a:off x="5155" y="1166"/>
              <a:ext cx="1793" cy="3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9910"/>
            <p:cNvCxnSpPr>
              <a:cxnSpLocks noChangeShapeType="1"/>
            </p:cNvCxnSpPr>
            <p:nvPr/>
          </p:nvCxnSpPr>
          <p:spPr bwMode="auto">
            <a:xfrm>
              <a:off x="5089" y="1312"/>
              <a:ext cx="1930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9911"/>
            <p:cNvCxnSpPr>
              <a:cxnSpLocks noChangeShapeType="1"/>
            </p:cNvCxnSpPr>
            <p:nvPr/>
          </p:nvCxnSpPr>
          <p:spPr bwMode="auto">
            <a:xfrm flipV="1">
              <a:off x="5115" y="1171"/>
              <a:ext cx="1877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912"/>
            <p:cNvCxnSpPr>
              <a:cxnSpLocks noChangeShapeType="1"/>
            </p:cNvCxnSpPr>
            <p:nvPr/>
          </p:nvCxnSpPr>
          <p:spPr bwMode="auto">
            <a:xfrm flipV="1">
              <a:off x="5239" y="1038"/>
              <a:ext cx="1630" cy="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9913"/>
            <p:cNvCxnSpPr>
              <a:cxnSpLocks noChangeShapeType="1"/>
            </p:cNvCxnSpPr>
            <p:nvPr/>
          </p:nvCxnSpPr>
          <p:spPr bwMode="auto">
            <a:xfrm flipV="1">
              <a:off x="5446" y="928"/>
              <a:ext cx="1224" cy="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914"/>
            <p:cNvCxnSpPr>
              <a:cxnSpLocks noChangeShapeType="1"/>
            </p:cNvCxnSpPr>
            <p:nvPr/>
          </p:nvCxnSpPr>
          <p:spPr bwMode="auto">
            <a:xfrm flipV="1">
              <a:off x="5698" y="866"/>
              <a:ext cx="711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9511"/>
            <p:cNvSpPr txBox="1">
              <a:spLocks noChangeArrowheads="1"/>
            </p:cNvSpPr>
            <p:nvPr/>
          </p:nvSpPr>
          <p:spPr bwMode="auto">
            <a:xfrm>
              <a:off x="6433" y="429"/>
              <a:ext cx="783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AutoShape 19915"/>
            <p:cNvCxnSpPr>
              <a:cxnSpLocks noChangeShapeType="1"/>
            </p:cNvCxnSpPr>
            <p:nvPr/>
          </p:nvCxnSpPr>
          <p:spPr bwMode="auto">
            <a:xfrm rot="5400000" flipH="1">
              <a:off x="5485" y="1170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916"/>
            <p:cNvCxnSpPr>
              <a:cxnSpLocks noChangeShapeType="1"/>
            </p:cNvCxnSpPr>
            <p:nvPr/>
          </p:nvCxnSpPr>
          <p:spPr bwMode="auto">
            <a:xfrm rot="5400000" flipH="1">
              <a:off x="5725" y="1410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9917"/>
            <p:cNvCxnSpPr>
              <a:cxnSpLocks noChangeShapeType="1"/>
            </p:cNvCxnSpPr>
            <p:nvPr/>
          </p:nvCxnSpPr>
          <p:spPr bwMode="auto">
            <a:xfrm rot="5400000" flipH="1">
              <a:off x="6530" y="107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9919"/>
            <p:cNvCxnSpPr>
              <a:cxnSpLocks noChangeShapeType="1"/>
            </p:cNvCxnSpPr>
            <p:nvPr/>
          </p:nvCxnSpPr>
          <p:spPr bwMode="auto">
            <a:xfrm rot="5400000" flipH="1">
              <a:off x="5977" y="1446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920"/>
            <p:cNvCxnSpPr>
              <a:cxnSpLocks noChangeShapeType="1"/>
            </p:cNvCxnSpPr>
            <p:nvPr/>
          </p:nvCxnSpPr>
          <p:spPr bwMode="auto">
            <a:xfrm rot="5400000" flipH="1">
              <a:off x="6181" y="1513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9921"/>
            <p:cNvCxnSpPr>
              <a:cxnSpLocks noChangeShapeType="1"/>
            </p:cNvCxnSpPr>
            <p:nvPr/>
          </p:nvCxnSpPr>
          <p:spPr bwMode="auto">
            <a:xfrm rot="5400000" flipH="1">
              <a:off x="5815" y="1536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9922"/>
            <p:cNvCxnSpPr>
              <a:cxnSpLocks noChangeShapeType="1"/>
            </p:cNvCxnSpPr>
            <p:nvPr/>
          </p:nvCxnSpPr>
          <p:spPr bwMode="auto">
            <a:xfrm rot="5400000" flipH="1">
              <a:off x="5461" y="145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9923"/>
            <p:cNvCxnSpPr>
              <a:cxnSpLocks noChangeShapeType="1"/>
            </p:cNvCxnSpPr>
            <p:nvPr/>
          </p:nvCxnSpPr>
          <p:spPr bwMode="auto">
            <a:xfrm rot="5400000" flipH="1">
              <a:off x="5524" y="1327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9924"/>
            <p:cNvCxnSpPr>
              <a:cxnSpLocks noChangeShapeType="1"/>
            </p:cNvCxnSpPr>
            <p:nvPr/>
          </p:nvCxnSpPr>
          <p:spPr bwMode="auto">
            <a:xfrm rot="5400000" flipH="1">
              <a:off x="5527" y="1584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9925"/>
            <p:cNvCxnSpPr>
              <a:cxnSpLocks noChangeShapeType="1"/>
            </p:cNvCxnSpPr>
            <p:nvPr/>
          </p:nvCxnSpPr>
          <p:spPr bwMode="auto">
            <a:xfrm rot="5400000" flipH="1">
              <a:off x="6001" y="1642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9926"/>
            <p:cNvCxnSpPr>
              <a:cxnSpLocks noChangeShapeType="1"/>
            </p:cNvCxnSpPr>
            <p:nvPr/>
          </p:nvCxnSpPr>
          <p:spPr bwMode="auto">
            <a:xfrm rot="5400000" flipH="1">
              <a:off x="6479" y="1510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9927"/>
            <p:cNvCxnSpPr>
              <a:cxnSpLocks noChangeShapeType="1"/>
            </p:cNvCxnSpPr>
            <p:nvPr/>
          </p:nvCxnSpPr>
          <p:spPr bwMode="auto">
            <a:xfrm rot="5400000" flipH="1">
              <a:off x="6517" y="1367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9928"/>
            <p:cNvCxnSpPr>
              <a:cxnSpLocks noChangeShapeType="1"/>
            </p:cNvCxnSpPr>
            <p:nvPr/>
          </p:nvCxnSpPr>
          <p:spPr bwMode="auto">
            <a:xfrm rot="5400000" flipH="1">
              <a:off x="6239" y="1380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9929"/>
            <p:cNvCxnSpPr>
              <a:cxnSpLocks noChangeShapeType="1"/>
            </p:cNvCxnSpPr>
            <p:nvPr/>
          </p:nvCxnSpPr>
          <p:spPr bwMode="auto">
            <a:xfrm rot="5400000" flipH="1">
              <a:off x="6385" y="1248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9930"/>
            <p:cNvCxnSpPr>
              <a:cxnSpLocks noChangeShapeType="1"/>
            </p:cNvCxnSpPr>
            <p:nvPr/>
          </p:nvCxnSpPr>
          <p:spPr bwMode="auto">
            <a:xfrm rot="5400000" flipH="1">
              <a:off x="6199" y="100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9931"/>
            <p:cNvCxnSpPr>
              <a:cxnSpLocks noChangeShapeType="1"/>
            </p:cNvCxnSpPr>
            <p:nvPr/>
          </p:nvCxnSpPr>
          <p:spPr bwMode="auto">
            <a:xfrm rot="5400000" flipH="1">
              <a:off x="5912" y="983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9932"/>
            <p:cNvCxnSpPr>
              <a:cxnSpLocks noChangeShapeType="1"/>
            </p:cNvCxnSpPr>
            <p:nvPr/>
          </p:nvCxnSpPr>
          <p:spPr bwMode="auto">
            <a:xfrm rot="5400000" flipH="1">
              <a:off x="5625" y="1045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9933"/>
            <p:cNvCxnSpPr>
              <a:cxnSpLocks noChangeShapeType="1"/>
            </p:cNvCxnSpPr>
            <p:nvPr/>
          </p:nvCxnSpPr>
          <p:spPr bwMode="auto">
            <a:xfrm rot="5400000" flipH="1">
              <a:off x="5708" y="908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9934"/>
            <p:cNvCxnSpPr>
              <a:cxnSpLocks noChangeShapeType="1"/>
            </p:cNvCxnSpPr>
            <p:nvPr/>
          </p:nvCxnSpPr>
          <p:spPr bwMode="auto">
            <a:xfrm rot="5400000" flipH="1">
              <a:off x="6093" y="882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9935"/>
            <p:cNvCxnSpPr>
              <a:cxnSpLocks noChangeShapeType="1"/>
            </p:cNvCxnSpPr>
            <p:nvPr/>
          </p:nvCxnSpPr>
          <p:spPr bwMode="auto">
            <a:xfrm rot="5400000" flipH="1">
              <a:off x="5281" y="1283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9936"/>
            <p:cNvCxnSpPr>
              <a:cxnSpLocks noChangeShapeType="1"/>
            </p:cNvCxnSpPr>
            <p:nvPr/>
          </p:nvCxnSpPr>
          <p:spPr bwMode="auto">
            <a:xfrm rot="5400000" flipH="1">
              <a:off x="5369" y="1058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9937"/>
            <p:cNvCxnSpPr>
              <a:cxnSpLocks noChangeShapeType="1"/>
            </p:cNvCxnSpPr>
            <p:nvPr/>
          </p:nvCxnSpPr>
          <p:spPr bwMode="auto">
            <a:xfrm rot="5400000" flipH="1">
              <a:off x="6782" y="1288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9938"/>
            <p:cNvCxnSpPr>
              <a:cxnSpLocks noChangeShapeType="1"/>
            </p:cNvCxnSpPr>
            <p:nvPr/>
          </p:nvCxnSpPr>
          <p:spPr bwMode="auto">
            <a:xfrm rot="5400000" flipH="1">
              <a:off x="5174" y="1412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9939"/>
            <p:cNvCxnSpPr>
              <a:cxnSpLocks noChangeShapeType="1"/>
            </p:cNvCxnSpPr>
            <p:nvPr/>
          </p:nvCxnSpPr>
          <p:spPr bwMode="auto">
            <a:xfrm rot="5400000" flipH="1">
              <a:off x="5099" y="1151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9940"/>
            <p:cNvCxnSpPr>
              <a:cxnSpLocks noChangeShapeType="1"/>
            </p:cNvCxnSpPr>
            <p:nvPr/>
          </p:nvCxnSpPr>
          <p:spPr bwMode="auto">
            <a:xfrm rot="5400000" flipH="1">
              <a:off x="6764" y="1036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19966"/>
            <p:cNvSpPr txBox="1">
              <a:spLocks noChangeArrowheads="1"/>
            </p:cNvSpPr>
            <p:nvPr/>
          </p:nvSpPr>
          <p:spPr bwMode="auto">
            <a:xfrm>
              <a:off x="5219" y="616"/>
              <a:ext cx="5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7" name="AutoShape 19993"/>
            <p:cNvCxnSpPr>
              <a:cxnSpLocks noChangeShapeType="1"/>
            </p:cNvCxnSpPr>
            <p:nvPr/>
          </p:nvCxnSpPr>
          <p:spPr bwMode="auto">
            <a:xfrm flipH="1">
              <a:off x="6548" y="624"/>
              <a:ext cx="150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758982" y="4460039"/>
            <a:ext cx="3158527" cy="2026467"/>
            <a:chOff x="5115" y="2185"/>
            <a:chExt cx="1969" cy="1263"/>
          </a:xfrm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446" y="2734"/>
              <a:ext cx="954" cy="486"/>
            </a:xfrm>
            <a:custGeom>
              <a:avLst/>
              <a:gdLst>
                <a:gd name="T0" fmla="*/ 66 w 954"/>
                <a:gd name="T1" fmla="*/ 0 h 486"/>
                <a:gd name="T2" fmla="*/ 53 w 954"/>
                <a:gd name="T3" fmla="*/ 13 h 486"/>
                <a:gd name="T4" fmla="*/ 49 w 954"/>
                <a:gd name="T5" fmla="*/ 36 h 486"/>
                <a:gd name="T6" fmla="*/ 0 w 954"/>
                <a:gd name="T7" fmla="*/ 482 h 486"/>
                <a:gd name="T8" fmla="*/ 954 w 954"/>
                <a:gd name="T9" fmla="*/ 486 h 486"/>
                <a:gd name="T10" fmla="*/ 932 w 954"/>
                <a:gd name="T11" fmla="*/ 309 h 486"/>
                <a:gd name="T12" fmla="*/ 795 w 954"/>
                <a:gd name="T13" fmla="*/ 195 h 486"/>
                <a:gd name="T14" fmla="*/ 597 w 954"/>
                <a:gd name="T15" fmla="*/ 84 h 486"/>
                <a:gd name="T16" fmla="*/ 354 w 954"/>
                <a:gd name="T17" fmla="*/ 27 h 486"/>
                <a:gd name="T18" fmla="*/ 66 w 95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4" h="486">
                  <a:moveTo>
                    <a:pt x="66" y="0"/>
                  </a:moveTo>
                  <a:cubicBezTo>
                    <a:pt x="62" y="4"/>
                    <a:pt x="56" y="7"/>
                    <a:pt x="53" y="13"/>
                  </a:cubicBezTo>
                  <a:cubicBezTo>
                    <a:pt x="50" y="20"/>
                    <a:pt x="49" y="36"/>
                    <a:pt x="49" y="36"/>
                  </a:cubicBezTo>
                  <a:lnTo>
                    <a:pt x="0" y="482"/>
                  </a:lnTo>
                  <a:lnTo>
                    <a:pt x="954" y="486"/>
                  </a:lnTo>
                  <a:lnTo>
                    <a:pt x="932" y="309"/>
                  </a:lnTo>
                  <a:lnTo>
                    <a:pt x="795" y="195"/>
                  </a:lnTo>
                  <a:lnTo>
                    <a:pt x="597" y="84"/>
                  </a:lnTo>
                  <a:lnTo>
                    <a:pt x="354" y="27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50" name="Freeform 49"/>
            <p:cNvSpPr>
              <a:spLocks noChangeAspect="1"/>
            </p:cNvSpPr>
            <p:nvPr/>
          </p:nvSpPr>
          <p:spPr bwMode="auto">
            <a:xfrm>
              <a:off x="5447" y="2831"/>
              <a:ext cx="763" cy="388"/>
            </a:xfrm>
            <a:custGeom>
              <a:avLst/>
              <a:gdLst>
                <a:gd name="T0" fmla="*/ 66 w 954"/>
                <a:gd name="T1" fmla="*/ 0 h 486"/>
                <a:gd name="T2" fmla="*/ 53 w 954"/>
                <a:gd name="T3" fmla="*/ 13 h 486"/>
                <a:gd name="T4" fmla="*/ 49 w 954"/>
                <a:gd name="T5" fmla="*/ 36 h 486"/>
                <a:gd name="T6" fmla="*/ 0 w 954"/>
                <a:gd name="T7" fmla="*/ 482 h 486"/>
                <a:gd name="T8" fmla="*/ 954 w 954"/>
                <a:gd name="T9" fmla="*/ 486 h 486"/>
                <a:gd name="T10" fmla="*/ 932 w 954"/>
                <a:gd name="T11" fmla="*/ 309 h 486"/>
                <a:gd name="T12" fmla="*/ 795 w 954"/>
                <a:gd name="T13" fmla="*/ 195 h 486"/>
                <a:gd name="T14" fmla="*/ 597 w 954"/>
                <a:gd name="T15" fmla="*/ 84 h 486"/>
                <a:gd name="T16" fmla="*/ 354 w 954"/>
                <a:gd name="T17" fmla="*/ 27 h 486"/>
                <a:gd name="T18" fmla="*/ 66 w 95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4" h="486">
                  <a:moveTo>
                    <a:pt x="66" y="0"/>
                  </a:moveTo>
                  <a:cubicBezTo>
                    <a:pt x="62" y="4"/>
                    <a:pt x="56" y="7"/>
                    <a:pt x="53" y="13"/>
                  </a:cubicBezTo>
                  <a:cubicBezTo>
                    <a:pt x="50" y="20"/>
                    <a:pt x="49" y="36"/>
                    <a:pt x="49" y="36"/>
                  </a:cubicBezTo>
                  <a:lnTo>
                    <a:pt x="0" y="482"/>
                  </a:lnTo>
                  <a:lnTo>
                    <a:pt x="954" y="486"/>
                  </a:lnTo>
                  <a:lnTo>
                    <a:pt x="932" y="309"/>
                  </a:lnTo>
                  <a:lnTo>
                    <a:pt x="795" y="195"/>
                  </a:lnTo>
                  <a:lnTo>
                    <a:pt x="597" y="84"/>
                  </a:lnTo>
                  <a:lnTo>
                    <a:pt x="354" y="27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51" name="Freeform 50"/>
            <p:cNvSpPr>
              <a:spLocks noChangeAspect="1"/>
            </p:cNvSpPr>
            <p:nvPr/>
          </p:nvSpPr>
          <p:spPr bwMode="auto">
            <a:xfrm>
              <a:off x="5447" y="2924"/>
              <a:ext cx="576" cy="294"/>
            </a:xfrm>
            <a:custGeom>
              <a:avLst/>
              <a:gdLst>
                <a:gd name="T0" fmla="*/ 66 w 954"/>
                <a:gd name="T1" fmla="*/ 0 h 486"/>
                <a:gd name="T2" fmla="*/ 53 w 954"/>
                <a:gd name="T3" fmla="*/ 13 h 486"/>
                <a:gd name="T4" fmla="*/ 49 w 954"/>
                <a:gd name="T5" fmla="*/ 36 h 486"/>
                <a:gd name="T6" fmla="*/ 0 w 954"/>
                <a:gd name="T7" fmla="*/ 482 h 486"/>
                <a:gd name="T8" fmla="*/ 954 w 954"/>
                <a:gd name="T9" fmla="*/ 486 h 486"/>
                <a:gd name="T10" fmla="*/ 932 w 954"/>
                <a:gd name="T11" fmla="*/ 309 h 486"/>
                <a:gd name="T12" fmla="*/ 795 w 954"/>
                <a:gd name="T13" fmla="*/ 195 h 486"/>
                <a:gd name="T14" fmla="*/ 597 w 954"/>
                <a:gd name="T15" fmla="*/ 84 h 486"/>
                <a:gd name="T16" fmla="*/ 354 w 954"/>
                <a:gd name="T17" fmla="*/ 27 h 486"/>
                <a:gd name="T18" fmla="*/ 66 w 95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4" h="486">
                  <a:moveTo>
                    <a:pt x="66" y="0"/>
                  </a:moveTo>
                  <a:cubicBezTo>
                    <a:pt x="62" y="4"/>
                    <a:pt x="56" y="7"/>
                    <a:pt x="53" y="13"/>
                  </a:cubicBezTo>
                  <a:cubicBezTo>
                    <a:pt x="50" y="20"/>
                    <a:pt x="49" y="36"/>
                    <a:pt x="49" y="36"/>
                  </a:cubicBezTo>
                  <a:lnTo>
                    <a:pt x="0" y="482"/>
                  </a:lnTo>
                  <a:lnTo>
                    <a:pt x="954" y="486"/>
                  </a:lnTo>
                  <a:lnTo>
                    <a:pt x="932" y="309"/>
                  </a:lnTo>
                  <a:lnTo>
                    <a:pt x="795" y="195"/>
                  </a:lnTo>
                  <a:lnTo>
                    <a:pt x="597" y="84"/>
                  </a:lnTo>
                  <a:lnTo>
                    <a:pt x="354" y="27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52" name="Freeform 51"/>
            <p:cNvSpPr>
              <a:spLocks noChangeAspect="1"/>
            </p:cNvSpPr>
            <p:nvPr/>
          </p:nvSpPr>
          <p:spPr bwMode="auto">
            <a:xfrm>
              <a:off x="5446" y="3014"/>
              <a:ext cx="403" cy="205"/>
            </a:xfrm>
            <a:custGeom>
              <a:avLst/>
              <a:gdLst>
                <a:gd name="T0" fmla="*/ 66 w 954"/>
                <a:gd name="T1" fmla="*/ 0 h 486"/>
                <a:gd name="T2" fmla="*/ 53 w 954"/>
                <a:gd name="T3" fmla="*/ 13 h 486"/>
                <a:gd name="T4" fmla="*/ 49 w 954"/>
                <a:gd name="T5" fmla="*/ 36 h 486"/>
                <a:gd name="T6" fmla="*/ 0 w 954"/>
                <a:gd name="T7" fmla="*/ 482 h 486"/>
                <a:gd name="T8" fmla="*/ 954 w 954"/>
                <a:gd name="T9" fmla="*/ 486 h 486"/>
                <a:gd name="T10" fmla="*/ 932 w 954"/>
                <a:gd name="T11" fmla="*/ 309 h 486"/>
                <a:gd name="T12" fmla="*/ 795 w 954"/>
                <a:gd name="T13" fmla="*/ 195 h 486"/>
                <a:gd name="T14" fmla="*/ 597 w 954"/>
                <a:gd name="T15" fmla="*/ 84 h 486"/>
                <a:gd name="T16" fmla="*/ 354 w 954"/>
                <a:gd name="T17" fmla="*/ 27 h 486"/>
                <a:gd name="T18" fmla="*/ 66 w 95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4" h="486">
                  <a:moveTo>
                    <a:pt x="66" y="0"/>
                  </a:moveTo>
                  <a:cubicBezTo>
                    <a:pt x="62" y="4"/>
                    <a:pt x="56" y="7"/>
                    <a:pt x="53" y="13"/>
                  </a:cubicBezTo>
                  <a:cubicBezTo>
                    <a:pt x="50" y="20"/>
                    <a:pt x="49" y="36"/>
                    <a:pt x="49" y="36"/>
                  </a:cubicBezTo>
                  <a:lnTo>
                    <a:pt x="0" y="482"/>
                  </a:lnTo>
                  <a:lnTo>
                    <a:pt x="954" y="486"/>
                  </a:lnTo>
                  <a:lnTo>
                    <a:pt x="932" y="309"/>
                  </a:lnTo>
                  <a:lnTo>
                    <a:pt x="795" y="195"/>
                  </a:lnTo>
                  <a:lnTo>
                    <a:pt x="597" y="84"/>
                  </a:lnTo>
                  <a:lnTo>
                    <a:pt x="354" y="27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sp>
          <p:nvSpPr>
            <p:cNvPr id="53" name="Freeform 52"/>
            <p:cNvSpPr>
              <a:spLocks noChangeAspect="1"/>
            </p:cNvSpPr>
            <p:nvPr/>
          </p:nvSpPr>
          <p:spPr bwMode="auto">
            <a:xfrm>
              <a:off x="5448" y="3124"/>
              <a:ext cx="187" cy="95"/>
            </a:xfrm>
            <a:custGeom>
              <a:avLst/>
              <a:gdLst>
                <a:gd name="T0" fmla="*/ 66 w 954"/>
                <a:gd name="T1" fmla="*/ 0 h 486"/>
                <a:gd name="T2" fmla="*/ 53 w 954"/>
                <a:gd name="T3" fmla="*/ 13 h 486"/>
                <a:gd name="T4" fmla="*/ 49 w 954"/>
                <a:gd name="T5" fmla="*/ 36 h 486"/>
                <a:gd name="T6" fmla="*/ 0 w 954"/>
                <a:gd name="T7" fmla="*/ 482 h 486"/>
                <a:gd name="T8" fmla="*/ 954 w 954"/>
                <a:gd name="T9" fmla="*/ 486 h 486"/>
                <a:gd name="T10" fmla="*/ 932 w 954"/>
                <a:gd name="T11" fmla="*/ 309 h 486"/>
                <a:gd name="T12" fmla="*/ 795 w 954"/>
                <a:gd name="T13" fmla="*/ 195 h 486"/>
                <a:gd name="T14" fmla="*/ 597 w 954"/>
                <a:gd name="T15" fmla="*/ 84 h 486"/>
                <a:gd name="T16" fmla="*/ 354 w 954"/>
                <a:gd name="T17" fmla="*/ 27 h 486"/>
                <a:gd name="T18" fmla="*/ 66 w 954"/>
                <a:gd name="T1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4" h="486">
                  <a:moveTo>
                    <a:pt x="66" y="0"/>
                  </a:moveTo>
                  <a:cubicBezTo>
                    <a:pt x="62" y="4"/>
                    <a:pt x="56" y="7"/>
                    <a:pt x="53" y="13"/>
                  </a:cubicBezTo>
                  <a:cubicBezTo>
                    <a:pt x="50" y="20"/>
                    <a:pt x="49" y="36"/>
                    <a:pt x="49" y="36"/>
                  </a:cubicBezTo>
                  <a:lnTo>
                    <a:pt x="0" y="482"/>
                  </a:lnTo>
                  <a:lnTo>
                    <a:pt x="954" y="486"/>
                  </a:lnTo>
                  <a:lnTo>
                    <a:pt x="932" y="309"/>
                  </a:lnTo>
                  <a:lnTo>
                    <a:pt x="795" y="195"/>
                  </a:lnTo>
                  <a:lnTo>
                    <a:pt x="597" y="84"/>
                  </a:lnTo>
                  <a:lnTo>
                    <a:pt x="354" y="27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4000"/>
            </a:p>
          </p:txBody>
        </p:sp>
        <p:cxnSp>
          <p:nvCxnSpPr>
            <p:cNvPr id="54" name="AutoShape 19946"/>
            <p:cNvCxnSpPr>
              <a:cxnSpLocks noChangeShapeType="1"/>
            </p:cNvCxnSpPr>
            <p:nvPr/>
          </p:nvCxnSpPr>
          <p:spPr bwMode="auto">
            <a:xfrm flipV="1">
              <a:off x="5446" y="3052"/>
              <a:ext cx="937" cy="1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9947"/>
            <p:cNvCxnSpPr>
              <a:cxnSpLocks noChangeShapeType="1"/>
            </p:cNvCxnSpPr>
            <p:nvPr/>
          </p:nvCxnSpPr>
          <p:spPr bwMode="auto">
            <a:xfrm flipV="1">
              <a:off x="5443" y="2937"/>
              <a:ext cx="808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9948"/>
            <p:cNvCxnSpPr>
              <a:cxnSpLocks noChangeShapeType="1"/>
            </p:cNvCxnSpPr>
            <p:nvPr/>
          </p:nvCxnSpPr>
          <p:spPr bwMode="auto">
            <a:xfrm flipV="1">
              <a:off x="5447" y="2823"/>
              <a:ext cx="600" cy="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9949"/>
            <p:cNvCxnSpPr>
              <a:cxnSpLocks noChangeShapeType="1"/>
            </p:cNvCxnSpPr>
            <p:nvPr/>
          </p:nvCxnSpPr>
          <p:spPr bwMode="auto">
            <a:xfrm flipV="1">
              <a:off x="5451" y="2757"/>
              <a:ext cx="336" cy="4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19950"/>
            <p:cNvSpPr txBox="1">
              <a:spLocks noChangeArrowheads="1"/>
            </p:cNvSpPr>
            <p:nvPr/>
          </p:nvSpPr>
          <p:spPr bwMode="auto">
            <a:xfrm>
              <a:off x="5115" y="2586"/>
              <a:ext cx="286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lang="en-US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Text Box 19951"/>
            <p:cNvSpPr txBox="1">
              <a:spLocks noChangeArrowheads="1"/>
            </p:cNvSpPr>
            <p:nvPr/>
          </p:nvSpPr>
          <p:spPr bwMode="auto">
            <a:xfrm>
              <a:off x="5289" y="3157"/>
              <a:ext cx="130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lang="en-US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0" name="AutoShape 19952"/>
            <p:cNvCxnSpPr>
              <a:cxnSpLocks noChangeShapeType="1"/>
            </p:cNvCxnSpPr>
            <p:nvPr/>
          </p:nvCxnSpPr>
          <p:spPr bwMode="auto">
            <a:xfrm>
              <a:off x="6437" y="3221"/>
              <a:ext cx="29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9953"/>
            <p:cNvCxnSpPr>
              <a:cxnSpLocks noChangeShapeType="1"/>
            </p:cNvCxnSpPr>
            <p:nvPr/>
          </p:nvCxnSpPr>
          <p:spPr bwMode="auto">
            <a:xfrm flipV="1">
              <a:off x="5507" y="2438"/>
              <a:ext cx="30" cy="2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 Box 19954"/>
            <p:cNvSpPr txBox="1">
              <a:spLocks noChangeArrowheads="1"/>
            </p:cNvSpPr>
            <p:nvPr/>
          </p:nvSpPr>
          <p:spPr bwMode="auto">
            <a:xfrm>
              <a:off x="6542" y="2999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Text Box 19955"/>
            <p:cNvSpPr txBox="1">
              <a:spLocks noChangeArrowheads="1"/>
            </p:cNvSpPr>
            <p:nvPr/>
          </p:nvSpPr>
          <p:spPr bwMode="auto">
            <a:xfrm>
              <a:off x="5289" y="2185"/>
              <a:ext cx="54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4" name="AutoShape 19956"/>
            <p:cNvCxnSpPr>
              <a:cxnSpLocks noChangeShapeType="1"/>
            </p:cNvCxnSpPr>
            <p:nvPr/>
          </p:nvCxnSpPr>
          <p:spPr bwMode="auto">
            <a:xfrm rot="5400000" flipH="1">
              <a:off x="5491" y="2684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19957"/>
            <p:cNvCxnSpPr>
              <a:cxnSpLocks noChangeShapeType="1"/>
            </p:cNvCxnSpPr>
            <p:nvPr/>
          </p:nvCxnSpPr>
          <p:spPr bwMode="auto">
            <a:xfrm rot="5400000" flipH="1">
              <a:off x="5675" y="2808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19958"/>
            <p:cNvCxnSpPr>
              <a:cxnSpLocks noChangeShapeType="1"/>
            </p:cNvCxnSpPr>
            <p:nvPr/>
          </p:nvCxnSpPr>
          <p:spPr bwMode="auto">
            <a:xfrm rot="5400000" flipH="1">
              <a:off x="5443" y="2876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9959"/>
            <p:cNvCxnSpPr>
              <a:cxnSpLocks noChangeShapeType="1"/>
            </p:cNvCxnSpPr>
            <p:nvPr/>
          </p:nvCxnSpPr>
          <p:spPr bwMode="auto">
            <a:xfrm rot="5400000" flipH="1">
              <a:off x="5707" y="2936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19960"/>
            <p:cNvCxnSpPr>
              <a:cxnSpLocks noChangeShapeType="1"/>
            </p:cNvCxnSpPr>
            <p:nvPr/>
          </p:nvCxnSpPr>
          <p:spPr bwMode="auto">
            <a:xfrm rot="5400000" flipH="1">
              <a:off x="5955" y="2960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19961"/>
            <p:cNvCxnSpPr>
              <a:cxnSpLocks noChangeShapeType="1"/>
            </p:cNvCxnSpPr>
            <p:nvPr/>
          </p:nvCxnSpPr>
          <p:spPr bwMode="auto">
            <a:xfrm rot="5400000" flipH="1">
              <a:off x="5967" y="2816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19962"/>
            <p:cNvCxnSpPr>
              <a:cxnSpLocks noChangeShapeType="1"/>
            </p:cNvCxnSpPr>
            <p:nvPr/>
          </p:nvCxnSpPr>
          <p:spPr bwMode="auto">
            <a:xfrm rot="5400000" flipH="1">
              <a:off x="5823" y="3072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19963"/>
            <p:cNvCxnSpPr>
              <a:cxnSpLocks noChangeShapeType="1"/>
            </p:cNvCxnSpPr>
            <p:nvPr/>
          </p:nvCxnSpPr>
          <p:spPr bwMode="auto">
            <a:xfrm rot="5400000" flipH="1">
              <a:off x="6191" y="3040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19964"/>
            <p:cNvCxnSpPr>
              <a:cxnSpLocks noChangeShapeType="1"/>
            </p:cNvCxnSpPr>
            <p:nvPr/>
          </p:nvCxnSpPr>
          <p:spPr bwMode="auto">
            <a:xfrm rot="5400000" flipH="1">
              <a:off x="5507" y="2968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19965"/>
            <p:cNvCxnSpPr>
              <a:cxnSpLocks noChangeShapeType="1"/>
            </p:cNvCxnSpPr>
            <p:nvPr/>
          </p:nvCxnSpPr>
          <p:spPr bwMode="auto">
            <a:xfrm rot="5400000" flipH="1">
              <a:off x="5631" y="3032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Text Box 19967"/>
            <p:cNvSpPr txBox="1">
              <a:spLocks noChangeArrowheads="1"/>
            </p:cNvSpPr>
            <p:nvPr/>
          </p:nvSpPr>
          <p:spPr bwMode="auto">
            <a:xfrm>
              <a:off x="6056" y="2632"/>
              <a:ext cx="78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19968"/>
            <p:cNvSpPr txBox="1">
              <a:spLocks noChangeArrowheads="1"/>
            </p:cNvSpPr>
            <p:nvPr/>
          </p:nvSpPr>
          <p:spPr bwMode="auto">
            <a:xfrm>
              <a:off x="5469" y="2447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836956" y="3133105"/>
            <a:ext cx="2861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Due to the linear edge, </a:t>
            </a:r>
            <a:br>
              <a:rPr lang="en-US" sz="2000" dirty="0"/>
            </a:br>
            <a:r>
              <a:rPr lang="en-US" sz="2000" dirty="0"/>
              <a:t>the response cannot be</a:t>
            </a:r>
            <a:br>
              <a:rPr lang="en-US" sz="2000" dirty="0"/>
            </a:br>
            <a:r>
              <a:rPr lang="en-US" sz="2000" dirty="0"/>
              <a:t>true </a:t>
            </a:r>
            <a:r>
              <a:rPr lang="en-US" sz="2000" dirty="0" err="1"/>
              <a:t>axi</a:t>
            </a:r>
            <a:r>
              <a:rPr lang="en-US" sz="2000" dirty="0"/>
              <a:t>-symmetry</a:t>
            </a:r>
          </a:p>
        </p:txBody>
      </p:sp>
    </p:spTree>
    <p:extLst>
      <p:ext uri="{BB962C8B-B14F-4D97-AF65-F5344CB8AC3E}">
        <p14:creationId xmlns:p14="http://schemas.microsoft.com/office/powerpoint/2010/main" val="3912986503"/>
      </p:ext>
    </p:extLst>
  </p:cSld>
  <p:clrMapOvr>
    <a:masterClrMapping/>
  </p:clrMapOvr>
  <p:transition>
    <p:fade thruBlk="1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Axisymmetric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layer of elements in 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Need local coordinates to provide the symmetric BC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Axisymmetric shell elements</a:t>
            </a:r>
          </a:p>
          <a:p>
            <a:pPr lvl="1"/>
            <a:r>
              <a:rPr lang="en-US" dirty="0"/>
              <a:t>A line of revolution</a:t>
            </a:r>
          </a:p>
          <a:p>
            <a:pPr lvl="1"/>
            <a:r>
              <a:rPr lang="en-US" dirty="0"/>
              <a:t>Look like line elements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82867" y="4866012"/>
            <a:ext cx="3121177" cy="1414018"/>
            <a:chOff x="7806" y="2155"/>
            <a:chExt cx="2433" cy="1102"/>
          </a:xfrm>
        </p:grpSpPr>
        <p:cxnSp>
          <p:nvCxnSpPr>
            <p:cNvPr id="5" name="AutoShape 19978"/>
            <p:cNvCxnSpPr>
              <a:cxnSpLocks noChangeShapeType="1"/>
            </p:cNvCxnSpPr>
            <p:nvPr/>
          </p:nvCxnSpPr>
          <p:spPr bwMode="auto">
            <a:xfrm>
              <a:off x="8080" y="2906"/>
              <a:ext cx="144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19981"/>
            <p:cNvCxnSpPr>
              <a:cxnSpLocks noChangeShapeType="1"/>
            </p:cNvCxnSpPr>
            <p:nvPr/>
          </p:nvCxnSpPr>
          <p:spPr bwMode="auto">
            <a:xfrm rot="5400000" flipH="1">
              <a:off x="8163" y="279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9982"/>
            <p:cNvCxnSpPr>
              <a:cxnSpLocks noChangeShapeType="1"/>
            </p:cNvCxnSpPr>
            <p:nvPr/>
          </p:nvCxnSpPr>
          <p:spPr bwMode="auto">
            <a:xfrm rot="5400000" flipH="1">
              <a:off x="8725" y="279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9983"/>
            <p:cNvCxnSpPr>
              <a:cxnSpLocks noChangeShapeType="1"/>
            </p:cNvCxnSpPr>
            <p:nvPr/>
          </p:nvCxnSpPr>
          <p:spPr bwMode="auto">
            <a:xfrm rot="5400000" flipH="1">
              <a:off x="9006" y="279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9984"/>
            <p:cNvCxnSpPr>
              <a:cxnSpLocks noChangeShapeType="1"/>
            </p:cNvCxnSpPr>
            <p:nvPr/>
          </p:nvCxnSpPr>
          <p:spPr bwMode="auto">
            <a:xfrm rot="5400000" flipH="1">
              <a:off x="8444" y="279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9985"/>
            <p:cNvCxnSpPr>
              <a:cxnSpLocks noChangeShapeType="1"/>
            </p:cNvCxnSpPr>
            <p:nvPr/>
          </p:nvCxnSpPr>
          <p:spPr bwMode="auto">
            <a:xfrm rot="5400000" flipH="1">
              <a:off x="9287" y="2799"/>
              <a:ext cx="2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9986"/>
            <p:cNvCxnSpPr>
              <a:cxnSpLocks noChangeShapeType="1"/>
            </p:cNvCxnSpPr>
            <p:nvPr/>
          </p:nvCxnSpPr>
          <p:spPr bwMode="auto">
            <a:xfrm>
              <a:off x="9588" y="2904"/>
              <a:ext cx="29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9987"/>
            <p:cNvSpPr txBox="1">
              <a:spLocks noChangeArrowheads="1"/>
            </p:cNvSpPr>
            <p:nvPr/>
          </p:nvSpPr>
          <p:spPr bwMode="auto">
            <a:xfrm>
              <a:off x="9574" y="2808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19988"/>
            <p:cNvSpPr txBox="1">
              <a:spLocks noChangeArrowheads="1"/>
            </p:cNvSpPr>
            <p:nvPr/>
          </p:nvSpPr>
          <p:spPr bwMode="auto">
            <a:xfrm>
              <a:off x="7806" y="2155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AutoShape 19989"/>
            <p:cNvCxnSpPr>
              <a:cxnSpLocks noChangeShapeType="1"/>
            </p:cNvCxnSpPr>
            <p:nvPr/>
          </p:nvCxnSpPr>
          <p:spPr bwMode="auto">
            <a:xfrm rot="-5400000">
              <a:off x="7902" y="2694"/>
              <a:ext cx="34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9990"/>
            <p:cNvSpPr txBox="1">
              <a:spLocks noChangeArrowheads="1"/>
            </p:cNvSpPr>
            <p:nvPr/>
          </p:nvSpPr>
          <p:spPr bwMode="auto">
            <a:xfrm>
              <a:off x="9456" y="2341"/>
              <a:ext cx="78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AutoShape 19991"/>
            <p:cNvCxnSpPr>
              <a:cxnSpLocks noChangeShapeType="1"/>
            </p:cNvCxnSpPr>
            <p:nvPr/>
          </p:nvCxnSpPr>
          <p:spPr bwMode="auto">
            <a:xfrm flipH="1">
              <a:off x="9520" y="2626"/>
              <a:ext cx="150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061631" y="1875719"/>
            <a:ext cx="3079711" cy="1409865"/>
            <a:chOff x="8092" y="996"/>
            <a:chExt cx="2198" cy="1006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092" y="1502"/>
              <a:ext cx="1484" cy="154"/>
            </a:xfrm>
            <a:custGeom>
              <a:avLst/>
              <a:gdLst>
                <a:gd name="T0" fmla="*/ 0 w 1484"/>
                <a:gd name="T1" fmla="*/ 128 h 154"/>
                <a:gd name="T2" fmla="*/ 1484 w 1484"/>
                <a:gd name="T3" fmla="*/ 154 h 154"/>
                <a:gd name="T4" fmla="*/ 1471 w 1484"/>
                <a:gd name="T5" fmla="*/ 0 h 154"/>
                <a:gd name="T6" fmla="*/ 0 w 1484"/>
                <a:gd name="T7" fmla="*/ 12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4" h="154">
                  <a:moveTo>
                    <a:pt x="0" y="128"/>
                  </a:moveTo>
                  <a:lnTo>
                    <a:pt x="1484" y="154"/>
                  </a:lnTo>
                  <a:lnTo>
                    <a:pt x="1471" y="0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cxnSp>
          <p:nvCxnSpPr>
            <p:cNvPr id="19" name="AutoShape 19971"/>
            <p:cNvCxnSpPr>
              <a:cxnSpLocks noChangeShapeType="1"/>
            </p:cNvCxnSpPr>
            <p:nvPr/>
          </p:nvCxnSpPr>
          <p:spPr bwMode="auto">
            <a:xfrm flipH="1" flipV="1">
              <a:off x="9267" y="1524"/>
              <a:ext cx="13" cy="1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972"/>
            <p:cNvCxnSpPr>
              <a:cxnSpLocks noChangeShapeType="1"/>
            </p:cNvCxnSpPr>
            <p:nvPr/>
          </p:nvCxnSpPr>
          <p:spPr bwMode="auto">
            <a:xfrm flipH="1" flipV="1">
              <a:off x="8976" y="1555"/>
              <a:ext cx="4" cy="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973"/>
            <p:cNvCxnSpPr>
              <a:cxnSpLocks noChangeShapeType="1"/>
            </p:cNvCxnSpPr>
            <p:nvPr/>
          </p:nvCxnSpPr>
          <p:spPr bwMode="auto">
            <a:xfrm flipH="1" flipV="1">
              <a:off x="8680" y="1577"/>
              <a:ext cx="9" cy="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974"/>
            <p:cNvCxnSpPr>
              <a:cxnSpLocks noChangeShapeType="1"/>
            </p:cNvCxnSpPr>
            <p:nvPr/>
          </p:nvCxnSpPr>
          <p:spPr bwMode="auto">
            <a:xfrm flipV="1">
              <a:off x="8388" y="1599"/>
              <a:ext cx="9" cy="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9975"/>
            <p:cNvSpPr txBox="1">
              <a:spLocks noChangeArrowheads="1"/>
            </p:cNvSpPr>
            <p:nvPr/>
          </p:nvSpPr>
          <p:spPr bwMode="auto">
            <a:xfrm>
              <a:off x="8259" y="1632"/>
              <a:ext cx="130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6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lang="en-US" sz="16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16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9976"/>
            <p:cNvSpPr txBox="1">
              <a:spLocks noChangeArrowheads="1"/>
            </p:cNvSpPr>
            <p:nvPr/>
          </p:nvSpPr>
          <p:spPr bwMode="auto">
            <a:xfrm>
              <a:off x="8173" y="1181"/>
              <a:ext cx="1309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6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r>
                <a: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lang="en-US" sz="16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n-US" sz="1600" i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</a:t>
              </a:r>
              <a:r>
                <a: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9977"/>
            <p:cNvSpPr txBox="1">
              <a:spLocks noChangeArrowheads="1"/>
            </p:cNvSpPr>
            <p:nvPr/>
          </p:nvSpPr>
          <p:spPr bwMode="auto">
            <a:xfrm>
              <a:off x="9507" y="996"/>
              <a:ext cx="78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r>
                <a: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0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AutoShape 19979"/>
            <p:cNvCxnSpPr>
              <a:cxnSpLocks noChangeShapeType="1"/>
            </p:cNvCxnSpPr>
            <p:nvPr/>
          </p:nvCxnSpPr>
          <p:spPr bwMode="auto">
            <a:xfrm>
              <a:off x="9635" y="1649"/>
              <a:ext cx="29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19980"/>
            <p:cNvSpPr txBox="1">
              <a:spLocks noChangeArrowheads="1"/>
            </p:cNvSpPr>
            <p:nvPr/>
          </p:nvSpPr>
          <p:spPr bwMode="auto">
            <a:xfrm>
              <a:off x="9621" y="1553"/>
              <a:ext cx="54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AutoShape 19992"/>
            <p:cNvCxnSpPr>
              <a:cxnSpLocks noChangeShapeType="1"/>
            </p:cNvCxnSpPr>
            <p:nvPr/>
          </p:nvCxnSpPr>
          <p:spPr bwMode="auto">
            <a:xfrm flipH="1">
              <a:off x="9570" y="1296"/>
              <a:ext cx="150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11541730"/>
      </p:ext>
    </p:extLst>
  </p:cSld>
  <p:clrMapOvr>
    <a:masterClrMapping/>
  </p:clrMapOvr>
  <p:transition>
    <p:fade thruBlk="1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0" y="1146206"/>
            <a:ext cx="3338625" cy="50943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Abaqus Simulation Results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505937" y="2422341"/>
            <a:ext cx="4137892" cy="3204962"/>
            <a:chOff x="2669827" y="-1162685"/>
            <a:chExt cx="2688201" cy="208211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51480" y="-1099820"/>
              <a:ext cx="2359025" cy="175704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7" name="Line 18751"/>
            <p:cNvCxnSpPr/>
            <p:nvPr/>
          </p:nvCxnSpPr>
          <p:spPr bwMode="auto">
            <a:xfrm>
              <a:off x="2951480" y="-1099820"/>
              <a:ext cx="2359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18752"/>
            <p:cNvCxnSpPr/>
            <p:nvPr/>
          </p:nvCxnSpPr>
          <p:spPr bwMode="auto">
            <a:xfrm>
              <a:off x="2951480" y="657225"/>
              <a:ext cx="2359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8753"/>
            <p:cNvCxnSpPr/>
            <p:nvPr/>
          </p:nvCxnSpPr>
          <p:spPr bwMode="auto">
            <a:xfrm flipV="1">
              <a:off x="5310505" y="-1099820"/>
              <a:ext cx="0" cy="17570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8754"/>
            <p:cNvCxnSpPr/>
            <p:nvPr/>
          </p:nvCxnSpPr>
          <p:spPr bwMode="auto">
            <a:xfrm flipV="1">
              <a:off x="2951480" y="-1099820"/>
              <a:ext cx="0" cy="17570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8755"/>
            <p:cNvCxnSpPr/>
            <p:nvPr/>
          </p:nvCxnSpPr>
          <p:spPr bwMode="auto">
            <a:xfrm>
              <a:off x="2951480" y="657225"/>
              <a:ext cx="2359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8756"/>
            <p:cNvCxnSpPr/>
            <p:nvPr/>
          </p:nvCxnSpPr>
          <p:spPr bwMode="auto">
            <a:xfrm flipV="1">
              <a:off x="2951480" y="-1099820"/>
              <a:ext cx="0" cy="17570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8757"/>
            <p:cNvCxnSpPr/>
            <p:nvPr/>
          </p:nvCxnSpPr>
          <p:spPr bwMode="auto">
            <a:xfrm flipV="1">
              <a:off x="2951480" y="628650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8758"/>
            <p:cNvCxnSpPr/>
            <p:nvPr/>
          </p:nvCxnSpPr>
          <p:spPr bwMode="auto">
            <a:xfrm>
              <a:off x="2951480" y="-1099820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22905" y="674370"/>
              <a:ext cx="55195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Line 18760"/>
            <p:cNvCxnSpPr/>
            <p:nvPr/>
          </p:nvCxnSpPr>
          <p:spPr bwMode="auto">
            <a:xfrm flipV="1">
              <a:off x="3539490" y="628650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8761"/>
            <p:cNvCxnSpPr/>
            <p:nvPr/>
          </p:nvCxnSpPr>
          <p:spPr bwMode="auto">
            <a:xfrm>
              <a:off x="3539490" y="-1099820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510915" y="674370"/>
              <a:ext cx="55195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5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Line 18763"/>
            <p:cNvCxnSpPr/>
            <p:nvPr/>
          </p:nvCxnSpPr>
          <p:spPr bwMode="auto">
            <a:xfrm flipV="1">
              <a:off x="4128135" y="628650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8764"/>
            <p:cNvCxnSpPr/>
            <p:nvPr/>
          </p:nvCxnSpPr>
          <p:spPr bwMode="auto">
            <a:xfrm>
              <a:off x="4128135" y="-1099820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65270" y="674370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10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Line 18766"/>
            <p:cNvCxnSpPr/>
            <p:nvPr/>
          </p:nvCxnSpPr>
          <p:spPr bwMode="auto">
            <a:xfrm flipV="1">
              <a:off x="4716780" y="628650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8767"/>
            <p:cNvCxnSpPr/>
            <p:nvPr/>
          </p:nvCxnSpPr>
          <p:spPr bwMode="auto">
            <a:xfrm>
              <a:off x="4716780" y="-1099820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653915" y="674370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15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Line 18769"/>
            <p:cNvCxnSpPr/>
            <p:nvPr/>
          </p:nvCxnSpPr>
          <p:spPr bwMode="auto">
            <a:xfrm flipV="1">
              <a:off x="5310505" y="628650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8770"/>
            <p:cNvCxnSpPr/>
            <p:nvPr/>
          </p:nvCxnSpPr>
          <p:spPr bwMode="auto">
            <a:xfrm>
              <a:off x="5310505" y="-1099820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247640" y="674370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20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Line 18772"/>
            <p:cNvCxnSpPr/>
            <p:nvPr/>
          </p:nvCxnSpPr>
          <p:spPr bwMode="auto">
            <a:xfrm>
              <a:off x="2951480" y="657225"/>
              <a:ext cx="228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8773"/>
            <p:cNvCxnSpPr/>
            <p:nvPr/>
          </p:nvCxnSpPr>
          <p:spPr bwMode="auto">
            <a:xfrm flipH="1">
              <a:off x="5281930" y="657225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65755" y="594360"/>
              <a:ext cx="55195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Line 18775"/>
            <p:cNvCxnSpPr/>
            <p:nvPr/>
          </p:nvCxnSpPr>
          <p:spPr bwMode="auto">
            <a:xfrm>
              <a:off x="2951480" y="304800"/>
              <a:ext cx="228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8776"/>
            <p:cNvCxnSpPr/>
            <p:nvPr/>
          </p:nvCxnSpPr>
          <p:spPr bwMode="auto">
            <a:xfrm flipH="1">
              <a:off x="5281930" y="304800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802890" y="241935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10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" name="Line 18778"/>
            <p:cNvCxnSpPr/>
            <p:nvPr/>
          </p:nvCxnSpPr>
          <p:spPr bwMode="auto">
            <a:xfrm>
              <a:off x="2951480" y="-47625"/>
              <a:ext cx="228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8779"/>
            <p:cNvCxnSpPr/>
            <p:nvPr/>
          </p:nvCxnSpPr>
          <p:spPr bwMode="auto">
            <a:xfrm flipH="1">
              <a:off x="5281930" y="-47625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802890" y="-111125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20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7" name="Line 18781"/>
            <p:cNvCxnSpPr/>
            <p:nvPr/>
          </p:nvCxnSpPr>
          <p:spPr bwMode="auto">
            <a:xfrm>
              <a:off x="2951480" y="-400685"/>
              <a:ext cx="228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8782"/>
            <p:cNvCxnSpPr/>
            <p:nvPr/>
          </p:nvCxnSpPr>
          <p:spPr bwMode="auto">
            <a:xfrm flipH="1">
              <a:off x="5281930" y="-400685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802890" y="-463550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30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0" name="Line 18784"/>
            <p:cNvCxnSpPr/>
            <p:nvPr/>
          </p:nvCxnSpPr>
          <p:spPr bwMode="auto">
            <a:xfrm>
              <a:off x="2951480" y="-753110"/>
              <a:ext cx="228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18785"/>
            <p:cNvCxnSpPr/>
            <p:nvPr/>
          </p:nvCxnSpPr>
          <p:spPr bwMode="auto">
            <a:xfrm flipH="1">
              <a:off x="5281930" y="-753110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802890" y="-815975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40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3" name="Line 18787"/>
            <p:cNvCxnSpPr/>
            <p:nvPr/>
          </p:nvCxnSpPr>
          <p:spPr bwMode="auto">
            <a:xfrm>
              <a:off x="2951480" y="-1099820"/>
              <a:ext cx="228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18788"/>
            <p:cNvCxnSpPr/>
            <p:nvPr/>
          </p:nvCxnSpPr>
          <p:spPr bwMode="auto">
            <a:xfrm flipH="1">
              <a:off x="5281930" y="-1099820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802890" y="-1162685"/>
              <a:ext cx="110388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50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6" name="Line 18790"/>
            <p:cNvCxnSpPr/>
            <p:nvPr/>
          </p:nvCxnSpPr>
          <p:spPr bwMode="auto">
            <a:xfrm>
              <a:off x="2951480" y="-1099820"/>
              <a:ext cx="2359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8791"/>
            <p:cNvCxnSpPr/>
            <p:nvPr/>
          </p:nvCxnSpPr>
          <p:spPr bwMode="auto">
            <a:xfrm>
              <a:off x="2951480" y="657225"/>
              <a:ext cx="2359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18792"/>
            <p:cNvCxnSpPr/>
            <p:nvPr/>
          </p:nvCxnSpPr>
          <p:spPr bwMode="auto">
            <a:xfrm flipV="1">
              <a:off x="5310505" y="-1099820"/>
              <a:ext cx="0" cy="17570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8793"/>
            <p:cNvCxnSpPr/>
            <p:nvPr/>
          </p:nvCxnSpPr>
          <p:spPr bwMode="auto">
            <a:xfrm flipV="1">
              <a:off x="2951480" y="-1099820"/>
              <a:ext cx="0" cy="17570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025775" y="-1099820"/>
              <a:ext cx="2061845" cy="1751330"/>
            </a:xfrm>
            <a:custGeom>
              <a:avLst/>
              <a:gdLst>
                <a:gd name="T0" fmla="*/ 0 w 3247"/>
                <a:gd name="T1" fmla="*/ 2773 h 2773"/>
                <a:gd name="T2" fmla="*/ 36 w 3247"/>
                <a:gd name="T3" fmla="*/ 2764 h 2773"/>
                <a:gd name="T4" fmla="*/ 63 w 3247"/>
                <a:gd name="T5" fmla="*/ 2755 h 2773"/>
                <a:gd name="T6" fmla="*/ 99 w 3247"/>
                <a:gd name="T7" fmla="*/ 2737 h 2773"/>
                <a:gd name="T8" fmla="*/ 144 w 3247"/>
                <a:gd name="T9" fmla="*/ 2710 h 2773"/>
                <a:gd name="T10" fmla="*/ 189 w 3247"/>
                <a:gd name="T11" fmla="*/ 2683 h 2773"/>
                <a:gd name="T12" fmla="*/ 243 w 3247"/>
                <a:gd name="T13" fmla="*/ 2629 h 2773"/>
                <a:gd name="T14" fmla="*/ 306 w 3247"/>
                <a:gd name="T15" fmla="*/ 2548 h 2773"/>
                <a:gd name="T16" fmla="*/ 378 w 3247"/>
                <a:gd name="T17" fmla="*/ 2440 h 2773"/>
                <a:gd name="T18" fmla="*/ 440 w 3247"/>
                <a:gd name="T19" fmla="*/ 2323 h 2773"/>
                <a:gd name="T20" fmla="*/ 503 w 3247"/>
                <a:gd name="T21" fmla="*/ 2215 h 2773"/>
                <a:gd name="T22" fmla="*/ 557 w 3247"/>
                <a:gd name="T23" fmla="*/ 2098 h 2773"/>
                <a:gd name="T24" fmla="*/ 620 w 3247"/>
                <a:gd name="T25" fmla="*/ 1990 h 2773"/>
                <a:gd name="T26" fmla="*/ 674 w 3247"/>
                <a:gd name="T27" fmla="*/ 1882 h 2773"/>
                <a:gd name="T28" fmla="*/ 737 w 3247"/>
                <a:gd name="T29" fmla="*/ 1765 h 2773"/>
                <a:gd name="T30" fmla="*/ 800 w 3247"/>
                <a:gd name="T31" fmla="*/ 1657 h 2773"/>
                <a:gd name="T32" fmla="*/ 863 w 3247"/>
                <a:gd name="T33" fmla="*/ 1548 h 2773"/>
                <a:gd name="T34" fmla="*/ 935 w 3247"/>
                <a:gd name="T35" fmla="*/ 1431 h 2773"/>
                <a:gd name="T36" fmla="*/ 1016 w 3247"/>
                <a:gd name="T37" fmla="*/ 1323 h 2773"/>
                <a:gd name="T38" fmla="*/ 1097 w 3247"/>
                <a:gd name="T39" fmla="*/ 1215 h 2773"/>
                <a:gd name="T40" fmla="*/ 1196 w 3247"/>
                <a:gd name="T41" fmla="*/ 1098 h 2773"/>
                <a:gd name="T42" fmla="*/ 1304 w 3247"/>
                <a:gd name="T43" fmla="*/ 990 h 2773"/>
                <a:gd name="T44" fmla="*/ 1430 w 3247"/>
                <a:gd name="T45" fmla="*/ 873 h 2773"/>
                <a:gd name="T46" fmla="*/ 1583 w 3247"/>
                <a:gd name="T47" fmla="*/ 765 h 2773"/>
                <a:gd name="T48" fmla="*/ 1754 w 3247"/>
                <a:gd name="T49" fmla="*/ 657 h 2773"/>
                <a:gd name="T50" fmla="*/ 1943 w 3247"/>
                <a:gd name="T51" fmla="*/ 540 h 2773"/>
                <a:gd name="T52" fmla="*/ 2168 w 3247"/>
                <a:gd name="T53" fmla="*/ 432 h 2773"/>
                <a:gd name="T54" fmla="*/ 2420 w 3247"/>
                <a:gd name="T55" fmla="*/ 324 h 2773"/>
                <a:gd name="T56" fmla="*/ 2690 w 3247"/>
                <a:gd name="T57" fmla="*/ 207 h 2773"/>
                <a:gd name="T58" fmla="*/ 2977 w 3247"/>
                <a:gd name="T59" fmla="*/ 99 h 2773"/>
                <a:gd name="T60" fmla="*/ 3247 w 3247"/>
                <a:gd name="T61" fmla="*/ 0 h 2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7" h="2773">
                  <a:moveTo>
                    <a:pt x="0" y="2773"/>
                  </a:moveTo>
                  <a:lnTo>
                    <a:pt x="36" y="2764"/>
                  </a:lnTo>
                  <a:lnTo>
                    <a:pt x="63" y="2755"/>
                  </a:lnTo>
                  <a:lnTo>
                    <a:pt x="99" y="2737"/>
                  </a:lnTo>
                  <a:lnTo>
                    <a:pt x="144" y="2710"/>
                  </a:lnTo>
                  <a:lnTo>
                    <a:pt x="189" y="2683"/>
                  </a:lnTo>
                  <a:lnTo>
                    <a:pt x="243" y="2629"/>
                  </a:lnTo>
                  <a:lnTo>
                    <a:pt x="306" y="2548"/>
                  </a:lnTo>
                  <a:lnTo>
                    <a:pt x="378" y="2440"/>
                  </a:lnTo>
                  <a:lnTo>
                    <a:pt x="440" y="2323"/>
                  </a:lnTo>
                  <a:lnTo>
                    <a:pt x="503" y="2215"/>
                  </a:lnTo>
                  <a:lnTo>
                    <a:pt x="557" y="2098"/>
                  </a:lnTo>
                  <a:lnTo>
                    <a:pt x="620" y="1990"/>
                  </a:lnTo>
                  <a:lnTo>
                    <a:pt x="674" y="1882"/>
                  </a:lnTo>
                  <a:lnTo>
                    <a:pt x="737" y="1765"/>
                  </a:lnTo>
                  <a:lnTo>
                    <a:pt x="800" y="1657"/>
                  </a:lnTo>
                  <a:lnTo>
                    <a:pt x="863" y="1548"/>
                  </a:lnTo>
                  <a:lnTo>
                    <a:pt x="935" y="1431"/>
                  </a:lnTo>
                  <a:lnTo>
                    <a:pt x="1016" y="1323"/>
                  </a:lnTo>
                  <a:lnTo>
                    <a:pt x="1097" y="1215"/>
                  </a:lnTo>
                  <a:lnTo>
                    <a:pt x="1196" y="1098"/>
                  </a:lnTo>
                  <a:lnTo>
                    <a:pt x="1304" y="990"/>
                  </a:lnTo>
                  <a:lnTo>
                    <a:pt x="1430" y="873"/>
                  </a:lnTo>
                  <a:lnTo>
                    <a:pt x="1583" y="765"/>
                  </a:lnTo>
                  <a:lnTo>
                    <a:pt x="1754" y="657"/>
                  </a:lnTo>
                  <a:lnTo>
                    <a:pt x="1943" y="540"/>
                  </a:lnTo>
                  <a:lnTo>
                    <a:pt x="2168" y="432"/>
                  </a:lnTo>
                  <a:lnTo>
                    <a:pt x="2420" y="324"/>
                  </a:lnTo>
                  <a:lnTo>
                    <a:pt x="2690" y="207"/>
                  </a:lnTo>
                  <a:lnTo>
                    <a:pt x="2977" y="99"/>
                  </a:lnTo>
                  <a:lnTo>
                    <a:pt x="3247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533775" y="799465"/>
              <a:ext cx="1085137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Center displacement (in)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 rot="16200000">
              <a:off x="2324364" y="-362933"/>
              <a:ext cx="810895" cy="11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Pressure (psi)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3" name="Text Box 20311"/>
          <p:cNvSpPr txBox="1">
            <a:spLocks noChangeArrowheads="1"/>
          </p:cNvSpPr>
          <p:nvPr/>
        </p:nvSpPr>
        <p:spPr bwMode="auto">
          <a:xfrm>
            <a:off x="991629" y="5499986"/>
            <a:ext cx="915215" cy="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0.125psi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20312"/>
          <p:cNvSpPr txBox="1">
            <a:spLocks noChangeArrowheads="1"/>
          </p:cNvSpPr>
          <p:nvPr/>
        </p:nvSpPr>
        <p:spPr bwMode="auto">
          <a:xfrm>
            <a:off x="937128" y="4859618"/>
            <a:ext cx="915215" cy="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8.15psi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Text Box 20313"/>
          <p:cNvSpPr txBox="1">
            <a:spLocks noChangeArrowheads="1"/>
          </p:cNvSpPr>
          <p:nvPr/>
        </p:nvSpPr>
        <p:spPr bwMode="auto">
          <a:xfrm>
            <a:off x="937127" y="3938737"/>
            <a:ext cx="915215" cy="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28.15psi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20314"/>
          <p:cNvSpPr txBox="1">
            <a:spLocks noChangeArrowheads="1"/>
          </p:cNvSpPr>
          <p:nvPr/>
        </p:nvSpPr>
        <p:spPr bwMode="auto">
          <a:xfrm>
            <a:off x="977926" y="3021928"/>
            <a:ext cx="915215" cy="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38.15psi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Text Box 20315"/>
          <p:cNvSpPr txBox="1">
            <a:spLocks noChangeArrowheads="1"/>
          </p:cNvSpPr>
          <p:nvPr/>
        </p:nvSpPr>
        <p:spPr bwMode="auto">
          <a:xfrm>
            <a:off x="991629" y="851535"/>
            <a:ext cx="915215" cy="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50.0psi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51324"/>
      </p:ext>
    </p:extLst>
  </p:cSld>
  <p:clrMapOvr>
    <a:masterClrMapping/>
  </p:clrMapOvr>
  <p:transition>
    <p:fade thruBlk="1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Stretching of a Sheet with a 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Hyperelastic materials, plane stress, uniform large stretching of a thin, square sheet with a center hole</a:t>
            </a:r>
          </a:p>
          <a:p>
            <a:r>
              <a:rPr lang="en-US" dirty="0"/>
              <a:t>Use a quarter model for symmetry (t = 0.079 in)</a:t>
            </a:r>
          </a:p>
          <a:p>
            <a:r>
              <a:rPr lang="en-US" dirty="0"/>
              <a:t>32 2nd-order plane stress elements: CPS8R (Abaqus), PLANE183 (ANSYS), and CQUAD8 (Nastran)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6864" y="3530001"/>
            <a:ext cx="8135983" cy="3044185"/>
            <a:chOff x="2070" y="10292"/>
            <a:chExt cx="7992" cy="2976"/>
          </a:xfrm>
        </p:grpSpPr>
        <p:cxnSp>
          <p:nvCxnSpPr>
            <p:cNvPr id="7" name="AutoShape 20604"/>
            <p:cNvCxnSpPr>
              <a:cxnSpLocks noChangeShapeType="1"/>
            </p:cNvCxnSpPr>
            <p:nvPr/>
          </p:nvCxnSpPr>
          <p:spPr bwMode="auto">
            <a:xfrm>
              <a:off x="3986" y="11796"/>
              <a:ext cx="5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20605"/>
            <p:cNvCxnSpPr>
              <a:cxnSpLocks noChangeShapeType="1"/>
            </p:cNvCxnSpPr>
            <p:nvPr/>
          </p:nvCxnSpPr>
          <p:spPr bwMode="auto">
            <a:xfrm rot="-5400000">
              <a:off x="3722" y="11532"/>
              <a:ext cx="5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70" y="10784"/>
              <a:ext cx="2020" cy="20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870" y="11684"/>
              <a:ext cx="220" cy="22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980" y="10784"/>
              <a:ext cx="900" cy="2010"/>
              <a:chOff x="4640" y="9930"/>
              <a:chExt cx="740" cy="2010"/>
            </a:xfrm>
          </p:grpSpPr>
          <p:cxnSp>
            <p:nvCxnSpPr>
              <p:cNvPr id="98" name="AutoShape 20609"/>
              <p:cNvCxnSpPr>
                <a:cxnSpLocks noChangeShapeType="1"/>
              </p:cNvCxnSpPr>
              <p:nvPr/>
            </p:nvCxnSpPr>
            <p:spPr bwMode="auto">
              <a:xfrm>
                <a:off x="4640" y="10935"/>
                <a:ext cx="7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AutoShape 20610"/>
              <p:cNvCxnSpPr>
                <a:cxnSpLocks noChangeShapeType="1"/>
              </p:cNvCxnSpPr>
              <p:nvPr/>
            </p:nvCxnSpPr>
            <p:spPr bwMode="auto">
              <a:xfrm>
                <a:off x="4640" y="11940"/>
                <a:ext cx="7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AutoShape 20611"/>
              <p:cNvCxnSpPr>
                <a:cxnSpLocks noChangeShapeType="1"/>
              </p:cNvCxnSpPr>
              <p:nvPr/>
            </p:nvCxnSpPr>
            <p:spPr bwMode="auto">
              <a:xfrm>
                <a:off x="4640" y="9930"/>
                <a:ext cx="7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 bwMode="auto">
            <a:xfrm>
              <a:off x="2938" y="10500"/>
              <a:ext cx="2163" cy="276"/>
              <a:chOff x="2000" y="9597"/>
              <a:chExt cx="2400" cy="306"/>
            </a:xfrm>
          </p:grpSpPr>
          <p:sp>
            <p:nvSpPr>
              <p:cNvPr id="89" name="Oval 88"/>
              <p:cNvSpPr>
                <a:spLocks noChangeAspect="1" noChangeArrowheads="1"/>
              </p:cNvSpPr>
              <p:nvPr/>
            </p:nvSpPr>
            <p:spPr bwMode="auto">
              <a:xfrm>
                <a:off x="220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90" name="Oval 89"/>
              <p:cNvSpPr>
                <a:spLocks noChangeAspect="1" noChangeArrowheads="1"/>
              </p:cNvSpPr>
              <p:nvPr/>
            </p:nvSpPr>
            <p:spPr bwMode="auto">
              <a:xfrm>
                <a:off x="2493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91" name="Oval 90"/>
              <p:cNvSpPr>
                <a:spLocks noChangeAspect="1" noChangeArrowheads="1"/>
              </p:cNvSpPr>
              <p:nvPr/>
            </p:nvSpPr>
            <p:spPr bwMode="auto">
              <a:xfrm>
                <a:off x="2786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92" name="Oval 91"/>
              <p:cNvSpPr>
                <a:spLocks noChangeAspect="1" noChangeArrowheads="1"/>
              </p:cNvSpPr>
              <p:nvPr/>
            </p:nvSpPr>
            <p:spPr bwMode="auto">
              <a:xfrm>
                <a:off x="308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93" name="Oval 92"/>
              <p:cNvSpPr>
                <a:spLocks noChangeAspect="1" noChangeArrowheads="1"/>
              </p:cNvSpPr>
              <p:nvPr/>
            </p:nvSpPr>
            <p:spPr bwMode="auto">
              <a:xfrm>
                <a:off x="3373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94" name="Oval 93"/>
              <p:cNvSpPr>
                <a:spLocks noChangeAspect="1" noChangeArrowheads="1"/>
              </p:cNvSpPr>
              <p:nvPr/>
            </p:nvSpPr>
            <p:spPr bwMode="auto">
              <a:xfrm>
                <a:off x="3666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95" name="Oval 94"/>
              <p:cNvSpPr>
                <a:spLocks noChangeAspect="1" noChangeArrowheads="1"/>
              </p:cNvSpPr>
              <p:nvPr/>
            </p:nvSpPr>
            <p:spPr bwMode="auto">
              <a:xfrm>
                <a:off x="396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96" name="Rectangle 95" descr="Dark upward diagonal"/>
              <p:cNvSpPr>
                <a:spLocks noChangeAspect="1" noChangeArrowheads="1"/>
              </p:cNvSpPr>
              <p:nvPr/>
            </p:nvSpPr>
            <p:spPr bwMode="auto">
              <a:xfrm>
                <a:off x="2010" y="9597"/>
                <a:ext cx="2390" cy="143"/>
              </a:xfrm>
              <a:prstGeom prst="rect">
                <a:avLst/>
              </a:prstGeom>
              <a:pattFill prst="dk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97" name="AutoShape 20621"/>
              <p:cNvCxnSpPr>
                <a:cxnSpLocks noChangeAspect="1" noChangeShapeType="1"/>
              </p:cNvCxnSpPr>
              <p:nvPr/>
            </p:nvCxnSpPr>
            <p:spPr bwMode="auto">
              <a:xfrm>
                <a:off x="2000" y="9750"/>
                <a:ext cx="24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 bwMode="auto">
            <a:xfrm flipV="1">
              <a:off x="2938" y="12800"/>
              <a:ext cx="2163" cy="276"/>
              <a:chOff x="2000" y="9597"/>
              <a:chExt cx="2400" cy="306"/>
            </a:xfrm>
          </p:grpSpPr>
          <p:sp>
            <p:nvSpPr>
              <p:cNvPr id="80" name="Oval 79"/>
              <p:cNvSpPr>
                <a:spLocks noChangeAspect="1" noChangeArrowheads="1"/>
              </p:cNvSpPr>
              <p:nvPr/>
            </p:nvSpPr>
            <p:spPr bwMode="auto">
              <a:xfrm>
                <a:off x="220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81" name="Oval 80"/>
              <p:cNvSpPr>
                <a:spLocks noChangeAspect="1" noChangeArrowheads="1"/>
              </p:cNvSpPr>
              <p:nvPr/>
            </p:nvSpPr>
            <p:spPr bwMode="auto">
              <a:xfrm>
                <a:off x="2493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82" name="Oval 81"/>
              <p:cNvSpPr>
                <a:spLocks noChangeAspect="1" noChangeArrowheads="1"/>
              </p:cNvSpPr>
              <p:nvPr/>
            </p:nvSpPr>
            <p:spPr bwMode="auto">
              <a:xfrm>
                <a:off x="2786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83" name="Oval 82"/>
              <p:cNvSpPr>
                <a:spLocks noChangeAspect="1" noChangeArrowheads="1"/>
              </p:cNvSpPr>
              <p:nvPr/>
            </p:nvSpPr>
            <p:spPr bwMode="auto">
              <a:xfrm>
                <a:off x="308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84" name="Oval 83"/>
              <p:cNvSpPr>
                <a:spLocks noChangeAspect="1" noChangeArrowheads="1"/>
              </p:cNvSpPr>
              <p:nvPr/>
            </p:nvSpPr>
            <p:spPr bwMode="auto">
              <a:xfrm>
                <a:off x="3373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85" name="Oval 84"/>
              <p:cNvSpPr>
                <a:spLocks noChangeAspect="1" noChangeArrowheads="1"/>
              </p:cNvSpPr>
              <p:nvPr/>
            </p:nvSpPr>
            <p:spPr bwMode="auto">
              <a:xfrm>
                <a:off x="3666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86" name="Oval 85"/>
              <p:cNvSpPr>
                <a:spLocks noChangeAspect="1" noChangeArrowheads="1"/>
              </p:cNvSpPr>
              <p:nvPr/>
            </p:nvSpPr>
            <p:spPr bwMode="auto">
              <a:xfrm>
                <a:off x="396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87" name="Rectangle 86" descr="Dark upward diagonal"/>
              <p:cNvSpPr>
                <a:spLocks noChangeAspect="1" noChangeArrowheads="1"/>
              </p:cNvSpPr>
              <p:nvPr/>
            </p:nvSpPr>
            <p:spPr bwMode="auto">
              <a:xfrm>
                <a:off x="2010" y="9597"/>
                <a:ext cx="2390" cy="143"/>
              </a:xfrm>
              <a:prstGeom prst="rect">
                <a:avLst/>
              </a:prstGeom>
              <a:pattFill prst="dk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88" name="AutoShape 20631"/>
              <p:cNvCxnSpPr>
                <a:cxnSpLocks noChangeAspect="1" noChangeShapeType="1"/>
              </p:cNvCxnSpPr>
              <p:nvPr/>
            </p:nvCxnSpPr>
            <p:spPr bwMode="auto">
              <a:xfrm>
                <a:off x="2000" y="9750"/>
                <a:ext cx="24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AutoShape 20632"/>
            <p:cNvCxnSpPr>
              <a:cxnSpLocks noChangeShapeType="1"/>
            </p:cNvCxnSpPr>
            <p:nvPr/>
          </p:nvCxnSpPr>
          <p:spPr bwMode="auto">
            <a:xfrm>
              <a:off x="2970" y="12524"/>
              <a:ext cx="20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20633"/>
            <p:cNvSpPr txBox="1">
              <a:spLocks noChangeArrowheads="1"/>
            </p:cNvSpPr>
            <p:nvPr/>
          </p:nvSpPr>
          <p:spPr bwMode="auto">
            <a:xfrm>
              <a:off x="3852" y="12228"/>
              <a:ext cx="7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6.5in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AutoShape 20634"/>
            <p:cNvCxnSpPr>
              <a:cxnSpLocks noChangeShapeType="1"/>
            </p:cNvCxnSpPr>
            <p:nvPr/>
          </p:nvCxnSpPr>
          <p:spPr bwMode="auto">
            <a:xfrm rot="5400000">
              <a:off x="2370" y="11774"/>
              <a:ext cx="20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20635"/>
            <p:cNvSpPr txBox="1">
              <a:spLocks noChangeArrowheads="1"/>
            </p:cNvSpPr>
            <p:nvPr/>
          </p:nvSpPr>
          <p:spPr bwMode="auto">
            <a:xfrm>
              <a:off x="2962" y="11356"/>
              <a:ext cx="55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6.5in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20636"/>
            <p:cNvSpPr txBox="1">
              <a:spLocks noChangeArrowheads="1"/>
            </p:cNvSpPr>
            <p:nvPr/>
          </p:nvSpPr>
          <p:spPr bwMode="auto">
            <a:xfrm>
              <a:off x="4046" y="11072"/>
              <a:ext cx="12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R=0.25in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AutoShape 20637"/>
            <p:cNvCxnSpPr>
              <a:cxnSpLocks noChangeShapeType="1"/>
            </p:cNvCxnSpPr>
            <p:nvPr/>
          </p:nvCxnSpPr>
          <p:spPr bwMode="auto">
            <a:xfrm flipH="1">
              <a:off x="4050" y="11374"/>
              <a:ext cx="320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20638"/>
            <p:cNvSpPr txBox="1">
              <a:spLocks noChangeArrowheads="1"/>
            </p:cNvSpPr>
            <p:nvPr/>
          </p:nvSpPr>
          <p:spPr bwMode="auto">
            <a:xfrm>
              <a:off x="4938" y="11484"/>
              <a:ext cx="10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6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=20in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flipH="1">
              <a:off x="2070" y="10784"/>
              <a:ext cx="900" cy="2010"/>
              <a:chOff x="4640" y="9930"/>
              <a:chExt cx="740" cy="2010"/>
            </a:xfrm>
          </p:grpSpPr>
          <p:cxnSp>
            <p:nvCxnSpPr>
              <p:cNvPr id="77" name="AutoShape 20640"/>
              <p:cNvCxnSpPr>
                <a:cxnSpLocks noChangeShapeType="1"/>
              </p:cNvCxnSpPr>
              <p:nvPr/>
            </p:nvCxnSpPr>
            <p:spPr bwMode="auto">
              <a:xfrm>
                <a:off x="4640" y="10935"/>
                <a:ext cx="7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20641"/>
              <p:cNvCxnSpPr>
                <a:cxnSpLocks noChangeShapeType="1"/>
              </p:cNvCxnSpPr>
              <p:nvPr/>
            </p:nvCxnSpPr>
            <p:spPr bwMode="auto">
              <a:xfrm>
                <a:off x="4640" y="11940"/>
                <a:ext cx="7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20642"/>
              <p:cNvCxnSpPr>
                <a:cxnSpLocks noChangeShapeType="1"/>
              </p:cNvCxnSpPr>
              <p:nvPr/>
            </p:nvCxnSpPr>
            <p:spPr bwMode="auto">
              <a:xfrm>
                <a:off x="4640" y="9930"/>
                <a:ext cx="7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 Box 20643"/>
            <p:cNvSpPr txBox="1">
              <a:spLocks noChangeArrowheads="1"/>
            </p:cNvSpPr>
            <p:nvPr/>
          </p:nvSpPr>
          <p:spPr bwMode="auto">
            <a:xfrm>
              <a:off x="2130" y="11484"/>
              <a:ext cx="10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6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=20in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AutoShape 20644"/>
            <p:cNvCxnSpPr>
              <a:cxnSpLocks noChangeShapeType="1"/>
            </p:cNvCxnSpPr>
            <p:nvPr/>
          </p:nvCxnSpPr>
          <p:spPr bwMode="auto">
            <a:xfrm flipV="1">
              <a:off x="5860" y="10774"/>
              <a:ext cx="0" cy="2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0645"/>
            <p:cNvCxnSpPr>
              <a:cxnSpLocks noChangeShapeType="1"/>
            </p:cNvCxnSpPr>
            <p:nvPr/>
          </p:nvCxnSpPr>
          <p:spPr bwMode="auto">
            <a:xfrm flipV="1">
              <a:off x="2090" y="10774"/>
              <a:ext cx="0" cy="2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20646"/>
            <p:cNvSpPr txBox="1">
              <a:spLocks noChangeArrowheads="1"/>
            </p:cNvSpPr>
            <p:nvPr/>
          </p:nvSpPr>
          <p:spPr bwMode="auto">
            <a:xfrm>
              <a:off x="4391" y="11600"/>
              <a:ext cx="459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20647"/>
            <p:cNvSpPr txBox="1">
              <a:spLocks noChangeArrowheads="1"/>
            </p:cNvSpPr>
            <p:nvPr/>
          </p:nvSpPr>
          <p:spPr bwMode="auto">
            <a:xfrm>
              <a:off x="3770" y="10988"/>
              <a:ext cx="459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 bwMode="auto">
            <a:xfrm>
              <a:off x="7049" y="10872"/>
              <a:ext cx="1810" cy="1804"/>
              <a:chOff x="2169" y="9894"/>
              <a:chExt cx="2010" cy="2006"/>
            </a:xfrm>
          </p:grpSpPr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2169" y="9903"/>
                <a:ext cx="2005" cy="1997"/>
              </a:xfrm>
              <a:custGeom>
                <a:avLst/>
                <a:gdLst>
                  <a:gd name="T0" fmla="*/ 2005 w 2005"/>
                  <a:gd name="T1" fmla="*/ 1992 h 1997"/>
                  <a:gd name="T2" fmla="*/ 2005 w 2005"/>
                  <a:gd name="T3" fmla="*/ 0 h 1997"/>
                  <a:gd name="T4" fmla="*/ 0 w 2005"/>
                  <a:gd name="T5" fmla="*/ 0 h 1997"/>
                  <a:gd name="T6" fmla="*/ 0 w 2005"/>
                  <a:gd name="T7" fmla="*/ 1838 h 1997"/>
                  <a:gd name="T8" fmla="*/ 31 w 2005"/>
                  <a:gd name="T9" fmla="*/ 1842 h 1997"/>
                  <a:gd name="T10" fmla="*/ 62 w 2005"/>
                  <a:gd name="T11" fmla="*/ 1851 h 1997"/>
                  <a:gd name="T12" fmla="*/ 88 w 2005"/>
                  <a:gd name="T13" fmla="*/ 1869 h 1997"/>
                  <a:gd name="T14" fmla="*/ 110 w 2005"/>
                  <a:gd name="T15" fmla="*/ 1891 h 1997"/>
                  <a:gd name="T16" fmla="*/ 146 w 2005"/>
                  <a:gd name="T17" fmla="*/ 1939 h 1997"/>
                  <a:gd name="T18" fmla="*/ 159 w 2005"/>
                  <a:gd name="T19" fmla="*/ 1970 h 1997"/>
                  <a:gd name="T20" fmla="*/ 177 w 2005"/>
                  <a:gd name="T21" fmla="*/ 1997 h 1997"/>
                  <a:gd name="T22" fmla="*/ 2005 w 2005"/>
                  <a:gd name="T23" fmla="*/ 1992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5" h="1997">
                    <a:moveTo>
                      <a:pt x="2005" y="1992"/>
                    </a:moveTo>
                    <a:lnTo>
                      <a:pt x="2005" y="0"/>
                    </a:lnTo>
                    <a:lnTo>
                      <a:pt x="0" y="0"/>
                    </a:lnTo>
                    <a:lnTo>
                      <a:pt x="0" y="1838"/>
                    </a:lnTo>
                    <a:lnTo>
                      <a:pt x="31" y="1842"/>
                    </a:lnTo>
                    <a:lnTo>
                      <a:pt x="62" y="1851"/>
                    </a:lnTo>
                    <a:lnTo>
                      <a:pt x="88" y="1869"/>
                    </a:lnTo>
                    <a:lnTo>
                      <a:pt x="110" y="1891"/>
                    </a:lnTo>
                    <a:lnTo>
                      <a:pt x="146" y="1939"/>
                    </a:lnTo>
                    <a:lnTo>
                      <a:pt x="159" y="1970"/>
                    </a:lnTo>
                    <a:lnTo>
                      <a:pt x="177" y="1997"/>
                    </a:lnTo>
                    <a:lnTo>
                      <a:pt x="2005" y="199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2178" y="10579"/>
                <a:ext cx="1321" cy="1316"/>
              </a:xfrm>
              <a:custGeom>
                <a:avLst/>
                <a:gdLst>
                  <a:gd name="T0" fmla="*/ 1316 w 1321"/>
                  <a:gd name="T1" fmla="*/ 1316 h 1316"/>
                  <a:gd name="T2" fmla="*/ 1320 w 1321"/>
                  <a:gd name="T3" fmla="*/ 632 h 1316"/>
                  <a:gd name="T4" fmla="*/ 1307 w 1321"/>
                  <a:gd name="T5" fmla="*/ 13 h 1316"/>
                  <a:gd name="T6" fmla="*/ 653 w 1321"/>
                  <a:gd name="T7" fmla="*/ 0 h 1316"/>
                  <a:gd name="T8" fmla="*/ 0 w 1321"/>
                  <a:gd name="T9" fmla="*/ 0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1" h="1316">
                    <a:moveTo>
                      <a:pt x="1316" y="1316"/>
                    </a:moveTo>
                    <a:cubicBezTo>
                      <a:pt x="1317" y="1202"/>
                      <a:pt x="1321" y="849"/>
                      <a:pt x="1320" y="632"/>
                    </a:cubicBezTo>
                    <a:lnTo>
                      <a:pt x="1307" y="13"/>
                    </a:lnTo>
                    <a:lnTo>
                      <a:pt x="65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2178" y="11083"/>
                <a:ext cx="812" cy="812"/>
              </a:xfrm>
              <a:custGeom>
                <a:avLst/>
                <a:gdLst>
                  <a:gd name="T0" fmla="*/ 808 w 812"/>
                  <a:gd name="T1" fmla="*/ 812 h 812"/>
                  <a:gd name="T2" fmla="*/ 812 w 812"/>
                  <a:gd name="T3" fmla="*/ 618 h 812"/>
                  <a:gd name="T4" fmla="*/ 804 w 812"/>
                  <a:gd name="T5" fmla="*/ 419 h 812"/>
                  <a:gd name="T6" fmla="*/ 799 w 812"/>
                  <a:gd name="T7" fmla="*/ 229 h 812"/>
                  <a:gd name="T8" fmla="*/ 782 w 812"/>
                  <a:gd name="T9" fmla="*/ 31 h 812"/>
                  <a:gd name="T10" fmla="*/ 596 w 812"/>
                  <a:gd name="T11" fmla="*/ 13 h 812"/>
                  <a:gd name="T12" fmla="*/ 388 w 812"/>
                  <a:gd name="T13" fmla="*/ 9 h 812"/>
                  <a:gd name="T14" fmla="*/ 185 w 812"/>
                  <a:gd name="T15" fmla="*/ 0 h 812"/>
                  <a:gd name="T16" fmla="*/ 0 w 812"/>
                  <a:gd name="T17" fmla="*/ 0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2" h="812">
                    <a:moveTo>
                      <a:pt x="808" y="812"/>
                    </a:moveTo>
                    <a:lnTo>
                      <a:pt x="812" y="618"/>
                    </a:lnTo>
                    <a:lnTo>
                      <a:pt x="804" y="419"/>
                    </a:lnTo>
                    <a:lnTo>
                      <a:pt x="799" y="229"/>
                    </a:lnTo>
                    <a:lnTo>
                      <a:pt x="782" y="31"/>
                    </a:lnTo>
                    <a:lnTo>
                      <a:pt x="596" y="13"/>
                    </a:lnTo>
                    <a:lnTo>
                      <a:pt x="388" y="9"/>
                    </a:lnTo>
                    <a:lnTo>
                      <a:pt x="18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2178" y="11463"/>
                <a:ext cx="428" cy="432"/>
              </a:xfrm>
              <a:custGeom>
                <a:avLst/>
                <a:gdLst>
                  <a:gd name="T0" fmla="*/ 428 w 428"/>
                  <a:gd name="T1" fmla="*/ 432 h 432"/>
                  <a:gd name="T2" fmla="*/ 428 w 428"/>
                  <a:gd name="T3" fmla="*/ 335 h 432"/>
                  <a:gd name="T4" fmla="*/ 424 w 428"/>
                  <a:gd name="T5" fmla="*/ 234 h 432"/>
                  <a:gd name="T6" fmla="*/ 415 w 428"/>
                  <a:gd name="T7" fmla="*/ 137 h 432"/>
                  <a:gd name="T8" fmla="*/ 393 w 428"/>
                  <a:gd name="T9" fmla="*/ 44 h 432"/>
                  <a:gd name="T10" fmla="*/ 300 w 428"/>
                  <a:gd name="T11" fmla="*/ 22 h 432"/>
                  <a:gd name="T12" fmla="*/ 203 w 428"/>
                  <a:gd name="T13" fmla="*/ 8 h 432"/>
                  <a:gd name="T14" fmla="*/ 97 w 428"/>
                  <a:gd name="T15" fmla="*/ 0 h 432"/>
                  <a:gd name="T16" fmla="*/ 0 w 428"/>
                  <a:gd name="T17" fmla="*/ 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432">
                    <a:moveTo>
                      <a:pt x="428" y="432"/>
                    </a:moveTo>
                    <a:lnTo>
                      <a:pt x="428" y="335"/>
                    </a:lnTo>
                    <a:lnTo>
                      <a:pt x="424" y="234"/>
                    </a:lnTo>
                    <a:lnTo>
                      <a:pt x="415" y="137"/>
                    </a:lnTo>
                    <a:lnTo>
                      <a:pt x="393" y="44"/>
                    </a:lnTo>
                    <a:lnTo>
                      <a:pt x="300" y="22"/>
                    </a:lnTo>
                    <a:lnTo>
                      <a:pt x="203" y="8"/>
                    </a:lnTo>
                    <a:lnTo>
                      <a:pt x="97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70" name="AutoShape 20653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200" y="9894"/>
                <a:ext cx="472" cy="185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AutoShape 20654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235" y="9903"/>
                <a:ext cx="937" cy="185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AutoShape 20655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262" y="9908"/>
                <a:ext cx="1395" cy="186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AutoShape 20656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284" y="9908"/>
                <a:ext cx="1890" cy="187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20657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301" y="10402"/>
                <a:ext cx="1869" cy="141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AutoShape 20658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315" y="10897"/>
                <a:ext cx="1864" cy="94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20659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323" y="11401"/>
                <a:ext cx="1847" cy="47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 bwMode="auto">
            <a:xfrm>
              <a:off x="6898" y="10604"/>
              <a:ext cx="2163" cy="276"/>
              <a:chOff x="2000" y="9597"/>
              <a:chExt cx="2400" cy="306"/>
            </a:xfrm>
          </p:grpSpPr>
          <p:sp>
            <p:nvSpPr>
              <p:cNvPr id="57" name="Oval 56"/>
              <p:cNvSpPr>
                <a:spLocks noChangeAspect="1" noChangeArrowheads="1"/>
              </p:cNvSpPr>
              <p:nvPr/>
            </p:nvSpPr>
            <p:spPr bwMode="auto">
              <a:xfrm>
                <a:off x="220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58" name="Oval 57"/>
              <p:cNvSpPr>
                <a:spLocks noChangeAspect="1" noChangeArrowheads="1"/>
              </p:cNvSpPr>
              <p:nvPr/>
            </p:nvSpPr>
            <p:spPr bwMode="auto">
              <a:xfrm>
                <a:off x="2493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59" name="Oval 58"/>
              <p:cNvSpPr>
                <a:spLocks noChangeAspect="1" noChangeArrowheads="1"/>
              </p:cNvSpPr>
              <p:nvPr/>
            </p:nvSpPr>
            <p:spPr bwMode="auto">
              <a:xfrm>
                <a:off x="2786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0" name="Oval 59"/>
              <p:cNvSpPr>
                <a:spLocks noChangeAspect="1" noChangeArrowheads="1"/>
              </p:cNvSpPr>
              <p:nvPr/>
            </p:nvSpPr>
            <p:spPr bwMode="auto">
              <a:xfrm>
                <a:off x="308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1" name="Oval 60"/>
              <p:cNvSpPr>
                <a:spLocks noChangeAspect="1" noChangeArrowheads="1"/>
              </p:cNvSpPr>
              <p:nvPr/>
            </p:nvSpPr>
            <p:spPr bwMode="auto">
              <a:xfrm>
                <a:off x="3373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2" name="Oval 61"/>
              <p:cNvSpPr>
                <a:spLocks noChangeAspect="1" noChangeArrowheads="1"/>
              </p:cNvSpPr>
              <p:nvPr/>
            </p:nvSpPr>
            <p:spPr bwMode="auto">
              <a:xfrm>
                <a:off x="3666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3" name="Oval 62"/>
              <p:cNvSpPr>
                <a:spLocks noChangeAspect="1" noChangeArrowheads="1"/>
              </p:cNvSpPr>
              <p:nvPr/>
            </p:nvSpPr>
            <p:spPr bwMode="auto">
              <a:xfrm>
                <a:off x="3960" y="9760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64" name="Rectangle 63" descr="Dark upward diagonal"/>
              <p:cNvSpPr>
                <a:spLocks noChangeAspect="1" noChangeArrowheads="1"/>
              </p:cNvSpPr>
              <p:nvPr/>
            </p:nvSpPr>
            <p:spPr bwMode="auto">
              <a:xfrm>
                <a:off x="2010" y="9597"/>
                <a:ext cx="2390" cy="143"/>
              </a:xfrm>
              <a:prstGeom prst="rect">
                <a:avLst/>
              </a:prstGeom>
              <a:pattFill prst="dk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65" name="AutoShape 20669"/>
              <p:cNvCxnSpPr>
                <a:cxnSpLocks noChangeAspect="1" noChangeShapeType="1"/>
              </p:cNvCxnSpPr>
              <p:nvPr/>
            </p:nvCxnSpPr>
            <p:spPr bwMode="auto">
              <a:xfrm>
                <a:off x="2000" y="9750"/>
                <a:ext cx="24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 bwMode="auto">
            <a:xfrm>
              <a:off x="7142" y="12722"/>
              <a:ext cx="1817" cy="276"/>
              <a:chOff x="2270" y="11907"/>
              <a:chExt cx="2016" cy="306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/>
            </p:nvSpPr>
            <p:spPr bwMode="auto">
              <a:xfrm flipV="1">
                <a:off x="2470" y="11907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49" name="Oval 48"/>
              <p:cNvSpPr>
                <a:spLocks noChangeAspect="1" noChangeArrowheads="1"/>
              </p:cNvSpPr>
              <p:nvPr/>
            </p:nvSpPr>
            <p:spPr bwMode="auto">
              <a:xfrm flipV="1">
                <a:off x="2763" y="11907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50" name="Oval 49"/>
              <p:cNvSpPr>
                <a:spLocks noChangeAspect="1" noChangeArrowheads="1"/>
              </p:cNvSpPr>
              <p:nvPr/>
            </p:nvSpPr>
            <p:spPr bwMode="auto">
              <a:xfrm flipV="1">
                <a:off x="3056" y="11907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51" name="Oval 50"/>
              <p:cNvSpPr>
                <a:spLocks noChangeAspect="1" noChangeArrowheads="1"/>
              </p:cNvSpPr>
              <p:nvPr/>
            </p:nvSpPr>
            <p:spPr bwMode="auto">
              <a:xfrm flipV="1">
                <a:off x="3350" y="11907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52" name="Oval 51"/>
              <p:cNvSpPr>
                <a:spLocks noChangeAspect="1" noChangeArrowheads="1"/>
              </p:cNvSpPr>
              <p:nvPr/>
            </p:nvSpPr>
            <p:spPr bwMode="auto">
              <a:xfrm flipV="1">
                <a:off x="3643" y="11907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53" name="Oval 52"/>
              <p:cNvSpPr>
                <a:spLocks noChangeAspect="1" noChangeArrowheads="1"/>
              </p:cNvSpPr>
              <p:nvPr/>
            </p:nvSpPr>
            <p:spPr bwMode="auto">
              <a:xfrm flipV="1">
                <a:off x="3936" y="11907"/>
                <a:ext cx="143" cy="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grpSp>
            <p:nvGrpSpPr>
              <p:cNvPr id="54" name="Group 53"/>
              <p:cNvGrpSpPr>
                <a:grpSpLocks noChangeAspect="1"/>
              </p:cNvGrpSpPr>
              <p:nvPr/>
            </p:nvGrpSpPr>
            <p:grpSpPr bwMode="auto">
              <a:xfrm>
                <a:off x="2270" y="12060"/>
                <a:ext cx="2016" cy="153"/>
                <a:chOff x="2270" y="12060"/>
                <a:chExt cx="2400" cy="153"/>
              </a:xfrm>
            </p:grpSpPr>
            <p:sp>
              <p:nvSpPr>
                <p:cNvPr id="55" name="Rectangle 54" descr="Dark upward diagonal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280" y="12070"/>
                  <a:ext cx="2390" cy="143"/>
                </a:xfrm>
                <a:prstGeom prst="rect">
                  <a:avLst/>
                </a:prstGeom>
                <a:pattFill prst="dk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3600"/>
                </a:p>
              </p:txBody>
            </p:sp>
            <p:cxnSp>
              <p:nvCxnSpPr>
                <p:cNvPr id="56" name="AutoShape 20679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2270" y="12060"/>
                  <a:ext cx="24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 rot="5400000" flipV="1">
              <a:off x="6910" y="10943"/>
              <a:ext cx="129" cy="1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 rot="5400000" flipV="1">
              <a:off x="6910" y="11206"/>
              <a:ext cx="129" cy="1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 rot="5400000" flipV="1">
              <a:off x="6910" y="11470"/>
              <a:ext cx="129" cy="1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 rot="5400000" flipV="1">
              <a:off x="6911" y="11734"/>
              <a:ext cx="128" cy="1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 rot="5400000" flipV="1">
              <a:off x="6910" y="11998"/>
              <a:ext cx="129" cy="1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35" name="Oval 34"/>
            <p:cNvSpPr>
              <a:spLocks noChangeAspect="1" noChangeArrowheads="1"/>
            </p:cNvSpPr>
            <p:nvPr/>
          </p:nvSpPr>
          <p:spPr bwMode="auto">
            <a:xfrm rot="5400000" flipV="1">
              <a:off x="6911" y="12261"/>
              <a:ext cx="128" cy="1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grpSp>
          <p:nvGrpSpPr>
            <p:cNvPr id="36" name="Group 35"/>
            <p:cNvGrpSpPr>
              <a:grpSpLocks noChangeAspect="1"/>
            </p:cNvGrpSpPr>
            <p:nvPr/>
          </p:nvGrpSpPr>
          <p:grpSpPr bwMode="auto">
            <a:xfrm rot="5400000">
              <a:off x="5926" y="11438"/>
              <a:ext cx="1814" cy="138"/>
              <a:chOff x="2270" y="12060"/>
              <a:chExt cx="2400" cy="153"/>
            </a:xfrm>
          </p:grpSpPr>
          <p:sp>
            <p:nvSpPr>
              <p:cNvPr id="46" name="Rectangle 45" descr="Dark upward diagonal"/>
              <p:cNvSpPr>
                <a:spLocks noChangeAspect="1" noChangeArrowheads="1"/>
              </p:cNvSpPr>
              <p:nvPr/>
            </p:nvSpPr>
            <p:spPr bwMode="auto">
              <a:xfrm flipV="1">
                <a:off x="2280" y="12070"/>
                <a:ext cx="2390" cy="143"/>
              </a:xfrm>
              <a:prstGeom prst="rect">
                <a:avLst/>
              </a:prstGeom>
              <a:pattFill prst="dk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47" name="AutoShape 20688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270" y="12060"/>
                <a:ext cx="24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" name="AutoShape 20689"/>
            <p:cNvCxnSpPr>
              <a:cxnSpLocks noChangeAspect="1" noChangeShapeType="1"/>
            </p:cNvCxnSpPr>
            <p:nvPr/>
          </p:nvCxnSpPr>
          <p:spPr bwMode="auto">
            <a:xfrm>
              <a:off x="8857" y="10886"/>
              <a:ext cx="12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20690"/>
            <p:cNvCxnSpPr>
              <a:cxnSpLocks noChangeAspect="1" noChangeShapeType="1"/>
            </p:cNvCxnSpPr>
            <p:nvPr/>
          </p:nvCxnSpPr>
          <p:spPr bwMode="auto">
            <a:xfrm>
              <a:off x="8857" y="12667"/>
              <a:ext cx="12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20691"/>
            <p:cNvCxnSpPr>
              <a:cxnSpLocks noChangeAspect="1" noChangeShapeType="1"/>
            </p:cNvCxnSpPr>
            <p:nvPr/>
          </p:nvCxnSpPr>
          <p:spPr bwMode="auto">
            <a:xfrm>
              <a:off x="8857" y="11480"/>
              <a:ext cx="12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20692"/>
            <p:cNvCxnSpPr>
              <a:cxnSpLocks noChangeAspect="1" noChangeShapeType="1"/>
            </p:cNvCxnSpPr>
            <p:nvPr/>
          </p:nvCxnSpPr>
          <p:spPr bwMode="auto">
            <a:xfrm>
              <a:off x="8857" y="12074"/>
              <a:ext cx="12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20693"/>
            <p:cNvCxnSpPr>
              <a:cxnSpLocks noChangeAspect="1" noChangeShapeType="1"/>
            </p:cNvCxnSpPr>
            <p:nvPr/>
          </p:nvCxnSpPr>
          <p:spPr bwMode="auto">
            <a:xfrm>
              <a:off x="10062" y="10877"/>
              <a:ext cx="0" cy="17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20694"/>
            <p:cNvSpPr txBox="1">
              <a:spLocks noChangeArrowheads="1"/>
            </p:cNvSpPr>
            <p:nvPr/>
          </p:nvSpPr>
          <p:spPr bwMode="auto">
            <a:xfrm>
              <a:off x="8960" y="11606"/>
              <a:ext cx="107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6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=20in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20695"/>
            <p:cNvSpPr txBox="1">
              <a:spLocks noChangeArrowheads="1"/>
            </p:cNvSpPr>
            <p:nvPr/>
          </p:nvSpPr>
          <p:spPr bwMode="auto">
            <a:xfrm>
              <a:off x="7740" y="12922"/>
              <a:ext cx="84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=0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Text Box 20696"/>
            <p:cNvSpPr txBox="1">
              <a:spLocks noChangeArrowheads="1"/>
            </p:cNvSpPr>
            <p:nvPr/>
          </p:nvSpPr>
          <p:spPr bwMode="auto">
            <a:xfrm>
              <a:off x="7628" y="10292"/>
              <a:ext cx="84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6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=0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Text Box 20697"/>
            <p:cNvSpPr txBox="1">
              <a:spLocks noChangeArrowheads="1"/>
            </p:cNvSpPr>
            <p:nvPr/>
          </p:nvSpPr>
          <p:spPr bwMode="auto">
            <a:xfrm>
              <a:off x="6364" y="11096"/>
              <a:ext cx="520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6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=0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87399"/>
      </p:ext>
    </p:extLst>
  </p:cSld>
  <p:clrMapOvr>
    <a:masterClrMapping/>
  </p:clrMapOvr>
  <p:transition>
    <p:fade thruBlk="1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Treloar</a:t>
            </a:r>
            <a:r>
              <a:rPr lang="en-US" dirty="0"/>
              <a:t> (1944): experimental data</a:t>
            </a:r>
          </a:p>
          <a:p>
            <a:r>
              <a:rPr lang="en-US" dirty="0"/>
              <a:t>Oden (1972)</a:t>
            </a:r>
          </a:p>
          <a:p>
            <a:pPr lvl="1"/>
            <a:r>
              <a:rPr lang="en-US" dirty="0"/>
              <a:t>Mooney-</a:t>
            </a:r>
            <a:r>
              <a:rPr lang="en-US" dirty="0" err="1"/>
              <a:t>Rivlin</a:t>
            </a:r>
            <a:r>
              <a:rPr lang="en-US" dirty="0"/>
              <a:t> model (A</a:t>
            </a:r>
            <a:r>
              <a:rPr lang="en-US" baseline="-25000" dirty="0"/>
              <a:t>10</a:t>
            </a:r>
            <a:r>
              <a:rPr lang="en-US" dirty="0"/>
              <a:t> = 27.02 psi, A</a:t>
            </a:r>
            <a:r>
              <a:rPr lang="en-US" baseline="-25000" dirty="0"/>
              <a:t>01</a:t>
            </a:r>
            <a:r>
              <a:rPr lang="en-US" dirty="0"/>
              <a:t> = 1.42 psi)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Biderman</a:t>
            </a:r>
            <a:r>
              <a:rPr lang="en-US" dirty="0"/>
              <a:t> model (A</a:t>
            </a:r>
            <a:r>
              <a:rPr lang="en-US" baseline="-25000" dirty="0"/>
              <a:t>20</a:t>
            </a:r>
            <a:r>
              <a:rPr lang="en-US" dirty="0"/>
              <a:t> = -0.27 psi, A</a:t>
            </a:r>
            <a:r>
              <a:rPr lang="en-US" baseline="-25000" dirty="0"/>
              <a:t>30</a:t>
            </a:r>
            <a:r>
              <a:rPr lang="en-US" dirty="0"/>
              <a:t> = 0.00654 psi)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Ogden model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5B8E14-969D-32A3-410A-BA8821F366D5}"/>
                  </a:ext>
                </a:extLst>
              </p:cNvPr>
              <p:cNvSpPr txBox="1"/>
              <p:nvPr/>
            </p:nvSpPr>
            <p:spPr>
              <a:xfrm>
                <a:off x="1065653" y="2194223"/>
                <a:ext cx="4309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5B8E14-969D-32A3-410A-BA8821F36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53" y="2194223"/>
                <a:ext cx="4309898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121B4F-8A56-9EB0-3BAD-83C7A70BAB07}"/>
                  </a:ext>
                </a:extLst>
              </p:cNvPr>
              <p:cNvSpPr txBox="1"/>
              <p:nvPr/>
            </p:nvSpPr>
            <p:spPr>
              <a:xfrm>
                <a:off x="776896" y="3429000"/>
                <a:ext cx="8228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121B4F-8A56-9EB0-3BAD-83C7A70BA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96" y="3429000"/>
                <a:ext cx="8228919" cy="461665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F36F91-04F2-A63B-5A57-675257C414C8}"/>
                  </a:ext>
                </a:extLst>
              </p:cNvPr>
              <p:cNvSpPr txBox="1"/>
              <p:nvPr/>
            </p:nvSpPr>
            <p:spPr>
              <a:xfrm>
                <a:off x="825022" y="4663777"/>
                <a:ext cx="6244723" cy="143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F36F91-04F2-A63B-5A57-675257C4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2" y="4663777"/>
                <a:ext cx="6244723" cy="1431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75961"/>
      </p:ext>
    </p:extLst>
  </p:cSld>
  <p:clrMapOvr>
    <a:masterClrMapping/>
  </p:clrMapOvr>
  <p:transition>
    <p:fade thruBlk="1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Deformation at the final stage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Load response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9342" y="1158934"/>
            <a:ext cx="7531187" cy="13772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08459" y="2894114"/>
            <a:ext cx="5006439" cy="3793827"/>
            <a:chOff x="94" y="96520"/>
            <a:chExt cx="3954484" cy="300036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88465" y="2950845"/>
              <a:ext cx="995217" cy="14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Engineering Strain</a:t>
              </a:r>
              <a:endPara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4" y="96520"/>
              <a:ext cx="3954484" cy="2855589"/>
              <a:chOff x="94" y="96520"/>
              <a:chExt cx="3954484" cy="2855589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92760" y="169545"/>
                <a:ext cx="3427730" cy="261620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11" name="Line 15231"/>
              <p:cNvCxnSpPr>
                <a:cxnSpLocks noChangeShapeType="1"/>
              </p:cNvCxnSpPr>
              <p:nvPr/>
            </p:nvCxnSpPr>
            <p:spPr bwMode="auto">
              <a:xfrm>
                <a:off x="492760" y="169545"/>
                <a:ext cx="3427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15232"/>
              <p:cNvCxnSpPr>
                <a:cxnSpLocks noChangeShapeType="1"/>
              </p:cNvCxnSpPr>
              <p:nvPr/>
            </p:nvCxnSpPr>
            <p:spPr bwMode="auto">
              <a:xfrm>
                <a:off x="492760" y="2785745"/>
                <a:ext cx="34277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15233"/>
              <p:cNvCxnSpPr>
                <a:cxnSpLocks noChangeShapeType="1"/>
              </p:cNvCxnSpPr>
              <p:nvPr/>
            </p:nvCxnSpPr>
            <p:spPr bwMode="auto">
              <a:xfrm flipV="1">
                <a:off x="3920490" y="169545"/>
                <a:ext cx="0" cy="2616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5234"/>
              <p:cNvCxnSpPr>
                <a:cxnSpLocks noChangeShapeType="1"/>
              </p:cNvCxnSpPr>
              <p:nvPr/>
            </p:nvCxnSpPr>
            <p:spPr bwMode="auto">
              <a:xfrm flipV="1">
                <a:off x="492760" y="169545"/>
                <a:ext cx="0" cy="2616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5235"/>
              <p:cNvCxnSpPr>
                <a:cxnSpLocks noChangeShapeType="1"/>
              </p:cNvCxnSpPr>
              <p:nvPr/>
            </p:nvCxnSpPr>
            <p:spPr bwMode="auto">
              <a:xfrm>
                <a:off x="492760" y="2785745"/>
                <a:ext cx="34277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5236"/>
              <p:cNvCxnSpPr>
                <a:cxnSpLocks noChangeShapeType="1"/>
              </p:cNvCxnSpPr>
              <p:nvPr/>
            </p:nvCxnSpPr>
            <p:spPr bwMode="auto">
              <a:xfrm flipV="1">
                <a:off x="492760" y="169545"/>
                <a:ext cx="0" cy="2616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15237"/>
              <p:cNvCxnSpPr>
                <a:cxnSpLocks noChangeShapeType="1"/>
              </p:cNvCxnSpPr>
              <p:nvPr/>
            </p:nvCxnSpPr>
            <p:spPr bwMode="auto">
              <a:xfrm flipV="1">
                <a:off x="492760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15238"/>
              <p:cNvCxnSpPr>
                <a:cxnSpLocks noChangeShapeType="1"/>
              </p:cNvCxnSpPr>
              <p:nvPr/>
            </p:nvCxnSpPr>
            <p:spPr bwMode="auto">
              <a:xfrm>
                <a:off x="492760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59740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Line 15240"/>
              <p:cNvCxnSpPr>
                <a:cxnSpLocks noChangeShapeType="1"/>
              </p:cNvCxnSpPr>
              <p:nvPr/>
            </p:nvCxnSpPr>
            <p:spPr bwMode="auto">
              <a:xfrm flipV="1">
                <a:off x="981710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15241"/>
              <p:cNvCxnSpPr>
                <a:cxnSpLocks noChangeShapeType="1"/>
              </p:cNvCxnSpPr>
              <p:nvPr/>
            </p:nvCxnSpPr>
            <p:spPr bwMode="auto">
              <a:xfrm>
                <a:off x="981710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948690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1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3" name="Line 15243"/>
              <p:cNvCxnSpPr>
                <a:cxnSpLocks noChangeShapeType="1"/>
              </p:cNvCxnSpPr>
              <p:nvPr/>
            </p:nvCxnSpPr>
            <p:spPr bwMode="auto">
              <a:xfrm flipV="1">
                <a:off x="1470025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15244"/>
              <p:cNvCxnSpPr>
                <a:cxnSpLocks noChangeShapeType="1"/>
              </p:cNvCxnSpPr>
              <p:nvPr/>
            </p:nvCxnSpPr>
            <p:spPr bwMode="auto">
              <a:xfrm>
                <a:off x="1470025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1437005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6" name="Line 15246"/>
              <p:cNvCxnSpPr>
                <a:cxnSpLocks noChangeShapeType="1"/>
              </p:cNvCxnSpPr>
              <p:nvPr/>
            </p:nvCxnSpPr>
            <p:spPr bwMode="auto">
              <a:xfrm flipV="1">
                <a:off x="1958975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15247"/>
              <p:cNvCxnSpPr>
                <a:cxnSpLocks noChangeShapeType="1"/>
              </p:cNvCxnSpPr>
              <p:nvPr/>
            </p:nvCxnSpPr>
            <p:spPr bwMode="auto">
              <a:xfrm>
                <a:off x="1958975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925955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9" name="Line 15249"/>
              <p:cNvCxnSpPr>
                <a:cxnSpLocks noChangeShapeType="1"/>
              </p:cNvCxnSpPr>
              <p:nvPr/>
            </p:nvCxnSpPr>
            <p:spPr bwMode="auto">
              <a:xfrm flipV="1">
                <a:off x="2447925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15250"/>
              <p:cNvCxnSpPr>
                <a:cxnSpLocks noChangeShapeType="1"/>
              </p:cNvCxnSpPr>
              <p:nvPr/>
            </p:nvCxnSpPr>
            <p:spPr bwMode="auto">
              <a:xfrm>
                <a:off x="2447925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414905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4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2" name="Line 15252"/>
              <p:cNvCxnSpPr>
                <a:cxnSpLocks noChangeShapeType="1"/>
              </p:cNvCxnSpPr>
              <p:nvPr/>
            </p:nvCxnSpPr>
            <p:spPr bwMode="auto">
              <a:xfrm flipV="1">
                <a:off x="2936875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15253"/>
              <p:cNvCxnSpPr>
                <a:cxnSpLocks noChangeShapeType="1"/>
              </p:cNvCxnSpPr>
              <p:nvPr/>
            </p:nvCxnSpPr>
            <p:spPr bwMode="auto">
              <a:xfrm>
                <a:off x="2936875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903855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5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5" name="Line 15255"/>
              <p:cNvCxnSpPr>
                <a:cxnSpLocks noChangeShapeType="1"/>
              </p:cNvCxnSpPr>
              <p:nvPr/>
            </p:nvCxnSpPr>
            <p:spPr bwMode="auto">
              <a:xfrm flipV="1">
                <a:off x="3425190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15256"/>
              <p:cNvCxnSpPr>
                <a:cxnSpLocks noChangeShapeType="1"/>
              </p:cNvCxnSpPr>
              <p:nvPr/>
            </p:nvCxnSpPr>
            <p:spPr bwMode="auto">
              <a:xfrm>
                <a:off x="3425190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392170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6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8" name="Line 15258"/>
              <p:cNvCxnSpPr>
                <a:cxnSpLocks noChangeShapeType="1"/>
              </p:cNvCxnSpPr>
              <p:nvPr/>
            </p:nvCxnSpPr>
            <p:spPr bwMode="auto">
              <a:xfrm flipV="1">
                <a:off x="3920490" y="2746375"/>
                <a:ext cx="0" cy="39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15259"/>
              <p:cNvCxnSpPr>
                <a:cxnSpLocks noChangeShapeType="1"/>
              </p:cNvCxnSpPr>
              <p:nvPr/>
            </p:nvCxnSpPr>
            <p:spPr bwMode="auto">
              <a:xfrm>
                <a:off x="3920490" y="16954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3887470" y="280606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7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1" name="Line 15261"/>
              <p:cNvCxnSpPr>
                <a:cxnSpLocks noChangeShapeType="1"/>
              </p:cNvCxnSpPr>
              <p:nvPr/>
            </p:nvCxnSpPr>
            <p:spPr bwMode="auto">
              <a:xfrm>
                <a:off x="492760" y="278574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Line 15262"/>
              <p:cNvCxnSpPr>
                <a:cxnSpLocks noChangeShapeType="1"/>
              </p:cNvCxnSpPr>
              <p:nvPr/>
            </p:nvCxnSpPr>
            <p:spPr bwMode="auto">
              <a:xfrm flipH="1">
                <a:off x="3881120" y="278574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393700" y="2713355"/>
                <a:ext cx="6710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4" name="Line 15264"/>
              <p:cNvCxnSpPr>
                <a:cxnSpLocks noChangeShapeType="1"/>
              </p:cNvCxnSpPr>
              <p:nvPr/>
            </p:nvCxnSpPr>
            <p:spPr bwMode="auto">
              <a:xfrm>
                <a:off x="492760" y="245554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15265"/>
              <p:cNvCxnSpPr>
                <a:cxnSpLocks noChangeShapeType="1"/>
              </p:cNvCxnSpPr>
              <p:nvPr/>
            </p:nvCxnSpPr>
            <p:spPr bwMode="auto">
              <a:xfrm flipH="1">
                <a:off x="3881120" y="245554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321310" y="2383155"/>
                <a:ext cx="134215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50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7" name="Line 15267"/>
              <p:cNvCxnSpPr>
                <a:cxnSpLocks noChangeShapeType="1"/>
              </p:cNvCxnSpPr>
              <p:nvPr/>
            </p:nvCxnSpPr>
            <p:spPr bwMode="auto">
              <a:xfrm>
                <a:off x="492760" y="213169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Line 15268"/>
              <p:cNvCxnSpPr>
                <a:cxnSpLocks noChangeShapeType="1"/>
              </p:cNvCxnSpPr>
              <p:nvPr/>
            </p:nvCxnSpPr>
            <p:spPr bwMode="auto">
              <a:xfrm flipH="1">
                <a:off x="3881120" y="213169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48285" y="2059305"/>
                <a:ext cx="201323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100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0" name="Line 15270"/>
              <p:cNvCxnSpPr>
                <a:cxnSpLocks noChangeShapeType="1"/>
              </p:cNvCxnSpPr>
              <p:nvPr/>
            </p:nvCxnSpPr>
            <p:spPr bwMode="auto">
              <a:xfrm>
                <a:off x="492760" y="180149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15271"/>
              <p:cNvCxnSpPr>
                <a:cxnSpLocks noChangeShapeType="1"/>
              </p:cNvCxnSpPr>
              <p:nvPr/>
            </p:nvCxnSpPr>
            <p:spPr bwMode="auto">
              <a:xfrm flipH="1">
                <a:off x="3881120" y="180149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248285" y="1728470"/>
                <a:ext cx="201323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150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3" name="Line 15273"/>
              <p:cNvCxnSpPr>
                <a:cxnSpLocks noChangeShapeType="1"/>
              </p:cNvCxnSpPr>
              <p:nvPr/>
            </p:nvCxnSpPr>
            <p:spPr bwMode="auto">
              <a:xfrm>
                <a:off x="492760" y="147764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15274"/>
              <p:cNvCxnSpPr>
                <a:cxnSpLocks noChangeShapeType="1"/>
              </p:cNvCxnSpPr>
              <p:nvPr/>
            </p:nvCxnSpPr>
            <p:spPr bwMode="auto">
              <a:xfrm flipH="1">
                <a:off x="3881120" y="147764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248285" y="1404620"/>
                <a:ext cx="201323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200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6" name="Line 15276"/>
              <p:cNvCxnSpPr>
                <a:cxnSpLocks noChangeShapeType="1"/>
              </p:cNvCxnSpPr>
              <p:nvPr/>
            </p:nvCxnSpPr>
            <p:spPr bwMode="auto">
              <a:xfrm>
                <a:off x="492760" y="114744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15277"/>
              <p:cNvCxnSpPr>
                <a:cxnSpLocks noChangeShapeType="1"/>
              </p:cNvCxnSpPr>
              <p:nvPr/>
            </p:nvCxnSpPr>
            <p:spPr bwMode="auto">
              <a:xfrm flipH="1">
                <a:off x="3881120" y="114744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248285" y="1074420"/>
                <a:ext cx="201323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250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9" name="Line 15279"/>
              <p:cNvCxnSpPr>
                <a:cxnSpLocks noChangeShapeType="1"/>
              </p:cNvCxnSpPr>
              <p:nvPr/>
            </p:nvCxnSpPr>
            <p:spPr bwMode="auto">
              <a:xfrm>
                <a:off x="492760" y="82359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15280"/>
              <p:cNvCxnSpPr>
                <a:cxnSpLocks noChangeShapeType="1"/>
              </p:cNvCxnSpPr>
              <p:nvPr/>
            </p:nvCxnSpPr>
            <p:spPr bwMode="auto">
              <a:xfrm flipH="1">
                <a:off x="3881120" y="82359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248285" y="750570"/>
                <a:ext cx="201323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300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2" name="Line 15282"/>
              <p:cNvCxnSpPr>
                <a:cxnSpLocks noChangeShapeType="1"/>
              </p:cNvCxnSpPr>
              <p:nvPr/>
            </p:nvCxnSpPr>
            <p:spPr bwMode="auto">
              <a:xfrm>
                <a:off x="492760" y="492760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15283"/>
              <p:cNvCxnSpPr>
                <a:cxnSpLocks noChangeShapeType="1"/>
              </p:cNvCxnSpPr>
              <p:nvPr/>
            </p:nvCxnSpPr>
            <p:spPr bwMode="auto">
              <a:xfrm flipH="1">
                <a:off x="3881120" y="492760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248285" y="420370"/>
                <a:ext cx="201323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350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5" name="Line 15285"/>
              <p:cNvCxnSpPr>
                <a:cxnSpLocks noChangeShapeType="1"/>
              </p:cNvCxnSpPr>
              <p:nvPr/>
            </p:nvCxnSpPr>
            <p:spPr bwMode="auto">
              <a:xfrm>
                <a:off x="492760" y="16954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15286"/>
              <p:cNvCxnSpPr>
                <a:cxnSpLocks noChangeShapeType="1"/>
              </p:cNvCxnSpPr>
              <p:nvPr/>
            </p:nvCxnSpPr>
            <p:spPr bwMode="auto">
              <a:xfrm flipH="1">
                <a:off x="3881120" y="16954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248285" y="96520"/>
                <a:ext cx="201323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400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8" name="Line 15289"/>
              <p:cNvCxnSpPr>
                <a:cxnSpLocks noChangeShapeType="1"/>
              </p:cNvCxnSpPr>
              <p:nvPr/>
            </p:nvCxnSpPr>
            <p:spPr bwMode="auto">
              <a:xfrm>
                <a:off x="492760" y="2785745"/>
                <a:ext cx="3427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15290"/>
              <p:cNvCxnSpPr>
                <a:cxnSpLocks noChangeShapeType="1"/>
              </p:cNvCxnSpPr>
              <p:nvPr/>
            </p:nvCxnSpPr>
            <p:spPr bwMode="auto">
              <a:xfrm flipV="1">
                <a:off x="3920490" y="169545"/>
                <a:ext cx="0" cy="261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15291"/>
              <p:cNvCxnSpPr>
                <a:cxnSpLocks noChangeShapeType="1"/>
              </p:cNvCxnSpPr>
              <p:nvPr/>
            </p:nvCxnSpPr>
            <p:spPr bwMode="auto">
              <a:xfrm flipV="1">
                <a:off x="492760" y="169545"/>
                <a:ext cx="0" cy="261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38175" y="433705"/>
                <a:ext cx="2866390" cy="2186940"/>
              </a:xfrm>
              <a:custGeom>
                <a:avLst/>
                <a:gdLst>
                  <a:gd name="T0" fmla="*/ 0 w 4514"/>
                  <a:gd name="T1" fmla="*/ 3444 h 3444"/>
                  <a:gd name="T2" fmla="*/ 239 w 4514"/>
                  <a:gd name="T3" fmla="*/ 3298 h 3444"/>
                  <a:gd name="T4" fmla="*/ 593 w 4514"/>
                  <a:gd name="T5" fmla="*/ 3142 h 3444"/>
                  <a:gd name="T6" fmla="*/ 1134 w 4514"/>
                  <a:gd name="T7" fmla="*/ 2955 h 3444"/>
                  <a:gd name="T8" fmla="*/ 1935 w 4514"/>
                  <a:gd name="T9" fmla="*/ 2716 h 3444"/>
                  <a:gd name="T10" fmla="*/ 3131 w 4514"/>
                  <a:gd name="T11" fmla="*/ 2123 h 3444"/>
                  <a:gd name="T12" fmla="*/ 4514 w 4514"/>
                  <a:gd name="T13" fmla="*/ 0 h 3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4" h="3444">
                    <a:moveTo>
                      <a:pt x="0" y="3444"/>
                    </a:moveTo>
                    <a:lnTo>
                      <a:pt x="239" y="3298"/>
                    </a:lnTo>
                    <a:lnTo>
                      <a:pt x="593" y="3142"/>
                    </a:lnTo>
                    <a:lnTo>
                      <a:pt x="1134" y="2955"/>
                    </a:lnTo>
                    <a:lnTo>
                      <a:pt x="1935" y="2716"/>
                    </a:lnTo>
                    <a:lnTo>
                      <a:pt x="3131" y="2123"/>
                    </a:lnTo>
                    <a:lnTo>
                      <a:pt x="4514" y="0"/>
                    </a:lnTo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>
                <a:off x="605155" y="258762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3" name="Oval 72"/>
              <p:cNvSpPr>
                <a:spLocks noChangeArrowheads="1"/>
              </p:cNvSpPr>
              <p:nvPr/>
            </p:nvSpPr>
            <p:spPr bwMode="auto">
              <a:xfrm>
                <a:off x="756920" y="2494915"/>
                <a:ext cx="66040" cy="66675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981710" y="239585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1325245" y="227711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1833245" y="2125345"/>
                <a:ext cx="66675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2593340" y="174879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3471545" y="40068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638175" y="1431290"/>
                <a:ext cx="2866390" cy="1189355"/>
              </a:xfrm>
              <a:custGeom>
                <a:avLst/>
                <a:gdLst>
                  <a:gd name="T0" fmla="*/ 0 w 4514"/>
                  <a:gd name="T1" fmla="*/ 1873 h 1873"/>
                  <a:gd name="T2" fmla="*/ 239 w 4514"/>
                  <a:gd name="T3" fmla="*/ 1717 h 1873"/>
                  <a:gd name="T4" fmla="*/ 593 w 4514"/>
                  <a:gd name="T5" fmla="*/ 1540 h 1873"/>
                  <a:gd name="T6" fmla="*/ 1134 w 4514"/>
                  <a:gd name="T7" fmla="*/ 1322 h 1873"/>
                  <a:gd name="T8" fmla="*/ 1935 w 4514"/>
                  <a:gd name="T9" fmla="*/ 999 h 1873"/>
                  <a:gd name="T10" fmla="*/ 3131 w 4514"/>
                  <a:gd name="T11" fmla="*/ 531 h 1873"/>
                  <a:gd name="T12" fmla="*/ 4514 w 4514"/>
                  <a:gd name="T13" fmla="*/ 0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4" h="1873">
                    <a:moveTo>
                      <a:pt x="0" y="1873"/>
                    </a:moveTo>
                    <a:lnTo>
                      <a:pt x="239" y="1717"/>
                    </a:lnTo>
                    <a:lnTo>
                      <a:pt x="593" y="1540"/>
                    </a:lnTo>
                    <a:lnTo>
                      <a:pt x="1134" y="1322"/>
                    </a:lnTo>
                    <a:lnTo>
                      <a:pt x="1935" y="999"/>
                    </a:lnTo>
                    <a:lnTo>
                      <a:pt x="3131" y="531"/>
                    </a:lnTo>
                    <a:lnTo>
                      <a:pt x="4514" y="0"/>
                    </a:lnTo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638175" y="598805"/>
                <a:ext cx="2866390" cy="2028825"/>
              </a:xfrm>
              <a:custGeom>
                <a:avLst/>
                <a:gdLst>
                  <a:gd name="T0" fmla="*/ 0 w 4514"/>
                  <a:gd name="T1" fmla="*/ 3195 h 3195"/>
                  <a:gd name="T2" fmla="*/ 239 w 4514"/>
                  <a:gd name="T3" fmla="*/ 3059 h 3195"/>
                  <a:gd name="T4" fmla="*/ 593 w 4514"/>
                  <a:gd name="T5" fmla="*/ 2934 h 3195"/>
                  <a:gd name="T6" fmla="*/ 1134 w 4514"/>
                  <a:gd name="T7" fmla="*/ 2789 h 3195"/>
                  <a:gd name="T8" fmla="*/ 1935 w 4514"/>
                  <a:gd name="T9" fmla="*/ 2560 h 3195"/>
                  <a:gd name="T10" fmla="*/ 3131 w 4514"/>
                  <a:gd name="T11" fmla="*/ 1915 h 3195"/>
                  <a:gd name="T12" fmla="*/ 4514 w 4514"/>
                  <a:gd name="T13" fmla="*/ 0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4" h="3195">
                    <a:moveTo>
                      <a:pt x="0" y="3195"/>
                    </a:moveTo>
                    <a:lnTo>
                      <a:pt x="239" y="3059"/>
                    </a:lnTo>
                    <a:lnTo>
                      <a:pt x="593" y="2934"/>
                    </a:lnTo>
                    <a:lnTo>
                      <a:pt x="1134" y="2789"/>
                    </a:lnTo>
                    <a:lnTo>
                      <a:pt x="1935" y="2560"/>
                    </a:lnTo>
                    <a:lnTo>
                      <a:pt x="3131" y="1915"/>
                    </a:lnTo>
                    <a:lnTo>
                      <a:pt x="4514" y="0"/>
                    </a:lnTo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81" name="Line 15302"/>
              <p:cNvCxnSpPr>
                <a:cxnSpLocks noChangeShapeType="1"/>
              </p:cNvCxnSpPr>
              <p:nvPr/>
            </p:nvCxnSpPr>
            <p:spPr bwMode="auto">
              <a:xfrm>
                <a:off x="618490" y="2607310"/>
                <a:ext cx="39370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15303"/>
              <p:cNvCxnSpPr>
                <a:cxnSpLocks noChangeShapeType="1"/>
              </p:cNvCxnSpPr>
              <p:nvPr/>
            </p:nvCxnSpPr>
            <p:spPr bwMode="auto">
              <a:xfrm flipH="1">
                <a:off x="618490" y="2607310"/>
                <a:ext cx="39370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15304"/>
              <p:cNvCxnSpPr>
                <a:cxnSpLocks noChangeShapeType="1"/>
              </p:cNvCxnSpPr>
              <p:nvPr/>
            </p:nvCxnSpPr>
            <p:spPr bwMode="auto">
              <a:xfrm>
                <a:off x="770255" y="2521585"/>
                <a:ext cx="39370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15305"/>
              <p:cNvCxnSpPr>
                <a:cxnSpLocks noChangeShapeType="1"/>
              </p:cNvCxnSpPr>
              <p:nvPr/>
            </p:nvCxnSpPr>
            <p:spPr bwMode="auto">
              <a:xfrm flipH="1">
                <a:off x="770255" y="2521585"/>
                <a:ext cx="39370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Line 15306"/>
              <p:cNvCxnSpPr>
                <a:cxnSpLocks noChangeShapeType="1"/>
              </p:cNvCxnSpPr>
              <p:nvPr/>
            </p:nvCxnSpPr>
            <p:spPr bwMode="auto">
              <a:xfrm>
                <a:off x="994410" y="2442210"/>
                <a:ext cx="40005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Line 15307"/>
              <p:cNvCxnSpPr>
                <a:cxnSpLocks noChangeShapeType="1"/>
              </p:cNvCxnSpPr>
              <p:nvPr/>
            </p:nvCxnSpPr>
            <p:spPr bwMode="auto">
              <a:xfrm flipH="1">
                <a:off x="994410" y="2442210"/>
                <a:ext cx="40005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Line 15308"/>
              <p:cNvCxnSpPr>
                <a:cxnSpLocks noChangeShapeType="1"/>
              </p:cNvCxnSpPr>
              <p:nvPr/>
            </p:nvCxnSpPr>
            <p:spPr bwMode="auto">
              <a:xfrm>
                <a:off x="1337945" y="2350135"/>
                <a:ext cx="40005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Line 15309"/>
              <p:cNvCxnSpPr>
                <a:cxnSpLocks noChangeShapeType="1"/>
              </p:cNvCxnSpPr>
              <p:nvPr/>
            </p:nvCxnSpPr>
            <p:spPr bwMode="auto">
              <a:xfrm flipH="1">
                <a:off x="1337945" y="2350135"/>
                <a:ext cx="40005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Line 15310"/>
              <p:cNvCxnSpPr>
                <a:cxnSpLocks noChangeShapeType="1"/>
              </p:cNvCxnSpPr>
              <p:nvPr/>
            </p:nvCxnSpPr>
            <p:spPr bwMode="auto">
              <a:xfrm>
                <a:off x="1846580" y="2204720"/>
                <a:ext cx="40005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Line 15311"/>
              <p:cNvCxnSpPr>
                <a:cxnSpLocks noChangeShapeType="1"/>
              </p:cNvCxnSpPr>
              <p:nvPr/>
            </p:nvCxnSpPr>
            <p:spPr bwMode="auto">
              <a:xfrm flipH="1">
                <a:off x="1846580" y="2204720"/>
                <a:ext cx="40005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Line 15312"/>
              <p:cNvCxnSpPr>
                <a:cxnSpLocks noChangeShapeType="1"/>
              </p:cNvCxnSpPr>
              <p:nvPr/>
            </p:nvCxnSpPr>
            <p:spPr bwMode="auto">
              <a:xfrm>
                <a:off x="2606040" y="1794510"/>
                <a:ext cx="40005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Line 15313"/>
              <p:cNvCxnSpPr>
                <a:cxnSpLocks noChangeShapeType="1"/>
              </p:cNvCxnSpPr>
              <p:nvPr/>
            </p:nvCxnSpPr>
            <p:spPr bwMode="auto">
              <a:xfrm flipH="1">
                <a:off x="2606040" y="1794510"/>
                <a:ext cx="40005" cy="40005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Line 15314"/>
              <p:cNvCxnSpPr>
                <a:cxnSpLocks noChangeShapeType="1"/>
              </p:cNvCxnSpPr>
              <p:nvPr/>
            </p:nvCxnSpPr>
            <p:spPr bwMode="auto">
              <a:xfrm>
                <a:off x="3484880" y="579120"/>
                <a:ext cx="39370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Line 15315"/>
              <p:cNvCxnSpPr>
                <a:cxnSpLocks noChangeShapeType="1"/>
              </p:cNvCxnSpPr>
              <p:nvPr/>
            </p:nvCxnSpPr>
            <p:spPr bwMode="auto">
              <a:xfrm flipH="1">
                <a:off x="3484880" y="579120"/>
                <a:ext cx="39370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 rot="16200000">
                <a:off x="-384630" y="1651409"/>
                <a:ext cx="915311" cy="145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Applied Load (lb)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479425" y="2739390"/>
                <a:ext cx="27856" cy="121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605155" y="248285"/>
                <a:ext cx="918210" cy="51562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98" name="Line 15322"/>
              <p:cNvCxnSpPr>
                <a:cxnSpLocks noChangeShapeType="1"/>
              </p:cNvCxnSpPr>
              <p:nvPr/>
            </p:nvCxnSpPr>
            <p:spPr bwMode="auto">
              <a:xfrm>
                <a:off x="605155" y="248285"/>
                <a:ext cx="918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Line 15323"/>
              <p:cNvCxnSpPr>
                <a:cxnSpLocks noChangeShapeType="1"/>
              </p:cNvCxnSpPr>
              <p:nvPr/>
            </p:nvCxnSpPr>
            <p:spPr bwMode="auto">
              <a:xfrm>
                <a:off x="605155" y="763905"/>
                <a:ext cx="918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Line 15324"/>
              <p:cNvCxnSpPr>
                <a:cxnSpLocks noChangeShapeType="1"/>
              </p:cNvCxnSpPr>
              <p:nvPr/>
            </p:nvCxnSpPr>
            <p:spPr bwMode="auto">
              <a:xfrm flipV="1">
                <a:off x="1523365" y="248285"/>
                <a:ext cx="0" cy="5156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Line 15325"/>
              <p:cNvCxnSpPr>
                <a:cxnSpLocks noChangeShapeType="1"/>
              </p:cNvCxnSpPr>
              <p:nvPr/>
            </p:nvCxnSpPr>
            <p:spPr bwMode="auto">
              <a:xfrm flipV="1">
                <a:off x="605155" y="248285"/>
                <a:ext cx="0" cy="5156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Line 15326"/>
              <p:cNvCxnSpPr>
                <a:cxnSpLocks noChangeShapeType="1"/>
              </p:cNvCxnSpPr>
              <p:nvPr/>
            </p:nvCxnSpPr>
            <p:spPr bwMode="auto">
              <a:xfrm>
                <a:off x="605155" y="763905"/>
                <a:ext cx="9182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Line 15327"/>
              <p:cNvCxnSpPr>
                <a:cxnSpLocks noChangeShapeType="1"/>
              </p:cNvCxnSpPr>
              <p:nvPr/>
            </p:nvCxnSpPr>
            <p:spPr bwMode="auto">
              <a:xfrm flipV="1">
                <a:off x="605155" y="248285"/>
                <a:ext cx="0" cy="5156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Line 15328"/>
              <p:cNvCxnSpPr>
                <a:cxnSpLocks noChangeShapeType="1"/>
              </p:cNvCxnSpPr>
              <p:nvPr/>
            </p:nvCxnSpPr>
            <p:spPr bwMode="auto">
              <a:xfrm>
                <a:off x="605155" y="248285"/>
                <a:ext cx="918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Line 15329"/>
              <p:cNvCxnSpPr>
                <a:cxnSpLocks noChangeShapeType="1"/>
              </p:cNvCxnSpPr>
              <p:nvPr/>
            </p:nvCxnSpPr>
            <p:spPr bwMode="auto">
              <a:xfrm>
                <a:off x="605155" y="763905"/>
                <a:ext cx="918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Line 15330"/>
              <p:cNvCxnSpPr>
                <a:cxnSpLocks noChangeShapeType="1"/>
              </p:cNvCxnSpPr>
              <p:nvPr/>
            </p:nvCxnSpPr>
            <p:spPr bwMode="auto">
              <a:xfrm flipV="1">
                <a:off x="1523365" y="248285"/>
                <a:ext cx="0" cy="515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Line 15331"/>
              <p:cNvCxnSpPr>
                <a:cxnSpLocks noChangeShapeType="1"/>
              </p:cNvCxnSpPr>
              <p:nvPr/>
            </p:nvCxnSpPr>
            <p:spPr bwMode="auto">
              <a:xfrm flipV="1">
                <a:off x="605155" y="248285"/>
                <a:ext cx="0" cy="515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948690" y="274955"/>
                <a:ext cx="517868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Biderman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09" name="Line 15333"/>
              <p:cNvCxnSpPr>
                <a:cxnSpLocks noChangeShapeType="1"/>
              </p:cNvCxnSpPr>
              <p:nvPr/>
            </p:nvCxnSpPr>
            <p:spPr bwMode="auto">
              <a:xfrm>
                <a:off x="657860" y="340995"/>
                <a:ext cx="264160" cy="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756920" y="30797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948690" y="440055"/>
                <a:ext cx="430501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Mooney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12" name="Line 15336"/>
              <p:cNvCxnSpPr>
                <a:cxnSpLocks noChangeShapeType="1"/>
              </p:cNvCxnSpPr>
              <p:nvPr/>
            </p:nvCxnSpPr>
            <p:spPr bwMode="auto">
              <a:xfrm>
                <a:off x="657860" y="506095"/>
                <a:ext cx="264160" cy="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948690" y="598805"/>
                <a:ext cx="363394" cy="14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Ogden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14" name="Line 15338"/>
              <p:cNvCxnSpPr>
                <a:cxnSpLocks noChangeShapeType="1"/>
              </p:cNvCxnSpPr>
              <p:nvPr/>
            </p:nvCxnSpPr>
            <p:spPr bwMode="auto">
              <a:xfrm>
                <a:off x="657860" y="664845"/>
                <a:ext cx="264160" cy="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Line 15339"/>
              <p:cNvCxnSpPr>
                <a:cxnSpLocks noChangeShapeType="1"/>
              </p:cNvCxnSpPr>
              <p:nvPr/>
            </p:nvCxnSpPr>
            <p:spPr bwMode="auto">
              <a:xfrm>
                <a:off x="770255" y="645160"/>
                <a:ext cx="39370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Line 15339"/>
              <p:cNvCxnSpPr>
                <a:cxnSpLocks noChangeShapeType="1"/>
              </p:cNvCxnSpPr>
              <p:nvPr/>
            </p:nvCxnSpPr>
            <p:spPr bwMode="auto">
              <a:xfrm flipH="1">
                <a:off x="774870" y="645698"/>
                <a:ext cx="39370" cy="3937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" name="TextBox 4"/>
          <p:cNvSpPr txBox="1"/>
          <p:nvPr/>
        </p:nvSpPr>
        <p:spPr>
          <a:xfrm>
            <a:off x="6934052" y="5111774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Locking</a:t>
            </a:r>
          </a:p>
        </p:txBody>
      </p:sp>
      <p:cxnSp>
        <p:nvCxnSpPr>
          <p:cNvPr id="117" name="Straight Arrow Connector 116"/>
          <p:cNvCxnSpPr>
            <a:stCxn id="5" idx="1"/>
          </p:cNvCxnSpPr>
          <p:nvPr/>
        </p:nvCxnSpPr>
        <p:spPr bwMode="auto">
          <a:xfrm flipH="1" flipV="1">
            <a:off x="6087841" y="4703111"/>
            <a:ext cx="846211" cy="59332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09089392"/>
      </p:ext>
    </p:extLst>
  </p:cSld>
  <p:clrMapOvr>
    <a:masterClrMapping/>
  </p:clrMapOvr>
  <p:transition>
    <p:fade thruBlk="1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Deformation of a Cantilever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= 10m, rectangular section 100 mm x 147.8 mm</a:t>
            </a:r>
          </a:p>
          <a:p>
            <a:r>
              <a:rPr lang="en-US" dirty="0"/>
              <a:t>E = 100 MPa, applied couple = 3384.78 N-m (at reference node)</a:t>
            </a:r>
          </a:p>
          <a:p>
            <a:pPr lvl="1"/>
            <a:r>
              <a:rPr lang="en-US" dirty="0"/>
              <a:t>Equivalent to winding twice: ML/EI = 2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n, n = 2</a:t>
            </a:r>
          </a:p>
          <a:p>
            <a:r>
              <a:rPr lang="en-US" dirty="0"/>
              <a:t>40 CPD4I elements (Abaqus)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76795" y="2958122"/>
            <a:ext cx="4803735" cy="3755416"/>
            <a:chOff x="1" y="0"/>
            <a:chExt cx="3585843" cy="2799111"/>
          </a:xfrm>
        </p:grpSpPr>
        <p:grpSp>
          <p:nvGrpSpPr>
            <p:cNvPr id="7" name="Group 6"/>
            <p:cNvGrpSpPr/>
            <p:nvPr/>
          </p:nvGrpSpPr>
          <p:grpSpPr>
            <a:xfrm>
              <a:off x="1" y="0"/>
              <a:ext cx="3585843" cy="631825"/>
              <a:chOff x="0" y="0"/>
              <a:chExt cx="3586216" cy="6318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470641" y="3399"/>
                <a:ext cx="115575" cy="618665"/>
              </a:xfrm>
              <a:prstGeom prst="rect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9765" y="261743"/>
                <a:ext cx="3307477" cy="101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0" y="149567"/>
                <a:ext cx="349885" cy="349885"/>
              </a:xfrm>
              <a:prstGeom prst="arc">
                <a:avLst>
                  <a:gd name="adj1" fmla="val 4966278"/>
                  <a:gd name="adj2" fmla="val 0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463842" y="0"/>
                <a:ext cx="0" cy="631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57" y="751236"/>
              <a:ext cx="3291840" cy="204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06354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942109" y="2189018"/>
            <a:ext cx="4451927" cy="18195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Green-Lagrange Strain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Properties: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2C02C6"/>
                    </a:solidFill>
                  </a:rPr>
                  <a:t>symmetric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No deformation: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When 		 , 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for a rigid-body motion</a:t>
                </a:r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50884" y="2929934"/>
            <a:ext cx="5860680" cy="434101"/>
            <a:chOff x="2447636" y="3001826"/>
            <a:chExt cx="5860680" cy="434101"/>
          </a:xfrm>
        </p:grpSpPr>
        <p:sp>
          <p:nvSpPr>
            <p:cNvPr id="8" name="TextBox 7"/>
            <p:cNvSpPr txBox="1"/>
            <p:nvPr/>
          </p:nvSpPr>
          <p:spPr>
            <a:xfrm>
              <a:off x="5828150" y="3001826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Displacement gradient</a:t>
              </a: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447636" y="3177309"/>
              <a:ext cx="3435928" cy="258618"/>
            </a:xfrm>
            <a:custGeom>
              <a:avLst/>
              <a:gdLst>
                <a:gd name="connsiteX0" fmla="*/ 3435928 w 3435928"/>
                <a:gd name="connsiteY0" fmla="*/ 0 h 258618"/>
                <a:gd name="connsiteX1" fmla="*/ 0 w 3435928"/>
                <a:gd name="connsiteY1" fmla="*/ 0 h 258618"/>
                <a:gd name="connsiteX2" fmla="*/ 0 w 3435928"/>
                <a:gd name="connsiteY2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5928" h="258618">
                  <a:moveTo>
                    <a:pt x="3435928" y="0"/>
                  </a:moveTo>
                  <a:lnTo>
                    <a:pt x="0" y="0"/>
                  </a:lnTo>
                  <a:lnTo>
                    <a:pt x="0" y="258618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53534" y="3583709"/>
            <a:ext cx="3400363" cy="554065"/>
            <a:chOff x="4553534" y="3676069"/>
            <a:chExt cx="3400363" cy="554065"/>
          </a:xfrm>
        </p:grpSpPr>
        <p:sp>
          <p:nvSpPr>
            <p:cNvPr id="15" name="Freeform 14"/>
            <p:cNvSpPr/>
            <p:nvPr/>
          </p:nvSpPr>
          <p:spPr bwMode="auto">
            <a:xfrm>
              <a:off x="4553534" y="3676069"/>
              <a:ext cx="1440873" cy="360219"/>
            </a:xfrm>
            <a:custGeom>
              <a:avLst/>
              <a:gdLst>
                <a:gd name="connsiteX0" fmla="*/ 1440873 w 1440873"/>
                <a:gd name="connsiteY0" fmla="*/ 360219 h 360219"/>
                <a:gd name="connsiteX1" fmla="*/ 0 w 1440873"/>
                <a:gd name="connsiteY1" fmla="*/ 360219 h 360219"/>
                <a:gd name="connsiteX2" fmla="*/ 0 w 1440873"/>
                <a:gd name="connsiteY2" fmla="*/ 0 h 36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873" h="360219">
                  <a:moveTo>
                    <a:pt x="1440873" y="360219"/>
                  </a:moveTo>
                  <a:lnTo>
                    <a:pt x="0" y="360219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8220" y="3860802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Higher-order term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AB60B8-19AC-C36F-061E-1A5DE20FB249}"/>
                  </a:ext>
                </a:extLst>
              </p:cNvPr>
              <p:cNvSpPr txBox="1"/>
              <p:nvPr/>
            </p:nvSpPr>
            <p:spPr>
              <a:xfrm>
                <a:off x="5886812" y="1344437"/>
                <a:ext cx="2396938" cy="79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AB60B8-19AC-C36F-061E-1A5DE20FB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12" y="1344437"/>
                <a:ext cx="2396938" cy="790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468F1A-0B74-B462-8CC8-BEF84C0DB89E}"/>
                  </a:ext>
                </a:extLst>
              </p:cNvPr>
              <p:cNvSpPr txBox="1"/>
              <p:nvPr/>
            </p:nvSpPr>
            <p:spPr>
              <a:xfrm>
                <a:off x="957764" y="2212262"/>
                <a:ext cx="4476033" cy="167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468F1A-0B74-B462-8CC8-BEF84C0D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64" y="2212262"/>
                <a:ext cx="4476033" cy="1674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4F8FF6-498E-44D5-1B81-F8256EEB211D}"/>
                  </a:ext>
                </a:extLst>
              </p:cNvPr>
              <p:cNvSpPr txBox="1"/>
              <p:nvPr/>
            </p:nvSpPr>
            <p:spPr>
              <a:xfrm>
                <a:off x="1622712" y="4450562"/>
                <a:ext cx="1502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1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&lt;&lt;1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4F8FF6-498E-44D5-1B81-F8256EEB2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12" y="4450562"/>
                <a:ext cx="1502014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4B769-2844-E433-7F74-86D76C00D9CC}"/>
                  </a:ext>
                </a:extLst>
              </p:cNvPr>
              <p:cNvSpPr txBox="1"/>
              <p:nvPr/>
            </p:nvSpPr>
            <p:spPr>
              <a:xfrm>
                <a:off x="3168072" y="4300600"/>
                <a:ext cx="288540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4B769-2844-E433-7F74-86D76C00D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72" y="4300600"/>
                <a:ext cx="2885405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Hyperelastic Material Parameters from Test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3.9</a:t>
            </a:r>
          </a:p>
        </p:txBody>
      </p:sp>
    </p:spTree>
    <p:extLst>
      <p:ext uri="{BB962C8B-B14F-4D97-AF65-F5344CB8AC3E}">
        <p14:creationId xmlns:p14="http://schemas.microsoft.com/office/powerpoint/2010/main" val="3634437768"/>
      </p:ext>
    </p:extLst>
  </p:cSld>
  <p:clrMapOvr>
    <a:masterClrMapping/>
  </p:clrMapOvr>
  <p:transition>
    <p:fade thruBlk="1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Elastomer Test Procedures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Elastomer tests</a:t>
            </a:r>
          </a:p>
          <a:p>
            <a:pPr lvl="1"/>
            <a:r>
              <a:rPr lang="en-US" dirty="0"/>
              <a:t>simple tension, simple compression, </a:t>
            </a:r>
            <a:r>
              <a:rPr lang="en-US" dirty="0" err="1"/>
              <a:t>equi</a:t>
            </a:r>
            <a:r>
              <a:rPr lang="en-US" dirty="0"/>
              <a:t>-biaxial tension, simple shear, pure shear, and volumetric compression</a:t>
            </a:r>
          </a:p>
        </p:txBody>
      </p:sp>
      <p:grpSp>
        <p:nvGrpSpPr>
          <p:cNvPr id="6" name="Canvas 21733"/>
          <p:cNvGrpSpPr/>
          <p:nvPr/>
        </p:nvGrpSpPr>
        <p:grpSpPr>
          <a:xfrm>
            <a:off x="1443071" y="2498441"/>
            <a:ext cx="5352365" cy="4116672"/>
            <a:chOff x="0" y="0"/>
            <a:chExt cx="4130675" cy="303847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130675" cy="303847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4091" y="0"/>
              <a:ext cx="3823811" cy="3028725"/>
              <a:chOff x="-192083" y="0"/>
              <a:chExt cx="3823811" cy="3028725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71450" y="73025"/>
                <a:ext cx="3427730" cy="265430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10" name="Line 29"/>
              <p:cNvCxnSpPr>
                <a:cxnSpLocks noChangeShapeType="1"/>
              </p:cNvCxnSpPr>
              <p:nvPr/>
            </p:nvCxnSpPr>
            <p:spPr bwMode="auto">
              <a:xfrm>
                <a:off x="171450" y="73025"/>
                <a:ext cx="34277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30"/>
              <p:cNvCxnSpPr>
                <a:cxnSpLocks noChangeShapeType="1"/>
              </p:cNvCxnSpPr>
              <p:nvPr/>
            </p:nvCxnSpPr>
            <p:spPr bwMode="auto">
              <a:xfrm>
                <a:off x="171450" y="2727325"/>
                <a:ext cx="34277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31"/>
              <p:cNvCxnSpPr>
                <a:cxnSpLocks noChangeShapeType="1"/>
              </p:cNvCxnSpPr>
              <p:nvPr/>
            </p:nvCxnSpPr>
            <p:spPr bwMode="auto">
              <a:xfrm flipV="1">
                <a:off x="3599180" y="73025"/>
                <a:ext cx="0" cy="2654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32"/>
              <p:cNvCxnSpPr>
                <a:cxnSpLocks noChangeShapeType="1"/>
              </p:cNvCxnSpPr>
              <p:nvPr/>
            </p:nvCxnSpPr>
            <p:spPr bwMode="auto">
              <a:xfrm flipV="1">
                <a:off x="171450" y="73025"/>
                <a:ext cx="0" cy="2654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33"/>
              <p:cNvCxnSpPr>
                <a:cxnSpLocks noChangeShapeType="1"/>
              </p:cNvCxnSpPr>
              <p:nvPr/>
            </p:nvCxnSpPr>
            <p:spPr bwMode="auto">
              <a:xfrm>
                <a:off x="171450" y="2727325"/>
                <a:ext cx="34277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34"/>
              <p:cNvCxnSpPr>
                <a:cxnSpLocks noChangeShapeType="1"/>
              </p:cNvCxnSpPr>
              <p:nvPr/>
            </p:nvCxnSpPr>
            <p:spPr bwMode="auto">
              <a:xfrm flipV="1">
                <a:off x="171450" y="73025"/>
                <a:ext cx="0" cy="2654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35"/>
              <p:cNvCxnSpPr>
                <a:cxnSpLocks noChangeShapeType="1"/>
              </p:cNvCxnSpPr>
              <p:nvPr/>
            </p:nvCxnSpPr>
            <p:spPr bwMode="auto">
              <a:xfrm flipV="1">
                <a:off x="171450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36"/>
              <p:cNvCxnSpPr>
                <a:cxnSpLocks noChangeShapeType="1"/>
              </p:cNvCxnSpPr>
              <p:nvPr/>
            </p:nvCxnSpPr>
            <p:spPr bwMode="auto">
              <a:xfrm>
                <a:off x="171450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138430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9" name="Line 38"/>
              <p:cNvCxnSpPr>
                <a:cxnSpLocks noChangeShapeType="1"/>
              </p:cNvCxnSpPr>
              <p:nvPr/>
            </p:nvCxnSpPr>
            <p:spPr bwMode="auto">
              <a:xfrm flipV="1">
                <a:off x="660400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Line 39"/>
              <p:cNvCxnSpPr>
                <a:cxnSpLocks noChangeShapeType="1"/>
              </p:cNvCxnSpPr>
              <p:nvPr/>
            </p:nvCxnSpPr>
            <p:spPr bwMode="auto">
              <a:xfrm>
                <a:off x="660400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627380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1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2" name="Line 41"/>
              <p:cNvCxnSpPr>
                <a:cxnSpLocks noChangeShapeType="1"/>
              </p:cNvCxnSpPr>
              <p:nvPr/>
            </p:nvCxnSpPr>
            <p:spPr bwMode="auto">
              <a:xfrm flipV="1">
                <a:off x="1148715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Line 42"/>
              <p:cNvCxnSpPr>
                <a:cxnSpLocks noChangeShapeType="1"/>
              </p:cNvCxnSpPr>
              <p:nvPr/>
            </p:nvCxnSpPr>
            <p:spPr bwMode="auto">
              <a:xfrm>
                <a:off x="1148715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1115695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Line 44"/>
              <p:cNvCxnSpPr>
                <a:cxnSpLocks noChangeShapeType="1"/>
              </p:cNvCxnSpPr>
              <p:nvPr/>
            </p:nvCxnSpPr>
            <p:spPr bwMode="auto">
              <a:xfrm flipV="1">
                <a:off x="1637665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45"/>
              <p:cNvCxnSpPr>
                <a:cxnSpLocks noChangeShapeType="1"/>
              </p:cNvCxnSpPr>
              <p:nvPr/>
            </p:nvCxnSpPr>
            <p:spPr bwMode="auto">
              <a:xfrm>
                <a:off x="1637665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604645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8" name="Line 47"/>
              <p:cNvCxnSpPr>
                <a:cxnSpLocks noChangeShapeType="1"/>
              </p:cNvCxnSpPr>
              <p:nvPr/>
            </p:nvCxnSpPr>
            <p:spPr bwMode="auto">
              <a:xfrm flipV="1">
                <a:off x="2126615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48"/>
              <p:cNvCxnSpPr>
                <a:cxnSpLocks noChangeShapeType="1"/>
              </p:cNvCxnSpPr>
              <p:nvPr/>
            </p:nvCxnSpPr>
            <p:spPr bwMode="auto">
              <a:xfrm>
                <a:off x="2126615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093595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4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1" name="Line 50"/>
              <p:cNvCxnSpPr>
                <a:cxnSpLocks noChangeShapeType="1"/>
              </p:cNvCxnSpPr>
              <p:nvPr/>
            </p:nvCxnSpPr>
            <p:spPr bwMode="auto">
              <a:xfrm flipV="1">
                <a:off x="2615565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51"/>
              <p:cNvCxnSpPr>
                <a:cxnSpLocks noChangeShapeType="1"/>
              </p:cNvCxnSpPr>
              <p:nvPr/>
            </p:nvCxnSpPr>
            <p:spPr bwMode="auto">
              <a:xfrm>
                <a:off x="2615565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582545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5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4" name="Line 53"/>
              <p:cNvCxnSpPr>
                <a:cxnSpLocks noChangeShapeType="1"/>
              </p:cNvCxnSpPr>
              <p:nvPr/>
            </p:nvCxnSpPr>
            <p:spPr bwMode="auto">
              <a:xfrm flipV="1">
                <a:off x="3103880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Line 54"/>
              <p:cNvCxnSpPr>
                <a:cxnSpLocks noChangeShapeType="1"/>
              </p:cNvCxnSpPr>
              <p:nvPr/>
            </p:nvCxnSpPr>
            <p:spPr bwMode="auto">
              <a:xfrm>
                <a:off x="3103880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3070860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6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7" name="Line 56"/>
              <p:cNvCxnSpPr>
                <a:cxnSpLocks noChangeShapeType="1"/>
              </p:cNvCxnSpPr>
              <p:nvPr/>
            </p:nvCxnSpPr>
            <p:spPr bwMode="auto">
              <a:xfrm flipV="1">
                <a:off x="3599180" y="268732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57"/>
              <p:cNvCxnSpPr>
                <a:cxnSpLocks noChangeShapeType="1"/>
              </p:cNvCxnSpPr>
              <p:nvPr/>
            </p:nvCxnSpPr>
            <p:spPr bwMode="auto">
              <a:xfrm>
                <a:off x="3599180" y="73025"/>
                <a:ext cx="0" cy="330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3566160" y="274701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7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0" name="Line 59"/>
              <p:cNvCxnSpPr>
                <a:cxnSpLocks noChangeShapeType="1"/>
              </p:cNvCxnSpPr>
              <p:nvPr/>
            </p:nvCxnSpPr>
            <p:spPr bwMode="auto">
              <a:xfrm>
                <a:off x="171450" y="272732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60"/>
              <p:cNvCxnSpPr>
                <a:cxnSpLocks noChangeShapeType="1"/>
              </p:cNvCxnSpPr>
              <p:nvPr/>
            </p:nvCxnSpPr>
            <p:spPr bwMode="auto">
              <a:xfrm flipH="1">
                <a:off x="3559810" y="272732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72390" y="2654300"/>
                <a:ext cx="65568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3" name="Line 62"/>
              <p:cNvCxnSpPr>
                <a:cxnSpLocks noChangeShapeType="1"/>
              </p:cNvCxnSpPr>
              <p:nvPr/>
            </p:nvCxnSpPr>
            <p:spPr bwMode="auto">
              <a:xfrm>
                <a:off x="171450" y="2344420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Line 63"/>
              <p:cNvCxnSpPr>
                <a:cxnSpLocks noChangeShapeType="1"/>
              </p:cNvCxnSpPr>
              <p:nvPr/>
            </p:nvCxnSpPr>
            <p:spPr bwMode="auto">
              <a:xfrm flipH="1">
                <a:off x="3559810" y="2344420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0" y="2271395"/>
                <a:ext cx="131134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10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6" name="Line 65"/>
              <p:cNvCxnSpPr>
                <a:cxnSpLocks noChangeShapeType="1"/>
              </p:cNvCxnSpPr>
              <p:nvPr/>
            </p:nvCxnSpPr>
            <p:spPr bwMode="auto">
              <a:xfrm>
                <a:off x="171450" y="196786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66"/>
              <p:cNvCxnSpPr>
                <a:cxnSpLocks noChangeShapeType="1"/>
              </p:cNvCxnSpPr>
              <p:nvPr/>
            </p:nvCxnSpPr>
            <p:spPr bwMode="auto">
              <a:xfrm flipH="1">
                <a:off x="3559810" y="196786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0" y="1895475"/>
                <a:ext cx="131134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20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9" name="Line 68"/>
              <p:cNvCxnSpPr>
                <a:cxnSpLocks noChangeShapeType="1"/>
              </p:cNvCxnSpPr>
              <p:nvPr/>
            </p:nvCxnSpPr>
            <p:spPr bwMode="auto">
              <a:xfrm>
                <a:off x="171450" y="1584960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69"/>
              <p:cNvCxnSpPr>
                <a:cxnSpLocks noChangeShapeType="1"/>
              </p:cNvCxnSpPr>
              <p:nvPr/>
            </p:nvCxnSpPr>
            <p:spPr bwMode="auto">
              <a:xfrm flipH="1">
                <a:off x="3559810" y="1584960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0" y="1511935"/>
                <a:ext cx="131134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30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2" name="Line 71"/>
              <p:cNvCxnSpPr>
                <a:cxnSpLocks noChangeShapeType="1"/>
              </p:cNvCxnSpPr>
              <p:nvPr/>
            </p:nvCxnSpPr>
            <p:spPr bwMode="auto">
              <a:xfrm>
                <a:off x="171450" y="120840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72"/>
              <p:cNvCxnSpPr>
                <a:cxnSpLocks noChangeShapeType="1"/>
              </p:cNvCxnSpPr>
              <p:nvPr/>
            </p:nvCxnSpPr>
            <p:spPr bwMode="auto">
              <a:xfrm flipH="1">
                <a:off x="3559810" y="120840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0" y="1136015"/>
                <a:ext cx="131134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40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5" name="Line 74"/>
              <p:cNvCxnSpPr>
                <a:cxnSpLocks noChangeShapeType="1"/>
              </p:cNvCxnSpPr>
              <p:nvPr/>
            </p:nvCxnSpPr>
            <p:spPr bwMode="auto">
              <a:xfrm>
                <a:off x="171450" y="825500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75"/>
              <p:cNvCxnSpPr>
                <a:cxnSpLocks noChangeShapeType="1"/>
              </p:cNvCxnSpPr>
              <p:nvPr/>
            </p:nvCxnSpPr>
            <p:spPr bwMode="auto">
              <a:xfrm flipH="1">
                <a:off x="3559810" y="825500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0" y="753110"/>
                <a:ext cx="131134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50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8" name="Line 77"/>
              <p:cNvCxnSpPr>
                <a:cxnSpLocks noChangeShapeType="1"/>
              </p:cNvCxnSpPr>
              <p:nvPr/>
            </p:nvCxnSpPr>
            <p:spPr bwMode="auto">
              <a:xfrm>
                <a:off x="171450" y="44894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78"/>
              <p:cNvCxnSpPr>
                <a:cxnSpLocks noChangeShapeType="1"/>
              </p:cNvCxnSpPr>
              <p:nvPr/>
            </p:nvCxnSpPr>
            <p:spPr bwMode="auto">
              <a:xfrm flipH="1">
                <a:off x="3559810" y="44894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0" y="376555"/>
                <a:ext cx="131134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60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1" name="Line 80"/>
              <p:cNvCxnSpPr>
                <a:cxnSpLocks noChangeShapeType="1"/>
              </p:cNvCxnSpPr>
              <p:nvPr/>
            </p:nvCxnSpPr>
            <p:spPr bwMode="auto">
              <a:xfrm>
                <a:off x="171450" y="73025"/>
                <a:ext cx="33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81"/>
              <p:cNvCxnSpPr>
                <a:cxnSpLocks noChangeShapeType="1"/>
              </p:cNvCxnSpPr>
              <p:nvPr/>
            </p:nvCxnSpPr>
            <p:spPr bwMode="auto">
              <a:xfrm flipH="1">
                <a:off x="3559810" y="73025"/>
                <a:ext cx="3937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1134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70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4" name="Line 83"/>
              <p:cNvCxnSpPr>
                <a:cxnSpLocks noChangeShapeType="1"/>
              </p:cNvCxnSpPr>
              <p:nvPr/>
            </p:nvCxnSpPr>
            <p:spPr bwMode="auto">
              <a:xfrm>
                <a:off x="171450" y="73025"/>
                <a:ext cx="3427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84"/>
              <p:cNvCxnSpPr>
                <a:cxnSpLocks noChangeShapeType="1"/>
              </p:cNvCxnSpPr>
              <p:nvPr/>
            </p:nvCxnSpPr>
            <p:spPr bwMode="auto">
              <a:xfrm>
                <a:off x="171450" y="2727325"/>
                <a:ext cx="3427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85"/>
              <p:cNvCxnSpPr>
                <a:cxnSpLocks noChangeShapeType="1"/>
              </p:cNvCxnSpPr>
              <p:nvPr/>
            </p:nvCxnSpPr>
            <p:spPr bwMode="auto">
              <a:xfrm flipV="1">
                <a:off x="3599180" y="73025"/>
                <a:ext cx="0" cy="265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Line 86"/>
              <p:cNvCxnSpPr>
                <a:cxnSpLocks noChangeShapeType="1"/>
              </p:cNvCxnSpPr>
              <p:nvPr/>
            </p:nvCxnSpPr>
            <p:spPr bwMode="auto">
              <a:xfrm flipV="1">
                <a:off x="171450" y="73025"/>
                <a:ext cx="0" cy="265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231140" y="290830"/>
                <a:ext cx="3190240" cy="2376805"/>
              </a:xfrm>
              <a:custGeom>
                <a:avLst/>
                <a:gdLst>
                  <a:gd name="T0" fmla="*/ 0 w 5024"/>
                  <a:gd name="T1" fmla="*/ 3743 h 3743"/>
                  <a:gd name="T2" fmla="*/ 104 w 5024"/>
                  <a:gd name="T3" fmla="*/ 3691 h 3743"/>
                  <a:gd name="T4" fmla="*/ 176 w 5024"/>
                  <a:gd name="T5" fmla="*/ 3649 h 3743"/>
                  <a:gd name="T6" fmla="*/ 384 w 5024"/>
                  <a:gd name="T7" fmla="*/ 3577 h 3743"/>
                  <a:gd name="T8" fmla="*/ 592 w 5024"/>
                  <a:gd name="T9" fmla="*/ 3514 h 3743"/>
                  <a:gd name="T10" fmla="*/ 790 w 5024"/>
                  <a:gd name="T11" fmla="*/ 3473 h 3743"/>
                  <a:gd name="T12" fmla="*/ 998 w 5024"/>
                  <a:gd name="T13" fmla="*/ 3421 h 3743"/>
                  <a:gd name="T14" fmla="*/ 1487 w 5024"/>
                  <a:gd name="T15" fmla="*/ 3306 h 3743"/>
                  <a:gd name="T16" fmla="*/ 1893 w 5024"/>
                  <a:gd name="T17" fmla="*/ 3192 h 3743"/>
                  <a:gd name="T18" fmla="*/ 2236 w 5024"/>
                  <a:gd name="T19" fmla="*/ 3088 h 3743"/>
                  <a:gd name="T20" fmla="*/ 2818 w 5024"/>
                  <a:gd name="T21" fmla="*/ 2870 h 3743"/>
                  <a:gd name="T22" fmla="*/ 3266 w 5024"/>
                  <a:gd name="T23" fmla="*/ 2641 h 3743"/>
                  <a:gd name="T24" fmla="*/ 3619 w 5024"/>
                  <a:gd name="T25" fmla="*/ 2433 h 3743"/>
                  <a:gd name="T26" fmla="*/ 3890 w 5024"/>
                  <a:gd name="T27" fmla="*/ 2194 h 3743"/>
                  <a:gd name="T28" fmla="*/ 4098 w 5024"/>
                  <a:gd name="T29" fmla="*/ 1975 h 3743"/>
                  <a:gd name="T30" fmla="*/ 4306 w 5024"/>
                  <a:gd name="T31" fmla="*/ 1767 h 3743"/>
                  <a:gd name="T32" fmla="*/ 4472 w 5024"/>
                  <a:gd name="T33" fmla="*/ 1539 h 3743"/>
                  <a:gd name="T34" fmla="*/ 4576 w 5024"/>
                  <a:gd name="T35" fmla="*/ 1320 h 3743"/>
                  <a:gd name="T36" fmla="*/ 4680 w 5024"/>
                  <a:gd name="T37" fmla="*/ 1102 h 3743"/>
                  <a:gd name="T38" fmla="*/ 4784 w 5024"/>
                  <a:gd name="T39" fmla="*/ 884 h 3743"/>
                  <a:gd name="T40" fmla="*/ 4888 w 5024"/>
                  <a:gd name="T41" fmla="*/ 655 h 3743"/>
                  <a:gd name="T42" fmla="*/ 4951 w 5024"/>
                  <a:gd name="T43" fmla="*/ 437 h 3743"/>
                  <a:gd name="T44" fmla="*/ 5024 w 5024"/>
                  <a:gd name="T45" fmla="*/ 0 h 3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24" h="3743">
                    <a:moveTo>
                      <a:pt x="0" y="3743"/>
                    </a:moveTo>
                    <a:lnTo>
                      <a:pt x="104" y="3691"/>
                    </a:lnTo>
                    <a:lnTo>
                      <a:pt x="176" y="3649"/>
                    </a:lnTo>
                    <a:lnTo>
                      <a:pt x="384" y="3577"/>
                    </a:lnTo>
                    <a:lnTo>
                      <a:pt x="592" y="3514"/>
                    </a:lnTo>
                    <a:lnTo>
                      <a:pt x="790" y="3473"/>
                    </a:lnTo>
                    <a:lnTo>
                      <a:pt x="998" y="3421"/>
                    </a:lnTo>
                    <a:lnTo>
                      <a:pt x="1487" y="3306"/>
                    </a:lnTo>
                    <a:lnTo>
                      <a:pt x="1893" y="3192"/>
                    </a:lnTo>
                    <a:lnTo>
                      <a:pt x="2236" y="3088"/>
                    </a:lnTo>
                    <a:lnTo>
                      <a:pt x="2818" y="2870"/>
                    </a:lnTo>
                    <a:lnTo>
                      <a:pt x="3266" y="2641"/>
                    </a:lnTo>
                    <a:lnTo>
                      <a:pt x="3619" y="2433"/>
                    </a:lnTo>
                    <a:lnTo>
                      <a:pt x="3890" y="2194"/>
                    </a:lnTo>
                    <a:lnTo>
                      <a:pt x="4098" y="1975"/>
                    </a:lnTo>
                    <a:lnTo>
                      <a:pt x="4306" y="1767"/>
                    </a:lnTo>
                    <a:lnTo>
                      <a:pt x="4472" y="1539"/>
                    </a:lnTo>
                    <a:lnTo>
                      <a:pt x="4576" y="1320"/>
                    </a:lnTo>
                    <a:lnTo>
                      <a:pt x="4680" y="1102"/>
                    </a:lnTo>
                    <a:lnTo>
                      <a:pt x="4784" y="884"/>
                    </a:lnTo>
                    <a:lnTo>
                      <a:pt x="4888" y="655"/>
                    </a:lnTo>
                    <a:lnTo>
                      <a:pt x="4951" y="437"/>
                    </a:lnTo>
                    <a:lnTo>
                      <a:pt x="5024" y="0"/>
                    </a:lnTo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198120" y="263461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264160" y="260159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309880" y="257492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>
                <a:off x="441960" y="252920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3" name="Oval 72"/>
              <p:cNvSpPr>
                <a:spLocks noChangeArrowheads="1"/>
              </p:cNvSpPr>
              <p:nvPr/>
            </p:nvSpPr>
            <p:spPr bwMode="auto">
              <a:xfrm>
                <a:off x="574040" y="248920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699770" y="246316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831850" y="243014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1142365" y="235712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1400175" y="228473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1617980" y="221869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1987550" y="208026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2272030" y="193484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" name="Oval 80"/>
              <p:cNvSpPr>
                <a:spLocks noChangeArrowheads="1"/>
              </p:cNvSpPr>
              <p:nvPr/>
            </p:nvSpPr>
            <p:spPr bwMode="auto">
              <a:xfrm>
                <a:off x="2496185" y="180276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2668270" y="165100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2800350" y="151193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2932430" y="137985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3037840" y="123507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3103880" y="109601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auto">
              <a:xfrm>
                <a:off x="3169920" y="95758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auto">
              <a:xfrm>
                <a:off x="3235960" y="81915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3302000" y="67373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3342005" y="535305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>
                <a:off x="3388360" y="257810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177800" y="1789430"/>
                <a:ext cx="1677670" cy="897890"/>
              </a:xfrm>
              <a:custGeom>
                <a:avLst/>
                <a:gdLst>
                  <a:gd name="T0" fmla="*/ 0 w 2642"/>
                  <a:gd name="T1" fmla="*/ 1414 h 1414"/>
                  <a:gd name="T2" fmla="*/ 32 w 2642"/>
                  <a:gd name="T3" fmla="*/ 1373 h 1414"/>
                  <a:gd name="T4" fmla="*/ 73 w 2642"/>
                  <a:gd name="T5" fmla="*/ 1331 h 1414"/>
                  <a:gd name="T6" fmla="*/ 94 w 2642"/>
                  <a:gd name="T7" fmla="*/ 1310 h 1414"/>
                  <a:gd name="T8" fmla="*/ 136 w 2642"/>
                  <a:gd name="T9" fmla="*/ 1269 h 1414"/>
                  <a:gd name="T10" fmla="*/ 219 w 2642"/>
                  <a:gd name="T11" fmla="*/ 1206 h 1414"/>
                  <a:gd name="T12" fmla="*/ 312 w 2642"/>
                  <a:gd name="T13" fmla="*/ 1165 h 1414"/>
                  <a:gd name="T14" fmla="*/ 510 w 2642"/>
                  <a:gd name="T15" fmla="*/ 1082 h 1414"/>
                  <a:gd name="T16" fmla="*/ 708 w 2642"/>
                  <a:gd name="T17" fmla="*/ 1009 h 1414"/>
                  <a:gd name="T18" fmla="*/ 1134 w 2642"/>
                  <a:gd name="T19" fmla="*/ 884 h 1414"/>
                  <a:gd name="T20" fmla="*/ 1550 w 2642"/>
                  <a:gd name="T21" fmla="*/ 718 h 1414"/>
                  <a:gd name="T22" fmla="*/ 1862 w 2642"/>
                  <a:gd name="T23" fmla="*/ 593 h 1414"/>
                  <a:gd name="T24" fmla="*/ 2101 w 2642"/>
                  <a:gd name="T25" fmla="*/ 437 h 1414"/>
                  <a:gd name="T26" fmla="*/ 2351 w 2642"/>
                  <a:gd name="T27" fmla="*/ 270 h 1414"/>
                  <a:gd name="T28" fmla="*/ 2497 w 2642"/>
                  <a:gd name="T29" fmla="*/ 135 h 1414"/>
                  <a:gd name="T30" fmla="*/ 2642 w 2642"/>
                  <a:gd name="T31" fmla="*/ 0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2" h="1414">
                    <a:moveTo>
                      <a:pt x="0" y="1414"/>
                    </a:moveTo>
                    <a:lnTo>
                      <a:pt x="32" y="1373"/>
                    </a:lnTo>
                    <a:lnTo>
                      <a:pt x="73" y="1331"/>
                    </a:lnTo>
                    <a:lnTo>
                      <a:pt x="94" y="1310"/>
                    </a:lnTo>
                    <a:lnTo>
                      <a:pt x="136" y="1269"/>
                    </a:lnTo>
                    <a:lnTo>
                      <a:pt x="219" y="1206"/>
                    </a:lnTo>
                    <a:lnTo>
                      <a:pt x="312" y="1165"/>
                    </a:lnTo>
                    <a:lnTo>
                      <a:pt x="510" y="1082"/>
                    </a:lnTo>
                    <a:lnTo>
                      <a:pt x="708" y="1009"/>
                    </a:lnTo>
                    <a:lnTo>
                      <a:pt x="1134" y="884"/>
                    </a:lnTo>
                    <a:lnTo>
                      <a:pt x="1550" y="718"/>
                    </a:lnTo>
                    <a:lnTo>
                      <a:pt x="1862" y="593"/>
                    </a:lnTo>
                    <a:lnTo>
                      <a:pt x="2101" y="437"/>
                    </a:lnTo>
                    <a:lnTo>
                      <a:pt x="2351" y="270"/>
                    </a:lnTo>
                    <a:lnTo>
                      <a:pt x="2497" y="135"/>
                    </a:lnTo>
                    <a:lnTo>
                      <a:pt x="2642" y="0"/>
                    </a:lnTo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38430" y="2647950"/>
                <a:ext cx="79375" cy="59055"/>
              </a:xfrm>
              <a:custGeom>
                <a:avLst/>
                <a:gdLst>
                  <a:gd name="T0" fmla="*/ 0 w 125"/>
                  <a:gd name="T1" fmla="*/ 93 h 93"/>
                  <a:gd name="T2" fmla="*/ 125 w 125"/>
                  <a:gd name="T3" fmla="*/ 93 h 93"/>
                  <a:gd name="T4" fmla="*/ 62 w 125"/>
                  <a:gd name="T5" fmla="*/ 0 h 93"/>
                  <a:gd name="T6" fmla="*/ 0 w 12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3">
                    <a:moveTo>
                      <a:pt x="0" y="93"/>
                    </a:moveTo>
                    <a:lnTo>
                      <a:pt x="125" y="93"/>
                    </a:lnTo>
                    <a:lnTo>
                      <a:pt x="62" y="0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8115" y="2621280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3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3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84785" y="2595245"/>
                <a:ext cx="79375" cy="59055"/>
              </a:xfrm>
              <a:custGeom>
                <a:avLst/>
                <a:gdLst>
                  <a:gd name="T0" fmla="*/ 0 w 125"/>
                  <a:gd name="T1" fmla="*/ 93 h 93"/>
                  <a:gd name="T2" fmla="*/ 125 w 125"/>
                  <a:gd name="T3" fmla="*/ 93 h 93"/>
                  <a:gd name="T4" fmla="*/ 62 w 125"/>
                  <a:gd name="T5" fmla="*/ 0 h 93"/>
                  <a:gd name="T6" fmla="*/ 0 w 12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3">
                    <a:moveTo>
                      <a:pt x="0" y="93"/>
                    </a:moveTo>
                    <a:lnTo>
                      <a:pt x="125" y="93"/>
                    </a:lnTo>
                    <a:lnTo>
                      <a:pt x="62" y="0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98120" y="2581910"/>
                <a:ext cx="78740" cy="59055"/>
              </a:xfrm>
              <a:custGeom>
                <a:avLst/>
                <a:gdLst>
                  <a:gd name="T0" fmla="*/ 0 w 124"/>
                  <a:gd name="T1" fmla="*/ 93 h 93"/>
                  <a:gd name="T2" fmla="*/ 124 w 124"/>
                  <a:gd name="T3" fmla="*/ 93 h 93"/>
                  <a:gd name="T4" fmla="*/ 62 w 124"/>
                  <a:gd name="T5" fmla="*/ 0 h 93"/>
                  <a:gd name="T6" fmla="*/ 0 w 124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93">
                    <a:moveTo>
                      <a:pt x="0" y="93"/>
                    </a:moveTo>
                    <a:lnTo>
                      <a:pt x="124" y="93"/>
                    </a:lnTo>
                    <a:lnTo>
                      <a:pt x="62" y="0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224155" y="2555240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3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3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76860" y="2515870"/>
                <a:ext cx="79375" cy="59055"/>
              </a:xfrm>
              <a:custGeom>
                <a:avLst/>
                <a:gdLst>
                  <a:gd name="T0" fmla="*/ 0 w 125"/>
                  <a:gd name="T1" fmla="*/ 93 h 93"/>
                  <a:gd name="T2" fmla="*/ 125 w 125"/>
                  <a:gd name="T3" fmla="*/ 93 h 93"/>
                  <a:gd name="T4" fmla="*/ 63 w 125"/>
                  <a:gd name="T5" fmla="*/ 0 h 93"/>
                  <a:gd name="T6" fmla="*/ 0 w 12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3">
                    <a:moveTo>
                      <a:pt x="0" y="93"/>
                    </a:moveTo>
                    <a:lnTo>
                      <a:pt x="125" y="93"/>
                    </a:lnTo>
                    <a:lnTo>
                      <a:pt x="63" y="0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336550" y="2489200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2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2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462280" y="2436495"/>
                <a:ext cx="78740" cy="59690"/>
              </a:xfrm>
              <a:custGeom>
                <a:avLst/>
                <a:gdLst>
                  <a:gd name="T0" fmla="*/ 0 w 124"/>
                  <a:gd name="T1" fmla="*/ 94 h 94"/>
                  <a:gd name="T2" fmla="*/ 124 w 124"/>
                  <a:gd name="T3" fmla="*/ 94 h 94"/>
                  <a:gd name="T4" fmla="*/ 62 w 124"/>
                  <a:gd name="T5" fmla="*/ 0 h 94"/>
                  <a:gd name="T6" fmla="*/ 0 w 124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94">
                    <a:moveTo>
                      <a:pt x="0" y="94"/>
                    </a:moveTo>
                    <a:lnTo>
                      <a:pt x="124" y="94"/>
                    </a:lnTo>
                    <a:lnTo>
                      <a:pt x="62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587375" y="2390140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3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3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858520" y="2311400"/>
                <a:ext cx="79375" cy="59055"/>
              </a:xfrm>
              <a:custGeom>
                <a:avLst/>
                <a:gdLst>
                  <a:gd name="T0" fmla="*/ 0 w 125"/>
                  <a:gd name="T1" fmla="*/ 93 h 93"/>
                  <a:gd name="T2" fmla="*/ 125 w 125"/>
                  <a:gd name="T3" fmla="*/ 93 h 93"/>
                  <a:gd name="T4" fmla="*/ 62 w 125"/>
                  <a:gd name="T5" fmla="*/ 0 h 93"/>
                  <a:gd name="T6" fmla="*/ 0 w 12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3">
                    <a:moveTo>
                      <a:pt x="0" y="93"/>
                    </a:moveTo>
                    <a:lnTo>
                      <a:pt x="125" y="93"/>
                    </a:lnTo>
                    <a:lnTo>
                      <a:pt x="62" y="0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1122680" y="2205355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2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2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1320800" y="2125980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2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2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1472565" y="2026920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2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2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1631315" y="1921510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2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2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1723390" y="1835785"/>
                <a:ext cx="79375" cy="59690"/>
              </a:xfrm>
              <a:custGeom>
                <a:avLst/>
                <a:gdLst>
                  <a:gd name="T0" fmla="*/ 0 w 125"/>
                  <a:gd name="T1" fmla="*/ 94 h 94"/>
                  <a:gd name="T2" fmla="*/ 125 w 125"/>
                  <a:gd name="T3" fmla="*/ 94 h 94"/>
                  <a:gd name="T4" fmla="*/ 63 w 125"/>
                  <a:gd name="T5" fmla="*/ 0 h 94"/>
                  <a:gd name="T6" fmla="*/ 0 w 125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4">
                    <a:moveTo>
                      <a:pt x="0" y="94"/>
                    </a:moveTo>
                    <a:lnTo>
                      <a:pt x="125" y="94"/>
                    </a:lnTo>
                    <a:lnTo>
                      <a:pt x="63" y="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1816100" y="1750060"/>
                <a:ext cx="79375" cy="59055"/>
              </a:xfrm>
              <a:custGeom>
                <a:avLst/>
                <a:gdLst>
                  <a:gd name="T0" fmla="*/ 0 w 125"/>
                  <a:gd name="T1" fmla="*/ 93 h 93"/>
                  <a:gd name="T2" fmla="*/ 125 w 125"/>
                  <a:gd name="T3" fmla="*/ 93 h 93"/>
                  <a:gd name="T4" fmla="*/ 62 w 125"/>
                  <a:gd name="T5" fmla="*/ 0 h 93"/>
                  <a:gd name="T6" fmla="*/ 0 w 12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3">
                    <a:moveTo>
                      <a:pt x="0" y="93"/>
                    </a:moveTo>
                    <a:lnTo>
                      <a:pt x="125" y="93"/>
                    </a:lnTo>
                    <a:lnTo>
                      <a:pt x="62" y="0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204470" y="2033905"/>
                <a:ext cx="1955165" cy="666750"/>
              </a:xfrm>
              <a:custGeom>
                <a:avLst/>
                <a:gdLst>
                  <a:gd name="T0" fmla="*/ 0 w 3079"/>
                  <a:gd name="T1" fmla="*/ 1050 h 1050"/>
                  <a:gd name="T2" fmla="*/ 21 w 3079"/>
                  <a:gd name="T3" fmla="*/ 988 h 1050"/>
                  <a:gd name="T4" fmla="*/ 73 w 3079"/>
                  <a:gd name="T5" fmla="*/ 946 h 1050"/>
                  <a:gd name="T6" fmla="*/ 156 w 3079"/>
                  <a:gd name="T7" fmla="*/ 884 h 1050"/>
                  <a:gd name="T8" fmla="*/ 270 w 3079"/>
                  <a:gd name="T9" fmla="*/ 832 h 1050"/>
                  <a:gd name="T10" fmla="*/ 593 w 3079"/>
                  <a:gd name="T11" fmla="*/ 728 h 1050"/>
                  <a:gd name="T12" fmla="*/ 1009 w 3079"/>
                  <a:gd name="T13" fmla="*/ 624 h 1050"/>
                  <a:gd name="T14" fmla="*/ 1487 w 3079"/>
                  <a:gd name="T15" fmla="*/ 509 h 1050"/>
                  <a:gd name="T16" fmla="*/ 1862 w 3079"/>
                  <a:gd name="T17" fmla="*/ 426 h 1050"/>
                  <a:gd name="T18" fmla="*/ 2278 w 3079"/>
                  <a:gd name="T19" fmla="*/ 312 h 1050"/>
                  <a:gd name="T20" fmla="*/ 2600 w 3079"/>
                  <a:gd name="T21" fmla="*/ 197 h 1050"/>
                  <a:gd name="T22" fmla="*/ 2860 w 3079"/>
                  <a:gd name="T23" fmla="*/ 93 h 1050"/>
                  <a:gd name="T24" fmla="*/ 3079 w 3079"/>
                  <a:gd name="T25" fmla="*/ 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79" h="1050">
                    <a:moveTo>
                      <a:pt x="0" y="1050"/>
                    </a:moveTo>
                    <a:lnTo>
                      <a:pt x="21" y="988"/>
                    </a:lnTo>
                    <a:lnTo>
                      <a:pt x="73" y="946"/>
                    </a:lnTo>
                    <a:lnTo>
                      <a:pt x="156" y="884"/>
                    </a:lnTo>
                    <a:lnTo>
                      <a:pt x="270" y="832"/>
                    </a:lnTo>
                    <a:lnTo>
                      <a:pt x="593" y="728"/>
                    </a:lnTo>
                    <a:lnTo>
                      <a:pt x="1009" y="624"/>
                    </a:lnTo>
                    <a:lnTo>
                      <a:pt x="1487" y="509"/>
                    </a:lnTo>
                    <a:lnTo>
                      <a:pt x="1862" y="426"/>
                    </a:lnTo>
                    <a:lnTo>
                      <a:pt x="2278" y="312"/>
                    </a:lnTo>
                    <a:lnTo>
                      <a:pt x="2600" y="197"/>
                    </a:lnTo>
                    <a:lnTo>
                      <a:pt x="2860" y="93"/>
                    </a:lnTo>
                    <a:lnTo>
                      <a:pt x="3079" y="0"/>
                    </a:lnTo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177800" y="2673985"/>
                <a:ext cx="53340" cy="53340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191135" y="2634615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224155" y="2607945"/>
                <a:ext cx="52705" cy="53340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276860" y="2568575"/>
                <a:ext cx="53340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349885" y="2535555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554355" y="2469515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818515" y="2403475"/>
                <a:ext cx="53340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1122680" y="2331085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1360170" y="2278380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19" name="Rectangle 118"/>
              <p:cNvSpPr>
                <a:spLocks noChangeArrowheads="1"/>
              </p:cNvSpPr>
              <p:nvPr/>
            </p:nvSpPr>
            <p:spPr bwMode="auto">
              <a:xfrm>
                <a:off x="1624330" y="2205355"/>
                <a:ext cx="53340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1829435" y="2132965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1994535" y="2066925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2132965" y="2007235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1485900" y="2892425"/>
                <a:ext cx="755877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Nominal strain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 rot="16200000">
                <a:off x="-495296" y="1359778"/>
                <a:ext cx="748941" cy="142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Nominal stress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158115" y="2680970"/>
                <a:ext cx="27216" cy="1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3592830" y="20320"/>
                <a:ext cx="27216" cy="1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2582545" y="119380"/>
                <a:ext cx="977265" cy="51498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128" name="Line 154"/>
              <p:cNvCxnSpPr>
                <a:cxnSpLocks noChangeShapeType="1"/>
              </p:cNvCxnSpPr>
              <p:nvPr/>
            </p:nvCxnSpPr>
            <p:spPr bwMode="auto">
              <a:xfrm>
                <a:off x="2040890" y="126696"/>
                <a:ext cx="9772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Line 155"/>
              <p:cNvCxnSpPr>
                <a:cxnSpLocks noChangeShapeType="1"/>
              </p:cNvCxnSpPr>
              <p:nvPr/>
            </p:nvCxnSpPr>
            <p:spPr bwMode="auto">
              <a:xfrm>
                <a:off x="2040890" y="641681"/>
                <a:ext cx="9772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Line 156"/>
              <p:cNvCxnSpPr>
                <a:cxnSpLocks noChangeShapeType="1"/>
              </p:cNvCxnSpPr>
              <p:nvPr/>
            </p:nvCxnSpPr>
            <p:spPr bwMode="auto">
              <a:xfrm flipV="1">
                <a:off x="3018155" y="126696"/>
                <a:ext cx="0" cy="5149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Line 157"/>
              <p:cNvCxnSpPr>
                <a:cxnSpLocks noChangeShapeType="1"/>
              </p:cNvCxnSpPr>
              <p:nvPr/>
            </p:nvCxnSpPr>
            <p:spPr bwMode="auto">
              <a:xfrm flipV="1">
                <a:off x="2040890" y="126696"/>
                <a:ext cx="0" cy="5149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Rectangle 131"/>
              <p:cNvSpPr>
                <a:spLocks noChangeArrowheads="1"/>
              </p:cNvSpPr>
              <p:nvPr/>
            </p:nvSpPr>
            <p:spPr bwMode="auto">
              <a:xfrm>
                <a:off x="2393315" y="146050"/>
                <a:ext cx="439176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uni-axial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3" name="Line 159"/>
              <p:cNvCxnSpPr>
                <a:cxnSpLocks noChangeShapeType="1"/>
              </p:cNvCxnSpPr>
              <p:nvPr/>
            </p:nvCxnSpPr>
            <p:spPr bwMode="auto">
              <a:xfrm>
                <a:off x="2093595" y="218771"/>
                <a:ext cx="264160" cy="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2192655" y="185751"/>
                <a:ext cx="66040" cy="66040"/>
              </a:xfrm>
              <a:prstGeom prst="ellips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2397227" y="313538"/>
                <a:ext cx="458470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bi-axial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6" name="Line 162"/>
              <p:cNvCxnSpPr>
                <a:cxnSpLocks noChangeShapeType="1"/>
              </p:cNvCxnSpPr>
              <p:nvPr/>
            </p:nvCxnSpPr>
            <p:spPr bwMode="auto">
              <a:xfrm>
                <a:off x="2093595" y="383871"/>
                <a:ext cx="264160" cy="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2185670" y="344501"/>
                <a:ext cx="79375" cy="59055"/>
              </a:xfrm>
              <a:custGeom>
                <a:avLst/>
                <a:gdLst>
                  <a:gd name="T0" fmla="*/ 0 w 125"/>
                  <a:gd name="T1" fmla="*/ 93 h 93"/>
                  <a:gd name="T2" fmla="*/ 125 w 125"/>
                  <a:gd name="T3" fmla="*/ 93 h 93"/>
                  <a:gd name="T4" fmla="*/ 63 w 125"/>
                  <a:gd name="T5" fmla="*/ 0 h 93"/>
                  <a:gd name="T6" fmla="*/ 0 w 125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93">
                    <a:moveTo>
                      <a:pt x="0" y="93"/>
                    </a:moveTo>
                    <a:lnTo>
                      <a:pt x="125" y="93"/>
                    </a:lnTo>
                    <a:lnTo>
                      <a:pt x="63" y="0"/>
                    </a:lnTo>
                    <a:lnTo>
                      <a:pt x="0" y="93"/>
                    </a:lnTo>
                    <a:close/>
                  </a:path>
                </a:pathLst>
              </a:cu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38" name="Rectangle 137"/>
              <p:cNvSpPr>
                <a:spLocks noChangeArrowheads="1"/>
              </p:cNvSpPr>
              <p:nvPr/>
            </p:nvSpPr>
            <p:spPr bwMode="auto">
              <a:xfrm>
                <a:off x="2397227" y="445287"/>
                <a:ext cx="565361" cy="13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</a:rPr>
                  <a:t>pure shear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39" name="Line 165"/>
              <p:cNvCxnSpPr>
                <a:cxnSpLocks noChangeShapeType="1"/>
              </p:cNvCxnSpPr>
              <p:nvPr/>
            </p:nvCxnSpPr>
            <p:spPr bwMode="auto">
              <a:xfrm>
                <a:off x="2093595" y="542621"/>
                <a:ext cx="264160" cy="0"/>
              </a:xfrm>
              <a:prstGeom prst="line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2199005" y="515951"/>
                <a:ext cx="52705" cy="52705"/>
              </a:xfrm>
              <a:prstGeom prst="rect">
                <a:avLst/>
              </a:prstGeom>
              <a:noFill/>
              <a:ln w="1333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0186861"/>
      </p:ext>
    </p:extLst>
  </p:cSld>
  <p:clrMapOvr>
    <a:masterClrMapping/>
  </p:clrMapOvr>
  <p:transition>
    <p:fade thruBlk="1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6412" y="1720514"/>
            <a:ext cx="6108483" cy="4822102"/>
            <a:chOff x="0" y="-1"/>
            <a:chExt cx="5248325" cy="4096487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501091"/>
              <a:ext cx="2987674" cy="537210"/>
              <a:chOff x="0" y="0"/>
              <a:chExt cx="2987822" cy="537413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73152" y="117043"/>
                <a:ext cx="2798064" cy="420370"/>
                <a:chOff x="0" y="0"/>
                <a:chExt cx="2798064" cy="42037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92531" y="98755"/>
                  <a:ext cx="1594713" cy="22311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187244" y="0"/>
                  <a:ext cx="229870" cy="42037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362102" y="0"/>
                  <a:ext cx="229870" cy="42037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00"/>
                </a:p>
              </p:txBody>
            </p: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2300630" y="208483"/>
                  <a:ext cx="49743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flipH="1">
                  <a:off x="0" y="208483"/>
                  <a:ext cx="49743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Oval 56"/>
              <p:cNvSpPr/>
              <p:nvPr/>
            </p:nvSpPr>
            <p:spPr>
              <a:xfrm>
                <a:off x="1049731" y="307238"/>
                <a:ext cx="58420" cy="584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737360" y="307238"/>
                <a:ext cx="58420" cy="584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071676" y="263347"/>
                <a:ext cx="69860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 Box 21679"/>
              <p:cNvSpPr txBox="1"/>
              <p:nvPr/>
            </p:nvSpPr>
            <p:spPr>
              <a:xfrm>
                <a:off x="2713502" y="51187"/>
                <a:ext cx="274320" cy="26289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61" name="Text Box 21680"/>
              <p:cNvSpPr txBox="1"/>
              <p:nvPr/>
            </p:nvSpPr>
            <p:spPr>
              <a:xfrm>
                <a:off x="0" y="62156"/>
                <a:ext cx="274320" cy="26289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62" name="Text Box 21681"/>
              <p:cNvSpPr txBox="1"/>
              <p:nvPr/>
            </p:nvSpPr>
            <p:spPr>
              <a:xfrm>
                <a:off x="1287412" y="0"/>
                <a:ext cx="282575" cy="26289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6" name="Text Box 21682"/>
            <p:cNvSpPr txBox="1"/>
            <p:nvPr/>
          </p:nvSpPr>
          <p:spPr>
            <a:xfrm>
              <a:off x="753458" y="1133856"/>
              <a:ext cx="1349375" cy="2622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Simple tension test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29660" y="-1"/>
              <a:ext cx="2018665" cy="1721489"/>
              <a:chOff x="0" y="-7316"/>
              <a:chExt cx="2018996" cy="172163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0" y="1035101"/>
                <a:ext cx="2018996" cy="24140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12141" y="687629"/>
                <a:ext cx="1594485" cy="3467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742492" y="1419149"/>
                <a:ext cx="49720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980237" y="921715"/>
                <a:ext cx="57785" cy="5778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80237" y="757123"/>
                <a:ext cx="57785" cy="5778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0" name="Text Box 21689"/>
              <p:cNvSpPr txBox="1"/>
              <p:nvPr/>
            </p:nvSpPr>
            <p:spPr>
              <a:xfrm>
                <a:off x="991094" y="-7316"/>
                <a:ext cx="273685" cy="2622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51" name="Text Box 21690"/>
              <p:cNvSpPr txBox="1"/>
              <p:nvPr/>
            </p:nvSpPr>
            <p:spPr>
              <a:xfrm>
                <a:off x="991094" y="1452067"/>
                <a:ext cx="273685" cy="2622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52" name="Text Box 21691"/>
              <p:cNvSpPr txBox="1"/>
              <p:nvPr/>
            </p:nvSpPr>
            <p:spPr>
              <a:xfrm>
                <a:off x="1148486" y="727863"/>
                <a:ext cx="281940" cy="2622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>
                <a:off x="998524" y="866852"/>
                <a:ext cx="24193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0" y="438912"/>
                <a:ext cx="2018665" cy="2413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rot="5400000" flipH="1">
                <a:off x="760780" y="303581"/>
                <a:ext cx="49720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 Box 21695"/>
            <p:cNvSpPr txBox="1"/>
            <p:nvPr/>
          </p:nvSpPr>
          <p:spPr>
            <a:xfrm>
              <a:off x="3094300" y="1422806"/>
              <a:ext cx="1078230" cy="2622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Pure shear test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5101" y="1660550"/>
              <a:ext cx="1999922" cy="2026919"/>
              <a:chOff x="-153" y="0"/>
              <a:chExt cx="1999922" cy="202691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31520" y="961948"/>
                <a:ext cx="52260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-153" y="0"/>
                <a:ext cx="1999922" cy="2026919"/>
                <a:chOff x="-153" y="0"/>
                <a:chExt cx="1999947" cy="2027225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406108" y="442570"/>
                  <a:ext cx="1174089" cy="117408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00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980351" y="1459382"/>
                  <a:ext cx="882396" cy="567843"/>
                  <a:chOff x="0" y="0"/>
                  <a:chExt cx="882396" cy="567843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>
                  <a:xfrm rot="1800000">
                    <a:off x="470916" y="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 rot="3600000">
                    <a:off x="185623" y="25969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/>
                  <p:cNvCxnSpPr/>
                  <p:nvPr/>
                </p:nvCxnSpPr>
                <p:spPr>
                  <a:xfrm rot="5400000">
                    <a:off x="-205740" y="362103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5"/>
                <p:cNvGrpSpPr/>
                <p:nvPr/>
              </p:nvGrpSpPr>
              <p:grpSpPr>
                <a:xfrm rot="5400000">
                  <a:off x="-157239" y="1203274"/>
                  <a:ext cx="882015" cy="567843"/>
                  <a:chOff x="0" y="0"/>
                  <a:chExt cx="882396" cy="567843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>
                  <a:xfrm rot="1800000">
                    <a:off x="470916" y="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rot="3600000">
                    <a:off x="185623" y="25969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 rot="5400000">
                    <a:off x="-205740" y="362103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/>
                <p:cNvGrpSpPr/>
                <p:nvPr/>
              </p:nvGrpSpPr>
              <p:grpSpPr>
                <a:xfrm rot="10800000">
                  <a:off x="117157" y="43738"/>
                  <a:ext cx="882015" cy="567843"/>
                  <a:chOff x="0" y="0"/>
                  <a:chExt cx="882396" cy="567843"/>
                </a:xfrm>
              </p:grpSpPr>
              <p:cxnSp>
                <p:nvCxnSpPr>
                  <p:cNvPr id="36" name="Straight Arrow Connector 35"/>
                  <p:cNvCxnSpPr/>
                  <p:nvPr/>
                </p:nvCxnSpPr>
                <p:spPr>
                  <a:xfrm rot="1800000">
                    <a:off x="470916" y="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/>
                  <p:nvPr/>
                </p:nvCxnSpPr>
                <p:spPr>
                  <a:xfrm rot="3600000">
                    <a:off x="185623" y="25969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 rot="5400000">
                    <a:off x="-205740" y="362103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 rot="16200000">
                  <a:off x="1274865" y="334594"/>
                  <a:ext cx="882015" cy="567843"/>
                  <a:chOff x="0" y="0"/>
                  <a:chExt cx="882396" cy="567843"/>
                </a:xfrm>
              </p:grpSpPr>
              <p:cxnSp>
                <p:nvCxnSpPr>
                  <p:cNvPr id="33" name="Straight Arrow Connector 32"/>
                  <p:cNvCxnSpPr/>
                  <p:nvPr/>
                </p:nvCxnSpPr>
                <p:spPr>
                  <a:xfrm rot="1800000">
                    <a:off x="470916" y="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 rot="3600000">
                    <a:off x="185623" y="259690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rot="5400000">
                    <a:off x="-205740" y="362103"/>
                    <a:ext cx="41148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Oval 28"/>
                <p:cNvSpPr/>
                <p:nvPr/>
              </p:nvSpPr>
              <p:spPr>
                <a:xfrm>
                  <a:off x="706031" y="1020470"/>
                  <a:ext cx="57785" cy="5778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218095" y="1020470"/>
                  <a:ext cx="57785" cy="5778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1" name="Text Box 21718"/>
                <p:cNvSpPr txBox="1"/>
                <p:nvPr/>
              </p:nvSpPr>
              <p:spPr>
                <a:xfrm>
                  <a:off x="866965" y="716890"/>
                  <a:ext cx="281940" cy="2622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</a:t>
                  </a:r>
                </a:p>
              </p:txBody>
            </p:sp>
            <p:sp>
              <p:nvSpPr>
                <p:cNvPr id="32" name="Text Box 21719"/>
                <p:cNvSpPr txBox="1"/>
                <p:nvPr/>
              </p:nvSpPr>
              <p:spPr>
                <a:xfrm>
                  <a:off x="1002296" y="0"/>
                  <a:ext cx="273050" cy="26162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F</a:t>
                  </a:r>
                </a:p>
              </p:txBody>
            </p:sp>
          </p:grpSp>
        </p:grpSp>
        <p:sp>
          <p:nvSpPr>
            <p:cNvPr id="10" name="Text Box 21720"/>
            <p:cNvSpPr txBox="1"/>
            <p:nvPr/>
          </p:nvSpPr>
          <p:spPr>
            <a:xfrm>
              <a:off x="687621" y="3807561"/>
              <a:ext cx="1247775" cy="288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Equal biaxial test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42969" y="2062886"/>
              <a:ext cx="1151890" cy="1448054"/>
              <a:chOff x="0" y="0"/>
              <a:chExt cx="1151890" cy="144805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0" y="146304"/>
                <a:ext cx="1151890" cy="1301750"/>
              </a:xfrm>
              <a:custGeom>
                <a:avLst/>
                <a:gdLst>
                  <a:gd name="connsiteX0" fmla="*/ 0 w 1152144"/>
                  <a:gd name="connsiteY0" fmla="*/ 3658 h 1302106"/>
                  <a:gd name="connsiteX1" fmla="*/ 0 w 1152144"/>
                  <a:gd name="connsiteY1" fmla="*/ 1302106 h 1302106"/>
                  <a:gd name="connsiteX2" fmla="*/ 1152144 w 1152144"/>
                  <a:gd name="connsiteY2" fmla="*/ 1302106 h 1302106"/>
                  <a:gd name="connsiteX3" fmla="*/ 1152144 w 1152144"/>
                  <a:gd name="connsiteY3" fmla="*/ 0 h 1302106"/>
                  <a:gd name="connsiteX4" fmla="*/ 1016813 w 1152144"/>
                  <a:gd name="connsiteY4" fmla="*/ 0 h 1302106"/>
                  <a:gd name="connsiteX5" fmla="*/ 1016813 w 1152144"/>
                  <a:gd name="connsiteY5" fmla="*/ 1148487 h 1302106"/>
                  <a:gd name="connsiteX6" fmla="*/ 138989 w 1152144"/>
                  <a:gd name="connsiteY6" fmla="*/ 1148487 h 1302106"/>
                  <a:gd name="connsiteX7" fmla="*/ 138989 w 1152144"/>
                  <a:gd name="connsiteY7" fmla="*/ 3658 h 1302106"/>
                  <a:gd name="connsiteX8" fmla="*/ 0 w 1152144"/>
                  <a:gd name="connsiteY8" fmla="*/ 3658 h 130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144" h="1302106">
                    <a:moveTo>
                      <a:pt x="0" y="3658"/>
                    </a:moveTo>
                    <a:lnTo>
                      <a:pt x="0" y="1302106"/>
                    </a:lnTo>
                    <a:lnTo>
                      <a:pt x="1152144" y="1302106"/>
                    </a:lnTo>
                    <a:lnTo>
                      <a:pt x="1152144" y="0"/>
                    </a:lnTo>
                    <a:lnTo>
                      <a:pt x="1016813" y="0"/>
                    </a:lnTo>
                    <a:lnTo>
                      <a:pt x="1016813" y="1148487"/>
                    </a:lnTo>
                    <a:lnTo>
                      <a:pt x="138989" y="1148487"/>
                    </a:lnTo>
                    <a:lnTo>
                      <a:pt x="138989" y="3658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5" name="Text Box 21723"/>
              <p:cNvSpPr txBox="1"/>
              <p:nvPr/>
            </p:nvSpPr>
            <p:spPr>
              <a:xfrm>
                <a:off x="537667" y="0"/>
                <a:ext cx="273050" cy="2616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26695" y="1035101"/>
                <a:ext cx="57150" cy="571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26695" y="749808"/>
                <a:ext cx="57150" cy="571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8" name="Text Box 21726"/>
              <p:cNvSpPr txBox="1"/>
              <p:nvPr/>
            </p:nvSpPr>
            <p:spPr>
              <a:xfrm>
                <a:off x="687629" y="793699"/>
                <a:ext cx="281305" cy="2616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506577" y="923544"/>
                <a:ext cx="31623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60935" y="398678"/>
                <a:ext cx="833932" cy="1676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312725" y="265176"/>
                <a:ext cx="4965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 Box 21730"/>
            <p:cNvSpPr txBox="1"/>
            <p:nvPr/>
          </p:nvSpPr>
          <p:spPr>
            <a:xfrm>
              <a:off x="3258890" y="3624681"/>
              <a:ext cx="1941830" cy="2622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Volumetric compression test</a:t>
              </a:r>
            </a:p>
          </p:txBody>
        </p:sp>
      </p:grpSp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Elastomer Tests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110331" y="668866"/>
            <a:ext cx="8909050" cy="5873750"/>
          </a:xfrm>
        </p:spPr>
        <p:txBody>
          <a:bodyPr/>
          <a:lstStyle/>
          <a:p>
            <a:r>
              <a:rPr lang="en-US" dirty="0"/>
              <a:t>Data type: Nominal stress vs. principal stretch</a:t>
            </a:r>
          </a:p>
        </p:txBody>
      </p:sp>
    </p:spTree>
    <p:extLst>
      <p:ext uri="{BB962C8B-B14F-4D97-AF65-F5344CB8AC3E}">
        <p14:creationId xmlns:p14="http://schemas.microsoft.com/office/powerpoint/2010/main" val="81921684"/>
      </p:ext>
    </p:extLst>
  </p:cSld>
  <p:clrMapOvr>
    <a:masterClrMapping/>
  </p:clrMapOvr>
  <p:transition>
    <p:fade thruBlk="1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enough number of independent experimental data</a:t>
            </a:r>
          </a:p>
          <a:p>
            <a:pPr lvl="1"/>
            <a:r>
              <a:rPr lang="en-US" dirty="0"/>
              <a:t>No rank deficiency for curve fitting algorithm</a:t>
            </a:r>
          </a:p>
          <a:p>
            <a:r>
              <a:rPr lang="en-US" dirty="0"/>
              <a:t>All tests measure principal stress and principle stretch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A5447E-1D45-8536-5609-A7C4E60F8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14890"/>
                  </p:ext>
                </p:extLst>
              </p:nvPr>
            </p:nvGraphicFramePr>
            <p:xfrm>
              <a:off x="646269" y="2310062"/>
              <a:ext cx="7528329" cy="235819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{5940675A-B579-460E-94D1-54222C63F5DA}</a:tableStyleId>
                  </a:tblPr>
                  <a:tblGrid>
                    <a:gridCol w="1922126">
                      <a:extLst>
                        <a:ext uri="{9D8B030D-6E8A-4147-A177-3AD203B41FA5}">
                          <a16:colId xmlns:a16="http://schemas.microsoft.com/office/drawing/2014/main" val="3754054969"/>
                        </a:ext>
                      </a:extLst>
                    </a:gridCol>
                    <a:gridCol w="2963279">
                      <a:extLst>
                        <a:ext uri="{9D8B030D-6E8A-4147-A177-3AD203B41FA5}">
                          <a16:colId xmlns:a16="http://schemas.microsoft.com/office/drawing/2014/main" val="2012160799"/>
                        </a:ext>
                      </a:extLst>
                    </a:gridCol>
                    <a:gridCol w="2642924">
                      <a:extLst>
                        <a:ext uri="{9D8B030D-6E8A-4147-A177-3AD203B41FA5}">
                          <a16:colId xmlns:a16="http://schemas.microsoft.com/office/drawing/2014/main" val="2008062609"/>
                        </a:ext>
                      </a:extLst>
                    </a:gridCol>
                  </a:tblGrid>
                  <a:tr h="3930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Experiment Type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Stretch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Stress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26813458"/>
                      </a:ext>
                    </a:extLst>
                  </a:tr>
                  <a:tr h="3930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Uniaxial tension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Stretch ratio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aseline="-250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Nominal stress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600" baseline="30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16996665"/>
                      </a:ext>
                    </a:extLst>
                  </a:tr>
                  <a:tr h="786063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Equi-biaxial tension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Stretch ratio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aseline="-250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in y-direction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Nominal stress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600" baseline="30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in y-direction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06226585"/>
                      </a:ext>
                    </a:extLst>
                  </a:tr>
                  <a:tr h="3930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Pure shear test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Stretch ratio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aseline="-250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Nominal stress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600" baseline="30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86721672"/>
                      </a:ext>
                    </a:extLst>
                  </a:tr>
                  <a:tr h="3930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Volumetric test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Compression ratio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aseline="-250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 dirty="0">
                              <a:effectLst/>
                            </a:rPr>
                            <a:t>Pressure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600" baseline="30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65901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A5447E-1D45-8536-5609-A7C4E60F8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14890"/>
                  </p:ext>
                </p:extLst>
              </p:nvPr>
            </p:nvGraphicFramePr>
            <p:xfrm>
              <a:off x="646269" y="2310062"/>
              <a:ext cx="7528329" cy="235819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{5940675A-B579-460E-94D1-54222C63F5DA}</a:tableStyleId>
                  </a:tblPr>
                  <a:tblGrid>
                    <a:gridCol w="1922126">
                      <a:extLst>
                        <a:ext uri="{9D8B030D-6E8A-4147-A177-3AD203B41FA5}">
                          <a16:colId xmlns:a16="http://schemas.microsoft.com/office/drawing/2014/main" val="3754054969"/>
                        </a:ext>
                      </a:extLst>
                    </a:gridCol>
                    <a:gridCol w="2963279">
                      <a:extLst>
                        <a:ext uri="{9D8B030D-6E8A-4147-A177-3AD203B41FA5}">
                          <a16:colId xmlns:a16="http://schemas.microsoft.com/office/drawing/2014/main" val="2012160799"/>
                        </a:ext>
                      </a:extLst>
                    </a:gridCol>
                    <a:gridCol w="2642924">
                      <a:extLst>
                        <a:ext uri="{9D8B030D-6E8A-4147-A177-3AD203B41FA5}">
                          <a16:colId xmlns:a16="http://schemas.microsoft.com/office/drawing/2014/main" val="2008062609"/>
                        </a:ext>
                      </a:extLst>
                    </a:gridCol>
                  </a:tblGrid>
                  <a:tr h="3930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Experiment Type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Stretch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Stress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26813458"/>
                      </a:ext>
                    </a:extLst>
                  </a:tr>
                  <a:tr h="3930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Uniaxial tension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5226" t="-103125" r="-89918" b="-4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85023" t="-103125" r="-691" b="-4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6996665"/>
                      </a:ext>
                    </a:extLst>
                  </a:tr>
                  <a:tr h="786063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Equi-biaxial tension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5226" t="-100000" r="-89918" b="-10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85023" t="-100000" r="-691" b="-10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226585"/>
                      </a:ext>
                    </a:extLst>
                  </a:tr>
                  <a:tr h="3930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Pure shear test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5226" t="-406250" r="-89918" b="-1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85023" t="-406250" r="-691" b="-11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6721672"/>
                      </a:ext>
                    </a:extLst>
                  </a:tr>
                  <a:tr h="3930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  <a:buNone/>
                          </a:pPr>
                          <a:r>
                            <a:rPr lang="en-US" sz="1600">
                              <a:effectLst/>
                            </a:rPr>
                            <a:t>Volumetric test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algun Gothic" panose="020B0503020000020004" pitchFamily="34" charset="-127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5226" t="-498462" r="-89918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85023" t="-498462" r="-691" b="-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9011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6941284"/>
      </p:ext>
    </p:extLst>
  </p:cSld>
  <p:clrMapOvr>
    <a:masterClrMapping/>
  </p:clrMapOvr>
  <p:transition>
    <p:fade thruBlk="1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Uni-axial (simple tension) test</a:t>
                </a:r>
              </a:p>
              <a:p>
                <a:pPr lvl="1"/>
                <a:r>
                  <a:rPr lang="en-US" dirty="0"/>
                  <a:t>A rectangular strip if specimen (10:1 ratio)</a:t>
                </a:r>
              </a:p>
              <a:p>
                <a:r>
                  <a:rPr lang="en-US" dirty="0"/>
                  <a:t>Deformation: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Nominal stress: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i="0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Regression equation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 bwMode="auto">
          <a:xfrm>
            <a:off x="2838889" y="4063408"/>
            <a:ext cx="1181701" cy="6689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C6231A-43A8-7E31-6F58-59A433BD345F}"/>
                  </a:ext>
                </a:extLst>
              </p:cNvPr>
              <p:cNvSpPr txBox="1"/>
              <p:nvPr/>
            </p:nvSpPr>
            <p:spPr>
              <a:xfrm>
                <a:off x="604605" y="3998083"/>
                <a:ext cx="7920502" cy="780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C6231A-43A8-7E31-6F58-59A433BD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05" y="3998083"/>
                <a:ext cx="7920502" cy="7809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391503"/>
      </p:ext>
    </p:extLst>
  </p:cSld>
  <p:clrMapOvr>
    <a:masterClrMapping/>
  </p:clrMapOvr>
  <p:transition>
    <p:fade thruBlk="1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Equi-biaxial test</a:t>
                </a:r>
              </a:p>
              <a:p>
                <a:pPr lvl="1"/>
                <a:r>
                  <a:rPr lang="en-US" dirty="0"/>
                  <a:t>Equivalent to pure compression state</a:t>
                </a:r>
              </a:p>
              <a:p>
                <a:pPr lvl="1"/>
                <a:r>
                  <a:rPr lang="en-US" dirty="0"/>
                  <a:t>Radially stretching a circular disk</a:t>
                </a:r>
              </a:p>
              <a:p>
                <a:pPr lvl="1"/>
                <a:r>
                  <a:rPr lang="en-US" dirty="0"/>
                  <a:t>Measure radial stress and radial stretch </a:t>
                </a:r>
              </a:p>
              <a:p>
                <a:pPr lvl="1"/>
                <a:r>
                  <a:rPr lang="en-US" dirty="0"/>
                  <a:t>Converting bi-axial stress/strain to compressive stress/strain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Nominal stress: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i="0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Regression: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 bwMode="auto">
          <a:xfrm>
            <a:off x="2658006" y="5186278"/>
            <a:ext cx="1181701" cy="6689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CDCFD2-C0FD-7017-D09F-9F53A182BA80}"/>
                  </a:ext>
                </a:extLst>
              </p:cNvPr>
              <p:cNvSpPr txBox="1"/>
              <p:nvPr/>
            </p:nvSpPr>
            <p:spPr>
              <a:xfrm>
                <a:off x="912193" y="2662920"/>
                <a:ext cx="7034298" cy="84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CDCFD2-C0FD-7017-D09F-9F53A182B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93" y="2662920"/>
                <a:ext cx="7034298" cy="848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801C91-6A8F-90B4-EEFF-7741B12E92E5}"/>
                  </a:ext>
                </a:extLst>
              </p:cNvPr>
              <p:cNvSpPr txBox="1"/>
              <p:nvPr/>
            </p:nvSpPr>
            <p:spPr>
              <a:xfrm>
                <a:off x="405644" y="5066608"/>
                <a:ext cx="8047396" cy="780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801C91-6A8F-90B4-EEFF-7741B12E9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4" y="5066608"/>
                <a:ext cx="8047396" cy="780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979548"/>
      </p:ext>
    </p:extLst>
  </p:cSld>
  <p:clrMapOvr>
    <a:masterClrMapping/>
  </p:clrMapOvr>
  <p:transition>
    <p:fade thruBlk="1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Pure shear test</a:t>
                </a:r>
              </a:p>
              <a:p>
                <a:pPr lvl="1"/>
                <a:r>
                  <a:rPr lang="en-US" dirty="0"/>
                  <a:t>Twisting circular shaft (not appropriate for hyperelastic material)</a:t>
                </a:r>
              </a:p>
              <a:p>
                <a:pPr lvl="1"/>
                <a:r>
                  <a:rPr lang="en-US" dirty="0"/>
                  <a:t>Simple tension test with wide specimen (1:10 ratio): pure shear state at 45 degree line</a:t>
                </a:r>
              </a:p>
              <a:p>
                <a:r>
                  <a:rPr lang="en-US" dirty="0"/>
                  <a:t>Deformation: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Nominal stress: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i="0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Regression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2793988" y="3765834"/>
            <a:ext cx="1181701" cy="6689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286E4C-1956-3DA3-1FB7-28C7CAE6F520}"/>
                  </a:ext>
                </a:extLst>
              </p:cNvPr>
              <p:cNvSpPr txBox="1"/>
              <p:nvPr/>
            </p:nvSpPr>
            <p:spPr>
              <a:xfrm>
                <a:off x="550015" y="3709853"/>
                <a:ext cx="7914539" cy="780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286E4C-1956-3DA3-1FB7-28C7CAE6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5" y="3709853"/>
                <a:ext cx="7914539" cy="7809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243598"/>
      </p:ext>
    </p:extLst>
  </p:cSld>
  <p:clrMapOvr>
    <a:masterClrMapping/>
  </p:clrMapOvr>
  <p:transition>
    <p:fade thruBlk="1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Preparation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Mooney-</a:t>
                </a:r>
                <a:r>
                  <a:rPr lang="en-US" dirty="0" err="1"/>
                  <a:t>Rivlin</a:t>
                </a:r>
                <a:r>
                  <a:rPr lang="en-US" dirty="0"/>
                  <a:t> material model, nominal stress is a linear function of material parameters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E50846-15B3-FAD2-E4C7-29A9DE68F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842171"/>
                  </p:ext>
                </p:extLst>
              </p:nvPr>
            </p:nvGraphicFramePr>
            <p:xfrm>
              <a:off x="433137" y="1527628"/>
              <a:ext cx="8050842" cy="1122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4538">
                      <a:extLst>
                        <a:ext uri="{9D8B030D-6E8A-4147-A177-3AD203B41FA5}">
                          <a16:colId xmlns:a16="http://schemas.microsoft.com/office/drawing/2014/main" val="2304624815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130640130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075813113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1883524353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494422466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741362724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419417082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702778998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6134914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136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𝑁𝐷𝑇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5400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𝑁𝐷𝑇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3639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E50846-15B3-FAD2-E4C7-29A9DE68F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842171"/>
                  </p:ext>
                </p:extLst>
              </p:nvPr>
            </p:nvGraphicFramePr>
            <p:xfrm>
              <a:off x="433137" y="1527628"/>
              <a:ext cx="8050842" cy="1122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4538">
                      <a:extLst>
                        <a:ext uri="{9D8B030D-6E8A-4147-A177-3AD203B41FA5}">
                          <a16:colId xmlns:a16="http://schemas.microsoft.com/office/drawing/2014/main" val="2304624815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130640130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075813113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1883524353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494422466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741362724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419417082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3702778998"/>
                        </a:ext>
                      </a:extLst>
                    </a:gridCol>
                    <a:gridCol w="894538">
                      <a:extLst>
                        <a:ext uri="{9D8B030D-6E8A-4147-A177-3AD203B41FA5}">
                          <a16:colId xmlns:a16="http://schemas.microsoft.com/office/drawing/2014/main" val="6134914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8197" r="-40068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320" t="-8197" r="-101361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136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0" t="-108197" r="-80000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80" t="-108197" r="-70000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055" t="-108197" r="-604795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8197" r="-50068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8197" r="-40068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8197" r="-30068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4110" t="-108197" r="-20274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320" t="-108197" r="-101361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9320" t="-108197" r="-1361" b="-1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400638"/>
                      </a:ext>
                    </a:extLst>
                  </a:tr>
                  <a:tr h="380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0" t="-201587" r="-800000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80" t="-201587" r="-700000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055" t="-201587" r="-604795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1587" r="-500680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1587" r="-400680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1587" r="-300680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4110" t="-201587" r="-202740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320" t="-201587" r="-10136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9320" t="-201587" r="-1361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6397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28013223"/>
      </p:ext>
    </p:extLst>
  </p:cSld>
  <p:clrMapOvr>
    <a:masterClrMapping/>
  </p:clrMapOvr>
  <p:transition>
    <p:fade thruBlk="1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 Fitting for Mooney-</a:t>
            </a:r>
            <a:r>
              <a:rPr lang="en-US" dirty="0" err="1"/>
              <a:t>Rivlin</a:t>
            </a:r>
            <a:r>
              <a:rPr lang="en-US" dirty="0"/>
              <a:t>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determine A</a:t>
                </a:r>
                <a:r>
                  <a:rPr lang="en-US" baseline="-25000" dirty="0"/>
                  <a:t>10</a:t>
                </a:r>
                <a:r>
                  <a:rPr lang="en-US" dirty="0"/>
                  <a:t> and A</a:t>
                </a:r>
                <a:r>
                  <a:rPr lang="en-US" baseline="-25000" dirty="0"/>
                  <a:t>01</a:t>
                </a:r>
                <a:r>
                  <a:rPr lang="en-US" dirty="0"/>
                  <a:t> by minimizing error between test data and model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Mooney-</a:t>
                </a:r>
                <a:r>
                  <a:rPr lang="en-US" dirty="0" err="1"/>
                  <a:t>Rivlin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linear function</a:t>
                </a:r>
              </a:p>
              <a:p>
                <a:pPr lvl="1"/>
                <a:r>
                  <a:rPr lang="en-US" dirty="0"/>
                  <a:t>Least-squares can be used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842BAF-5441-C660-0CF6-070A08A7305C}"/>
                  </a:ext>
                </a:extLst>
              </p:cNvPr>
              <p:cNvSpPr txBox="1"/>
              <p:nvPr/>
            </p:nvSpPr>
            <p:spPr>
              <a:xfrm>
                <a:off x="1636295" y="1574417"/>
                <a:ext cx="5151346" cy="113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 smtClean="0">
                              <a:latin typeface="Cambria Math" panose="02040503050406030204" pitchFamily="18" charset="0"/>
                            </a:rPr>
                            <m:t>minimize</m:t>
                          </m:r>
                        </m:e>
                        <m:li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lim>
                      </m:limLow>
                      <m:nary>
                        <m:naryPr>
                          <m:chr m:val="∑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𝑁𝐷𝑇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p>
                                  </m:sSubSup>
                                  <m: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sepChr m:val=",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dirty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dirty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842BAF-5441-C660-0CF6-070A08A73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95" y="1574417"/>
                <a:ext cx="5151346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596B27-1FFB-2380-1564-0DDAA5A03327}"/>
                  </a:ext>
                </a:extLst>
              </p:cNvPr>
              <p:cNvSpPr txBox="1"/>
              <p:nvPr/>
            </p:nvSpPr>
            <p:spPr>
              <a:xfrm>
                <a:off x="6875188" y="3429000"/>
                <a:ext cx="1794612" cy="780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596B27-1FFB-2380-1564-0DDAA5A0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188" y="3429000"/>
                <a:ext cx="1794612" cy="780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7ED5CE-3855-1E96-75F7-58C834163FF9}"/>
                  </a:ext>
                </a:extLst>
              </p:cNvPr>
              <p:cNvSpPr txBox="1"/>
              <p:nvPr/>
            </p:nvSpPr>
            <p:spPr>
              <a:xfrm>
                <a:off x="328968" y="4342594"/>
                <a:ext cx="2312684" cy="1618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𝑁𝐷𝑇</m:t>
                                    </m:r>
                                  </m:sub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7ED5CE-3855-1E96-75F7-58C83416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68" y="4342594"/>
                <a:ext cx="2312684" cy="1618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94AEB-7FBF-C1E9-AB36-A96DEE4CA829}"/>
                  </a:ext>
                </a:extLst>
              </p:cNvPr>
              <p:cNvSpPr txBox="1"/>
              <p:nvPr/>
            </p:nvSpPr>
            <p:spPr>
              <a:xfrm>
                <a:off x="2998376" y="4346761"/>
                <a:ext cx="5671424" cy="1609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𝑁𝐷𝑇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𝑁𝐷𝑇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94AEB-7FBF-C1E9-AB36-A96DEE4CA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76" y="4346761"/>
                <a:ext cx="5671424" cy="1609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238080"/>
      </p:ext>
    </p:extLst>
  </p:cSld>
  <p:clrMapOvr>
    <a:masterClrMapping/>
  </p:clrMapOvr>
  <p:transition>
    <p:fade thruBlk="1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 Fitting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error(square)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Minimization </a:t>
            </a:r>
            <a:r>
              <a:rPr lang="en-US" dirty="0">
                <a:sym typeface="Wingdings" panose="05000000000000000000" pitchFamily="2" charset="2"/>
              </a:rPr>
              <a:t> Linear regression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E8B91-6A89-A8FB-D583-E155D08B853B}"/>
                  </a:ext>
                </a:extLst>
              </p:cNvPr>
              <p:cNvSpPr txBox="1"/>
              <p:nvPr/>
            </p:nvSpPr>
            <p:spPr>
              <a:xfrm>
                <a:off x="928150" y="1402538"/>
                <a:ext cx="7631512" cy="15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dirty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</m:e>
                                    </m:d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𝐗𝐛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𝐗𝐛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𝐓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</m:e>
                                    </m:d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</m:e>
                                    </m:d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</m:e>
                                    </m:d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d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E8B91-6A89-A8FB-D583-E155D08B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50" y="1402538"/>
                <a:ext cx="7631512" cy="1547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F35BA-7485-B337-DDF7-610F271A0F4F}"/>
                  </a:ext>
                </a:extLst>
              </p:cNvPr>
              <p:cNvSpPr txBox="1"/>
              <p:nvPr/>
            </p:nvSpPr>
            <p:spPr>
              <a:xfrm>
                <a:off x="2310064" y="4193865"/>
                <a:ext cx="3214213" cy="46820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F35BA-7485-B337-DDF7-610F271A0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64" y="4193865"/>
                <a:ext cx="3214213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6361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Rigid-Body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Rigid-body rotation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Approach 1: using deformation gradient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8216" y="5944781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Green-Lagrange strain removes rigid-body rotation from deformation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46504" y="988897"/>
            <a:ext cx="2022764" cy="2022764"/>
            <a:chOff x="6346504" y="988897"/>
            <a:chExt cx="2022764" cy="2022764"/>
          </a:xfrm>
        </p:grpSpPr>
        <p:grpSp>
          <p:nvGrpSpPr>
            <p:cNvPr id="12" name="Group 7"/>
            <p:cNvGrpSpPr/>
            <p:nvPr/>
          </p:nvGrpSpPr>
          <p:grpSpPr>
            <a:xfrm>
              <a:off x="6346504" y="1620476"/>
              <a:ext cx="2022764" cy="960582"/>
              <a:chOff x="4599709" y="5163127"/>
              <a:chExt cx="2022764" cy="960582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4599709" y="5163127"/>
                <a:ext cx="2022764" cy="96058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5412509" y="5403273"/>
                <a:ext cx="406400" cy="378691"/>
              </a:xfrm>
              <a:custGeom>
                <a:avLst/>
                <a:gdLst>
                  <a:gd name="connsiteX0" fmla="*/ 0 w 406400"/>
                  <a:gd name="connsiteY0" fmla="*/ 0 h 378691"/>
                  <a:gd name="connsiteX1" fmla="*/ 0 w 406400"/>
                  <a:gd name="connsiteY1" fmla="*/ 378691 h 378691"/>
                  <a:gd name="connsiteX2" fmla="*/ 406400 w 406400"/>
                  <a:gd name="connsiteY2" fmla="*/ 378691 h 37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378691">
                    <a:moveTo>
                      <a:pt x="0" y="0"/>
                    </a:moveTo>
                    <a:lnTo>
                      <a:pt x="0" y="378691"/>
                    </a:lnTo>
                    <a:lnTo>
                      <a:pt x="406400" y="378691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8"/>
            <p:cNvGrpSpPr/>
            <p:nvPr/>
          </p:nvGrpSpPr>
          <p:grpSpPr>
            <a:xfrm rot="18398339">
              <a:off x="6157004" y="1519988"/>
              <a:ext cx="2022764" cy="960582"/>
              <a:chOff x="4599709" y="5163127"/>
              <a:chExt cx="2022764" cy="960582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4599709" y="5163127"/>
                <a:ext cx="2022764" cy="9605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412509" y="5403273"/>
                <a:ext cx="406400" cy="378691"/>
              </a:xfrm>
              <a:custGeom>
                <a:avLst/>
                <a:gdLst>
                  <a:gd name="connsiteX0" fmla="*/ 0 w 406400"/>
                  <a:gd name="connsiteY0" fmla="*/ 0 h 378691"/>
                  <a:gd name="connsiteX1" fmla="*/ 0 w 406400"/>
                  <a:gd name="connsiteY1" fmla="*/ 378691 h 378691"/>
                  <a:gd name="connsiteX2" fmla="*/ 406400 w 406400"/>
                  <a:gd name="connsiteY2" fmla="*/ 378691 h 37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378691">
                    <a:moveTo>
                      <a:pt x="0" y="0"/>
                    </a:moveTo>
                    <a:lnTo>
                      <a:pt x="0" y="378691"/>
                    </a:lnTo>
                    <a:lnTo>
                      <a:pt x="406400" y="378691"/>
                    </a:ln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 bwMode="auto">
            <a:xfrm rot="689077">
              <a:off x="7129305" y="2024743"/>
              <a:ext cx="341644" cy="341644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00611" y="1848897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25FCC-3496-76C8-F6C0-EDDDFA98AE1A}"/>
                  </a:ext>
                </a:extLst>
              </p:cNvPr>
              <p:cNvSpPr txBox="1"/>
              <p:nvPr/>
            </p:nvSpPr>
            <p:spPr>
              <a:xfrm>
                <a:off x="1034039" y="1396581"/>
                <a:ext cx="3179525" cy="1139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25FCC-3496-76C8-F6C0-EDDDFA98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39" y="1396581"/>
                <a:ext cx="3179525" cy="1139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2CFCA5-9858-A4A5-45E8-4B55E68EEAAF}"/>
                  </a:ext>
                </a:extLst>
              </p:cNvPr>
              <p:cNvSpPr txBox="1"/>
              <p:nvPr/>
            </p:nvSpPr>
            <p:spPr>
              <a:xfrm>
                <a:off x="692585" y="3639270"/>
                <a:ext cx="3296800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2CFCA5-9858-A4A5-45E8-4B55E68E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5" y="3639270"/>
                <a:ext cx="3296800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D6750-B1E8-C011-F987-D48FAC0A6A62}"/>
                  </a:ext>
                </a:extLst>
              </p:cNvPr>
              <p:cNvSpPr txBox="1"/>
              <p:nvPr/>
            </p:nvSpPr>
            <p:spPr>
              <a:xfrm>
                <a:off x="4815908" y="3639269"/>
                <a:ext cx="2541978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D6750-B1E8-C011-F987-D48FAC0A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908" y="3639269"/>
                <a:ext cx="2541978" cy="1068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03602B-D55B-303F-1A96-CFB35EB0CFCC}"/>
                  </a:ext>
                </a:extLst>
              </p:cNvPr>
              <p:cNvSpPr txBox="1"/>
              <p:nvPr/>
            </p:nvSpPr>
            <p:spPr>
              <a:xfrm>
                <a:off x="763146" y="4934597"/>
                <a:ext cx="296542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03602B-D55B-303F-1A96-CFB35EB0C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6" y="4934597"/>
                <a:ext cx="2965427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Constitutive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material: the slope in the stress-strain curve is always positive (</a:t>
            </a:r>
            <a:r>
              <a:rPr lang="en-US" b="1" dirty="0">
                <a:solidFill>
                  <a:srgbClr val="2C02C6"/>
                </a:solidFill>
              </a:rPr>
              <a:t>Drucker stability</a:t>
            </a:r>
            <a:r>
              <a:rPr lang="en-US" dirty="0"/>
              <a:t>)</a:t>
            </a:r>
          </a:p>
          <a:p>
            <a:r>
              <a:rPr lang="en-US" dirty="0"/>
              <a:t>Stability requirement (Mooney-</a:t>
            </a:r>
            <a:r>
              <a:rPr lang="en-US" dirty="0" err="1"/>
              <a:t>Rivlin</a:t>
            </a:r>
            <a:r>
              <a:rPr lang="en-US" dirty="0"/>
              <a:t> material)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Stability check is normally performed at several specified deformations (principal directions)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order to be P.D.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1DB2F-CBCF-72C2-5958-33B95886DC9C}"/>
                  </a:ext>
                </a:extLst>
              </p:cNvPr>
              <p:cNvSpPr txBox="1"/>
              <p:nvPr/>
            </p:nvSpPr>
            <p:spPr>
              <a:xfrm>
                <a:off x="2638303" y="2146039"/>
                <a:ext cx="1948995" cy="46166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1DB2F-CBCF-72C2-5958-33B95886D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303" y="2146039"/>
                <a:ext cx="194899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11E56-5996-FA09-B682-BD667FC49B4B}"/>
                  </a:ext>
                </a:extLst>
              </p:cNvPr>
              <p:cNvSpPr txBox="1"/>
              <p:nvPr/>
            </p:nvSpPr>
            <p:spPr>
              <a:xfrm>
                <a:off x="2688198" y="3781547"/>
                <a:ext cx="301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dirty="0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11E56-5996-FA09-B682-BD667FC49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98" y="3781547"/>
                <a:ext cx="3017173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30134-19BA-53D7-DA09-6C4E4D231F35}"/>
                  </a:ext>
                </a:extLst>
              </p:cNvPr>
              <p:cNvSpPr txBox="1"/>
              <p:nvPr/>
            </p:nvSpPr>
            <p:spPr>
              <a:xfrm>
                <a:off x="2186310" y="4493115"/>
                <a:ext cx="4524637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30134-19BA-53D7-DA09-6C4E4D23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310" y="4493115"/>
                <a:ext cx="4524637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8B6CC3-BA22-D959-CD64-732D24348816}"/>
                  </a:ext>
                </a:extLst>
              </p:cNvPr>
              <p:cNvSpPr txBox="1"/>
              <p:nvPr/>
            </p:nvSpPr>
            <p:spPr>
              <a:xfrm>
                <a:off x="2564445" y="5838810"/>
                <a:ext cx="3046027" cy="77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8B6CC3-BA22-D959-CD64-732D24348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445" y="5838810"/>
                <a:ext cx="3046027" cy="776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397484"/>
      </p:ext>
    </p:extLst>
  </p:cSld>
  <p:clrMapOvr>
    <a:masterClrMapping/>
  </p:clrMapOvr>
  <p:transition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Engine Block Gasket Analysis &amp;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engine gasket is used to prevent oil leakage</a:t>
            </a:r>
          </a:p>
          <a:p>
            <a:r>
              <a:rPr lang="en-US" dirty="0"/>
              <a:t>Simulate the closure of gasket and design the shape to reduce the gap and to make uniform contact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2" y="2198635"/>
            <a:ext cx="5761197" cy="4416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9593" y="22307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Rigid-body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771072" y="2415396"/>
            <a:ext cx="77229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18053" y="48480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Plane Strain</a:t>
            </a:r>
          </a:p>
        </p:txBody>
      </p:sp>
    </p:spTree>
    <p:extLst>
      <p:ext uri="{BB962C8B-B14F-4D97-AF65-F5344CB8AC3E}">
        <p14:creationId xmlns:p14="http://schemas.microsoft.com/office/powerpoint/2010/main" val="1817355759"/>
      </p:ext>
    </p:extLst>
  </p:cSld>
  <p:clrMapOvr>
    <a:masterClrMapping/>
  </p:clrMapOvr>
  <p:transition>
    <p:fade thruBlk="1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hyperelastic material parameters. </a:t>
            </a:r>
          </a:p>
          <a:p>
            <a:r>
              <a:rPr lang="en-US" dirty="0"/>
              <a:t>Assume Mooney-</a:t>
            </a:r>
            <a:r>
              <a:rPr lang="en-US" dirty="0" err="1"/>
              <a:t>Rivlin</a:t>
            </a:r>
            <a:r>
              <a:rPr lang="en-US" dirty="0"/>
              <a:t> and Ogden models to find material parameters that fit the test curves. </a:t>
            </a:r>
          </a:p>
          <a:p>
            <a:r>
              <a:rPr lang="en-US" dirty="0"/>
              <a:t>Once material parameters are found, compare the quality of fit for different models. </a:t>
            </a:r>
          </a:p>
          <a:p>
            <a:r>
              <a:rPr lang="en-US" dirty="0"/>
              <a:t>Since there is no volumetric test data, assume that Poisson’s ratio is 0.495.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8693"/>
              </p:ext>
            </p:extLst>
          </p:nvPr>
        </p:nvGraphicFramePr>
        <p:xfrm>
          <a:off x="558800" y="3947478"/>
          <a:ext cx="8166100" cy="24688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4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Strain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Simple tension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Planar shear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Biaxial tension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164315"/>
      </p:ext>
    </p:extLst>
  </p:cSld>
  <p:clrMapOvr>
    <a:masterClrMapping/>
  </p:clrMapOvr>
  <p:transition>
    <p:fade thruBlk="1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23" descr="GasketInitial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/>
          <a:stretch>
            <a:fillRect/>
          </a:stretch>
        </p:blipFill>
        <p:spPr bwMode="auto">
          <a:xfrm>
            <a:off x="5189900" y="3493705"/>
            <a:ext cx="3881434" cy="306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Task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nonlinear FEA for the initial geometry. </a:t>
            </a:r>
          </a:p>
          <a:p>
            <a:r>
              <a:rPr lang="en-US" dirty="0"/>
              <a:t>Use the best material model that was obtained from the first task. </a:t>
            </a:r>
          </a:p>
          <a:p>
            <a:r>
              <a:rPr lang="en-US" dirty="0"/>
              <a:t>Explain your rationale to choose a particular element type and integration options. </a:t>
            </a:r>
          </a:p>
          <a:p>
            <a:r>
              <a:rPr lang="en-US" dirty="0"/>
              <a:t>Perform convergence analysis to determine a reasonable mesh size. </a:t>
            </a:r>
          </a:p>
          <a:p>
            <a:r>
              <a:rPr lang="en-US" dirty="0"/>
              <a:t>Plot von Mises stress and hydrostatic pressure plots and discuss analysis results. Plot the load-displacement curve of the engine block head.</a:t>
            </a:r>
          </a:p>
        </p:txBody>
      </p:sp>
    </p:spTree>
    <p:extLst>
      <p:ext uri="{BB962C8B-B14F-4D97-AF65-F5344CB8AC3E}">
        <p14:creationId xmlns:p14="http://schemas.microsoft.com/office/powerpoint/2010/main" val="1232042962"/>
      </p:ext>
    </p:extLst>
  </p:cSld>
  <p:clrMapOvr>
    <a:masterClrMapping/>
  </p:clrMapOvr>
  <p:transition>
    <p:fade thruBlk="1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Task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the shape of gasket (blue-colored boundary in Figure 1) such that the gap can be reduced as well as the contact pressure is as uniform as possible. </a:t>
            </a:r>
          </a:p>
          <a:p>
            <a:r>
              <a:rPr lang="en-US" dirty="0"/>
              <a:t>Compare the initial and final design in terms of performance (contract pressure distribution, open gap, load-displacement curve,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155851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Rigid-Body Rotation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 2: using displacement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BDA1A4-9D4A-90C2-4EC0-203A8E5DA357}"/>
                  </a:ext>
                </a:extLst>
              </p:cNvPr>
              <p:cNvSpPr txBox="1"/>
              <p:nvPr/>
            </p:nvSpPr>
            <p:spPr>
              <a:xfrm>
                <a:off x="792163" y="1333786"/>
                <a:ext cx="5383974" cy="11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BDA1A4-9D4A-90C2-4EC0-203A8E5D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3" y="1333786"/>
                <a:ext cx="5383974" cy="11924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7D8F90-A2D1-53C0-BB3E-116049EC2BDD}"/>
                  </a:ext>
                </a:extLst>
              </p:cNvPr>
              <p:cNvSpPr txBox="1"/>
              <p:nvPr/>
            </p:nvSpPr>
            <p:spPr>
              <a:xfrm>
                <a:off x="944059" y="2789463"/>
                <a:ext cx="4520981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7D8F90-A2D1-53C0-BB3E-116049EC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59" y="2789463"/>
                <a:ext cx="4520981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23026-03BB-2F2A-6312-C247DFE9B970}"/>
                  </a:ext>
                </a:extLst>
              </p:cNvPr>
              <p:cNvSpPr txBox="1"/>
              <p:nvPr/>
            </p:nvSpPr>
            <p:spPr>
              <a:xfrm>
                <a:off x="944059" y="4121645"/>
                <a:ext cx="6042039" cy="111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23026-03BB-2F2A-6312-C247DFE9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59" y="4121645"/>
                <a:ext cx="6042039" cy="1114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54467F-7567-E421-EEFD-A4D225A88F25}"/>
                  </a:ext>
                </a:extLst>
              </p:cNvPr>
              <p:cNvSpPr txBox="1"/>
              <p:nvPr/>
            </p:nvSpPr>
            <p:spPr>
              <a:xfrm>
                <a:off x="1065654" y="5658280"/>
                <a:ext cx="499463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54467F-7567-E421-EEFD-A4D225A88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54" y="5658280"/>
                <a:ext cx="4994637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Rigid-Body Rotation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 engineering strain?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143940" y="2629918"/>
            <a:ext cx="2347793" cy="2022764"/>
            <a:chOff x="6143940" y="2629918"/>
            <a:chExt cx="2347793" cy="2022764"/>
          </a:xfrm>
        </p:grpSpPr>
        <p:grpSp>
          <p:nvGrpSpPr>
            <p:cNvPr id="8" name="Group 7"/>
            <p:cNvGrpSpPr/>
            <p:nvPr/>
          </p:nvGrpSpPr>
          <p:grpSpPr>
            <a:xfrm>
              <a:off x="6468969" y="3261497"/>
              <a:ext cx="2022764" cy="960582"/>
              <a:chOff x="4599709" y="5163127"/>
              <a:chExt cx="2022764" cy="96058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599709" y="5163127"/>
                <a:ext cx="2022764" cy="96058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5412509" y="5403273"/>
                <a:ext cx="406400" cy="378691"/>
              </a:xfrm>
              <a:custGeom>
                <a:avLst/>
                <a:gdLst>
                  <a:gd name="connsiteX0" fmla="*/ 0 w 406400"/>
                  <a:gd name="connsiteY0" fmla="*/ 0 h 378691"/>
                  <a:gd name="connsiteX1" fmla="*/ 0 w 406400"/>
                  <a:gd name="connsiteY1" fmla="*/ 378691 h 378691"/>
                  <a:gd name="connsiteX2" fmla="*/ 406400 w 406400"/>
                  <a:gd name="connsiteY2" fmla="*/ 378691 h 37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378691">
                    <a:moveTo>
                      <a:pt x="0" y="0"/>
                    </a:moveTo>
                    <a:lnTo>
                      <a:pt x="0" y="378691"/>
                    </a:lnTo>
                    <a:lnTo>
                      <a:pt x="406400" y="378691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8398339">
              <a:off x="6279469" y="3161009"/>
              <a:ext cx="2022764" cy="960582"/>
              <a:chOff x="4599709" y="5163127"/>
              <a:chExt cx="2022764" cy="960582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4599709" y="5163127"/>
                <a:ext cx="2022764" cy="9605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412509" y="5403273"/>
                <a:ext cx="406400" cy="378691"/>
              </a:xfrm>
              <a:custGeom>
                <a:avLst/>
                <a:gdLst>
                  <a:gd name="connsiteX0" fmla="*/ 0 w 406400"/>
                  <a:gd name="connsiteY0" fmla="*/ 0 h 378691"/>
                  <a:gd name="connsiteX1" fmla="*/ 0 w 406400"/>
                  <a:gd name="connsiteY1" fmla="*/ 378691 h 378691"/>
                  <a:gd name="connsiteX2" fmla="*/ 406400 w 406400"/>
                  <a:gd name="connsiteY2" fmla="*/ 378691 h 37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378691">
                    <a:moveTo>
                      <a:pt x="0" y="0"/>
                    </a:moveTo>
                    <a:lnTo>
                      <a:pt x="0" y="378691"/>
                    </a:lnTo>
                    <a:lnTo>
                      <a:pt x="406400" y="378691"/>
                    </a:ln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 bwMode="auto">
            <a:xfrm rot="5400000">
              <a:off x="7072364" y="4013921"/>
              <a:ext cx="9144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7686639" y="3880334"/>
              <a:ext cx="1530" cy="59078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6149550" y="3501643"/>
              <a:ext cx="1132219" cy="459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 flipH="1" flipV="1">
              <a:off x="6558807" y="3242466"/>
              <a:ext cx="5974" cy="83570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>
              <a:off x="6113086" y="3391231"/>
              <a:ext cx="218783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6200000" flipV="1">
              <a:off x="6114021" y="3773634"/>
              <a:ext cx="218783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7686641" y="4370144"/>
              <a:ext cx="224392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10800000" flipH="1">
              <a:off x="7306091" y="4376684"/>
              <a:ext cx="224392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979136" y="5033246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Engineering strain is unable to take care of rigid-body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DA7509-9BE1-6F20-2FC1-4634FBD42245}"/>
                  </a:ext>
                </a:extLst>
              </p:cNvPr>
              <p:cNvSpPr txBox="1"/>
              <p:nvPr/>
            </p:nvSpPr>
            <p:spPr>
              <a:xfrm>
                <a:off x="806450" y="1340662"/>
                <a:ext cx="5383974" cy="11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DA7509-9BE1-6F20-2FC1-4634FBD42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0" y="1340662"/>
                <a:ext cx="5383974" cy="11924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B77078-452F-5BD4-CC27-E1C35D526E86}"/>
                  </a:ext>
                </a:extLst>
              </p:cNvPr>
              <p:cNvSpPr txBox="1"/>
              <p:nvPr/>
            </p:nvSpPr>
            <p:spPr>
              <a:xfrm>
                <a:off x="1134406" y="3018208"/>
                <a:ext cx="4144340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B77078-452F-5BD4-CC27-E1C35D5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06" y="3018208"/>
                <a:ext cx="4144340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Eulerian (</a:t>
            </a:r>
            <a:r>
              <a:rPr lang="en-US" dirty="0" err="1"/>
              <a:t>Almansi</a:t>
            </a:r>
            <a:r>
              <a:rPr lang="en-US" dirty="0"/>
              <a:t>) Strain Tensor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Length change: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Left Cauchy-Green Deformation Tensor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Eulerian (</a:t>
            </a:r>
            <a:r>
              <a:rPr lang="en-US" b="1" dirty="0" err="1">
                <a:solidFill>
                  <a:srgbClr val="2C02C6"/>
                </a:solidFill>
              </a:rPr>
              <a:t>Almansi</a:t>
            </a:r>
            <a:r>
              <a:rPr lang="en-US" b="1" dirty="0">
                <a:solidFill>
                  <a:srgbClr val="2C02C6"/>
                </a:solidFill>
              </a:rPr>
              <a:t>) Strain Tensor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969818" y="3325091"/>
            <a:ext cx="1413164" cy="62807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969818" y="4802909"/>
            <a:ext cx="2105891" cy="86821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77972" y="5842618"/>
            <a:ext cx="537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Reference is deformed (current)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77672" y="3435927"/>
                <a:ext cx="2670859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: Finger tensor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72" y="3435927"/>
                <a:ext cx="2670859" cy="470000"/>
              </a:xfrm>
              <a:prstGeom prst="rect">
                <a:avLst/>
              </a:prstGeom>
              <a:blipFill>
                <a:blip r:embed="rId2"/>
                <a:stretch>
                  <a:fillRect l="-913" t="-7792" r="-274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D7A424-87B8-4772-C720-5B9B675874C9}"/>
                  </a:ext>
                </a:extLst>
              </p:cNvPr>
              <p:cNvSpPr txBox="1"/>
              <p:nvPr/>
            </p:nvSpPr>
            <p:spPr>
              <a:xfrm>
                <a:off x="2571321" y="861037"/>
                <a:ext cx="4804457" cy="1620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D7A424-87B8-4772-C720-5B9B67587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21" y="861037"/>
                <a:ext cx="4804457" cy="1620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14459C-E4C6-5C09-90A0-8F334B6EAAC0}"/>
                  </a:ext>
                </a:extLst>
              </p:cNvPr>
              <p:cNvSpPr txBox="1"/>
              <p:nvPr/>
            </p:nvSpPr>
            <p:spPr>
              <a:xfrm>
                <a:off x="967826" y="3411459"/>
                <a:ext cx="1408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14459C-E4C6-5C09-90A0-8F334B6EA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26" y="3411459"/>
                <a:ext cx="140833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09FAD-726F-996A-D991-78CEB5ED0B9C}"/>
                  </a:ext>
                </a:extLst>
              </p:cNvPr>
              <p:cNvSpPr txBox="1"/>
              <p:nvPr/>
            </p:nvSpPr>
            <p:spPr>
              <a:xfrm>
                <a:off x="852955" y="4802909"/>
                <a:ext cx="233961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09FAD-726F-996A-D991-78CEB5ED0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5" y="4802909"/>
                <a:ext cx="2339615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Eulerian Strain Tensor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Properties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Symmetric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Approach engineering strain when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In terms of displacement gradient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Relation between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24069" y="399935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Spatial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CAA6CB-E386-8876-9E01-1640559D0D16}"/>
                  </a:ext>
                </a:extLst>
              </p:cNvPr>
              <p:cNvSpPr txBox="1"/>
              <p:nvPr/>
            </p:nvSpPr>
            <p:spPr>
              <a:xfrm>
                <a:off x="4867634" y="1719612"/>
                <a:ext cx="1222834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CAA6CB-E386-8876-9E01-1640559D0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34" y="1719612"/>
                <a:ext cx="1222834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64DDE8-C540-7EE5-1A4E-02E1DAF1FA78}"/>
                  </a:ext>
                </a:extLst>
              </p:cNvPr>
              <p:cNvSpPr txBox="1"/>
              <p:nvPr/>
            </p:nvSpPr>
            <p:spPr>
              <a:xfrm>
                <a:off x="976277" y="2983832"/>
                <a:ext cx="4448141" cy="167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64DDE8-C540-7EE5-1A4E-02E1DAF1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77" y="2983832"/>
                <a:ext cx="4448141" cy="1674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5D0FBF-4D92-AC6E-C7F4-D2F492386CB1}"/>
                  </a:ext>
                </a:extLst>
              </p:cNvPr>
              <p:cNvSpPr txBox="1"/>
              <p:nvPr/>
            </p:nvSpPr>
            <p:spPr>
              <a:xfrm>
                <a:off x="6986817" y="3204777"/>
                <a:ext cx="1231491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5D0FBF-4D92-AC6E-C7F4-D2F492386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817" y="3204777"/>
                <a:ext cx="1231491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1B5EF-886D-318C-FAD1-343B2B50B63A}"/>
                  </a:ext>
                </a:extLst>
              </p:cNvPr>
              <p:cNvSpPr txBox="1"/>
              <p:nvPr/>
            </p:nvSpPr>
            <p:spPr>
              <a:xfrm>
                <a:off x="1045029" y="5479524"/>
                <a:ext cx="15221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𝐞𝐅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1B5EF-886D-318C-FAD1-343B2B50B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5479524"/>
                <a:ext cx="15221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systems</a:t>
            </a:r>
          </a:p>
          <a:p>
            <a:pPr lvl="1"/>
            <a:r>
              <a:rPr lang="en-US" dirty="0"/>
              <a:t>Infinitesimal deformation: no significant difference between the deformed and undeformed shapes</a:t>
            </a:r>
          </a:p>
          <a:p>
            <a:pPr lvl="1"/>
            <a:r>
              <a:rPr lang="en-US" dirty="0"/>
              <a:t>Stress and strain are defined in the undeformed shape</a:t>
            </a:r>
          </a:p>
          <a:p>
            <a:pPr lvl="1"/>
            <a:r>
              <a:rPr lang="en-US" dirty="0"/>
              <a:t>The weak form is integrated over the undeformed shape</a:t>
            </a:r>
          </a:p>
          <a:p>
            <a:r>
              <a:rPr lang="en-US" dirty="0"/>
              <a:t>Large deformation problem</a:t>
            </a:r>
          </a:p>
          <a:p>
            <a:pPr lvl="1"/>
            <a:r>
              <a:rPr lang="en-US" dirty="0"/>
              <a:t>The difference between the deformed and undeformed shapes is large enough that they cannot be treated the same</a:t>
            </a:r>
          </a:p>
          <a:p>
            <a:pPr lvl="1"/>
            <a:r>
              <a:rPr lang="en-US" dirty="0"/>
              <a:t>The definitions of stress and strain should be modified from the assumption of small deformation</a:t>
            </a:r>
          </a:p>
          <a:p>
            <a:pPr lvl="1"/>
            <a:r>
              <a:rPr lang="en-US" dirty="0"/>
              <a:t>The relation between stress and strain becomes nonlinear as deformation increases</a:t>
            </a:r>
          </a:p>
          <a:p>
            <a:r>
              <a:rPr lang="en-US" dirty="0"/>
              <a:t>This chapter will focus on how to calculate the residual and tangent stiffness for a nonlinear elasticity model</a:t>
            </a:r>
          </a:p>
        </p:txBody>
      </p:sp>
    </p:spTree>
    <p:extLst>
      <p:ext uri="{BB962C8B-B14F-4D97-AF65-F5344CB8AC3E}">
        <p14:creationId xmlns:p14="http://schemas.microsoft.com/office/powerpoint/2010/main" val="209668015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Lagrangian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3645910"/>
              </a:xfrm>
            </p:spPr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for deformation in the figure</a:t>
                </a:r>
              </a:p>
              <a:p>
                <a:r>
                  <a:rPr lang="en-US" dirty="0"/>
                  <a:t>Mapping relation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Mapping relation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3645910"/>
              </a:xfrm>
              <a:blipFill>
                <a:blip r:embed="rId2"/>
                <a:stretch>
                  <a:fillRect l="-889" t="-1171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672356" y="1980351"/>
            <a:ext cx="3127058" cy="2484881"/>
            <a:chOff x="4416211" y="2636133"/>
            <a:chExt cx="3127058" cy="2484881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 rot="16200000">
              <a:off x="4387636" y="3807720"/>
              <a:ext cx="1466850" cy="523875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164" name="Line 4"/>
            <p:cNvSpPr>
              <a:spLocks noChangeShapeType="1"/>
            </p:cNvSpPr>
            <p:nvPr/>
          </p:nvSpPr>
          <p:spPr bwMode="auto">
            <a:xfrm>
              <a:off x="4863886" y="4798320"/>
              <a:ext cx="23812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165" name="Line 5"/>
            <p:cNvSpPr>
              <a:spLocks noChangeShapeType="1"/>
            </p:cNvSpPr>
            <p:nvPr/>
          </p:nvSpPr>
          <p:spPr bwMode="auto">
            <a:xfrm flipV="1">
              <a:off x="4854361" y="2685203"/>
              <a:ext cx="0" cy="2103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4854361" y="4122045"/>
              <a:ext cx="1114425" cy="6762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5702086" y="4768589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1.5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68" name="Text Box 8"/>
            <p:cNvSpPr txBox="1">
              <a:spLocks noChangeArrowheads="1"/>
            </p:cNvSpPr>
            <p:nvPr/>
          </p:nvSpPr>
          <p:spPr bwMode="auto">
            <a:xfrm>
              <a:off x="4416211" y="3941070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1.0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>
              <a:off x="7140361" y="4617345"/>
              <a:ext cx="402908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X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4473361" y="2636133"/>
              <a:ext cx="391478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5911929" y="4052194"/>
              <a:ext cx="1477166" cy="59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Undeformed </a:t>
              </a:r>
              <a:b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</a:b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element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72" name="Text Box 12"/>
            <p:cNvSpPr txBox="1">
              <a:spLocks noChangeArrowheads="1"/>
            </p:cNvSpPr>
            <p:nvPr/>
          </p:nvSpPr>
          <p:spPr bwMode="auto">
            <a:xfrm>
              <a:off x="4768636" y="2988570"/>
              <a:ext cx="184023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Deformed element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74" name="Text Box 14"/>
            <p:cNvSpPr txBox="1">
              <a:spLocks noChangeArrowheads="1"/>
            </p:cNvSpPr>
            <p:nvPr/>
          </p:nvSpPr>
          <p:spPr bwMode="auto">
            <a:xfrm>
              <a:off x="4416211" y="3150495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2.0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75" name="Text Box 15"/>
            <p:cNvSpPr txBox="1">
              <a:spLocks noChangeArrowheads="1"/>
            </p:cNvSpPr>
            <p:nvPr/>
          </p:nvSpPr>
          <p:spPr bwMode="auto">
            <a:xfrm>
              <a:off x="5121061" y="4768589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charset="-127"/>
                </a:rPr>
                <a:t>0.7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176" name="Arc 16"/>
            <p:cNvSpPr>
              <a:spLocks/>
            </p:cNvSpPr>
            <p:nvPr/>
          </p:nvSpPr>
          <p:spPr bwMode="auto">
            <a:xfrm rot="16200000" flipV="1">
              <a:off x="5436339" y="3724852"/>
              <a:ext cx="295275" cy="2952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326E6-281C-B4B3-4F66-47E81F342736}"/>
                  </a:ext>
                </a:extLst>
              </p:cNvPr>
              <p:cNvSpPr txBox="1"/>
              <p:nvPr/>
            </p:nvSpPr>
            <p:spPr>
              <a:xfrm>
                <a:off x="571337" y="1601919"/>
                <a:ext cx="3651577" cy="1940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  <m:d>
                                      <m:dPr>
                                        <m:sepChr m:val=",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  <m:d>
                                      <m:dPr>
                                        <m:sepChr m:val=",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326E6-281C-B4B3-4F66-47E81F342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37" y="1601919"/>
                <a:ext cx="3651577" cy="1940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61A4A6-7470-8265-5FEF-704126C0E434}"/>
                  </a:ext>
                </a:extLst>
              </p:cNvPr>
              <p:cNvSpPr txBox="1"/>
              <p:nvPr/>
            </p:nvSpPr>
            <p:spPr>
              <a:xfrm>
                <a:off x="616588" y="4387273"/>
                <a:ext cx="4422364" cy="1940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sepChr m:val=",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  <m:d>
                                      <m:dPr>
                                        <m:sepChr m:val=",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=0.35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sepChr m:val=",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  <m:d>
                                      <m:dPr>
                                        <m:sepChr m:val=",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61A4A6-7470-8265-5FEF-704126C0E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88" y="4387273"/>
                <a:ext cx="4422364" cy="1940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Lagrangian Strain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Deformation gradient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Green-Lagrange Strain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7339" y="4965803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02C6"/>
                </a:solidFill>
              </a:rPr>
              <a:t>Tension in X</a:t>
            </a:r>
            <a:r>
              <a:rPr lang="en-US" baseline="-25000" dirty="0">
                <a:solidFill>
                  <a:srgbClr val="2C02C6"/>
                </a:solidFill>
              </a:rPr>
              <a:t>1</a:t>
            </a:r>
            <a:r>
              <a:rPr lang="en-US" dirty="0">
                <a:solidFill>
                  <a:srgbClr val="2C02C6"/>
                </a:solidFill>
              </a:rPr>
              <a:t> dir.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Compression in X</a:t>
            </a:r>
            <a:r>
              <a:rPr lang="en-US" baseline="-25000" dirty="0">
                <a:solidFill>
                  <a:srgbClr val="2C02C6"/>
                </a:solidFill>
              </a:rPr>
              <a:t>2</a:t>
            </a:r>
            <a:r>
              <a:rPr lang="en-US" dirty="0">
                <a:solidFill>
                  <a:srgbClr val="2C02C6"/>
                </a:solidFill>
              </a:rPr>
              <a:t> dir.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5B0697-BC25-23EA-D1F6-D20C5A4333DD}"/>
                  </a:ext>
                </a:extLst>
              </p:cNvPr>
              <p:cNvSpPr txBox="1"/>
              <p:nvPr/>
            </p:nvSpPr>
            <p:spPr>
              <a:xfrm>
                <a:off x="632517" y="1311159"/>
                <a:ext cx="3501471" cy="220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den>
                            </m:f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 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−.35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−0.7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5B0697-BC25-23EA-D1F6-D20C5A433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17" y="1311159"/>
                <a:ext cx="3501471" cy="2202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5C9B3F-EA47-CBCC-3AEE-B0009CD0BE8E}"/>
                  </a:ext>
                </a:extLst>
              </p:cNvPr>
              <p:cNvSpPr txBox="1"/>
              <p:nvPr/>
            </p:nvSpPr>
            <p:spPr>
              <a:xfrm>
                <a:off x="714513" y="4858224"/>
                <a:ext cx="502727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0.389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−0.255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5C9B3F-EA47-CBCC-3AEE-B0009CD0B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13" y="4858224"/>
                <a:ext cx="5027274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DFB5402-E3A7-F31F-A427-0C2B44D3EA67}"/>
              </a:ext>
            </a:extLst>
          </p:cNvPr>
          <p:cNvGrpSpPr/>
          <p:nvPr/>
        </p:nvGrpSpPr>
        <p:grpSpPr>
          <a:xfrm>
            <a:off x="4907098" y="965310"/>
            <a:ext cx="4026748" cy="3412726"/>
            <a:chOff x="4907098" y="965310"/>
            <a:chExt cx="4026748" cy="3412726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907098" y="1275908"/>
              <a:ext cx="1686701" cy="1419603"/>
            </a:xfrm>
            <a:custGeom>
              <a:avLst/>
              <a:gdLst/>
              <a:ahLst/>
              <a:cxnLst>
                <a:cxn ang="0">
                  <a:pos x="8" y="897"/>
                </a:cxn>
                <a:cxn ang="0">
                  <a:pos x="168" y="427"/>
                </a:cxn>
                <a:cxn ang="0">
                  <a:pos x="608" y="57"/>
                </a:cxn>
                <a:cxn ang="0">
                  <a:pos x="1288" y="87"/>
                </a:cxn>
                <a:cxn ang="0">
                  <a:pos x="1718" y="517"/>
                </a:cxn>
                <a:cxn ang="0">
                  <a:pos x="1608" y="1197"/>
                </a:cxn>
                <a:cxn ang="0">
                  <a:pos x="898" y="1467"/>
                </a:cxn>
                <a:cxn ang="0">
                  <a:pos x="158" y="1337"/>
                </a:cxn>
                <a:cxn ang="0">
                  <a:pos x="8" y="897"/>
                </a:cxn>
              </a:cxnLst>
              <a:rect l="0" t="0" r="r" b="b"/>
              <a:pathLst>
                <a:path w="1771" h="1490">
                  <a:moveTo>
                    <a:pt x="8" y="897"/>
                  </a:moveTo>
                  <a:cubicBezTo>
                    <a:pt x="10" y="745"/>
                    <a:pt x="68" y="567"/>
                    <a:pt x="168" y="427"/>
                  </a:cubicBezTo>
                  <a:cubicBezTo>
                    <a:pt x="268" y="287"/>
                    <a:pt x="421" y="114"/>
                    <a:pt x="608" y="57"/>
                  </a:cubicBezTo>
                  <a:cubicBezTo>
                    <a:pt x="795" y="0"/>
                    <a:pt x="1103" y="10"/>
                    <a:pt x="1288" y="87"/>
                  </a:cubicBezTo>
                  <a:cubicBezTo>
                    <a:pt x="1473" y="164"/>
                    <a:pt x="1665" y="332"/>
                    <a:pt x="1718" y="517"/>
                  </a:cubicBezTo>
                  <a:cubicBezTo>
                    <a:pt x="1771" y="702"/>
                    <a:pt x="1745" y="1039"/>
                    <a:pt x="1608" y="1197"/>
                  </a:cubicBezTo>
                  <a:cubicBezTo>
                    <a:pt x="1471" y="1355"/>
                    <a:pt x="1140" y="1444"/>
                    <a:pt x="898" y="1467"/>
                  </a:cubicBezTo>
                  <a:cubicBezTo>
                    <a:pt x="656" y="1490"/>
                    <a:pt x="306" y="1432"/>
                    <a:pt x="158" y="1337"/>
                  </a:cubicBezTo>
                  <a:cubicBezTo>
                    <a:pt x="10" y="1242"/>
                    <a:pt x="0" y="1045"/>
                    <a:pt x="8" y="897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362386" y="965310"/>
              <a:ext cx="1571460" cy="1572998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200" y="403"/>
                </a:cxn>
                <a:cxn ang="0">
                  <a:pos x="520" y="83"/>
                </a:cxn>
                <a:cxn ang="0">
                  <a:pos x="1130" y="83"/>
                </a:cxn>
                <a:cxn ang="0">
                  <a:pos x="1600" y="583"/>
                </a:cxn>
                <a:cxn ang="0">
                  <a:pos x="1430" y="1273"/>
                </a:cxn>
                <a:cxn ang="0">
                  <a:pos x="780" y="1633"/>
                </a:cxn>
                <a:cxn ang="0">
                  <a:pos x="150" y="1383"/>
                </a:cxn>
                <a:cxn ang="0">
                  <a:pos x="0" y="883"/>
                </a:cxn>
              </a:cxnLst>
              <a:rect l="0" t="0" r="r" b="b"/>
              <a:pathLst>
                <a:path w="1650" h="1651">
                  <a:moveTo>
                    <a:pt x="0" y="883"/>
                  </a:moveTo>
                  <a:cubicBezTo>
                    <a:pt x="27" y="716"/>
                    <a:pt x="113" y="536"/>
                    <a:pt x="200" y="403"/>
                  </a:cubicBezTo>
                  <a:cubicBezTo>
                    <a:pt x="287" y="270"/>
                    <a:pt x="365" y="136"/>
                    <a:pt x="520" y="83"/>
                  </a:cubicBezTo>
                  <a:cubicBezTo>
                    <a:pt x="675" y="30"/>
                    <a:pt x="950" y="0"/>
                    <a:pt x="1130" y="83"/>
                  </a:cubicBezTo>
                  <a:cubicBezTo>
                    <a:pt x="1310" y="166"/>
                    <a:pt x="1550" y="385"/>
                    <a:pt x="1600" y="583"/>
                  </a:cubicBezTo>
                  <a:cubicBezTo>
                    <a:pt x="1650" y="781"/>
                    <a:pt x="1567" y="1098"/>
                    <a:pt x="1430" y="1273"/>
                  </a:cubicBezTo>
                  <a:cubicBezTo>
                    <a:pt x="1293" y="1448"/>
                    <a:pt x="993" y="1615"/>
                    <a:pt x="780" y="1633"/>
                  </a:cubicBezTo>
                  <a:cubicBezTo>
                    <a:pt x="567" y="1651"/>
                    <a:pt x="280" y="1508"/>
                    <a:pt x="150" y="1383"/>
                  </a:cubicBezTo>
                  <a:cubicBezTo>
                    <a:pt x="20" y="1258"/>
                    <a:pt x="31" y="987"/>
                    <a:pt x="0" y="883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5752829" y="1787537"/>
              <a:ext cx="2390525" cy="1905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181389" y="1558877"/>
              <a:ext cx="314292" cy="30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r>
                <a:rPr kumimoji="0" lang="en-US" altLang="ko-KR" b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7638581" y="1158719"/>
              <a:ext cx="314292" cy="30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r>
                <a:rPr kumimoji="0" lang="en-US" altLang="ko-KR" b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6790946" y="1544585"/>
              <a:ext cx="218100" cy="27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</a:t>
              </a: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V="1">
              <a:off x="5752829" y="1629380"/>
              <a:ext cx="66668" cy="3620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8124307" y="1438829"/>
              <a:ext cx="152384" cy="3620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w="med" len="lg"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8229070" y="1558877"/>
              <a:ext cx="25048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5829022" y="1681781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5660447" y="1988568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8041447" y="1769435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endParaRPr kumimoji="0" lang="en-US" altLang="ko-KR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5612827" y="1426443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P'</a:t>
              </a:r>
              <a:endParaRPr kumimoji="0" lang="en-US" altLang="ko-KR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8250976" y="1188255"/>
              <a:ext cx="298101" cy="31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Q'</a:t>
              </a:r>
              <a:endParaRPr kumimoji="0" lang="en-US" altLang="ko-KR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charset="-127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46982" y="3241964"/>
              <a:ext cx="1357746" cy="113607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Left Arrow 19"/>
            <p:cNvSpPr/>
            <p:nvPr/>
          </p:nvSpPr>
          <p:spPr bwMode="auto">
            <a:xfrm rot="3301445">
              <a:off x="5994400" y="2817091"/>
              <a:ext cx="563419" cy="203200"/>
            </a:xfrm>
            <a:prstGeom prst="lef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eft Arrow 20"/>
            <p:cNvSpPr/>
            <p:nvPr/>
          </p:nvSpPr>
          <p:spPr bwMode="auto">
            <a:xfrm rot="18298555" flipH="1">
              <a:off x="7698509" y="2830944"/>
              <a:ext cx="563419" cy="203200"/>
            </a:xfrm>
            <a:prstGeom prst="lef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2327" y="3500585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Reference </a:t>
              </a:r>
              <a:br>
                <a:rPr lang="en-US" dirty="0"/>
              </a:br>
              <a:r>
                <a:rPr lang="en-US" dirty="0"/>
                <a:t>domain (s, t)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6D40A06-D1DB-DA75-BF65-1B37CB63DB1C}"/>
                    </a:ext>
                  </a:extLst>
                </p:cNvPr>
                <p:cNvSpPr txBox="1"/>
                <p:nvPr/>
              </p:nvSpPr>
              <p:spPr>
                <a:xfrm>
                  <a:off x="5140007" y="2827422"/>
                  <a:ext cx="10882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6D40A06-D1DB-DA75-BF65-1B37CB63DB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007" y="2827422"/>
                  <a:ext cx="1088247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676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7663529-EEBA-ECEA-7D79-A76F4C7885CD}"/>
                    </a:ext>
                  </a:extLst>
                </p:cNvPr>
                <p:cNvSpPr txBox="1"/>
                <p:nvPr/>
              </p:nvSpPr>
              <p:spPr>
                <a:xfrm>
                  <a:off x="6823077" y="2601359"/>
                  <a:ext cx="11297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7663529-EEBA-ECEA-7D79-A76F4C788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077" y="2601359"/>
                  <a:ext cx="1129796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075"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Lagrangian Strain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Almansi</a:t>
            </a:r>
            <a:r>
              <a:rPr lang="en-US" dirty="0"/>
              <a:t> Strain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Engineering Strain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1563" y="5975928"/>
            <a:ext cx="60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Which strain is consistent with actual deformation?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3030" y="2242445"/>
            <a:ext cx="242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02C6"/>
                </a:solidFill>
              </a:rPr>
              <a:t>Compression in x</a:t>
            </a:r>
            <a:r>
              <a:rPr lang="en-US" baseline="-25000" dirty="0">
                <a:solidFill>
                  <a:srgbClr val="2C02C6"/>
                </a:solidFill>
              </a:rPr>
              <a:t>1</a:t>
            </a:r>
            <a:r>
              <a:rPr lang="en-US" dirty="0">
                <a:solidFill>
                  <a:srgbClr val="2C02C6"/>
                </a:solidFill>
              </a:rPr>
              <a:t> dir.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Tension in x</a:t>
            </a:r>
            <a:r>
              <a:rPr lang="en-US" baseline="-25000" dirty="0">
                <a:solidFill>
                  <a:srgbClr val="2C02C6"/>
                </a:solidFill>
              </a:rPr>
              <a:t>2</a:t>
            </a:r>
            <a:r>
              <a:rPr lang="en-US" dirty="0">
                <a:solidFill>
                  <a:srgbClr val="2C02C6"/>
                </a:solidFill>
              </a:rPr>
              <a:t> dir.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3623" y="5059744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02C6"/>
                </a:solidFill>
              </a:rPr>
              <a:t>Artificial shear deform.</a:t>
            </a:r>
          </a:p>
          <a:p>
            <a:r>
              <a:rPr lang="en-US" dirty="0">
                <a:solidFill>
                  <a:srgbClr val="2C02C6"/>
                </a:solidFill>
              </a:rPr>
              <a:t>Inconsistent normal deform.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C941-CB12-FB5C-00A0-0C4D750FF1C5}"/>
                  </a:ext>
                </a:extLst>
              </p:cNvPr>
              <p:cNvSpPr txBox="1"/>
              <p:nvPr/>
            </p:nvSpPr>
            <p:spPr>
              <a:xfrm>
                <a:off x="591266" y="1277820"/>
                <a:ext cx="3657733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0.49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1.78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C941-CB12-FB5C-00A0-0C4D750FF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66" y="1277820"/>
                <a:ext cx="3657733" cy="708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789138-48F9-7408-25D5-D1B2AFCCA680}"/>
                  </a:ext>
                </a:extLst>
              </p:cNvPr>
              <p:cNvSpPr txBox="1"/>
              <p:nvPr/>
            </p:nvSpPr>
            <p:spPr>
              <a:xfrm>
                <a:off x="591266" y="2173709"/>
                <a:ext cx="464614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−0.52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0.22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789138-48F9-7408-25D5-D1B2AFCCA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66" y="2173709"/>
                <a:ext cx="4646144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C24C28-A291-9A8A-2AC2-A10F44DA9B71}"/>
                  </a:ext>
                </a:extLst>
              </p:cNvPr>
              <p:cNvSpPr txBox="1"/>
              <p:nvPr/>
            </p:nvSpPr>
            <p:spPr>
              <a:xfrm>
                <a:off x="660018" y="3980734"/>
                <a:ext cx="4026808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−0.7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C24C28-A291-9A8A-2AC2-A10F44DA9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8" y="3980734"/>
                <a:ext cx="4026808" cy="708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DC1402-D27A-C05E-703A-4E93098B3DC6}"/>
                  </a:ext>
                </a:extLst>
              </p:cNvPr>
              <p:cNvSpPr txBox="1"/>
              <p:nvPr/>
            </p:nvSpPr>
            <p:spPr>
              <a:xfrm>
                <a:off x="723920" y="4892243"/>
                <a:ext cx="489166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0.32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0.32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DC1402-D27A-C05E-703A-4E93098B3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20" y="4892243"/>
                <a:ext cx="489166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Uniaxial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Uniaxial tension of incompressible material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From incompressibility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Deformation gradient and deformation tensor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G-L Strain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407B76-4B0B-20BB-8116-326D3D379FAD}"/>
                  </a:ext>
                </a:extLst>
              </p:cNvPr>
              <p:cNvSpPr txBox="1"/>
              <p:nvPr/>
            </p:nvSpPr>
            <p:spPr>
              <a:xfrm>
                <a:off x="507042" y="1702429"/>
                <a:ext cx="4888967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407B76-4B0B-20BB-8116-326D3D379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2" y="1702429"/>
                <a:ext cx="4888967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98A6F-3AB7-2B68-1CE0-553FAC7222EA}"/>
                  </a:ext>
                </a:extLst>
              </p:cNvPr>
              <p:cNvSpPr txBox="1"/>
              <p:nvPr/>
            </p:nvSpPr>
            <p:spPr>
              <a:xfrm>
                <a:off x="7210498" y="1235014"/>
                <a:ext cx="1584408" cy="1169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98A6F-3AB7-2B68-1CE0-553FAC72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98" y="1235014"/>
                <a:ext cx="1584408" cy="11691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84D73C-8E6E-5E02-F5B4-31CBC399F3FB}"/>
                  </a:ext>
                </a:extLst>
              </p:cNvPr>
              <p:cNvSpPr txBox="1"/>
              <p:nvPr/>
            </p:nvSpPr>
            <p:spPr>
              <a:xfrm>
                <a:off x="731838" y="2910724"/>
                <a:ext cx="3287054" cy="1113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84D73C-8E6E-5E02-F5B4-31CBC399F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8" y="2910724"/>
                <a:ext cx="3287054" cy="11136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FC4926-BE89-4272-3716-1E1D2E36AF51}"/>
                  </a:ext>
                </a:extLst>
              </p:cNvPr>
              <p:cNvSpPr txBox="1"/>
              <p:nvPr/>
            </p:nvSpPr>
            <p:spPr>
              <a:xfrm>
                <a:off x="4446357" y="2910724"/>
                <a:ext cx="2911887" cy="111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FC4926-BE89-4272-3716-1E1D2E36A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357" y="2910724"/>
                <a:ext cx="2911887" cy="1116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C2B4B1-ED83-EB8B-F5B5-E5E1F55A2415}"/>
                  </a:ext>
                </a:extLst>
              </p:cNvPr>
              <p:cNvSpPr txBox="1"/>
              <p:nvPr/>
            </p:nvSpPr>
            <p:spPr>
              <a:xfrm>
                <a:off x="851579" y="5038403"/>
                <a:ext cx="4742645" cy="111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C2B4B1-ED83-EB8B-F5B5-E5E1F55A2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79" y="5038403"/>
                <a:ext cx="4742645" cy="1116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3281" y="2718779"/>
            <a:ext cx="4017619" cy="289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Uniaxial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err="1"/>
                  <a:t>Almansi</a:t>
                </a:r>
                <a:r>
                  <a:rPr lang="en-US" dirty="0"/>
                  <a:t> Strain (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Engineering Strain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Difference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11995" y="3213201"/>
            <a:ext cx="784302" cy="2074127"/>
            <a:chOff x="7058722" y="3665033"/>
            <a:chExt cx="784302" cy="2074127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7843024" y="3665033"/>
              <a:ext cx="0" cy="2074127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094101" y="4378930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10%</a:t>
              </a:r>
              <a:br>
                <a:rPr lang="en-US" dirty="0"/>
              </a:br>
              <a:r>
                <a:rPr lang="en-US" dirty="0"/>
                <a:t>strain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7058722" y="3665033"/>
              <a:ext cx="0" cy="2074127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058722" y="4973444"/>
              <a:ext cx="784302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3F9DC-3DAD-AE6D-566B-DB777CA9B40F}"/>
                  </a:ext>
                </a:extLst>
              </p:cNvPr>
              <p:cNvSpPr txBox="1"/>
              <p:nvPr/>
            </p:nvSpPr>
            <p:spPr>
              <a:xfrm>
                <a:off x="649288" y="1361290"/>
                <a:ext cx="2805512" cy="111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3F9DC-3DAD-AE6D-566B-DB777CA9B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88" y="1361290"/>
                <a:ext cx="2805512" cy="1116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F5CEB-1E7E-1652-4458-88D3502855F0}"/>
                  </a:ext>
                </a:extLst>
              </p:cNvPr>
              <p:cNvSpPr txBox="1"/>
              <p:nvPr/>
            </p:nvSpPr>
            <p:spPr>
              <a:xfrm>
                <a:off x="3808855" y="1361290"/>
                <a:ext cx="4298997" cy="111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F5CEB-1E7E-1652-4458-88D350285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55" y="1361290"/>
                <a:ext cx="4298997" cy="1116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FD1D9A-83BE-08EB-94F4-D7817843408A}"/>
                  </a:ext>
                </a:extLst>
              </p:cNvPr>
              <p:cNvSpPr txBox="1"/>
              <p:nvPr/>
            </p:nvSpPr>
            <p:spPr>
              <a:xfrm>
                <a:off x="341868" y="3539661"/>
                <a:ext cx="4850559" cy="1113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FD1D9A-83BE-08EB-94F4-D78178434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8" y="3539661"/>
                <a:ext cx="4850559" cy="1113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15C556-1295-7CBC-F3BD-B22B4372CCD1}"/>
                  </a:ext>
                </a:extLst>
              </p:cNvPr>
              <p:cNvSpPr txBox="1"/>
              <p:nvPr/>
            </p:nvSpPr>
            <p:spPr>
              <a:xfrm>
                <a:off x="409078" y="5480634"/>
                <a:ext cx="679955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15C556-1295-7CBC-F3BD-B22B4372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8" y="5480634"/>
                <a:ext cx="679955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373747" y="2604653"/>
            <a:ext cx="2105891" cy="48952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Want to separate deformation from rigid-body rotation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Similar to principal directions of strain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Unique decomposition of deformation gradient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rgbClr val="2C02C6"/>
                    </a:solidFill>
                  </a:rPr>
                  <a:t>orthogonal tensor </a:t>
                </a:r>
                <a:r>
                  <a:rPr lang="en-US" dirty="0"/>
                  <a:t>(rigid-body rotation)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rgbClr val="2C02C6"/>
                    </a:solidFill>
                  </a:rPr>
                  <a:t>right- and left-stretch tensor </a:t>
                </a:r>
                <a:r>
                  <a:rPr lang="en-US" dirty="0"/>
                  <a:t>(symmetric)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have the same </a:t>
                </a:r>
                <a:r>
                  <a:rPr lang="en-US" dirty="0" err="1"/>
                  <a:t>eigenvalues</a:t>
                </a:r>
                <a:r>
                  <a:rPr lang="en-US" dirty="0"/>
                  <a:t> (</a:t>
                </a:r>
                <a:r>
                  <a:rPr lang="en-US" b="1" dirty="0">
                    <a:solidFill>
                      <a:srgbClr val="2C02C6"/>
                    </a:solidFill>
                  </a:rPr>
                  <a:t>principal stretches</a:t>
                </a:r>
                <a:r>
                  <a:rPr lang="en-US" dirty="0"/>
                  <a:t>), but different eigenvectors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8441B7-A098-7EEF-5C34-366EA1381D08}"/>
                  </a:ext>
                </a:extLst>
              </p:cNvPr>
              <p:cNvSpPr txBox="1"/>
              <p:nvPr/>
            </p:nvSpPr>
            <p:spPr>
              <a:xfrm>
                <a:off x="2373747" y="2604653"/>
                <a:ext cx="2075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𝐐𝐔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𝐕𝐐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8441B7-A098-7EEF-5C34-366EA1381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47" y="2604653"/>
                <a:ext cx="2075055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 bwMode="auto">
          <a:xfrm>
            <a:off x="277091" y="812800"/>
            <a:ext cx="2262909" cy="107141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Decomposition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5421745"/>
                <a:ext cx="8909050" cy="1193368"/>
              </a:xfrm>
            </p:spPr>
            <p:txBody>
              <a:bodyPr/>
              <a:lstStyle/>
              <a:p>
                <a:r>
                  <a:rPr lang="en-US" dirty="0"/>
                  <a:t>Eigenvectors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i="0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i="0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i="0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Eigenvectors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0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0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0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/>
              </a:p>
              <a:p>
                <a:r>
                  <a:rPr lang="en-US" dirty="0" err="1"/>
                  <a:t>Eigenvalues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5421745"/>
                <a:ext cx="8909050" cy="1193368"/>
              </a:xfrm>
              <a:blipFill>
                <a:blip r:embed="rId2"/>
                <a:stretch>
                  <a:fillRect l="-889" t="-3571" b="-2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670484" y="1523279"/>
            <a:ext cx="5820251" cy="3391974"/>
            <a:chOff x="1670484" y="1523279"/>
            <a:chExt cx="5820251" cy="3391974"/>
          </a:xfrm>
        </p:grpSpPr>
        <p:grpSp>
          <p:nvGrpSpPr>
            <p:cNvPr id="94211" name="Group 3"/>
            <p:cNvGrpSpPr>
              <a:grpSpLocks/>
            </p:cNvGrpSpPr>
            <p:nvPr/>
          </p:nvGrpSpPr>
          <p:grpSpPr bwMode="auto">
            <a:xfrm>
              <a:off x="1670484" y="2580295"/>
              <a:ext cx="1104900" cy="1097011"/>
              <a:chOff x="3052" y="4193"/>
              <a:chExt cx="1160" cy="1152"/>
            </a:xfrm>
          </p:grpSpPr>
          <p:sp>
            <p:nvSpPr>
              <p:cNvPr id="94212" name="Oval 4"/>
              <p:cNvSpPr>
                <a:spLocks noChangeAspect="1" noChangeArrowheads="1"/>
              </p:cNvSpPr>
              <p:nvPr/>
            </p:nvSpPr>
            <p:spPr bwMode="auto">
              <a:xfrm>
                <a:off x="3053" y="4193"/>
                <a:ext cx="1152" cy="115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13" name="Arc 5"/>
              <p:cNvSpPr>
                <a:spLocks/>
              </p:cNvSpPr>
              <p:nvPr/>
            </p:nvSpPr>
            <p:spPr bwMode="auto">
              <a:xfrm flipV="1">
                <a:off x="3065" y="4781"/>
                <a:ext cx="1147" cy="143"/>
              </a:xfrm>
              <a:custGeom>
                <a:avLst/>
                <a:gdLst>
                  <a:gd name="G0" fmla="+- 21361 0 0"/>
                  <a:gd name="G1" fmla="+- 21600 0 0"/>
                  <a:gd name="G2" fmla="+- 21600 0 0"/>
                  <a:gd name="T0" fmla="*/ 0 w 42866"/>
                  <a:gd name="T1" fmla="*/ 18397 h 21600"/>
                  <a:gd name="T2" fmla="*/ 42866 w 42866"/>
                  <a:gd name="T3" fmla="*/ 19573 h 21600"/>
                  <a:gd name="T4" fmla="*/ 21361 w 4286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66" h="21600" fill="none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</a:path>
                  <a:path w="42866" h="21600" stroke="0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  <a:lnTo>
                      <a:pt x="2136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14" name="Arc 6"/>
              <p:cNvSpPr>
                <a:spLocks/>
              </p:cNvSpPr>
              <p:nvPr/>
            </p:nvSpPr>
            <p:spPr bwMode="auto">
              <a:xfrm flipH="1">
                <a:off x="3052" y="4649"/>
                <a:ext cx="1156" cy="17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79 w 43200"/>
                  <a:gd name="T1" fmla="*/ 26125 h 26125"/>
                  <a:gd name="T2" fmla="*/ 43199 w 43200"/>
                  <a:gd name="T3" fmla="*/ 21848 h 26125"/>
                  <a:gd name="T4" fmla="*/ 21600 w 43200"/>
                  <a:gd name="T5" fmla="*/ 21600 h 26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6125" fill="none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</a:path>
                  <a:path w="43200" h="26125" stroke="0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15" name="Group 7"/>
            <p:cNvGrpSpPr>
              <a:grpSpLocks/>
            </p:cNvGrpSpPr>
            <p:nvPr/>
          </p:nvGrpSpPr>
          <p:grpSpPr bwMode="auto">
            <a:xfrm rot="2153751">
              <a:off x="4042209" y="1523279"/>
              <a:ext cx="1104900" cy="1097011"/>
              <a:chOff x="3052" y="4193"/>
              <a:chExt cx="1160" cy="1152"/>
            </a:xfrm>
          </p:grpSpPr>
          <p:sp>
            <p:nvSpPr>
              <p:cNvPr id="94216" name="Oval 8"/>
              <p:cNvSpPr>
                <a:spLocks noChangeAspect="1" noChangeArrowheads="1"/>
              </p:cNvSpPr>
              <p:nvPr/>
            </p:nvSpPr>
            <p:spPr bwMode="auto">
              <a:xfrm>
                <a:off x="3053" y="4193"/>
                <a:ext cx="1152" cy="115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17" name="Arc 9"/>
              <p:cNvSpPr>
                <a:spLocks/>
              </p:cNvSpPr>
              <p:nvPr/>
            </p:nvSpPr>
            <p:spPr bwMode="auto">
              <a:xfrm flipV="1">
                <a:off x="3065" y="4781"/>
                <a:ext cx="1147" cy="143"/>
              </a:xfrm>
              <a:custGeom>
                <a:avLst/>
                <a:gdLst>
                  <a:gd name="G0" fmla="+- 21361 0 0"/>
                  <a:gd name="G1" fmla="+- 21600 0 0"/>
                  <a:gd name="G2" fmla="+- 21600 0 0"/>
                  <a:gd name="T0" fmla="*/ 0 w 42866"/>
                  <a:gd name="T1" fmla="*/ 18397 h 21600"/>
                  <a:gd name="T2" fmla="*/ 42866 w 42866"/>
                  <a:gd name="T3" fmla="*/ 19573 h 21600"/>
                  <a:gd name="T4" fmla="*/ 21361 w 4286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66" h="21600" fill="none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</a:path>
                  <a:path w="42866" h="21600" stroke="0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  <a:lnTo>
                      <a:pt x="2136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18" name="Arc 10"/>
              <p:cNvSpPr>
                <a:spLocks/>
              </p:cNvSpPr>
              <p:nvPr/>
            </p:nvSpPr>
            <p:spPr bwMode="auto">
              <a:xfrm flipH="1">
                <a:off x="3052" y="4649"/>
                <a:ext cx="1156" cy="17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79 w 43200"/>
                  <a:gd name="T1" fmla="*/ 26125 h 26125"/>
                  <a:gd name="T2" fmla="*/ 43199 w 43200"/>
                  <a:gd name="T3" fmla="*/ 21848 h 26125"/>
                  <a:gd name="T4" fmla="*/ 21600 w 43200"/>
                  <a:gd name="T5" fmla="*/ 21600 h 26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6125" fill="none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</a:path>
                  <a:path w="43200" h="26125" stroke="0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19" name="Group 11"/>
            <p:cNvGrpSpPr>
              <a:grpSpLocks/>
            </p:cNvGrpSpPr>
            <p:nvPr/>
          </p:nvGrpSpPr>
          <p:grpSpPr bwMode="auto">
            <a:xfrm>
              <a:off x="4139364" y="3075474"/>
              <a:ext cx="1104900" cy="1839779"/>
              <a:chOff x="3052" y="4193"/>
              <a:chExt cx="1160" cy="1152"/>
            </a:xfrm>
          </p:grpSpPr>
          <p:sp>
            <p:nvSpPr>
              <p:cNvPr id="94220" name="Oval 12"/>
              <p:cNvSpPr>
                <a:spLocks noChangeAspect="1" noChangeArrowheads="1"/>
              </p:cNvSpPr>
              <p:nvPr/>
            </p:nvSpPr>
            <p:spPr bwMode="auto">
              <a:xfrm>
                <a:off x="3053" y="4193"/>
                <a:ext cx="1152" cy="115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21" name="Arc 13"/>
              <p:cNvSpPr>
                <a:spLocks/>
              </p:cNvSpPr>
              <p:nvPr/>
            </p:nvSpPr>
            <p:spPr bwMode="auto">
              <a:xfrm flipV="1">
                <a:off x="3065" y="4781"/>
                <a:ext cx="1147" cy="143"/>
              </a:xfrm>
              <a:custGeom>
                <a:avLst/>
                <a:gdLst>
                  <a:gd name="G0" fmla="+- 21361 0 0"/>
                  <a:gd name="G1" fmla="+- 21600 0 0"/>
                  <a:gd name="G2" fmla="+- 21600 0 0"/>
                  <a:gd name="T0" fmla="*/ 0 w 42866"/>
                  <a:gd name="T1" fmla="*/ 18397 h 21600"/>
                  <a:gd name="T2" fmla="*/ 42866 w 42866"/>
                  <a:gd name="T3" fmla="*/ 19573 h 21600"/>
                  <a:gd name="T4" fmla="*/ 21361 w 4286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66" h="21600" fill="none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</a:path>
                  <a:path w="42866" h="21600" stroke="0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  <a:lnTo>
                      <a:pt x="2136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22" name="Arc 14"/>
              <p:cNvSpPr>
                <a:spLocks/>
              </p:cNvSpPr>
              <p:nvPr/>
            </p:nvSpPr>
            <p:spPr bwMode="auto">
              <a:xfrm flipH="1">
                <a:off x="3052" y="4649"/>
                <a:ext cx="1156" cy="17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79 w 43200"/>
                  <a:gd name="T1" fmla="*/ 26125 h 26125"/>
                  <a:gd name="T2" fmla="*/ 43199 w 43200"/>
                  <a:gd name="T3" fmla="*/ 21848 h 26125"/>
                  <a:gd name="T4" fmla="*/ 21600 w 43200"/>
                  <a:gd name="T5" fmla="*/ 21600 h 26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6125" fill="none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</a:path>
                  <a:path w="43200" h="26125" stroke="0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23" name="Group 15"/>
            <p:cNvGrpSpPr>
              <a:grpSpLocks/>
            </p:cNvGrpSpPr>
            <p:nvPr/>
          </p:nvGrpSpPr>
          <p:grpSpPr bwMode="auto">
            <a:xfrm rot="2412928">
              <a:off x="6307254" y="2068928"/>
              <a:ext cx="1104900" cy="1839779"/>
              <a:chOff x="3052" y="4193"/>
              <a:chExt cx="1160" cy="1152"/>
            </a:xfrm>
          </p:grpSpPr>
          <p:sp>
            <p:nvSpPr>
              <p:cNvPr id="94224" name="Oval 16"/>
              <p:cNvSpPr>
                <a:spLocks noChangeAspect="1" noChangeArrowheads="1"/>
              </p:cNvSpPr>
              <p:nvPr/>
            </p:nvSpPr>
            <p:spPr bwMode="auto">
              <a:xfrm>
                <a:off x="3053" y="4193"/>
                <a:ext cx="1152" cy="115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25" name="Arc 17"/>
              <p:cNvSpPr>
                <a:spLocks/>
              </p:cNvSpPr>
              <p:nvPr/>
            </p:nvSpPr>
            <p:spPr bwMode="auto">
              <a:xfrm flipV="1">
                <a:off x="3065" y="4781"/>
                <a:ext cx="1147" cy="143"/>
              </a:xfrm>
              <a:custGeom>
                <a:avLst/>
                <a:gdLst>
                  <a:gd name="G0" fmla="+- 21361 0 0"/>
                  <a:gd name="G1" fmla="+- 21600 0 0"/>
                  <a:gd name="G2" fmla="+- 21600 0 0"/>
                  <a:gd name="T0" fmla="*/ 0 w 42866"/>
                  <a:gd name="T1" fmla="*/ 18397 h 21600"/>
                  <a:gd name="T2" fmla="*/ 42866 w 42866"/>
                  <a:gd name="T3" fmla="*/ 19573 h 21600"/>
                  <a:gd name="T4" fmla="*/ 21361 w 4286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66" h="21600" fill="none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</a:path>
                  <a:path w="42866" h="21600" stroke="0" extrusionOk="0">
                    <a:moveTo>
                      <a:pt x="-1" y="18396"/>
                    </a:moveTo>
                    <a:cubicBezTo>
                      <a:pt x="1585" y="7822"/>
                      <a:pt x="10668" y="-1"/>
                      <a:pt x="21361" y="0"/>
                    </a:cubicBezTo>
                    <a:cubicBezTo>
                      <a:pt x="32505" y="0"/>
                      <a:pt x="41819" y="8478"/>
                      <a:pt x="42865" y="19573"/>
                    </a:cubicBezTo>
                    <a:lnTo>
                      <a:pt x="2136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26" name="Arc 18"/>
              <p:cNvSpPr>
                <a:spLocks/>
              </p:cNvSpPr>
              <p:nvPr/>
            </p:nvSpPr>
            <p:spPr bwMode="auto">
              <a:xfrm flipH="1">
                <a:off x="3052" y="4649"/>
                <a:ext cx="1156" cy="17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79 w 43200"/>
                  <a:gd name="T1" fmla="*/ 26125 h 26125"/>
                  <a:gd name="T2" fmla="*/ 43199 w 43200"/>
                  <a:gd name="T3" fmla="*/ 21848 h 26125"/>
                  <a:gd name="T4" fmla="*/ 21600 w 43200"/>
                  <a:gd name="T5" fmla="*/ 21600 h 26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6125" fill="none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</a:path>
                  <a:path w="43200" h="26125" stroke="0" extrusionOk="0">
                    <a:moveTo>
                      <a:pt x="479" y="26124"/>
                    </a:moveTo>
                    <a:cubicBezTo>
                      <a:pt x="160" y="24637"/>
                      <a:pt x="0" y="2312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82"/>
                      <a:pt x="43199" y="21765"/>
                      <a:pt x="43198" y="218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27" name="Group 19"/>
            <p:cNvGrpSpPr>
              <a:grpSpLocks/>
            </p:cNvGrpSpPr>
            <p:nvPr/>
          </p:nvGrpSpPr>
          <p:grpSpPr bwMode="auto">
            <a:xfrm>
              <a:off x="1985762" y="2810743"/>
              <a:ext cx="571500" cy="418045"/>
              <a:chOff x="3383" y="4435"/>
              <a:chExt cx="600" cy="439"/>
            </a:xfrm>
          </p:grpSpPr>
          <p:sp>
            <p:nvSpPr>
              <p:cNvPr id="94228" name="Line 20"/>
              <p:cNvSpPr>
                <a:spLocks noChangeShapeType="1"/>
              </p:cNvSpPr>
              <p:nvPr/>
            </p:nvSpPr>
            <p:spPr bwMode="auto">
              <a:xfrm>
                <a:off x="3630" y="4792"/>
                <a:ext cx="3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29" name="Line 21"/>
              <p:cNvSpPr>
                <a:spLocks noChangeShapeType="1"/>
              </p:cNvSpPr>
              <p:nvPr/>
            </p:nvSpPr>
            <p:spPr bwMode="auto">
              <a:xfrm rot="-5400000">
                <a:off x="3449" y="4612"/>
                <a:ext cx="3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30" name="Line 22"/>
              <p:cNvSpPr>
                <a:spLocks noChangeShapeType="1"/>
              </p:cNvSpPr>
              <p:nvPr/>
            </p:nvSpPr>
            <p:spPr bwMode="auto">
              <a:xfrm flipH="1">
                <a:off x="3383" y="4792"/>
                <a:ext cx="240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31" name="Group 23"/>
            <p:cNvGrpSpPr>
              <a:grpSpLocks/>
            </p:cNvGrpSpPr>
            <p:nvPr/>
          </p:nvGrpSpPr>
          <p:grpSpPr bwMode="auto">
            <a:xfrm>
              <a:off x="4387967" y="3310683"/>
              <a:ext cx="741045" cy="838947"/>
              <a:chOff x="5905" y="4960"/>
              <a:chExt cx="778" cy="881"/>
            </a:xfrm>
          </p:grpSpPr>
          <p:sp>
            <p:nvSpPr>
              <p:cNvPr id="94232" name="Line 24"/>
              <p:cNvSpPr>
                <a:spLocks noChangeShapeType="1"/>
              </p:cNvSpPr>
              <p:nvPr/>
            </p:nvSpPr>
            <p:spPr bwMode="auto">
              <a:xfrm>
                <a:off x="6240" y="5729"/>
                <a:ext cx="4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33" name="Line 25"/>
              <p:cNvSpPr>
                <a:spLocks noChangeShapeType="1"/>
              </p:cNvSpPr>
              <p:nvPr/>
            </p:nvSpPr>
            <p:spPr bwMode="auto">
              <a:xfrm rot="-5400000">
                <a:off x="5853" y="5343"/>
                <a:ext cx="7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34" name="Line 26"/>
              <p:cNvSpPr>
                <a:spLocks noChangeShapeType="1"/>
              </p:cNvSpPr>
              <p:nvPr/>
            </p:nvSpPr>
            <p:spPr bwMode="auto">
              <a:xfrm flipH="1">
                <a:off x="5905" y="5729"/>
                <a:ext cx="328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35" name="Group 27"/>
            <p:cNvGrpSpPr>
              <a:grpSpLocks/>
            </p:cNvGrpSpPr>
            <p:nvPr/>
          </p:nvGrpSpPr>
          <p:grpSpPr bwMode="auto">
            <a:xfrm rot="2676367">
              <a:off x="4442259" y="1828957"/>
              <a:ext cx="571500" cy="418045"/>
              <a:chOff x="3383" y="4435"/>
              <a:chExt cx="600" cy="439"/>
            </a:xfrm>
          </p:grpSpPr>
          <p:sp>
            <p:nvSpPr>
              <p:cNvPr id="94236" name="Line 28"/>
              <p:cNvSpPr>
                <a:spLocks noChangeShapeType="1"/>
              </p:cNvSpPr>
              <p:nvPr/>
            </p:nvSpPr>
            <p:spPr bwMode="auto">
              <a:xfrm>
                <a:off x="3630" y="4792"/>
                <a:ext cx="3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37" name="Line 29"/>
              <p:cNvSpPr>
                <a:spLocks noChangeShapeType="1"/>
              </p:cNvSpPr>
              <p:nvPr/>
            </p:nvSpPr>
            <p:spPr bwMode="auto">
              <a:xfrm rot="-5400000">
                <a:off x="3449" y="4612"/>
                <a:ext cx="3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38" name="Line 30"/>
              <p:cNvSpPr>
                <a:spLocks noChangeShapeType="1"/>
              </p:cNvSpPr>
              <p:nvPr/>
            </p:nvSpPr>
            <p:spPr bwMode="auto">
              <a:xfrm flipH="1">
                <a:off x="3383" y="4792"/>
                <a:ext cx="240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39" name="Group 31"/>
            <p:cNvGrpSpPr>
              <a:grpSpLocks/>
            </p:cNvGrpSpPr>
            <p:nvPr/>
          </p:nvGrpSpPr>
          <p:grpSpPr bwMode="auto">
            <a:xfrm rot="2722037">
              <a:off x="6700727" y="2396405"/>
              <a:ext cx="740863" cy="839153"/>
              <a:chOff x="5905" y="4960"/>
              <a:chExt cx="778" cy="881"/>
            </a:xfrm>
          </p:grpSpPr>
          <p:sp>
            <p:nvSpPr>
              <p:cNvPr id="94240" name="Line 32"/>
              <p:cNvSpPr>
                <a:spLocks noChangeShapeType="1"/>
              </p:cNvSpPr>
              <p:nvPr/>
            </p:nvSpPr>
            <p:spPr bwMode="auto">
              <a:xfrm>
                <a:off x="6240" y="5729"/>
                <a:ext cx="4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41" name="Line 33"/>
              <p:cNvSpPr>
                <a:spLocks noChangeShapeType="1"/>
              </p:cNvSpPr>
              <p:nvPr/>
            </p:nvSpPr>
            <p:spPr bwMode="auto">
              <a:xfrm rot="-5400000">
                <a:off x="5853" y="5343"/>
                <a:ext cx="7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42" name="Line 34"/>
              <p:cNvSpPr>
                <a:spLocks noChangeShapeType="1"/>
              </p:cNvSpPr>
              <p:nvPr/>
            </p:nvSpPr>
            <p:spPr bwMode="auto">
              <a:xfrm flipH="1">
                <a:off x="5905" y="5729"/>
                <a:ext cx="328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243" name="Line 35"/>
            <p:cNvSpPr>
              <a:spLocks noChangeShapeType="1"/>
            </p:cNvSpPr>
            <p:nvPr/>
          </p:nvSpPr>
          <p:spPr bwMode="auto">
            <a:xfrm flipV="1">
              <a:off x="2843012" y="2229861"/>
              <a:ext cx="800100" cy="37900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4" name="Line 36"/>
            <p:cNvSpPr>
              <a:spLocks noChangeShapeType="1"/>
            </p:cNvSpPr>
            <p:nvPr/>
          </p:nvSpPr>
          <p:spPr bwMode="auto">
            <a:xfrm>
              <a:off x="2785862" y="3724919"/>
              <a:ext cx="856298" cy="42756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5" name="Line 37"/>
            <p:cNvSpPr>
              <a:spLocks noChangeShapeType="1"/>
            </p:cNvSpPr>
            <p:nvPr/>
          </p:nvSpPr>
          <p:spPr bwMode="auto">
            <a:xfrm flipV="1">
              <a:off x="5378567" y="3758249"/>
              <a:ext cx="800100" cy="37900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6" name="Line 38"/>
            <p:cNvSpPr>
              <a:spLocks noChangeShapeType="1"/>
            </p:cNvSpPr>
            <p:nvPr/>
          </p:nvSpPr>
          <p:spPr bwMode="auto">
            <a:xfrm>
              <a:off x="5292842" y="2180343"/>
              <a:ext cx="878205" cy="442804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7" name="Text Box 39"/>
            <p:cNvSpPr txBox="1">
              <a:spLocks noChangeArrowheads="1"/>
            </p:cNvSpPr>
            <p:nvPr/>
          </p:nvSpPr>
          <p:spPr bwMode="auto">
            <a:xfrm>
              <a:off x="3006842" y="2172725"/>
              <a:ext cx="163830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48" name="Text Box 40"/>
            <p:cNvSpPr txBox="1">
              <a:spLocks noChangeArrowheads="1"/>
            </p:cNvSpPr>
            <p:nvPr/>
          </p:nvSpPr>
          <p:spPr bwMode="auto">
            <a:xfrm>
              <a:off x="5729087" y="3958225"/>
              <a:ext cx="163830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49" name="Text Box 41"/>
            <p:cNvSpPr txBox="1">
              <a:spLocks noChangeArrowheads="1"/>
            </p:cNvSpPr>
            <p:nvPr/>
          </p:nvSpPr>
          <p:spPr bwMode="auto">
            <a:xfrm>
              <a:off x="5650029" y="2122255"/>
              <a:ext cx="151448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V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0" name="Text Box 42"/>
            <p:cNvSpPr txBox="1">
              <a:spLocks noChangeArrowheads="1"/>
            </p:cNvSpPr>
            <p:nvPr/>
          </p:nvSpPr>
          <p:spPr bwMode="auto">
            <a:xfrm>
              <a:off x="3127809" y="3615409"/>
              <a:ext cx="151448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1" name="Text Box 43"/>
            <p:cNvSpPr txBox="1">
              <a:spLocks noChangeArrowheads="1"/>
            </p:cNvSpPr>
            <p:nvPr/>
          </p:nvSpPr>
          <p:spPr bwMode="auto">
            <a:xfrm>
              <a:off x="1832409" y="3222123"/>
              <a:ext cx="206693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2" name="Text Box 44"/>
            <p:cNvSpPr txBox="1">
              <a:spLocks noChangeArrowheads="1"/>
            </p:cNvSpPr>
            <p:nvPr/>
          </p:nvSpPr>
          <p:spPr bwMode="auto">
            <a:xfrm>
              <a:off x="2382002" y="3238311"/>
              <a:ext cx="206693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3" name="Text Box 45"/>
            <p:cNvSpPr txBox="1">
              <a:spLocks noChangeArrowheads="1"/>
            </p:cNvSpPr>
            <p:nvPr/>
          </p:nvSpPr>
          <p:spPr bwMode="auto">
            <a:xfrm>
              <a:off x="2134352" y="2577438"/>
              <a:ext cx="206693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4" name="Text Box 46"/>
            <p:cNvSpPr txBox="1">
              <a:spLocks noChangeArrowheads="1"/>
            </p:cNvSpPr>
            <p:nvPr/>
          </p:nvSpPr>
          <p:spPr bwMode="auto">
            <a:xfrm>
              <a:off x="4223184" y="4195339"/>
              <a:ext cx="364808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λ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5" name="Text Box 47"/>
            <p:cNvSpPr txBox="1">
              <a:spLocks noChangeArrowheads="1"/>
            </p:cNvSpPr>
            <p:nvPr/>
          </p:nvSpPr>
          <p:spPr bwMode="auto">
            <a:xfrm>
              <a:off x="4788969" y="4044881"/>
              <a:ext cx="364808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λ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6" name="Text Box 48"/>
            <p:cNvSpPr txBox="1">
              <a:spLocks noChangeArrowheads="1"/>
            </p:cNvSpPr>
            <p:nvPr/>
          </p:nvSpPr>
          <p:spPr bwMode="auto">
            <a:xfrm>
              <a:off x="4742297" y="3304970"/>
              <a:ext cx="364808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λ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7" name="Text Box 49"/>
            <p:cNvSpPr txBox="1">
              <a:spLocks noChangeArrowheads="1"/>
            </p:cNvSpPr>
            <p:nvPr/>
          </p:nvSpPr>
          <p:spPr bwMode="auto">
            <a:xfrm>
              <a:off x="4248902" y="1755632"/>
              <a:ext cx="160020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8" name="Text Box 50"/>
            <p:cNvSpPr txBox="1">
              <a:spLocks noChangeArrowheads="1"/>
            </p:cNvSpPr>
            <p:nvPr/>
          </p:nvSpPr>
          <p:spPr bwMode="auto">
            <a:xfrm>
              <a:off x="4839452" y="2152727"/>
              <a:ext cx="160020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59" name="Text Box 51"/>
            <p:cNvSpPr txBox="1">
              <a:spLocks noChangeArrowheads="1"/>
            </p:cNvSpPr>
            <p:nvPr/>
          </p:nvSpPr>
          <p:spPr bwMode="auto">
            <a:xfrm>
              <a:off x="4834689" y="1670880"/>
              <a:ext cx="160020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60" name="Text Box 52"/>
            <p:cNvSpPr txBox="1">
              <a:spLocks noChangeArrowheads="1"/>
            </p:cNvSpPr>
            <p:nvPr/>
          </p:nvSpPr>
          <p:spPr bwMode="auto">
            <a:xfrm>
              <a:off x="6472989" y="2609815"/>
              <a:ext cx="317183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λ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61" name="Text Box 53"/>
            <p:cNvSpPr txBox="1">
              <a:spLocks noChangeArrowheads="1"/>
            </p:cNvSpPr>
            <p:nvPr/>
          </p:nvSpPr>
          <p:spPr bwMode="auto">
            <a:xfrm>
              <a:off x="6703494" y="3262118"/>
              <a:ext cx="317183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λ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262" name="Text Box 54"/>
            <p:cNvSpPr txBox="1">
              <a:spLocks noChangeArrowheads="1"/>
            </p:cNvSpPr>
            <p:nvPr/>
          </p:nvSpPr>
          <p:spPr bwMode="auto">
            <a:xfrm>
              <a:off x="6999722" y="2247954"/>
              <a:ext cx="317183" cy="26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λ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e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4208895" y="4976091"/>
          <a:ext cx="1079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68280" progId="Equation.DSMT4">
                  <p:embed/>
                </p:oleObj>
              </mc:Choice>
              <mc:Fallback>
                <p:oleObj name="Equation" r:id="rId3" imgW="1079280" imgH="36828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895" y="4976091"/>
                        <a:ext cx="1079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3DD495-CF2A-1FFF-BAE6-5BD081DCCEB9}"/>
                  </a:ext>
                </a:extLst>
              </p:cNvPr>
              <p:cNvSpPr txBox="1"/>
              <p:nvPr/>
            </p:nvSpPr>
            <p:spPr>
              <a:xfrm>
                <a:off x="301310" y="956523"/>
                <a:ext cx="2238690" cy="78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3DD495-CF2A-1FFF-BAE6-5BD081DCC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0" y="956523"/>
                <a:ext cx="2238690" cy="780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024FD5-C902-19CE-242F-52998762E46E}"/>
                  </a:ext>
                </a:extLst>
              </p:cNvPr>
              <p:cNvSpPr txBox="1"/>
              <p:nvPr/>
            </p:nvSpPr>
            <p:spPr>
              <a:xfrm>
                <a:off x="3993923" y="851763"/>
                <a:ext cx="1243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𝐕𝐐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024FD5-C902-19CE-242F-52998762E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23" y="851763"/>
                <a:ext cx="1243674" cy="461665"/>
              </a:xfrm>
              <a:prstGeom prst="rect">
                <a:avLst/>
              </a:prstGeom>
              <a:blipFill>
                <a:blip r:embed="rId6"/>
                <a:stretch>
                  <a:fillRect r="-49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366983" y="3731491"/>
            <a:ext cx="1570182" cy="44334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Decomposition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Relation between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/>
                  <a:t> have the same eigenvectors.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Eigenvalue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is the square root of that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How to calculate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 eigenvectors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1800" b="0" i="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1800" b="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1800" b="0" i="0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Then,		 where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35532" y="4745396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Deformation tensor in 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principal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3D1DC2-B23D-9013-DA7D-07057AF40D24}"/>
                  </a:ext>
                </a:extLst>
              </p:cNvPr>
              <p:cNvSpPr txBox="1"/>
              <p:nvPr/>
            </p:nvSpPr>
            <p:spPr>
              <a:xfrm>
                <a:off x="763146" y="1184481"/>
                <a:ext cx="2503249" cy="50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3D1DC2-B23D-9013-DA7D-07057AF40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6" y="1184481"/>
                <a:ext cx="2503249" cy="506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8726-E822-16A5-07AB-6425E4EEB2FB}"/>
                  </a:ext>
                </a:extLst>
              </p:cNvPr>
              <p:cNvSpPr txBox="1"/>
              <p:nvPr/>
            </p:nvSpPr>
            <p:spPr>
              <a:xfrm>
                <a:off x="1308534" y="3713172"/>
                <a:ext cx="1726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8726-E822-16A5-07AB-6425E4EE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34" y="3713172"/>
                <a:ext cx="17266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4A3E2-9955-DFB3-99D5-7D5C8F95F09E}"/>
                  </a:ext>
                </a:extLst>
              </p:cNvPr>
              <p:cNvSpPr txBox="1"/>
              <p:nvPr/>
            </p:nvSpPr>
            <p:spPr>
              <a:xfrm>
                <a:off x="1443789" y="4558250"/>
                <a:ext cx="2616742" cy="1322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4A3E2-9955-DFB3-99D5-7D5C8F95F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89" y="4558250"/>
                <a:ext cx="2616742" cy="1322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79055" y="3977334"/>
            <a:ext cx="3870036" cy="51723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163782" y="849745"/>
            <a:ext cx="1939636" cy="47105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Decomposition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879903"/>
            <a:ext cx="8909050" cy="58737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And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General Deformation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Stretch in principal directions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Rigid-body rotation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Rigid-body translation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4787" y="618836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Useful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79698C-8043-98CD-5019-0F55D07A6BAC}"/>
                  </a:ext>
                </a:extLst>
              </p:cNvPr>
              <p:cNvSpPr txBox="1"/>
              <p:nvPr/>
            </p:nvSpPr>
            <p:spPr>
              <a:xfrm>
                <a:off x="1192403" y="811112"/>
                <a:ext cx="1952266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Φ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79698C-8043-98CD-5019-0F55D07A6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03" y="811112"/>
                <a:ext cx="1952266" cy="5052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D276F1-C84B-57D4-F506-75FFD2027926}"/>
                  </a:ext>
                </a:extLst>
              </p:cNvPr>
              <p:cNvSpPr txBox="1"/>
              <p:nvPr/>
            </p:nvSpPr>
            <p:spPr>
              <a:xfrm>
                <a:off x="873149" y="1801299"/>
                <a:ext cx="2816220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</m:ra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D276F1-C84B-57D4-F506-75FFD202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49" y="1801299"/>
                <a:ext cx="2816220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627AC4-50AE-9F34-53C5-34338EF9AF6F}"/>
                  </a:ext>
                </a:extLst>
              </p:cNvPr>
              <p:cNvSpPr txBox="1"/>
              <p:nvPr/>
            </p:nvSpPr>
            <p:spPr>
              <a:xfrm>
                <a:off x="1009578" y="3988875"/>
                <a:ext cx="3839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𝐐𝐔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627AC4-50AE-9F34-53C5-34338EF9A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78" y="3988875"/>
                <a:ext cx="3839513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5A18CE-115E-7981-97E8-AB8D6E52680D}"/>
                  </a:ext>
                </a:extLst>
              </p:cNvPr>
              <p:cNvSpPr txBox="1"/>
              <p:nvPr/>
            </p:nvSpPr>
            <p:spPr>
              <a:xfrm>
                <a:off x="6366585" y="1007218"/>
                <a:ext cx="2197012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5A18CE-115E-7981-97E8-AB8D6E52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85" y="1007218"/>
                <a:ext cx="2197012" cy="957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FF3C10-C324-B1DC-4F70-112088C42589}"/>
                  </a:ext>
                </a:extLst>
              </p:cNvPr>
              <p:cNvSpPr txBox="1"/>
              <p:nvPr/>
            </p:nvSpPr>
            <p:spPr>
              <a:xfrm>
                <a:off x="6369503" y="1941331"/>
                <a:ext cx="2191177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FF3C10-C324-B1DC-4F70-112088C42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503" y="1941331"/>
                <a:ext cx="2191177" cy="957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0AC53-2BBE-91E7-9149-BE69896C528C}"/>
                  </a:ext>
                </a:extLst>
              </p:cNvPr>
              <p:cNvSpPr txBox="1"/>
              <p:nvPr/>
            </p:nvSpPr>
            <p:spPr>
              <a:xfrm>
                <a:off x="6481425" y="2875444"/>
                <a:ext cx="1967333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0AC53-2BBE-91E7-9149-BE69896C5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25" y="2875444"/>
                <a:ext cx="1967333" cy="957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9B80A-F159-0055-1B32-2EDF3252049F}"/>
                  </a:ext>
                </a:extLst>
              </p:cNvPr>
              <p:cNvSpPr txBox="1"/>
              <p:nvPr/>
            </p:nvSpPr>
            <p:spPr>
              <a:xfrm>
                <a:off x="6377005" y="3809557"/>
                <a:ext cx="2176173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9B80A-F159-0055-1B32-2EDF32520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05" y="3809557"/>
                <a:ext cx="2176173" cy="9576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86A4D6-0159-6112-074C-2EBBDE14EECE}"/>
                  </a:ext>
                </a:extLst>
              </p:cNvPr>
              <p:cNvSpPr txBox="1"/>
              <p:nvPr/>
            </p:nvSpPr>
            <p:spPr>
              <a:xfrm>
                <a:off x="6388739" y="4743670"/>
                <a:ext cx="2152704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86A4D6-0159-6112-074C-2EBBDE14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739" y="4743670"/>
                <a:ext cx="2152704" cy="957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B86C61-60FE-A121-F41B-1185B35C21F7}"/>
                  </a:ext>
                </a:extLst>
              </p:cNvPr>
              <p:cNvSpPr txBox="1"/>
              <p:nvPr/>
            </p:nvSpPr>
            <p:spPr>
              <a:xfrm>
                <a:off x="6391945" y="5677785"/>
                <a:ext cx="2146293" cy="95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B86C61-60FE-A121-F41B-1185B35C2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45" y="5677785"/>
                <a:ext cx="2146293" cy="957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Lagrangian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G-L strain is a special case of general form of Lagrangian strain tensors (Hill, 1968)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53D936-D9A8-4B8E-5C9A-E6B3842E62B7}"/>
                  </a:ext>
                </a:extLst>
              </p:cNvPr>
              <p:cNvSpPr txBox="1"/>
              <p:nvPr/>
            </p:nvSpPr>
            <p:spPr>
              <a:xfrm>
                <a:off x="742521" y="1691296"/>
                <a:ext cx="2931315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53D936-D9A8-4B8E-5C9A-E6B3842E6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21" y="1691296"/>
                <a:ext cx="2931315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C02C6"/>
                </a:solidFill>
              </a:rPr>
              <a:t>Frame of Reference</a:t>
            </a:r>
          </a:p>
          <a:p>
            <a:pPr lvl="1"/>
            <a:r>
              <a:rPr lang="en-US" dirty="0"/>
              <a:t>The weak form must be expressed based on a frame of reference</a:t>
            </a:r>
          </a:p>
          <a:p>
            <a:pPr lvl="1"/>
            <a:r>
              <a:rPr lang="en-US" dirty="0"/>
              <a:t>Often initial (undeformed) geometry or current (deformed) geometry are used for the frame of reference</a:t>
            </a:r>
          </a:p>
          <a:p>
            <a:pPr lvl="1"/>
            <a:r>
              <a:rPr lang="en-US" dirty="0"/>
              <a:t>proper definitions of stress and strain must be used according to the frame of reference</a:t>
            </a:r>
          </a:p>
          <a:p>
            <a:r>
              <a:rPr lang="en-US" b="1" dirty="0">
                <a:solidFill>
                  <a:srgbClr val="2C02C6"/>
                </a:solidFill>
              </a:rPr>
              <a:t>Total </a:t>
            </a:r>
            <a:r>
              <a:rPr lang="en-US" b="1" dirty="0" err="1">
                <a:solidFill>
                  <a:srgbClr val="2C02C6"/>
                </a:solidFill>
              </a:rPr>
              <a:t>Lagrangian</a:t>
            </a:r>
            <a:r>
              <a:rPr lang="en-US" b="1" dirty="0">
                <a:solidFill>
                  <a:srgbClr val="2C02C6"/>
                </a:solidFill>
              </a:rPr>
              <a:t> Formulation</a:t>
            </a:r>
            <a:r>
              <a:rPr lang="en-US" dirty="0"/>
              <a:t>: initial (undeformed) geometry as a reference</a:t>
            </a:r>
          </a:p>
          <a:p>
            <a:r>
              <a:rPr lang="en-US" b="1" dirty="0">
                <a:solidFill>
                  <a:srgbClr val="2C02C6"/>
                </a:solidFill>
              </a:rPr>
              <a:t>Updated </a:t>
            </a:r>
            <a:r>
              <a:rPr lang="en-US" b="1" dirty="0" err="1">
                <a:solidFill>
                  <a:srgbClr val="2C02C6"/>
                </a:solidFill>
              </a:rPr>
              <a:t>Lagrangian</a:t>
            </a:r>
            <a:r>
              <a:rPr lang="en-US" b="1" dirty="0">
                <a:solidFill>
                  <a:srgbClr val="2C02C6"/>
                </a:solidFill>
              </a:rPr>
              <a:t> Formulation</a:t>
            </a:r>
            <a:r>
              <a:rPr lang="en-US" dirty="0"/>
              <a:t>: current (deformed) geometry</a:t>
            </a:r>
          </a:p>
          <a:p>
            <a:r>
              <a:rPr lang="en-US" dirty="0"/>
              <a:t>Two formulations are theoretically identical to express the structural equilibrium, but numerically different because different stress and strain definitions are used</a:t>
            </a:r>
          </a:p>
        </p:txBody>
      </p:sp>
    </p:spTree>
    <p:extLst>
      <p:ext uri="{BB962C8B-B14F-4D97-AF65-F5344CB8AC3E}">
        <p14:creationId xmlns:p14="http://schemas.microsoft.com/office/powerpoint/2010/main" val="1472948151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Polar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Simple shear problem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Deformation gradient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Deformation tensor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Find </a:t>
                </a:r>
                <a:r>
                  <a:rPr lang="en-US" dirty="0" err="1"/>
                  <a:t>eigenvalues</a:t>
                </a:r>
                <a:r>
                  <a:rPr lang="en-US" dirty="0"/>
                  <a:t> and eigenvectors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31164" y="660400"/>
            <a:ext cx="2822868" cy="2092830"/>
            <a:chOff x="5731164" y="660400"/>
            <a:chExt cx="2822868" cy="2092830"/>
          </a:xfrm>
        </p:grpSpPr>
        <p:sp>
          <p:nvSpPr>
            <p:cNvPr id="7" name="Rectangle 6"/>
            <p:cNvSpPr/>
            <p:nvPr/>
          </p:nvSpPr>
          <p:spPr bwMode="auto">
            <a:xfrm>
              <a:off x="6132945" y="1487055"/>
              <a:ext cx="997527" cy="997527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Parallelogram 7"/>
            <p:cNvSpPr/>
            <p:nvPr/>
          </p:nvSpPr>
          <p:spPr bwMode="auto">
            <a:xfrm>
              <a:off x="6132944" y="1487055"/>
              <a:ext cx="2142837" cy="997527"/>
            </a:xfrm>
            <a:prstGeom prst="parallelogram">
              <a:avLst>
                <a:gd name="adj" fmla="val 11388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5246256" y="1874982"/>
              <a:ext cx="1754909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5874328" y="2484582"/>
              <a:ext cx="19026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795491" y="2299855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, 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1164" y="660400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r>
                <a:rPr lang="en-US" dirty="0"/>
                <a:t>, x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2219" y="4886034"/>
            <a:ext cx="2323002" cy="1833426"/>
            <a:chOff x="6063673" y="4886034"/>
            <a:chExt cx="2323002" cy="1833426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6253018" y="5938982"/>
              <a:ext cx="1782618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6340764" y="5947430"/>
              <a:ext cx="1542472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Freeform 21"/>
            <p:cNvSpPr/>
            <p:nvPr/>
          </p:nvSpPr>
          <p:spPr bwMode="auto">
            <a:xfrm rot="17929787">
              <a:off x="6548581" y="4978398"/>
              <a:ext cx="822960" cy="822960"/>
            </a:xfrm>
            <a:custGeom>
              <a:avLst/>
              <a:gdLst>
                <a:gd name="connsiteX0" fmla="*/ 0 w 766618"/>
                <a:gd name="connsiteY0" fmla="*/ 0 h 812800"/>
                <a:gd name="connsiteX1" fmla="*/ 0 w 766618"/>
                <a:gd name="connsiteY1" fmla="*/ 812800 h 812800"/>
                <a:gd name="connsiteX2" fmla="*/ 766618 w 766618"/>
                <a:gd name="connsiteY2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618" h="812800">
                  <a:moveTo>
                    <a:pt x="0" y="0"/>
                  </a:moveTo>
                  <a:lnTo>
                    <a:pt x="0" y="812800"/>
                  </a:lnTo>
                  <a:lnTo>
                    <a:pt x="766618" y="81280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66367" y="5758873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27273" y="488603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63673" y="5260107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49127" y="4973779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7" name="Arc 26"/>
            <p:cNvSpPr/>
            <p:nvPr/>
          </p:nvSpPr>
          <p:spPr bwMode="auto">
            <a:xfrm rot="587836">
              <a:off x="7056582" y="5708072"/>
              <a:ext cx="369455" cy="369455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24436" y="5514109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  <a:r>
                <a:rPr lang="en-US" baseline="30000" dirty="0"/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D1F191-62B1-041C-F450-1E283145C6EE}"/>
                  </a:ext>
                </a:extLst>
              </p:cNvPr>
              <p:cNvSpPr txBox="1"/>
              <p:nvPr/>
            </p:nvSpPr>
            <p:spPr>
              <a:xfrm>
                <a:off x="379575" y="1254994"/>
                <a:ext cx="2324804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D1F191-62B1-041C-F450-1E283145C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75" y="1254994"/>
                <a:ext cx="2324804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C4E14D-8A15-AC92-8BAE-1F20AAA7E4AE}"/>
                  </a:ext>
                </a:extLst>
              </p:cNvPr>
              <p:cNvSpPr txBox="1"/>
              <p:nvPr/>
            </p:nvSpPr>
            <p:spPr>
              <a:xfrm>
                <a:off x="3016920" y="1128912"/>
                <a:ext cx="1203150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C4E14D-8A15-AC92-8BAE-1F20AAA7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20" y="1128912"/>
                <a:ext cx="1203150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CE1F1-FA93-F165-1375-40C8B22FBE70}"/>
                  </a:ext>
                </a:extLst>
              </p:cNvPr>
              <p:cNvSpPr txBox="1"/>
              <p:nvPr/>
            </p:nvSpPr>
            <p:spPr>
              <a:xfrm>
                <a:off x="3489325" y="2706688"/>
                <a:ext cx="1708353" cy="71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CE1F1-FA93-F165-1375-40C8B22FB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25" y="2706688"/>
                <a:ext cx="1708353" cy="715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D47F0D-6ED9-015D-7FFB-B29E5006A553}"/>
                  </a:ext>
                </a:extLst>
              </p:cNvPr>
              <p:cNvSpPr txBox="1"/>
              <p:nvPr/>
            </p:nvSpPr>
            <p:spPr>
              <a:xfrm>
                <a:off x="3233685" y="3231088"/>
                <a:ext cx="4994957" cy="167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D47F0D-6ED9-015D-7FFB-B29E5006A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85" y="3231088"/>
                <a:ext cx="4994957" cy="1671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EACD10-307C-658F-92E8-E641F3E98245}"/>
                  </a:ext>
                </a:extLst>
              </p:cNvPr>
              <p:cNvSpPr txBox="1"/>
              <p:nvPr/>
            </p:nvSpPr>
            <p:spPr>
              <a:xfrm>
                <a:off x="543140" y="5343111"/>
                <a:ext cx="4855112" cy="1310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=3,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   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   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EACD10-307C-658F-92E8-E641F3E98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40" y="5343111"/>
                <a:ext cx="4855112" cy="1310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Polar Decomposition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926083"/>
            <a:ext cx="8909050" cy="57518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 E</a:t>
            </a:r>
            <a:r>
              <a:rPr lang="en-US" baseline="-25000" dirty="0"/>
              <a:t>1</a:t>
            </a:r>
            <a:r>
              <a:rPr lang="en-US" dirty="0"/>
              <a:t> – E</a:t>
            </a:r>
            <a:r>
              <a:rPr lang="en-US" baseline="-25000" dirty="0"/>
              <a:t>2</a:t>
            </a:r>
            <a:r>
              <a:rPr lang="en-US" dirty="0"/>
              <a:t> coordinates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Principal Direction Matrix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Deformation tensor in principal directions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Stretch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06E363-3554-118D-4AAD-42E416375930}"/>
                  </a:ext>
                </a:extLst>
              </p:cNvPr>
              <p:cNvSpPr txBox="1"/>
              <p:nvPr/>
            </p:nvSpPr>
            <p:spPr>
              <a:xfrm>
                <a:off x="3581973" y="786843"/>
                <a:ext cx="2743315" cy="75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06E363-3554-118D-4AAD-42E416375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73" y="786843"/>
                <a:ext cx="2743315" cy="757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D60DD8-8E23-19C1-6155-E5A5B9D8C4B3}"/>
                  </a:ext>
                </a:extLst>
              </p:cNvPr>
              <p:cNvSpPr txBox="1"/>
              <p:nvPr/>
            </p:nvSpPr>
            <p:spPr>
              <a:xfrm>
                <a:off x="3891356" y="1683791"/>
                <a:ext cx="4717189" cy="1050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𝐄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24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2400" b="1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rad>
                                            </m:num>
                                            <m:den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  <m:m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24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2400" b="1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rad>
                                            </m:num>
                                            <m:den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D60DD8-8E23-19C1-6155-E5A5B9D8C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56" y="1683791"/>
                <a:ext cx="4717189" cy="1050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B52962-3C8B-1FC8-2D27-C36205B6ED2F}"/>
                  </a:ext>
                </a:extLst>
              </p:cNvPr>
              <p:cNvSpPr txBox="1"/>
              <p:nvPr/>
            </p:nvSpPr>
            <p:spPr>
              <a:xfrm>
                <a:off x="1127531" y="3499471"/>
                <a:ext cx="21654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B52962-3C8B-1FC8-2D27-C36205B6E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31" y="3499471"/>
                <a:ext cx="21654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85F88B-ADD9-AECB-76C3-218C4062DB88}"/>
                  </a:ext>
                </a:extLst>
              </p:cNvPr>
              <p:cNvSpPr txBox="1"/>
              <p:nvPr/>
            </p:nvSpPr>
            <p:spPr>
              <a:xfrm>
                <a:off x="1031278" y="4613251"/>
                <a:ext cx="2668616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</m:ra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85F88B-ADD9-AECB-76C3-218C4062D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8" y="4613251"/>
                <a:ext cx="2668616" cy="914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A31FF2-3670-5BAE-1E84-8A9F0FE4C091}"/>
                  </a:ext>
                </a:extLst>
              </p:cNvPr>
              <p:cNvSpPr txBox="1"/>
              <p:nvPr/>
            </p:nvSpPr>
            <p:spPr>
              <a:xfrm>
                <a:off x="1079405" y="5602022"/>
                <a:ext cx="4886594" cy="93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ra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A31FF2-3670-5BAE-1E84-8A9F0FE4C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05" y="5602022"/>
                <a:ext cx="4886594" cy="938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Polar Decomposition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deforms a square?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Rotational Tensor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30</a:t>
                </a:r>
                <a:r>
                  <a:rPr lang="en-US" baseline="30000" dirty="0"/>
                  <a:t>o</a:t>
                </a:r>
                <a:r>
                  <a:rPr lang="en-US" dirty="0"/>
                  <a:t> clockwise rotation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994400" y="775855"/>
            <a:ext cx="2822868" cy="2540795"/>
            <a:chOff x="5994400" y="775855"/>
            <a:chExt cx="2822868" cy="254079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5509492" y="2438402"/>
              <a:ext cx="1754909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137564" y="3048002"/>
              <a:ext cx="19026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8058727" y="2863275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, 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4400" y="1223820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r>
                <a:rPr lang="en-US" dirty="0"/>
                <a:t>, 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386946" y="775855"/>
              <a:ext cx="1616363" cy="2272145"/>
            </a:xfrm>
            <a:custGeom>
              <a:avLst/>
              <a:gdLst>
                <a:gd name="connsiteX0" fmla="*/ 0 w 1616363"/>
                <a:gd name="connsiteY0" fmla="*/ 2272145 h 2272145"/>
                <a:gd name="connsiteX1" fmla="*/ 600363 w 1616363"/>
                <a:gd name="connsiteY1" fmla="*/ 563418 h 2272145"/>
                <a:gd name="connsiteX2" fmla="*/ 1616363 w 1616363"/>
                <a:gd name="connsiteY2" fmla="*/ 0 h 2272145"/>
                <a:gd name="connsiteX3" fmla="*/ 1025236 w 1616363"/>
                <a:gd name="connsiteY3" fmla="*/ 1690254 h 2272145"/>
                <a:gd name="connsiteX4" fmla="*/ 0 w 1616363"/>
                <a:gd name="connsiteY4" fmla="*/ 2272145 h 22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363" h="2272145">
                  <a:moveTo>
                    <a:pt x="0" y="2272145"/>
                  </a:moveTo>
                  <a:lnTo>
                    <a:pt x="600363" y="563418"/>
                  </a:lnTo>
                  <a:lnTo>
                    <a:pt x="1616363" y="0"/>
                  </a:lnTo>
                  <a:lnTo>
                    <a:pt x="1025236" y="1690254"/>
                  </a:lnTo>
                  <a:lnTo>
                    <a:pt x="0" y="2272145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386946" y="1874982"/>
              <a:ext cx="1173018" cy="1173018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6516255" y="2798618"/>
              <a:ext cx="424872" cy="424872"/>
            </a:xfrm>
            <a:prstGeom prst="arc">
              <a:avLst>
                <a:gd name="adj1" fmla="val 17727803"/>
                <a:gd name="adj2" fmla="val 56773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22655" y="2752436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</a:t>
              </a:r>
              <a:r>
                <a:rPr lang="en-US" baseline="30000" dirty="0"/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94400" y="3477487"/>
            <a:ext cx="2822868" cy="2817069"/>
            <a:chOff x="5994400" y="3366655"/>
            <a:chExt cx="2822868" cy="2817069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5509492" y="5029202"/>
              <a:ext cx="1754909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137564" y="5638802"/>
              <a:ext cx="19026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8058727" y="5454075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, 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94400" y="3814620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r>
                <a:rPr lang="en-US" dirty="0"/>
                <a:t>, 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4" name="Freeform 23"/>
            <p:cNvSpPr/>
            <p:nvPr/>
          </p:nvSpPr>
          <p:spPr bwMode="auto">
            <a:xfrm rot="1739828">
              <a:off x="6839510" y="3911579"/>
              <a:ext cx="1616363" cy="2272145"/>
            </a:xfrm>
            <a:custGeom>
              <a:avLst/>
              <a:gdLst>
                <a:gd name="connsiteX0" fmla="*/ 0 w 1616363"/>
                <a:gd name="connsiteY0" fmla="*/ 2272145 h 2272145"/>
                <a:gd name="connsiteX1" fmla="*/ 600363 w 1616363"/>
                <a:gd name="connsiteY1" fmla="*/ 563418 h 2272145"/>
                <a:gd name="connsiteX2" fmla="*/ 1616363 w 1616363"/>
                <a:gd name="connsiteY2" fmla="*/ 0 h 2272145"/>
                <a:gd name="connsiteX3" fmla="*/ 1025236 w 1616363"/>
                <a:gd name="connsiteY3" fmla="*/ 1690254 h 2272145"/>
                <a:gd name="connsiteX4" fmla="*/ 0 w 1616363"/>
                <a:gd name="connsiteY4" fmla="*/ 2272145 h 22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363" h="2272145">
                  <a:moveTo>
                    <a:pt x="0" y="2272145"/>
                  </a:moveTo>
                  <a:lnTo>
                    <a:pt x="600363" y="563418"/>
                  </a:lnTo>
                  <a:lnTo>
                    <a:pt x="1616363" y="0"/>
                  </a:lnTo>
                  <a:lnTo>
                    <a:pt x="1025236" y="1690254"/>
                  </a:lnTo>
                  <a:lnTo>
                    <a:pt x="0" y="2272145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Arc 25"/>
            <p:cNvSpPr/>
            <p:nvPr/>
          </p:nvSpPr>
          <p:spPr bwMode="auto">
            <a:xfrm>
              <a:off x="6516255" y="5389418"/>
              <a:ext cx="424872" cy="424872"/>
            </a:xfrm>
            <a:prstGeom prst="arc">
              <a:avLst>
                <a:gd name="adj1" fmla="val 17727803"/>
                <a:gd name="adj2" fmla="val 56773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22655" y="5343236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2328" y="3366655"/>
              <a:ext cx="1616363" cy="2272145"/>
            </a:xfrm>
            <a:custGeom>
              <a:avLst/>
              <a:gdLst>
                <a:gd name="connsiteX0" fmla="*/ 0 w 1616363"/>
                <a:gd name="connsiteY0" fmla="*/ 2272145 h 2272145"/>
                <a:gd name="connsiteX1" fmla="*/ 600363 w 1616363"/>
                <a:gd name="connsiteY1" fmla="*/ 563418 h 2272145"/>
                <a:gd name="connsiteX2" fmla="*/ 1616363 w 1616363"/>
                <a:gd name="connsiteY2" fmla="*/ 0 h 2272145"/>
                <a:gd name="connsiteX3" fmla="*/ 1025236 w 1616363"/>
                <a:gd name="connsiteY3" fmla="*/ 1690254 h 2272145"/>
                <a:gd name="connsiteX4" fmla="*/ 0 w 1616363"/>
                <a:gd name="connsiteY4" fmla="*/ 2272145 h 22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363" h="2272145">
                  <a:moveTo>
                    <a:pt x="0" y="2272145"/>
                  </a:moveTo>
                  <a:lnTo>
                    <a:pt x="600363" y="563418"/>
                  </a:lnTo>
                  <a:lnTo>
                    <a:pt x="1616363" y="0"/>
                  </a:lnTo>
                  <a:lnTo>
                    <a:pt x="1025236" y="1690254"/>
                  </a:lnTo>
                  <a:lnTo>
                    <a:pt x="0" y="2272145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8077A-1647-89D4-14C2-7F0A0BA006F5}"/>
                  </a:ext>
                </a:extLst>
              </p:cNvPr>
              <p:cNvSpPr txBox="1"/>
              <p:nvPr/>
            </p:nvSpPr>
            <p:spPr>
              <a:xfrm>
                <a:off x="383529" y="1290802"/>
                <a:ext cx="5160067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8077A-1647-89D4-14C2-7F0A0BA0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9" y="1290802"/>
                <a:ext cx="5160067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0B0A91-2C20-BA00-9092-C8CF9E30C7BB}"/>
                  </a:ext>
                </a:extLst>
              </p:cNvPr>
              <p:cNvSpPr txBox="1"/>
              <p:nvPr/>
            </p:nvSpPr>
            <p:spPr>
              <a:xfrm>
                <a:off x="384568" y="2957447"/>
                <a:ext cx="4244688" cy="93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0B0A91-2C20-BA00-9092-C8CF9E30C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8" y="2957447"/>
                <a:ext cx="4244688" cy="938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7417A3-6A25-31E7-7D0A-43484311A2D5}"/>
                  </a:ext>
                </a:extLst>
              </p:cNvPr>
              <p:cNvSpPr txBox="1"/>
              <p:nvPr/>
            </p:nvSpPr>
            <p:spPr>
              <a:xfrm>
                <a:off x="453964" y="3981369"/>
                <a:ext cx="5674630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1.15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7417A3-6A25-31E7-7D0A-43484311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4" y="3981369"/>
                <a:ext cx="567463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D33A7A-318F-FCF8-7D2F-EB966836B920}"/>
                  </a:ext>
                </a:extLst>
              </p:cNvPr>
              <p:cNvSpPr txBox="1"/>
              <p:nvPr/>
            </p:nvSpPr>
            <p:spPr>
              <a:xfrm>
                <a:off x="611892" y="5712686"/>
                <a:ext cx="4163319" cy="93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D33A7A-318F-FCF8-7D2F-EB966836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2" y="5712686"/>
                <a:ext cx="4163319" cy="938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Polar Decomposition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will deform to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Consider a diagonal line: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baseline="30000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Consider a circle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24582" y="604058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 of ellipse</a:t>
            </a:r>
          </a:p>
        </p:txBody>
      </p:sp>
      <p:sp>
        <p:nvSpPr>
          <p:cNvPr id="13" name="Freeform 12"/>
          <p:cNvSpPr/>
          <p:nvPr/>
        </p:nvSpPr>
        <p:spPr bwMode="auto">
          <a:xfrm rot="1739828">
            <a:off x="6673256" y="1639433"/>
            <a:ext cx="1616363" cy="2272145"/>
          </a:xfrm>
          <a:custGeom>
            <a:avLst/>
            <a:gdLst>
              <a:gd name="connsiteX0" fmla="*/ 0 w 1616363"/>
              <a:gd name="connsiteY0" fmla="*/ 2272145 h 2272145"/>
              <a:gd name="connsiteX1" fmla="*/ 600363 w 1616363"/>
              <a:gd name="connsiteY1" fmla="*/ 563418 h 2272145"/>
              <a:gd name="connsiteX2" fmla="*/ 1616363 w 1616363"/>
              <a:gd name="connsiteY2" fmla="*/ 0 h 2272145"/>
              <a:gd name="connsiteX3" fmla="*/ 1025236 w 1616363"/>
              <a:gd name="connsiteY3" fmla="*/ 1690254 h 2272145"/>
              <a:gd name="connsiteX4" fmla="*/ 0 w 1616363"/>
              <a:gd name="connsiteY4" fmla="*/ 2272145 h 22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363" h="2272145">
                <a:moveTo>
                  <a:pt x="0" y="2272145"/>
                </a:moveTo>
                <a:lnTo>
                  <a:pt x="600363" y="563418"/>
                </a:lnTo>
                <a:lnTo>
                  <a:pt x="1616363" y="0"/>
                </a:lnTo>
                <a:lnTo>
                  <a:pt x="1025236" y="1690254"/>
                </a:lnTo>
                <a:lnTo>
                  <a:pt x="0" y="2272145"/>
                </a:lnTo>
                <a:close/>
              </a:path>
            </a:pathLst>
          </a:cu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828146" y="1542474"/>
            <a:ext cx="2910892" cy="2092830"/>
            <a:chOff x="5828146" y="1542474"/>
            <a:chExt cx="2910892" cy="209283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5343238" y="2757056"/>
              <a:ext cx="1754909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971310" y="3366656"/>
              <a:ext cx="19026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92473" y="3181929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, 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8146" y="1542474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r>
                <a:rPr lang="en-US" dirty="0"/>
                <a:t>, 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6414653" y="3117272"/>
              <a:ext cx="424872" cy="424872"/>
            </a:xfrm>
            <a:prstGeom prst="arc">
              <a:avLst>
                <a:gd name="adj1" fmla="val 17623977"/>
                <a:gd name="adj2" fmla="val 56773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3345" y="3043382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211462" y="2189006"/>
              <a:ext cx="1173018" cy="1173018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9" name="Straight Connector 18"/>
            <p:cNvCxnSpPr>
              <a:stCxn id="13" idx="0"/>
            </p:cNvCxnSpPr>
            <p:nvPr/>
          </p:nvCxnSpPr>
          <p:spPr bwMode="auto">
            <a:xfrm flipV="1">
              <a:off x="6223837" y="2198255"/>
              <a:ext cx="1156018" cy="117913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endCxn id="13" idx="2"/>
            </p:cNvCxnSpPr>
            <p:nvPr/>
          </p:nvCxnSpPr>
          <p:spPr bwMode="auto">
            <a:xfrm flipV="1">
              <a:off x="6206836" y="2173625"/>
              <a:ext cx="2532202" cy="11976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5994400" y="3976256"/>
            <a:ext cx="2661232" cy="2107217"/>
            <a:chOff x="5994400" y="3976256"/>
            <a:chExt cx="2661232" cy="2107217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6107546" y="5205225"/>
              <a:ext cx="1754909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6486236" y="4707255"/>
              <a:ext cx="997528" cy="997528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rot="19942729">
              <a:off x="6091382" y="4707255"/>
              <a:ext cx="1787237" cy="99752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033655" y="5205225"/>
              <a:ext cx="19026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897091" y="5144656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, 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97782" y="3976256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r>
                <a:rPr lang="en-US" dirty="0"/>
                <a:t>, 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5994400" y="4590472"/>
              <a:ext cx="2115127" cy="116378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ACA827-7D29-D98F-EC9C-2822C815108D}"/>
                  </a:ext>
                </a:extLst>
              </p:cNvPr>
              <p:cNvSpPr txBox="1"/>
              <p:nvPr/>
            </p:nvSpPr>
            <p:spPr>
              <a:xfrm>
                <a:off x="690563" y="1150192"/>
                <a:ext cx="3314946" cy="1689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ACA827-7D29-D98F-EC9C-2822C8151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63" y="1150192"/>
                <a:ext cx="3314946" cy="1689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7168A2-A1D1-B9FD-880B-40105728D43B}"/>
                  </a:ext>
                </a:extLst>
              </p:cNvPr>
              <p:cNvSpPr txBox="1"/>
              <p:nvPr/>
            </p:nvSpPr>
            <p:spPr>
              <a:xfrm>
                <a:off x="818147" y="3371273"/>
                <a:ext cx="4433586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    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=24.9°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7168A2-A1D1-B9FD-880B-40105728D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7" y="3371273"/>
                <a:ext cx="4433586" cy="846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E1DF1F-F362-7279-5677-3C622D185B25}"/>
                  </a:ext>
                </a:extLst>
              </p:cNvPr>
              <p:cNvSpPr txBox="1"/>
              <p:nvPr/>
            </p:nvSpPr>
            <p:spPr>
              <a:xfrm>
                <a:off x="522506" y="4970761"/>
                <a:ext cx="4400564" cy="13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E1DF1F-F362-7279-5677-3C622D18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6" y="4970761"/>
                <a:ext cx="4400564" cy="1350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of a 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Infinitesimal volume by three vectors</a:t>
                </a:r>
              </a:p>
              <a:p>
                <a:pPr lvl="1"/>
                <a:r>
                  <a:rPr lang="en-US" dirty="0"/>
                  <a:t>Undeformed: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𝑟𝑠𝑡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Deformed: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/>
          <p:cNvSpPr/>
          <p:nvPr/>
        </p:nvSpPr>
        <p:spPr bwMode="auto">
          <a:xfrm rot="1081386">
            <a:off x="1682582" y="5205371"/>
            <a:ext cx="1727198" cy="157017"/>
          </a:xfrm>
          <a:prstGeom prst="lef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462" y="544970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Continuum Mechanics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961207" y="3332599"/>
            <a:ext cx="2794016" cy="1300666"/>
            <a:chOff x="5610575" y="2562578"/>
            <a:chExt cx="2794016" cy="1300666"/>
          </a:xfrm>
        </p:grpSpPr>
        <p:sp>
          <p:nvSpPr>
            <p:cNvPr id="12" name="Cube 11"/>
            <p:cNvSpPr/>
            <p:nvPr/>
          </p:nvSpPr>
          <p:spPr bwMode="auto">
            <a:xfrm>
              <a:off x="5610575" y="2562578"/>
              <a:ext cx="948266" cy="880528"/>
            </a:xfrm>
            <a:prstGeom prst="cube">
              <a:avLst>
                <a:gd name="adj" fmla="val 2976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6304845" y="3155245"/>
              <a:ext cx="293511" cy="28222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6200000" flipV="1">
              <a:off x="5994403" y="3104445"/>
              <a:ext cx="615245" cy="2822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5610583" y="3443111"/>
              <a:ext cx="699906" cy="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Cube 20"/>
            <p:cNvSpPr/>
            <p:nvPr/>
          </p:nvSpPr>
          <p:spPr bwMode="auto">
            <a:xfrm rot="2105843">
              <a:off x="7456325" y="2579510"/>
              <a:ext cx="948266" cy="880528"/>
            </a:xfrm>
            <a:prstGeom prst="cube">
              <a:avLst>
                <a:gd name="adj" fmla="val 2976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7505843" flipH="1" flipV="1">
              <a:off x="7947395" y="3318932"/>
              <a:ext cx="293511" cy="28222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8305843" flipV="1">
              <a:off x="7727264" y="3234265"/>
              <a:ext cx="615245" cy="2822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2905843" flipV="1">
              <a:off x="7230556" y="3301997"/>
              <a:ext cx="699906" cy="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Right Arrow 27"/>
            <p:cNvSpPr/>
            <p:nvPr/>
          </p:nvSpPr>
          <p:spPr bwMode="auto">
            <a:xfrm>
              <a:off x="6807200" y="2743200"/>
              <a:ext cx="485422" cy="191911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0801" y="326248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</a:t>
              </a:r>
              <a:r>
                <a:rPr lang="en-US" b="1" dirty="0">
                  <a:latin typeface="Comic Sans MS" pitchFamily="66" charset="0"/>
                </a:rPr>
                <a:t>X</a:t>
              </a:r>
              <a:r>
                <a:rPr lang="en-US" baseline="30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29112" y="347133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</a:t>
              </a:r>
              <a:r>
                <a:rPr lang="en-US" b="1" dirty="0">
                  <a:latin typeface="Comic Sans MS" pitchFamily="66" charset="0"/>
                </a:rPr>
                <a:t>X</a:t>
              </a:r>
              <a:r>
                <a:rPr lang="en-US" baseline="30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23466" y="288995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</a:t>
              </a:r>
              <a:r>
                <a:rPr lang="en-US" b="1" dirty="0">
                  <a:latin typeface="Comic Sans MS" pitchFamily="66" charset="0"/>
                </a:rPr>
                <a:t>X</a:t>
              </a:r>
              <a:r>
                <a:rPr lang="en-US" baseline="30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8845" y="3493912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</a:t>
              </a:r>
              <a:r>
                <a:rPr lang="en-US" b="1" dirty="0">
                  <a:latin typeface="Comic Sans MS" pitchFamily="66" charset="0"/>
                </a:rPr>
                <a:t>x</a:t>
              </a:r>
              <a:r>
                <a:rPr lang="en-US" baseline="30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13601" y="3330225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</a:t>
              </a:r>
              <a:r>
                <a:rPr lang="en-US" b="1" dirty="0">
                  <a:latin typeface="Comic Sans MS" pitchFamily="66" charset="0"/>
                </a:rPr>
                <a:t>x</a:t>
              </a:r>
              <a:r>
                <a:rPr lang="en-US" baseline="30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36933" y="2963334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d</a:t>
              </a:r>
              <a:r>
                <a:rPr lang="en-US" b="1" dirty="0">
                  <a:latin typeface="Comic Sans MS" pitchFamily="66" charset="0"/>
                </a:rPr>
                <a:t>x</a:t>
              </a:r>
              <a:r>
                <a:rPr lang="en-US" baseline="30000" dirty="0">
                  <a:latin typeface="Comic Sans MS" pitchFamily="66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4EE150-47DA-FB88-B090-16BF1970CC63}"/>
                  </a:ext>
                </a:extLst>
              </p:cNvPr>
              <p:cNvSpPr txBox="1"/>
              <p:nvPr/>
            </p:nvSpPr>
            <p:spPr>
              <a:xfrm>
                <a:off x="557711" y="2082776"/>
                <a:ext cx="5609036" cy="303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        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𝑟𝑠𝑡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        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𝐽𝑑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4EE150-47DA-FB88-B090-16BF1970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11" y="2082776"/>
                <a:ext cx="5609036" cy="3039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C38F6-09B6-C93B-6A48-A2641727A208}"/>
                  </a:ext>
                </a:extLst>
              </p:cNvPr>
              <p:cNvSpPr txBox="1"/>
              <p:nvPr/>
            </p:nvSpPr>
            <p:spPr>
              <a:xfrm>
                <a:off x="1898704" y="5917461"/>
                <a:ext cx="267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1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C38F6-09B6-C93B-6A48-A2641727A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4" y="5917461"/>
                <a:ext cx="2673296" cy="461665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65F8FB-5B21-6729-E5D2-A5F2E27B3F84}"/>
                  </a:ext>
                </a:extLst>
              </p:cNvPr>
              <p:cNvSpPr txBox="1"/>
              <p:nvPr/>
            </p:nvSpPr>
            <p:spPr>
              <a:xfrm>
                <a:off x="4882409" y="5886451"/>
                <a:ext cx="3411575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𝑖𝑟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𝑗𝑠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𝑟𝑠𝑡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1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65F8FB-5B21-6729-E5D2-A5F2E27B3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409" y="5886451"/>
                <a:ext cx="3411575" cy="491417"/>
              </a:xfrm>
              <a:prstGeom prst="rect">
                <a:avLst/>
              </a:prstGeom>
              <a:blipFill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969818" y="1191491"/>
            <a:ext cx="1893455" cy="609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40509" y="2724727"/>
            <a:ext cx="2780146" cy="108989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of a Volume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Volume change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Volumetric Strain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Incompressible condition: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Transformation of integral domain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455819" y="5422803"/>
            <a:ext cx="505326" cy="50532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160347" y="5430819"/>
            <a:ext cx="505326" cy="50532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6165EA-7894-DE31-1706-F91305DB8A59}"/>
                  </a:ext>
                </a:extLst>
              </p:cNvPr>
              <p:cNvSpPr txBox="1"/>
              <p:nvPr/>
            </p:nvSpPr>
            <p:spPr>
              <a:xfrm>
                <a:off x="1048679" y="1243878"/>
                <a:ext cx="1735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6165EA-7894-DE31-1706-F91305DB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79" y="1243878"/>
                <a:ext cx="173573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C133E-F610-4480-EDAF-A8DF54CEC585}"/>
                  </a:ext>
                </a:extLst>
              </p:cNvPr>
              <p:cNvSpPr txBox="1"/>
              <p:nvPr/>
            </p:nvSpPr>
            <p:spPr>
              <a:xfrm>
                <a:off x="1034178" y="2852977"/>
                <a:ext cx="2586477" cy="856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C133E-F610-4480-EDAF-A8DF54CEC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8" y="2852977"/>
                <a:ext cx="2586477" cy="856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32B5A9-EDE0-6D98-9D07-70ACE1D1F886}"/>
                  </a:ext>
                </a:extLst>
              </p:cNvPr>
              <p:cNvSpPr txBox="1"/>
              <p:nvPr/>
            </p:nvSpPr>
            <p:spPr>
              <a:xfrm>
                <a:off x="1118410" y="4869960"/>
                <a:ext cx="3332002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𝑓𝐽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32B5A9-EDE0-6D98-9D07-70ACE1D1F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10" y="4869960"/>
                <a:ext cx="3332002" cy="89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Uniaxial Deformation of a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Initial dimension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Comic Sans MS"/>
                  </a:rPr>
                  <a:t> deforms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latin typeface="Comic Sans MS"/>
                </a:endParaRPr>
              </a:p>
              <a:p>
                <a:pPr>
                  <a:spcBef>
                    <a:spcPts val="1200"/>
                  </a:spcBef>
                </a:pPr>
                <a:endParaRPr lang="en-US" dirty="0">
                  <a:latin typeface="Comic Sans MS"/>
                </a:endParaRPr>
              </a:p>
              <a:p>
                <a:pPr>
                  <a:spcBef>
                    <a:spcPts val="1200"/>
                  </a:spcBef>
                </a:pPr>
                <a:endParaRPr lang="en-US" dirty="0">
                  <a:latin typeface="Comic Sans MS"/>
                </a:endParaRPr>
              </a:p>
              <a:p>
                <a:pPr>
                  <a:spcBef>
                    <a:spcPts val="1200"/>
                  </a:spcBef>
                </a:pPr>
                <a:endParaRPr lang="en-US" dirty="0">
                  <a:latin typeface="Comic Sans MS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latin typeface="Comic Sans MS"/>
                  </a:rPr>
                  <a:t>Deformation gradient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>
                  <a:latin typeface="Comic Sans MS"/>
                </a:endParaRPr>
              </a:p>
              <a:p>
                <a:pPr lvl="1">
                  <a:spcBef>
                    <a:spcPts val="1200"/>
                  </a:spcBef>
                </a:pPr>
                <a:endParaRPr lang="en-US" dirty="0">
                  <a:latin typeface="Comic Sans MS"/>
                </a:endParaRPr>
              </a:p>
              <a:p>
                <a:pPr lvl="1">
                  <a:spcBef>
                    <a:spcPts val="1200"/>
                  </a:spcBef>
                </a:pPr>
                <a:endParaRPr lang="en-US" dirty="0">
                  <a:latin typeface="Comic Sans MS"/>
                </a:endParaRPr>
              </a:p>
              <a:p>
                <a:pPr lvl="1">
                  <a:spcBef>
                    <a:spcPts val="1200"/>
                  </a:spcBef>
                </a:pPr>
                <a:endParaRPr lang="en-US" dirty="0">
                  <a:latin typeface="Comic Sans MS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latin typeface="Comic Sans MS"/>
                  </a:rPr>
                  <a:t>Constant volume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8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410034" y="1283855"/>
            <a:ext cx="2138221" cy="3569729"/>
            <a:chOff x="6410034" y="1283855"/>
            <a:chExt cx="2138221" cy="3569729"/>
          </a:xfrm>
        </p:grpSpPr>
        <p:sp>
          <p:nvSpPr>
            <p:cNvPr id="8" name="Cube 7"/>
            <p:cNvSpPr/>
            <p:nvPr/>
          </p:nvSpPr>
          <p:spPr bwMode="auto">
            <a:xfrm>
              <a:off x="6904181" y="1283855"/>
              <a:ext cx="1644074" cy="1644074"/>
            </a:xfrm>
            <a:prstGeom prst="cube">
              <a:avLst>
                <a:gd name="adj" fmla="val 6588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2000" y="1514763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34727" y="2470726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1163" y="2881743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6654801" y="2627747"/>
              <a:ext cx="1893454" cy="1893454"/>
            </a:xfrm>
            <a:prstGeom prst="cube">
              <a:avLst>
                <a:gd name="adj" fmla="val 7768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4691" y="374534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endParaRPr lang="en-US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0034" y="413788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US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65636" y="448425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US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747B39-E34C-47E2-4FFC-3B158DC5E2E4}"/>
                  </a:ext>
                </a:extLst>
              </p:cNvPr>
              <p:cNvSpPr txBox="1"/>
              <p:nvPr/>
            </p:nvSpPr>
            <p:spPr>
              <a:xfrm>
                <a:off x="1135665" y="1283855"/>
                <a:ext cx="3216522" cy="12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747B39-E34C-47E2-4FFC-3B158DC5E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5" y="1283855"/>
                <a:ext cx="3216522" cy="121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63E407-79F7-30E5-EEF1-822A75AD8D71}"/>
                  </a:ext>
                </a:extLst>
              </p:cNvPr>
              <p:cNvSpPr txBox="1"/>
              <p:nvPr/>
            </p:nvSpPr>
            <p:spPr>
              <a:xfrm>
                <a:off x="525377" y="3450283"/>
                <a:ext cx="2590453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63E407-79F7-30E5-EEF1-822A75AD8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7" y="3450283"/>
                <a:ext cx="2590453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2D136C-56A9-C78A-25F5-9B0DC5C5D8E4}"/>
                  </a:ext>
                </a:extLst>
              </p:cNvPr>
              <p:cNvSpPr txBox="1"/>
              <p:nvPr/>
            </p:nvSpPr>
            <p:spPr>
              <a:xfrm>
                <a:off x="3279363" y="3473405"/>
                <a:ext cx="3211905" cy="1373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0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𝐿𝐴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2D136C-56A9-C78A-25F5-9B0DC5C5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63" y="3473405"/>
                <a:ext cx="3211905" cy="1373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098AC0-20A2-492D-038E-E01256F0E9A5}"/>
                  </a:ext>
                </a:extLst>
              </p:cNvPr>
              <p:cNvSpPr txBox="1"/>
              <p:nvPr/>
            </p:nvSpPr>
            <p:spPr>
              <a:xfrm>
                <a:off x="737545" y="5431584"/>
                <a:ext cx="5083636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098AC0-20A2-492D-038E-E01256F0E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5" y="5431584"/>
                <a:ext cx="5083636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of an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between dS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dirty="0" err="1"/>
              <a:t>dS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886681" y="4225895"/>
            <a:ext cx="7039762" cy="2646998"/>
            <a:chOff x="618837" y="3985759"/>
            <a:chExt cx="7039762" cy="2646998"/>
          </a:xfrm>
        </p:grpSpPr>
        <p:sp>
          <p:nvSpPr>
            <p:cNvPr id="102412" name="Freeform 12"/>
            <p:cNvSpPr>
              <a:spLocks noChangeAspect="1"/>
            </p:cNvSpPr>
            <p:nvPr/>
          </p:nvSpPr>
          <p:spPr bwMode="auto">
            <a:xfrm rot="1733387">
              <a:off x="5171207" y="3985759"/>
              <a:ext cx="915227" cy="1326833"/>
            </a:xfrm>
            <a:custGeom>
              <a:avLst/>
              <a:gdLst/>
              <a:ahLst/>
              <a:cxnLst>
                <a:cxn ang="0">
                  <a:pos x="0" y="1160"/>
                </a:cxn>
                <a:cxn ang="0">
                  <a:pos x="340" y="560"/>
                </a:cxn>
                <a:cxn ang="0">
                  <a:pos x="800" y="0"/>
                </a:cxn>
              </a:cxnLst>
              <a:rect l="0" t="0" r="r" b="b"/>
              <a:pathLst>
                <a:path w="800" h="1160">
                  <a:moveTo>
                    <a:pt x="0" y="1160"/>
                  </a:moveTo>
                  <a:cubicBezTo>
                    <a:pt x="103" y="956"/>
                    <a:pt x="207" y="753"/>
                    <a:pt x="340" y="560"/>
                  </a:cubicBezTo>
                  <a:cubicBezTo>
                    <a:pt x="473" y="367"/>
                    <a:pt x="636" y="183"/>
                    <a:pt x="80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3" name="Freeform 13"/>
            <p:cNvSpPr>
              <a:spLocks noChangeAspect="1"/>
            </p:cNvSpPr>
            <p:nvPr/>
          </p:nvSpPr>
          <p:spPr bwMode="auto">
            <a:xfrm rot="1733387">
              <a:off x="6035959" y="5305924"/>
              <a:ext cx="915227" cy="1326833"/>
            </a:xfrm>
            <a:custGeom>
              <a:avLst/>
              <a:gdLst/>
              <a:ahLst/>
              <a:cxnLst>
                <a:cxn ang="0">
                  <a:pos x="0" y="1160"/>
                </a:cxn>
                <a:cxn ang="0">
                  <a:pos x="340" y="560"/>
                </a:cxn>
                <a:cxn ang="0">
                  <a:pos x="800" y="0"/>
                </a:cxn>
              </a:cxnLst>
              <a:rect l="0" t="0" r="r" b="b"/>
              <a:pathLst>
                <a:path w="800" h="1160">
                  <a:moveTo>
                    <a:pt x="0" y="1160"/>
                  </a:moveTo>
                  <a:cubicBezTo>
                    <a:pt x="103" y="956"/>
                    <a:pt x="207" y="753"/>
                    <a:pt x="340" y="560"/>
                  </a:cubicBezTo>
                  <a:cubicBezTo>
                    <a:pt x="473" y="367"/>
                    <a:pt x="636" y="183"/>
                    <a:pt x="80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3" name="Freeform 3"/>
            <p:cNvSpPr>
              <a:spLocks noChangeAspect="1"/>
            </p:cNvSpPr>
            <p:nvPr/>
          </p:nvSpPr>
          <p:spPr bwMode="auto">
            <a:xfrm>
              <a:off x="1583631" y="4367712"/>
              <a:ext cx="915227" cy="1326833"/>
            </a:xfrm>
            <a:custGeom>
              <a:avLst/>
              <a:gdLst/>
              <a:ahLst/>
              <a:cxnLst>
                <a:cxn ang="0">
                  <a:pos x="0" y="1160"/>
                </a:cxn>
                <a:cxn ang="0">
                  <a:pos x="340" y="560"/>
                </a:cxn>
                <a:cxn ang="0">
                  <a:pos x="800" y="0"/>
                </a:cxn>
              </a:cxnLst>
              <a:rect l="0" t="0" r="r" b="b"/>
              <a:pathLst>
                <a:path w="800" h="1160">
                  <a:moveTo>
                    <a:pt x="0" y="1160"/>
                  </a:moveTo>
                  <a:cubicBezTo>
                    <a:pt x="103" y="956"/>
                    <a:pt x="207" y="753"/>
                    <a:pt x="340" y="560"/>
                  </a:cubicBezTo>
                  <a:cubicBezTo>
                    <a:pt x="473" y="367"/>
                    <a:pt x="636" y="183"/>
                    <a:pt x="80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4" name="Freeform 4"/>
            <p:cNvSpPr>
              <a:spLocks noChangeAspect="1"/>
            </p:cNvSpPr>
            <p:nvPr/>
          </p:nvSpPr>
          <p:spPr bwMode="auto">
            <a:xfrm>
              <a:off x="2967424" y="5100184"/>
              <a:ext cx="915227" cy="1326833"/>
            </a:xfrm>
            <a:custGeom>
              <a:avLst/>
              <a:gdLst/>
              <a:ahLst/>
              <a:cxnLst>
                <a:cxn ang="0">
                  <a:pos x="0" y="1160"/>
                </a:cxn>
                <a:cxn ang="0">
                  <a:pos x="340" y="560"/>
                </a:cxn>
                <a:cxn ang="0">
                  <a:pos x="800" y="0"/>
                </a:cxn>
              </a:cxnLst>
              <a:rect l="0" t="0" r="r" b="b"/>
              <a:pathLst>
                <a:path w="800" h="1160">
                  <a:moveTo>
                    <a:pt x="0" y="1160"/>
                  </a:moveTo>
                  <a:cubicBezTo>
                    <a:pt x="103" y="956"/>
                    <a:pt x="207" y="753"/>
                    <a:pt x="340" y="560"/>
                  </a:cubicBezTo>
                  <a:cubicBezTo>
                    <a:pt x="473" y="367"/>
                    <a:pt x="636" y="183"/>
                    <a:pt x="80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5" name="Freeform 5"/>
            <p:cNvSpPr>
              <a:spLocks noChangeAspect="1"/>
            </p:cNvSpPr>
            <p:nvPr/>
          </p:nvSpPr>
          <p:spPr bwMode="auto">
            <a:xfrm>
              <a:off x="2498858" y="4356282"/>
              <a:ext cx="1383793" cy="755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0" y="240"/>
                </a:cxn>
                <a:cxn ang="0">
                  <a:pos x="1210" y="660"/>
                </a:cxn>
              </a:cxnLst>
              <a:rect l="0" t="0" r="r" b="b"/>
              <a:pathLst>
                <a:path w="1210" h="660">
                  <a:moveTo>
                    <a:pt x="0" y="0"/>
                  </a:moveTo>
                  <a:cubicBezTo>
                    <a:pt x="199" y="65"/>
                    <a:pt x="398" y="130"/>
                    <a:pt x="600" y="240"/>
                  </a:cubicBezTo>
                  <a:cubicBezTo>
                    <a:pt x="802" y="350"/>
                    <a:pt x="1006" y="505"/>
                    <a:pt x="1210" y="66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6" name="Freeform 6"/>
            <p:cNvSpPr>
              <a:spLocks noChangeAspect="1"/>
            </p:cNvSpPr>
            <p:nvPr/>
          </p:nvSpPr>
          <p:spPr bwMode="auto">
            <a:xfrm>
              <a:off x="1583631" y="5683114"/>
              <a:ext cx="1383793" cy="755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0" y="240"/>
                </a:cxn>
                <a:cxn ang="0">
                  <a:pos x="1210" y="660"/>
                </a:cxn>
              </a:cxnLst>
              <a:rect l="0" t="0" r="r" b="b"/>
              <a:pathLst>
                <a:path w="1210" h="660">
                  <a:moveTo>
                    <a:pt x="0" y="0"/>
                  </a:moveTo>
                  <a:cubicBezTo>
                    <a:pt x="199" y="65"/>
                    <a:pt x="398" y="130"/>
                    <a:pt x="600" y="240"/>
                  </a:cubicBezTo>
                  <a:cubicBezTo>
                    <a:pt x="802" y="350"/>
                    <a:pt x="1006" y="505"/>
                    <a:pt x="1210" y="66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7" name="Line 7"/>
            <p:cNvSpPr>
              <a:spLocks noChangeAspect="1" noChangeShapeType="1"/>
            </p:cNvSpPr>
            <p:nvPr/>
          </p:nvSpPr>
          <p:spPr bwMode="auto">
            <a:xfrm flipV="1">
              <a:off x="2537905" y="4898254"/>
              <a:ext cx="0" cy="318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8" name="Line 8"/>
            <p:cNvSpPr>
              <a:spLocks noChangeAspect="1" noChangeShapeType="1"/>
            </p:cNvSpPr>
            <p:nvPr/>
          </p:nvSpPr>
          <p:spPr bwMode="auto">
            <a:xfrm flipV="1">
              <a:off x="2534095" y="5023984"/>
              <a:ext cx="334282" cy="180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9" name="Line 9"/>
            <p:cNvSpPr>
              <a:spLocks noChangeAspect="1" noChangeShapeType="1"/>
            </p:cNvSpPr>
            <p:nvPr/>
          </p:nvSpPr>
          <p:spPr bwMode="auto">
            <a:xfrm>
              <a:off x="2542667" y="5215437"/>
              <a:ext cx="205712" cy="2657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0" name="Line 10"/>
            <p:cNvSpPr>
              <a:spLocks noChangeAspect="1" noChangeShapeType="1"/>
            </p:cNvSpPr>
            <p:nvPr/>
          </p:nvSpPr>
          <p:spPr bwMode="auto">
            <a:xfrm flipV="1">
              <a:off x="2741712" y="5290684"/>
              <a:ext cx="333329" cy="180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1" name="Line 11"/>
            <p:cNvSpPr>
              <a:spLocks noChangeAspect="1" noChangeShapeType="1"/>
            </p:cNvSpPr>
            <p:nvPr/>
          </p:nvSpPr>
          <p:spPr bwMode="auto">
            <a:xfrm>
              <a:off x="2855996" y="5026842"/>
              <a:ext cx="205712" cy="264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 noChangeAspect="1"/>
            </p:cNvSpPr>
            <p:nvPr/>
          </p:nvSpPr>
          <p:spPr bwMode="auto">
            <a:xfrm>
              <a:off x="6340717" y="4291512"/>
              <a:ext cx="865704" cy="1317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0" y="500"/>
                </a:cxn>
                <a:cxn ang="0">
                  <a:pos x="757" y="1152"/>
                </a:cxn>
              </a:cxnLst>
              <a:rect l="0" t="0" r="r" b="b"/>
              <a:pathLst>
                <a:path w="757" h="1152">
                  <a:moveTo>
                    <a:pt x="0" y="0"/>
                  </a:moveTo>
                  <a:cubicBezTo>
                    <a:pt x="143" y="153"/>
                    <a:pt x="284" y="308"/>
                    <a:pt x="410" y="500"/>
                  </a:cubicBezTo>
                  <a:cubicBezTo>
                    <a:pt x="536" y="692"/>
                    <a:pt x="685" y="1016"/>
                    <a:pt x="757" y="115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 noChangeAspect="1"/>
            </p:cNvSpPr>
            <p:nvPr/>
          </p:nvSpPr>
          <p:spPr bwMode="auto">
            <a:xfrm>
              <a:off x="4910258" y="5008744"/>
              <a:ext cx="857133" cy="1339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8" y="508"/>
                </a:cxn>
                <a:cxn ang="0">
                  <a:pos x="749" y="1171"/>
                </a:cxn>
              </a:cxnLst>
              <a:rect l="0" t="0" r="r" b="b"/>
              <a:pathLst>
                <a:path w="749" h="1171">
                  <a:moveTo>
                    <a:pt x="0" y="0"/>
                  </a:moveTo>
                  <a:cubicBezTo>
                    <a:pt x="70" y="84"/>
                    <a:pt x="293" y="313"/>
                    <a:pt x="418" y="508"/>
                  </a:cubicBezTo>
                  <a:cubicBezTo>
                    <a:pt x="543" y="703"/>
                    <a:pt x="645" y="936"/>
                    <a:pt x="749" y="11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6" name="Line 16"/>
            <p:cNvSpPr>
              <a:spLocks noChangeAspect="1" noChangeShapeType="1"/>
            </p:cNvSpPr>
            <p:nvPr/>
          </p:nvSpPr>
          <p:spPr bwMode="auto">
            <a:xfrm flipV="1">
              <a:off x="5840723" y="4863964"/>
              <a:ext cx="0" cy="318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7" name="Line 17"/>
            <p:cNvSpPr>
              <a:spLocks noChangeAspect="1" noChangeShapeType="1"/>
            </p:cNvSpPr>
            <p:nvPr/>
          </p:nvSpPr>
          <p:spPr bwMode="auto">
            <a:xfrm flipV="1">
              <a:off x="5834057" y="5066847"/>
              <a:ext cx="401900" cy="1038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8" name="Line 18"/>
            <p:cNvSpPr>
              <a:spLocks noChangeAspect="1" noChangeShapeType="1"/>
            </p:cNvSpPr>
            <p:nvPr/>
          </p:nvSpPr>
          <p:spPr bwMode="auto">
            <a:xfrm>
              <a:off x="5841676" y="5177337"/>
              <a:ext cx="274282" cy="2733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9" name="Freeform 19"/>
            <p:cNvSpPr>
              <a:spLocks noChangeAspect="1"/>
            </p:cNvSpPr>
            <p:nvPr/>
          </p:nvSpPr>
          <p:spPr bwMode="auto">
            <a:xfrm>
              <a:off x="3304563" y="4441054"/>
              <a:ext cx="1990453" cy="233363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892" y="9"/>
                </a:cxn>
                <a:cxn ang="0">
                  <a:pos x="1740" y="204"/>
                </a:cxn>
              </a:cxnLst>
              <a:rect l="0" t="0" r="r" b="b"/>
              <a:pathLst>
                <a:path w="1740" h="204">
                  <a:moveTo>
                    <a:pt x="0" y="151"/>
                  </a:moveTo>
                  <a:cubicBezTo>
                    <a:pt x="301" y="75"/>
                    <a:pt x="602" y="0"/>
                    <a:pt x="892" y="9"/>
                  </a:cubicBezTo>
                  <a:cubicBezTo>
                    <a:pt x="1182" y="18"/>
                    <a:pt x="1461" y="111"/>
                    <a:pt x="1740" y="20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0" name="Line 20"/>
            <p:cNvSpPr>
              <a:spLocks noChangeAspect="1" noChangeShapeType="1"/>
            </p:cNvSpPr>
            <p:nvPr/>
          </p:nvSpPr>
          <p:spPr bwMode="auto">
            <a:xfrm>
              <a:off x="6229290" y="5071609"/>
              <a:ext cx="274282" cy="273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1" name="Line 21"/>
            <p:cNvSpPr>
              <a:spLocks noChangeAspect="1" noChangeShapeType="1"/>
            </p:cNvSpPr>
            <p:nvPr/>
          </p:nvSpPr>
          <p:spPr bwMode="auto">
            <a:xfrm flipV="1">
              <a:off x="6104530" y="5341167"/>
              <a:ext cx="402852" cy="1038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22" name="Text Box 22"/>
            <p:cNvSpPr txBox="1">
              <a:spLocks noChangeAspect="1" noChangeArrowheads="1"/>
            </p:cNvSpPr>
            <p:nvPr/>
          </p:nvSpPr>
          <p:spPr bwMode="auto">
            <a:xfrm>
              <a:off x="6033102" y="5111614"/>
              <a:ext cx="363805" cy="332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dS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23" name="Text Box 23"/>
            <p:cNvSpPr txBox="1">
              <a:spLocks noChangeAspect="1" noChangeArrowheads="1"/>
            </p:cNvSpPr>
            <p:nvPr/>
          </p:nvSpPr>
          <p:spPr bwMode="auto">
            <a:xfrm>
              <a:off x="5921675" y="5405937"/>
              <a:ext cx="36380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24" name="Text Box 24"/>
            <p:cNvSpPr txBox="1">
              <a:spLocks noChangeAspect="1" noChangeArrowheads="1"/>
            </p:cNvSpPr>
            <p:nvPr/>
          </p:nvSpPr>
          <p:spPr bwMode="auto">
            <a:xfrm>
              <a:off x="5772153" y="4609647"/>
              <a:ext cx="229521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25" name="Text Box 25"/>
            <p:cNvSpPr txBox="1">
              <a:spLocks noChangeAspect="1" noChangeArrowheads="1"/>
            </p:cNvSpPr>
            <p:nvPr/>
          </p:nvSpPr>
          <p:spPr bwMode="auto">
            <a:xfrm>
              <a:off x="6588333" y="5296399"/>
              <a:ext cx="250473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26" name="Text Box 26"/>
            <p:cNvSpPr txBox="1">
              <a:spLocks noChangeAspect="1" noChangeArrowheads="1"/>
            </p:cNvSpPr>
            <p:nvPr/>
          </p:nvSpPr>
          <p:spPr bwMode="auto">
            <a:xfrm>
              <a:off x="5637868" y="5035414"/>
              <a:ext cx="236188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27" name="Text Box 27"/>
            <p:cNvSpPr txBox="1">
              <a:spLocks noChangeAspect="1" noChangeArrowheads="1"/>
            </p:cNvSpPr>
            <p:nvPr/>
          </p:nvSpPr>
          <p:spPr bwMode="auto">
            <a:xfrm>
              <a:off x="2645523" y="5103994"/>
              <a:ext cx="324758" cy="332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dS</a:t>
              </a:r>
              <a:r>
                <a:rPr kumimoji="0" lang="en-US" altLang="ko-KR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28" name="Text Box 28"/>
            <p:cNvSpPr txBox="1">
              <a:spLocks noChangeAspect="1" noChangeArrowheads="1"/>
            </p:cNvSpPr>
            <p:nvPr/>
          </p:nvSpPr>
          <p:spPr bwMode="auto">
            <a:xfrm>
              <a:off x="2539810" y="5445942"/>
              <a:ext cx="336187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29" name="Text Box 29"/>
            <p:cNvSpPr txBox="1">
              <a:spLocks noChangeAspect="1" noChangeArrowheads="1"/>
            </p:cNvSpPr>
            <p:nvPr/>
          </p:nvSpPr>
          <p:spPr bwMode="auto">
            <a:xfrm>
              <a:off x="2476001" y="4670607"/>
              <a:ext cx="163808" cy="253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30" name="Text Box 30"/>
            <p:cNvSpPr txBox="1">
              <a:spLocks noChangeAspect="1" noChangeArrowheads="1"/>
            </p:cNvSpPr>
            <p:nvPr/>
          </p:nvSpPr>
          <p:spPr bwMode="auto">
            <a:xfrm>
              <a:off x="3191231" y="5296399"/>
              <a:ext cx="22856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31" name="Text Box 31"/>
            <p:cNvSpPr txBox="1">
              <a:spLocks noChangeAspect="1" noChangeArrowheads="1"/>
            </p:cNvSpPr>
            <p:nvPr/>
          </p:nvSpPr>
          <p:spPr bwMode="auto">
            <a:xfrm>
              <a:off x="2385526" y="5055417"/>
              <a:ext cx="163808" cy="26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32" name="Text Box 32"/>
            <p:cNvSpPr txBox="1">
              <a:spLocks noChangeAspect="1" noChangeArrowheads="1"/>
            </p:cNvSpPr>
            <p:nvPr/>
          </p:nvSpPr>
          <p:spPr bwMode="auto">
            <a:xfrm>
              <a:off x="4089315" y="4147684"/>
              <a:ext cx="536184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)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33" name="Text Box 33"/>
            <p:cNvSpPr txBox="1">
              <a:spLocks noChangeAspect="1" noChangeArrowheads="1"/>
            </p:cNvSpPr>
            <p:nvPr/>
          </p:nvSpPr>
          <p:spPr bwMode="auto">
            <a:xfrm>
              <a:off x="2695046" y="4815387"/>
              <a:ext cx="336187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34" name="Text Box 34"/>
            <p:cNvSpPr txBox="1">
              <a:spLocks noChangeAspect="1" noChangeArrowheads="1"/>
            </p:cNvSpPr>
            <p:nvPr/>
          </p:nvSpPr>
          <p:spPr bwMode="auto">
            <a:xfrm>
              <a:off x="6115006" y="4801099"/>
              <a:ext cx="36380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8837" y="593448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Undeformed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0835" y="593910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Deformed</a:t>
              </a:r>
            </a:p>
          </p:txBody>
        </p:sp>
      </p:grp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ight Arrow 51"/>
          <p:cNvSpPr/>
          <p:nvPr/>
        </p:nvSpPr>
        <p:spPr bwMode="auto">
          <a:xfrm>
            <a:off x="1904748" y="3749964"/>
            <a:ext cx="729673" cy="13854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966A81-85C5-74B4-FD99-63435D8B752F}"/>
                  </a:ext>
                </a:extLst>
              </p:cNvPr>
              <p:cNvSpPr txBox="1"/>
              <p:nvPr/>
            </p:nvSpPr>
            <p:spPr>
              <a:xfrm>
                <a:off x="1039813" y="1299411"/>
                <a:ext cx="5505803" cy="947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𝐧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𝑟𝑠𝑡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966A81-85C5-74B4-FD99-63435D8B7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13" y="1299411"/>
                <a:ext cx="5505803" cy="947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608E8D-C215-F08A-FDE1-6BE48B91C01A}"/>
                  </a:ext>
                </a:extLst>
              </p:cNvPr>
              <p:cNvSpPr txBox="1"/>
              <p:nvPr/>
            </p:nvSpPr>
            <p:spPr>
              <a:xfrm>
                <a:off x="1106999" y="2398564"/>
                <a:ext cx="4047968" cy="86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608E8D-C215-F08A-FDE1-6BE48B91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99" y="2398564"/>
                <a:ext cx="4047968" cy="867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147EC-EA60-8B1F-6399-44412D361AB5}"/>
                  </a:ext>
                </a:extLst>
              </p:cNvPr>
              <p:cNvSpPr txBox="1"/>
              <p:nvPr/>
            </p:nvSpPr>
            <p:spPr>
              <a:xfrm>
                <a:off x="897421" y="3355727"/>
                <a:ext cx="1007327" cy="855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147EC-EA60-8B1F-6399-44412D36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21" y="3355727"/>
                <a:ext cx="1007327" cy="855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45597A-3518-7A20-E906-A190FEA6BA5F}"/>
                  </a:ext>
                </a:extLst>
              </p:cNvPr>
              <p:cNvSpPr txBox="1"/>
              <p:nvPr/>
            </p:nvSpPr>
            <p:spPr>
              <a:xfrm>
                <a:off x="2730130" y="3368284"/>
                <a:ext cx="5085175" cy="86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45597A-3518-7A20-E906-A190FEA6B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30" y="3368284"/>
                <a:ext cx="5085175" cy="867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of an Area 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from Continuum Mechanics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the second relation: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Block Arc 6"/>
          <p:cNvSpPr/>
          <p:nvPr/>
        </p:nvSpPr>
        <p:spPr bwMode="auto">
          <a:xfrm>
            <a:off x="6032020" y="3706235"/>
            <a:ext cx="1551709" cy="1182255"/>
          </a:xfrm>
          <a:prstGeom prst="blockArc">
            <a:avLst>
              <a:gd name="adj1" fmla="val 10800000"/>
              <a:gd name="adj2" fmla="val 52090"/>
              <a:gd name="adj3" fmla="val 107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81BA27-5732-0109-139F-A295929946A8}"/>
                  </a:ext>
                </a:extLst>
              </p:cNvPr>
              <p:cNvSpPr txBox="1"/>
              <p:nvPr/>
            </p:nvSpPr>
            <p:spPr>
              <a:xfrm>
                <a:off x="682219" y="1295400"/>
                <a:ext cx="4011483" cy="172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𝑟𝑠𝑡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𝑟𝑠𝑡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81BA27-5732-0109-139F-A29592994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9" y="1295400"/>
                <a:ext cx="4011483" cy="17272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33B299-9DD3-6532-79D9-D853799CFC63}"/>
                  </a:ext>
                </a:extLst>
              </p:cNvPr>
              <p:cNvSpPr txBox="1"/>
              <p:nvPr/>
            </p:nvSpPr>
            <p:spPr>
              <a:xfrm>
                <a:off x="580706" y="4034527"/>
                <a:ext cx="7583807" cy="86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𝑟𝑠𝑡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d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33B299-9DD3-6532-79D9-D853799CF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6" y="4034527"/>
                <a:ext cx="7583807" cy="867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555E2E-E6FE-159D-BA8B-8C8FE640199D}"/>
                  </a:ext>
                </a:extLst>
              </p:cNvPr>
              <p:cNvSpPr txBox="1"/>
              <p:nvPr/>
            </p:nvSpPr>
            <p:spPr>
              <a:xfrm>
                <a:off x="580706" y="5230492"/>
                <a:ext cx="2847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555E2E-E6FE-159D-BA8B-8C8FE6401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6" y="5230492"/>
                <a:ext cx="2847703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A72AAA-F35D-A9E5-E267-1D7FB1DA5B71}"/>
                  </a:ext>
                </a:extLst>
              </p:cNvPr>
              <p:cNvSpPr txBox="1"/>
              <p:nvPr/>
            </p:nvSpPr>
            <p:spPr>
              <a:xfrm>
                <a:off x="580706" y="5986910"/>
                <a:ext cx="3610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A72AAA-F35D-A9E5-E267-1D7FB1DA5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6" y="5986910"/>
                <a:ext cx="3610540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14F474-023B-6C1B-8E4C-D3ED9C64E5CB}"/>
                  </a:ext>
                </a:extLst>
              </p:cNvPr>
              <p:cNvSpPr txBox="1"/>
              <p:nvPr/>
            </p:nvSpPr>
            <p:spPr>
              <a:xfrm>
                <a:off x="4372609" y="4986915"/>
                <a:ext cx="4613955" cy="883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14F474-023B-6C1B-8E4C-D3ED9C64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09" y="4986915"/>
                <a:ext cx="4613955" cy="883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8D408B-8DD0-A14A-F4F6-19D91A9ED9F7}"/>
                  </a:ext>
                </a:extLst>
              </p:cNvPr>
              <p:cNvSpPr txBox="1"/>
              <p:nvPr/>
            </p:nvSpPr>
            <p:spPr>
              <a:xfrm>
                <a:off x="6287795" y="3244570"/>
                <a:ext cx="104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8D408B-8DD0-A14A-F4F6-19D91A9ED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95" y="3244570"/>
                <a:ext cx="10401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3454401" y="1690255"/>
            <a:ext cx="2719674" cy="89592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Stress and strain (tensor) depend on the configuration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Cauchy (True) Stress: Force acts on the deformed </a:t>
                </a:r>
                <a:r>
                  <a:rPr lang="en-US" dirty="0" err="1"/>
                  <a:t>config</a:t>
                </a:r>
                <a:r>
                  <a:rPr lang="en-US" dirty="0"/>
                  <a:t>.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Stress vector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Cauchy stress refers to the current deformed configuration as a reference for both area and force (</a:t>
                </a:r>
                <a:r>
                  <a:rPr lang="en-US" b="1" dirty="0">
                    <a:solidFill>
                      <a:srgbClr val="2C02C6"/>
                    </a:solidFill>
                  </a:rPr>
                  <a:t>true stress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119055" y="3915771"/>
            <a:ext cx="4968827" cy="2783384"/>
            <a:chOff x="2608578" y="2050039"/>
            <a:chExt cx="4968827" cy="2783384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auto">
            <a:xfrm>
              <a:off x="2705670" y="2482354"/>
              <a:ext cx="2122698" cy="1682600"/>
            </a:xfrm>
            <a:custGeom>
              <a:avLst/>
              <a:gdLst/>
              <a:ahLst/>
              <a:cxnLst>
                <a:cxn ang="0">
                  <a:pos x="518" y="1209"/>
                </a:cxn>
                <a:cxn ang="0">
                  <a:pos x="151" y="992"/>
                </a:cxn>
                <a:cxn ang="0">
                  <a:pos x="91" y="489"/>
                </a:cxn>
                <a:cxn ang="0">
                  <a:pos x="698" y="47"/>
                </a:cxn>
                <a:cxn ang="0">
                  <a:pos x="1636" y="204"/>
                </a:cxn>
                <a:cxn ang="0">
                  <a:pos x="2183" y="902"/>
                </a:cxn>
                <a:cxn ang="0">
                  <a:pos x="1921" y="1547"/>
                </a:cxn>
                <a:cxn ang="0">
                  <a:pos x="1096" y="1712"/>
                </a:cxn>
                <a:cxn ang="0">
                  <a:pos x="518" y="1209"/>
                </a:cxn>
              </a:cxnLst>
              <a:rect l="0" t="0" r="r" b="b"/>
              <a:pathLst>
                <a:path w="2230" h="1767">
                  <a:moveTo>
                    <a:pt x="518" y="1209"/>
                  </a:moveTo>
                  <a:cubicBezTo>
                    <a:pt x="360" y="1089"/>
                    <a:pt x="222" y="1112"/>
                    <a:pt x="151" y="992"/>
                  </a:cubicBezTo>
                  <a:cubicBezTo>
                    <a:pt x="80" y="872"/>
                    <a:pt x="0" y="647"/>
                    <a:pt x="91" y="489"/>
                  </a:cubicBezTo>
                  <a:cubicBezTo>
                    <a:pt x="182" y="331"/>
                    <a:pt x="441" y="94"/>
                    <a:pt x="698" y="47"/>
                  </a:cubicBezTo>
                  <a:cubicBezTo>
                    <a:pt x="955" y="0"/>
                    <a:pt x="1389" y="62"/>
                    <a:pt x="1636" y="204"/>
                  </a:cubicBezTo>
                  <a:cubicBezTo>
                    <a:pt x="1883" y="346"/>
                    <a:pt x="2136" y="678"/>
                    <a:pt x="2183" y="902"/>
                  </a:cubicBezTo>
                  <a:cubicBezTo>
                    <a:pt x="2230" y="1126"/>
                    <a:pt x="2102" y="1412"/>
                    <a:pt x="1921" y="1547"/>
                  </a:cubicBezTo>
                  <a:cubicBezTo>
                    <a:pt x="1740" y="1682"/>
                    <a:pt x="1328" y="1767"/>
                    <a:pt x="1096" y="1712"/>
                  </a:cubicBezTo>
                  <a:cubicBezTo>
                    <a:pt x="864" y="1657"/>
                    <a:pt x="676" y="1329"/>
                    <a:pt x="518" y="1209"/>
                  </a:cubicBezTo>
                  <a:close/>
                </a:path>
              </a:pathLst>
            </a:custGeom>
            <a:solidFill>
              <a:srgbClr val="EAEAEA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2" name="Oval 4"/>
            <p:cNvSpPr>
              <a:spLocks noChangeArrowheads="1"/>
            </p:cNvSpPr>
            <p:nvPr/>
          </p:nvSpPr>
          <p:spPr bwMode="auto">
            <a:xfrm>
              <a:off x="3698484" y="3247951"/>
              <a:ext cx="507353" cy="221871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3" name="Line 5"/>
            <p:cNvSpPr>
              <a:spLocks noChangeShapeType="1"/>
            </p:cNvSpPr>
            <p:nvPr/>
          </p:nvSpPr>
          <p:spPr bwMode="auto">
            <a:xfrm flipV="1">
              <a:off x="3941214" y="2919430"/>
              <a:ext cx="0" cy="4142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3905994" y="3430780"/>
              <a:ext cx="1186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55" name="Text Box 7"/>
            <p:cNvSpPr txBox="1">
              <a:spLocks noChangeArrowheads="1"/>
            </p:cNvSpPr>
            <p:nvPr/>
          </p:nvSpPr>
          <p:spPr bwMode="auto">
            <a:xfrm>
              <a:off x="3715617" y="2897528"/>
              <a:ext cx="1522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56" name="Text Box 8"/>
            <p:cNvSpPr txBox="1">
              <a:spLocks noChangeArrowheads="1"/>
            </p:cNvSpPr>
            <p:nvPr/>
          </p:nvSpPr>
          <p:spPr bwMode="auto">
            <a:xfrm>
              <a:off x="3382459" y="3278422"/>
              <a:ext cx="299843" cy="3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∆S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57" name="Freeform 9" descr="5%"/>
            <p:cNvSpPr>
              <a:spLocks/>
            </p:cNvSpPr>
            <p:nvPr/>
          </p:nvSpPr>
          <p:spPr bwMode="auto">
            <a:xfrm rot="2979449">
              <a:off x="5227734" y="2615026"/>
              <a:ext cx="2293935" cy="1681976"/>
            </a:xfrm>
            <a:custGeom>
              <a:avLst/>
              <a:gdLst/>
              <a:ahLst/>
              <a:cxnLst>
                <a:cxn ang="0">
                  <a:pos x="518" y="1209"/>
                </a:cxn>
                <a:cxn ang="0">
                  <a:pos x="151" y="992"/>
                </a:cxn>
                <a:cxn ang="0">
                  <a:pos x="91" y="489"/>
                </a:cxn>
                <a:cxn ang="0">
                  <a:pos x="698" y="47"/>
                </a:cxn>
                <a:cxn ang="0">
                  <a:pos x="1636" y="204"/>
                </a:cxn>
                <a:cxn ang="0">
                  <a:pos x="2183" y="902"/>
                </a:cxn>
                <a:cxn ang="0">
                  <a:pos x="1921" y="1547"/>
                </a:cxn>
                <a:cxn ang="0">
                  <a:pos x="1096" y="1712"/>
                </a:cxn>
                <a:cxn ang="0">
                  <a:pos x="518" y="1209"/>
                </a:cxn>
              </a:cxnLst>
              <a:rect l="0" t="0" r="r" b="b"/>
              <a:pathLst>
                <a:path w="2230" h="1767">
                  <a:moveTo>
                    <a:pt x="518" y="1209"/>
                  </a:moveTo>
                  <a:cubicBezTo>
                    <a:pt x="360" y="1089"/>
                    <a:pt x="222" y="1112"/>
                    <a:pt x="151" y="992"/>
                  </a:cubicBezTo>
                  <a:cubicBezTo>
                    <a:pt x="80" y="872"/>
                    <a:pt x="0" y="647"/>
                    <a:pt x="91" y="489"/>
                  </a:cubicBezTo>
                  <a:cubicBezTo>
                    <a:pt x="182" y="331"/>
                    <a:pt x="441" y="94"/>
                    <a:pt x="698" y="47"/>
                  </a:cubicBezTo>
                  <a:cubicBezTo>
                    <a:pt x="955" y="0"/>
                    <a:pt x="1389" y="62"/>
                    <a:pt x="1636" y="204"/>
                  </a:cubicBezTo>
                  <a:cubicBezTo>
                    <a:pt x="1883" y="346"/>
                    <a:pt x="2136" y="678"/>
                    <a:pt x="2183" y="902"/>
                  </a:cubicBezTo>
                  <a:cubicBezTo>
                    <a:pt x="2230" y="1126"/>
                    <a:pt x="2102" y="1412"/>
                    <a:pt x="1921" y="1547"/>
                  </a:cubicBezTo>
                  <a:cubicBezTo>
                    <a:pt x="1740" y="1682"/>
                    <a:pt x="1328" y="1767"/>
                    <a:pt x="1096" y="1712"/>
                  </a:cubicBezTo>
                  <a:cubicBezTo>
                    <a:pt x="864" y="1657"/>
                    <a:pt x="676" y="1329"/>
                    <a:pt x="518" y="1209"/>
                  </a:cubicBez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8" name="Oval 10"/>
            <p:cNvSpPr>
              <a:spLocks noChangeArrowheads="1"/>
            </p:cNvSpPr>
            <p:nvPr/>
          </p:nvSpPr>
          <p:spPr bwMode="auto">
            <a:xfrm>
              <a:off x="6330439" y="3205100"/>
              <a:ext cx="333159" cy="59990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9" name="Line 11"/>
            <p:cNvSpPr>
              <a:spLocks noChangeShapeType="1"/>
            </p:cNvSpPr>
            <p:nvPr/>
          </p:nvSpPr>
          <p:spPr bwMode="auto">
            <a:xfrm>
              <a:off x="6520815" y="3519338"/>
              <a:ext cx="6282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stealth" w="sm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0" name="Line 12"/>
            <p:cNvSpPr>
              <a:spLocks noChangeShapeType="1"/>
            </p:cNvSpPr>
            <p:nvPr/>
          </p:nvSpPr>
          <p:spPr bwMode="auto">
            <a:xfrm flipV="1">
              <a:off x="6520815" y="2690893"/>
              <a:ext cx="1056590" cy="8189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1" name="Text Box 13"/>
            <p:cNvSpPr txBox="1">
              <a:spLocks noChangeArrowheads="1"/>
            </p:cNvSpPr>
            <p:nvPr/>
          </p:nvSpPr>
          <p:spPr bwMode="auto">
            <a:xfrm>
              <a:off x="6438001" y="3545048"/>
              <a:ext cx="1186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62" name="Text Box 14"/>
            <p:cNvSpPr txBox="1">
              <a:spLocks noChangeArrowheads="1"/>
            </p:cNvSpPr>
            <p:nvPr/>
          </p:nvSpPr>
          <p:spPr bwMode="auto">
            <a:xfrm>
              <a:off x="6866348" y="3545048"/>
              <a:ext cx="1234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63" name="Text Box 15"/>
            <p:cNvSpPr txBox="1">
              <a:spLocks noChangeArrowheads="1"/>
            </p:cNvSpPr>
            <p:nvPr/>
          </p:nvSpPr>
          <p:spPr bwMode="auto">
            <a:xfrm>
              <a:off x="5981098" y="3421258"/>
              <a:ext cx="324592" cy="3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∆S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64" name="Text Box 16"/>
            <p:cNvSpPr txBox="1">
              <a:spLocks noChangeArrowheads="1"/>
            </p:cNvSpPr>
            <p:nvPr/>
          </p:nvSpPr>
          <p:spPr bwMode="auto">
            <a:xfrm>
              <a:off x="7237583" y="2516634"/>
              <a:ext cx="197992" cy="3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∆</a:t>
              </a: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65" name="Text Box 17"/>
            <p:cNvSpPr txBox="1">
              <a:spLocks noChangeArrowheads="1"/>
            </p:cNvSpPr>
            <p:nvPr/>
          </p:nvSpPr>
          <p:spPr bwMode="auto">
            <a:xfrm>
              <a:off x="2954111" y="2050039"/>
              <a:ext cx="1682928" cy="3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>
                  <a:latin typeface="Calibri" pitchFamily="34" charset="0"/>
                  <a:ea typeface="맑은 고딕" charset="-127"/>
                </a:rPr>
                <a:t>Undeformed</a:t>
              </a: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 configuration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66" name="Text Box 18"/>
            <p:cNvSpPr txBox="1">
              <a:spLocks noChangeArrowheads="1"/>
            </p:cNvSpPr>
            <p:nvPr/>
          </p:nvSpPr>
          <p:spPr bwMode="auto">
            <a:xfrm>
              <a:off x="5524194" y="2050039"/>
              <a:ext cx="1821903" cy="3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Deformed configuration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67" name="Line 19"/>
            <p:cNvSpPr>
              <a:spLocks noChangeShapeType="1"/>
            </p:cNvSpPr>
            <p:nvPr/>
          </p:nvSpPr>
          <p:spPr bwMode="auto">
            <a:xfrm>
              <a:off x="2608578" y="4833423"/>
              <a:ext cx="12945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8" name="Line 20"/>
            <p:cNvSpPr>
              <a:spLocks noChangeShapeType="1"/>
            </p:cNvSpPr>
            <p:nvPr/>
          </p:nvSpPr>
          <p:spPr bwMode="auto">
            <a:xfrm flipV="1">
              <a:off x="2608578" y="3776442"/>
              <a:ext cx="0" cy="10569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9" name="Line 21"/>
            <p:cNvSpPr>
              <a:spLocks noChangeShapeType="1"/>
            </p:cNvSpPr>
            <p:nvPr/>
          </p:nvSpPr>
          <p:spPr bwMode="auto">
            <a:xfrm flipV="1">
              <a:off x="2608578" y="4322072"/>
              <a:ext cx="885251" cy="511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5746633" y="2266690"/>
            <a:ext cx="471054" cy="387928"/>
          </a:xfrm>
          <a:custGeom>
            <a:avLst/>
            <a:gdLst>
              <a:gd name="connsiteX0" fmla="*/ 471054 w 471054"/>
              <a:gd name="connsiteY0" fmla="*/ 387928 h 387928"/>
              <a:gd name="connsiteX1" fmla="*/ 0 w 471054"/>
              <a:gd name="connsiteY1" fmla="*/ 387928 h 387928"/>
              <a:gd name="connsiteX2" fmla="*/ 0 w 47105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" h="387928">
                <a:moveTo>
                  <a:pt x="471054" y="387928"/>
                </a:moveTo>
                <a:lnTo>
                  <a:pt x="0" y="387928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8451" y="2469890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Cauchy Stress, sym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E4C268-592D-63EC-CB0B-A56F557168BE}"/>
                  </a:ext>
                </a:extLst>
              </p:cNvPr>
              <p:cNvSpPr txBox="1"/>
              <p:nvPr/>
            </p:nvSpPr>
            <p:spPr>
              <a:xfrm>
                <a:off x="3374918" y="1680732"/>
                <a:ext cx="2833533" cy="85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E4C268-592D-63EC-CB0B-A56F55716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918" y="1680732"/>
                <a:ext cx="2833533" cy="856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3.2.	Stress and Strain Measures in Large Deformation</a:t>
            </a:r>
          </a:p>
          <a:p>
            <a:pPr>
              <a:spcBef>
                <a:spcPts val="1200"/>
              </a:spcBef>
            </a:pPr>
            <a:r>
              <a:rPr lang="en-US" dirty="0"/>
              <a:t>3.3.	Nonlinear Elastic Analysis</a:t>
            </a:r>
          </a:p>
          <a:p>
            <a:pPr>
              <a:spcBef>
                <a:spcPts val="1200"/>
              </a:spcBef>
            </a:pPr>
            <a:r>
              <a:rPr lang="en-US" dirty="0"/>
              <a:t>3.4.	Critical Load Analysis</a:t>
            </a:r>
          </a:p>
          <a:p>
            <a:pPr>
              <a:spcBef>
                <a:spcPts val="1200"/>
              </a:spcBef>
            </a:pPr>
            <a:r>
              <a:rPr lang="en-US" dirty="0"/>
              <a:t>3.5.	Hyperelastic Materials</a:t>
            </a:r>
          </a:p>
          <a:p>
            <a:pPr>
              <a:spcBef>
                <a:spcPts val="1200"/>
              </a:spcBef>
            </a:pPr>
            <a:r>
              <a:rPr lang="en-US" dirty="0"/>
              <a:t>3.6.	Finite Element Formulation for Nonlinear Elasticity</a:t>
            </a:r>
          </a:p>
          <a:p>
            <a:pPr>
              <a:spcBef>
                <a:spcPts val="1200"/>
              </a:spcBef>
            </a:pPr>
            <a:r>
              <a:rPr lang="en-US" dirty="0"/>
              <a:t>3.7.	MATLAB Code for Hyperelastic Material Model</a:t>
            </a:r>
          </a:p>
          <a:p>
            <a:pPr>
              <a:spcBef>
                <a:spcPts val="1200"/>
              </a:spcBef>
            </a:pPr>
            <a:r>
              <a:rPr lang="en-US" dirty="0"/>
              <a:t>3.8.	Nonlinear Elastic Analysis Using Commercial Finite Element Programs</a:t>
            </a:r>
          </a:p>
          <a:p>
            <a:pPr>
              <a:spcBef>
                <a:spcPts val="1200"/>
              </a:spcBef>
            </a:pPr>
            <a:r>
              <a:rPr lang="en-US" dirty="0"/>
              <a:t>3.9. Fitting Hyperelastic Material Parameters from Test Data</a:t>
            </a:r>
          </a:p>
          <a:p>
            <a:pPr>
              <a:spcBef>
                <a:spcPts val="1200"/>
              </a:spcBef>
            </a:pPr>
            <a:r>
              <a:rPr lang="en-US" dirty="0"/>
              <a:t>3.9.	Summary</a:t>
            </a:r>
          </a:p>
          <a:p>
            <a:pPr>
              <a:spcBef>
                <a:spcPts val="1200"/>
              </a:spcBef>
            </a:pPr>
            <a:r>
              <a:rPr lang="en-US" dirty="0"/>
              <a:t>3.10.Exercises</a:t>
            </a:r>
          </a:p>
        </p:txBody>
      </p:sp>
    </p:spTree>
    <p:extLst>
      <p:ext uri="{BB962C8B-B14F-4D97-AF65-F5344CB8AC3E}">
        <p14:creationId xmlns:p14="http://schemas.microsoft.com/office/powerpoint/2010/main" val="1975608555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2484582" y="5652655"/>
            <a:ext cx="1597890" cy="69272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86899" y="1357742"/>
            <a:ext cx="2992369" cy="92363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Measures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The same force, but different area (undeformed area)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refers to the force in the deformed configuration and the area in the undeformed configuration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Make both force and area to refer to undeformed </a:t>
                </a:r>
                <a:r>
                  <a:rPr lang="en-US" dirty="0" err="1"/>
                  <a:t>config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3232724" y="1985814"/>
            <a:ext cx="979054" cy="203201"/>
          </a:xfrm>
          <a:custGeom>
            <a:avLst/>
            <a:gdLst>
              <a:gd name="connsiteX0" fmla="*/ 471054 w 471054"/>
              <a:gd name="connsiteY0" fmla="*/ 387928 h 387928"/>
              <a:gd name="connsiteX1" fmla="*/ 0 w 471054"/>
              <a:gd name="connsiteY1" fmla="*/ 387928 h 387928"/>
              <a:gd name="connsiteX2" fmla="*/ 0 w 47105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" h="387928">
                <a:moveTo>
                  <a:pt x="471054" y="387928"/>
                </a:moveTo>
                <a:lnTo>
                  <a:pt x="0" y="387928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9487" y="1847269"/>
            <a:ext cx="429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First </a:t>
            </a:r>
            <a:r>
              <a:rPr lang="en-US" b="1" dirty="0" err="1">
                <a:solidFill>
                  <a:srgbClr val="2C02C6"/>
                </a:solidFill>
              </a:rPr>
              <a:t>Piola</a:t>
            </a:r>
            <a:r>
              <a:rPr lang="en-US" b="1" dirty="0">
                <a:solidFill>
                  <a:srgbClr val="2C02C6"/>
                </a:solidFill>
              </a:rPr>
              <a:t>-Kirchhoff Stress</a:t>
            </a:r>
          </a:p>
          <a:p>
            <a:r>
              <a:rPr lang="en-US" b="1" dirty="0">
                <a:solidFill>
                  <a:srgbClr val="2C02C6"/>
                </a:solidFill>
              </a:rPr>
              <a:t>Not symmetric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Left Arrow 10"/>
          <p:cNvSpPr/>
          <p:nvPr/>
        </p:nvSpPr>
        <p:spPr bwMode="auto">
          <a:xfrm>
            <a:off x="4229837" y="4307811"/>
            <a:ext cx="775854" cy="175491"/>
          </a:xfrm>
          <a:prstGeom prst="lef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85672" y="5800436"/>
                <a:ext cx="2972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: Relation between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72" y="5800436"/>
                <a:ext cx="2972289" cy="369332"/>
              </a:xfrm>
              <a:prstGeom prst="rect">
                <a:avLst/>
              </a:prstGeom>
              <a:blipFill>
                <a:blip r:embed="rId3"/>
                <a:stretch>
                  <a:fillRect l="-163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A5259-FCFE-407D-0E42-4C982CED200C}"/>
                  </a:ext>
                </a:extLst>
              </p:cNvPr>
              <p:cNvSpPr txBox="1"/>
              <p:nvPr/>
            </p:nvSpPr>
            <p:spPr>
              <a:xfrm>
                <a:off x="809952" y="1390949"/>
                <a:ext cx="3058786" cy="85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A5259-FCFE-407D-0E42-4C982CED2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52" y="1390949"/>
                <a:ext cx="3058786" cy="857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3F703-A045-29F7-43BB-64E49E573D39}"/>
                  </a:ext>
                </a:extLst>
              </p:cNvPr>
              <p:cNvSpPr txBox="1"/>
              <p:nvPr/>
            </p:nvSpPr>
            <p:spPr>
              <a:xfrm>
                <a:off x="1008538" y="4164724"/>
                <a:ext cx="3230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3F703-A045-29F7-43BB-64E49E57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8" y="4164724"/>
                <a:ext cx="3230949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CB4B5-3970-2868-8962-E3BC5D648590}"/>
                  </a:ext>
                </a:extLst>
              </p:cNvPr>
              <p:cNvSpPr txBox="1"/>
              <p:nvPr/>
            </p:nvSpPr>
            <p:spPr>
              <a:xfrm>
                <a:off x="5108265" y="4164724"/>
                <a:ext cx="2847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CB4B5-3970-2868-8962-E3BC5D64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65" y="4164724"/>
                <a:ext cx="2847703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3B8ACB-348D-68B1-F48F-FC2F0662711D}"/>
                  </a:ext>
                </a:extLst>
              </p:cNvPr>
              <p:cNvSpPr txBox="1"/>
              <p:nvPr/>
            </p:nvSpPr>
            <p:spPr>
              <a:xfrm>
                <a:off x="1008538" y="4805756"/>
                <a:ext cx="413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3B8ACB-348D-68B1-F48F-FC2F0662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8" y="4805756"/>
                <a:ext cx="4130361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1055CB-2510-524F-5C87-4F34C3DD671A}"/>
                  </a:ext>
                </a:extLst>
              </p:cNvPr>
              <p:cNvSpPr txBox="1"/>
              <p:nvPr/>
            </p:nvSpPr>
            <p:spPr>
              <a:xfrm>
                <a:off x="2464328" y="5754269"/>
                <a:ext cx="1656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𝛔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1055CB-2510-524F-5C87-4F34C3DD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28" y="5754269"/>
                <a:ext cx="1656030" cy="461665"/>
              </a:xfrm>
              <a:prstGeom prst="rect">
                <a:avLst/>
              </a:prstGeom>
              <a:blipFill>
                <a:blip r:embed="rId8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248937" y="4627418"/>
            <a:ext cx="2553042" cy="59112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64990" y="2521522"/>
            <a:ext cx="3746402" cy="65578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Measures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Unsymmetric property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makes it difficult to use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Remember we used the symmetric property of stress &amp; strain several times in linear problems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symmetric by multiplying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Just convenient mathematical quantities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Further simplification is possible by handling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differently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 bwMode="auto">
          <a:xfrm>
            <a:off x="1647154" y="3020285"/>
            <a:ext cx="471054" cy="387928"/>
          </a:xfrm>
          <a:custGeom>
            <a:avLst/>
            <a:gdLst>
              <a:gd name="connsiteX0" fmla="*/ 471054 w 471054"/>
              <a:gd name="connsiteY0" fmla="*/ 387928 h 387928"/>
              <a:gd name="connsiteX1" fmla="*/ 0 w 471054"/>
              <a:gd name="connsiteY1" fmla="*/ 387928 h 387928"/>
              <a:gd name="connsiteX2" fmla="*/ 0 w 47105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" h="387928">
                <a:moveTo>
                  <a:pt x="471054" y="387928"/>
                </a:moveTo>
                <a:lnTo>
                  <a:pt x="0" y="387928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972" y="3223485"/>
            <a:ext cx="49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Second </a:t>
            </a:r>
            <a:r>
              <a:rPr lang="en-US" b="1" dirty="0" err="1">
                <a:solidFill>
                  <a:srgbClr val="2C02C6"/>
                </a:solidFill>
              </a:rPr>
              <a:t>Piola</a:t>
            </a:r>
            <a:r>
              <a:rPr lang="en-US" b="1" dirty="0">
                <a:solidFill>
                  <a:srgbClr val="2C02C6"/>
                </a:solidFill>
              </a:rPr>
              <a:t>-Kirchhoff Stress, symmetric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464990" y="5103085"/>
            <a:ext cx="471054" cy="387928"/>
          </a:xfrm>
          <a:custGeom>
            <a:avLst/>
            <a:gdLst>
              <a:gd name="connsiteX0" fmla="*/ 471054 w 471054"/>
              <a:gd name="connsiteY0" fmla="*/ 387928 h 387928"/>
              <a:gd name="connsiteX1" fmla="*/ 0 w 471054"/>
              <a:gd name="connsiteY1" fmla="*/ 387928 h 387928"/>
              <a:gd name="connsiteX2" fmla="*/ 0 w 47105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" h="387928">
                <a:moveTo>
                  <a:pt x="471054" y="387928"/>
                </a:moveTo>
                <a:lnTo>
                  <a:pt x="0" y="387928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6807" y="5306285"/>
            <a:ext cx="344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Kirchhoff Stress, 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5A3A43-8C8D-0F9B-1FE5-A1F9B867C4EE}"/>
                  </a:ext>
                </a:extLst>
              </p:cNvPr>
              <p:cNvSpPr txBox="1"/>
              <p:nvPr/>
            </p:nvSpPr>
            <p:spPr>
              <a:xfrm>
                <a:off x="1411287" y="2599639"/>
                <a:ext cx="3886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5A3A43-8C8D-0F9B-1FE5-A1F9B867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87" y="2599639"/>
                <a:ext cx="3886064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E7B4B7-2F2B-50FE-2DAC-350BB4CA22E7}"/>
                  </a:ext>
                </a:extLst>
              </p:cNvPr>
              <p:cNvSpPr txBox="1"/>
              <p:nvPr/>
            </p:nvSpPr>
            <p:spPr>
              <a:xfrm>
                <a:off x="5755279" y="2358433"/>
                <a:ext cx="2177327" cy="84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E7B4B7-2F2B-50FE-2DAC-350BB4CA2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279" y="2358433"/>
                <a:ext cx="2177327" cy="841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1CF57B-2505-E341-D685-FCBC7EB33FE8}"/>
                  </a:ext>
                </a:extLst>
              </p:cNvPr>
              <p:cNvSpPr txBox="1"/>
              <p:nvPr/>
            </p:nvSpPr>
            <p:spPr>
              <a:xfrm>
                <a:off x="1248937" y="4659939"/>
                <a:ext cx="2646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𝛕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1CF57B-2505-E341-D685-FCBC7EB33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37" y="4659939"/>
                <a:ext cx="2646430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Measures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Example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Observation</a:t>
                </a:r>
              </a:p>
              <a:p>
                <a:pPr lvl="1"/>
                <a:r>
                  <a:rPr lang="en-US" dirty="0"/>
                  <a:t>For linear problems (small deformation):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𝛆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For linear problems (small deformation):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</m:oMath>
                </a14:m>
                <a:endParaRPr lang="en-US" b="1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are conjugate in energy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are invariant in rigid-body motion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05699" y="1893455"/>
                <a:ext cx="3380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2C02C6"/>
                    </a:solidFill>
                  </a:rPr>
                  <a:t>Integration can be done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baseline="-25000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99" y="1893455"/>
                <a:ext cx="3380990" cy="369332"/>
              </a:xfrm>
              <a:prstGeom prst="rect">
                <a:avLst/>
              </a:prstGeom>
              <a:blipFill>
                <a:blip r:embed="rId3"/>
                <a:stretch>
                  <a:fillRect l="-14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93E60C-6265-1081-978C-CCD4C9584E0E}"/>
                  </a:ext>
                </a:extLst>
              </p:cNvPr>
              <p:cNvSpPr txBox="1"/>
              <p:nvPr/>
            </p:nvSpPr>
            <p:spPr>
              <a:xfrm>
                <a:off x="1632723" y="998145"/>
                <a:ext cx="6452792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93E60C-6265-1081-978C-CCD4C958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23" y="998145"/>
                <a:ext cx="6452792" cy="895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Uniaxial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Cauchy (true) stress:	        ,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Deformation gradient: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First P-K stress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Second P-K stress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407091" y="1481822"/>
            <a:ext cx="2452255" cy="3814493"/>
            <a:chOff x="6096000" y="1283855"/>
            <a:chExt cx="2452255" cy="3814493"/>
          </a:xfrm>
        </p:grpSpPr>
        <p:sp>
          <p:nvSpPr>
            <p:cNvPr id="5" name="Cube 4"/>
            <p:cNvSpPr/>
            <p:nvPr/>
          </p:nvSpPr>
          <p:spPr bwMode="auto">
            <a:xfrm>
              <a:off x="6904181" y="1283855"/>
              <a:ext cx="1644074" cy="1644074"/>
            </a:xfrm>
            <a:prstGeom prst="cube">
              <a:avLst>
                <a:gd name="adj" fmla="val 6588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12000" y="1514763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L</a:t>
              </a:r>
              <a:r>
                <a:rPr lang="en-US" baseline="-25000" dirty="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34727" y="2470726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h</a:t>
              </a:r>
              <a:r>
                <a:rPr lang="en-US" baseline="-25000" dirty="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01163" y="2881743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h</a:t>
              </a:r>
              <a:r>
                <a:rPr lang="en-US" baseline="-25000" dirty="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6654801" y="2627747"/>
              <a:ext cx="1893454" cy="1893454"/>
            </a:xfrm>
            <a:prstGeom prst="cube">
              <a:avLst>
                <a:gd name="adj" fmla="val 7768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44691" y="374534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L</a:t>
              </a:r>
              <a:endParaRPr lang="en-US" baseline="-25000" dirty="0"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0034" y="413788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h</a:t>
              </a:r>
              <a:endParaRPr lang="en-US" baseline="-25000" dirty="0"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65636" y="448425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h</a:t>
              </a:r>
              <a:endParaRPr lang="en-US" baseline="-25000" dirty="0">
                <a:latin typeface="Comic Sans MS" pitchFamily="66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6354618" y="4304146"/>
              <a:ext cx="498764" cy="49876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096000" y="472901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F</a:t>
              </a:r>
              <a:endParaRPr lang="en-US" baseline="-25000" dirty="0">
                <a:latin typeface="Comic Sans MS" pitchFamily="66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52098" y="6257521"/>
            <a:ext cx="332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C02C6"/>
                </a:solidFill>
              </a:rPr>
              <a:t>No clear physical meaning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1CAD73-53A1-76D2-4686-E27F9C5CFB22}"/>
                  </a:ext>
                </a:extLst>
              </p:cNvPr>
              <p:cNvSpPr txBox="1"/>
              <p:nvPr/>
            </p:nvSpPr>
            <p:spPr>
              <a:xfrm>
                <a:off x="3302139" y="542608"/>
                <a:ext cx="127560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1CAD73-53A1-76D2-4686-E27F9C5CF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39" y="542608"/>
                <a:ext cx="1275606" cy="781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85E4C8-5501-F205-68A6-B98A0048274B}"/>
                  </a:ext>
                </a:extLst>
              </p:cNvPr>
              <p:cNvSpPr txBox="1"/>
              <p:nvPr/>
            </p:nvSpPr>
            <p:spPr>
              <a:xfrm>
                <a:off x="811061" y="1773798"/>
                <a:ext cx="4558812" cy="1320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85E4C8-5501-F205-68A6-B98A00482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1" y="1773798"/>
                <a:ext cx="4558812" cy="1320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C09BEE-1206-A3DC-8988-7B99C4114540}"/>
                  </a:ext>
                </a:extLst>
              </p:cNvPr>
              <p:cNvSpPr txBox="1"/>
              <p:nvPr/>
            </p:nvSpPr>
            <p:spPr>
              <a:xfrm>
                <a:off x="811061" y="3943309"/>
                <a:ext cx="5061578" cy="848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C09BEE-1206-A3DC-8988-7B99C4114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1" y="3943309"/>
                <a:ext cx="5061578" cy="848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55A350-0FD1-B411-1432-569FEFDA6B56}"/>
                  </a:ext>
                </a:extLst>
              </p:cNvPr>
              <p:cNvSpPr txBox="1"/>
              <p:nvPr/>
            </p:nvSpPr>
            <p:spPr>
              <a:xfrm>
                <a:off x="332111" y="5297817"/>
                <a:ext cx="7090980" cy="9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55A350-0FD1-B411-1432-569FEFDA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11" y="5297817"/>
                <a:ext cx="7090980" cy="924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Nonlinear elastic problems use different measures of stress and strain due to changes in the reference frame</a:t>
            </a:r>
          </a:p>
          <a:p>
            <a:pPr>
              <a:spcBef>
                <a:spcPts val="1200"/>
              </a:spcBef>
            </a:pPr>
            <a:r>
              <a:rPr lang="en-US" dirty="0"/>
              <a:t>Lagrangian strain is independent of rigid-body rotation, but engineering strain is not</a:t>
            </a:r>
          </a:p>
          <a:p>
            <a:pPr>
              <a:spcBef>
                <a:spcPts val="1200"/>
              </a:spcBef>
            </a:pPr>
            <a:r>
              <a:rPr lang="en-US" dirty="0"/>
              <a:t>Any deformation can be uniquely decomposed into rigid-body rotation and stretch</a:t>
            </a:r>
          </a:p>
          <a:p>
            <a:pPr>
              <a:spcBef>
                <a:spcPts val="1200"/>
              </a:spcBef>
            </a:pPr>
            <a:r>
              <a:rPr lang="en-US" dirty="0"/>
              <a:t>The determinant of deformation gradient is related to the volume change, while the deformation gradient and surface normal are related to the area change</a:t>
            </a:r>
          </a:p>
          <a:p>
            <a:pPr>
              <a:spcBef>
                <a:spcPts val="1200"/>
              </a:spcBef>
            </a:pPr>
            <a:r>
              <a:rPr lang="en-US" dirty="0"/>
              <a:t>Four different stress measures are defined based on the reference frame.</a:t>
            </a:r>
          </a:p>
          <a:p>
            <a:pPr>
              <a:spcBef>
                <a:spcPts val="1200"/>
              </a:spcBef>
            </a:pPr>
            <a:r>
              <a:rPr lang="en-US" dirty="0"/>
              <a:t>All stress and strain measures are identical when the deformation is infinitesimal</a:t>
            </a: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Elastic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2725091176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Understanding the principle of minimum potential energy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Understand the concept of variation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Understanding St. Venant-Kirchhoff material</a:t>
            </a:r>
          </a:p>
          <a:p>
            <a:pPr>
              <a:spcBef>
                <a:spcPts val="1200"/>
              </a:spcBef>
            </a:pPr>
            <a:r>
              <a:rPr lang="en-US" dirty="0"/>
              <a:t>How to obtain the governing equation for nonlinear elastic problem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the total Lagrangian formulation?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the updated Lagrangian formulation?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Understanding the linearization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2434532251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 for Nonlinear Elastic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We will obtain the variational equation using the </a:t>
            </a:r>
            <a:r>
              <a:rPr lang="en-US" b="1" dirty="0">
                <a:solidFill>
                  <a:srgbClr val="2C02C6"/>
                </a:solidFill>
              </a:rPr>
              <a:t>principle of minimum potential energy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Only possible for elastic materials (potential exists)</a:t>
            </a:r>
          </a:p>
          <a:p>
            <a:pPr>
              <a:spcBef>
                <a:spcPts val="1200"/>
              </a:spcBef>
            </a:pPr>
            <a:r>
              <a:rPr lang="en-US" dirty="0"/>
              <a:t>The N-R method will be used (need Jacobian matrix)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Total Lagrangian (material) formulation </a:t>
            </a:r>
            <a:r>
              <a:rPr lang="en-US" dirty="0"/>
              <a:t>uses the undeformed configuration as a reference, while the </a:t>
            </a:r>
            <a:r>
              <a:rPr lang="en-US" b="1" dirty="0">
                <a:solidFill>
                  <a:srgbClr val="2C02C6"/>
                </a:solidFill>
              </a:rPr>
              <a:t>updated Lagrangian (spatial) </a:t>
            </a:r>
            <a:r>
              <a:rPr lang="en-US" dirty="0"/>
              <a:t>uses the current configuration as a reference</a:t>
            </a:r>
          </a:p>
          <a:p>
            <a:pPr>
              <a:spcBef>
                <a:spcPts val="1200"/>
              </a:spcBef>
            </a:pPr>
            <a:r>
              <a:rPr lang="en-US" dirty="0"/>
              <a:t>The total and updated Lagrangian formulations are </a:t>
            </a:r>
            <a:r>
              <a:rPr lang="en-US" b="1" dirty="0">
                <a:solidFill>
                  <a:srgbClr val="2C02C6"/>
                </a:solidFill>
              </a:rPr>
              <a:t>mathematically equivalent </a:t>
            </a:r>
            <a:r>
              <a:rPr lang="en-US" dirty="0"/>
              <a:t>but have different aspects in computation</a:t>
            </a:r>
          </a:p>
        </p:txBody>
      </p:sp>
    </p:spTree>
    <p:extLst>
      <p:ext uri="{BB962C8B-B14F-4D97-AF65-F5344CB8AC3E}">
        <p14:creationId xmlns:p14="http://schemas.microsoft.com/office/powerpoint/2010/main" val="113886681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Lagrangian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Using </a:t>
                </a:r>
                <a:r>
                  <a:rPr lang="en-US" b="1" dirty="0">
                    <a:solidFill>
                      <a:srgbClr val="2C02C6"/>
                    </a:solidFill>
                  </a:rPr>
                  <a:t>incremental force method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rgbClr val="2C02C6"/>
                    </a:solidFill>
                  </a:rPr>
                  <a:t>N-R method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Total No. of load steps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),  current load step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Assume that the solution has converged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Want to find the equilibrium state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290592" y="3201987"/>
            <a:ext cx="6303596" cy="3505200"/>
            <a:chOff x="1290592" y="3201987"/>
            <a:chExt cx="6303596" cy="3505200"/>
          </a:xfrm>
        </p:grpSpPr>
        <p:grpSp>
          <p:nvGrpSpPr>
            <p:cNvPr id="27" name="Group 26"/>
            <p:cNvGrpSpPr/>
            <p:nvPr/>
          </p:nvGrpSpPr>
          <p:grpSpPr>
            <a:xfrm>
              <a:off x="1290592" y="3201987"/>
              <a:ext cx="6303596" cy="3505200"/>
              <a:chOff x="1697037" y="1659514"/>
              <a:chExt cx="6303596" cy="3505200"/>
            </a:xfrm>
          </p:grpSpPr>
          <p:sp>
            <p:nvSpPr>
              <p:cNvPr id="26628" name="Freeform 4"/>
              <p:cNvSpPr>
                <a:spLocks/>
              </p:cNvSpPr>
              <p:nvPr/>
            </p:nvSpPr>
            <p:spPr bwMode="auto">
              <a:xfrm>
                <a:off x="2092294" y="2499619"/>
                <a:ext cx="1686747" cy="1419225"/>
              </a:xfrm>
              <a:custGeom>
                <a:avLst/>
                <a:gdLst/>
                <a:ahLst/>
                <a:cxnLst>
                  <a:cxn ang="0">
                    <a:pos x="8" y="897"/>
                  </a:cxn>
                  <a:cxn ang="0">
                    <a:pos x="168" y="427"/>
                  </a:cxn>
                  <a:cxn ang="0">
                    <a:pos x="608" y="57"/>
                  </a:cxn>
                  <a:cxn ang="0">
                    <a:pos x="1288" y="87"/>
                  </a:cxn>
                  <a:cxn ang="0">
                    <a:pos x="1718" y="517"/>
                  </a:cxn>
                  <a:cxn ang="0">
                    <a:pos x="1608" y="1197"/>
                  </a:cxn>
                  <a:cxn ang="0">
                    <a:pos x="898" y="1467"/>
                  </a:cxn>
                  <a:cxn ang="0">
                    <a:pos x="158" y="1337"/>
                  </a:cxn>
                  <a:cxn ang="0">
                    <a:pos x="8" y="897"/>
                  </a:cxn>
                </a:cxnLst>
                <a:rect l="0" t="0" r="r" b="b"/>
                <a:pathLst>
                  <a:path w="1771" h="1490">
                    <a:moveTo>
                      <a:pt x="8" y="897"/>
                    </a:moveTo>
                    <a:cubicBezTo>
                      <a:pt x="10" y="745"/>
                      <a:pt x="68" y="567"/>
                      <a:pt x="168" y="427"/>
                    </a:cubicBezTo>
                    <a:cubicBezTo>
                      <a:pt x="268" y="287"/>
                      <a:pt x="421" y="114"/>
                      <a:pt x="608" y="57"/>
                    </a:cubicBezTo>
                    <a:cubicBezTo>
                      <a:pt x="795" y="0"/>
                      <a:pt x="1103" y="10"/>
                      <a:pt x="1288" y="87"/>
                    </a:cubicBezTo>
                    <a:cubicBezTo>
                      <a:pt x="1473" y="164"/>
                      <a:pt x="1665" y="332"/>
                      <a:pt x="1718" y="517"/>
                    </a:cubicBezTo>
                    <a:cubicBezTo>
                      <a:pt x="1771" y="702"/>
                      <a:pt x="1745" y="1039"/>
                      <a:pt x="1608" y="1197"/>
                    </a:cubicBezTo>
                    <a:cubicBezTo>
                      <a:pt x="1471" y="1355"/>
                      <a:pt x="1140" y="1444"/>
                      <a:pt x="898" y="1467"/>
                    </a:cubicBezTo>
                    <a:cubicBezTo>
                      <a:pt x="656" y="1490"/>
                      <a:pt x="306" y="1432"/>
                      <a:pt x="158" y="1337"/>
                    </a:cubicBezTo>
                    <a:cubicBezTo>
                      <a:pt x="10" y="1242"/>
                      <a:pt x="0" y="1045"/>
                      <a:pt x="8" y="897"/>
                    </a:cubicBezTo>
                    <a:close/>
                  </a:path>
                </a:pathLst>
              </a:custGeom>
              <a:solidFill>
                <a:srgbClr val="EAEAEA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29" name="Freeform 5" descr="5%"/>
              <p:cNvSpPr>
                <a:spLocks/>
              </p:cNvSpPr>
              <p:nvPr/>
            </p:nvSpPr>
            <p:spPr bwMode="auto">
              <a:xfrm>
                <a:off x="4547649" y="2189104"/>
                <a:ext cx="1571504" cy="1572578"/>
              </a:xfrm>
              <a:custGeom>
                <a:avLst/>
                <a:gdLst/>
                <a:ahLst/>
                <a:cxnLst>
                  <a:cxn ang="0">
                    <a:pos x="0" y="883"/>
                  </a:cxn>
                  <a:cxn ang="0">
                    <a:pos x="200" y="403"/>
                  </a:cxn>
                  <a:cxn ang="0">
                    <a:pos x="520" y="83"/>
                  </a:cxn>
                  <a:cxn ang="0">
                    <a:pos x="1130" y="83"/>
                  </a:cxn>
                  <a:cxn ang="0">
                    <a:pos x="1600" y="583"/>
                  </a:cxn>
                  <a:cxn ang="0">
                    <a:pos x="1430" y="1273"/>
                  </a:cxn>
                  <a:cxn ang="0">
                    <a:pos x="780" y="1633"/>
                  </a:cxn>
                  <a:cxn ang="0">
                    <a:pos x="150" y="1383"/>
                  </a:cxn>
                  <a:cxn ang="0">
                    <a:pos x="0" y="883"/>
                  </a:cxn>
                </a:cxnLst>
                <a:rect l="0" t="0" r="r" b="b"/>
                <a:pathLst>
                  <a:path w="1650" h="1651">
                    <a:moveTo>
                      <a:pt x="0" y="883"/>
                    </a:moveTo>
                    <a:cubicBezTo>
                      <a:pt x="27" y="716"/>
                      <a:pt x="113" y="536"/>
                      <a:pt x="200" y="403"/>
                    </a:cubicBezTo>
                    <a:cubicBezTo>
                      <a:pt x="287" y="270"/>
                      <a:pt x="365" y="136"/>
                      <a:pt x="520" y="83"/>
                    </a:cubicBezTo>
                    <a:cubicBezTo>
                      <a:pt x="675" y="30"/>
                      <a:pt x="950" y="0"/>
                      <a:pt x="1130" y="83"/>
                    </a:cubicBezTo>
                    <a:cubicBezTo>
                      <a:pt x="1310" y="166"/>
                      <a:pt x="1550" y="385"/>
                      <a:pt x="1600" y="583"/>
                    </a:cubicBezTo>
                    <a:cubicBezTo>
                      <a:pt x="1650" y="781"/>
                      <a:pt x="1567" y="1098"/>
                      <a:pt x="1430" y="1273"/>
                    </a:cubicBezTo>
                    <a:cubicBezTo>
                      <a:pt x="1293" y="1448"/>
                      <a:pt x="993" y="1615"/>
                      <a:pt x="780" y="1633"/>
                    </a:cubicBezTo>
                    <a:cubicBezTo>
                      <a:pt x="567" y="1651"/>
                      <a:pt x="280" y="1508"/>
                      <a:pt x="150" y="1383"/>
                    </a:cubicBezTo>
                    <a:cubicBezTo>
                      <a:pt x="20" y="1258"/>
                      <a:pt x="31" y="987"/>
                      <a:pt x="0" y="883"/>
                    </a:cubicBezTo>
                    <a:close/>
                  </a:path>
                </a:pathLst>
              </a:custGeom>
              <a:pattFill prst="pct5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30" name="Line 6"/>
              <p:cNvSpPr>
                <a:spLocks noChangeShapeType="1"/>
              </p:cNvSpPr>
              <p:nvPr/>
            </p:nvSpPr>
            <p:spPr bwMode="auto">
              <a:xfrm flipV="1">
                <a:off x="2001813" y="4316989"/>
                <a:ext cx="0" cy="523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 rot="5400000" flipV="1">
                <a:off x="2268493" y="4583710"/>
                <a:ext cx="0" cy="523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 flipH="1">
                <a:off x="1697037" y="4840864"/>
                <a:ext cx="314301" cy="3238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 flipV="1">
                <a:off x="2004671" y="3192087"/>
                <a:ext cx="942902" cy="16573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 flipV="1">
                <a:off x="2033244" y="3011112"/>
                <a:ext cx="3304920" cy="18249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 flipV="1">
                <a:off x="2938049" y="3011112"/>
                <a:ext cx="2390590" cy="1905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36" name="Text Box 12"/>
              <p:cNvSpPr txBox="1">
                <a:spLocks noChangeArrowheads="1"/>
              </p:cNvSpPr>
              <p:nvPr/>
            </p:nvSpPr>
            <p:spPr bwMode="auto">
              <a:xfrm>
                <a:off x="2366593" y="2782512"/>
                <a:ext cx="314301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맑은 고딕" charset="-127"/>
                  </a:rPr>
                  <a:t>0</a:t>
                </a:r>
                <a:r>
                  <a:rPr kumimoji="0" lang="en-US" altLang="ko-KR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  <a:ea typeface="맑은 고딕" charset="-127"/>
                  </a:rPr>
                  <a:t>W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37" name="Text Box 13"/>
              <p:cNvSpPr txBox="1">
                <a:spLocks noChangeArrowheads="1"/>
              </p:cNvSpPr>
              <p:nvPr/>
            </p:nvSpPr>
            <p:spPr bwMode="auto">
              <a:xfrm>
                <a:off x="5119105" y="2296737"/>
                <a:ext cx="314301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1" u="none" strike="noStrike" cap="none" normalizeH="0" baseline="30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n</a:t>
                </a:r>
                <a:r>
                  <a:rPr kumimoji="0" lang="en-US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  <a:ea typeface="맑은 고딕" charset="-127"/>
                  </a:rPr>
                  <a:t>W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38" name="Text Box 14"/>
              <p:cNvSpPr txBox="1">
                <a:spLocks noChangeArrowheads="1"/>
              </p:cNvSpPr>
              <p:nvPr/>
            </p:nvSpPr>
            <p:spPr bwMode="auto">
              <a:xfrm>
                <a:off x="2490408" y="3973137"/>
                <a:ext cx="20001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39" name="Text Box 15"/>
              <p:cNvSpPr txBox="1">
                <a:spLocks noChangeArrowheads="1"/>
              </p:cNvSpPr>
              <p:nvPr/>
            </p:nvSpPr>
            <p:spPr bwMode="auto">
              <a:xfrm>
                <a:off x="3642844" y="3925512"/>
                <a:ext cx="174294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40" name="Text Box 16"/>
              <p:cNvSpPr txBox="1">
                <a:spLocks noChangeArrowheads="1"/>
              </p:cNvSpPr>
              <p:nvPr/>
            </p:nvSpPr>
            <p:spPr bwMode="auto">
              <a:xfrm>
                <a:off x="3976193" y="2768224"/>
                <a:ext cx="246678" cy="278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1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n</a:t>
                </a:r>
                <a:r>
                  <a:rPr kumimoji="0" lang="en-US" altLang="ko-KR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u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auto">
              <a:xfrm>
                <a:off x="5694371" y="2559627"/>
                <a:ext cx="1571504" cy="1572578"/>
              </a:xfrm>
              <a:custGeom>
                <a:avLst/>
                <a:gdLst/>
                <a:ahLst/>
                <a:cxnLst>
                  <a:cxn ang="0">
                    <a:pos x="0" y="883"/>
                  </a:cxn>
                  <a:cxn ang="0">
                    <a:pos x="200" y="403"/>
                  </a:cxn>
                  <a:cxn ang="0">
                    <a:pos x="520" y="83"/>
                  </a:cxn>
                  <a:cxn ang="0">
                    <a:pos x="1130" y="83"/>
                  </a:cxn>
                  <a:cxn ang="0">
                    <a:pos x="1600" y="583"/>
                  </a:cxn>
                  <a:cxn ang="0">
                    <a:pos x="1430" y="1273"/>
                  </a:cxn>
                  <a:cxn ang="0">
                    <a:pos x="780" y="1633"/>
                  </a:cxn>
                  <a:cxn ang="0">
                    <a:pos x="150" y="1383"/>
                  </a:cxn>
                  <a:cxn ang="0">
                    <a:pos x="0" y="883"/>
                  </a:cxn>
                </a:cxnLst>
                <a:rect l="0" t="0" r="r" b="b"/>
                <a:pathLst>
                  <a:path w="1650" h="1651">
                    <a:moveTo>
                      <a:pt x="0" y="883"/>
                    </a:moveTo>
                    <a:cubicBezTo>
                      <a:pt x="27" y="716"/>
                      <a:pt x="113" y="536"/>
                      <a:pt x="200" y="403"/>
                    </a:cubicBezTo>
                    <a:cubicBezTo>
                      <a:pt x="287" y="270"/>
                      <a:pt x="365" y="136"/>
                      <a:pt x="520" y="83"/>
                    </a:cubicBezTo>
                    <a:cubicBezTo>
                      <a:pt x="675" y="30"/>
                      <a:pt x="950" y="0"/>
                      <a:pt x="1130" y="83"/>
                    </a:cubicBezTo>
                    <a:cubicBezTo>
                      <a:pt x="1310" y="166"/>
                      <a:pt x="1550" y="385"/>
                      <a:pt x="1600" y="583"/>
                    </a:cubicBezTo>
                    <a:cubicBezTo>
                      <a:pt x="1650" y="781"/>
                      <a:pt x="1567" y="1098"/>
                      <a:pt x="1430" y="1273"/>
                    </a:cubicBezTo>
                    <a:cubicBezTo>
                      <a:pt x="1293" y="1448"/>
                      <a:pt x="993" y="1615"/>
                      <a:pt x="780" y="1633"/>
                    </a:cubicBezTo>
                    <a:cubicBezTo>
                      <a:pt x="567" y="1651"/>
                      <a:pt x="280" y="1508"/>
                      <a:pt x="150" y="1383"/>
                    </a:cubicBezTo>
                    <a:cubicBezTo>
                      <a:pt x="20" y="1258"/>
                      <a:pt x="31" y="987"/>
                      <a:pt x="0" y="883"/>
                    </a:cubicBez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5313400" y="3012064"/>
                <a:ext cx="1161960" cy="3619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643" name="Text Box 19"/>
              <p:cNvSpPr txBox="1">
                <a:spLocks noChangeArrowheads="1"/>
              </p:cNvSpPr>
              <p:nvPr/>
            </p:nvSpPr>
            <p:spPr bwMode="auto">
              <a:xfrm>
                <a:off x="6052483" y="3034924"/>
                <a:ext cx="246678" cy="278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∆</a:t>
                </a:r>
                <a:r>
                  <a:rPr kumimoji="0" lang="en-US" altLang="ko-KR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u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44" name="Text Box 20"/>
              <p:cNvSpPr txBox="1">
                <a:spLocks noChangeArrowheads="1"/>
              </p:cNvSpPr>
              <p:nvPr/>
            </p:nvSpPr>
            <p:spPr bwMode="auto">
              <a:xfrm>
                <a:off x="1811054" y="1904852"/>
                <a:ext cx="1956284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altLang="ko-KR" sz="1600" dirty="0">
                    <a:latin typeface="Calibri" pitchFamily="34" charset="0"/>
                    <a:ea typeface="맑은 고딕" charset="-127"/>
                  </a:rPr>
                  <a:t>Undeformed</a:t>
                </a:r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 configuration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(known)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45" name="Text Box 21"/>
              <p:cNvSpPr txBox="1">
                <a:spLocks noChangeArrowheads="1"/>
              </p:cNvSpPr>
              <p:nvPr/>
            </p:nvSpPr>
            <p:spPr bwMode="auto">
              <a:xfrm>
                <a:off x="4446692" y="1659514"/>
                <a:ext cx="209629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Last converged configuration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(known)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46" name="Text Box 22"/>
              <p:cNvSpPr txBox="1">
                <a:spLocks noChangeArrowheads="1"/>
              </p:cNvSpPr>
              <p:nvPr/>
            </p:nvSpPr>
            <p:spPr bwMode="auto">
              <a:xfrm>
                <a:off x="6137687" y="2040514"/>
                <a:ext cx="1862946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Current configuration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(unknown)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47" name="Text Box 23"/>
              <p:cNvSpPr txBox="1">
                <a:spLocks noChangeArrowheads="1"/>
              </p:cNvSpPr>
              <p:nvPr/>
            </p:nvSpPr>
            <p:spPr bwMode="auto">
              <a:xfrm>
                <a:off x="2766612" y="2963487"/>
                <a:ext cx="298109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맑은 고딕" charset="-127"/>
                  </a:rPr>
                  <a:t>0</a:t>
                </a:r>
                <a:r>
                  <a:rPr kumimoji="0" lang="en-US" altLang="ko-KR" sz="16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P</a:t>
                </a: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648" name="Text Box 24"/>
              <p:cNvSpPr txBox="1">
                <a:spLocks noChangeArrowheads="1"/>
              </p:cNvSpPr>
              <p:nvPr/>
            </p:nvSpPr>
            <p:spPr bwMode="auto">
              <a:xfrm>
                <a:off x="5176251" y="2763462"/>
                <a:ext cx="298109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1" u="none" strike="noStrike" cap="none" normalizeH="0" baseline="30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n</a:t>
                </a:r>
                <a:r>
                  <a:rPr kumimoji="0" lang="en-US" altLang="ko-KR" sz="16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P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6068915" y="4805362"/>
              <a:ext cx="35620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n+1</a:t>
              </a:r>
              <a:r>
                <a:rPr kumimoji="0" lang="en-US" altLang="ko-KR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P</a:t>
              </a: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6002406" y="4311649"/>
              <a:ext cx="42271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n+1</a:t>
              </a:r>
              <a:r>
                <a:rPr kumimoji="0" lang="en-US" altLang="ko-KR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Arc 3"/>
            <p:cNvSpPr/>
            <p:nvPr/>
          </p:nvSpPr>
          <p:spPr bwMode="auto">
            <a:xfrm rot="9430820">
              <a:off x="4683033" y="4665635"/>
              <a:ext cx="1031625" cy="1031625"/>
            </a:xfrm>
            <a:prstGeom prst="arc">
              <a:avLst>
                <a:gd name="adj1" fmla="val 15523550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7828" y="5749389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Iteration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B0C97E-28D4-76C2-109F-FD8A277372A4}"/>
                  </a:ext>
                </a:extLst>
              </p:cNvPr>
              <p:cNvSpPr txBox="1"/>
              <p:nvPr/>
            </p:nvSpPr>
            <p:spPr>
              <a:xfrm>
                <a:off x="2382751" y="1732956"/>
                <a:ext cx="2445028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sPre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sPre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B0C97E-28D4-76C2-109F-FD8A27737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51" y="1732956"/>
                <a:ext cx="2445028" cy="477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479757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Lagrangian Formulation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In TL, the </a:t>
                </a:r>
                <a:r>
                  <a:rPr lang="en-US" b="1" dirty="0">
                    <a:solidFill>
                      <a:srgbClr val="2C02C6"/>
                    </a:solidFill>
                  </a:rPr>
                  <a:t>undeformed configuration </a:t>
                </a:r>
                <a:r>
                  <a:rPr lang="en-US" dirty="0"/>
                  <a:t>is the reference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P-K stress (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dirty="0"/>
                  <a:t>) and G-L strain (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) are the natural choice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In elastic material, </a:t>
                </a:r>
                <a:r>
                  <a:rPr lang="en-US" b="1" dirty="0">
                    <a:solidFill>
                      <a:srgbClr val="2C02C6"/>
                    </a:solidFill>
                  </a:rPr>
                  <a:t>strain energy density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</a:t>
                </a:r>
                <a:r>
                  <a:rPr lang="en-US" dirty="0"/>
                  <a:t>exists, such that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We need to express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1DD96-327B-29AF-7BD4-3CCCFE9E3E80}"/>
                  </a:ext>
                </a:extLst>
              </p:cNvPr>
              <p:cNvSpPr txBox="1"/>
              <p:nvPr/>
            </p:nvSpPr>
            <p:spPr>
              <a:xfrm>
                <a:off x="2908204" y="2426941"/>
                <a:ext cx="2372188" cy="79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1" smtClean="0">
                          <a:latin typeface="Cambria Math" panose="02040503050406030204" pitchFamily="18" charset="0"/>
                        </a:rPr>
                        <m:t>stress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strain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1DD96-327B-29AF-7BD4-3CCCFE9E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04" y="2426941"/>
                <a:ext cx="2372188" cy="794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40118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Strain Measures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286416452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Energy Density and Stress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By differentiating strain energy density with respect to proper strains, we can obtain stresses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It is difficult to have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𝛆</m:t>
                    </m:r>
                  </m:oMath>
                </a14:m>
                <a:r>
                  <a:rPr lang="en-US" dirty="0"/>
                  <a:t> depends on rigid-body rotation. Instead, we will use </a:t>
                </a:r>
                <a:r>
                  <a:rPr lang="en-US" b="1" dirty="0">
                    <a:solidFill>
                      <a:srgbClr val="2C02C6"/>
                    </a:solidFill>
                  </a:rPr>
                  <a:t>invariants</a:t>
                </a:r>
                <a:r>
                  <a:rPr lang="en-US" dirty="0"/>
                  <a:t> in Section 3.5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24583" y="245687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Second P-K stress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1529" y="399472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First P-K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201BD4-6891-DBB5-3246-1397B179EAC9}"/>
                  </a:ext>
                </a:extLst>
              </p:cNvPr>
              <p:cNvSpPr txBox="1"/>
              <p:nvPr/>
            </p:nvSpPr>
            <p:spPr>
              <a:xfrm>
                <a:off x="1856301" y="2255062"/>
                <a:ext cx="1648208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201BD4-6891-DBB5-3246-1397B179E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301" y="2255062"/>
                <a:ext cx="1648208" cy="809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EF201A-3E6B-5582-5DAF-164B5B7D0288}"/>
                  </a:ext>
                </a:extLst>
              </p:cNvPr>
              <p:cNvSpPr txBox="1"/>
              <p:nvPr/>
            </p:nvSpPr>
            <p:spPr>
              <a:xfrm>
                <a:off x="770021" y="3783253"/>
                <a:ext cx="4898392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EF201A-3E6B-5582-5DAF-164B5B7D0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3783253"/>
                <a:ext cx="4898392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670711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928254" y="2184400"/>
            <a:ext cx="2489201" cy="58650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68218" y="1136073"/>
            <a:ext cx="2724727" cy="67425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Venant-Kirchhoff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Strain energy density for St. Venant-Kirchhoff material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Fourth-order constitutive tensor (isotropic material)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Lame’s constants: 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/>
                <a:r>
                  <a:rPr lang="en-US" dirty="0"/>
                  <a:t>Identity tensor (2</a:t>
                </a:r>
                <a:r>
                  <a:rPr lang="en-US" baseline="30000" dirty="0"/>
                  <a:t>nd</a:t>
                </a:r>
                <a:r>
                  <a:rPr lang="en-US" dirty="0"/>
                  <a:t> order):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Identity tensor (4</a:t>
                </a:r>
                <a:r>
                  <a:rPr lang="en-US" baseline="30000" dirty="0"/>
                  <a:t>th</a:t>
                </a:r>
                <a:r>
                  <a:rPr lang="en-US" dirty="0"/>
                  <a:t> order):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𝑗𝑙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/>
                <a:r>
                  <a:rPr lang="en-US" dirty="0"/>
                  <a:t>Tensor product: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 (4</m:t>
                    </m:r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order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5964" y="1348514"/>
                <a:ext cx="378911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itchFamily="66" charset="0"/>
                  </a:rPr>
                  <a:t>Contraction operator: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dirty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800" b="0" i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0" dirty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1800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64" y="1348514"/>
                <a:ext cx="3789114" cy="391646"/>
              </a:xfrm>
              <a:prstGeom prst="rect">
                <a:avLst/>
              </a:prstGeom>
              <a:blipFill>
                <a:blip r:embed="rId3"/>
                <a:stretch>
                  <a:fillRect l="-1449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35A3B5-EEC4-00DB-2EB9-D72845C52F82}"/>
                  </a:ext>
                </a:extLst>
              </p:cNvPr>
              <p:cNvSpPr txBox="1"/>
              <p:nvPr/>
            </p:nvSpPr>
            <p:spPr>
              <a:xfrm>
                <a:off x="1028647" y="1054023"/>
                <a:ext cx="238199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35A3B5-EEC4-00DB-2EB9-D72845C52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47" y="1054023"/>
                <a:ext cx="2381999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FA91FE-499B-E100-8FC0-735E0B672CE5}"/>
                  </a:ext>
                </a:extLst>
              </p:cNvPr>
              <p:cNvSpPr txBox="1"/>
              <p:nvPr/>
            </p:nvSpPr>
            <p:spPr>
              <a:xfrm>
                <a:off x="851270" y="2246821"/>
                <a:ext cx="2660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FA91FE-499B-E100-8FC0-735E0B672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70" y="2246821"/>
                <a:ext cx="2660280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4F0662-3C2E-BC13-9570-B55B10E8063E}"/>
                  </a:ext>
                </a:extLst>
              </p:cNvPr>
              <p:cNvSpPr txBox="1"/>
              <p:nvPr/>
            </p:nvSpPr>
            <p:spPr>
              <a:xfrm>
                <a:off x="3782538" y="2613110"/>
                <a:ext cx="4261487" cy="712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    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4F0662-3C2E-BC13-9570-B55B10E80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538" y="2613110"/>
                <a:ext cx="4261487" cy="712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D6FC3-BF4B-10EA-9689-B6948620A04C}"/>
                  </a:ext>
                </a:extLst>
              </p:cNvPr>
              <p:cNvSpPr txBox="1"/>
              <p:nvPr/>
            </p:nvSpPr>
            <p:spPr>
              <a:xfrm>
                <a:off x="988744" y="4791095"/>
                <a:ext cx="5045612" cy="81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     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order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sym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. 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D6FC3-BF4B-10EA-9689-B6948620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44" y="4791095"/>
                <a:ext cx="5045612" cy="81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011057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51345" y="1634833"/>
            <a:ext cx="5052291" cy="93287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Venant-Kirchhoff Material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Stress calculation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differentiate strain energy density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Limited to small strain but large rotation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Rigid-body rotation is removed and only the stretch tensor contributes to the strain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Can show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4211782" y="5413782"/>
            <a:ext cx="323272" cy="341746"/>
          </a:xfrm>
          <a:custGeom>
            <a:avLst/>
            <a:gdLst>
              <a:gd name="connsiteX0" fmla="*/ 0 w 323272"/>
              <a:gd name="connsiteY0" fmla="*/ 0 h 341746"/>
              <a:gd name="connsiteX1" fmla="*/ 0 w 323272"/>
              <a:gd name="connsiteY1" fmla="*/ 341746 h 341746"/>
              <a:gd name="connsiteX2" fmla="*/ 323272 w 323272"/>
              <a:gd name="connsiteY2" fmla="*/ 341746 h 3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72" h="341746">
                <a:moveTo>
                  <a:pt x="0" y="0"/>
                </a:moveTo>
                <a:lnTo>
                  <a:pt x="0" y="341746"/>
                </a:lnTo>
                <a:lnTo>
                  <a:pt x="323272" y="34174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58003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Deformation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0D35CC-8704-618A-5CE7-AE2245AFD65E}"/>
                  </a:ext>
                </a:extLst>
              </p:cNvPr>
              <p:cNvSpPr txBox="1"/>
              <p:nvPr/>
            </p:nvSpPr>
            <p:spPr>
              <a:xfrm>
                <a:off x="951345" y="1683532"/>
                <a:ext cx="500444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0D35CC-8704-618A-5CE7-AE2245AF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45" y="1683532"/>
                <a:ext cx="5004447" cy="809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B83D2D-B0B2-3543-5C7D-8DD963A9A205}"/>
                  </a:ext>
                </a:extLst>
              </p:cNvPr>
              <p:cNvSpPr txBox="1"/>
              <p:nvPr/>
            </p:nvSpPr>
            <p:spPr>
              <a:xfrm>
                <a:off x="907604" y="3086006"/>
                <a:ext cx="678794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𝐐𝐔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B83D2D-B0B2-3543-5C7D-8DD963A9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04" y="3086006"/>
                <a:ext cx="678794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C68145-D4FA-8E3B-37EB-74C0A689EE5E}"/>
                  </a:ext>
                </a:extLst>
              </p:cNvPr>
              <p:cNvSpPr txBox="1"/>
              <p:nvPr/>
            </p:nvSpPr>
            <p:spPr>
              <a:xfrm>
                <a:off x="2083524" y="4559288"/>
                <a:ext cx="2213748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C68145-D4FA-8E3B-37EB-74C0A689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24" y="4559288"/>
                <a:ext cx="2213748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673705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=30,000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G-L strain: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Lame’s constants: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P-K Stress: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820138" y="363987"/>
            <a:ext cx="3127058" cy="2484881"/>
            <a:chOff x="4416211" y="2636133"/>
            <a:chExt cx="3127058" cy="248488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rot="16200000">
              <a:off x="4387636" y="3807720"/>
              <a:ext cx="1466850" cy="523875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4863886" y="4798320"/>
              <a:ext cx="23812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854361" y="2685203"/>
              <a:ext cx="0" cy="2103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854361" y="4122045"/>
              <a:ext cx="1114425" cy="6762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702086" y="4768589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1.5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416211" y="3941070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1.0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140361" y="4617345"/>
              <a:ext cx="402908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X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473361" y="2636133"/>
              <a:ext cx="391478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11929" y="4052194"/>
              <a:ext cx="1477166" cy="59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Undeformed </a:t>
              </a:r>
              <a:b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</a:b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element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768636" y="2988570"/>
              <a:ext cx="184023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Deformed element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16211" y="3150495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2.0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121061" y="4768589"/>
              <a:ext cx="53721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맑은 고딕" charset="-127"/>
                </a:rPr>
                <a:t>0.7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Arc 16"/>
            <p:cNvSpPr>
              <a:spLocks/>
            </p:cNvSpPr>
            <p:nvPr/>
          </p:nvSpPr>
          <p:spPr bwMode="auto">
            <a:xfrm rot="16200000" flipV="1">
              <a:off x="5436339" y="3724852"/>
              <a:ext cx="295275" cy="2952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468E75-D9C2-51AF-07DA-FAD3235E6C98}"/>
                  </a:ext>
                </a:extLst>
              </p:cNvPr>
              <p:cNvSpPr txBox="1"/>
              <p:nvPr/>
            </p:nvSpPr>
            <p:spPr>
              <a:xfrm>
                <a:off x="2153251" y="1424663"/>
                <a:ext cx="3081100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0.389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−0.255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468E75-D9C2-51AF-07DA-FAD3235E6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51" y="1424663"/>
                <a:ext cx="3081100" cy="708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C30D7C-D28C-7E90-B7DE-3142898BE493}"/>
                  </a:ext>
                </a:extLst>
              </p:cNvPr>
              <p:cNvSpPr txBox="1"/>
              <p:nvPr/>
            </p:nvSpPr>
            <p:spPr>
              <a:xfrm>
                <a:off x="744675" y="2866206"/>
                <a:ext cx="7640361" cy="83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=17,308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    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=11,538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C30D7C-D28C-7E90-B7DE-3142898BE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5" y="2866206"/>
                <a:ext cx="7640361" cy="835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DC49E2-8710-3963-908C-CBD24F4B92B5}"/>
                  </a:ext>
                </a:extLst>
              </p:cNvPr>
              <p:cNvSpPr txBox="1"/>
              <p:nvPr/>
            </p:nvSpPr>
            <p:spPr>
              <a:xfrm>
                <a:off x="345622" y="4264478"/>
                <a:ext cx="8680903" cy="1418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.389−.255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.389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−.255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11,296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−3,565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DC49E2-8710-3963-908C-CBD24F4B9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22" y="4264478"/>
                <a:ext cx="8680903" cy="1418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2D3B85-41B5-0DAA-AEF4-258C6D4EFE28}"/>
                  </a:ext>
                </a:extLst>
              </p:cNvPr>
              <p:cNvSpPr txBox="1"/>
              <p:nvPr/>
            </p:nvSpPr>
            <p:spPr>
              <a:xfrm>
                <a:off x="398761" y="5818255"/>
                <a:ext cx="4555286" cy="84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−1,872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21,516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2D3B85-41B5-0DAA-AEF4-258C6D4EF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1" y="5818255"/>
                <a:ext cx="4555286" cy="8419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912148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Simple Shear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Deformation map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Material properties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2nd P-K stress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31164" y="660400"/>
            <a:ext cx="2822868" cy="2092830"/>
            <a:chOff x="5731164" y="660400"/>
            <a:chExt cx="2822868" cy="2092830"/>
          </a:xfrm>
        </p:grpSpPr>
        <p:sp>
          <p:nvSpPr>
            <p:cNvPr id="6" name="Rectangle 5"/>
            <p:cNvSpPr/>
            <p:nvPr/>
          </p:nvSpPr>
          <p:spPr bwMode="auto">
            <a:xfrm>
              <a:off x="6132945" y="1487055"/>
              <a:ext cx="997527" cy="997527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Parallelogram 6"/>
            <p:cNvSpPr/>
            <p:nvPr/>
          </p:nvSpPr>
          <p:spPr bwMode="auto">
            <a:xfrm>
              <a:off x="6132944" y="1487055"/>
              <a:ext cx="2142837" cy="997527"/>
            </a:xfrm>
            <a:prstGeom prst="parallelogram">
              <a:avLst>
                <a:gd name="adj" fmla="val 11388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5246256" y="1874982"/>
              <a:ext cx="1754909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5874328" y="2484582"/>
              <a:ext cx="19026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795491" y="2299855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X</a:t>
              </a:r>
              <a:r>
                <a:rPr lang="en-US" baseline="-25000" dirty="0">
                  <a:latin typeface="Comic Sans MS" pitchFamily="66" charset="0"/>
                </a:rPr>
                <a:t>1</a:t>
              </a:r>
              <a:r>
                <a:rPr lang="en-US" dirty="0">
                  <a:latin typeface="Comic Sans MS" pitchFamily="66" charset="0"/>
                </a:rPr>
                <a:t>, x</a:t>
              </a:r>
              <a:r>
                <a:rPr lang="en-US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1164" y="660400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X</a:t>
              </a:r>
              <a:r>
                <a:rPr lang="en-US" baseline="-25000" dirty="0">
                  <a:latin typeface="Comic Sans MS" pitchFamily="66" charset="0"/>
                </a:rPr>
                <a:t>2</a:t>
              </a:r>
              <a:r>
                <a:rPr lang="en-US" dirty="0">
                  <a:latin typeface="Comic Sans MS" pitchFamily="66" charset="0"/>
                </a:rPr>
                <a:t>, x</a:t>
              </a:r>
              <a:r>
                <a:rPr lang="en-US" baseline="-25000" dirty="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70665" name="Group 9"/>
          <p:cNvGrpSpPr>
            <a:grpSpLocks/>
          </p:cNvGrpSpPr>
          <p:nvPr/>
        </p:nvGrpSpPr>
        <p:grpSpPr bwMode="auto">
          <a:xfrm>
            <a:off x="5342349" y="3953381"/>
            <a:ext cx="3423920" cy="2720909"/>
            <a:chOff x="3303" y="7814"/>
            <a:chExt cx="5392" cy="4284"/>
          </a:xfrm>
        </p:grpSpPr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4049" y="7957"/>
              <a:ext cx="4469" cy="35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0667" name="AutoShape 11"/>
            <p:cNvCxnSpPr>
              <a:cxnSpLocks noChangeShapeType="1"/>
            </p:cNvCxnSpPr>
            <p:nvPr/>
          </p:nvCxnSpPr>
          <p:spPr bwMode="auto">
            <a:xfrm flipV="1">
              <a:off x="4049" y="8303"/>
              <a:ext cx="4469" cy="28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0668" name="Freeform 12"/>
            <p:cNvSpPr>
              <a:spLocks/>
            </p:cNvSpPr>
            <p:nvPr/>
          </p:nvSpPr>
          <p:spPr bwMode="auto">
            <a:xfrm>
              <a:off x="4049" y="7957"/>
              <a:ext cx="4469" cy="3516"/>
            </a:xfrm>
            <a:custGeom>
              <a:avLst/>
              <a:gdLst/>
              <a:ahLst/>
              <a:cxnLst>
                <a:cxn ang="0">
                  <a:pos x="0" y="3516"/>
                </a:cxn>
                <a:cxn ang="0">
                  <a:pos x="523" y="2983"/>
                </a:cxn>
                <a:cxn ang="0">
                  <a:pos x="1075" y="2525"/>
                </a:cxn>
                <a:cxn ang="0">
                  <a:pos x="1646" y="2132"/>
                </a:cxn>
                <a:cxn ang="0">
                  <a:pos x="2225" y="1768"/>
                </a:cxn>
                <a:cxn ang="0">
                  <a:pos x="2777" y="1412"/>
                </a:cxn>
                <a:cxn ang="0">
                  <a:pos x="3385" y="982"/>
                </a:cxn>
                <a:cxn ang="0">
                  <a:pos x="3983" y="496"/>
                </a:cxn>
                <a:cxn ang="0">
                  <a:pos x="4469" y="0"/>
                </a:cxn>
              </a:cxnLst>
              <a:rect l="0" t="0" r="r" b="b"/>
              <a:pathLst>
                <a:path w="4469" h="3516">
                  <a:moveTo>
                    <a:pt x="0" y="3516"/>
                  </a:moveTo>
                  <a:cubicBezTo>
                    <a:pt x="172" y="3332"/>
                    <a:pt x="344" y="3148"/>
                    <a:pt x="523" y="2983"/>
                  </a:cubicBezTo>
                  <a:cubicBezTo>
                    <a:pt x="702" y="2818"/>
                    <a:pt x="888" y="2667"/>
                    <a:pt x="1075" y="2525"/>
                  </a:cubicBezTo>
                  <a:cubicBezTo>
                    <a:pt x="1262" y="2383"/>
                    <a:pt x="1454" y="2258"/>
                    <a:pt x="1646" y="2132"/>
                  </a:cubicBezTo>
                  <a:cubicBezTo>
                    <a:pt x="1838" y="2006"/>
                    <a:pt x="2037" y="1888"/>
                    <a:pt x="2225" y="1768"/>
                  </a:cubicBezTo>
                  <a:cubicBezTo>
                    <a:pt x="2413" y="1648"/>
                    <a:pt x="2584" y="1543"/>
                    <a:pt x="2777" y="1412"/>
                  </a:cubicBezTo>
                  <a:cubicBezTo>
                    <a:pt x="2970" y="1281"/>
                    <a:pt x="3184" y="1135"/>
                    <a:pt x="3385" y="982"/>
                  </a:cubicBezTo>
                  <a:cubicBezTo>
                    <a:pt x="3586" y="829"/>
                    <a:pt x="3802" y="660"/>
                    <a:pt x="3983" y="496"/>
                  </a:cubicBezTo>
                  <a:cubicBezTo>
                    <a:pt x="4164" y="332"/>
                    <a:pt x="4316" y="166"/>
                    <a:pt x="4469" y="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0669" name="AutoShape 13"/>
            <p:cNvCxnSpPr>
              <a:cxnSpLocks noChangeShapeType="1"/>
            </p:cNvCxnSpPr>
            <p:nvPr/>
          </p:nvCxnSpPr>
          <p:spPr bwMode="auto">
            <a:xfrm>
              <a:off x="4049" y="9725"/>
              <a:ext cx="446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0" name="AutoShape 14"/>
            <p:cNvCxnSpPr>
              <a:cxnSpLocks noChangeShapeType="1"/>
            </p:cNvCxnSpPr>
            <p:nvPr/>
          </p:nvCxnSpPr>
          <p:spPr bwMode="auto">
            <a:xfrm>
              <a:off x="5163" y="11398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1" name="AutoShape 15"/>
            <p:cNvCxnSpPr>
              <a:cxnSpLocks noChangeShapeType="1"/>
            </p:cNvCxnSpPr>
            <p:nvPr/>
          </p:nvCxnSpPr>
          <p:spPr bwMode="auto">
            <a:xfrm>
              <a:off x="7400" y="11398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2" name="AutoShape 16"/>
            <p:cNvCxnSpPr>
              <a:cxnSpLocks noChangeShapeType="1"/>
            </p:cNvCxnSpPr>
            <p:nvPr/>
          </p:nvCxnSpPr>
          <p:spPr bwMode="auto">
            <a:xfrm>
              <a:off x="6284" y="7957"/>
              <a:ext cx="0" cy="35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3" name="AutoShape 17"/>
            <p:cNvCxnSpPr>
              <a:cxnSpLocks noChangeShapeType="1"/>
            </p:cNvCxnSpPr>
            <p:nvPr/>
          </p:nvCxnSpPr>
          <p:spPr bwMode="auto">
            <a:xfrm rot="5400000">
              <a:off x="4085" y="10558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4" name="AutoShape 18"/>
            <p:cNvCxnSpPr>
              <a:cxnSpLocks noChangeShapeType="1"/>
            </p:cNvCxnSpPr>
            <p:nvPr/>
          </p:nvCxnSpPr>
          <p:spPr bwMode="auto">
            <a:xfrm rot="5400000">
              <a:off x="4085" y="8800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5" name="AutoShape 19"/>
            <p:cNvCxnSpPr>
              <a:cxnSpLocks noChangeShapeType="1"/>
            </p:cNvCxnSpPr>
            <p:nvPr/>
          </p:nvCxnSpPr>
          <p:spPr bwMode="auto">
            <a:xfrm rot="5400000">
              <a:off x="8482" y="8800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6" name="AutoShape 20"/>
            <p:cNvCxnSpPr>
              <a:cxnSpLocks noChangeShapeType="1"/>
            </p:cNvCxnSpPr>
            <p:nvPr/>
          </p:nvCxnSpPr>
          <p:spPr bwMode="auto">
            <a:xfrm rot="5400000">
              <a:off x="8473" y="10558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7" name="AutoShape 21"/>
            <p:cNvCxnSpPr>
              <a:cxnSpLocks noChangeShapeType="1"/>
            </p:cNvCxnSpPr>
            <p:nvPr/>
          </p:nvCxnSpPr>
          <p:spPr bwMode="auto">
            <a:xfrm>
              <a:off x="5163" y="7962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678" name="AutoShape 22"/>
            <p:cNvCxnSpPr>
              <a:cxnSpLocks noChangeShapeType="1"/>
            </p:cNvCxnSpPr>
            <p:nvPr/>
          </p:nvCxnSpPr>
          <p:spPr bwMode="auto">
            <a:xfrm>
              <a:off x="7400" y="7962"/>
              <a:ext cx="0" cy="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0679" name="Text Box 23"/>
            <p:cNvSpPr txBox="1">
              <a:spLocks noChangeArrowheads="1"/>
            </p:cNvSpPr>
            <p:nvPr/>
          </p:nvSpPr>
          <p:spPr bwMode="auto">
            <a:xfrm>
              <a:off x="3813" y="11466"/>
              <a:ext cx="488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-0.4            -0.2              0.0             0.2              0.4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80" name="Text Box 24"/>
            <p:cNvSpPr txBox="1">
              <a:spLocks noChangeArrowheads="1"/>
            </p:cNvSpPr>
            <p:nvPr/>
          </p:nvSpPr>
          <p:spPr bwMode="auto">
            <a:xfrm>
              <a:off x="3591" y="7814"/>
              <a:ext cx="386" cy="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spcBef>
                  <a:spcPct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20</a:t>
              </a:r>
            </a:p>
            <a:p>
              <a:pPr marL="0" marR="0" lvl="0" indent="0" algn="r" defTabSz="914400" rtl="0" eaLnBrk="1" fontAlgn="base" latinLnBrk="0" hangingPunct="1">
                <a:spcBef>
                  <a:spcPct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10</a:t>
              </a:r>
            </a:p>
            <a:p>
              <a:pPr marL="0" marR="0" lvl="0" indent="0" algn="r" defTabSz="914400" rtl="0" eaLnBrk="1" fontAlgn="base" latinLnBrk="0" hangingPunct="1">
                <a:spcBef>
                  <a:spcPct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0</a:t>
              </a:r>
            </a:p>
            <a:p>
              <a:pPr marL="0" marR="0" lvl="0" indent="0" algn="r" defTabSz="914400" rtl="0" eaLnBrk="1" fontAlgn="base" latinLnBrk="0" hangingPunct="1">
                <a:spcBef>
                  <a:spcPct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-10</a:t>
              </a:r>
            </a:p>
            <a:p>
              <a:pPr marL="0" marR="0" lvl="0" indent="0" algn="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-20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81" name="Text Box 25"/>
            <p:cNvSpPr txBox="1">
              <a:spLocks noChangeArrowheads="1"/>
            </p:cNvSpPr>
            <p:nvPr/>
          </p:nvSpPr>
          <p:spPr bwMode="auto">
            <a:xfrm>
              <a:off x="5976" y="8126"/>
              <a:ext cx="1543" cy="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Cauchy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82" name="Text Box 26"/>
            <p:cNvSpPr txBox="1">
              <a:spLocks noChangeArrowheads="1"/>
            </p:cNvSpPr>
            <p:nvPr/>
          </p:nvSpPr>
          <p:spPr bwMode="auto">
            <a:xfrm>
              <a:off x="7132" y="9327"/>
              <a:ext cx="1543" cy="3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2nd P-K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683" name="AutoShape 27"/>
            <p:cNvCxnSpPr>
              <a:cxnSpLocks noChangeShapeType="1"/>
            </p:cNvCxnSpPr>
            <p:nvPr/>
          </p:nvCxnSpPr>
          <p:spPr bwMode="auto">
            <a:xfrm>
              <a:off x="7247" y="8406"/>
              <a:ext cx="664" cy="112"/>
            </a:xfrm>
            <a:prstGeom prst="straightConnector1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</p:cxnSp>
        <p:cxnSp>
          <p:nvCxnSpPr>
            <p:cNvPr id="70684" name="AutoShape 28"/>
            <p:cNvCxnSpPr>
              <a:cxnSpLocks noChangeShapeType="1"/>
            </p:cNvCxnSpPr>
            <p:nvPr/>
          </p:nvCxnSpPr>
          <p:spPr bwMode="auto">
            <a:xfrm flipV="1">
              <a:off x="7911" y="8696"/>
              <a:ext cx="1" cy="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0685" name="Text Box 29"/>
            <p:cNvSpPr txBox="1">
              <a:spLocks noChangeArrowheads="1"/>
            </p:cNvSpPr>
            <p:nvPr/>
          </p:nvSpPr>
          <p:spPr bwMode="auto">
            <a:xfrm>
              <a:off x="5309" y="11791"/>
              <a:ext cx="196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Shear parameter </a:t>
              </a:r>
              <a:r>
                <a:rPr kumimoji="0" lang="en-US" altLang="ko-KR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86" name="Text Box 30"/>
            <p:cNvSpPr txBox="1">
              <a:spLocks noChangeArrowheads="1"/>
            </p:cNvSpPr>
            <p:nvPr/>
          </p:nvSpPr>
          <p:spPr bwMode="auto">
            <a:xfrm>
              <a:off x="3303" y="8768"/>
              <a:ext cx="379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Shear stress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3862966" y="5421703"/>
            <a:ext cx="394636" cy="39463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561400" y="5768151"/>
            <a:ext cx="394636" cy="39463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E139C-768A-6B6C-C4D4-5173A3548B0F}"/>
                  </a:ext>
                </a:extLst>
              </p:cNvPr>
              <p:cNvSpPr txBox="1"/>
              <p:nvPr/>
            </p:nvSpPr>
            <p:spPr>
              <a:xfrm>
                <a:off x="827088" y="1265035"/>
                <a:ext cx="4841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E139C-768A-6B6C-C4D4-5173A3548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1265035"/>
                <a:ext cx="4841967" cy="461665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E378EB-30AF-9FB3-A22D-843CC7E68E68}"/>
                  </a:ext>
                </a:extLst>
              </p:cNvPr>
              <p:cNvSpPr txBox="1"/>
              <p:nvPr/>
            </p:nvSpPr>
            <p:spPr>
              <a:xfrm>
                <a:off x="448503" y="1853337"/>
                <a:ext cx="1708353" cy="71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E378EB-30AF-9FB3-A22D-843CC7E68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3" y="1853337"/>
                <a:ext cx="1708353" cy="7155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A73F8F-5C35-05B4-6809-35DCC5BEA80E}"/>
                  </a:ext>
                </a:extLst>
              </p:cNvPr>
              <p:cNvSpPr txBox="1"/>
              <p:nvPr/>
            </p:nvSpPr>
            <p:spPr>
              <a:xfrm>
                <a:off x="2091672" y="1786693"/>
                <a:ext cx="404142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A73F8F-5C35-05B4-6809-35DCC5BEA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72" y="1786693"/>
                <a:ext cx="404142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709C45-E664-3BB5-F7F5-624B1296D248}"/>
                  </a:ext>
                </a:extLst>
              </p:cNvPr>
              <p:cNvSpPr txBox="1"/>
              <p:nvPr/>
            </p:nvSpPr>
            <p:spPr>
              <a:xfrm>
                <a:off x="611892" y="3176337"/>
                <a:ext cx="7757958" cy="83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    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709C45-E664-3BB5-F7F5-624B1296D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2" y="3176337"/>
                <a:ext cx="7757958" cy="835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5D300D-5749-386C-6102-521E54C84986}"/>
                  </a:ext>
                </a:extLst>
              </p:cNvPr>
              <p:cNvSpPr txBox="1"/>
              <p:nvPr/>
            </p:nvSpPr>
            <p:spPr>
              <a:xfrm>
                <a:off x="473848" y="4591877"/>
                <a:ext cx="4722575" cy="64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=20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5D300D-5749-386C-6102-521E54C8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8" y="4591877"/>
                <a:ext cx="4722575" cy="64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71B68E-A683-BC4F-4F2B-F80A03BAEEB5}"/>
                  </a:ext>
                </a:extLst>
              </p:cNvPr>
              <p:cNvSpPr txBox="1"/>
              <p:nvPr/>
            </p:nvSpPr>
            <p:spPr>
              <a:xfrm>
                <a:off x="448503" y="5388107"/>
                <a:ext cx="5308889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𝐅𝐒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=20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71B68E-A683-BC4F-4F2B-F80A03BAE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3" y="5388107"/>
                <a:ext cx="5308889" cy="716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94464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Boundary Conditions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Solution space (set)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err="1"/>
              <a:t>Kinematically</a:t>
            </a:r>
            <a:r>
              <a:rPr lang="en-US" dirty="0"/>
              <a:t> admissible space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1798013" y="2133600"/>
            <a:ext cx="489528" cy="286327"/>
          </a:xfrm>
          <a:custGeom>
            <a:avLst/>
            <a:gdLst>
              <a:gd name="connsiteX0" fmla="*/ 0 w 489528"/>
              <a:gd name="connsiteY0" fmla="*/ 0 h 286327"/>
              <a:gd name="connsiteX1" fmla="*/ 0 w 489528"/>
              <a:gd name="connsiteY1" fmla="*/ 286327 h 286327"/>
              <a:gd name="connsiteX2" fmla="*/ 489528 w 489528"/>
              <a:gd name="connsiteY2" fmla="*/ 286327 h 28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528" h="286327">
                <a:moveTo>
                  <a:pt x="0" y="0"/>
                </a:moveTo>
                <a:lnTo>
                  <a:pt x="0" y="286327"/>
                </a:lnTo>
                <a:lnTo>
                  <a:pt x="489528" y="286327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6777" y="223520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can’t use </a:t>
            </a:r>
            <a:r>
              <a:rPr lang="en-US" b="1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4582" y="1279236"/>
            <a:ext cx="384432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Essential (displacement) boundary</a:t>
            </a:r>
          </a:p>
          <a:p>
            <a:pPr>
              <a:spcBef>
                <a:spcPts val="1800"/>
              </a:spcBef>
            </a:pPr>
            <a:r>
              <a:rPr lang="en-US" dirty="0"/>
              <a:t>Natural (traction)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E3CD8E-D7EE-5790-E07B-6E36BAD3B43F}"/>
                  </a:ext>
                </a:extLst>
              </p:cNvPr>
              <p:cNvSpPr txBox="1"/>
              <p:nvPr/>
            </p:nvSpPr>
            <p:spPr>
              <a:xfrm>
                <a:off x="1051903" y="1271826"/>
                <a:ext cx="223477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𝐠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E3CD8E-D7EE-5790-E07B-6E36BAD3B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03" y="1271826"/>
                <a:ext cx="2234779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15BECD-CF8E-3899-2D09-9386FF8DC7F8}"/>
                  </a:ext>
                </a:extLst>
              </p:cNvPr>
              <p:cNvSpPr txBox="1"/>
              <p:nvPr/>
            </p:nvSpPr>
            <p:spPr>
              <a:xfrm>
                <a:off x="1051903" y="3429000"/>
                <a:ext cx="4596515" cy="750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  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15BECD-CF8E-3899-2D09-9386FF8DC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03" y="3429000"/>
                <a:ext cx="4596515" cy="750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A22739-397F-C44D-3760-C714A4A6FC59}"/>
                  </a:ext>
                </a:extLst>
              </p:cNvPr>
              <p:cNvSpPr txBox="1"/>
              <p:nvPr/>
            </p:nvSpPr>
            <p:spPr>
              <a:xfrm>
                <a:off x="1051903" y="4984511"/>
                <a:ext cx="4578882" cy="750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  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A22739-397F-C44D-3760-C714A4A6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03" y="4984511"/>
                <a:ext cx="4578882" cy="750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746997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209964" y="2170545"/>
            <a:ext cx="7019636" cy="127461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We want to minimize the potential energy (equilibrium)</a:t>
                </a:r>
              </a:p>
              <a:p>
                <a:pPr lvl="1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int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stored internal energy</a:t>
                </a:r>
              </a:p>
              <a:p>
                <a:pPr lvl="1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ext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potential energy of applied loads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Want to find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Math Two"/>
                      </a:rPr>
                      <m:t></m:t>
                    </m:r>
                  </m:oMath>
                </a14:m>
                <a:r>
                  <a:rPr lang="en-US" dirty="0">
                    <a:sym typeface="Euclid Math Two"/>
                  </a:rPr>
                  <a:t> that minimizes the potential energy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sym typeface="Euclid Math Two"/>
                  </a:rPr>
                  <a:t>Perturb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sym typeface="Euclid Math Two"/>
                      </a:rPr>
                      <m:t>𝐮</m:t>
                    </m:r>
                  </m:oMath>
                </a14:m>
                <a:r>
                  <a:rPr lang="en-US" dirty="0">
                    <a:sym typeface="Euclid Math Two"/>
                  </a:rPr>
                  <a:t> in the direction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  <a:sym typeface="Euclid Symbol"/>
                      </a:rPr>
                      <m:t>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Euclid Math Two"/>
                      </a:rPr>
                      <m:t></m:t>
                    </m:r>
                  </m:oMath>
                </a14:m>
                <a:r>
                  <a:rPr lang="en-US" dirty="0">
                    <a:sym typeface="Euclid Math Two"/>
                  </a:rPr>
                  <a:t> proportional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latin typeface="Symbol" pitchFamily="18" charset="2"/>
                  <a:sym typeface="Euclid Math Two"/>
                </a:endParaRP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minimizes the potential,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𝛱</m:t>
                    </m:r>
                    <m:d>
                      <m:dPr>
                        <m:ctrlPr>
                          <a:rPr lang="en-US" b="1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must be smaller than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𝛱</m:t>
                    </m:r>
                    <m:d>
                      <m:dPr>
                        <m:ctrlPr>
                          <a:rPr lang="en-US" b="1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2C0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2C02C6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2C02C6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2C02C6"/>
                    </a:solidFill>
                  </a:rPr>
                  <a:t> for all possible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dirty="0">
                  <a:solidFill>
                    <a:srgbClr val="2C02C6"/>
                  </a:solidFill>
                </a:endParaRP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8119F1-5AFE-7FAA-9680-0A8119286EEA}"/>
                  </a:ext>
                </a:extLst>
              </p:cNvPr>
              <p:cNvSpPr txBox="1"/>
              <p:nvPr/>
            </p:nvSpPr>
            <p:spPr>
              <a:xfrm>
                <a:off x="1478402" y="2145845"/>
                <a:ext cx="5834674" cy="1324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𝛱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𝛱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int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𝛱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ext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8119F1-5AFE-7FAA-9680-0A8119286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02" y="2145845"/>
                <a:ext cx="583467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A1C5E9-120E-4869-D55F-0C9850C9093E}"/>
                  </a:ext>
                </a:extLst>
              </p:cNvPr>
              <p:cNvSpPr txBox="1"/>
              <p:nvPr/>
            </p:nvSpPr>
            <p:spPr>
              <a:xfrm>
                <a:off x="1209964" y="4604204"/>
                <a:ext cx="1859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𝜏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A1C5E9-120E-4869-D55F-0C9850C9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64" y="4604204"/>
                <a:ext cx="1859933" cy="461665"/>
              </a:xfrm>
              <a:prstGeom prst="rect">
                <a:avLst/>
              </a:prstGeom>
              <a:blipFill>
                <a:blip r:embed="rId4"/>
                <a:stretch>
                  <a:fillRect r="-2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465578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Formulation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Variation of Potential Energy </a:t>
                </a:r>
                <a:r>
                  <a:rPr lang="en-US" dirty="0"/>
                  <a:t>(Directional Derivative)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𝛱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only, but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</m:acc>
                  </m:oMath>
                </a14:m>
                <a:r>
                  <a:rPr lang="en-US" dirty="0"/>
                  <a:t> depends on both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Minimum potential energy happens when its variation becomes zero for every possible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b="1" dirty="0">
                  <a:solidFill>
                    <a:srgbClr val="2C02C6"/>
                  </a:solidFill>
                  <a:latin typeface="Comic Sans MS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One-dimensional example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40577" y="1523618"/>
            <a:ext cx="369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use “over-bar” for variation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2992586" y="4239491"/>
            <a:ext cx="2964873" cy="1433176"/>
          </a:xfrm>
          <a:custGeom>
            <a:avLst/>
            <a:gdLst>
              <a:gd name="connsiteX0" fmla="*/ 0 w 2964873"/>
              <a:gd name="connsiteY0" fmla="*/ 0 h 1433176"/>
              <a:gd name="connsiteX1" fmla="*/ 203200 w 2964873"/>
              <a:gd name="connsiteY1" fmla="*/ 794327 h 1433176"/>
              <a:gd name="connsiteX2" fmla="*/ 766618 w 2964873"/>
              <a:gd name="connsiteY2" fmla="*/ 1311564 h 1433176"/>
              <a:gd name="connsiteX3" fmla="*/ 1477818 w 2964873"/>
              <a:gd name="connsiteY3" fmla="*/ 1348509 h 1433176"/>
              <a:gd name="connsiteX4" fmla="*/ 2327563 w 2964873"/>
              <a:gd name="connsiteY4" fmla="*/ 803564 h 1433176"/>
              <a:gd name="connsiteX5" fmla="*/ 2964873 w 2964873"/>
              <a:gd name="connsiteY5" fmla="*/ 73891 h 143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873" h="1433176">
                <a:moveTo>
                  <a:pt x="0" y="0"/>
                </a:moveTo>
                <a:cubicBezTo>
                  <a:pt x="37715" y="287866"/>
                  <a:pt x="75430" y="575733"/>
                  <a:pt x="203200" y="794327"/>
                </a:cubicBezTo>
                <a:cubicBezTo>
                  <a:pt x="330970" y="1012921"/>
                  <a:pt x="554182" y="1219200"/>
                  <a:pt x="766618" y="1311564"/>
                </a:cubicBezTo>
                <a:cubicBezTo>
                  <a:pt x="979054" y="1403928"/>
                  <a:pt x="1217661" y="1433176"/>
                  <a:pt x="1477818" y="1348509"/>
                </a:cubicBezTo>
                <a:cubicBezTo>
                  <a:pt x="1737975" y="1263842"/>
                  <a:pt x="2079721" y="1016000"/>
                  <a:pt x="2327563" y="803564"/>
                </a:cubicBezTo>
                <a:cubicBezTo>
                  <a:pt x="2575405" y="591128"/>
                  <a:pt x="2770139" y="332509"/>
                  <a:pt x="2964873" y="73891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1732612" y="5038437"/>
            <a:ext cx="2095861" cy="79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669308" y="5975920"/>
            <a:ext cx="3796145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161315" y="396241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(</a:t>
            </a:r>
            <a:r>
              <a:rPr lang="en-US" dirty="0">
                <a:latin typeface="Comic Sans MS" pitchFamily="66" charset="0"/>
              </a:rPr>
              <a:t>u</a:t>
            </a:r>
            <a:r>
              <a:rPr lang="en-US" dirty="0"/>
              <a:t>)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4003964" y="5805054"/>
            <a:ext cx="341745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267195" y="6086763"/>
            <a:ext cx="387928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3699165" y="6091381"/>
            <a:ext cx="387928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4595044" y="589516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</a:rPr>
              <a:t>ū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27054" y="59020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u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63588" y="5899787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</a:rPr>
              <a:t>ū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408218" y="5634181"/>
            <a:ext cx="2299855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736163" y="5310339"/>
            <a:ext cx="320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At minimum, all directional </a:t>
            </a:r>
            <a:br>
              <a:rPr lang="en-US" b="1" dirty="0">
                <a:solidFill>
                  <a:srgbClr val="2C02C6"/>
                </a:solidFill>
              </a:rPr>
            </a:br>
            <a:r>
              <a:rPr lang="en-US" b="1" dirty="0">
                <a:solidFill>
                  <a:srgbClr val="2C02C6"/>
                </a:solidFill>
              </a:rPr>
              <a:t>derivatives are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18872B-16DF-AB1A-934E-4A5B1A246FFB}"/>
                  </a:ext>
                </a:extLst>
              </p:cNvPr>
              <p:cNvSpPr txBox="1"/>
              <p:nvPr/>
            </p:nvSpPr>
            <p:spPr>
              <a:xfrm>
                <a:off x="859644" y="1234947"/>
                <a:ext cx="3971793" cy="9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18872B-16DF-AB1A-934E-4A5B1A24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44" y="1234947"/>
                <a:ext cx="3971793" cy="964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011422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Linear Spring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2353844"/>
                <a:ext cx="8909050" cy="3820713"/>
              </a:xfrm>
            </p:spPr>
            <p:txBody>
              <a:bodyPr/>
              <a:lstStyle/>
              <a:p>
                <a:r>
                  <a:rPr lang="en-US" dirty="0"/>
                  <a:t>Potential energy: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𝛱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Perturbation: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𝛱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Differentiation: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dirty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𝛱</m:t>
                        </m:r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acc>
                              <m:accPr>
                                <m:chr m:val="̅"/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𝜏</m:t>
                        </m:r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Evaluate at original state: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2353844"/>
                <a:ext cx="8909050" cy="3820713"/>
              </a:xfrm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798969" y="1197204"/>
            <a:ext cx="3456262" cy="877486"/>
            <a:chOff x="2139093" y="1131217"/>
            <a:chExt cx="3456262" cy="877486"/>
          </a:xfrm>
        </p:grpSpPr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149311" y="1466165"/>
              <a:ext cx="2317757" cy="27829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37" y="146"/>
                </a:cxn>
                <a:cxn ang="0">
                  <a:pos x="337" y="0"/>
                </a:cxn>
                <a:cxn ang="0">
                  <a:pos x="478" y="219"/>
                </a:cxn>
                <a:cxn ang="0">
                  <a:pos x="478" y="0"/>
                </a:cxn>
                <a:cxn ang="0">
                  <a:pos x="602" y="219"/>
                </a:cxn>
                <a:cxn ang="0">
                  <a:pos x="602" y="0"/>
                </a:cxn>
                <a:cxn ang="0">
                  <a:pos x="720" y="219"/>
                </a:cxn>
                <a:cxn ang="0">
                  <a:pos x="727" y="0"/>
                </a:cxn>
                <a:cxn ang="0">
                  <a:pos x="851" y="219"/>
                </a:cxn>
                <a:cxn ang="0">
                  <a:pos x="851" y="0"/>
                </a:cxn>
                <a:cxn ang="0">
                  <a:pos x="975" y="219"/>
                </a:cxn>
                <a:cxn ang="0">
                  <a:pos x="975" y="9"/>
                </a:cxn>
                <a:cxn ang="0">
                  <a:pos x="1066" y="154"/>
                </a:cxn>
                <a:cxn ang="0">
                  <a:pos x="1365" y="153"/>
                </a:cxn>
              </a:cxnLst>
              <a:rect l="0" t="0" r="r" b="b"/>
              <a:pathLst>
                <a:path w="1365" h="219">
                  <a:moveTo>
                    <a:pt x="0" y="144"/>
                  </a:moveTo>
                  <a:lnTo>
                    <a:pt x="337" y="146"/>
                  </a:lnTo>
                  <a:lnTo>
                    <a:pt x="337" y="0"/>
                  </a:lnTo>
                  <a:lnTo>
                    <a:pt x="478" y="219"/>
                  </a:lnTo>
                  <a:lnTo>
                    <a:pt x="478" y="0"/>
                  </a:lnTo>
                  <a:lnTo>
                    <a:pt x="602" y="219"/>
                  </a:lnTo>
                  <a:lnTo>
                    <a:pt x="602" y="0"/>
                  </a:lnTo>
                  <a:lnTo>
                    <a:pt x="720" y="219"/>
                  </a:lnTo>
                  <a:lnTo>
                    <a:pt x="727" y="0"/>
                  </a:lnTo>
                  <a:lnTo>
                    <a:pt x="851" y="219"/>
                  </a:lnTo>
                  <a:lnTo>
                    <a:pt x="851" y="0"/>
                  </a:lnTo>
                  <a:lnTo>
                    <a:pt x="975" y="219"/>
                  </a:lnTo>
                  <a:lnTo>
                    <a:pt x="975" y="9"/>
                  </a:lnTo>
                  <a:lnTo>
                    <a:pt x="1066" y="154"/>
                  </a:lnTo>
                  <a:lnTo>
                    <a:pt x="1365" y="15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4521698" y="1659320"/>
              <a:ext cx="8016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rot="5400000">
              <a:off x="1767528" y="1635551"/>
              <a:ext cx="744717" cy="15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110845" y="11312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4317477" y="1404594"/>
              <a:ext cx="320511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4487159" y="1414020"/>
              <a:ext cx="35821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5346569" y="147215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99813" y="12176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61309" y="6243782"/>
            <a:ext cx="440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Variation is similar to differentiation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0E869F-C585-898F-9D56-842C945FC40A}"/>
                  </a:ext>
                </a:extLst>
              </p:cNvPr>
              <p:cNvSpPr txBox="1"/>
              <p:nvPr/>
            </p:nvSpPr>
            <p:spPr>
              <a:xfrm>
                <a:off x="1646906" y="5092136"/>
                <a:ext cx="5645776" cy="9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0E869F-C585-898F-9D56-842C945FC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06" y="5092136"/>
                <a:ext cx="5645776" cy="964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010578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831273" y="2576945"/>
            <a:ext cx="5777683" cy="88183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Formulation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Variational Equation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From the definition of stress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Note: load term is similar to linear problems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Nonlinearity in the strain energy term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Need to write LHS in terms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56264" y="2155215"/>
                <a:ext cx="16513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ym typeface="Euclid Math Two"/>
                  </a:rPr>
                  <a:t>for 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  <a:sym typeface="Euclid Symbol"/>
                      </a:rPr>
                      <m:t>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Euclid Math Two"/>
                      </a:rPr>
                      <m:t>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64" y="2155215"/>
                <a:ext cx="1651393" cy="400110"/>
              </a:xfrm>
              <a:prstGeom prst="rect">
                <a:avLst/>
              </a:prstGeom>
              <a:blipFill>
                <a:blip r:embed="rId3"/>
                <a:stretch>
                  <a:fillRect l="-407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59314" y="3467921"/>
            <a:ext cx="44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Variational equation in TL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57F8BB-52F7-0165-4087-37AC1D408889}"/>
                  </a:ext>
                </a:extLst>
              </p:cNvPr>
              <p:cNvSpPr txBox="1"/>
              <p:nvPr/>
            </p:nvSpPr>
            <p:spPr>
              <a:xfrm>
                <a:off x="378223" y="1185643"/>
                <a:ext cx="8466549" cy="947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den>
                          </m:f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57F8BB-52F7-0165-4087-37AC1D408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3" y="1185643"/>
                <a:ext cx="8466549" cy="947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FC4C9E-87A4-55CC-D699-9F82DF236717}"/>
                  </a:ext>
                </a:extLst>
              </p:cNvPr>
              <p:cNvSpPr txBox="1"/>
              <p:nvPr/>
            </p:nvSpPr>
            <p:spPr>
              <a:xfrm>
                <a:off x="743935" y="2555325"/>
                <a:ext cx="5628016" cy="903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FC4C9E-87A4-55CC-D699-9F82DF23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35" y="2555325"/>
                <a:ext cx="5628016" cy="903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9414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– Stress &amp; Strain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Definition of a nonlinear elastic problem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 the deformation gradient?</a:t>
            </a:r>
          </a:p>
          <a:p>
            <a:pPr>
              <a:lnSpc>
                <a:spcPct val="150000"/>
              </a:lnSpc>
            </a:pPr>
            <a:r>
              <a:rPr lang="en-US" dirty="0"/>
              <a:t>What are Lagrangian and Eulerian strains?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polar decomposition and how to do it?</a:t>
            </a:r>
          </a:p>
          <a:p>
            <a:pPr>
              <a:lnSpc>
                <a:spcPct val="150000"/>
              </a:lnSpc>
            </a:pPr>
            <a:r>
              <a:rPr lang="en-US" dirty="0"/>
              <a:t>How to express the deformation of an area and volume</a:t>
            </a:r>
          </a:p>
          <a:p>
            <a:pPr>
              <a:lnSpc>
                <a:spcPct val="150000"/>
              </a:lnSpc>
            </a:pPr>
            <a:r>
              <a:rPr lang="en-US" dirty="0"/>
              <a:t>What are Piola-Kirchhoff and Cauchy stresses?</a:t>
            </a:r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862771" y="5119195"/>
            <a:ext cx="3112655" cy="61883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Formulation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express strain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709" y="5751475"/>
                <a:ext cx="4569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is nonlinear, but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linear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09" y="5751475"/>
                <a:ext cx="4569777" cy="369332"/>
              </a:xfrm>
              <a:prstGeom prst="rect">
                <a:avLst/>
              </a:prstGeom>
              <a:blipFill>
                <a:blip r:embed="rId2"/>
                <a:stretch>
                  <a:fillRect l="-1067" t="-8197" r="-2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EC155F-BC68-1A82-0E61-66677EB37F1D}"/>
                  </a:ext>
                </a:extLst>
              </p:cNvPr>
              <p:cNvSpPr txBox="1"/>
              <p:nvPr/>
            </p:nvSpPr>
            <p:spPr>
              <a:xfrm>
                <a:off x="636588" y="1155032"/>
                <a:ext cx="646151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EC155F-BC68-1A82-0E61-66677EB3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8" y="1155032"/>
                <a:ext cx="6461512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24F088-DF05-35D6-BB5A-A859FF4304F1}"/>
                  </a:ext>
                </a:extLst>
              </p:cNvPr>
              <p:cNvSpPr txBox="1"/>
              <p:nvPr/>
            </p:nvSpPr>
            <p:spPr>
              <a:xfrm>
                <a:off x="823271" y="1859329"/>
                <a:ext cx="6294479" cy="3197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̅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24F088-DF05-35D6-BB5A-A859FF430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1" y="1859329"/>
                <a:ext cx="6294479" cy="3197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D1651B-40AB-4F23-2C64-3F7FBFCB9621}"/>
                  </a:ext>
                </a:extLst>
              </p:cNvPr>
              <p:cNvSpPr txBox="1"/>
              <p:nvPr/>
            </p:nvSpPr>
            <p:spPr>
              <a:xfrm>
                <a:off x="799841" y="5212739"/>
                <a:ext cx="3257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𝑠𝑦𝑚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D1651B-40AB-4F23-2C64-3F7FBFCB9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41" y="5212739"/>
                <a:ext cx="3257880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512869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105821" y="3440041"/>
            <a:ext cx="3731490" cy="64654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Formulation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Variational Equation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/>
                  <a:t>Linear in terms of strain if St. Venant-Kirchhoff material is used</a:t>
                </a:r>
              </a:p>
              <a:p>
                <a:pPr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/>
                  <a:t>Also linear in terms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/>
                  <a:t>Nonlinear in terms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because displacement-strain relation is nonlinear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 bwMode="auto">
          <a:xfrm rot="16200000">
            <a:off x="2182712" y="1647305"/>
            <a:ext cx="267855" cy="155448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783108" y="819773"/>
            <a:ext cx="267855" cy="320954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6678" y="282794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6482" y="282473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C05CF7-5BB0-FB12-8479-E587F4C2D21B}"/>
                  </a:ext>
                </a:extLst>
              </p:cNvPr>
              <p:cNvSpPr txBox="1"/>
              <p:nvPr/>
            </p:nvSpPr>
            <p:spPr>
              <a:xfrm>
                <a:off x="1239357" y="1510351"/>
                <a:ext cx="5628016" cy="903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C05CF7-5BB0-FB12-8479-E587F4C2D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57" y="1510351"/>
                <a:ext cx="5628016" cy="903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DAC2A4-A0BB-8C74-BA60-B4134568D886}"/>
                  </a:ext>
                </a:extLst>
              </p:cNvPr>
              <p:cNvSpPr/>
              <p:nvPr/>
            </p:nvSpPr>
            <p:spPr>
              <a:xfrm>
                <a:off x="7078946" y="1694577"/>
                <a:ext cx="16513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ym typeface="Euclid Math Two"/>
                  </a:rPr>
                  <a:t>for 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  <a:sym typeface="Euclid Symbol"/>
                      </a:rPr>
                      <m:t>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Euclid Math Two"/>
                      </a:rPr>
                      <m:t>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DAC2A4-A0BB-8C74-BA60-B4134568D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946" y="1694577"/>
                <a:ext cx="1651393" cy="400110"/>
              </a:xfrm>
              <a:prstGeom prst="rect">
                <a:avLst/>
              </a:prstGeom>
              <a:blipFill>
                <a:blip r:embed="rId4"/>
                <a:stretch>
                  <a:fillRect l="-3690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58EBC-9A9B-9580-4D39-EF369F0FB3EC}"/>
                  </a:ext>
                </a:extLst>
              </p:cNvPr>
              <p:cNvSpPr txBox="1"/>
              <p:nvPr/>
            </p:nvSpPr>
            <p:spPr>
              <a:xfrm>
                <a:off x="2158165" y="3465565"/>
                <a:ext cx="3530197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58EBC-9A9B-9580-4D39-EF369F0FB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65" y="3465565"/>
                <a:ext cx="3530197" cy="506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EA284D-D3B1-68D3-9C16-E289229FABC2}"/>
                  </a:ext>
                </a:extLst>
              </p:cNvPr>
              <p:cNvSpPr txBox="1"/>
              <p:nvPr/>
            </p:nvSpPr>
            <p:spPr>
              <a:xfrm>
                <a:off x="1673674" y="2512228"/>
                <a:ext cx="12859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EA284D-D3B1-68D3-9C16-E289229FA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674" y="2512228"/>
                <a:ext cx="1285929" cy="400110"/>
              </a:xfrm>
              <a:prstGeom prst="rect">
                <a:avLst/>
              </a:prstGeom>
              <a:blipFill>
                <a:blip r:embed="rId6"/>
                <a:stretch>
                  <a:fillRect r="-714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3EF30F-145C-E114-8C15-984930685767}"/>
                  </a:ext>
                </a:extLst>
              </p:cNvPr>
              <p:cNvSpPr txBox="1"/>
              <p:nvPr/>
            </p:nvSpPr>
            <p:spPr>
              <a:xfrm>
                <a:off x="4406482" y="2512228"/>
                <a:ext cx="10211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3EF30F-145C-E114-8C15-98493068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482" y="2512228"/>
                <a:ext cx="1021106" cy="400110"/>
              </a:xfrm>
              <a:prstGeom prst="rect">
                <a:avLst/>
              </a:prstGeom>
              <a:blipFill>
                <a:blip r:embed="rId7"/>
                <a:stretch>
                  <a:fillRect r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977229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63286" y="4560060"/>
            <a:ext cx="4962801" cy="96609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(Increment)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Linearization process is similar to variation and/or differentiation</a:t>
                </a:r>
              </a:p>
              <a:p>
                <a:pPr lvl="1"/>
                <a:r>
                  <a:rPr lang="en-US" dirty="0"/>
                  <a:t>First-order Taylor series expansion</a:t>
                </a:r>
              </a:p>
              <a:p>
                <a:pPr lvl="1"/>
                <a:r>
                  <a:rPr lang="en-US" dirty="0"/>
                  <a:t>Essential part of Newton-Raphson method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we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want to calculate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first-order derivative is indeed linearization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36904" y="479066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6904" y="5930348"/>
            <a:ext cx="10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D0173-A2A6-988F-FFF9-023A901048EF}"/>
                  </a:ext>
                </a:extLst>
              </p:cNvPr>
              <p:cNvSpPr txBox="1"/>
              <p:nvPr/>
            </p:nvSpPr>
            <p:spPr>
              <a:xfrm>
                <a:off x="1334592" y="3127993"/>
                <a:ext cx="5709640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D0173-A2A6-988F-FFF9-023A90104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92" y="3127993"/>
                <a:ext cx="5709640" cy="809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FF2821-83F9-0BD2-6288-8EE2A1670A91}"/>
                  </a:ext>
                </a:extLst>
              </p:cNvPr>
              <p:cNvSpPr txBox="1"/>
              <p:nvPr/>
            </p:nvSpPr>
            <p:spPr>
              <a:xfrm>
                <a:off x="1674394" y="4549375"/>
                <a:ext cx="4940583" cy="9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𝜏𝛥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FF2821-83F9-0BD2-6288-8EE2A167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94" y="4549375"/>
                <a:ext cx="4940583" cy="964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68BF2-15CE-24CB-9D5E-72674C58131E}"/>
                  </a:ext>
                </a:extLst>
              </p:cNvPr>
              <p:cNvSpPr txBox="1"/>
              <p:nvPr/>
            </p:nvSpPr>
            <p:spPr>
              <a:xfrm>
                <a:off x="1608794" y="5672114"/>
                <a:ext cx="4927887" cy="9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68BF2-15CE-24CB-9D5E-72674C581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94" y="5672114"/>
                <a:ext cx="4927887" cy="964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114391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of Residual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We are still in continuum domain (not </a:t>
                </a:r>
                <a:r>
                  <a:rPr lang="en-US" dirty="0" err="1"/>
                  <a:t>discretized</a:t>
                </a:r>
                <a:r>
                  <a:rPr lang="en-US" dirty="0"/>
                  <a:t> yet)</a:t>
                </a:r>
              </a:p>
              <a:p>
                <a:r>
                  <a:rPr lang="en-US" dirty="0"/>
                  <a:t>Residual: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𝓁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We want to linearize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in the direction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First, assume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is perturbed in the direction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using a variable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Then linearization becomes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is nonlinear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linear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Iteration k did not converged, and we want to make the residual at 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zero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3C926C-A72B-9482-9951-86BE5E384870}"/>
                  </a:ext>
                </a:extLst>
              </p:cNvPr>
              <p:cNvSpPr txBox="1"/>
              <p:nvPr/>
            </p:nvSpPr>
            <p:spPr>
              <a:xfrm>
                <a:off x="1258159" y="3086960"/>
                <a:ext cx="5505546" cy="1037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𝜏𝛥</m:t>
                                      </m:r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3C926C-A72B-9482-9951-86BE5E38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59" y="3086960"/>
                <a:ext cx="5505546" cy="1037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53DAC-51C7-BA06-D50A-154C3FA6B216}"/>
                  </a:ext>
                </a:extLst>
              </p:cNvPr>
              <p:cNvSpPr txBox="1"/>
              <p:nvPr/>
            </p:nvSpPr>
            <p:spPr>
              <a:xfrm>
                <a:off x="1263866" y="5534527"/>
                <a:ext cx="5499839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53DAC-51C7-BA06-D50A-154C3FA6B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66" y="5534527"/>
                <a:ext cx="5499839" cy="1019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222345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785094" y="1228436"/>
            <a:ext cx="3676073" cy="124690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Iteration by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This is N-R method (see Chapter 2)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Update state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We know how to calculate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but how about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Only linearization of energy form will be required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We will address displacement-dependent load later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 rot="5400000">
            <a:off x="4373422" y="4733167"/>
            <a:ext cx="812800" cy="637310"/>
          </a:xfrm>
          <a:prstGeom prst="straightConnector1">
            <a:avLst/>
          </a:prstGeom>
          <a:noFill/>
          <a:ln w="1905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5382579" y="1325563"/>
            <a:ext cx="3533801" cy="2033863"/>
            <a:chOff x="5382579" y="1325563"/>
            <a:chExt cx="3533801" cy="2033863"/>
          </a:xfrm>
        </p:grpSpPr>
        <p:grpSp>
          <p:nvGrpSpPr>
            <p:cNvPr id="8" name="Group 110"/>
            <p:cNvGrpSpPr>
              <a:grpSpLocks/>
            </p:cNvGrpSpPr>
            <p:nvPr/>
          </p:nvGrpSpPr>
          <p:grpSpPr bwMode="auto">
            <a:xfrm>
              <a:off x="5453028" y="1325563"/>
              <a:ext cx="3463352" cy="2033863"/>
              <a:chOff x="4027" y="1470"/>
              <a:chExt cx="4644" cy="2727"/>
            </a:xfrm>
          </p:grpSpPr>
          <p:sp>
            <p:nvSpPr>
              <p:cNvPr id="9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7078" y="2921"/>
                <a:ext cx="0" cy="9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6399" y="3570"/>
                <a:ext cx="0" cy="3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Line 113"/>
              <p:cNvSpPr>
                <a:spLocks noChangeAspect="1" noChangeShapeType="1"/>
              </p:cNvSpPr>
              <p:nvPr/>
            </p:nvSpPr>
            <p:spPr bwMode="auto">
              <a:xfrm flipH="1">
                <a:off x="4752" y="2911"/>
                <a:ext cx="23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Line 114"/>
              <p:cNvSpPr>
                <a:spLocks noChangeAspect="1" noChangeShapeType="1"/>
              </p:cNvSpPr>
              <p:nvPr/>
            </p:nvSpPr>
            <p:spPr bwMode="auto">
              <a:xfrm flipH="1">
                <a:off x="4745" y="3577"/>
                <a:ext cx="16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Line 115"/>
              <p:cNvSpPr>
                <a:spLocks noChangeAspect="1" noChangeShapeType="1"/>
              </p:cNvSpPr>
              <p:nvPr/>
            </p:nvSpPr>
            <p:spPr bwMode="auto">
              <a:xfrm>
                <a:off x="4749" y="3871"/>
                <a:ext cx="39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Line 116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552" y="2662"/>
                <a:ext cx="239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Freeform 117"/>
              <p:cNvSpPr>
                <a:spLocks noChangeAspect="1"/>
              </p:cNvSpPr>
              <p:nvPr/>
            </p:nvSpPr>
            <p:spPr bwMode="auto">
              <a:xfrm>
                <a:off x="4953" y="1508"/>
                <a:ext cx="2694" cy="2510"/>
              </a:xfrm>
              <a:custGeom>
                <a:avLst/>
                <a:gdLst>
                  <a:gd name="T0" fmla="*/ 0 w 2453"/>
                  <a:gd name="T1" fmla="*/ 2093 h 2093"/>
                  <a:gd name="T2" fmla="*/ 300 w 2453"/>
                  <a:gd name="T3" fmla="*/ 2085 h 2093"/>
                  <a:gd name="T4" fmla="*/ 548 w 2453"/>
                  <a:gd name="T5" fmla="*/ 2048 h 2093"/>
                  <a:gd name="T6" fmla="*/ 705 w 2453"/>
                  <a:gd name="T7" fmla="*/ 2010 h 2093"/>
                  <a:gd name="T8" fmla="*/ 885 w 2453"/>
                  <a:gd name="T9" fmla="*/ 1958 h 2093"/>
                  <a:gd name="T10" fmla="*/ 1065 w 2453"/>
                  <a:gd name="T11" fmla="*/ 1875 h 2093"/>
                  <a:gd name="T12" fmla="*/ 1380 w 2453"/>
                  <a:gd name="T13" fmla="*/ 1680 h 2093"/>
                  <a:gd name="T14" fmla="*/ 1718 w 2453"/>
                  <a:gd name="T15" fmla="*/ 1410 h 2093"/>
                  <a:gd name="T16" fmla="*/ 2025 w 2453"/>
                  <a:gd name="T17" fmla="*/ 1058 h 2093"/>
                  <a:gd name="T18" fmla="*/ 2243 w 2453"/>
                  <a:gd name="T19" fmla="*/ 698 h 2093"/>
                  <a:gd name="T20" fmla="*/ 2363 w 2453"/>
                  <a:gd name="T21" fmla="*/ 368 h 2093"/>
                  <a:gd name="T22" fmla="*/ 2453 w 2453"/>
                  <a:gd name="T23" fmla="*/ 0 h 2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3" h="2093">
                    <a:moveTo>
                      <a:pt x="0" y="2093"/>
                    </a:moveTo>
                    <a:cubicBezTo>
                      <a:pt x="104" y="2093"/>
                      <a:pt x="209" y="2093"/>
                      <a:pt x="300" y="2085"/>
                    </a:cubicBezTo>
                    <a:cubicBezTo>
                      <a:pt x="391" y="2077"/>
                      <a:pt x="481" y="2060"/>
                      <a:pt x="548" y="2048"/>
                    </a:cubicBezTo>
                    <a:cubicBezTo>
                      <a:pt x="615" y="2036"/>
                      <a:pt x="649" y="2025"/>
                      <a:pt x="705" y="2010"/>
                    </a:cubicBezTo>
                    <a:cubicBezTo>
                      <a:pt x="761" y="1995"/>
                      <a:pt x="825" y="1980"/>
                      <a:pt x="885" y="1958"/>
                    </a:cubicBezTo>
                    <a:cubicBezTo>
                      <a:pt x="945" y="1936"/>
                      <a:pt x="983" y="1921"/>
                      <a:pt x="1065" y="1875"/>
                    </a:cubicBezTo>
                    <a:cubicBezTo>
                      <a:pt x="1147" y="1829"/>
                      <a:pt x="1271" y="1757"/>
                      <a:pt x="1380" y="1680"/>
                    </a:cubicBezTo>
                    <a:cubicBezTo>
                      <a:pt x="1489" y="1603"/>
                      <a:pt x="1611" y="1514"/>
                      <a:pt x="1718" y="1410"/>
                    </a:cubicBezTo>
                    <a:cubicBezTo>
                      <a:pt x="1825" y="1306"/>
                      <a:pt x="1938" y="1177"/>
                      <a:pt x="2025" y="1058"/>
                    </a:cubicBezTo>
                    <a:cubicBezTo>
                      <a:pt x="2112" y="939"/>
                      <a:pt x="2187" y="813"/>
                      <a:pt x="2243" y="698"/>
                    </a:cubicBezTo>
                    <a:cubicBezTo>
                      <a:pt x="2299" y="583"/>
                      <a:pt x="2328" y="484"/>
                      <a:pt x="2363" y="368"/>
                    </a:cubicBezTo>
                    <a:cubicBezTo>
                      <a:pt x="2398" y="252"/>
                      <a:pt x="2434" y="77"/>
                      <a:pt x="2453" y="0"/>
                    </a:cubicBezTo>
                  </a:path>
                </a:pathLst>
              </a:custGeom>
              <a:noFill/>
              <a:ln w="19050">
                <a:solidFill>
                  <a:srgbClr val="2C02C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7523" y="2030"/>
                <a:ext cx="0" cy="18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8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7085" y="2023"/>
                <a:ext cx="438" cy="18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" name="Line 120"/>
              <p:cNvSpPr>
                <a:spLocks noChangeAspect="1" noChangeShapeType="1"/>
              </p:cNvSpPr>
              <p:nvPr/>
            </p:nvSpPr>
            <p:spPr bwMode="auto">
              <a:xfrm flipH="1">
                <a:off x="6399" y="2922"/>
                <a:ext cx="682" cy="9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5961" y="3581"/>
                <a:ext cx="438" cy="2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6964" y="3879"/>
                <a:ext cx="26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x</a:t>
                </a:r>
                <a:r>
                  <a:rPr kumimoji="0" lang="en-US" altLang="ko-KR" sz="1400" b="0" u="none" strike="noStrike" cap="none" normalizeH="0" baseline="30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k</a:t>
                </a:r>
                <a:endParaRPr kumimoji="0" lang="en-US" altLang="ko-KR" sz="1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6201" y="3870"/>
                <a:ext cx="45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x</a:t>
                </a:r>
                <a:r>
                  <a:rPr kumimoji="0" lang="en-US" altLang="ko-KR" sz="1400" b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k+1</a:t>
                </a:r>
                <a:endParaRPr kumimoji="0" lang="en-US" altLang="ko-KR" sz="1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8231" y="3879"/>
                <a:ext cx="26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x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6564" y="3555"/>
                <a:ext cx="56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anose="05050102010706020507" pitchFamily="18" charset="2"/>
                    <a:ea typeface="Malgun Gothic" panose="020B0503020000020004" pitchFamily="34" charset="-127"/>
                  </a:rPr>
                  <a:t>D</a:t>
                </a:r>
                <a:r>
                  <a:rPr kumimoji="0" lang="en-US" altLang="ko-KR" sz="1400" b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u</a:t>
                </a:r>
                <a:r>
                  <a:rPr kumimoji="0" lang="en-US" altLang="ko-KR" sz="1400" b="0" u="none" strike="noStrike" cap="none" normalizeH="0" baseline="30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k</a:t>
                </a:r>
                <a:endParaRPr kumimoji="0" lang="en-US" altLang="ko-KR" sz="1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4027" y="2664"/>
                <a:ext cx="713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f(</a:t>
                </a:r>
                <a:r>
                  <a:rPr kumimoji="0" lang="en-US" altLang="ko-KR" sz="1400" b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x</a:t>
                </a:r>
                <a:r>
                  <a:rPr kumimoji="0" lang="en-US" altLang="ko-KR" sz="1400" b="0" u="none" strike="noStrike" cap="none" normalizeH="0" baseline="30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k</a:t>
                </a:r>
                <a:r>
                  <a:rPr kumimoji="0" lang="en-US" altLang="ko-KR" sz="14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rPr>
                  <a:t>)</a:t>
                </a:r>
                <a:endParaRPr kumimoji="0" lang="en-US" altLang="en-US" sz="2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9" name="Text Box 126"/>
            <p:cNvSpPr txBox="1">
              <a:spLocks noChangeAspect="1" noChangeArrowheads="1"/>
            </p:cNvSpPr>
            <p:nvPr/>
          </p:nvSpPr>
          <p:spPr bwMode="auto">
            <a:xfrm>
              <a:off x="5382579" y="2761274"/>
              <a:ext cx="577600" cy="27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Malgun Gothic" panose="020B0503020000020004" pitchFamily="34" charset="-127"/>
                </a:rPr>
                <a:t>f(x</a:t>
              </a:r>
              <a:r>
                <a:rPr kumimoji="0" lang="en-US" altLang="ko-KR" sz="1400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Malgun Gothic" panose="020B0503020000020004" pitchFamily="34" charset="-127"/>
                </a:rPr>
                <a:t>k+1</a:t>
              </a:r>
              <a:r>
                <a:rPr kumimoji="0" lang="en-US" altLang="ko-KR" sz="1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Malgun Gothic" panose="020B0503020000020004" pitchFamily="34" charset="-127"/>
                </a:rPr>
                <a:t>)</a:t>
              </a:r>
              <a:endPara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54042"/>
                </p:ext>
              </p:extLst>
            </p:nvPr>
          </p:nvGraphicFramePr>
          <p:xfrm>
            <a:off x="7052680" y="1834330"/>
            <a:ext cx="235385" cy="455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3480" imgH="761760" progId="Equation.DSMT4">
                    <p:embed/>
                  </p:oleObj>
                </mc:Choice>
                <mc:Fallback>
                  <p:oleObj name="Equation" r:id="rId3" imgW="393480" imgH="76176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52680" y="1834330"/>
                          <a:ext cx="235385" cy="4555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 bwMode="auto">
            <a:xfrm>
              <a:off x="7291861" y="2289913"/>
              <a:ext cx="159222" cy="5358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905F2E-C08A-0AC1-3EDE-2E8D09376E16}"/>
                  </a:ext>
                </a:extLst>
              </p:cNvPr>
              <p:cNvSpPr txBox="1"/>
              <p:nvPr/>
            </p:nvSpPr>
            <p:spPr>
              <a:xfrm>
                <a:off x="782660" y="1295866"/>
                <a:ext cx="3678508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0" smtClean="0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905F2E-C08A-0AC1-3EDE-2E8D09376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0" y="1295866"/>
                <a:ext cx="3678508" cy="1019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68E97B-08CB-BF97-7AB8-3998E4D1B28B}"/>
                  </a:ext>
                </a:extLst>
              </p:cNvPr>
              <p:cNvSpPr txBox="1"/>
              <p:nvPr/>
            </p:nvSpPr>
            <p:spPr>
              <a:xfrm>
                <a:off x="2413791" y="2837130"/>
                <a:ext cx="2533258" cy="777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68E97B-08CB-BF97-7AB8-3998E4D1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91" y="2837130"/>
                <a:ext cx="2533258" cy="777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E1914B-5088-C6E8-8840-84EAAF421E4F}"/>
                  </a:ext>
                </a:extLst>
              </p:cNvPr>
              <p:cNvSpPr txBox="1"/>
              <p:nvPr/>
            </p:nvSpPr>
            <p:spPr>
              <a:xfrm>
                <a:off x="782660" y="4654502"/>
                <a:ext cx="4436727" cy="79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sepChr m:val=",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𝓁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E1914B-5088-C6E8-8840-84EAAF421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0" y="4654502"/>
                <a:ext cx="4436727" cy="794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251992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Linearization of energy form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Note that the domain is fixed (undeformed reference)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Need to express in terms of displacement increment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Stress increment (St. Venant-Kirchhoff material)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Strain increment (Green-Lagrange strain)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05B3BF-38C5-9E0C-A52C-DD628D6AD0F5}"/>
                  </a:ext>
                </a:extLst>
              </p:cNvPr>
              <p:cNvSpPr txBox="1"/>
              <p:nvPr/>
            </p:nvSpPr>
            <p:spPr>
              <a:xfrm>
                <a:off x="869153" y="1192213"/>
                <a:ext cx="7183633" cy="950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Pre>
                                <m:sPre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</m:sPre>
                            </m:sub>
                            <m:sup/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nary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Pre>
                            <m:sPre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sPre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05B3BF-38C5-9E0C-A52C-DD628D6AD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3" y="1192213"/>
                <a:ext cx="7183633" cy="950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930244-C1F7-5962-3051-3B808290A684}"/>
                  </a:ext>
                </a:extLst>
              </p:cNvPr>
              <p:cNvSpPr txBox="1"/>
              <p:nvPr/>
            </p:nvSpPr>
            <p:spPr>
              <a:xfrm>
                <a:off x="1010653" y="3678226"/>
                <a:ext cx="3036857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930244-C1F7-5962-3051-3B808290A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3" y="3678226"/>
                <a:ext cx="3036857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BFB545-26D2-859D-4E6A-E03D1CCA8B3F}"/>
                  </a:ext>
                </a:extLst>
              </p:cNvPr>
              <p:cNvSpPr txBox="1"/>
              <p:nvPr/>
            </p:nvSpPr>
            <p:spPr>
              <a:xfrm>
                <a:off x="944780" y="4891685"/>
                <a:ext cx="328596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BFB545-26D2-859D-4E6A-E03D1CCA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80" y="4891685"/>
                <a:ext cx="328596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F72A4F-B3B4-650F-49E3-7557B0C1D9CB}"/>
                  </a:ext>
                </a:extLst>
              </p:cNvPr>
              <p:cNvSpPr txBox="1"/>
              <p:nvPr/>
            </p:nvSpPr>
            <p:spPr>
              <a:xfrm>
                <a:off x="944780" y="5701661"/>
                <a:ext cx="6184129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den>
                          </m:f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den>
                          </m:f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F72A4F-B3B4-650F-49E3-7557B0C1D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80" y="5701661"/>
                <a:ext cx="6184129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486588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674255" y="4541093"/>
            <a:ext cx="7915564" cy="89332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12" y="741363"/>
            <a:ext cx="8909050" cy="58737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Strain increment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Inc. strain variation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 err="1">
                <a:solidFill>
                  <a:srgbClr val="2C02C6"/>
                </a:solidFill>
              </a:rPr>
              <a:t>Linearized</a:t>
            </a:r>
            <a:r>
              <a:rPr lang="en-US" b="1" dirty="0">
                <a:solidFill>
                  <a:srgbClr val="2C02C6"/>
                </a:solidFill>
              </a:rPr>
              <a:t> energy form</a:t>
            </a:r>
          </a:p>
          <a:p>
            <a:pPr lvl="1">
              <a:spcBef>
                <a:spcPts val="1200"/>
              </a:spcBef>
            </a:pPr>
            <a:endParaRPr lang="en-US" b="1" dirty="0"/>
          </a:p>
          <a:p>
            <a:pPr lvl="1">
              <a:spcBef>
                <a:spcPts val="1200"/>
              </a:spcBef>
            </a:pPr>
            <a:endParaRPr lang="en-US" b="1" dirty="0"/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Implicitly depends on u, but bilinear </a:t>
            </a:r>
            <a:r>
              <a:rPr lang="en-US" b="1" dirty="0" err="1">
                <a:solidFill>
                  <a:srgbClr val="2C02C6"/>
                </a:solidFill>
              </a:rPr>
              <a:t>w.r.t</a:t>
            </a:r>
            <a:r>
              <a:rPr lang="en-US" b="1" dirty="0">
                <a:solidFill>
                  <a:srgbClr val="2C02C6"/>
                </a:solidFill>
              </a:rPr>
              <a:t>. </a:t>
            </a:r>
            <a:r>
              <a:rPr lang="en-US" b="1" dirty="0">
                <a:solidFill>
                  <a:srgbClr val="2C02C6"/>
                </a:solidFill>
                <a:latin typeface="Symbol" pitchFamily="18" charset="2"/>
              </a:rPr>
              <a:t>D</a:t>
            </a:r>
            <a:r>
              <a:rPr lang="en-US" b="1" dirty="0">
                <a:solidFill>
                  <a:srgbClr val="2C02C6"/>
                </a:solidFill>
              </a:rPr>
              <a:t>u and </a:t>
            </a:r>
            <a:r>
              <a:rPr lang="en-US" b="1" dirty="0">
                <a:solidFill>
                  <a:srgbClr val="2C02C6"/>
                </a:solidFill>
                <a:latin typeface="Comic Sans MS"/>
              </a:rPr>
              <a:t>ū</a:t>
            </a:r>
            <a:endParaRPr lang="en-US" b="1" dirty="0">
              <a:solidFill>
                <a:srgbClr val="2C02C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First term: tangent stiffness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Second term: initial stiffness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66624" y="2013433"/>
                <a:ext cx="2099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2C02C6"/>
                    </a:solidFill>
                  </a:rPr>
                  <a:t>!!! Linear </a:t>
                </a:r>
                <a:r>
                  <a:rPr lang="en-US" b="1" dirty="0" err="1">
                    <a:solidFill>
                      <a:srgbClr val="2C02C6"/>
                    </a:solidFill>
                  </a:rPr>
                  <a:t>w.r.t</a:t>
                </a:r>
                <a:r>
                  <a:rPr lang="en-US" b="1" dirty="0">
                    <a:solidFill>
                      <a:srgbClr val="2C02C6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624" y="2013433"/>
                <a:ext cx="2099742" cy="369332"/>
              </a:xfrm>
              <a:prstGeom prst="rect">
                <a:avLst/>
              </a:prstGeom>
              <a:blipFill>
                <a:blip r:embed="rId2"/>
                <a:stretch>
                  <a:fillRect l="-23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62436" y="3385126"/>
                <a:ext cx="21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2C02C6"/>
                    </a:solidFill>
                  </a:rPr>
                  <a:t>!!! Linear </a:t>
                </a:r>
                <a:r>
                  <a:rPr lang="en-US" b="1" dirty="0" err="1">
                    <a:solidFill>
                      <a:srgbClr val="2C02C6"/>
                    </a:solidFill>
                  </a:rPr>
                  <a:t>w.r.t</a:t>
                </a:r>
                <a:r>
                  <a:rPr lang="en-US" b="1" dirty="0">
                    <a:solidFill>
                      <a:srgbClr val="2C02C6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36" y="3385126"/>
                <a:ext cx="2125390" cy="369332"/>
              </a:xfrm>
              <a:prstGeom prst="rect">
                <a:avLst/>
              </a:prstGeom>
              <a:blipFill>
                <a:blip r:embed="rId3"/>
                <a:stretch>
                  <a:fillRect l="-25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5151EA-02A7-2B05-A79A-A86580818CF7}"/>
                  </a:ext>
                </a:extLst>
              </p:cNvPr>
              <p:cNvSpPr txBox="1"/>
              <p:nvPr/>
            </p:nvSpPr>
            <p:spPr>
              <a:xfrm>
                <a:off x="2832167" y="541767"/>
                <a:ext cx="3964162" cy="1946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   =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𝑠𝑦𝑚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5151EA-02A7-2B05-A79A-A86580818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67" y="541767"/>
                <a:ext cx="3964162" cy="1946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0DC155-FC84-6443-D57D-09CC45873758}"/>
                  </a:ext>
                </a:extLst>
              </p:cNvPr>
              <p:cNvSpPr txBox="1"/>
              <p:nvPr/>
            </p:nvSpPr>
            <p:spPr>
              <a:xfrm>
                <a:off x="3190087" y="2488710"/>
                <a:ext cx="3310650" cy="1295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acc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𝑠𝑦𝑚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𝑠𝑦𝑚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mr>
                        <m:m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    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𝑠𝑦𝑚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0DC155-FC84-6443-D57D-09CC45873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87" y="2488710"/>
                <a:ext cx="3310650" cy="12952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1E269-45FB-31E5-5678-10666F3E31B4}"/>
                  </a:ext>
                </a:extLst>
              </p:cNvPr>
              <p:cNvSpPr txBox="1"/>
              <p:nvPr/>
            </p:nvSpPr>
            <p:spPr>
              <a:xfrm>
                <a:off x="801465" y="4541094"/>
                <a:ext cx="7195688" cy="893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Pre>
                            <m:sPre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sPre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1E269-45FB-31E5-5678-10666F3E3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65" y="4541094"/>
                <a:ext cx="7195688" cy="893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905677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N-R Iteration with Incremental Force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the current load step and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 be the current iteration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Then, the N-R iteration can be done by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Update the total displacement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In discrete form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What 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Pre>
                              <m:sPre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𝐊</m:t>
                                </m:r>
                              </m:e>
                            </m:sPre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</m:sPre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849747" y="2133600"/>
            <a:ext cx="6493161" cy="73890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F50D38-E240-6581-C181-DD71D4DC7C85}"/>
                  </a:ext>
                </a:extLst>
              </p:cNvPr>
              <p:cNvSpPr txBox="1"/>
              <p:nvPr/>
            </p:nvSpPr>
            <p:spPr>
              <a:xfrm>
                <a:off x="790647" y="2196099"/>
                <a:ext cx="6504024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  <m:sPre>
                            <m:sPre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sPr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sPr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sPre>
                          <m:sPre>
                            <m:sPre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sPr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F50D38-E240-6581-C181-DD71D4DC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47" y="2196099"/>
                <a:ext cx="6504024" cy="534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3BE9A-05BD-BDEF-A630-C46078F540AF}"/>
                  </a:ext>
                </a:extLst>
              </p:cNvPr>
              <p:cNvSpPr txBox="1"/>
              <p:nvPr/>
            </p:nvSpPr>
            <p:spPr>
              <a:xfrm>
                <a:off x="914400" y="3616349"/>
                <a:ext cx="2858218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sPre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sPre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3BE9A-05BD-BDEF-A630-C46078F5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16349"/>
                <a:ext cx="2858218" cy="468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AF261D-BADA-2599-9201-444E35BD9D3D}"/>
                  </a:ext>
                </a:extLst>
              </p:cNvPr>
              <p:cNvSpPr txBox="1"/>
              <p:nvPr/>
            </p:nvSpPr>
            <p:spPr>
              <a:xfrm>
                <a:off x="1072529" y="4565125"/>
                <a:ext cx="4136004" cy="581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Pre>
                                <m:sPre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Pre>
                                <m:sPre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</m:sPre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AF261D-BADA-2599-9201-444E35BD9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29" y="4565125"/>
                <a:ext cx="4136004" cy="581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403764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Uniaxial</a:t>
            </a:r>
            <a:r>
              <a:rPr lang="en-US" dirty="0"/>
              <a:t>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Kinematics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Strain variation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Strain energy density and stress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Energy and load forms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Variational equation: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    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5586978" y="835174"/>
            <a:ext cx="3365500" cy="1368425"/>
            <a:chOff x="3513" y="8399"/>
            <a:chExt cx="5300" cy="2155"/>
          </a:xfrm>
        </p:grpSpPr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3768" y="9134"/>
              <a:ext cx="3735" cy="51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685" name="Rectangle 5" descr="Light upward diagonal"/>
            <p:cNvSpPr>
              <a:spLocks noChangeArrowheads="1"/>
            </p:cNvSpPr>
            <p:nvPr/>
          </p:nvSpPr>
          <p:spPr bwMode="auto">
            <a:xfrm>
              <a:off x="3513" y="8399"/>
              <a:ext cx="255" cy="196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 flipV="1">
              <a:off x="3768" y="8399"/>
              <a:ext cx="1" cy="2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>
              <a:off x="7503" y="9749"/>
              <a:ext cx="0" cy="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3747" y="10349"/>
              <a:ext cx="3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7503" y="9389"/>
              <a:ext cx="6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5199" y="10059"/>
              <a:ext cx="1004" cy="4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L</a:t>
              </a:r>
              <a:r>
                <a:rPr kumimoji="0" lang="en-US" altLang="ko-KR" sz="14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0</a:t>
              </a: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=1m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3807" y="921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7121" y="921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7450" y="8916"/>
              <a:ext cx="1363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 = 100N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694" name="AutoShape 14"/>
            <p:cNvCxnSpPr>
              <a:cxnSpLocks noChangeShapeType="1"/>
            </p:cNvCxnSpPr>
            <p:nvPr/>
          </p:nvCxnSpPr>
          <p:spPr bwMode="auto">
            <a:xfrm>
              <a:off x="3772" y="9930"/>
              <a:ext cx="3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4047" y="9711"/>
              <a:ext cx="363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x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DE059-F745-92BF-E9E7-185E1BC48271}"/>
                  </a:ext>
                </a:extLst>
              </p:cNvPr>
              <p:cNvSpPr txBox="1"/>
              <p:nvPr/>
            </p:nvSpPr>
            <p:spPr>
              <a:xfrm>
                <a:off x="2049665" y="557750"/>
                <a:ext cx="2867388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DE059-F745-92BF-E9E7-185E1BC4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65" y="557750"/>
                <a:ext cx="2867388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0801BC-5961-B527-F462-7CDF2BA1354A}"/>
                  </a:ext>
                </a:extLst>
              </p:cNvPr>
              <p:cNvSpPr txBox="1"/>
              <p:nvPr/>
            </p:nvSpPr>
            <p:spPr>
              <a:xfrm>
                <a:off x="469722" y="1302612"/>
                <a:ext cx="4955331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0801BC-5961-B527-F462-7CDF2BA1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2" y="1302612"/>
                <a:ext cx="4955331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5603FD-5565-7709-51DD-43C9FA9C5DDF}"/>
                  </a:ext>
                </a:extLst>
              </p:cNvPr>
              <p:cNvSpPr txBox="1"/>
              <p:nvPr/>
            </p:nvSpPr>
            <p:spPr>
              <a:xfrm>
                <a:off x="529392" y="2708827"/>
                <a:ext cx="4473532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5603FD-5565-7709-51DD-43C9FA9C5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92" y="2708827"/>
                <a:ext cx="4473532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EBC473-4201-3F19-CC28-45F8138CC8B5}"/>
                  </a:ext>
                </a:extLst>
              </p:cNvPr>
              <p:cNvSpPr txBox="1"/>
              <p:nvPr/>
            </p:nvSpPr>
            <p:spPr>
              <a:xfrm>
                <a:off x="424107" y="3844578"/>
                <a:ext cx="305461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EBC473-4201-3F19-CC28-45F8138CC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" y="3844578"/>
                <a:ext cx="3054618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42C749-E839-432A-F0E4-A181FAE048AB}"/>
                  </a:ext>
                </a:extLst>
              </p:cNvPr>
              <p:cNvSpPr txBox="1"/>
              <p:nvPr/>
            </p:nvSpPr>
            <p:spPr>
              <a:xfrm>
                <a:off x="3614681" y="3792375"/>
                <a:ext cx="5430333" cy="855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42C749-E839-432A-F0E4-A181FAE04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681" y="3792375"/>
                <a:ext cx="5430333" cy="855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DC508C-A44C-7C1A-AF77-FAF1C61D83FA}"/>
                  </a:ext>
                </a:extLst>
              </p:cNvPr>
              <p:cNvSpPr txBox="1"/>
              <p:nvPr/>
            </p:nvSpPr>
            <p:spPr>
              <a:xfrm>
                <a:off x="417631" y="4996251"/>
                <a:ext cx="6362318" cy="92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nary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DC508C-A44C-7C1A-AF77-FAF1C61D8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1" y="4996251"/>
                <a:ext cx="6362318" cy="9229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C39E7-9D79-B08A-EC27-7CB52C6A6ECC}"/>
                  </a:ext>
                </a:extLst>
              </p:cNvPr>
              <p:cNvSpPr txBox="1"/>
              <p:nvPr/>
            </p:nvSpPr>
            <p:spPr>
              <a:xfrm>
                <a:off x="7183468" y="5232866"/>
                <a:ext cx="1769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C39E7-9D79-B08A-EC27-7CB52C6A6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468" y="5232866"/>
                <a:ext cx="1769010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447964"/>
      </p:ext>
    </p:extLst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Uniaxial</a:t>
            </a:r>
            <a:r>
              <a:rPr lang="en-US" dirty="0"/>
              <a:t>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r>
              <a:rPr lang="en-US" dirty="0"/>
              <a:t>N-R iteration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CA549B-EAEF-799F-3858-E2FED4FCF784}"/>
                  </a:ext>
                </a:extLst>
              </p:cNvPr>
              <p:cNvSpPr txBox="1"/>
              <p:nvPr/>
            </p:nvSpPr>
            <p:spPr>
              <a:xfrm>
                <a:off x="650550" y="1255140"/>
                <a:ext cx="4311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CA549B-EAEF-799F-3858-E2FED4FCF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0" y="1255140"/>
                <a:ext cx="4311373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B2BD46-E8C2-A23D-AFDB-6C6365B0778B}"/>
                  </a:ext>
                </a:extLst>
              </p:cNvPr>
              <p:cNvSpPr txBox="1"/>
              <p:nvPr/>
            </p:nvSpPr>
            <p:spPr>
              <a:xfrm>
                <a:off x="5314520" y="1255139"/>
                <a:ext cx="2115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B2BD46-E8C2-A23D-AFDB-6C6365B07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20" y="1255139"/>
                <a:ext cx="2115516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B25D6C-1CE5-6FE9-5800-00307AD0954D}"/>
                  </a:ext>
                </a:extLst>
              </p:cNvPr>
              <p:cNvSpPr txBox="1"/>
              <p:nvPr/>
            </p:nvSpPr>
            <p:spPr>
              <a:xfrm>
                <a:off x="650550" y="1678910"/>
                <a:ext cx="7079695" cy="137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nary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mr>
                        <m:m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𝐸𝐴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</m:e>
                                    </m:d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B25D6C-1CE5-6FE9-5800-00307AD0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0" y="1678910"/>
                <a:ext cx="7079695" cy="1379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04858E-C99F-53D1-A2D3-E1F9E41B85C0}"/>
                  </a:ext>
                </a:extLst>
              </p:cNvPr>
              <p:cNvSpPr txBox="1"/>
              <p:nvPr/>
            </p:nvSpPr>
            <p:spPr>
              <a:xfrm>
                <a:off x="790647" y="3863855"/>
                <a:ext cx="6883423" cy="648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04858E-C99F-53D1-A2D3-E1F9E41B8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47" y="3863855"/>
                <a:ext cx="6883423" cy="648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C301C-0E63-6C19-188C-5DA94CB04BDD}"/>
                  </a:ext>
                </a:extLst>
              </p:cNvPr>
              <p:cNvSpPr txBox="1"/>
              <p:nvPr/>
            </p:nvSpPr>
            <p:spPr>
              <a:xfrm>
                <a:off x="925557" y="4661377"/>
                <a:ext cx="2523063" cy="476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C301C-0E63-6C19-188C-5DA94CB0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57" y="4661377"/>
                <a:ext cx="2523063" cy="476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25804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Mild vs. Rough Nonlinearity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C02C6"/>
                </a:solidFill>
              </a:rPr>
              <a:t>Mild</a:t>
            </a:r>
            <a:r>
              <a:rPr lang="en-US" dirty="0"/>
              <a:t> Nonlinear Problems (Chap 3)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Continuous, </a:t>
            </a:r>
            <a:r>
              <a:rPr lang="en-US" b="1" dirty="0">
                <a:solidFill>
                  <a:srgbClr val="2C02C6"/>
                </a:solidFill>
              </a:rPr>
              <a:t>history-independent</a:t>
            </a:r>
            <a:r>
              <a:rPr lang="en-US" dirty="0"/>
              <a:t> nonlinear relations between stress and strain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Nonlinear elasticity, Geometric nonlinearity, and deformation-dependent loads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C02C6"/>
                </a:solidFill>
              </a:rPr>
              <a:t>Rough</a:t>
            </a:r>
            <a:r>
              <a:rPr lang="en-US" dirty="0"/>
              <a:t> Nonlinear Problems (Chap 4 &amp; 5)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Equality and/or inequality constraints in constitutive relations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2C02C6"/>
                </a:solidFill>
              </a:rPr>
              <a:t>History-dependent</a:t>
            </a:r>
            <a:r>
              <a:rPr lang="en-US" dirty="0"/>
              <a:t> nonlinear relations between stress and strain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Elastoplasticity and contact problems </a:t>
            </a:r>
          </a:p>
        </p:txBody>
      </p: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Uniaxial</a:t>
            </a:r>
            <a:r>
              <a:rPr lang="en-US" dirty="0"/>
              <a:t> Bar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59692" y="994726"/>
            <a:ext cx="5838567" cy="556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(a) with initial stiffness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Iteration	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u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	Strain	Stress	</a:t>
            </a:r>
            <a:r>
              <a:rPr kumimoji="0" lang="en-US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conv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	0.0000	0.0000	0.0000	9.999E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01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1	0.5000	0.6250	125.00	7.655E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01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2	0.3478	0.4083	81.664	1.014E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02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3	0.3252	0.3781	75.616	4.236E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06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(b) without initial stiffness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Iteration	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u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	Strain	Stress	</a:t>
            </a:r>
            <a:r>
              <a:rPr kumimoji="0" lang="en-US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conv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	0.0000	0.0000	0.0000	9.999E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01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1	0.5000	0.6250	125.00	7.655E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01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2	0.3056	0.3252	70.448	6.442E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03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3	0.3291	0.3833	76.651	3.524E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04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4	0.3238	0.3762	75.242	1.568E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05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5	0.3250	0.3770	75.541	7.314E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07	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9372" y="1297460"/>
            <a:ext cx="490563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779372" y="3019199"/>
            <a:ext cx="490563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79372" y="3431096"/>
            <a:ext cx="490563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79372" y="5968397"/>
            <a:ext cx="490563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779372" y="3744137"/>
            <a:ext cx="490563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779372" y="1598135"/>
            <a:ext cx="490563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5517122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Lagrangian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The current configuration is the reference frame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Remember it is unknown until we solve the problem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How are we going to integrate if we don’t know integral domain?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What stress and strain should be used?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For stress, we can use Cauchy stress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For strain, engineering strain is a pair of Cauchy stress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But, it must be defined in the current configuration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0BCBA-9A9C-4135-1416-7DF17E2905E2}"/>
                  </a:ext>
                </a:extLst>
              </p:cNvPr>
              <p:cNvSpPr txBox="1"/>
              <p:nvPr/>
            </p:nvSpPr>
            <p:spPr>
              <a:xfrm>
                <a:off x="1842550" y="4159488"/>
                <a:ext cx="4353308" cy="963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num>
                                <m:den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𝑠𝑦𝑚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0BCBA-9A9C-4135-1416-7DF17E290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50" y="4159488"/>
                <a:ext cx="4353308" cy="963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7629"/>
      </p:ext>
    </p:extLst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Equation in 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Instead of deriving a new variational equation, we will convert from TL equation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936" y="4145947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Similarly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DEF814-2C97-D997-30F0-5AA207EE7E16}"/>
                  </a:ext>
                </a:extLst>
              </p:cNvPr>
              <p:cNvSpPr txBox="1"/>
              <p:nvPr/>
            </p:nvSpPr>
            <p:spPr>
              <a:xfrm>
                <a:off x="4564856" y="1540042"/>
                <a:ext cx="4610749" cy="394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den>
                          </m:f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</m:oMath>
                  </m:oMathPara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br>
                  <a:rPr lang="en-US" sz="2400" b="1" dirty="0">
                    <a:latin typeface="Cambria Math" panose="02040503050406030204" pitchFamily="18" charset="0"/>
                  </a:rPr>
                </a:b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br>
                  <a:rPr lang="en-US" sz="2400" b="1" dirty="0">
                    <a:latin typeface="Cambria Math" panose="02040503050406030204" pitchFamily="18" charset="0"/>
                  </a:rPr>
                </a:b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</m:oMath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𝛆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DEF814-2C97-D997-30F0-5AA207EE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856" y="1540042"/>
                <a:ext cx="4610749" cy="3948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F46A07-4373-881C-75FF-871AF760AA3A}"/>
                  </a:ext>
                </a:extLst>
              </p:cNvPr>
              <p:cNvSpPr txBox="1"/>
              <p:nvPr/>
            </p:nvSpPr>
            <p:spPr>
              <a:xfrm>
                <a:off x="440011" y="1663795"/>
                <a:ext cx="3220177" cy="130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     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den>
                            </m:f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F46A07-4373-881C-75FF-871AF760A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1" y="1663795"/>
                <a:ext cx="3220177" cy="1309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AA05C3-BCCB-D680-A062-E7BB1D5F5180}"/>
                  </a:ext>
                </a:extLst>
              </p:cNvPr>
              <p:cNvSpPr txBox="1"/>
              <p:nvPr/>
            </p:nvSpPr>
            <p:spPr>
              <a:xfrm>
                <a:off x="591266" y="4644482"/>
                <a:ext cx="3165482" cy="1319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𝛥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num>
                                      <m:den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AA05C3-BCCB-D680-A062-E7BB1D5F5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66" y="4644482"/>
                <a:ext cx="3165482" cy="13194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9394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219200" y="4507345"/>
            <a:ext cx="3343564" cy="84783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20800" y="5920509"/>
            <a:ext cx="3842327" cy="64654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Equation in UL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We just showed that material and spatial forms are mathematically equivalent</a:t>
            </a:r>
          </a:p>
          <a:p>
            <a:r>
              <a:rPr lang="en-US" dirty="0"/>
              <a:t>Although they are equivalent, we use different notation: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Variational Equation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2582" y="6003637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to load form?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9528" y="4775201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Is this linear or nonlinear?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73CECA-F0AF-D6BB-4D96-85C452D66B00}"/>
                  </a:ext>
                </a:extLst>
              </p:cNvPr>
              <p:cNvSpPr txBox="1"/>
              <p:nvPr/>
            </p:nvSpPr>
            <p:spPr>
              <a:xfrm>
                <a:off x="1476864" y="5962950"/>
                <a:ext cx="3530197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73CECA-F0AF-D6BB-4D96-85C452D66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64" y="5962950"/>
                <a:ext cx="3530197" cy="50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ED4F3D-6B86-2B54-48BB-9365554533B2}"/>
                  </a:ext>
                </a:extLst>
              </p:cNvPr>
              <p:cNvSpPr txBox="1"/>
              <p:nvPr/>
            </p:nvSpPr>
            <p:spPr>
              <a:xfrm>
                <a:off x="1346713" y="4461921"/>
                <a:ext cx="3088538" cy="893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ED4F3D-6B86-2B54-48BB-936555453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13" y="4461921"/>
                <a:ext cx="3088538" cy="893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3E9929-F489-8B2A-E77F-FBC1E1DAD735}"/>
                  </a:ext>
                </a:extLst>
              </p:cNvPr>
              <p:cNvSpPr txBox="1"/>
              <p:nvPr/>
            </p:nvSpPr>
            <p:spPr>
              <a:xfrm>
                <a:off x="1215279" y="1985759"/>
                <a:ext cx="6713441" cy="5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𝑗𝑙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𝑚𝑘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3E9929-F489-8B2A-E77F-FBC1E1DAD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79" y="1985759"/>
                <a:ext cx="6713441" cy="522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4EC430-B4D0-8481-9CFF-631EF9DB4D77}"/>
                  </a:ext>
                </a:extLst>
              </p:cNvPr>
              <p:cNvSpPr txBox="1"/>
              <p:nvPr/>
            </p:nvSpPr>
            <p:spPr>
              <a:xfrm>
                <a:off x="1031278" y="1168785"/>
                <a:ext cx="7227811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sz="2400" b="1" i="0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sz="2400" b="1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4EC430-B4D0-8481-9CFF-631EF9DB4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8" y="1168785"/>
                <a:ext cx="7227811" cy="89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00851-0322-7CAA-9DD1-94646128243D}"/>
                  </a:ext>
                </a:extLst>
              </p:cNvPr>
              <p:cNvSpPr txBox="1"/>
              <p:nvPr/>
            </p:nvSpPr>
            <p:spPr>
              <a:xfrm>
                <a:off x="1215279" y="2508466"/>
                <a:ext cx="5504969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00851-0322-7CAA-9DD1-946461282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79" y="2508466"/>
                <a:ext cx="5504969" cy="89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129723"/>
      </p:ext>
    </p:extLst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Linearization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challenging because we don’t know the current configuration (it is function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Similar to the energy form, we can convert the </a:t>
                </a:r>
                <a:r>
                  <a:rPr lang="en-US" dirty="0" err="1"/>
                  <a:t>linearized</a:t>
                </a:r>
                <a:r>
                  <a:rPr lang="en-US" dirty="0"/>
                  <a:t> energy form of TL</a:t>
                </a:r>
              </a:p>
              <a:p>
                <a:r>
                  <a:rPr lang="en-US" dirty="0"/>
                  <a:t>Remember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subSup"/>
                        <m:supHide m:val="o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Pre>
                          <m:sPre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sPre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0" dirty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acc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𝐃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acc>
                              <m:accPr>
                                <m:chr m:val="̅"/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0" dirty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acc>
                          </m:e>
                        </m:d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d</m:t>
                        </m:r>
                        <m:sPre>
                          <m:sPre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sPre>
                      </m:e>
                    </m:nary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Initial stiffness term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2811085" y="5468184"/>
            <a:ext cx="3204703" cy="86308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cxnSpLocks/>
            <a:stCxn id="8" idx="3"/>
          </p:cNvCxnSpPr>
          <p:nvPr/>
        </p:nvCxnSpPr>
        <p:spPr bwMode="auto">
          <a:xfrm>
            <a:off x="6015788" y="5899728"/>
            <a:ext cx="662254" cy="9492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of UL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77CE8B-DB4F-17FF-EDE4-29A86517374A}"/>
                  </a:ext>
                </a:extLst>
              </p:cNvPr>
              <p:cNvSpPr txBox="1"/>
              <p:nvPr/>
            </p:nvSpPr>
            <p:spPr>
              <a:xfrm>
                <a:off x="611892" y="3581973"/>
                <a:ext cx="6772302" cy="2737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acc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𝐮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𝛥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num>
                                      <m:den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𝐮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         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𝑗𝑙</m:t>
                                </m:r>
                              </m:sub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77CE8B-DB4F-17FF-EDE4-29A865173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2" y="3581973"/>
                <a:ext cx="6772302" cy="2737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492DB6-9ECE-99CB-BF8B-00EECA4365A5}"/>
                  </a:ext>
                </a:extLst>
              </p:cNvPr>
              <p:cNvSpPr txBox="1"/>
              <p:nvPr/>
            </p:nvSpPr>
            <p:spPr>
              <a:xfrm>
                <a:off x="6629915" y="5794602"/>
                <a:ext cx="1351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492DB6-9ECE-99CB-BF8B-00EECA436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915" y="5794602"/>
                <a:ext cx="1351524" cy="400110"/>
              </a:xfrm>
              <a:prstGeom prst="rect">
                <a:avLst/>
              </a:prstGeom>
              <a:blipFill>
                <a:blip r:embed="rId4"/>
                <a:stretch>
                  <a:fillRect r="-16742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846378"/>
      </p:ext>
    </p:extLst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8CB4FB-B82C-4A9F-AF76-199109433A20}"/>
              </a:ext>
            </a:extLst>
          </p:cNvPr>
          <p:cNvGrpSpPr/>
          <p:nvPr/>
        </p:nvGrpSpPr>
        <p:grpSpPr>
          <a:xfrm>
            <a:off x="3311100" y="3360890"/>
            <a:ext cx="5257819" cy="1193924"/>
            <a:chOff x="3311100" y="3360890"/>
            <a:chExt cx="5257819" cy="1193924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311100" y="3360890"/>
              <a:ext cx="2409055" cy="76457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5619606" y="4104393"/>
              <a:ext cx="905164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524770" y="3908483"/>
              <a:ext cx="2044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-order spatial</a:t>
              </a:r>
              <a:br>
                <a:rPr lang="en-US" dirty="0"/>
              </a:br>
              <a:r>
                <a:rPr lang="en-US" dirty="0"/>
                <a:t>constitutive tensor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6A9FF1-72FF-CACD-0E65-BA43D923A67E}"/>
                  </a:ext>
                </a:extLst>
              </p:cNvPr>
              <p:cNvSpPr txBox="1"/>
              <p:nvPr/>
            </p:nvSpPr>
            <p:spPr>
              <a:xfrm>
                <a:off x="673202" y="2541142"/>
                <a:ext cx="6132668" cy="16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𝛆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br>
                  <a:rPr lang="en-US" sz="2400" b="1" dirty="0">
                    <a:latin typeface="Cambria Math" panose="02040503050406030204" pitchFamily="18" charset="0"/>
                  </a:rPr>
                </a:b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𝑖𝑗𝑚𝑛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𝑝𝑚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𝑞𝑛</m:t>
                          </m:r>
                        </m:sub>
                      </m:sSub>
                    </m:oMath>
                  </m:oMathPara>
                </a14:m>
                <a:br>
                  <a:rPr lang="en-US" sz="2400" b="1" dirty="0">
                    <a:latin typeface="Cambria Math" panose="02040503050406030204" pitchFamily="18" charset="0"/>
                  </a:rPr>
                </a:b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     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𝑙𝑗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𝑖𝑗𝑚𝑛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𝑝𝑚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6A9FF1-72FF-CACD-0E65-BA43D923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2" y="2541142"/>
                <a:ext cx="6132668" cy="16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 bwMode="auto">
          <a:xfrm>
            <a:off x="757382" y="1126836"/>
            <a:ext cx="3223491" cy="7019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86691" y="4599704"/>
            <a:ext cx="3417454" cy="63730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of UL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26619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Initial stiffness term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Tangent stiffness term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48873" y="55048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0FDD9E-F793-03FE-5EA8-AAEA1E3A33FC}"/>
                  </a:ext>
                </a:extLst>
              </p:cNvPr>
              <p:cNvSpPr txBox="1"/>
              <p:nvPr/>
            </p:nvSpPr>
            <p:spPr>
              <a:xfrm>
                <a:off x="853426" y="1221616"/>
                <a:ext cx="2886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𝜼</m:t>
                      </m:r>
                      <m:d>
                        <m:dPr>
                          <m:sepChr m:val=",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0FDD9E-F793-03FE-5EA8-AAEA1E3A3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6" y="1221616"/>
                <a:ext cx="2886110" cy="461665"/>
              </a:xfrm>
              <a:prstGeom prst="rect">
                <a:avLst/>
              </a:prstGeom>
              <a:blipFill>
                <a:blip r:embed="rId3"/>
                <a:stretch>
                  <a:fillRect r="-101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719979-FD9B-4EF7-B894-6A40B7919145}"/>
                  </a:ext>
                </a:extLst>
              </p:cNvPr>
              <p:cNvSpPr txBox="1"/>
              <p:nvPr/>
            </p:nvSpPr>
            <p:spPr>
              <a:xfrm>
                <a:off x="4400171" y="1246985"/>
                <a:ext cx="397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dirty="0" smtClean="0">
                          <a:latin typeface="Cambria Math" panose="02040503050406030204" pitchFamily="18" charset="0"/>
                        </a:rPr>
                        <m:t>η</m:t>
                      </m:r>
                      <m:d>
                        <m:dPr>
                          <m:sepChr m:val=",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𝑠𝑦𝑚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719979-FD9B-4EF7-B894-6A40B7919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71" y="1246985"/>
                <a:ext cx="3976794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8DD1DB-400A-E0D4-842B-F35C6276A25C}"/>
                  </a:ext>
                </a:extLst>
              </p:cNvPr>
              <p:cNvSpPr txBox="1"/>
              <p:nvPr/>
            </p:nvSpPr>
            <p:spPr>
              <a:xfrm>
                <a:off x="1127531" y="4675985"/>
                <a:ext cx="2722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𝛆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8DD1DB-400A-E0D4-842B-F35C6276A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31" y="4675985"/>
                <a:ext cx="2722861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1F6E6F-8AB1-AD99-A2F8-ABFC1470E14C}"/>
                  </a:ext>
                </a:extLst>
              </p:cNvPr>
              <p:cNvSpPr txBox="1"/>
              <p:nvPr/>
            </p:nvSpPr>
            <p:spPr>
              <a:xfrm>
                <a:off x="2789168" y="5274675"/>
                <a:ext cx="3863109" cy="84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𝑖𝑟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𝑗𝑠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𝑟𝑠𝑚𝑛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1F6E6F-8AB1-AD99-A2F8-ABFC1470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68" y="5274675"/>
                <a:ext cx="3863109" cy="8419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480278"/>
      </p:ext>
    </p:extLst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Constitutive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For St. Venant-Kirchhoff material</a:t>
                </a:r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It is possible to show</a:t>
                </a:r>
              </a:p>
              <a:p>
                <a:pPr>
                  <a:spcBef>
                    <a:spcPts val="24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Observation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dirty="0"/>
                  <a:t> (material) is constant, but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dirty="0"/>
                  <a:t> (spatial) is not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739EE-C5C5-C8A3-9242-AB2BBE173639}"/>
                  </a:ext>
                </a:extLst>
              </p:cNvPr>
              <p:cNvSpPr txBox="1"/>
              <p:nvPr/>
            </p:nvSpPr>
            <p:spPr>
              <a:xfrm>
                <a:off x="550014" y="2295231"/>
                <a:ext cx="5262403" cy="84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𝑗𝑙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739EE-C5C5-C8A3-9242-AB2BBE17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4" y="2295231"/>
                <a:ext cx="5262403" cy="841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CBB4F7-6AF5-708C-096B-287BE3A5F882}"/>
                  </a:ext>
                </a:extLst>
              </p:cNvPr>
              <p:cNvSpPr txBox="1"/>
              <p:nvPr/>
            </p:nvSpPr>
            <p:spPr>
              <a:xfrm>
                <a:off x="825023" y="4076986"/>
                <a:ext cx="291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    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CBB4F7-6AF5-708C-096B-287BE3A5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3" y="4076986"/>
                <a:ext cx="29102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85E346-FBB9-B512-5B10-E4BBF838632E}"/>
                  </a:ext>
                </a:extLst>
              </p:cNvPr>
              <p:cNvSpPr txBox="1"/>
              <p:nvPr/>
            </p:nvSpPr>
            <p:spPr>
              <a:xfrm>
                <a:off x="393533" y="1374462"/>
                <a:ext cx="8552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dirty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𝑟𝑠𝑚𝑛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𝑟𝑚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𝑠𝑚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85E346-FBB9-B512-5B10-E4BBF8386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3" y="1374462"/>
                <a:ext cx="8552734" cy="461665"/>
              </a:xfrm>
              <a:prstGeom prst="rect">
                <a:avLst/>
              </a:prstGeom>
              <a:blipFill>
                <a:blip r:embed="rId5"/>
                <a:stretch>
                  <a:fillRect l="-214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154343"/>
      </p:ext>
    </p:extLst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849745" y="3602182"/>
            <a:ext cx="6354619" cy="58189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16000" y="2336800"/>
            <a:ext cx="5551055" cy="74814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of UL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From equivalence, the energy form is </a:t>
            </a:r>
            <a:r>
              <a:rPr lang="en-US" dirty="0" err="1"/>
              <a:t>linearized</a:t>
            </a:r>
            <a:r>
              <a:rPr lang="en-US" dirty="0"/>
              <a:t> in TL and converted to UL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N-R Iteration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Observations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Two formulations are theoretically identical with different expression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Numerical implementation will be different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Different constitutive relation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608E62-D59C-D777-E20B-173B242DE1C5}"/>
                  </a:ext>
                </a:extLst>
              </p:cNvPr>
              <p:cNvSpPr txBox="1"/>
              <p:nvPr/>
            </p:nvSpPr>
            <p:spPr>
              <a:xfrm>
                <a:off x="1065654" y="1441490"/>
                <a:ext cx="5329087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</m:acc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𝐽𝑑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608E62-D59C-D777-E20B-173B242DE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54" y="1441490"/>
                <a:ext cx="5329087" cy="8953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615B0F-8F03-8536-3450-7D6BC59DE25D}"/>
                  </a:ext>
                </a:extLst>
              </p:cNvPr>
              <p:cNvSpPr txBox="1"/>
              <p:nvPr/>
            </p:nvSpPr>
            <p:spPr>
              <a:xfrm>
                <a:off x="1065653" y="2268050"/>
                <a:ext cx="5329088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</m:acc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615B0F-8F03-8536-3450-7D6BC59DE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53" y="2268050"/>
                <a:ext cx="5329088" cy="895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1A24B7-6452-0F1C-84DC-1CDCF80499D8}"/>
                  </a:ext>
                </a:extLst>
              </p:cNvPr>
              <p:cNvSpPr txBox="1"/>
              <p:nvPr/>
            </p:nvSpPr>
            <p:spPr>
              <a:xfrm>
                <a:off x="889558" y="3620678"/>
                <a:ext cx="6314806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sPre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sPre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1A24B7-6452-0F1C-84DC-1CDCF804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8" y="3620678"/>
                <a:ext cx="6314806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186514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Uniaxial</a:t>
            </a:r>
            <a:r>
              <a:rPr lang="en-US" dirty="0"/>
              <a:t>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Kinematics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Deformation gradient:</a:t>
            </a:r>
          </a:p>
          <a:p>
            <a:endParaRPr lang="en-US" dirty="0"/>
          </a:p>
          <a:p>
            <a:r>
              <a:rPr lang="en-US" dirty="0"/>
              <a:t>Cauchy stress:</a:t>
            </a:r>
          </a:p>
          <a:p>
            <a:endParaRPr lang="en-US" dirty="0"/>
          </a:p>
          <a:p>
            <a:r>
              <a:rPr lang="en-US" dirty="0"/>
              <a:t>Strain variation:</a:t>
            </a:r>
          </a:p>
          <a:p>
            <a:endParaRPr lang="en-US" dirty="0"/>
          </a:p>
          <a:p>
            <a:r>
              <a:rPr lang="en-US" dirty="0"/>
              <a:t>Energy &amp; load forms:</a:t>
            </a:r>
          </a:p>
          <a:p>
            <a:endParaRPr lang="en-US" dirty="0"/>
          </a:p>
          <a:p>
            <a:r>
              <a:rPr lang="en-US" dirty="0"/>
              <a:t>Residual: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6978" y="637462"/>
            <a:ext cx="3365500" cy="1368425"/>
            <a:chOff x="3513" y="8399"/>
            <a:chExt cx="5300" cy="215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768" y="9134"/>
              <a:ext cx="3735" cy="51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Rectangle 5" descr="Light upward diagonal"/>
            <p:cNvSpPr>
              <a:spLocks noChangeArrowheads="1"/>
            </p:cNvSpPr>
            <p:nvPr/>
          </p:nvSpPr>
          <p:spPr bwMode="auto">
            <a:xfrm>
              <a:off x="3513" y="8399"/>
              <a:ext cx="255" cy="196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768" y="8399"/>
              <a:ext cx="1" cy="2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7503" y="9749"/>
              <a:ext cx="0" cy="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747" y="10349"/>
              <a:ext cx="3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503" y="9389"/>
              <a:ext cx="6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199" y="10059"/>
              <a:ext cx="1004" cy="4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L</a:t>
              </a:r>
              <a:r>
                <a:rPr kumimoji="0" lang="en-US" altLang="ko-KR" sz="14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pitchFamily="50" charset="-127"/>
                  <a:cs typeface="Arial" pitchFamily="34" charset="0"/>
                </a:rPr>
                <a:t>0</a:t>
              </a: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=1m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807" y="921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7121" y="9212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450" y="8916"/>
              <a:ext cx="1363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 = 100N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3772" y="9930"/>
              <a:ext cx="3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047" y="9711"/>
              <a:ext cx="363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x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3EE5D7-0F15-9E15-70D9-DC522B93C695}"/>
                  </a:ext>
                </a:extLst>
              </p:cNvPr>
              <p:cNvSpPr txBox="1"/>
              <p:nvPr/>
            </p:nvSpPr>
            <p:spPr>
              <a:xfrm>
                <a:off x="453808" y="1234315"/>
                <a:ext cx="333104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3EE5D7-0F15-9E15-70D9-DC522B93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8" y="1234315"/>
                <a:ext cx="3331040" cy="727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B2F23-AC1A-0100-FEDB-467B5C80C0E2}"/>
                  </a:ext>
                </a:extLst>
              </p:cNvPr>
              <p:cNvSpPr txBox="1"/>
              <p:nvPr/>
            </p:nvSpPr>
            <p:spPr>
              <a:xfrm>
                <a:off x="3496780" y="1949541"/>
                <a:ext cx="3798348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B2F23-AC1A-0100-FEDB-467B5C80C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780" y="1949541"/>
                <a:ext cx="3798348" cy="676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2AF25-FA1D-FB92-14BF-638C73655168}"/>
                  </a:ext>
                </a:extLst>
              </p:cNvPr>
              <p:cNvSpPr txBox="1"/>
              <p:nvPr/>
            </p:nvSpPr>
            <p:spPr>
              <a:xfrm>
                <a:off x="2543820" y="2760427"/>
                <a:ext cx="5014706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2AF25-FA1D-FB92-14BF-638C73655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20" y="2760427"/>
                <a:ext cx="5014706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004A39-D1D1-F1BB-67F2-04F05BDA817F}"/>
                  </a:ext>
                </a:extLst>
              </p:cNvPr>
              <p:cNvSpPr txBox="1"/>
              <p:nvPr/>
            </p:nvSpPr>
            <p:spPr>
              <a:xfrm>
                <a:off x="2660697" y="3691583"/>
                <a:ext cx="3556743" cy="711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004A39-D1D1-F1BB-67F2-04F05BDA8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697" y="3691583"/>
                <a:ext cx="3556743" cy="711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D6EF97-48E7-6834-8839-D9D91502F82E}"/>
                  </a:ext>
                </a:extLst>
              </p:cNvPr>
              <p:cNvSpPr txBox="1"/>
              <p:nvPr/>
            </p:nvSpPr>
            <p:spPr>
              <a:xfrm>
                <a:off x="3287646" y="4509586"/>
                <a:ext cx="4329903" cy="784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D6EF97-48E7-6834-8839-D9D91502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46" y="4509586"/>
                <a:ext cx="4329903" cy="784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DA9772-81BF-DF10-AFEE-186729A86B4E}"/>
                  </a:ext>
                </a:extLst>
              </p:cNvPr>
              <p:cNvSpPr txBox="1"/>
              <p:nvPr/>
            </p:nvSpPr>
            <p:spPr>
              <a:xfrm>
                <a:off x="7634228" y="4754689"/>
                <a:ext cx="1509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DA9772-81BF-DF10-AFEE-186729A8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228" y="4754689"/>
                <a:ext cx="1509772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3380A0-09E0-B591-036E-558A478DB38A}"/>
                  </a:ext>
                </a:extLst>
              </p:cNvPr>
              <p:cNvSpPr txBox="1"/>
              <p:nvPr/>
            </p:nvSpPr>
            <p:spPr>
              <a:xfrm>
                <a:off x="1785135" y="5623685"/>
                <a:ext cx="34774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   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3380A0-09E0-B591-036E-558A478DB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135" y="5623685"/>
                <a:ext cx="3477427" cy="400110"/>
              </a:xfrm>
              <a:prstGeom prst="rect">
                <a:avLst/>
              </a:prstGeom>
              <a:blipFill>
                <a:blip r:embed="rId8"/>
                <a:stretch>
                  <a:fillRect r="-2632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92610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Uniaxial</a:t>
            </a:r>
            <a:r>
              <a:rPr lang="en-US" dirty="0"/>
              <a:t>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constitutive relation: </a:t>
            </a:r>
          </a:p>
          <a:p>
            <a:endParaRPr lang="en-US" dirty="0"/>
          </a:p>
          <a:p>
            <a:r>
              <a:rPr lang="en-US" dirty="0"/>
              <a:t>Linearization:</a:t>
            </a: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230405" y="4627607"/>
            <a:ext cx="5554362" cy="192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Iteration	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u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	Strain	Stress	</a:t>
            </a:r>
            <a:r>
              <a:rPr kumimoji="0" lang="en-US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conv</a:t>
            </a:r>
            <a:r>
              <a:rPr kumimoji="0" lang="en-US" altLang="ko-K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	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	0.0000	0.0000	0.000	9.999E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01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1	0.5000	0.3333	187.500	7.655E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01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2	0.3478	0.2581	110.068	1.014E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02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3	0.3252	0.2454	100.206	4.236E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  <a:sym typeface="Euclid Symbol" pitchFamily="18" charset="2"/>
              </a:rPr>
              <a:t>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맑은 고딕" pitchFamily="50" charset="-127"/>
                <a:cs typeface="Arial" pitchFamily="34" charset="0"/>
              </a:rPr>
              <a:t>06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>
            <a:off x="1898835" y="4633784"/>
            <a:ext cx="515276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1898835" y="4946822"/>
            <a:ext cx="515276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1898834" y="6396681"/>
            <a:ext cx="515276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FDD6C-1606-F1BC-87C0-CE6304CA2D27}"/>
                  </a:ext>
                </a:extLst>
              </p:cNvPr>
              <p:cNvSpPr txBox="1"/>
              <p:nvPr/>
            </p:nvSpPr>
            <p:spPr>
              <a:xfrm>
                <a:off x="4236683" y="591003"/>
                <a:ext cx="4445256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1111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FDD6C-1606-F1BC-87C0-CE6304CA2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683" y="591003"/>
                <a:ext cx="4445256" cy="716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7CF43-BB08-E280-186B-06E2FB0DC231}"/>
                  </a:ext>
                </a:extLst>
              </p:cNvPr>
              <p:cNvSpPr txBox="1"/>
              <p:nvPr/>
            </p:nvSpPr>
            <p:spPr>
              <a:xfrm>
                <a:off x="2303450" y="1396779"/>
                <a:ext cx="5566076" cy="784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𝐸𝐴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7CF43-BB08-E280-186B-06E2FB0DC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50" y="1396779"/>
                <a:ext cx="5566076" cy="784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6E4DD4-4EFA-412D-375D-AC28BA1726D8}"/>
                  </a:ext>
                </a:extLst>
              </p:cNvPr>
              <p:cNvSpPr txBox="1"/>
              <p:nvPr/>
            </p:nvSpPr>
            <p:spPr>
              <a:xfrm>
                <a:off x="2303450" y="2304247"/>
                <a:ext cx="4326313" cy="784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6E4DD4-4EFA-412D-375D-AC28BA172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50" y="2304247"/>
                <a:ext cx="4326313" cy="784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F54DF-7E6A-73EA-EF41-3C040BA7AD8C}"/>
                  </a:ext>
                </a:extLst>
              </p:cNvPr>
              <p:cNvSpPr txBox="1"/>
              <p:nvPr/>
            </p:nvSpPr>
            <p:spPr>
              <a:xfrm>
                <a:off x="1207566" y="3227192"/>
                <a:ext cx="6614247" cy="140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1111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𝛥</m:t>
                                        </m:r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d>
                                      <m:dPr>
                                        <m:sepChr m:val=","/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𝛥</m:t>
                                        </m:r>
                                      </m:e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        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𝐸𝐴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</m:e>
                                    </m:d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F54DF-7E6A-73EA-EF41-3C040BA7A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66" y="3227192"/>
                <a:ext cx="6614247" cy="1404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15567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Nonlinear Elastic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5944572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Elastic</a:t>
                </a:r>
                <a:r>
                  <a:rPr lang="en-US" dirty="0"/>
                  <a:t> (same for linear and nonlinear problems)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Stress-strain relation is elastic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Deformation disappears when the applied load is removed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Deformation is history-independent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Potential energy exists (function of deformation)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Nonlinear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Stress-strain relation is nonlinear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dirty="0"/>
                  <a:t> is not constant or do not exist)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Deformation is large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Examples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Rubber material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Bending of a long slender member</a:t>
                </a:r>
                <a:br>
                  <a:rPr lang="en-US" dirty="0"/>
                </a:br>
                <a:r>
                  <a:rPr lang="en-US" dirty="0"/>
                  <a:t>(small strain, large displacement)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5944572"/>
              </a:xfrm>
              <a:blipFill>
                <a:blip r:embed="rId4"/>
                <a:stretch>
                  <a:fillRect l="-889" t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asket Opt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4836" y="3260639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Hyperelastic Material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3.5</a:t>
            </a:r>
          </a:p>
        </p:txBody>
      </p:sp>
    </p:spTree>
    <p:extLst>
      <p:ext uri="{BB962C8B-B14F-4D97-AF65-F5344CB8AC3E}">
        <p14:creationId xmlns:p14="http://schemas.microsoft.com/office/powerpoint/2010/main" val="699729279"/>
      </p:ext>
    </p:extLst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Understand the definition of </a:t>
            </a:r>
            <a:r>
              <a:rPr lang="en-US" dirty="0" err="1"/>
              <a:t>hyperelastic</a:t>
            </a:r>
            <a:r>
              <a:rPr lang="en-US" dirty="0"/>
              <a:t> material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strain energy density function and how to use it to obtain stress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the role of invariants in </a:t>
            </a:r>
            <a:r>
              <a:rPr lang="en-US" dirty="0" err="1"/>
              <a:t>hyperelasticity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Understand how to impose incompressibility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mixed formulation and perturbed Lagrangian formulation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linearization process when strain energy density is written in terms of invariants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2090"/>
      </p:ext>
    </p:extLst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Hyperelasticity?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err="1"/>
                  <a:t>Hyperelastic</a:t>
                </a:r>
                <a:r>
                  <a:rPr lang="en-US" dirty="0"/>
                  <a:t> material - stress-strain relationship derives from a strain energy density function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Stress is a function of total strain (independent of history)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Depending on strain energy density, different names are used, such as Mooney-</a:t>
                </a:r>
                <a:r>
                  <a:rPr lang="en-US" dirty="0" err="1"/>
                  <a:t>Rivlin</a:t>
                </a:r>
                <a:r>
                  <a:rPr lang="en-US" dirty="0"/>
                  <a:t>, Ogden, </a:t>
                </a:r>
                <a:r>
                  <a:rPr lang="en-US" dirty="0" err="1"/>
                  <a:t>Yeoh</a:t>
                </a:r>
                <a:r>
                  <a:rPr lang="en-US" dirty="0"/>
                  <a:t>, or polynomial model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Generally comes with incompressibility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 volume preserves during large deformation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Mixed formulation – completely incompressible </a:t>
                </a:r>
                <a:r>
                  <a:rPr lang="en-US" dirty="0" err="1"/>
                  <a:t>hyperelasticity</a:t>
                </a: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Penalty formulation – nearly incompressible hyperelasticity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Example: rubber, biological tissues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nonlinear elastic, isotropic, incompressible and generally independent of strain rate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err="1"/>
                  <a:t>Hypoelastic</a:t>
                </a:r>
                <a:r>
                  <a:rPr lang="en-US" dirty="0"/>
                  <a:t> material: relation is given in terms of stress and strain rates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1163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166528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Energy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We are interested in isotropic materials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Material frame indifference: no matter what coordinate system is chosen, the response of the material is identical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 components of a deformation tensor depends on </a:t>
                </a:r>
                <a:r>
                  <a:rPr lang="en-US" dirty="0" err="1"/>
                  <a:t>coord</a:t>
                </a:r>
                <a:r>
                  <a:rPr lang="en-US" dirty="0"/>
                  <a:t>. system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Three invariants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/>
                  <a:t> are independent of </a:t>
                </a:r>
                <a:r>
                  <a:rPr lang="en-US" dirty="0" err="1"/>
                  <a:t>coord</a:t>
                </a:r>
                <a:r>
                  <a:rPr lang="en-US" dirty="0"/>
                  <a:t>. system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Invariants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 order to be material frame indifferent, material properties must be expressed using invariants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For incompressibility,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13161" y="3587262"/>
                <a:ext cx="176202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No deformation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3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3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161" y="3587262"/>
                <a:ext cx="1762021" cy="1200329"/>
              </a:xfrm>
              <a:prstGeom prst="rect">
                <a:avLst/>
              </a:prstGeom>
              <a:blipFill>
                <a:blip r:embed="rId3"/>
                <a:stretch>
                  <a:fillRect l="-3114" t="-2538" r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1BE1F0-0764-D6AF-8FE1-019B49F9C880}"/>
                  </a:ext>
                </a:extLst>
              </p:cNvPr>
              <p:cNvSpPr txBox="1"/>
              <p:nvPr/>
            </p:nvSpPr>
            <p:spPr>
              <a:xfrm>
                <a:off x="570815" y="3429000"/>
                <a:ext cx="6027291" cy="468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1BE1F0-0764-D6AF-8FE1-019B49F9C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5" y="3429000"/>
                <a:ext cx="6027291" cy="468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9F7530-3D59-B393-EEFF-B7B7B2440F9E}"/>
                  </a:ext>
                </a:extLst>
              </p:cNvPr>
              <p:cNvSpPr txBox="1"/>
              <p:nvPr/>
            </p:nvSpPr>
            <p:spPr>
              <a:xfrm>
                <a:off x="570815" y="3833653"/>
                <a:ext cx="630871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tr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9F7530-3D59-B393-EEFF-B7B7B244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5" y="3833653"/>
                <a:ext cx="6308715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B853E9-5B8D-3D47-1705-343BD90AC478}"/>
                  </a:ext>
                </a:extLst>
              </p:cNvPr>
              <p:cNvSpPr txBox="1"/>
              <p:nvPr/>
            </p:nvSpPr>
            <p:spPr>
              <a:xfrm>
                <a:off x="570815" y="4715882"/>
                <a:ext cx="2800895" cy="468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B853E9-5B8D-3D47-1705-343BD90AC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5" y="4715882"/>
                <a:ext cx="2800895" cy="468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041915"/>
      </p:ext>
    </p:extLst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Energy Density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Strain Energy Density Function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Must be zero when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, i.e.,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For incompressible material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Ex: Neo-</a:t>
                </a:r>
                <a:r>
                  <a:rPr lang="en-US" dirty="0" err="1"/>
                  <a:t>Hookean</a:t>
                </a:r>
                <a:r>
                  <a:rPr lang="en-US" dirty="0"/>
                  <a:t> model</a:t>
                </a:r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Mooney-</a:t>
                </a:r>
                <a:r>
                  <a:rPr lang="en-US" dirty="0" err="1"/>
                  <a:t>Rivlin</a:t>
                </a:r>
                <a:r>
                  <a:rPr lang="en-US" dirty="0"/>
                  <a:t> model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7B8C2-8C75-A830-AF98-4EA7E0667557}"/>
                  </a:ext>
                </a:extLst>
              </p:cNvPr>
              <p:cNvSpPr txBox="1"/>
              <p:nvPr/>
            </p:nvSpPr>
            <p:spPr>
              <a:xfrm>
                <a:off x="724990" y="1660525"/>
                <a:ext cx="7593553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𝑚𝑛𝑘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7B8C2-8C75-A830-AF98-4EA7E0667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90" y="1660525"/>
                <a:ext cx="7593553" cy="1099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177C5F-11C1-4C4B-CDDE-06C2D1B4E694}"/>
                  </a:ext>
                </a:extLst>
              </p:cNvPr>
              <p:cNvSpPr txBox="1"/>
              <p:nvPr/>
            </p:nvSpPr>
            <p:spPr>
              <a:xfrm>
                <a:off x="844451" y="3130953"/>
                <a:ext cx="5603522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177C5F-11C1-4C4B-CDDE-06C2D1B4E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51" y="3130953"/>
                <a:ext cx="5603522" cy="1099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C057C4-B7E6-DE92-6F66-E178B5CCD38A}"/>
                  </a:ext>
                </a:extLst>
              </p:cNvPr>
              <p:cNvSpPr txBox="1"/>
              <p:nvPr/>
            </p:nvSpPr>
            <p:spPr>
              <a:xfrm>
                <a:off x="844451" y="4838651"/>
                <a:ext cx="2846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C057C4-B7E6-DE92-6F66-E178B5CCD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51" y="4838651"/>
                <a:ext cx="2846548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9E082E-820D-F26F-81F5-09E39E1DE669}"/>
                  </a:ext>
                </a:extLst>
              </p:cNvPr>
              <p:cNvSpPr txBox="1"/>
              <p:nvPr/>
            </p:nvSpPr>
            <p:spPr>
              <a:xfrm>
                <a:off x="844451" y="5908674"/>
                <a:ext cx="5069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9E082E-820D-F26F-81F5-09E39E1D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51" y="5908674"/>
                <a:ext cx="5069658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FA7C61-6DCB-0161-7885-2B889ED4E028}"/>
                  </a:ext>
                </a:extLst>
              </p:cNvPr>
              <p:cNvSpPr txBox="1"/>
              <p:nvPr/>
            </p:nvSpPr>
            <p:spPr>
              <a:xfrm>
                <a:off x="4991386" y="4702761"/>
                <a:ext cx="1289648" cy="719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FA7C61-6DCB-0161-7885-2B889ED4E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86" y="4702761"/>
                <a:ext cx="1289648" cy="719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2887"/>
      </p:ext>
    </p:extLst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Energy Density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Strain Energy Density Function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err="1"/>
                  <a:t>Yeoh</a:t>
                </a:r>
                <a:r>
                  <a:rPr lang="en-US" dirty="0"/>
                  <a:t> model</a:t>
                </a:r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Ogden model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Neo-Hookean material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Euclid Symbol"/>
                      </a:rPr>
                      <m:t>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Mooney-Rivlin material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8463" y="229249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shear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BAF1AF-04DE-B523-0921-82A6F94D3D4C}"/>
                  </a:ext>
                </a:extLst>
              </p:cNvPr>
              <p:cNvSpPr txBox="1"/>
              <p:nvPr/>
            </p:nvSpPr>
            <p:spPr>
              <a:xfrm>
                <a:off x="811273" y="1732403"/>
                <a:ext cx="7020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BAF1AF-04DE-B523-0921-82A6F94D3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3" y="1732403"/>
                <a:ext cx="7020512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C3568-FC0E-314F-193F-BF5F3C19C906}"/>
                  </a:ext>
                </a:extLst>
              </p:cNvPr>
              <p:cNvSpPr txBox="1"/>
              <p:nvPr/>
            </p:nvSpPr>
            <p:spPr>
              <a:xfrm>
                <a:off x="811273" y="2580968"/>
                <a:ext cx="5193986" cy="1208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sepChr m:val=",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C3568-FC0E-314F-193F-BF5F3C19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3" y="2580968"/>
                <a:ext cx="5193986" cy="1208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CE34C1-F2F4-80B1-9DBC-E7B91D6F9C1A}"/>
                  </a:ext>
                </a:extLst>
              </p:cNvPr>
              <p:cNvSpPr txBox="1"/>
              <p:nvPr/>
            </p:nvSpPr>
            <p:spPr>
              <a:xfrm>
                <a:off x="6461297" y="2661825"/>
                <a:ext cx="1752275" cy="957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CE34C1-F2F4-80B1-9DBC-E7B91D6F9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297" y="2661825"/>
                <a:ext cx="1752275" cy="957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526028"/>
      </p:ext>
    </p:extLst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Neo-</a:t>
            </a:r>
            <a:r>
              <a:rPr lang="en-US" dirty="0" err="1"/>
              <a:t>Hookean</a:t>
            </a:r>
            <a:r>
              <a:rPr lang="en-US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Uniaxial tension with incompressibility</a:t>
            </a:r>
          </a:p>
          <a:p>
            <a:endParaRPr lang="en-US" dirty="0"/>
          </a:p>
          <a:p>
            <a:r>
              <a:rPr lang="en-US" dirty="0"/>
              <a:t>Energy density</a:t>
            </a:r>
          </a:p>
          <a:p>
            <a:endParaRPr lang="en-US" dirty="0"/>
          </a:p>
          <a:p>
            <a:r>
              <a:rPr lang="en-US" dirty="0"/>
              <a:t>Nominal stress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94865" y="3786252"/>
            <a:ext cx="3556000" cy="2845435"/>
            <a:chOff x="512445" y="158750"/>
            <a:chExt cx="3556000" cy="284543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36625" y="222885"/>
              <a:ext cx="3037205" cy="247586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2" name="Line 21092"/>
            <p:cNvCxnSpPr/>
            <p:nvPr/>
          </p:nvCxnSpPr>
          <p:spPr bwMode="auto">
            <a:xfrm>
              <a:off x="936625" y="222885"/>
              <a:ext cx="3037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1093"/>
            <p:cNvCxnSpPr/>
            <p:nvPr/>
          </p:nvCxnSpPr>
          <p:spPr bwMode="auto">
            <a:xfrm>
              <a:off x="936625" y="2698750"/>
              <a:ext cx="3037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21094"/>
            <p:cNvCxnSpPr/>
            <p:nvPr/>
          </p:nvCxnSpPr>
          <p:spPr bwMode="auto">
            <a:xfrm flipV="1">
              <a:off x="3973830" y="222885"/>
              <a:ext cx="0" cy="24758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1095"/>
            <p:cNvCxnSpPr/>
            <p:nvPr/>
          </p:nvCxnSpPr>
          <p:spPr bwMode="auto">
            <a:xfrm flipV="1">
              <a:off x="936625" y="222885"/>
              <a:ext cx="0" cy="24758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21096"/>
            <p:cNvCxnSpPr/>
            <p:nvPr/>
          </p:nvCxnSpPr>
          <p:spPr bwMode="auto">
            <a:xfrm>
              <a:off x="936625" y="2698750"/>
              <a:ext cx="3037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1097"/>
            <p:cNvCxnSpPr/>
            <p:nvPr/>
          </p:nvCxnSpPr>
          <p:spPr bwMode="auto">
            <a:xfrm flipV="1">
              <a:off x="936625" y="222885"/>
              <a:ext cx="0" cy="24758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1098"/>
            <p:cNvCxnSpPr/>
            <p:nvPr/>
          </p:nvCxnSpPr>
          <p:spPr bwMode="auto">
            <a:xfrm flipV="1">
              <a:off x="936625" y="2666365"/>
              <a:ext cx="0" cy="32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1099"/>
            <p:cNvCxnSpPr/>
            <p:nvPr/>
          </p:nvCxnSpPr>
          <p:spPr bwMode="auto">
            <a:xfrm>
              <a:off x="936625" y="229235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15340" y="2717800"/>
              <a:ext cx="2190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-0.8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1" name="Line 21101"/>
            <p:cNvCxnSpPr/>
            <p:nvPr/>
          </p:nvCxnSpPr>
          <p:spPr bwMode="auto">
            <a:xfrm flipV="1">
              <a:off x="1694180" y="2666365"/>
              <a:ext cx="0" cy="32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1102"/>
            <p:cNvCxnSpPr/>
            <p:nvPr/>
          </p:nvCxnSpPr>
          <p:spPr bwMode="auto">
            <a:xfrm>
              <a:off x="1694180" y="229235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572895" y="2717800"/>
              <a:ext cx="2190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-0.4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Line 21104"/>
            <p:cNvCxnSpPr/>
            <p:nvPr/>
          </p:nvCxnSpPr>
          <p:spPr bwMode="auto">
            <a:xfrm flipV="1">
              <a:off x="2451735" y="2666365"/>
              <a:ext cx="0" cy="32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1105"/>
            <p:cNvCxnSpPr/>
            <p:nvPr/>
          </p:nvCxnSpPr>
          <p:spPr bwMode="auto">
            <a:xfrm>
              <a:off x="2451735" y="229235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419985" y="2717800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Line 21107"/>
            <p:cNvCxnSpPr/>
            <p:nvPr/>
          </p:nvCxnSpPr>
          <p:spPr bwMode="auto">
            <a:xfrm flipV="1">
              <a:off x="3209925" y="2666365"/>
              <a:ext cx="0" cy="32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1108"/>
            <p:cNvCxnSpPr/>
            <p:nvPr/>
          </p:nvCxnSpPr>
          <p:spPr bwMode="auto">
            <a:xfrm>
              <a:off x="3209925" y="229235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126740" y="2717800"/>
              <a:ext cx="17716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0.4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Line 21110"/>
            <p:cNvCxnSpPr/>
            <p:nvPr/>
          </p:nvCxnSpPr>
          <p:spPr bwMode="auto">
            <a:xfrm flipV="1">
              <a:off x="3973830" y="2666365"/>
              <a:ext cx="0" cy="32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21111"/>
            <p:cNvCxnSpPr/>
            <p:nvPr/>
          </p:nvCxnSpPr>
          <p:spPr bwMode="auto">
            <a:xfrm>
              <a:off x="3973830" y="229235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891280" y="2717800"/>
              <a:ext cx="17716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0.8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Line 21113"/>
            <p:cNvCxnSpPr/>
            <p:nvPr/>
          </p:nvCxnSpPr>
          <p:spPr bwMode="auto">
            <a:xfrm>
              <a:off x="936625" y="269875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21114"/>
            <p:cNvCxnSpPr/>
            <p:nvPr/>
          </p:nvCxnSpPr>
          <p:spPr bwMode="auto">
            <a:xfrm flipH="1">
              <a:off x="3942080" y="26987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62305" y="2628265"/>
              <a:ext cx="25463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-250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Line 21116"/>
            <p:cNvCxnSpPr/>
            <p:nvPr/>
          </p:nvCxnSpPr>
          <p:spPr bwMode="auto">
            <a:xfrm>
              <a:off x="936625" y="228473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21117"/>
            <p:cNvCxnSpPr/>
            <p:nvPr/>
          </p:nvCxnSpPr>
          <p:spPr bwMode="auto">
            <a:xfrm flipH="1">
              <a:off x="3942080" y="228473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62305" y="2214880"/>
              <a:ext cx="25463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-200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9" name="Line 21119"/>
            <p:cNvCxnSpPr/>
            <p:nvPr/>
          </p:nvCxnSpPr>
          <p:spPr bwMode="auto">
            <a:xfrm>
              <a:off x="936625" y="18713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21120"/>
            <p:cNvCxnSpPr/>
            <p:nvPr/>
          </p:nvCxnSpPr>
          <p:spPr bwMode="auto">
            <a:xfrm flipH="1">
              <a:off x="3942080" y="187134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62305" y="1800860"/>
              <a:ext cx="25463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-150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Line 21122"/>
            <p:cNvCxnSpPr/>
            <p:nvPr/>
          </p:nvCxnSpPr>
          <p:spPr bwMode="auto">
            <a:xfrm>
              <a:off x="936625" y="146367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21123"/>
            <p:cNvCxnSpPr/>
            <p:nvPr/>
          </p:nvCxnSpPr>
          <p:spPr bwMode="auto">
            <a:xfrm flipH="1">
              <a:off x="3942080" y="14636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62305" y="1393825"/>
              <a:ext cx="25463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-100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5" name="Line 21125"/>
            <p:cNvCxnSpPr/>
            <p:nvPr/>
          </p:nvCxnSpPr>
          <p:spPr bwMode="auto">
            <a:xfrm>
              <a:off x="936625" y="105029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21126"/>
            <p:cNvCxnSpPr/>
            <p:nvPr/>
          </p:nvCxnSpPr>
          <p:spPr bwMode="auto">
            <a:xfrm flipH="1">
              <a:off x="3942080" y="105029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32155" y="980440"/>
              <a:ext cx="18415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-50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8" name="Line 21128"/>
            <p:cNvCxnSpPr/>
            <p:nvPr/>
          </p:nvCxnSpPr>
          <p:spPr bwMode="auto">
            <a:xfrm>
              <a:off x="936625" y="63627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21129"/>
            <p:cNvCxnSpPr/>
            <p:nvPr/>
          </p:nvCxnSpPr>
          <p:spPr bwMode="auto">
            <a:xfrm flipH="1">
              <a:off x="3942080" y="63627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40740" y="566420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1" name="Line 21131"/>
            <p:cNvCxnSpPr/>
            <p:nvPr/>
          </p:nvCxnSpPr>
          <p:spPr bwMode="auto">
            <a:xfrm>
              <a:off x="936625" y="22923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21132"/>
            <p:cNvCxnSpPr/>
            <p:nvPr/>
          </p:nvCxnSpPr>
          <p:spPr bwMode="auto">
            <a:xfrm flipH="1">
              <a:off x="3942080" y="22923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70255" y="158750"/>
              <a:ext cx="14160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Helvetica"/>
                  <a:ea typeface="Times New Roman"/>
                </a:rPr>
                <a:t>50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Line 21134"/>
            <p:cNvCxnSpPr/>
            <p:nvPr/>
          </p:nvCxnSpPr>
          <p:spPr bwMode="auto">
            <a:xfrm>
              <a:off x="936625" y="222885"/>
              <a:ext cx="3037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21135"/>
            <p:cNvCxnSpPr/>
            <p:nvPr/>
          </p:nvCxnSpPr>
          <p:spPr bwMode="auto">
            <a:xfrm>
              <a:off x="936625" y="2698750"/>
              <a:ext cx="3037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21136"/>
            <p:cNvCxnSpPr/>
            <p:nvPr/>
          </p:nvCxnSpPr>
          <p:spPr bwMode="auto">
            <a:xfrm flipV="1">
              <a:off x="3973830" y="222885"/>
              <a:ext cx="0" cy="24758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21137"/>
            <p:cNvCxnSpPr/>
            <p:nvPr/>
          </p:nvCxnSpPr>
          <p:spPr bwMode="auto">
            <a:xfrm flipV="1">
              <a:off x="936625" y="222885"/>
              <a:ext cx="0" cy="24758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36625" y="439420"/>
              <a:ext cx="3037205" cy="394335"/>
            </a:xfrm>
            <a:custGeom>
              <a:avLst/>
              <a:gdLst>
                <a:gd name="T0" fmla="*/ 0 w 4791"/>
                <a:gd name="T1" fmla="*/ 623 h 623"/>
                <a:gd name="T2" fmla="*/ 291 w 4791"/>
                <a:gd name="T3" fmla="*/ 583 h 623"/>
                <a:gd name="T4" fmla="*/ 592 w 4791"/>
                <a:gd name="T5" fmla="*/ 542 h 623"/>
                <a:gd name="T6" fmla="*/ 894 w 4791"/>
                <a:gd name="T7" fmla="*/ 512 h 623"/>
                <a:gd name="T8" fmla="*/ 1195 w 4791"/>
                <a:gd name="T9" fmla="*/ 472 h 623"/>
                <a:gd name="T10" fmla="*/ 1496 w 4791"/>
                <a:gd name="T11" fmla="*/ 432 h 623"/>
                <a:gd name="T12" fmla="*/ 1788 w 4791"/>
                <a:gd name="T13" fmla="*/ 392 h 623"/>
                <a:gd name="T14" fmla="*/ 2089 w 4791"/>
                <a:gd name="T15" fmla="*/ 352 h 623"/>
                <a:gd name="T16" fmla="*/ 2390 w 4791"/>
                <a:gd name="T17" fmla="*/ 311 h 623"/>
                <a:gd name="T18" fmla="*/ 2692 w 4791"/>
                <a:gd name="T19" fmla="*/ 271 h 623"/>
                <a:gd name="T20" fmla="*/ 2993 w 4791"/>
                <a:gd name="T21" fmla="*/ 231 h 623"/>
                <a:gd name="T22" fmla="*/ 3284 w 4791"/>
                <a:gd name="T23" fmla="*/ 201 h 623"/>
                <a:gd name="T24" fmla="*/ 3586 w 4791"/>
                <a:gd name="T25" fmla="*/ 161 h 623"/>
                <a:gd name="T26" fmla="*/ 3887 w 4791"/>
                <a:gd name="T27" fmla="*/ 121 h 623"/>
                <a:gd name="T28" fmla="*/ 4188 w 4791"/>
                <a:gd name="T29" fmla="*/ 80 h 623"/>
                <a:gd name="T30" fmla="*/ 4490 w 4791"/>
                <a:gd name="T31" fmla="*/ 40 h 623"/>
                <a:gd name="T32" fmla="*/ 4791 w 4791"/>
                <a:gd name="T33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1" h="623">
                  <a:moveTo>
                    <a:pt x="0" y="623"/>
                  </a:moveTo>
                  <a:lnTo>
                    <a:pt x="291" y="583"/>
                  </a:lnTo>
                  <a:lnTo>
                    <a:pt x="592" y="542"/>
                  </a:lnTo>
                  <a:lnTo>
                    <a:pt x="894" y="512"/>
                  </a:lnTo>
                  <a:lnTo>
                    <a:pt x="1195" y="472"/>
                  </a:lnTo>
                  <a:lnTo>
                    <a:pt x="1496" y="432"/>
                  </a:lnTo>
                  <a:lnTo>
                    <a:pt x="1788" y="392"/>
                  </a:lnTo>
                  <a:lnTo>
                    <a:pt x="2089" y="352"/>
                  </a:lnTo>
                  <a:lnTo>
                    <a:pt x="2390" y="311"/>
                  </a:lnTo>
                  <a:lnTo>
                    <a:pt x="2692" y="271"/>
                  </a:lnTo>
                  <a:lnTo>
                    <a:pt x="2993" y="231"/>
                  </a:lnTo>
                  <a:lnTo>
                    <a:pt x="3284" y="201"/>
                  </a:lnTo>
                  <a:lnTo>
                    <a:pt x="3586" y="161"/>
                  </a:lnTo>
                  <a:lnTo>
                    <a:pt x="3887" y="121"/>
                  </a:lnTo>
                  <a:lnTo>
                    <a:pt x="4188" y="80"/>
                  </a:lnTo>
                  <a:lnTo>
                    <a:pt x="4490" y="40"/>
                  </a:lnTo>
                  <a:lnTo>
                    <a:pt x="479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904240" y="802005"/>
              <a:ext cx="64135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089025" y="775970"/>
              <a:ext cx="63500" cy="6413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280160" y="751205"/>
              <a:ext cx="63500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470660" y="732155"/>
              <a:ext cx="64135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62430" y="706755"/>
              <a:ext cx="63500" cy="6286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852930" y="681355"/>
              <a:ext cx="64135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037715" y="655955"/>
              <a:ext cx="64135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2228850" y="629920"/>
              <a:ext cx="63500" cy="6413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419985" y="604520"/>
              <a:ext cx="64135" cy="6413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2610485" y="579120"/>
              <a:ext cx="64135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2802255" y="553720"/>
              <a:ext cx="63500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2986405" y="534670"/>
              <a:ext cx="64135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3177540" y="509270"/>
              <a:ext cx="64135" cy="6350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3369310" y="483235"/>
              <a:ext cx="62865" cy="6413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559810" y="457835"/>
              <a:ext cx="64135" cy="6413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3751580" y="433070"/>
              <a:ext cx="62865" cy="6286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3942080" y="407670"/>
              <a:ext cx="63500" cy="6286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36625" y="515620"/>
              <a:ext cx="3037205" cy="2164080"/>
            </a:xfrm>
            <a:custGeom>
              <a:avLst/>
              <a:gdLst>
                <a:gd name="T0" fmla="*/ 0 w 4791"/>
                <a:gd name="T1" fmla="*/ 3415 h 3415"/>
                <a:gd name="T2" fmla="*/ 140 w 4791"/>
                <a:gd name="T3" fmla="*/ 2239 h 3415"/>
                <a:gd name="T4" fmla="*/ 291 w 4791"/>
                <a:gd name="T5" fmla="*/ 1597 h 3415"/>
                <a:gd name="T6" fmla="*/ 442 w 4791"/>
                <a:gd name="T7" fmla="*/ 1205 h 3415"/>
                <a:gd name="T8" fmla="*/ 592 w 4791"/>
                <a:gd name="T9" fmla="*/ 954 h 3415"/>
                <a:gd name="T10" fmla="*/ 743 w 4791"/>
                <a:gd name="T11" fmla="*/ 773 h 3415"/>
                <a:gd name="T12" fmla="*/ 894 w 4791"/>
                <a:gd name="T13" fmla="*/ 642 h 3415"/>
                <a:gd name="T14" fmla="*/ 1044 w 4791"/>
                <a:gd name="T15" fmla="*/ 552 h 3415"/>
                <a:gd name="T16" fmla="*/ 1195 w 4791"/>
                <a:gd name="T17" fmla="*/ 472 h 3415"/>
                <a:gd name="T18" fmla="*/ 1346 w 4791"/>
                <a:gd name="T19" fmla="*/ 411 h 3415"/>
                <a:gd name="T20" fmla="*/ 1496 w 4791"/>
                <a:gd name="T21" fmla="*/ 371 h 3415"/>
                <a:gd name="T22" fmla="*/ 1637 w 4791"/>
                <a:gd name="T23" fmla="*/ 321 h 3415"/>
                <a:gd name="T24" fmla="*/ 1788 w 4791"/>
                <a:gd name="T25" fmla="*/ 291 h 3415"/>
                <a:gd name="T26" fmla="*/ 1938 w 4791"/>
                <a:gd name="T27" fmla="*/ 261 h 3415"/>
                <a:gd name="T28" fmla="*/ 2089 w 4791"/>
                <a:gd name="T29" fmla="*/ 231 h 3415"/>
                <a:gd name="T30" fmla="*/ 2240 w 4791"/>
                <a:gd name="T31" fmla="*/ 210 h 3415"/>
                <a:gd name="T32" fmla="*/ 2390 w 4791"/>
                <a:gd name="T33" fmla="*/ 190 h 3415"/>
                <a:gd name="T34" fmla="*/ 2541 w 4791"/>
                <a:gd name="T35" fmla="*/ 170 h 3415"/>
                <a:gd name="T36" fmla="*/ 2692 w 4791"/>
                <a:gd name="T37" fmla="*/ 160 h 3415"/>
                <a:gd name="T38" fmla="*/ 2842 w 4791"/>
                <a:gd name="T39" fmla="*/ 140 h 3415"/>
                <a:gd name="T40" fmla="*/ 2993 w 4791"/>
                <a:gd name="T41" fmla="*/ 130 h 3415"/>
                <a:gd name="T42" fmla="*/ 3144 w 4791"/>
                <a:gd name="T43" fmla="*/ 110 h 3415"/>
                <a:gd name="T44" fmla="*/ 3284 w 4791"/>
                <a:gd name="T45" fmla="*/ 100 h 3415"/>
                <a:gd name="T46" fmla="*/ 3435 w 4791"/>
                <a:gd name="T47" fmla="*/ 90 h 3415"/>
                <a:gd name="T48" fmla="*/ 3586 w 4791"/>
                <a:gd name="T49" fmla="*/ 80 h 3415"/>
                <a:gd name="T50" fmla="*/ 3736 w 4791"/>
                <a:gd name="T51" fmla="*/ 70 h 3415"/>
                <a:gd name="T52" fmla="*/ 3887 w 4791"/>
                <a:gd name="T53" fmla="*/ 60 h 3415"/>
                <a:gd name="T54" fmla="*/ 4038 w 4791"/>
                <a:gd name="T55" fmla="*/ 50 h 3415"/>
                <a:gd name="T56" fmla="*/ 4188 w 4791"/>
                <a:gd name="T57" fmla="*/ 40 h 3415"/>
                <a:gd name="T58" fmla="*/ 4339 w 4791"/>
                <a:gd name="T59" fmla="*/ 30 h 3415"/>
                <a:gd name="T60" fmla="*/ 4490 w 4791"/>
                <a:gd name="T61" fmla="*/ 20 h 3415"/>
                <a:gd name="T62" fmla="*/ 4640 w 4791"/>
                <a:gd name="T63" fmla="*/ 10 h 3415"/>
                <a:gd name="T64" fmla="*/ 4791 w 4791"/>
                <a:gd name="T65" fmla="*/ 0 h 3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91" h="3415">
                  <a:moveTo>
                    <a:pt x="0" y="3415"/>
                  </a:moveTo>
                  <a:lnTo>
                    <a:pt x="140" y="2239"/>
                  </a:lnTo>
                  <a:lnTo>
                    <a:pt x="291" y="1597"/>
                  </a:lnTo>
                  <a:lnTo>
                    <a:pt x="442" y="1205"/>
                  </a:lnTo>
                  <a:lnTo>
                    <a:pt x="592" y="954"/>
                  </a:lnTo>
                  <a:lnTo>
                    <a:pt x="743" y="773"/>
                  </a:lnTo>
                  <a:lnTo>
                    <a:pt x="894" y="642"/>
                  </a:lnTo>
                  <a:lnTo>
                    <a:pt x="1044" y="552"/>
                  </a:lnTo>
                  <a:lnTo>
                    <a:pt x="1195" y="472"/>
                  </a:lnTo>
                  <a:lnTo>
                    <a:pt x="1346" y="411"/>
                  </a:lnTo>
                  <a:lnTo>
                    <a:pt x="1496" y="371"/>
                  </a:lnTo>
                  <a:lnTo>
                    <a:pt x="1637" y="321"/>
                  </a:lnTo>
                  <a:lnTo>
                    <a:pt x="1788" y="291"/>
                  </a:lnTo>
                  <a:lnTo>
                    <a:pt x="1938" y="261"/>
                  </a:lnTo>
                  <a:lnTo>
                    <a:pt x="2089" y="231"/>
                  </a:lnTo>
                  <a:lnTo>
                    <a:pt x="2240" y="210"/>
                  </a:lnTo>
                  <a:lnTo>
                    <a:pt x="2390" y="190"/>
                  </a:lnTo>
                  <a:lnTo>
                    <a:pt x="2541" y="170"/>
                  </a:lnTo>
                  <a:lnTo>
                    <a:pt x="2692" y="160"/>
                  </a:lnTo>
                  <a:lnTo>
                    <a:pt x="2842" y="140"/>
                  </a:lnTo>
                  <a:lnTo>
                    <a:pt x="2993" y="130"/>
                  </a:lnTo>
                  <a:lnTo>
                    <a:pt x="3144" y="110"/>
                  </a:lnTo>
                  <a:lnTo>
                    <a:pt x="3284" y="100"/>
                  </a:lnTo>
                  <a:lnTo>
                    <a:pt x="3435" y="90"/>
                  </a:lnTo>
                  <a:lnTo>
                    <a:pt x="3586" y="80"/>
                  </a:lnTo>
                  <a:lnTo>
                    <a:pt x="3736" y="70"/>
                  </a:lnTo>
                  <a:lnTo>
                    <a:pt x="3887" y="60"/>
                  </a:lnTo>
                  <a:lnTo>
                    <a:pt x="4038" y="50"/>
                  </a:lnTo>
                  <a:lnTo>
                    <a:pt x="4188" y="40"/>
                  </a:lnTo>
                  <a:lnTo>
                    <a:pt x="4339" y="30"/>
                  </a:lnTo>
                  <a:lnTo>
                    <a:pt x="4490" y="20"/>
                  </a:lnTo>
                  <a:lnTo>
                    <a:pt x="4640" y="10"/>
                  </a:lnTo>
                  <a:lnTo>
                    <a:pt x="479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070100" y="2858135"/>
              <a:ext cx="81216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Nominal strain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512445" y="980440"/>
              <a:ext cx="149860" cy="9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Nominal stress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156970" y="1698625"/>
              <a:ext cx="87203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Neo-</a:t>
              </a:r>
              <a:r>
                <a:rPr lang="en-US" sz="11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Hookean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993390" y="293370"/>
              <a:ext cx="83195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Linear elastic</a:t>
              </a:r>
              <a:endParaRPr lang="en-US" sz="16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1" name="Line 21161"/>
            <p:cNvCxnSpPr/>
            <p:nvPr/>
          </p:nvCxnSpPr>
          <p:spPr bwMode="auto">
            <a:xfrm flipV="1">
              <a:off x="2446020" y="245745"/>
              <a:ext cx="635" cy="2441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21162"/>
            <p:cNvCxnSpPr/>
            <p:nvPr/>
          </p:nvCxnSpPr>
          <p:spPr bwMode="auto">
            <a:xfrm>
              <a:off x="951230" y="643255"/>
              <a:ext cx="301371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F83227-1602-7A90-6465-02124F846733}"/>
                  </a:ext>
                </a:extLst>
              </p:cNvPr>
              <p:cNvSpPr txBox="1"/>
              <p:nvPr/>
            </p:nvSpPr>
            <p:spPr>
              <a:xfrm>
                <a:off x="1286875" y="1112701"/>
                <a:ext cx="3238322" cy="444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F83227-1602-7A90-6465-02124F84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75" y="1112701"/>
                <a:ext cx="3238322" cy="444032"/>
              </a:xfrm>
              <a:prstGeom prst="rect">
                <a:avLst/>
              </a:prstGeom>
              <a:blipFill>
                <a:blip r:embed="rId2"/>
                <a:stretch>
                  <a:fillRect t="-94444" r="-1129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5E0CDFA-6E0B-E14A-94AE-732D45222700}"/>
                  </a:ext>
                </a:extLst>
              </p:cNvPr>
              <p:cNvSpPr txBox="1"/>
              <p:nvPr/>
            </p:nvSpPr>
            <p:spPr>
              <a:xfrm>
                <a:off x="750505" y="1899005"/>
                <a:ext cx="7024102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5E0CDFA-6E0B-E14A-94AE-732D4522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5" y="1899005"/>
                <a:ext cx="702410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7589C7D-EDD7-3361-8F58-F440418F7704}"/>
                  </a:ext>
                </a:extLst>
              </p:cNvPr>
              <p:cNvSpPr txBox="1"/>
              <p:nvPr/>
            </p:nvSpPr>
            <p:spPr>
              <a:xfrm>
                <a:off x="1113780" y="2935705"/>
                <a:ext cx="5632696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7589C7D-EDD7-3361-8F58-F440418F7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0" y="2935705"/>
                <a:ext cx="5632696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522346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St. Venant Kirchhoff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Show that St. Venant-Kirchhoff material has the following strain energy density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First term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Second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D8496C-C6BA-B5F5-F313-9734DB571E05}"/>
                  </a:ext>
                </a:extLst>
              </p:cNvPr>
              <p:cNvSpPr txBox="1"/>
              <p:nvPr/>
            </p:nvSpPr>
            <p:spPr>
              <a:xfrm>
                <a:off x="1058778" y="1455799"/>
                <a:ext cx="3912033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D8496C-C6BA-B5F5-F313-9734DB571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8" y="1455799"/>
                <a:ext cx="3912033" cy="79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504766-8C2F-8BBB-DDAC-711BF60208C9}"/>
                  </a:ext>
                </a:extLst>
              </p:cNvPr>
              <p:cNvSpPr txBox="1"/>
              <p:nvPr/>
            </p:nvSpPr>
            <p:spPr>
              <a:xfrm>
                <a:off x="1118722" y="2211360"/>
                <a:ext cx="5424562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504766-8C2F-8BBB-DDAC-711BF6020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22" y="2211360"/>
                <a:ext cx="5424562" cy="833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058C94-B5D7-4B2B-6CA2-3CE6F7046937}"/>
                  </a:ext>
                </a:extLst>
              </p:cNvPr>
              <p:cNvSpPr txBox="1"/>
              <p:nvPr/>
            </p:nvSpPr>
            <p:spPr>
              <a:xfrm>
                <a:off x="1058778" y="3520109"/>
                <a:ext cx="3911071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en-US" sz="2400" b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058C94-B5D7-4B2B-6CA2-3CE6F7046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8" y="3520109"/>
                <a:ext cx="3911071" cy="809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B1F720-1265-E9AE-77BA-86177376A165}"/>
                  </a:ext>
                </a:extLst>
              </p:cNvPr>
              <p:cNvSpPr txBox="1"/>
              <p:nvPr/>
            </p:nvSpPr>
            <p:spPr>
              <a:xfrm>
                <a:off x="1058778" y="4270170"/>
                <a:ext cx="5414239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B1F720-1265-E9AE-77BA-86177376A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8" y="4270170"/>
                <a:ext cx="5414239" cy="809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49063-375D-52E5-12A9-E6ADE2D5FC5E}"/>
                  </a:ext>
                </a:extLst>
              </p:cNvPr>
              <p:cNvSpPr txBox="1"/>
              <p:nvPr/>
            </p:nvSpPr>
            <p:spPr>
              <a:xfrm>
                <a:off x="1058778" y="5829299"/>
                <a:ext cx="6668492" cy="86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𝑗𝑙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49063-375D-52E5-12A9-E6ADE2D5F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8" y="5829299"/>
                <a:ext cx="6668492" cy="867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68528"/>
      </p:ext>
    </p:extLst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St. Venant Kirchhoff Material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28188" y="2792899"/>
            <a:ext cx="1928195" cy="859230"/>
            <a:chOff x="1719469" y="3041374"/>
            <a:chExt cx="2286003" cy="859230"/>
          </a:xfrm>
        </p:grpSpPr>
        <p:sp>
          <p:nvSpPr>
            <p:cNvPr id="5" name="Left Brace 4"/>
            <p:cNvSpPr/>
            <p:nvPr/>
          </p:nvSpPr>
          <p:spPr bwMode="auto">
            <a:xfrm rot="16200000">
              <a:off x="2663688" y="2097155"/>
              <a:ext cx="397565" cy="2286003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96742" y="3438939"/>
                  <a:ext cx="6503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oMath>
                    </m:oMathPara>
                  </a14:m>
                  <a:endParaRPr lang="en-US" b="1" dirty="0">
                    <a:latin typeface="Comic Sans MS" pitchFamily="66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742" y="3438939"/>
                  <a:ext cx="650340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DCB24-A4D1-5457-DAED-65F1B3B9448B}"/>
                  </a:ext>
                </a:extLst>
              </p:cNvPr>
              <p:cNvSpPr txBox="1"/>
              <p:nvPr/>
            </p:nvSpPr>
            <p:spPr>
              <a:xfrm>
                <a:off x="835247" y="1253963"/>
                <a:ext cx="4114075" cy="1611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m:rPr>
                                <m:sty m:val="p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tr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den>
                            </m:f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𝐄</m:t>
                                        </m:r>
                                      </m:e>
                                      <m:sup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DCB24-A4D1-5457-DAED-65F1B3B9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47" y="1253963"/>
                <a:ext cx="4114075" cy="1611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95749"/>
      </p:ext>
    </p:extLst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60582" y="4821382"/>
            <a:ext cx="5615709" cy="60036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Incompressible Hyperelasticity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Incompressible material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Cannot calculate stress from strain. Why?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Nearly incompressible material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Many material show nearly incompressible behavior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We can use the bulk modulus to model it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enough for incompressibility?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No,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actually vary under hydrostatic deformation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We will use reduced (deviatoric) invariants: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Will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be constant under dilatation?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442-1DB4-A028-F51D-EC9B319A0EA5}"/>
                  </a:ext>
                </a:extLst>
              </p:cNvPr>
              <p:cNvSpPr txBox="1"/>
              <p:nvPr/>
            </p:nvSpPr>
            <p:spPr>
              <a:xfrm>
                <a:off x="926985" y="4821382"/>
                <a:ext cx="5682902" cy="546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442-1DB4-A028-F51D-EC9B319A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85" y="4821382"/>
                <a:ext cx="5682902" cy="546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62782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Frame of Stress and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and displacement (vector) are independent of the configuration frame in which they are defined (</a:t>
            </a:r>
            <a:r>
              <a:rPr lang="en-US" b="1" dirty="0">
                <a:solidFill>
                  <a:srgbClr val="2C02C6"/>
                </a:solidFill>
              </a:rPr>
              <a:t>Reference Frame Indifference</a:t>
            </a:r>
            <a:r>
              <a:rPr lang="en-US" dirty="0"/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Stress and strain (tensor) depend on the configuration 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2C02C6"/>
                </a:solidFill>
              </a:rPr>
              <a:t>Total </a:t>
            </a:r>
            <a:r>
              <a:rPr lang="en-US" b="1" dirty="0" err="1">
                <a:solidFill>
                  <a:srgbClr val="2C02C6"/>
                </a:solidFill>
              </a:rPr>
              <a:t>Lagrangian</a:t>
            </a:r>
            <a:r>
              <a:rPr lang="en-US" b="1" dirty="0">
                <a:solidFill>
                  <a:srgbClr val="2C02C6"/>
                </a:solidFill>
              </a:rPr>
              <a:t> or Material Stress/Strain</a:t>
            </a:r>
            <a:r>
              <a:rPr lang="en-US" dirty="0"/>
              <a:t>: when the reference frame is undeformed configuration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2C02C6"/>
                </a:solidFill>
              </a:rPr>
              <a:t>Updated </a:t>
            </a:r>
            <a:r>
              <a:rPr lang="en-US" b="1" dirty="0" err="1">
                <a:solidFill>
                  <a:srgbClr val="2C02C6"/>
                </a:solidFill>
              </a:rPr>
              <a:t>Lagrangian</a:t>
            </a:r>
            <a:r>
              <a:rPr lang="en-US" b="1" dirty="0">
                <a:solidFill>
                  <a:srgbClr val="2C02C6"/>
                </a:solidFill>
              </a:rPr>
              <a:t> or Spatial Stress/Strain</a:t>
            </a:r>
            <a:r>
              <a:rPr lang="en-US" dirty="0"/>
              <a:t>: when the reference frame is deformed configuration</a:t>
            </a:r>
          </a:p>
          <a:p>
            <a:pPr>
              <a:spcBef>
                <a:spcPts val="1800"/>
              </a:spcBef>
            </a:pPr>
            <a:r>
              <a:rPr lang="en-US" dirty="0"/>
              <a:t>Question: What is the reference frame in linear problems?</a:t>
            </a:r>
          </a:p>
        </p:txBody>
      </p:sp>
    </p:spTree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772764"/>
          </a:xfrm>
        </p:spPr>
        <p:txBody>
          <a:bodyPr/>
          <a:lstStyle/>
          <a:p>
            <a:r>
              <a:rPr lang="en-US" dirty="0"/>
              <a:t>What is locking</a:t>
            </a:r>
          </a:p>
          <a:p>
            <a:pPr lvl="1"/>
            <a:r>
              <a:rPr lang="en-US" dirty="0"/>
              <a:t>Elements do not want to deform even if forces are applied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Locking is one of the most common modes of failure in NL analysis</a:t>
            </a:r>
          </a:p>
          <a:p>
            <a:pPr lvl="1"/>
            <a:r>
              <a:rPr lang="en-US" dirty="0"/>
              <a:t>It is very difficult to find and solutions show strange behaviors</a:t>
            </a:r>
          </a:p>
          <a:p>
            <a:pPr>
              <a:spcBef>
                <a:spcPts val="1200"/>
              </a:spcBef>
            </a:pPr>
            <a:r>
              <a:rPr lang="en-US" dirty="0"/>
              <a:t>Types of locking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Shear locking: shell or beam elements under transverse loading</a:t>
            </a:r>
          </a:p>
          <a:p>
            <a:pPr lvl="1"/>
            <a:r>
              <a:rPr lang="en-US" dirty="0"/>
              <a:t>Volumetric locking: large elastic and plastic deformation</a:t>
            </a:r>
          </a:p>
          <a:p>
            <a:pPr>
              <a:spcBef>
                <a:spcPts val="1200"/>
              </a:spcBef>
            </a:pPr>
            <a:r>
              <a:rPr lang="en-US" dirty="0"/>
              <a:t>Why does locking occur?</a:t>
            </a:r>
          </a:p>
          <a:p>
            <a:pPr lvl="1"/>
            <a:r>
              <a:rPr lang="en-US" dirty="0"/>
              <a:t>Incompressible sphere under hydrostatic pressure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52193" y="4683174"/>
            <a:ext cx="2087317" cy="1767482"/>
            <a:chOff x="1452193" y="4683174"/>
            <a:chExt cx="2087317" cy="1767482"/>
          </a:xfrm>
        </p:grpSpPr>
        <p:sp>
          <p:nvSpPr>
            <p:cNvPr id="4" name="Oval 3"/>
            <p:cNvSpPr/>
            <p:nvPr/>
          </p:nvSpPr>
          <p:spPr bwMode="auto">
            <a:xfrm>
              <a:off x="2143565" y="5061872"/>
              <a:ext cx="1034143" cy="103414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prstMaterial="flat">
              <a:bevelT w="25400"/>
              <a:bevelB w="0" h="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sphere</a:t>
              </a:r>
            </a:p>
          </p:txBody>
        </p:sp>
        <p:cxnSp>
          <p:nvCxnSpPr>
            <p:cNvPr id="11" name="Straight Connector 10"/>
            <p:cNvCxnSpPr>
              <a:stCxn id="4" idx="0"/>
            </p:cNvCxnSpPr>
            <p:nvPr/>
          </p:nvCxnSpPr>
          <p:spPr bwMode="auto">
            <a:xfrm rot="16200000" flipV="1">
              <a:off x="2467494" y="4868728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465346" y="6257512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160812" y="5574925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1769880" y="5600683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2700000" flipV="1">
              <a:off x="2954748" y="6077206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8100000" flipV="1">
              <a:off x="1975944" y="6064327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3500000" flipV="1">
              <a:off x="1975944" y="5085523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-2700000" flipV="1">
              <a:off x="2967627" y="5072644"/>
              <a:ext cx="378698" cy="758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452193" y="5428529"/>
              <a:ext cx="312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11527" y="4745620"/>
            <a:ext cx="4268915" cy="1865232"/>
            <a:chOff x="4711527" y="4745620"/>
            <a:chExt cx="4268915" cy="1865232"/>
          </a:xfrm>
        </p:grpSpPr>
        <p:sp>
          <p:nvSpPr>
            <p:cNvPr id="6" name="Freeform 5"/>
            <p:cNvSpPr/>
            <p:nvPr/>
          </p:nvSpPr>
          <p:spPr bwMode="auto">
            <a:xfrm>
              <a:off x="5138670" y="4760447"/>
              <a:ext cx="1867437" cy="1506828"/>
            </a:xfrm>
            <a:custGeom>
              <a:avLst/>
              <a:gdLst>
                <a:gd name="connsiteX0" fmla="*/ 12879 w 1867437"/>
                <a:gd name="connsiteY0" fmla="*/ 0 h 1506828"/>
                <a:gd name="connsiteX1" fmla="*/ 0 w 1867437"/>
                <a:gd name="connsiteY1" fmla="*/ 1506828 h 1506828"/>
                <a:gd name="connsiteX2" fmla="*/ 1867437 w 1867437"/>
                <a:gd name="connsiteY2" fmla="*/ 1481071 h 150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437" h="1506828">
                  <a:moveTo>
                    <a:pt x="12879" y="0"/>
                  </a:moveTo>
                  <a:lnTo>
                    <a:pt x="0" y="1506828"/>
                  </a:lnTo>
                  <a:lnTo>
                    <a:pt x="1867437" y="1481071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125792" y="4824842"/>
              <a:ext cx="1090410" cy="1442433"/>
            </a:xfrm>
            <a:custGeom>
              <a:avLst/>
              <a:gdLst>
                <a:gd name="connsiteX0" fmla="*/ 0 w 1090410"/>
                <a:gd name="connsiteY0" fmla="*/ 1442433 h 1442433"/>
                <a:gd name="connsiteX1" fmla="*/ 708338 w 1090410"/>
                <a:gd name="connsiteY1" fmla="*/ 1120462 h 1442433"/>
                <a:gd name="connsiteX2" fmla="*/ 1030309 w 1090410"/>
                <a:gd name="connsiteY2" fmla="*/ 785611 h 1442433"/>
                <a:gd name="connsiteX3" fmla="*/ 1068946 w 1090410"/>
                <a:gd name="connsiteY3" fmla="*/ 0 h 144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410" h="1442433">
                  <a:moveTo>
                    <a:pt x="0" y="1442433"/>
                  </a:moveTo>
                  <a:cubicBezTo>
                    <a:pt x="268310" y="1336182"/>
                    <a:pt x="536620" y="1229932"/>
                    <a:pt x="708338" y="1120462"/>
                  </a:cubicBezTo>
                  <a:cubicBezTo>
                    <a:pt x="880056" y="1010992"/>
                    <a:pt x="970208" y="972355"/>
                    <a:pt x="1030309" y="785611"/>
                  </a:cubicBezTo>
                  <a:cubicBezTo>
                    <a:pt x="1090410" y="598867"/>
                    <a:pt x="1079678" y="299433"/>
                    <a:pt x="1068946" y="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0271" y="6241520"/>
              <a:ext cx="189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Volumetric strain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334180" y="5198327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Pressure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7520" y="4745620"/>
              <a:ext cx="2242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 unique pressure</a:t>
              </a:r>
              <a:br>
                <a:rPr lang="en-US" dirty="0"/>
              </a:br>
              <a:r>
                <a:rPr lang="en-US" dirty="0"/>
                <a:t>for given </a:t>
              </a:r>
              <a:r>
                <a:rPr lang="en-US" dirty="0" err="1"/>
                <a:t>displ</a:t>
              </a:r>
              <a:r>
                <a:rPr lang="en-US" dirty="0"/>
                <a:t>.</a:t>
              </a:r>
            </a:p>
          </p:txBody>
        </p:sp>
        <p:cxnSp>
          <p:nvCxnSpPr>
            <p:cNvPr id="25" name="Straight Arrow Connector 24"/>
            <p:cNvCxnSpPr>
              <a:stCxn id="23" idx="1"/>
            </p:cNvCxnSpPr>
            <p:nvPr/>
          </p:nvCxnSpPr>
          <p:spPr bwMode="auto">
            <a:xfrm rot="10800000" flipV="1">
              <a:off x="6238754" y="5068786"/>
              <a:ext cx="498766" cy="125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1875861"/>
      </p:ext>
    </p:extLst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locking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260372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Mixed formulation (incompressibility)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Can’t interpolate pressure from displacements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Pressure should be considered as an independent variable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Becomes the Lagrange multiplier method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The stiffness matrix becomes positive semi-definite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020" y="3218833"/>
            <a:ext cx="1521303" cy="31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2976935" y="3219584"/>
          <a:ext cx="202882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353240" imgH="2134080" progId="Word.Picture.8">
                  <p:embed/>
                </p:oleObj>
              </mc:Choice>
              <mc:Fallback>
                <p:oleObj name="Picture" r:id="rId3" imgW="1353240" imgH="2134080" progId="Word.Picture.8">
                  <p:embed/>
                  <p:pic>
                    <p:nvPicPr>
                      <p:cNvPr id="1433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935" y="3219584"/>
                        <a:ext cx="202882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916935" y="5422005"/>
            <a:ext cx="515155" cy="52803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95039" y="3541853"/>
            <a:ext cx="1768503" cy="2348595"/>
            <a:chOff x="5895039" y="3541853"/>
            <a:chExt cx="1768503" cy="2348595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1431" y="3970117"/>
              <a:ext cx="1307940" cy="130794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030410" y="3877521"/>
              <a:ext cx="162045" cy="162045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032335" y="5187421"/>
              <a:ext cx="162045" cy="162045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340310" y="3891021"/>
              <a:ext cx="162045" cy="162045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340310" y="5198996"/>
              <a:ext cx="162045" cy="162045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57385" y="4539221"/>
              <a:ext cx="162045" cy="16204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1521" y="5521116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4x1 formulation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95039" y="3541853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C02C6"/>
                  </a:solidFill>
                </a:rPr>
                <a:t>Displacement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4234" y="4722464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630392"/>
      </p:ext>
    </p:extLst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9116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Instead of incompressibility, the material is assumed to be nearly incompressible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2C02C6"/>
                </a:solidFill>
              </a:rPr>
              <a:t>This is closer to actual observation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Use a large bulk modulus (penalty parameter) so that a small volume change causes a large pressure change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2C02C6"/>
                </a:solidFill>
              </a:rPr>
              <a:t>Large penalty term makes the stiffness matrix ill-conditioned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Ill-conditioned matrix often yields excessive deformation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2C02C6"/>
                </a:solidFill>
              </a:rPr>
              <a:t>Temporarily reduce the penalty term in the stiffness calculation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Stress calculation use the penalty term as it is</a:t>
            </a:r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8732" y="4687746"/>
            <a:ext cx="4048335" cy="1865232"/>
            <a:chOff x="4711527" y="4745620"/>
            <a:chExt cx="4048335" cy="1865232"/>
          </a:xfrm>
        </p:grpSpPr>
        <p:sp>
          <p:nvSpPr>
            <p:cNvPr id="5" name="Freeform 4"/>
            <p:cNvSpPr/>
            <p:nvPr/>
          </p:nvSpPr>
          <p:spPr bwMode="auto">
            <a:xfrm>
              <a:off x="5138670" y="4760447"/>
              <a:ext cx="1867437" cy="1506828"/>
            </a:xfrm>
            <a:custGeom>
              <a:avLst/>
              <a:gdLst>
                <a:gd name="connsiteX0" fmla="*/ 12879 w 1867437"/>
                <a:gd name="connsiteY0" fmla="*/ 0 h 1506828"/>
                <a:gd name="connsiteX1" fmla="*/ 0 w 1867437"/>
                <a:gd name="connsiteY1" fmla="*/ 1506828 h 1506828"/>
                <a:gd name="connsiteX2" fmla="*/ 1867437 w 1867437"/>
                <a:gd name="connsiteY2" fmla="*/ 1481071 h 150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437" h="1506828">
                  <a:moveTo>
                    <a:pt x="12879" y="0"/>
                  </a:moveTo>
                  <a:lnTo>
                    <a:pt x="0" y="1506828"/>
                  </a:lnTo>
                  <a:lnTo>
                    <a:pt x="1867437" y="1481071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125792" y="4813267"/>
              <a:ext cx="1195425" cy="1454008"/>
            </a:xfrm>
            <a:custGeom>
              <a:avLst/>
              <a:gdLst>
                <a:gd name="connsiteX0" fmla="*/ 0 w 1090410"/>
                <a:gd name="connsiteY0" fmla="*/ 1442433 h 1442433"/>
                <a:gd name="connsiteX1" fmla="*/ 708338 w 1090410"/>
                <a:gd name="connsiteY1" fmla="*/ 1120462 h 1442433"/>
                <a:gd name="connsiteX2" fmla="*/ 1030309 w 1090410"/>
                <a:gd name="connsiteY2" fmla="*/ 785611 h 1442433"/>
                <a:gd name="connsiteX3" fmla="*/ 1068946 w 1090410"/>
                <a:gd name="connsiteY3" fmla="*/ 0 h 1442433"/>
                <a:gd name="connsiteX0" fmla="*/ 0 w 1195425"/>
                <a:gd name="connsiteY0" fmla="*/ 1454008 h 1454008"/>
                <a:gd name="connsiteX1" fmla="*/ 708338 w 1195425"/>
                <a:gd name="connsiteY1" fmla="*/ 1132037 h 1454008"/>
                <a:gd name="connsiteX2" fmla="*/ 1030309 w 1195425"/>
                <a:gd name="connsiteY2" fmla="*/ 797186 h 1454008"/>
                <a:gd name="connsiteX3" fmla="*/ 1184693 w 1195425"/>
                <a:gd name="connsiteY3" fmla="*/ 0 h 145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425" h="1454008">
                  <a:moveTo>
                    <a:pt x="0" y="1454008"/>
                  </a:moveTo>
                  <a:cubicBezTo>
                    <a:pt x="268310" y="1347757"/>
                    <a:pt x="536620" y="1241507"/>
                    <a:pt x="708338" y="1132037"/>
                  </a:cubicBezTo>
                  <a:cubicBezTo>
                    <a:pt x="880056" y="1022567"/>
                    <a:pt x="950917" y="985859"/>
                    <a:pt x="1030309" y="797186"/>
                  </a:cubicBezTo>
                  <a:cubicBezTo>
                    <a:pt x="1109701" y="608513"/>
                    <a:pt x="1195425" y="299433"/>
                    <a:pt x="1184693" y="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00271" y="6241520"/>
              <a:ext cx="189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Volumetric strain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334180" y="5198327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Pressure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42349" y="4745620"/>
              <a:ext cx="1917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Unique pressure</a:t>
              </a:r>
              <a:br>
                <a:rPr lang="en-US" dirty="0"/>
              </a:br>
              <a:r>
                <a:rPr lang="en-US" dirty="0"/>
                <a:t>for given </a:t>
              </a:r>
              <a:r>
                <a:rPr lang="en-US" dirty="0" err="1"/>
                <a:t>displ</a:t>
              </a:r>
              <a:r>
                <a:rPr lang="en-US" dirty="0"/>
                <a:t>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rot="10800000" flipV="1">
              <a:off x="6319779" y="5068786"/>
              <a:ext cx="498766" cy="125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 bwMode="auto">
            <a:xfrm flipH="1" flipV="1">
              <a:off x="6146157" y="4803494"/>
              <a:ext cx="9944" cy="80695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2C446-46F0-D5A9-C8A1-EB9000DF16C6}"/>
                  </a:ext>
                </a:extLst>
              </p:cNvPr>
              <p:cNvSpPr txBox="1"/>
              <p:nvPr/>
            </p:nvSpPr>
            <p:spPr>
              <a:xfrm>
                <a:off x="5527651" y="4755393"/>
                <a:ext cx="326666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2C446-46F0-D5A9-C8A1-EB9000DF1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51" y="4755393"/>
                <a:ext cx="3266663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7896"/>
      </p:ext>
    </p:extLst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Hydrostatic Tension (Dilatation)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2697018"/>
            <a:ext cx="8909050" cy="391809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Invariants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Reduced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43418" y="3343564"/>
                <a:ext cx="2762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not constant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18" y="3343564"/>
                <a:ext cx="2762295" cy="369332"/>
              </a:xfrm>
              <a:prstGeom prst="rect">
                <a:avLst/>
              </a:prstGeom>
              <a:blipFill>
                <a:blip r:embed="rId2"/>
                <a:stretch>
                  <a:fillRect t="-8197" r="-132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9454" y="4539674"/>
                <a:ext cx="2432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constant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454" y="4539674"/>
                <a:ext cx="2432076" cy="369332"/>
              </a:xfrm>
              <a:prstGeom prst="rect">
                <a:avLst/>
              </a:prstGeom>
              <a:blipFill>
                <a:blip r:embed="rId3"/>
                <a:stretch>
                  <a:fillRect l="-5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9869DA-8E10-AAD8-A3B2-2507AC361DF0}"/>
                  </a:ext>
                </a:extLst>
              </p:cNvPr>
              <p:cNvSpPr txBox="1"/>
              <p:nvPr/>
            </p:nvSpPr>
            <p:spPr>
              <a:xfrm>
                <a:off x="501889" y="1025750"/>
                <a:ext cx="1659813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9869DA-8E10-AAD8-A3B2-2507AC361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89" y="1025750"/>
                <a:ext cx="1659813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C8943-3A1E-452D-E652-A9CE8FA43806}"/>
                  </a:ext>
                </a:extLst>
              </p:cNvPr>
              <p:cNvSpPr txBox="1"/>
              <p:nvPr/>
            </p:nvSpPr>
            <p:spPr>
              <a:xfrm>
                <a:off x="3044977" y="1126963"/>
                <a:ext cx="2268954" cy="1069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C8943-3A1E-452D-E652-A9CE8FA4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977" y="1126963"/>
                <a:ext cx="2268954" cy="1069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3D57B-B183-4945-40C4-3450608141D3}"/>
                  </a:ext>
                </a:extLst>
              </p:cNvPr>
              <p:cNvSpPr txBox="1"/>
              <p:nvPr/>
            </p:nvSpPr>
            <p:spPr>
              <a:xfrm>
                <a:off x="5850785" y="1079933"/>
                <a:ext cx="2721258" cy="1116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3D57B-B183-4945-40C4-34506081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785" y="1079933"/>
                <a:ext cx="2721258" cy="11162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381A96-9D1D-4F9B-9B93-FE5A767F2519}"/>
                  </a:ext>
                </a:extLst>
              </p:cNvPr>
              <p:cNvSpPr txBox="1"/>
              <p:nvPr/>
            </p:nvSpPr>
            <p:spPr>
              <a:xfrm>
                <a:off x="900650" y="3175629"/>
                <a:ext cx="4152419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381A96-9D1D-4F9B-9B93-FE5A767F2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50" y="3175629"/>
                <a:ext cx="4152419" cy="506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2A1A3A-51C3-EC78-76B3-5A1ED79F8F28}"/>
                  </a:ext>
                </a:extLst>
              </p:cNvPr>
              <p:cNvSpPr txBox="1"/>
              <p:nvPr/>
            </p:nvSpPr>
            <p:spPr>
              <a:xfrm>
                <a:off x="852523" y="4368977"/>
                <a:ext cx="2392578" cy="1559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2A1A3A-51C3-EC78-76B3-5A1ED79F8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23" y="4368977"/>
                <a:ext cx="2392578" cy="1559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182215"/>
      </p:ext>
    </p:extLst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Energy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Using reduced invariants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sepChr m:val=",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Distortional strain energy density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Dilatational strain energy density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The second terms is related to nearly incompressible behavior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: bulk modulus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linear elastic material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840509" y="1209964"/>
            <a:ext cx="5033818" cy="75738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509" y="55652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Abaqus: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9B435-2B17-E802-2976-951A9980B447}"/>
                  </a:ext>
                </a:extLst>
              </p:cNvPr>
              <p:cNvSpPr txBox="1"/>
              <p:nvPr/>
            </p:nvSpPr>
            <p:spPr>
              <a:xfrm>
                <a:off x="1024058" y="1357821"/>
                <a:ext cx="4648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9B435-2B17-E802-2976-951A9980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58" y="1357821"/>
                <a:ext cx="4648196" cy="461665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25F9D-6A43-2136-6773-32E2B50B6FF6}"/>
                  </a:ext>
                </a:extLst>
              </p:cNvPr>
              <p:cNvSpPr txBox="1"/>
              <p:nvPr/>
            </p:nvSpPr>
            <p:spPr>
              <a:xfrm>
                <a:off x="1134406" y="3966983"/>
                <a:ext cx="3038268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25F9D-6A43-2136-6773-32E2B50B6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06" y="3966983"/>
                <a:ext cx="3038268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EDA65-4E0A-BCBD-079E-5B64EE0F96CF}"/>
                  </a:ext>
                </a:extLst>
              </p:cNvPr>
              <p:cNvSpPr txBox="1"/>
              <p:nvPr/>
            </p:nvSpPr>
            <p:spPr>
              <a:xfrm>
                <a:off x="1754254" y="5366578"/>
                <a:ext cx="320632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EDA65-4E0A-BCBD-079E-5B64EE0F9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254" y="5366578"/>
                <a:ext cx="3206327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875390"/>
      </p:ext>
    </p:extLst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96348" y="1736035"/>
            <a:ext cx="7142922" cy="138485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Mooney-</a:t>
            </a:r>
            <a:r>
              <a:rPr lang="en-US" dirty="0" err="1"/>
              <a:t>Rivlin</a:t>
            </a:r>
            <a:r>
              <a:rPr lang="en-US" dirty="0"/>
              <a:t>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Most popular model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(not because accuracy, but because convenience)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Initial shear modulus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 2(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Initial Young’s modulus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 6(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(3D)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(2D)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Bulk modulus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Hydrostatic pressure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Numerical instability for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(volumetric locking)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Penalty method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as a penalty parameter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183DCA-FFE7-1F3D-61C7-773397A149AB}"/>
                  </a:ext>
                </a:extLst>
              </p:cNvPr>
              <p:cNvSpPr txBox="1"/>
              <p:nvPr/>
            </p:nvSpPr>
            <p:spPr>
              <a:xfrm>
                <a:off x="596348" y="1841152"/>
                <a:ext cx="7292766" cy="1174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sepChr m:val=",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sepChr m:val=",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0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sz="24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183DCA-FFE7-1F3D-61C7-773397A14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8" y="1841152"/>
                <a:ext cx="7292766" cy="1174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900A38-FB9A-47BE-122C-D41914580FDA}"/>
                  </a:ext>
                </a:extLst>
              </p:cNvPr>
              <p:cNvSpPr txBox="1"/>
              <p:nvPr/>
            </p:nvSpPr>
            <p:spPr>
              <a:xfrm>
                <a:off x="845647" y="5080763"/>
                <a:ext cx="3843103" cy="85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900A38-FB9A-47BE-122C-D41914580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47" y="5080763"/>
                <a:ext cx="3843103" cy="856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631530"/>
      </p:ext>
    </p:extLst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309476" y="2120347"/>
            <a:ext cx="4221932" cy="49695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Mooney-</a:t>
            </a:r>
            <a:r>
              <a:rPr lang="en-US" dirty="0" err="1"/>
              <a:t>Rivlin</a:t>
            </a:r>
            <a:r>
              <a:rPr lang="en-US" dirty="0"/>
              <a:t> Material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Second P-K stress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Use chain rule of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D5552-1D8E-D965-A52B-2A20844B9E83}"/>
                  </a:ext>
                </a:extLst>
              </p:cNvPr>
              <p:cNvSpPr txBox="1"/>
              <p:nvPr/>
            </p:nvSpPr>
            <p:spPr>
              <a:xfrm>
                <a:off x="619576" y="1301156"/>
                <a:ext cx="4993675" cy="127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den>
                            </m:f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den>
                            </m:f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den>
                            </m:f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D5552-1D8E-D965-A52B-2A20844B9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6" y="1301156"/>
                <a:ext cx="4993675" cy="12785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11B369-561B-5C09-BE0A-0AF974C43C87}"/>
                  </a:ext>
                </a:extLst>
              </p:cNvPr>
              <p:cNvSpPr txBox="1"/>
              <p:nvPr/>
            </p:nvSpPr>
            <p:spPr>
              <a:xfrm>
                <a:off x="7583333" y="1844339"/>
                <a:ext cx="1169744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11B369-561B-5C09-BE0A-0AF974C4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33" y="1844339"/>
                <a:ext cx="1169744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36CEF9-39F5-E836-C117-B791B2AABB01}"/>
                  </a:ext>
                </a:extLst>
              </p:cNvPr>
              <p:cNvSpPr txBox="1"/>
              <p:nvPr/>
            </p:nvSpPr>
            <p:spPr>
              <a:xfrm>
                <a:off x="6941620" y="2880704"/>
                <a:ext cx="1811457" cy="1314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36CEF9-39F5-E836-C117-B791B2AAB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620" y="2880704"/>
                <a:ext cx="1811457" cy="1314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4FED87-CA90-7B7C-E0F7-C776552D98C6}"/>
                  </a:ext>
                </a:extLst>
              </p:cNvPr>
              <p:cNvSpPr txBox="1"/>
              <p:nvPr/>
            </p:nvSpPr>
            <p:spPr>
              <a:xfrm>
                <a:off x="6442051" y="5172075"/>
                <a:ext cx="2090059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4FED87-CA90-7B7C-E0F7-C776552D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51" y="5172075"/>
                <a:ext cx="2090059" cy="1102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75F345-4D80-75D4-CAF9-34558B44E21C}"/>
                  </a:ext>
                </a:extLst>
              </p:cNvPr>
              <p:cNvSpPr txBox="1"/>
              <p:nvPr/>
            </p:nvSpPr>
            <p:spPr>
              <a:xfrm>
                <a:off x="333488" y="5271614"/>
                <a:ext cx="5214184" cy="1362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d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d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𝑖𝑚𝑛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𝑗𝑟𝑠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𝑚𝑟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𝑛𝑠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75F345-4D80-75D4-CAF9-34558B44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8" y="5271614"/>
                <a:ext cx="5214184" cy="1362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22E4C2-AEA6-6010-F856-EED3F7C08EBD}"/>
                  </a:ext>
                </a:extLst>
              </p:cNvPr>
              <p:cNvSpPr txBox="1"/>
              <p:nvPr/>
            </p:nvSpPr>
            <p:spPr>
              <a:xfrm>
                <a:off x="724080" y="3159525"/>
                <a:ext cx="4104650" cy="1913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22E4C2-AEA6-6010-F856-EED3F7C0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80" y="3159525"/>
                <a:ext cx="4104650" cy="1913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697566"/>
      </p:ext>
    </p:extLst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𝐄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𝐄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𝐄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𝐂𝐂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𝐂𝐂𝐂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Derivatives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	and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D19DF9-F9FD-C961-B34E-41A9B684515E}"/>
                  </a:ext>
                </a:extLst>
              </p:cNvPr>
              <p:cNvSpPr txBox="1"/>
              <p:nvPr/>
            </p:nvSpPr>
            <p:spPr>
              <a:xfrm>
                <a:off x="825022" y="3036465"/>
                <a:ext cx="542058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D19DF9-F9FD-C961-B34E-41A9B684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2" y="3036465"/>
                <a:ext cx="5420586" cy="937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56DC4E-8AEB-23DA-DE4F-ECF60647FFB2}"/>
                  </a:ext>
                </a:extLst>
              </p:cNvPr>
              <p:cNvSpPr txBox="1"/>
              <p:nvPr/>
            </p:nvSpPr>
            <p:spPr>
              <a:xfrm>
                <a:off x="825022" y="4072006"/>
                <a:ext cx="6330131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56DC4E-8AEB-23DA-DE4F-ECF60647F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2" y="4072006"/>
                <a:ext cx="6330131" cy="937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0277D3-D2B0-4CA0-8C64-DC09DD21BAC6}"/>
                  </a:ext>
                </a:extLst>
              </p:cNvPr>
              <p:cNvSpPr txBox="1"/>
              <p:nvPr/>
            </p:nvSpPr>
            <p:spPr>
              <a:xfrm>
                <a:off x="928150" y="5596403"/>
                <a:ext cx="1573892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0277D3-D2B0-4CA0-8C64-DC09DD21B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50" y="5596403"/>
                <a:ext cx="1573892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33112"/>
      </p:ext>
    </p:extLst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Using bulk modulus often causes instability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Selectively reduced integration (Full integration for </a:t>
                </a:r>
                <a:r>
                  <a:rPr lang="en-US" dirty="0" err="1"/>
                  <a:t>deviatoric</a:t>
                </a:r>
                <a:r>
                  <a:rPr lang="en-US" dirty="0"/>
                  <a:t> part, reduced integration for dilatation part)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Mixed formulation: Independent treatment of pressure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Pressure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additional unknown (pure incompressible material)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Advantage: No numerical instability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Disadvantage: system matrix is not positive definite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Perturbed Lagrangian formulation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Second term make the material nearly incompressible and the system matrix positive definite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A02DE-7B07-9AD4-6E13-E3CD35B9BA99}"/>
                  </a:ext>
                </a:extLst>
              </p:cNvPr>
              <p:cNvSpPr txBox="1"/>
              <p:nvPr/>
            </p:nvSpPr>
            <p:spPr>
              <a:xfrm>
                <a:off x="2275687" y="2550695"/>
                <a:ext cx="3085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A02DE-7B07-9AD4-6E13-E3CD35B9B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87" y="2550695"/>
                <a:ext cx="3085268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FDF0B-7479-049C-AA60-F65419874539}"/>
                  </a:ext>
                </a:extLst>
              </p:cNvPr>
              <p:cNvSpPr txBox="1"/>
              <p:nvPr/>
            </p:nvSpPr>
            <p:spPr>
              <a:xfrm>
                <a:off x="2007555" y="4970761"/>
                <a:ext cx="421756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FDF0B-7479-049C-AA60-F65419874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55" y="4970761"/>
                <a:ext cx="421756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1914"/>
      </p:ext>
    </p:extLst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Variational</a:t>
            </a:r>
            <a:r>
              <a:rPr lang="en-US" dirty="0"/>
              <a:t> Equation (Perturbed </a:t>
            </a:r>
            <a:r>
              <a:rPr lang="en-US" dirty="0" err="1"/>
              <a:t>Lagrangian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Stress calculation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Variation of strain energy density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r>
                  <a:rPr lang="en-US" dirty="0"/>
                  <a:t>Introduce a vector of unknowns: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sepChr m:val=",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8926EE-C8A7-BADA-279D-CFBF2041601C}"/>
                  </a:ext>
                </a:extLst>
              </p:cNvPr>
              <p:cNvSpPr txBox="1"/>
              <p:nvPr/>
            </p:nvSpPr>
            <p:spPr>
              <a:xfrm>
                <a:off x="807993" y="1027006"/>
                <a:ext cx="813235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8926EE-C8A7-BADA-279D-CFBF20416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93" y="1027006"/>
                <a:ext cx="8132354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DB511F-741A-8CD8-9244-7A1F68AAC9DE}"/>
                  </a:ext>
                </a:extLst>
              </p:cNvPr>
              <p:cNvSpPr txBox="1"/>
              <p:nvPr/>
            </p:nvSpPr>
            <p:spPr>
              <a:xfrm>
                <a:off x="941901" y="1810810"/>
                <a:ext cx="3906711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DB511F-741A-8CD8-9244-7A1F68AAC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01" y="1810810"/>
                <a:ext cx="3906711" cy="477888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E37F10-34FD-48A8-E699-73D4E58D9604}"/>
                  </a:ext>
                </a:extLst>
              </p:cNvPr>
              <p:cNvSpPr txBox="1"/>
              <p:nvPr/>
            </p:nvSpPr>
            <p:spPr>
              <a:xfrm>
                <a:off x="1038153" y="2866953"/>
                <a:ext cx="3710503" cy="1180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̅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acc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      =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acc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den>
                                </m:f>
                              </m:e>
                            </m:d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E37F10-34FD-48A8-E699-73D4E58D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53" y="2866953"/>
                <a:ext cx="3710503" cy="11801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BECE38-2FE7-C080-A111-DBA20C1090BC}"/>
                  </a:ext>
                </a:extLst>
              </p:cNvPr>
              <p:cNvSpPr txBox="1"/>
              <p:nvPr/>
            </p:nvSpPr>
            <p:spPr>
              <a:xfrm>
                <a:off x="1512542" y="4667292"/>
                <a:ext cx="3887859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sepChr m:val=",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BECE38-2FE7-C080-A111-DBA20C109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42" y="4667292"/>
                <a:ext cx="3887859" cy="89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81D33-B2BF-7A46-EE4A-6354E33AC708}"/>
                  </a:ext>
                </a:extLst>
              </p:cNvPr>
              <p:cNvSpPr txBox="1"/>
              <p:nvPr/>
            </p:nvSpPr>
            <p:spPr>
              <a:xfrm>
                <a:off x="2571738" y="5661027"/>
                <a:ext cx="4553747" cy="584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−1−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: Volumetric strain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681D33-B2BF-7A46-EE4A-6354E33A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38" y="5661027"/>
                <a:ext cx="4553747" cy="584584"/>
              </a:xfrm>
              <a:prstGeom prst="rect">
                <a:avLst/>
              </a:prstGeom>
              <a:blipFill>
                <a:blip r:embed="rId7"/>
                <a:stretch>
                  <a:fillRect t="-2083" r="-93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4193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Cambria Math" panose="02040503050406030204" pitchFamily="18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3578</TotalTime>
  <Words>11421</Words>
  <Application>Microsoft Office PowerPoint</Application>
  <PresentationFormat>On-screen Show (4:3)</PresentationFormat>
  <Paragraphs>2228</Paragraphs>
  <Slides>154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154</vt:i4>
      </vt:variant>
    </vt:vector>
  </HeadingPairs>
  <TitlesOfParts>
    <vt:vector size="169" baseType="lpstr">
      <vt:lpstr>Helvetica</vt:lpstr>
      <vt:lpstr>Cambria Math</vt:lpstr>
      <vt:lpstr>Euclid Math Two</vt:lpstr>
      <vt:lpstr>Arial</vt:lpstr>
      <vt:lpstr>Wingdings</vt:lpstr>
      <vt:lpstr>맑은 고딕</vt:lpstr>
      <vt:lpstr>Times New Roman</vt:lpstr>
      <vt:lpstr>Euclid Symbol</vt:lpstr>
      <vt:lpstr>Comic Sans MS</vt:lpstr>
      <vt:lpstr>Courier New</vt:lpstr>
      <vt:lpstr>Symbol</vt:lpstr>
      <vt:lpstr>Calibri</vt:lpstr>
      <vt:lpstr>A_MyClass</vt:lpstr>
      <vt:lpstr>Equation</vt:lpstr>
      <vt:lpstr>Picture</vt:lpstr>
      <vt:lpstr>CHAP 3  FEA for Nonlinear Elastic Problems</vt:lpstr>
      <vt:lpstr>Introduction</vt:lpstr>
      <vt:lpstr>Introduction</vt:lpstr>
      <vt:lpstr>Table of Contents</vt:lpstr>
      <vt:lpstr>Stress and Strain Measures</vt:lpstr>
      <vt:lpstr>Goals – Stress &amp; Strain Measures</vt:lpstr>
      <vt:lpstr>Mild vs. Rough Nonlinearity</vt:lpstr>
      <vt:lpstr>What Is a Nonlinear Elastic Problem?</vt:lpstr>
      <vt:lpstr>Reference Frame of Stress and Strain</vt:lpstr>
      <vt:lpstr>Deformation and Mapping</vt:lpstr>
      <vt:lpstr>Deformation Gradient</vt:lpstr>
      <vt:lpstr>Example – Uniform Extension</vt:lpstr>
      <vt:lpstr>Green-Lagrange Strain</vt:lpstr>
      <vt:lpstr>Green-Lagrange Strain cont.</vt:lpstr>
      <vt:lpstr>Example – Rigid-Body Rotation</vt:lpstr>
      <vt:lpstr>Example – Rigid-Body Rotation cont.</vt:lpstr>
      <vt:lpstr>Example – Rigid-Body Rotation cont.</vt:lpstr>
      <vt:lpstr>Eulerian (Almansi) Strain Tensor</vt:lpstr>
      <vt:lpstr>Eulerian Strain Tensor cont.</vt:lpstr>
      <vt:lpstr>Example – Lagrangian Strain</vt:lpstr>
      <vt:lpstr>Example – Lagrangian Strain cont.</vt:lpstr>
      <vt:lpstr>Example – Lagrangian Strain cont.</vt:lpstr>
      <vt:lpstr>Example – Uniaxial Tension</vt:lpstr>
      <vt:lpstr>Example – Uniaxial Tension</vt:lpstr>
      <vt:lpstr>Polar Decomposition</vt:lpstr>
      <vt:lpstr>Polar Decomposition cont.</vt:lpstr>
      <vt:lpstr>Polar Decomposition cont.</vt:lpstr>
      <vt:lpstr>Polar Decomposition cont.</vt:lpstr>
      <vt:lpstr>Generalized Lagrangian Strain</vt:lpstr>
      <vt:lpstr>Example – Polar Decomposition</vt:lpstr>
      <vt:lpstr>Example – Polar Decomposition cont.</vt:lpstr>
      <vt:lpstr>Example – Polar Decomposition cont.</vt:lpstr>
      <vt:lpstr>Example – Polar Decomposition cont.</vt:lpstr>
      <vt:lpstr>Deformation of a Volume</vt:lpstr>
      <vt:lpstr>Deformation of a Volume cont.</vt:lpstr>
      <vt:lpstr>Example - Uniaxial Deformation of a Beam</vt:lpstr>
      <vt:lpstr>Deformation of an Area</vt:lpstr>
      <vt:lpstr>Deformation of an Area cont..</vt:lpstr>
      <vt:lpstr>Stress Measures</vt:lpstr>
      <vt:lpstr>Stress Measures cont.</vt:lpstr>
      <vt:lpstr>Stress Measures cont.</vt:lpstr>
      <vt:lpstr>Stress Measures cont.</vt:lpstr>
      <vt:lpstr>Example – Uniaxial Tension</vt:lpstr>
      <vt:lpstr>Summary</vt:lpstr>
      <vt:lpstr>Nonlinear Elastic Analysis</vt:lpstr>
      <vt:lpstr>Goals</vt:lpstr>
      <vt:lpstr>Numerical Methods for Nonlinear Elastic Problem</vt:lpstr>
      <vt:lpstr>Total Lagrangian Formulation</vt:lpstr>
      <vt:lpstr>Total Lagrangian Formulation cont.</vt:lpstr>
      <vt:lpstr>Strain Energy Density and Stress Measures</vt:lpstr>
      <vt:lpstr>St. Venant-Kirchhoff Material</vt:lpstr>
      <vt:lpstr>St. Venant-Kirchhoff Material cont.</vt:lpstr>
      <vt:lpstr>Example</vt:lpstr>
      <vt:lpstr>Example – Simple Shear Problem</vt:lpstr>
      <vt:lpstr>Boundary Conditions</vt:lpstr>
      <vt:lpstr>Variational Formulation</vt:lpstr>
      <vt:lpstr>Variational Formulation cont.</vt:lpstr>
      <vt:lpstr>Example – Linear Spring</vt:lpstr>
      <vt:lpstr>Variational Formulation cont.</vt:lpstr>
      <vt:lpstr>Variational Formulation cont.</vt:lpstr>
      <vt:lpstr>Variational Formulation cont.</vt:lpstr>
      <vt:lpstr>Linearization (Increment)</vt:lpstr>
      <vt:lpstr>Linearization of Residual</vt:lpstr>
      <vt:lpstr>Newton-Raphson Iteration by Linearization</vt:lpstr>
      <vt:lpstr>Linearization cont.</vt:lpstr>
      <vt:lpstr>Linearization cont.</vt:lpstr>
      <vt:lpstr>Linearization cont.</vt:lpstr>
      <vt:lpstr>Example – Uniaxial Bar</vt:lpstr>
      <vt:lpstr>Example – Uniaxial Bar</vt:lpstr>
      <vt:lpstr>Example – Uniaxial Bar</vt:lpstr>
      <vt:lpstr>Updated Lagrangian Formulation</vt:lpstr>
      <vt:lpstr>Variational Equation in UL</vt:lpstr>
      <vt:lpstr>Variational Equation in UL cont.</vt:lpstr>
      <vt:lpstr>Linearization of UL</vt:lpstr>
      <vt:lpstr>Linearization of UL cont.</vt:lpstr>
      <vt:lpstr>Spatial Constitutive Tensor</vt:lpstr>
      <vt:lpstr>Linearization of UL cont.</vt:lpstr>
      <vt:lpstr>Example – Uniaxial Bar</vt:lpstr>
      <vt:lpstr>Example – Uniaxial Bar</vt:lpstr>
      <vt:lpstr>Hyperelastic Material Model</vt:lpstr>
      <vt:lpstr>Goals</vt:lpstr>
      <vt:lpstr>What Is Hyperelasticity?</vt:lpstr>
      <vt:lpstr>Strain Energy Density</vt:lpstr>
      <vt:lpstr>Strain Energy Density cont.</vt:lpstr>
      <vt:lpstr>Strain Energy Density cont.</vt:lpstr>
      <vt:lpstr>Example – Neo-Hookean Model</vt:lpstr>
      <vt:lpstr>Example – St. Venant Kirchhoff Material</vt:lpstr>
      <vt:lpstr>Example – St. Venant Kirchhoff Material cont.</vt:lpstr>
      <vt:lpstr>Nearly Incompressible Hyperelasticity</vt:lpstr>
      <vt:lpstr>Locking</vt:lpstr>
      <vt:lpstr>How to solve locking problems?</vt:lpstr>
      <vt:lpstr>Penalty Method</vt:lpstr>
      <vt:lpstr>Example – Hydrostatic Tension (Dilatation)</vt:lpstr>
      <vt:lpstr>Strain Energy Density</vt:lpstr>
      <vt:lpstr>Mooney-Rivlin Material</vt:lpstr>
      <vt:lpstr>Mooney-Rivlin Material cont.</vt:lpstr>
      <vt:lpstr>Example</vt:lpstr>
      <vt:lpstr>Mixed Formulation</vt:lpstr>
      <vt:lpstr>Variational Equation (Perturbed Lagrangian)</vt:lpstr>
      <vt:lpstr>Example – Simple Shear</vt:lpstr>
      <vt:lpstr>Example – Simple Shear cont.</vt:lpstr>
      <vt:lpstr>Stress Calculation Algorithm</vt:lpstr>
      <vt:lpstr>Linearization (Penalty Method)</vt:lpstr>
      <vt:lpstr>Linearization cont.</vt:lpstr>
      <vt:lpstr>PowerPoint Presentation</vt:lpstr>
      <vt:lpstr>Summary</vt:lpstr>
      <vt:lpstr>Finite Element Formulation for Nonlinear Elasticity</vt:lpstr>
      <vt:lpstr>Voigt Notation</vt:lpstr>
      <vt:lpstr>4-Node Quadrilateral Element in TL</vt:lpstr>
      <vt:lpstr>Interpolation and Isoparametric Mapping</vt:lpstr>
      <vt:lpstr>Displacement and Deformation Gradients</vt:lpstr>
      <vt:lpstr>Green-Lagrange Strain</vt:lpstr>
      <vt:lpstr>Variation of G-R Strain</vt:lpstr>
      <vt:lpstr>Variational Equation</vt:lpstr>
      <vt:lpstr>Linearization – Tangent Stiffness</vt:lpstr>
      <vt:lpstr>Linearization – Tangent Stiffness</vt:lpstr>
      <vt:lpstr>Summary</vt:lpstr>
      <vt:lpstr>MATLAB Code for Hyperelastic Material Model</vt:lpstr>
      <vt:lpstr>HYPER3D.m</vt:lpstr>
      <vt:lpstr>PowerPoint Presentation</vt:lpstr>
      <vt:lpstr>PowerPoint Presentation</vt:lpstr>
      <vt:lpstr>Example Extension of a Unit Cube</vt:lpstr>
      <vt:lpstr>Example Extension of a Unit Cube</vt:lpstr>
      <vt:lpstr>Hyperelastic Material Analysis Using ABAQUS</vt:lpstr>
      <vt:lpstr>Hyperelastic Material Analysis Using ABAQUS</vt:lpstr>
      <vt:lpstr>Hyperelastic Material Analysis Using ABAQUS</vt:lpstr>
      <vt:lpstr>Hyperelastic Material Analysis Using ABAQUS</vt:lpstr>
      <vt:lpstr>Modeling Examples of Nonlinear Elastic Materials</vt:lpstr>
      <vt:lpstr>Hyperelastic thick cylinder under internal pressure</vt:lpstr>
      <vt:lpstr>3D Solid Model</vt:lpstr>
      <vt:lpstr>Plane Strain &amp; Axisymmetric Model</vt:lpstr>
      <vt:lpstr>Hyperelastic Circular Plate</vt:lpstr>
      <vt:lpstr>Membrane (Shell) Element Model</vt:lpstr>
      <vt:lpstr>Axisymmetric Model</vt:lpstr>
      <vt:lpstr>Abaqus Simulation Results</vt:lpstr>
      <vt:lpstr>Stretching of a Sheet with a Hole</vt:lpstr>
      <vt:lpstr>Material Model</vt:lpstr>
      <vt:lpstr>Simulation Results</vt:lpstr>
      <vt:lpstr>Large Deformation of a Cantilever Beam</vt:lpstr>
      <vt:lpstr>Fitting Hyperelastic Material Parameters from Test Data</vt:lpstr>
      <vt:lpstr>Elastomer Test Procedures</vt:lpstr>
      <vt:lpstr>Elastomer Tests</vt:lpstr>
      <vt:lpstr>Data Preparation</vt:lpstr>
      <vt:lpstr>Data Preparation cont.</vt:lpstr>
      <vt:lpstr>Data Preparation cont.</vt:lpstr>
      <vt:lpstr>Data Preparation cont.</vt:lpstr>
      <vt:lpstr>Data Preparation cont.</vt:lpstr>
      <vt:lpstr>Curve Fitting for Mooney-Rivlin Material</vt:lpstr>
      <vt:lpstr>Curve Fitting cont.</vt:lpstr>
      <vt:lpstr>Stability of Constitutive Model</vt:lpstr>
      <vt:lpstr>Project 1: Engine Block Gasket Analysis &amp; Design</vt:lpstr>
      <vt:lpstr>Project 1: Task 1</vt:lpstr>
      <vt:lpstr>Project 1: Task 2</vt:lpstr>
      <vt:lpstr>Project 1: Task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Kim,Nam Ho</cp:lastModifiedBy>
  <cp:revision>214</cp:revision>
  <dcterms:created xsi:type="dcterms:W3CDTF">2008-06-19T01:15:29Z</dcterms:created>
  <dcterms:modified xsi:type="dcterms:W3CDTF">2025-09-22T17:17:11Z</dcterms:modified>
</cp:coreProperties>
</file>