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4"/>
  </p:notesMasterIdLst>
  <p:handoutMasterIdLst>
    <p:handoutMasterId r:id="rId165"/>
  </p:handoutMasterIdLst>
  <p:sldIdLst>
    <p:sldId id="256" r:id="rId2"/>
    <p:sldId id="423" r:id="rId3"/>
    <p:sldId id="411" r:id="rId4"/>
    <p:sldId id="389" r:id="rId5"/>
    <p:sldId id="257" r:id="rId6"/>
    <p:sldId id="259" r:id="rId7"/>
    <p:sldId id="269" r:id="rId8"/>
    <p:sldId id="270" r:id="rId9"/>
    <p:sldId id="268" r:id="rId10"/>
    <p:sldId id="271" r:id="rId11"/>
    <p:sldId id="260" r:id="rId12"/>
    <p:sldId id="272" r:id="rId13"/>
    <p:sldId id="261" r:id="rId14"/>
    <p:sldId id="273" r:id="rId15"/>
    <p:sldId id="412" r:id="rId16"/>
    <p:sldId id="413" r:id="rId17"/>
    <p:sldId id="414" r:id="rId18"/>
    <p:sldId id="415" r:id="rId19"/>
    <p:sldId id="397" r:id="rId20"/>
    <p:sldId id="263" r:id="rId21"/>
    <p:sldId id="391" r:id="rId22"/>
    <p:sldId id="392" r:id="rId23"/>
    <p:sldId id="393" r:id="rId24"/>
    <p:sldId id="416" r:id="rId25"/>
    <p:sldId id="282" r:id="rId26"/>
    <p:sldId id="417" r:id="rId27"/>
    <p:sldId id="398" r:id="rId28"/>
    <p:sldId id="395" r:id="rId29"/>
    <p:sldId id="399" r:id="rId30"/>
    <p:sldId id="401" r:id="rId31"/>
    <p:sldId id="424" r:id="rId32"/>
    <p:sldId id="425" r:id="rId33"/>
    <p:sldId id="400" r:id="rId34"/>
    <p:sldId id="405" r:id="rId35"/>
    <p:sldId id="418" r:id="rId36"/>
    <p:sldId id="419" r:id="rId37"/>
    <p:sldId id="420" r:id="rId38"/>
    <p:sldId id="258" r:id="rId39"/>
    <p:sldId id="284" r:id="rId40"/>
    <p:sldId id="286" r:id="rId41"/>
    <p:sldId id="285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426" r:id="rId59"/>
    <p:sldId id="427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428" r:id="rId73"/>
    <p:sldId id="429" r:id="rId74"/>
    <p:sldId id="430" r:id="rId75"/>
    <p:sldId id="315" r:id="rId76"/>
    <p:sldId id="316" r:id="rId77"/>
    <p:sldId id="317" r:id="rId78"/>
    <p:sldId id="318" r:id="rId79"/>
    <p:sldId id="319" r:id="rId80"/>
    <p:sldId id="320" r:id="rId81"/>
    <p:sldId id="324" r:id="rId82"/>
    <p:sldId id="431" r:id="rId83"/>
    <p:sldId id="321" r:id="rId84"/>
    <p:sldId id="322" r:id="rId85"/>
    <p:sldId id="323" r:id="rId86"/>
    <p:sldId id="325" r:id="rId87"/>
    <p:sldId id="421" r:id="rId88"/>
    <p:sldId id="422" r:id="rId89"/>
    <p:sldId id="327" r:id="rId90"/>
    <p:sldId id="328" r:id="rId91"/>
    <p:sldId id="329" r:id="rId92"/>
    <p:sldId id="406" r:id="rId93"/>
    <p:sldId id="330" r:id="rId94"/>
    <p:sldId id="331" r:id="rId95"/>
    <p:sldId id="332" r:id="rId96"/>
    <p:sldId id="333" r:id="rId97"/>
    <p:sldId id="334" r:id="rId98"/>
    <p:sldId id="335" r:id="rId99"/>
    <p:sldId id="336" r:id="rId100"/>
    <p:sldId id="337" r:id="rId101"/>
    <p:sldId id="338" r:id="rId102"/>
    <p:sldId id="339" r:id="rId103"/>
    <p:sldId id="340" r:id="rId104"/>
    <p:sldId id="341" r:id="rId105"/>
    <p:sldId id="342" r:id="rId106"/>
    <p:sldId id="343" r:id="rId107"/>
    <p:sldId id="344" r:id="rId108"/>
    <p:sldId id="345" r:id="rId109"/>
    <p:sldId id="409" r:id="rId110"/>
    <p:sldId id="346" r:id="rId111"/>
    <p:sldId id="347" r:id="rId112"/>
    <p:sldId id="348" r:id="rId113"/>
    <p:sldId id="349" r:id="rId114"/>
    <p:sldId id="350" r:id="rId115"/>
    <p:sldId id="351" r:id="rId116"/>
    <p:sldId id="352" r:id="rId117"/>
    <p:sldId id="353" r:id="rId118"/>
    <p:sldId id="354" r:id="rId119"/>
    <p:sldId id="355" r:id="rId120"/>
    <p:sldId id="356" r:id="rId121"/>
    <p:sldId id="357" r:id="rId122"/>
    <p:sldId id="358" r:id="rId123"/>
    <p:sldId id="408" r:id="rId124"/>
    <p:sldId id="439" r:id="rId125"/>
    <p:sldId id="440" r:id="rId126"/>
    <p:sldId id="434" r:id="rId127"/>
    <p:sldId id="435" r:id="rId128"/>
    <p:sldId id="359" r:id="rId129"/>
    <p:sldId id="360" r:id="rId130"/>
    <p:sldId id="361" r:id="rId131"/>
    <p:sldId id="362" r:id="rId132"/>
    <p:sldId id="363" r:id="rId133"/>
    <p:sldId id="364" r:id="rId134"/>
    <p:sldId id="365" r:id="rId135"/>
    <p:sldId id="366" r:id="rId136"/>
    <p:sldId id="367" r:id="rId137"/>
    <p:sldId id="368" r:id="rId138"/>
    <p:sldId id="369" r:id="rId139"/>
    <p:sldId id="370" r:id="rId140"/>
    <p:sldId id="371" r:id="rId141"/>
    <p:sldId id="372" r:id="rId142"/>
    <p:sldId id="373" r:id="rId143"/>
    <p:sldId id="374" r:id="rId144"/>
    <p:sldId id="375" r:id="rId145"/>
    <p:sldId id="376" r:id="rId146"/>
    <p:sldId id="377" r:id="rId147"/>
    <p:sldId id="378" r:id="rId148"/>
    <p:sldId id="379" r:id="rId149"/>
    <p:sldId id="380" r:id="rId150"/>
    <p:sldId id="381" r:id="rId151"/>
    <p:sldId id="382" r:id="rId152"/>
    <p:sldId id="383" r:id="rId153"/>
    <p:sldId id="436" r:id="rId154"/>
    <p:sldId id="437" r:id="rId155"/>
    <p:sldId id="384" r:id="rId156"/>
    <p:sldId id="385" r:id="rId157"/>
    <p:sldId id="386" r:id="rId158"/>
    <p:sldId id="387" r:id="rId159"/>
    <p:sldId id="432" r:id="rId160"/>
    <p:sldId id="433" r:id="rId161"/>
    <p:sldId id="438" r:id="rId162"/>
    <p:sldId id="388" r:id="rId163"/>
  </p:sldIdLst>
  <p:sldSz cx="9144000" cy="6858000" type="screen4x3"/>
  <p:notesSz cx="7315200" cy="9601200"/>
  <p:embeddedFontLst>
    <p:embeddedFont>
      <p:font typeface="바탕" panose="02030600000101010101" pitchFamily="18" charset="-127"/>
      <p:regular r:id="rId166"/>
    </p:embeddedFont>
    <p:embeddedFont>
      <p:font typeface="맑은 고딕" panose="020B0503020000020004" pitchFamily="34" charset="-127"/>
      <p:regular r:id="rId167"/>
      <p:bold r:id="rId168"/>
    </p:embeddedFont>
    <p:embeddedFont>
      <p:font typeface="Cambria Math" panose="02040503050406030204" pitchFamily="18" charset="0"/>
      <p:regular r:id="rId169"/>
    </p:embeddedFont>
    <p:embeddedFont>
      <p:font typeface="Comic Sans MS" panose="030F0702030302020204" pitchFamily="66" charset="0"/>
      <p:regular r:id="rId170"/>
      <p:bold r:id="rId171"/>
      <p:italic r:id="rId172"/>
      <p:boldItalic r:id="rId173"/>
    </p:embeddedFont>
    <p:embeddedFont>
      <p:font typeface="Euclid" panose="02020503060505020303" pitchFamily="18" charset="0"/>
      <p:regular r:id="rId174"/>
      <p:bold r:id="rId175"/>
      <p:italic r:id="rId176"/>
      <p:boldItalic r:id="rId177"/>
    </p:embeddedFont>
    <p:embeddedFont>
      <p:font typeface="Euclid Symbol" panose="05050102010706020507" pitchFamily="18" charset="2"/>
      <p:regular r:id="rId178"/>
      <p:bold r:id="rId179"/>
      <p:italic r:id="rId180"/>
      <p:boldItalic r:id="rId1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98" autoAdjust="0"/>
  </p:normalViewPr>
  <p:slideViewPr>
    <p:cSldViewPr snapToGrid="0">
      <p:cViewPr varScale="1">
        <p:scale>
          <a:sx n="123" d="100"/>
          <a:sy n="123" d="100"/>
        </p:scale>
        <p:origin x="4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388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font" Target="fonts/font5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font" Target="fonts/font16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font" Target="fonts/font6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font" Target="fonts/font7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font" Target="fonts/font9.fntdata"/><Relationship Id="rId179" Type="http://schemas.openxmlformats.org/officeDocument/2006/relationships/font" Target="fonts/font1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169" Type="http://schemas.openxmlformats.org/officeDocument/2006/relationships/font" Target="fonts/font4.fntdata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font" Target="fonts/font15.fntdata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font" Target="fonts/font10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handoutMaster" Target="handoutMasters/handout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font" Target="fonts/font11.fntdata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47B5B6-2CC1-415A-BF0B-B91BF3F4B293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CBA9C19-D5B5-479D-9DD2-B09BF504B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0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FF48-A8B1-45EB-9454-0EAF06D42A74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2346C75-90DF-4626-8E1E-C123D8E122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BA5E64E-1A6B-431E-969C-4188182C2756}" type="slidenum"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0.png"/><Relationship Id="rId7" Type="http://schemas.openxmlformats.org/officeDocument/2006/relationships/image" Target="../media/image2620.png"/><Relationship Id="rId2" Type="http://schemas.openxmlformats.org/officeDocument/2006/relationships/image" Target="../media/image2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0.png"/><Relationship Id="rId5" Type="http://schemas.openxmlformats.org/officeDocument/2006/relationships/image" Target="../media/image2600.png"/><Relationship Id="rId4" Type="http://schemas.openxmlformats.org/officeDocument/2006/relationships/image" Target="../media/image259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0.png"/><Relationship Id="rId3" Type="http://schemas.openxmlformats.org/officeDocument/2006/relationships/image" Target="../media/image2640.png"/><Relationship Id="rId7" Type="http://schemas.openxmlformats.org/officeDocument/2006/relationships/image" Target="../media/image2680.png"/><Relationship Id="rId2" Type="http://schemas.openxmlformats.org/officeDocument/2006/relationships/image" Target="../media/image2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0.png"/><Relationship Id="rId5" Type="http://schemas.openxmlformats.org/officeDocument/2006/relationships/image" Target="../media/image2660.png"/><Relationship Id="rId4" Type="http://schemas.openxmlformats.org/officeDocument/2006/relationships/image" Target="../media/image265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0.png"/><Relationship Id="rId3" Type="http://schemas.openxmlformats.org/officeDocument/2006/relationships/image" Target="../media/image349.wmf"/><Relationship Id="rId7" Type="http://schemas.openxmlformats.org/officeDocument/2006/relationships/image" Target="../media/image2740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0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Relationship Id="rId9" Type="http://schemas.openxmlformats.org/officeDocument/2006/relationships/image" Target="../media/image276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0.png"/><Relationship Id="rId2" Type="http://schemas.openxmlformats.org/officeDocument/2006/relationships/image" Target="../media/image2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0.png"/><Relationship Id="rId4" Type="http://schemas.openxmlformats.org/officeDocument/2006/relationships/image" Target="../media/image279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0.png"/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0.png"/><Relationship Id="rId5" Type="http://schemas.openxmlformats.org/officeDocument/2006/relationships/image" Target="../media/image2840.png"/><Relationship Id="rId4" Type="http://schemas.openxmlformats.org/officeDocument/2006/relationships/image" Target="../media/image283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0.png"/><Relationship Id="rId2" Type="http://schemas.openxmlformats.org/officeDocument/2006/relationships/image" Target="../media/image2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0.png"/><Relationship Id="rId5" Type="http://schemas.openxmlformats.org/officeDocument/2006/relationships/image" Target="../media/image2890.png"/><Relationship Id="rId4" Type="http://schemas.openxmlformats.org/officeDocument/2006/relationships/image" Target="../media/image288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0.png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40.png"/><Relationship Id="rId4" Type="http://schemas.openxmlformats.org/officeDocument/2006/relationships/image" Target="../media/image293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0.png"/><Relationship Id="rId2" Type="http://schemas.openxmlformats.org/officeDocument/2006/relationships/image" Target="../media/image2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0.png"/><Relationship Id="rId5" Type="http://schemas.openxmlformats.org/officeDocument/2006/relationships/image" Target="../media/image2980.png"/><Relationship Id="rId4" Type="http://schemas.openxmlformats.org/officeDocument/2006/relationships/image" Target="../media/image297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0.png"/><Relationship Id="rId7" Type="http://schemas.openxmlformats.org/officeDocument/2006/relationships/image" Target="../media/image3050.pn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0.png"/><Relationship Id="rId5" Type="http://schemas.openxmlformats.org/officeDocument/2006/relationships/image" Target="../media/image3030.png"/><Relationship Id="rId4" Type="http://schemas.openxmlformats.org/officeDocument/2006/relationships/image" Target="../media/image3020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0.png"/><Relationship Id="rId2" Type="http://schemas.openxmlformats.org/officeDocument/2006/relationships/image" Target="../media/image306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0.png"/><Relationship Id="rId2" Type="http://schemas.openxmlformats.org/officeDocument/2006/relationships/image" Target="../media/image308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0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0.png"/><Relationship Id="rId5" Type="http://schemas.openxmlformats.org/officeDocument/2006/relationships/image" Target="../media/image3130.png"/><Relationship Id="rId4" Type="http://schemas.openxmlformats.org/officeDocument/2006/relationships/image" Target="../media/image312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0.png"/><Relationship Id="rId2" Type="http://schemas.openxmlformats.org/officeDocument/2006/relationships/image" Target="../media/image315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0.png"/><Relationship Id="rId7" Type="http://schemas.openxmlformats.org/officeDocument/2006/relationships/image" Target="../media/image3220.png"/><Relationship Id="rId2" Type="http://schemas.openxmlformats.org/officeDocument/2006/relationships/image" Target="../media/image3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1.png"/><Relationship Id="rId5" Type="http://schemas.openxmlformats.org/officeDocument/2006/relationships/image" Target="../media/image3200.png"/><Relationship Id="rId4" Type="http://schemas.openxmlformats.org/officeDocument/2006/relationships/image" Target="../media/image319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0.png"/><Relationship Id="rId2" Type="http://schemas.openxmlformats.org/officeDocument/2006/relationships/image" Target="../media/image3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60.png"/><Relationship Id="rId4" Type="http://schemas.openxmlformats.org/officeDocument/2006/relationships/image" Target="../media/image325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0.png"/><Relationship Id="rId2" Type="http://schemas.openxmlformats.org/officeDocument/2006/relationships/image" Target="../media/image327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0.png"/><Relationship Id="rId2" Type="http://schemas.openxmlformats.org/officeDocument/2006/relationships/image" Target="../media/image3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0.png"/><Relationship Id="rId5" Type="http://schemas.openxmlformats.org/officeDocument/2006/relationships/image" Target="../media/image3320.png"/><Relationship Id="rId4" Type="http://schemas.openxmlformats.org/officeDocument/2006/relationships/image" Target="../media/image3310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4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0.png"/><Relationship Id="rId2" Type="http://schemas.openxmlformats.org/officeDocument/2006/relationships/image" Target="../media/image3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0.png"/><Relationship Id="rId5" Type="http://schemas.openxmlformats.org/officeDocument/2006/relationships/image" Target="../media/image3380.png"/><Relationship Id="rId4" Type="http://schemas.openxmlformats.org/officeDocument/2006/relationships/image" Target="../media/image33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1.png"/><Relationship Id="rId2" Type="http://schemas.openxmlformats.org/officeDocument/2006/relationships/image" Target="../media/image3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30.png"/><Relationship Id="rId4" Type="http://schemas.openxmlformats.org/officeDocument/2006/relationships/image" Target="../media/image342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0.png"/><Relationship Id="rId7" Type="http://schemas.openxmlformats.org/officeDocument/2006/relationships/image" Target="../media/image349.png"/><Relationship Id="rId2" Type="http://schemas.openxmlformats.org/officeDocument/2006/relationships/image" Target="../media/image3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5" Type="http://schemas.openxmlformats.org/officeDocument/2006/relationships/image" Target="../media/image347.png"/><Relationship Id="rId4" Type="http://schemas.openxmlformats.org/officeDocument/2006/relationships/image" Target="../media/image34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2.png"/><Relationship Id="rId4" Type="http://schemas.openxmlformats.org/officeDocument/2006/relationships/image" Target="../media/image451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.png"/><Relationship Id="rId2" Type="http://schemas.openxmlformats.org/officeDocument/2006/relationships/image" Target="../media/image4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9.png"/><Relationship Id="rId4" Type="http://schemas.openxmlformats.org/officeDocument/2006/relationships/image" Target="../media/image458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3.png"/><Relationship Id="rId4" Type="http://schemas.openxmlformats.org/officeDocument/2006/relationships/image" Target="../media/image462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5.png"/><Relationship Id="rId7" Type="http://schemas.openxmlformats.org/officeDocument/2006/relationships/image" Target="../media/image469.png"/><Relationship Id="rId2" Type="http://schemas.openxmlformats.org/officeDocument/2006/relationships/image" Target="../media/image4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8.png"/><Relationship Id="rId5" Type="http://schemas.openxmlformats.org/officeDocument/2006/relationships/image" Target="../media/image467.png"/><Relationship Id="rId4" Type="http://schemas.openxmlformats.org/officeDocument/2006/relationships/image" Target="../media/image46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3.png"/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6.png"/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9.png"/><Relationship Id="rId5" Type="http://schemas.openxmlformats.org/officeDocument/2006/relationships/image" Target="../media/image478.png"/><Relationship Id="rId4" Type="http://schemas.openxmlformats.org/officeDocument/2006/relationships/image" Target="../media/image477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2.png"/><Relationship Id="rId4" Type="http://schemas.openxmlformats.org/officeDocument/2006/relationships/image" Target="../media/image353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.png"/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6.png"/><Relationship Id="rId4" Type="http://schemas.openxmlformats.org/officeDocument/2006/relationships/image" Target="../media/image485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3.png"/><Relationship Id="rId3" Type="http://schemas.openxmlformats.org/officeDocument/2006/relationships/image" Target="../media/image488.png"/><Relationship Id="rId7" Type="http://schemas.openxmlformats.org/officeDocument/2006/relationships/image" Target="../media/image492.png"/><Relationship Id="rId2" Type="http://schemas.openxmlformats.org/officeDocument/2006/relationships/image" Target="../media/image4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90.png"/><Relationship Id="rId4" Type="http://schemas.openxmlformats.org/officeDocument/2006/relationships/image" Target="../media/image489.png"/><Relationship Id="rId9" Type="http://schemas.openxmlformats.org/officeDocument/2006/relationships/image" Target="../media/image49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image" Target="../media/image4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8.png"/><Relationship Id="rId4" Type="http://schemas.openxmlformats.org/officeDocument/2006/relationships/image" Target="../media/image497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04.png"/><Relationship Id="rId2" Type="http://schemas.openxmlformats.org/officeDocument/2006/relationships/image" Target="../media/image4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3.png"/><Relationship Id="rId5" Type="http://schemas.openxmlformats.org/officeDocument/2006/relationships/image" Target="../media/image502.png"/><Relationship Id="rId4" Type="http://schemas.openxmlformats.org/officeDocument/2006/relationships/image" Target="../media/image50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6.png"/><Relationship Id="rId7" Type="http://schemas.openxmlformats.org/officeDocument/2006/relationships/image" Target="../media/image510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9.png"/><Relationship Id="rId5" Type="http://schemas.openxmlformats.org/officeDocument/2006/relationships/image" Target="../media/image508.png"/><Relationship Id="rId4" Type="http://schemas.openxmlformats.org/officeDocument/2006/relationships/image" Target="../media/image507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7.png"/><Relationship Id="rId3" Type="http://schemas.openxmlformats.org/officeDocument/2006/relationships/image" Target="../media/image512.png"/><Relationship Id="rId7" Type="http://schemas.openxmlformats.org/officeDocument/2006/relationships/image" Target="../media/image516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5.png"/><Relationship Id="rId11" Type="http://schemas.openxmlformats.org/officeDocument/2006/relationships/image" Target="../media/image520.png"/><Relationship Id="rId5" Type="http://schemas.openxmlformats.org/officeDocument/2006/relationships/image" Target="../media/image514.png"/><Relationship Id="rId10" Type="http://schemas.openxmlformats.org/officeDocument/2006/relationships/image" Target="../media/image519.png"/><Relationship Id="rId4" Type="http://schemas.openxmlformats.org/officeDocument/2006/relationships/image" Target="../media/image513.png"/><Relationship Id="rId9" Type="http://schemas.openxmlformats.org/officeDocument/2006/relationships/image" Target="../media/image518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7.png"/><Relationship Id="rId3" Type="http://schemas.openxmlformats.org/officeDocument/2006/relationships/image" Target="../media/image522.png"/><Relationship Id="rId7" Type="http://schemas.openxmlformats.org/officeDocument/2006/relationships/image" Target="../media/image526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5.png"/><Relationship Id="rId5" Type="http://schemas.openxmlformats.org/officeDocument/2006/relationships/image" Target="../media/image524.png"/><Relationship Id="rId4" Type="http://schemas.openxmlformats.org/officeDocument/2006/relationships/image" Target="../media/image523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4.png"/><Relationship Id="rId3" Type="http://schemas.openxmlformats.org/officeDocument/2006/relationships/image" Target="../media/image529.png"/><Relationship Id="rId7" Type="http://schemas.openxmlformats.org/officeDocument/2006/relationships/image" Target="../media/image533.png"/><Relationship Id="rId2" Type="http://schemas.openxmlformats.org/officeDocument/2006/relationships/image" Target="../media/image5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2.png"/><Relationship Id="rId5" Type="http://schemas.openxmlformats.org/officeDocument/2006/relationships/image" Target="../media/image531.png"/><Relationship Id="rId10" Type="http://schemas.openxmlformats.org/officeDocument/2006/relationships/image" Target="../media/image536.png"/><Relationship Id="rId4" Type="http://schemas.openxmlformats.org/officeDocument/2006/relationships/image" Target="../media/image530.png"/><Relationship Id="rId9" Type="http://schemas.openxmlformats.org/officeDocument/2006/relationships/image" Target="../media/image5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8.png"/><Relationship Id="rId2" Type="http://schemas.openxmlformats.org/officeDocument/2006/relationships/image" Target="../media/image5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.png"/><Relationship Id="rId5" Type="http://schemas.openxmlformats.org/officeDocument/2006/relationships/image" Target="../media/image540.png"/><Relationship Id="rId4" Type="http://schemas.openxmlformats.org/officeDocument/2006/relationships/image" Target="../media/image539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png"/><Relationship Id="rId3" Type="http://schemas.openxmlformats.org/officeDocument/2006/relationships/image" Target="../media/image543.png"/><Relationship Id="rId7" Type="http://schemas.openxmlformats.org/officeDocument/2006/relationships/image" Target="../media/image547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6.png"/><Relationship Id="rId5" Type="http://schemas.openxmlformats.org/officeDocument/2006/relationships/image" Target="../media/image545.png"/><Relationship Id="rId10" Type="http://schemas.openxmlformats.org/officeDocument/2006/relationships/image" Target="../media/image550.png"/><Relationship Id="rId4" Type="http://schemas.openxmlformats.org/officeDocument/2006/relationships/image" Target="../media/image544.png"/><Relationship Id="rId9" Type="http://schemas.openxmlformats.org/officeDocument/2006/relationships/image" Target="../media/image549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2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5.png"/><Relationship Id="rId5" Type="http://schemas.openxmlformats.org/officeDocument/2006/relationships/image" Target="../media/image554.png"/><Relationship Id="rId4" Type="http://schemas.openxmlformats.org/officeDocument/2006/relationships/image" Target="../media/image553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7.png"/><Relationship Id="rId2" Type="http://schemas.openxmlformats.org/officeDocument/2006/relationships/image" Target="../media/image5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9.png"/><Relationship Id="rId4" Type="http://schemas.openxmlformats.org/officeDocument/2006/relationships/image" Target="../media/image558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7.png"/><Relationship Id="rId7" Type="http://schemas.openxmlformats.org/officeDocument/2006/relationships/image" Target="../media/image566.png"/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5.png"/><Relationship Id="rId5" Type="http://schemas.openxmlformats.org/officeDocument/2006/relationships/image" Target="../media/image564.png"/><Relationship Id="rId10" Type="http://schemas.openxmlformats.org/officeDocument/2006/relationships/image" Target="../media/image355.png"/><Relationship Id="rId9" Type="http://schemas.openxmlformats.org/officeDocument/2006/relationships/image" Target="../media/image568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2.png"/><Relationship Id="rId4" Type="http://schemas.openxmlformats.org/officeDocument/2006/relationships/image" Target="../media/image571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4.png"/><Relationship Id="rId2" Type="http://schemas.openxmlformats.org/officeDocument/2006/relationships/image" Target="../media/image5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6.png"/><Relationship Id="rId4" Type="http://schemas.openxmlformats.org/officeDocument/2006/relationships/image" Target="../media/image575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png"/><Relationship Id="rId2" Type="http://schemas.openxmlformats.org/officeDocument/2006/relationships/image" Target="../media/image5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9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1.png"/><Relationship Id="rId5" Type="http://schemas.openxmlformats.org/officeDocument/2006/relationships/image" Target="../media/image19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0.png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6.png"/><Relationship Id="rId4" Type="http://schemas.openxmlformats.org/officeDocument/2006/relationships/image" Target="../media/image18.wmf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8.wmf"/><Relationship Id="rId7" Type="http://schemas.openxmlformats.org/officeDocument/2006/relationships/image" Target="../media/image4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0.png"/><Relationship Id="rId11" Type="http://schemas.openxmlformats.org/officeDocument/2006/relationships/image" Target="../media/image50.png"/><Relationship Id="rId5" Type="http://schemas.openxmlformats.org/officeDocument/2006/relationships/image" Target="../media/image33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4.png"/><Relationship Id="rId3" Type="http://schemas.openxmlformats.org/officeDocument/2006/relationships/image" Target="../media/image63.wmf"/><Relationship Id="rId7" Type="http://schemas.openxmlformats.org/officeDocument/2006/relationships/image" Target="../media/image64.wmf"/><Relationship Id="rId12" Type="http://schemas.openxmlformats.org/officeDocument/2006/relationships/image" Target="../media/image6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11" Type="http://schemas.openxmlformats.org/officeDocument/2006/relationships/image" Target="../media/image144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3.png"/><Relationship Id="rId4" Type="http://schemas.openxmlformats.org/officeDocument/2006/relationships/image" Target="../media/image72.wmf"/><Relationship Id="rId9" Type="http://schemas.openxmlformats.org/officeDocument/2006/relationships/image" Target="../media/image14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74.wmf"/><Relationship Id="rId9" Type="http://schemas.openxmlformats.org/officeDocument/2006/relationships/image" Target="../media/image1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0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87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1.wmf"/><Relationship Id="rId7" Type="http://schemas.openxmlformats.org/officeDocument/2006/relationships/image" Target="../media/image27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5" Type="http://schemas.openxmlformats.org/officeDocument/2006/relationships/image" Target="../media/image272.wmf"/><Relationship Id="rId4" Type="http://schemas.openxmlformats.org/officeDocument/2006/relationships/oleObject" Target="../embeddings/oleObject16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image" Target="../media/image298.png"/><Relationship Id="rId7" Type="http://schemas.openxmlformats.org/officeDocument/2006/relationships/image" Target="../media/image302.png"/><Relationship Id="rId12" Type="http://schemas.openxmlformats.org/officeDocument/2006/relationships/image" Target="../media/image307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11" Type="http://schemas.openxmlformats.org/officeDocument/2006/relationships/image" Target="../media/image306.png"/><Relationship Id="rId5" Type="http://schemas.openxmlformats.org/officeDocument/2006/relationships/image" Target="../media/image300.png"/><Relationship Id="rId10" Type="http://schemas.openxmlformats.org/officeDocument/2006/relationships/image" Target="../media/image305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4" Type="http://schemas.openxmlformats.org/officeDocument/2006/relationships/image" Target="../media/image31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5" Type="http://schemas.openxmlformats.org/officeDocument/2006/relationships/image" Target="../media/image323.png"/><Relationship Id="rId4" Type="http://schemas.openxmlformats.org/officeDocument/2006/relationships/image" Target="../media/image32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5" Type="http://schemas.openxmlformats.org/officeDocument/2006/relationships/image" Target="../media/image328.png"/><Relationship Id="rId4" Type="http://schemas.openxmlformats.org/officeDocument/2006/relationships/image" Target="../media/image32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44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5" Type="http://schemas.openxmlformats.org/officeDocument/2006/relationships/image" Target="../media/image342.png"/><Relationship Id="rId4" Type="http://schemas.openxmlformats.org/officeDocument/2006/relationships/image" Target="../media/image34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0.png"/><Relationship Id="rId2" Type="http://schemas.openxmlformats.org/officeDocument/2006/relationships/image" Target="../media/image2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2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7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480.png"/><Relationship Id="rId4" Type="http://schemas.openxmlformats.org/officeDocument/2006/relationships/image" Target="../media/image346.wmf"/><Relationship Id="rId9" Type="http://schemas.openxmlformats.org/officeDocument/2006/relationships/image" Target="../media/image247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2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20.png"/><Relationship Id="rId4" Type="http://schemas.openxmlformats.org/officeDocument/2006/relationships/image" Target="../media/image251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0.png"/><Relationship Id="rId2" Type="http://schemas.openxmlformats.org/officeDocument/2006/relationships/image" Target="../media/image2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60.png"/><Relationship Id="rId4" Type="http://schemas.openxmlformats.org/officeDocument/2006/relationships/image" Target="../media/image25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/>
              <a:t>CHAP 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FEA for Elastoplastic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5" y="3886200"/>
            <a:ext cx="7158181" cy="1914236"/>
          </a:xfrm>
        </p:spPr>
        <p:txBody>
          <a:bodyPr/>
          <a:lstStyle/>
          <a:p>
            <a:r>
              <a:rPr lang="en-US" dirty="0"/>
              <a:t>Nam-Ho Kim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Hardening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Kinematic hardening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Elastic range remains constant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Center of the elastic region moves </a:t>
                </a:r>
                <a:br>
                  <a:rPr lang="en-US" dirty="0"/>
                </a:br>
                <a:r>
                  <a:rPr lang="en-US" dirty="0"/>
                  <a:t>parallel to the work hardening line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𝑜𝑎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Use the center of elastic domain</a:t>
                </a:r>
                <a:br>
                  <a:rPr lang="en-US" dirty="0"/>
                </a:br>
                <a:r>
                  <a:rPr lang="en-US" dirty="0"/>
                  <a:t>as an evolution variable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Isotropic hardening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Elastic range (yield stress) increases </a:t>
                </a:r>
                <a:br>
                  <a:rPr lang="en-US" b="1" dirty="0">
                    <a:solidFill>
                      <a:srgbClr val="2C02C6"/>
                    </a:solidFill>
                  </a:rPr>
                </a:br>
                <a:r>
                  <a:rPr lang="en-US" b="1" dirty="0">
                    <a:solidFill>
                      <a:srgbClr val="2C02C6"/>
                    </a:solidFill>
                  </a:rPr>
                  <a:t>proportional to plastic strain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The yield stress for the reversed loading </a:t>
                </a:r>
                <a:br>
                  <a:rPr lang="en-US" dirty="0"/>
                </a:br>
                <a:r>
                  <a:rPr lang="en-US" dirty="0"/>
                  <a:t>is equal to the previous yield stress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Use plastic strain as an evolution </a:t>
                </a:r>
                <a:br>
                  <a:rPr lang="en-US" dirty="0"/>
                </a:br>
                <a:r>
                  <a:rPr lang="en-US" dirty="0"/>
                  <a:t>variable</a:t>
                </a:r>
              </a:p>
              <a:p>
                <a:r>
                  <a:rPr lang="en-US" dirty="0"/>
                  <a:t>No difference in proportional loading (line o-a-b)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661591" y="264573"/>
            <a:ext cx="3339847" cy="2665155"/>
            <a:chOff x="5569227" y="3079858"/>
            <a:chExt cx="3339847" cy="2665155"/>
          </a:xfrm>
        </p:grpSpPr>
        <p:sp>
          <p:nvSpPr>
            <p:cNvPr id="5" name="Line 3"/>
            <p:cNvSpPr>
              <a:spLocks noChangeAspect="1" noChangeShapeType="1"/>
            </p:cNvSpPr>
            <p:nvPr/>
          </p:nvSpPr>
          <p:spPr bwMode="auto">
            <a:xfrm flipV="1">
              <a:off x="5717309" y="4673090"/>
              <a:ext cx="3191765" cy="5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 rot="16200000">
              <a:off x="5638570" y="4464161"/>
              <a:ext cx="2560320" cy="13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6914767" y="3730530"/>
              <a:ext cx="658368" cy="9425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Text Box 6"/>
            <p:cNvSpPr txBox="1">
              <a:spLocks noChangeAspect="1" noChangeArrowheads="1"/>
            </p:cNvSpPr>
            <p:nvPr/>
          </p:nvSpPr>
          <p:spPr bwMode="auto">
            <a:xfrm>
              <a:off x="7468894" y="3255821"/>
              <a:ext cx="13144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a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spect="1" noChangeArrowheads="1"/>
            </p:cNvSpPr>
            <p:nvPr/>
          </p:nvSpPr>
          <p:spPr bwMode="auto">
            <a:xfrm>
              <a:off x="8689618" y="3103530"/>
              <a:ext cx="13144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b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7035468" y="3431437"/>
              <a:ext cx="1691183" cy="4376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7382483" y="3431437"/>
              <a:ext cx="1330452" cy="18384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5750278" y="5269908"/>
              <a:ext cx="1632204" cy="439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5750278" y="3856754"/>
              <a:ext cx="1323594" cy="1852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Text Box 12"/>
            <p:cNvSpPr txBox="1">
              <a:spLocks noChangeAspect="1" noChangeArrowheads="1"/>
            </p:cNvSpPr>
            <p:nvPr/>
          </p:nvSpPr>
          <p:spPr bwMode="auto">
            <a:xfrm>
              <a:off x="5569227" y="5435921"/>
              <a:ext cx="13144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spect="1" noChangeArrowheads="1"/>
            </p:cNvSpPr>
            <p:nvPr/>
          </p:nvSpPr>
          <p:spPr bwMode="auto">
            <a:xfrm>
              <a:off x="6988833" y="3528847"/>
              <a:ext cx="121828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14"/>
            <p:cNvSpPr txBox="1">
              <a:spLocks noChangeAspect="1" noChangeArrowheads="1"/>
            </p:cNvSpPr>
            <p:nvPr/>
          </p:nvSpPr>
          <p:spPr bwMode="auto">
            <a:xfrm>
              <a:off x="6696872" y="3079858"/>
              <a:ext cx="136255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spect="1" noChangeArrowheads="1"/>
            </p:cNvSpPr>
            <p:nvPr/>
          </p:nvSpPr>
          <p:spPr bwMode="auto">
            <a:xfrm>
              <a:off x="8751340" y="4674463"/>
              <a:ext cx="11702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spect="1" noChangeArrowheads="1"/>
            </p:cNvSpPr>
            <p:nvPr/>
          </p:nvSpPr>
          <p:spPr bwMode="auto">
            <a:xfrm>
              <a:off x="7345450" y="5188962"/>
              <a:ext cx="107402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17"/>
            <p:cNvSpPr txBox="1">
              <a:spLocks noChangeAspect="1" noChangeArrowheads="1"/>
            </p:cNvSpPr>
            <p:nvPr/>
          </p:nvSpPr>
          <p:spPr bwMode="auto">
            <a:xfrm>
              <a:off x="6735087" y="4607235"/>
              <a:ext cx="13144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o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V="1">
              <a:off x="5861378" y="4206614"/>
              <a:ext cx="2809038" cy="7518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47400" y="2975841"/>
            <a:ext cx="3199638" cy="3030489"/>
            <a:chOff x="5447400" y="2975841"/>
            <a:chExt cx="3199638" cy="3030489"/>
          </a:xfrm>
        </p:grpSpPr>
        <p:grpSp>
          <p:nvGrpSpPr>
            <p:cNvPr id="53" name="Group 52"/>
            <p:cNvGrpSpPr/>
            <p:nvPr/>
          </p:nvGrpSpPr>
          <p:grpSpPr>
            <a:xfrm>
              <a:off x="5447400" y="2975841"/>
              <a:ext cx="3199638" cy="3030489"/>
              <a:chOff x="5471464" y="3529313"/>
              <a:chExt cx="3199638" cy="3030489"/>
            </a:xfrm>
          </p:grpSpPr>
          <p:sp>
            <p:nvSpPr>
              <p:cNvPr id="23" name="Line 18"/>
              <p:cNvSpPr>
                <a:spLocks noChangeAspect="1" noChangeShapeType="1"/>
              </p:cNvSpPr>
              <p:nvPr/>
            </p:nvSpPr>
            <p:spPr bwMode="auto">
              <a:xfrm>
                <a:off x="5677649" y="5088560"/>
                <a:ext cx="29416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4" name="Line 19"/>
              <p:cNvSpPr>
                <a:spLocks noChangeAspect="1" noChangeShapeType="1"/>
              </p:cNvSpPr>
              <p:nvPr/>
            </p:nvSpPr>
            <p:spPr bwMode="auto">
              <a:xfrm rot="16200000">
                <a:off x="5582229" y="5088560"/>
                <a:ext cx="29424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5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7049693" y="4400549"/>
                <a:ext cx="480567" cy="6880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6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7485811" y="4059501"/>
                <a:ext cx="13144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a</a:t>
                </a: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8403704" y="3924694"/>
                <a:ext cx="13144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b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flipV="1">
                <a:off x="7486693" y="4191415"/>
                <a:ext cx="917575" cy="2375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H="1">
                <a:off x="7174915" y="4191000"/>
                <a:ext cx="1230898" cy="17031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H="1">
                <a:off x="5603163" y="5882220"/>
                <a:ext cx="1568514" cy="42220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flipV="1">
                <a:off x="5613958" y="4054101"/>
                <a:ext cx="1603058" cy="22427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2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5471464" y="6081985"/>
                <a:ext cx="13144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d</a:t>
                </a: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7131735" y="3783069"/>
                <a:ext cx="12182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e</a:t>
                </a: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6827316" y="3529313"/>
                <a:ext cx="13625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σ</a:t>
                </a: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8495144" y="5089639"/>
                <a:ext cx="1170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ε</a:t>
                </a: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7388656" y="5494569"/>
                <a:ext cx="10740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c</a:t>
                </a: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6908279" y="5036729"/>
                <a:ext cx="13144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o</a:t>
                </a: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V="1">
                <a:off x="7194346" y="3691284"/>
                <a:ext cx="1476756" cy="3822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auto">
            <a:xfrm rot="5400000" flipH="1" flipV="1">
              <a:off x="7676356" y="4086680"/>
              <a:ext cx="896144" cy="79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Connector 43"/>
            <p:cNvCxnSpPr>
              <a:stCxn id="28" idx="1"/>
            </p:cNvCxnSpPr>
            <p:nvPr/>
          </p:nvCxnSpPr>
          <p:spPr bwMode="auto">
            <a:xfrm rot="5400000" flipH="1">
              <a:off x="8137881" y="3395621"/>
              <a:ext cx="407" cy="48423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rot="16200000" flipH="1">
              <a:off x="7705725" y="4934838"/>
              <a:ext cx="837406" cy="79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Connector 46"/>
            <p:cNvCxnSpPr>
              <a:stCxn id="29" idx="1"/>
            </p:cNvCxnSpPr>
            <p:nvPr/>
          </p:nvCxnSpPr>
          <p:spPr bwMode="auto">
            <a:xfrm rot="16200000" flipH="1">
              <a:off x="7677256" y="4814223"/>
              <a:ext cx="1874" cy="10546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 Box 22"/>
            <p:cNvSpPr txBox="1">
              <a:spLocks noChangeAspect="1" noChangeArrowheads="1"/>
            </p:cNvSpPr>
            <p:nvPr/>
          </p:nvSpPr>
          <p:spPr bwMode="auto">
            <a:xfrm>
              <a:off x="8189391" y="3981001"/>
              <a:ext cx="1314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h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 Box 22"/>
            <p:cNvSpPr txBox="1">
              <a:spLocks noChangeAspect="1" noChangeArrowheads="1"/>
            </p:cNvSpPr>
            <p:nvPr/>
          </p:nvSpPr>
          <p:spPr bwMode="auto">
            <a:xfrm>
              <a:off x="8189391" y="4766813"/>
              <a:ext cx="1314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h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two different frames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Time differentiate 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Spatial differentiation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88523" y="3436883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Velocity is not objective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71092" y="5623034"/>
            <a:ext cx="377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Velocity gradient is not objective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5984" y="1061543"/>
            <a:ext cx="4391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 gradient is related to incremental</a:t>
            </a:r>
            <a:br>
              <a:rPr lang="en-US" dirty="0"/>
            </a:br>
            <a:r>
              <a:rPr lang="en-US" dirty="0"/>
              <a:t>displacement gradient in finite time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64B42C-FEB6-850B-4301-0542677B48DD}"/>
                  </a:ext>
                </a:extLst>
              </p:cNvPr>
              <p:cNvSpPr txBox="1"/>
              <p:nvPr/>
            </p:nvSpPr>
            <p:spPr>
              <a:xfrm>
                <a:off x="6141396" y="1757464"/>
                <a:ext cx="1449115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64B42C-FEB6-850B-4301-0542677B4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396" y="1757464"/>
                <a:ext cx="1449115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427E3-EF37-D667-DFA8-5F3A4A51E6B4}"/>
                  </a:ext>
                </a:extLst>
              </p:cNvPr>
              <p:cNvSpPr txBox="1"/>
              <p:nvPr/>
            </p:nvSpPr>
            <p:spPr>
              <a:xfrm>
                <a:off x="875489" y="1258111"/>
                <a:ext cx="2419445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acc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427E3-EF37-D667-DFA8-5F3A4A51E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9" y="1258111"/>
                <a:ext cx="2419445" cy="677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4DEB9C-CFAC-CECF-6294-455991231BFA}"/>
                  </a:ext>
                </a:extLst>
              </p:cNvPr>
              <p:cNvSpPr txBox="1"/>
              <p:nvPr/>
            </p:nvSpPr>
            <p:spPr>
              <a:xfrm>
                <a:off x="1064547" y="2776738"/>
                <a:ext cx="2041328" cy="411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4DEB9C-CFAC-CECF-6294-455991231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47" y="2776738"/>
                <a:ext cx="2041328" cy="411844"/>
              </a:xfrm>
              <a:prstGeom prst="rect">
                <a:avLst/>
              </a:prstGeom>
              <a:blipFill>
                <a:blip r:embed="rId5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D2ADD9-8347-E390-59FA-87678B84063C}"/>
                  </a:ext>
                </a:extLst>
              </p:cNvPr>
              <p:cNvSpPr txBox="1"/>
              <p:nvPr/>
            </p:nvSpPr>
            <p:spPr>
              <a:xfrm>
                <a:off x="1064547" y="3365770"/>
                <a:ext cx="2172839" cy="411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acc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D2ADD9-8347-E390-59FA-87678B840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47" y="3365770"/>
                <a:ext cx="2172839" cy="411844"/>
              </a:xfrm>
              <a:prstGeom prst="rect">
                <a:avLst/>
              </a:prstGeom>
              <a:blipFill>
                <a:blip r:embed="rId6"/>
                <a:stretch>
                  <a:fillRect r="-983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6F3C53-40C9-0729-F1B2-C6F916DB2364}"/>
                  </a:ext>
                </a:extLst>
              </p:cNvPr>
              <p:cNvSpPr txBox="1"/>
              <p:nvPr/>
            </p:nvSpPr>
            <p:spPr>
              <a:xfrm>
                <a:off x="1064547" y="4370962"/>
                <a:ext cx="3299621" cy="166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dirty="0" smtClean="0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e>
                            </m:acc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 =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den>
                            </m:f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̇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</m:acc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𝐋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̇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</m:acc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6F3C53-40C9-0729-F1B2-C6F916DB2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47" y="4370962"/>
                <a:ext cx="3299621" cy="1661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13170"/>
      </p:ext>
    </p:extLst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Deformation and Spin Tensor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of Deformation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Spin tensor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9158" y="3026978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Objective</a:t>
            </a:r>
          </a:p>
          <a:p>
            <a:r>
              <a:rPr lang="en-US" b="1" dirty="0">
                <a:solidFill>
                  <a:srgbClr val="2C02C6"/>
                </a:solidFill>
              </a:rPr>
              <a:t>This is incremental stain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3668" y="6283505"/>
            <a:ext cx="19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Not Objective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6883" y="5889369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Depends on the spin of rotating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123E63-E0DD-6272-44B2-BB00CE9464EE}"/>
                  </a:ext>
                </a:extLst>
              </p:cNvPr>
              <p:cNvSpPr txBox="1"/>
              <p:nvPr/>
            </p:nvSpPr>
            <p:spPr>
              <a:xfrm>
                <a:off x="935038" y="1206230"/>
                <a:ext cx="3373616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sym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sym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123E63-E0DD-6272-44B2-BB00CE946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38" y="1206230"/>
                <a:ext cx="3373616" cy="437684"/>
              </a:xfrm>
              <a:prstGeom prst="rect">
                <a:avLst/>
              </a:prstGeom>
              <a:blipFill>
                <a:blip r:embed="rId2"/>
                <a:stretch>
                  <a:fillRect r="-2708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8DE08B-67A2-020A-9856-A532F726CF76}"/>
                  </a:ext>
                </a:extLst>
              </p:cNvPr>
              <p:cNvSpPr txBox="1"/>
              <p:nvPr/>
            </p:nvSpPr>
            <p:spPr>
              <a:xfrm>
                <a:off x="1452664" y="1750979"/>
                <a:ext cx="6732933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sym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</m:acc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8DE08B-67A2-020A-9856-A532F726C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64" y="1750979"/>
                <a:ext cx="6732933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3297AA-CE6C-1587-B70F-616AB65A6318}"/>
                  </a:ext>
                </a:extLst>
              </p:cNvPr>
              <p:cNvSpPr txBox="1"/>
              <p:nvPr/>
            </p:nvSpPr>
            <p:spPr>
              <a:xfrm>
                <a:off x="4559276" y="2438722"/>
                <a:ext cx="4467249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3297AA-CE6C-1587-B70F-616AB65A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76" y="2438722"/>
                <a:ext cx="4467249" cy="437684"/>
              </a:xfrm>
              <a:prstGeom prst="rect">
                <a:avLst/>
              </a:prstGeom>
              <a:blipFill>
                <a:blip r:embed="rId4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3F7D22-D37B-92B9-4D57-D832612B1E6E}"/>
                  </a:ext>
                </a:extLst>
              </p:cNvPr>
              <p:cNvSpPr txBox="1"/>
              <p:nvPr/>
            </p:nvSpPr>
            <p:spPr>
              <a:xfrm>
                <a:off x="935038" y="2782759"/>
                <a:ext cx="408227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3F7D22-D37B-92B9-4D57-D832612B1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38" y="2782759"/>
                <a:ext cx="4082271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20C630-5443-B668-CC0A-AB8D0A000698}"/>
                  </a:ext>
                </a:extLst>
              </p:cNvPr>
              <p:cNvSpPr txBox="1"/>
              <p:nvPr/>
            </p:nvSpPr>
            <p:spPr>
              <a:xfrm>
                <a:off x="817123" y="3905249"/>
                <a:ext cx="414395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)  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20C630-5443-B668-CC0A-AB8D0A00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23" y="3905249"/>
                <a:ext cx="4143955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43ADA6-4018-DEC7-FAC2-E41DB8C61FEA}"/>
                  </a:ext>
                </a:extLst>
              </p:cNvPr>
              <p:cNvSpPr txBox="1"/>
              <p:nvPr/>
            </p:nvSpPr>
            <p:spPr>
              <a:xfrm>
                <a:off x="817123" y="4527177"/>
                <a:ext cx="7141892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</m:ac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43ADA6-4018-DEC7-FAC2-E41DB8C6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23" y="4527177"/>
                <a:ext cx="7141892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9DC969-A540-9F01-FBAF-4557F0A6E253}"/>
                  </a:ext>
                </a:extLst>
              </p:cNvPr>
              <p:cNvSpPr txBox="1"/>
              <p:nvPr/>
            </p:nvSpPr>
            <p:spPr>
              <a:xfrm>
                <a:off x="935038" y="5219844"/>
                <a:ext cx="4354910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9DC969-A540-9F01-FBAF-4557F0A6E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38" y="5219844"/>
                <a:ext cx="435491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392648"/>
      </p:ext>
    </p:extLst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Cauchy Stress Is an Objective Tensor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from the relation between stresses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Proof from coordinate transformation of stress tensor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Coordinate transformation is opposite to rotation</a:t>
            </a:r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6511925" y="4553964"/>
          <a:ext cx="2322513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541721" imgH="1373119" progId="Word.Picture.8">
                  <p:embed/>
                </p:oleObj>
              </mc:Choice>
              <mc:Fallback>
                <p:oleObj name="Picture" r:id="rId2" imgW="1541721" imgH="1373119" progId="Word.Picture.8">
                  <p:embed/>
                  <p:pic>
                    <p:nvPicPr>
                      <p:cNvPr id="46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4553964"/>
                        <a:ext cx="2322513" cy="206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B21B12-8D3E-C390-EFBD-790174AD7B4B}"/>
                  </a:ext>
                </a:extLst>
              </p:cNvPr>
              <p:cNvSpPr txBox="1"/>
              <p:nvPr/>
            </p:nvSpPr>
            <p:spPr>
              <a:xfrm>
                <a:off x="758209" y="3943427"/>
                <a:ext cx="6883423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dirty="0" smtClean="0">
                                            <a:latin typeface="Cambria Math" panose="02040503050406030204" pitchFamily="18" charset="0"/>
                                          </a:rPr>
                                          <m:t>𝐓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0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1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0" dirty="0" smtClean="0">
                                            <a:latin typeface="Cambria Math" panose="02040503050406030204" pitchFamily="18" charset="0"/>
                                          </a:rPr>
                                          <m:t>𝐓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0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1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0" dirty="0" smtClean="0">
                                            <a:latin typeface="Cambria Math" panose="02040503050406030204" pitchFamily="18" charset="0"/>
                                          </a:rPr>
                                          <m:t>𝐓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0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1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𝑥𝑦𝑧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𝑥𝑦𝑧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𝑥𝑦𝑧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B21B12-8D3E-C390-EFBD-790174AD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09" y="3943427"/>
                <a:ext cx="6883423" cy="424283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C5B0CF-ECFA-C249-2B9B-A3ED8BEB50E0}"/>
                  </a:ext>
                </a:extLst>
              </p:cNvPr>
              <p:cNvSpPr txBox="1"/>
              <p:nvPr/>
            </p:nvSpPr>
            <p:spPr>
              <a:xfrm>
                <a:off x="758209" y="4583382"/>
                <a:ext cx="3026213" cy="44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𝑥𝑦𝑧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C5B0CF-ECFA-C249-2B9B-A3ED8BEB5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09" y="4583382"/>
                <a:ext cx="3026213" cy="444545"/>
              </a:xfrm>
              <a:prstGeom prst="rect">
                <a:avLst/>
              </a:prstGeom>
              <a:blipFill>
                <a:blip r:embed="rId5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B6A94-5C86-BEFE-E745-4AE55D11110B}"/>
                  </a:ext>
                </a:extLst>
              </p:cNvPr>
              <p:cNvSpPr txBox="1"/>
              <p:nvPr/>
            </p:nvSpPr>
            <p:spPr>
              <a:xfrm>
                <a:off x="807864" y="5915752"/>
                <a:ext cx="2815899" cy="430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𝑥𝑦𝑧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d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𝑥𝑦𝑧</m:t>
                          </m:r>
                        </m:sub>
                      </m:sSub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d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B6A94-5C86-BEFE-E745-4AE55D111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64" y="5915752"/>
                <a:ext cx="2815899" cy="430695"/>
              </a:xfrm>
              <a:prstGeom prst="rect">
                <a:avLst/>
              </a:prstGeom>
              <a:blipFill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F6F604-0A88-5F9F-D80A-D21200644579}"/>
                  </a:ext>
                </a:extLst>
              </p:cNvPr>
              <p:cNvSpPr txBox="1"/>
              <p:nvPr/>
            </p:nvSpPr>
            <p:spPr>
              <a:xfrm>
                <a:off x="1102468" y="1305390"/>
                <a:ext cx="1489447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𝐅𝐒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F6F604-0A88-5F9F-D80A-D21200644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68" y="1305390"/>
                <a:ext cx="1489447" cy="716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6702E1-ED3B-8EE0-F3B2-8E73EE0E5383}"/>
                  </a:ext>
                </a:extLst>
              </p:cNvPr>
              <p:cNvSpPr txBox="1"/>
              <p:nvPr/>
            </p:nvSpPr>
            <p:spPr>
              <a:xfrm>
                <a:off x="1087370" y="1979583"/>
                <a:ext cx="6034344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acc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</m:acc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𝐐𝐅𝐒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𝐅𝐒</m:t>
                          </m:r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6702E1-ED3B-8EE0-F3B2-8E73EE0E5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70" y="1979583"/>
                <a:ext cx="6034344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11CCD4-48A5-2A37-8273-5AA71AF7628C}"/>
                  </a:ext>
                </a:extLst>
              </p:cNvPr>
              <p:cNvSpPr txBox="1"/>
              <p:nvPr/>
            </p:nvSpPr>
            <p:spPr>
              <a:xfrm>
                <a:off x="1102468" y="2806549"/>
                <a:ext cx="859338" cy="400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11CCD4-48A5-2A37-8273-5AA71AF76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68" y="2806549"/>
                <a:ext cx="859338" cy="4008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948902"/>
      </p:ext>
    </p:extLst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dirty="0"/>
                  <a:t> is an objective tensor, will its rate be objective, too?</a:t>
                </a:r>
              </a:p>
              <a:p>
                <a:pPr lvl="1"/>
                <a:r>
                  <a:rPr lang="en-US" dirty="0"/>
                  <a:t>This is important because in plasticity the constitutive relation is given in terms of stress rate</a:t>
                </a:r>
              </a:p>
              <a:p>
                <a:r>
                  <a:rPr lang="en-US" dirty="0"/>
                  <a:t>Differentiate an objective tensor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</m:acc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Not objective due to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Remove non-objective terms 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</m:acc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B172A6-077E-DD4A-B356-C3B9DDDFD0E7}"/>
                  </a:ext>
                </a:extLst>
              </p:cNvPr>
              <p:cNvSpPr txBox="1"/>
              <p:nvPr/>
            </p:nvSpPr>
            <p:spPr>
              <a:xfrm>
                <a:off x="1252865" y="2484551"/>
                <a:ext cx="5330498" cy="52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acc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B172A6-077E-DD4A-B356-C3B9DDDFD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865" y="2484551"/>
                <a:ext cx="5330498" cy="522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A58CA0-5B29-AC3B-9F1D-DEEF10B83F9B}"/>
                  </a:ext>
                </a:extLst>
              </p:cNvPr>
              <p:cNvSpPr txBox="1"/>
              <p:nvPr/>
            </p:nvSpPr>
            <p:spPr>
              <a:xfrm>
                <a:off x="1443038" y="4053191"/>
                <a:ext cx="6055632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A58CA0-5B29-AC3B-9F1D-DEEF10B83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38" y="4053191"/>
                <a:ext cx="6055632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C7DB3F-28AA-2091-4FA6-A6969F9E6385}"/>
                  </a:ext>
                </a:extLst>
              </p:cNvPr>
              <p:cNvSpPr txBox="1"/>
              <p:nvPr/>
            </p:nvSpPr>
            <p:spPr>
              <a:xfrm>
                <a:off x="992221" y="4824919"/>
                <a:ext cx="7326365" cy="1357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dirty="0" smtClean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</m:acc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𝐐𝐋</m:t>
                                </m:r>
                              </m:e>
                            </m:d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acc>
                              <m:accPr>
                                <m:chr m:val="̇"/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𝐐𝐓</m:t>
                            </m:r>
                            <m:d>
                              <m:d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𝐋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     =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e>
                            </m:acc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𝐐𝐓</m:t>
                            </m:r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𝐐𝐋𝐓</m:t>
                            </m:r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acc>
                              <m:accPr>
                                <m:chr m:val="̇"/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𝐐𝐓</m:t>
                            </m:r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𝐐𝐓</m:t>
                            </m:r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acc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𝐐𝐋𝐓</m:t>
                            </m:r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acc>
                              <m:accPr>
                                <m:chr m:val="̇"/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𝐐𝐓</m:t>
                            </m:r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C7DB3F-28AA-2091-4FA6-A6969F9E6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21" y="4824919"/>
                <a:ext cx="7326365" cy="1357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685017"/>
      </p:ext>
    </p:extLst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61872" y="2806262"/>
            <a:ext cx="1880681" cy="46871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Rate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 rate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</m:acc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𝐋𝐓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𝐓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an objective rate (</a:t>
                </a:r>
                <a:r>
                  <a:rPr lang="en-US" dirty="0" err="1"/>
                  <a:t>Truesdell</a:t>
                </a:r>
                <a:r>
                  <a:rPr lang="en-US" dirty="0"/>
                  <a:t> rate)</a:t>
                </a:r>
              </a:p>
              <a:p>
                <a:r>
                  <a:rPr lang="en-US" dirty="0"/>
                  <a:t>Co-rotational rate (</a:t>
                </a:r>
                <a:r>
                  <a:rPr lang="en-US" dirty="0" err="1"/>
                  <a:t>Jaumann</a:t>
                </a:r>
                <a:r>
                  <a:rPr lang="en-US" dirty="0"/>
                  <a:t> rate)</a:t>
                </a:r>
              </a:p>
              <a:p>
                <a:endParaRPr lang="en-US" dirty="0"/>
              </a:p>
              <a:p>
                <a:r>
                  <a:rPr lang="en-US" dirty="0" err="1"/>
                  <a:t>Convected</a:t>
                </a:r>
                <a:r>
                  <a:rPr lang="en-US" dirty="0"/>
                  <a:t> rate</a:t>
                </a:r>
              </a:p>
              <a:p>
                <a:endParaRPr lang="en-US" dirty="0"/>
              </a:p>
              <a:p>
                <a:r>
                  <a:rPr lang="en-US" dirty="0"/>
                  <a:t>These objective rates are different, but perform equally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dirty="0"/>
                  <a:t> is stress, they are </a:t>
                </a:r>
                <a:r>
                  <a:rPr lang="en-US" b="1" dirty="0">
                    <a:solidFill>
                      <a:srgbClr val="2C02C6"/>
                    </a:solidFill>
                  </a:rPr>
                  <a:t>objective stress rate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408386" y="1849821"/>
            <a:ext cx="5255173" cy="66215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816772" y="3878317"/>
            <a:ext cx="2575035" cy="57806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758966" y="4892565"/>
            <a:ext cx="2575035" cy="57806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3DE25A-ED77-6995-8215-E023636EC4CE}"/>
                  </a:ext>
                </a:extLst>
              </p:cNvPr>
              <p:cNvSpPr txBox="1"/>
              <p:nvPr/>
            </p:nvSpPr>
            <p:spPr>
              <a:xfrm>
                <a:off x="2777291" y="3945436"/>
                <a:ext cx="2653996" cy="47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3DE25A-ED77-6995-8215-E023636EC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291" y="3945436"/>
                <a:ext cx="2653996" cy="473206"/>
              </a:xfrm>
              <a:prstGeom prst="rect">
                <a:avLst/>
              </a:prstGeom>
              <a:blipFill>
                <a:blip r:embed="rId3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A39AEA-EE94-DE21-84B5-FE7D23E1F974}"/>
                  </a:ext>
                </a:extLst>
              </p:cNvPr>
              <p:cNvSpPr txBox="1"/>
              <p:nvPr/>
            </p:nvSpPr>
            <p:spPr>
              <a:xfrm>
                <a:off x="2797473" y="4930309"/>
                <a:ext cx="2536528" cy="47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A39AEA-EE94-DE21-84B5-FE7D23E1F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473" y="4930309"/>
                <a:ext cx="2536528" cy="473206"/>
              </a:xfrm>
              <a:prstGeom prst="rect">
                <a:avLst/>
              </a:prstGeom>
              <a:blipFill>
                <a:blip r:embed="rId4"/>
                <a:stretch>
                  <a:fillRect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4CB674-28AB-EA90-53FB-C96A21AC4467}"/>
                  </a:ext>
                </a:extLst>
              </p:cNvPr>
              <p:cNvSpPr txBox="1"/>
              <p:nvPr/>
            </p:nvSpPr>
            <p:spPr>
              <a:xfrm>
                <a:off x="1483615" y="1879113"/>
                <a:ext cx="5179944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acc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acc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𝐋𝐓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4CB674-28AB-EA90-53FB-C96A21AC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615" y="1879113"/>
                <a:ext cx="5179944" cy="551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7A6AD0-8D7A-D801-95A5-B9A8754B21F6}"/>
                  </a:ext>
                </a:extLst>
              </p:cNvPr>
              <p:cNvSpPr txBox="1"/>
              <p:nvPr/>
            </p:nvSpPr>
            <p:spPr>
              <a:xfrm>
                <a:off x="1108953" y="1226643"/>
                <a:ext cx="6090322" cy="52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acc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𝐐𝐋𝐓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𝐐𝐓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7A6AD0-8D7A-D801-95A5-B9A8754B2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53" y="1226643"/>
                <a:ext cx="6090322" cy="5223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436889"/>
      </p:ext>
    </p:extLst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Rotation and Objective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constitutive relation should be independent of the reference frame, </a:t>
                </a:r>
                <a:r>
                  <a:rPr lang="en-US" b="1" dirty="0">
                    <a:solidFill>
                      <a:srgbClr val="2C02C6"/>
                    </a:solidFill>
                  </a:rPr>
                  <a:t>it has to be given in terms of objective rate</a:t>
                </a:r>
              </a:p>
              <a:p>
                <a:r>
                  <a:rPr lang="en-US" dirty="0"/>
                  <a:t>Cauchy stress is an objective tensor, but </a:t>
                </a:r>
                <a:r>
                  <a:rPr lang="en-US" b="1" dirty="0">
                    <a:solidFill>
                      <a:srgbClr val="2C02C6"/>
                    </a:solidFill>
                  </a:rPr>
                  <a:t>Cauchy stress rate is not objective rate</a:t>
                </a:r>
              </a:p>
              <a:p>
                <a:r>
                  <a:rPr lang="en-US" dirty="0"/>
                  <a:t>Instead of rate, we will use increment (</a:t>
                </a:r>
                <a:r>
                  <a:rPr lang="en-US" b="1" dirty="0">
                    <a:solidFill>
                      <a:srgbClr val="2C02C6"/>
                    </a:solidFill>
                  </a:rPr>
                  <a:t>from previous converged load step to the current iteration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Consider a unit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spatial Cartesian coordinates under rigid body rotation from material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79476" y="5686096"/>
                <a:ext cx="19672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: spin tensor</a:t>
                </a: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dirty="0"/>
                  <a:t>: rotation tensor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76" y="5686096"/>
                <a:ext cx="1967205" cy="646331"/>
              </a:xfrm>
              <a:prstGeom prst="rect">
                <a:avLst/>
              </a:prstGeom>
              <a:blipFill>
                <a:blip r:embed="rId3"/>
                <a:stretch>
                  <a:fillRect l="-619" t="-5660" r="-123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F2EB29-C1FF-B4A9-9464-08651FFC370A}"/>
                  </a:ext>
                </a:extLst>
              </p:cNvPr>
              <p:cNvSpPr txBox="1"/>
              <p:nvPr/>
            </p:nvSpPr>
            <p:spPr>
              <a:xfrm>
                <a:off x="797668" y="4922196"/>
                <a:ext cx="1415452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F2EB29-C1FF-B4A9-9464-08651FFC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68" y="4922196"/>
                <a:ext cx="1415452" cy="42479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6F208-4A84-0DCC-D7FF-F2C08F08DE10}"/>
                  </a:ext>
                </a:extLst>
              </p:cNvPr>
              <p:cNvSpPr txBox="1"/>
              <p:nvPr/>
            </p:nvSpPr>
            <p:spPr>
              <a:xfrm>
                <a:off x="3391711" y="4781955"/>
                <a:ext cx="3840475" cy="818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6F208-4A84-0DCC-D7FF-F2C08F08D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11" y="4781955"/>
                <a:ext cx="3840475" cy="818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3CC1B-9BFA-DA9F-C3A2-AA9C69CD4312}"/>
                  </a:ext>
                </a:extLst>
              </p:cNvPr>
              <p:cNvSpPr txBox="1"/>
              <p:nvPr/>
            </p:nvSpPr>
            <p:spPr>
              <a:xfrm>
                <a:off x="856033" y="5766221"/>
                <a:ext cx="4142929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3CC1B-9BFA-DA9F-C3A2-AA9C69CD4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33" y="5766221"/>
                <a:ext cx="4142929" cy="424796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338539"/>
      </p:ext>
    </p:extLst>
  </p:cSld>
  <p:clrMapOvr>
    <a:masterClrMapping/>
  </p:clrMapOvr>
  <p:transition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Rotation and Objective Rate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Cauchy stress in Cartesian coordinates</a:t>
            </a:r>
          </a:p>
          <a:p>
            <a:endParaRPr lang="en-US" dirty="0"/>
          </a:p>
          <a:p>
            <a:r>
              <a:rPr lang="en-US" dirty="0"/>
              <a:t>Incremental Cauchy stress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Constitutive relation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22484" y="4120055"/>
            <a:ext cx="586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2C02C6"/>
                </a:solidFill>
              </a:rPr>
              <a:t>Jaumann</a:t>
            </a:r>
            <a:r>
              <a:rPr lang="en-US" b="1" dirty="0">
                <a:solidFill>
                  <a:srgbClr val="2C02C6"/>
                </a:solidFill>
              </a:rPr>
              <a:t> or co-rotational Cauchy stress increment</a:t>
            </a:r>
            <a:br>
              <a:rPr lang="en-US" b="1" dirty="0">
                <a:solidFill>
                  <a:srgbClr val="2C02C6"/>
                </a:solidFill>
              </a:rPr>
            </a:br>
            <a:r>
              <a:rPr lang="en-US" b="1" dirty="0">
                <a:solidFill>
                  <a:srgbClr val="2C02C6"/>
                </a:solidFill>
              </a:rPr>
              <a:t>Objective rate in the rotating frame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1870841" y="3846786"/>
            <a:ext cx="662152" cy="441435"/>
          </a:xfrm>
          <a:custGeom>
            <a:avLst/>
            <a:gdLst>
              <a:gd name="connsiteX0" fmla="*/ 662152 w 662152"/>
              <a:gd name="connsiteY0" fmla="*/ 441435 h 441435"/>
              <a:gd name="connsiteX1" fmla="*/ 0 w 662152"/>
              <a:gd name="connsiteY1" fmla="*/ 441435 h 441435"/>
              <a:gd name="connsiteX2" fmla="*/ 0 w 662152"/>
              <a:gd name="connsiteY2" fmla="*/ 0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152" h="441435">
                <a:moveTo>
                  <a:pt x="662152" y="441435"/>
                </a:moveTo>
                <a:lnTo>
                  <a:pt x="0" y="441435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840827" y="5980387"/>
            <a:ext cx="2238703" cy="68317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2152" y="3788750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of rigid body rotation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2995" y="4813735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accurate for small, rigid body rotations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08937" y="6022428"/>
            <a:ext cx="3174124" cy="56755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958057" y="3745064"/>
            <a:ext cx="1407380" cy="230588"/>
          </a:xfrm>
          <a:custGeom>
            <a:avLst/>
            <a:gdLst>
              <a:gd name="connsiteX0" fmla="*/ 1407380 w 1407380"/>
              <a:gd name="connsiteY0" fmla="*/ 230588 h 230588"/>
              <a:gd name="connsiteX1" fmla="*/ 0 w 1407380"/>
              <a:gd name="connsiteY1" fmla="*/ 230588 h 230588"/>
              <a:gd name="connsiteX2" fmla="*/ 0 w 1407380"/>
              <a:gd name="connsiteY2" fmla="*/ 0 h 2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380" h="230588">
                <a:moveTo>
                  <a:pt x="1407380" y="230588"/>
                </a:moveTo>
                <a:lnTo>
                  <a:pt x="0" y="230588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657524" y="3746389"/>
            <a:ext cx="1407380" cy="230588"/>
          </a:xfrm>
          <a:custGeom>
            <a:avLst/>
            <a:gdLst>
              <a:gd name="connsiteX0" fmla="*/ 1407380 w 1407380"/>
              <a:gd name="connsiteY0" fmla="*/ 230588 h 230588"/>
              <a:gd name="connsiteX1" fmla="*/ 0 w 1407380"/>
              <a:gd name="connsiteY1" fmla="*/ 230588 h 230588"/>
              <a:gd name="connsiteX2" fmla="*/ 0 w 1407380"/>
              <a:gd name="connsiteY2" fmla="*/ 0 h 2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380" h="230588">
                <a:moveTo>
                  <a:pt x="1407380" y="230588"/>
                </a:moveTo>
                <a:lnTo>
                  <a:pt x="0" y="230588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658792-354D-F835-EC31-754A9EFAA4CF}"/>
                  </a:ext>
                </a:extLst>
              </p:cNvPr>
              <p:cNvSpPr txBox="1"/>
              <p:nvPr/>
            </p:nvSpPr>
            <p:spPr>
              <a:xfrm>
                <a:off x="840827" y="1267371"/>
                <a:ext cx="1853008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658792-354D-F835-EC31-754A9EFAA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27" y="1267371"/>
                <a:ext cx="1853008" cy="424796"/>
              </a:xfrm>
              <a:prstGeom prst="rect">
                <a:avLst/>
              </a:prstGeom>
              <a:blipFill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AFE681-4450-3CBD-151E-93F5D2569B9F}"/>
                  </a:ext>
                </a:extLst>
              </p:cNvPr>
              <p:cNvSpPr txBox="1"/>
              <p:nvPr/>
            </p:nvSpPr>
            <p:spPr>
              <a:xfrm>
                <a:off x="758758" y="2473512"/>
                <a:ext cx="6699975" cy="1349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p>
                            </m:sSub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p>
                                </m:sSub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𝑘𝑗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𝑘𝑗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AFE681-4450-3CBD-151E-93F5D256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58" y="2473512"/>
                <a:ext cx="6699975" cy="134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8D097E-9479-B6E5-1483-CAEE2D709BBD}"/>
                  </a:ext>
                </a:extLst>
              </p:cNvPr>
              <p:cNvSpPr txBox="1"/>
              <p:nvPr/>
            </p:nvSpPr>
            <p:spPr>
              <a:xfrm>
                <a:off x="840827" y="6082933"/>
                <a:ext cx="2242922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8D097E-9479-B6E5-1483-CAEE2D709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27" y="6082933"/>
                <a:ext cx="2242922" cy="478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075779-A77C-BD54-250B-762FFCD2F18B}"/>
                  </a:ext>
                </a:extLst>
              </p:cNvPr>
              <p:cNvSpPr txBox="1"/>
              <p:nvPr/>
            </p:nvSpPr>
            <p:spPr>
              <a:xfrm>
                <a:off x="4458271" y="6091140"/>
                <a:ext cx="329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075779-A77C-BD54-250B-762FFCD2F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71" y="6091140"/>
                <a:ext cx="329410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050730"/>
      </p:ext>
    </p:extLst>
  </p:cSld>
  <p:clrMapOvr>
    <a:masterClrMapping/>
  </p:clrMapOvr>
  <p:transition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Rotation and Objective Rate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finite rotation, the spin tensor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 is not constant throughout the increment</a:t>
                </a:r>
              </a:p>
              <a:p>
                <a:r>
                  <a:rPr lang="en-US" dirty="0"/>
                  <a:t>Preserving objectivity for large rotational increments using midpoint configuration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calculate strain increment and spin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+½</m:t>
                    </m:r>
                  </m:oMath>
                </a14:m>
                <a:endParaRPr lang="en-US" dirty="0">
                  <a:latin typeface="Comic Sans MS"/>
                </a:endParaRPr>
              </a:p>
              <a:p>
                <a:endParaRPr lang="en-US" dirty="0">
                  <a:latin typeface="Comic Sans MS"/>
                </a:endParaRPr>
              </a:p>
              <a:p>
                <a:pPr>
                  <a:spcBef>
                    <a:spcPts val="3000"/>
                  </a:spcBef>
                </a:pPr>
                <a:endParaRPr lang="en-US" dirty="0"/>
              </a:p>
              <a:p>
                <a:r>
                  <a:rPr lang="en-US" dirty="0"/>
                  <a:t>Midpoint configuration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We want to rotation stress into the midpoint configuration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4262" y="4183118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How to calculate these?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4DC46E-4538-1A76-1440-64FA9688E63A}"/>
                  </a:ext>
                </a:extLst>
              </p:cNvPr>
              <p:cNvSpPr txBox="1"/>
              <p:nvPr/>
            </p:nvSpPr>
            <p:spPr>
              <a:xfrm>
                <a:off x="648736" y="3211127"/>
                <a:ext cx="3561488" cy="92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4DC46E-4538-1A76-1440-64FA9688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36" y="3211127"/>
                <a:ext cx="3561488" cy="920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5073A-E38D-AF43-DC25-51ACB3F715FC}"/>
                  </a:ext>
                </a:extLst>
              </p:cNvPr>
              <p:cNvSpPr txBox="1"/>
              <p:nvPr/>
            </p:nvSpPr>
            <p:spPr>
              <a:xfrm>
                <a:off x="4343400" y="3227670"/>
                <a:ext cx="3517181" cy="887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5073A-E38D-AF43-DC25-51ACB3F71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227670"/>
                <a:ext cx="3517181" cy="887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0F71C-14F2-8273-95AD-ACA040C5B576}"/>
                  </a:ext>
                </a:extLst>
              </p:cNvPr>
              <p:cNvSpPr txBox="1"/>
              <p:nvPr/>
            </p:nvSpPr>
            <p:spPr>
              <a:xfrm>
                <a:off x="1121922" y="4666246"/>
                <a:ext cx="5914183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0F71C-14F2-8273-95AD-ACA040C5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922" y="4666246"/>
                <a:ext cx="5914183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6D2692-5DC6-A73C-1284-0EC98BC31364}"/>
                  </a:ext>
                </a:extLst>
              </p:cNvPr>
              <p:cNvSpPr txBox="1"/>
              <p:nvPr/>
            </p:nvSpPr>
            <p:spPr>
              <a:xfrm>
                <a:off x="940340" y="5856051"/>
                <a:ext cx="5948616" cy="741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6D2692-5DC6-A73C-1284-0EC98BC31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0" y="5856051"/>
                <a:ext cx="5948616" cy="741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425909"/>
      </p:ext>
    </p:extLst>
  </p:cSld>
  <p:clrMapOvr>
    <a:masterClrMapping/>
  </p:clrMapOvr>
  <p:transition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Rotation and Objective Rate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Rotational matrix to the midpoint configuration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Rotation of stress and back stress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return mapping with these stresses</a:t>
            </a:r>
          </a:p>
          <a:p>
            <a:pPr lvl="1"/>
            <a:r>
              <a:rPr lang="en-US" dirty="0"/>
              <a:t>Exactly same as small deformation plasticity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524000" y="3878317"/>
            <a:ext cx="2343807" cy="110358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92613" y="2387413"/>
            <a:ext cx="5285703" cy="74051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0546" y="4235116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takes care of rigid body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190FA8-73F1-A024-295E-4F265FD6D6F0}"/>
                  </a:ext>
                </a:extLst>
              </p:cNvPr>
              <p:cNvSpPr txBox="1"/>
              <p:nvPr/>
            </p:nvSpPr>
            <p:spPr>
              <a:xfrm>
                <a:off x="1489258" y="4014611"/>
                <a:ext cx="24132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190FA8-73F1-A024-295E-4F265FD6D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258" y="4014611"/>
                <a:ext cx="241328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746481-76B7-1B8A-0A7F-7552B9B1EEE5}"/>
                  </a:ext>
                </a:extLst>
              </p:cNvPr>
              <p:cNvSpPr txBox="1"/>
              <p:nvPr/>
            </p:nvSpPr>
            <p:spPr>
              <a:xfrm>
                <a:off x="1134894" y="1374843"/>
                <a:ext cx="1524776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746481-76B7-1B8A-0A7F-7552B9B1E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94" y="1374843"/>
                <a:ext cx="1524776" cy="676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C02DC0-59E6-AC12-B1BE-0DB82C86FE9D}"/>
                  </a:ext>
                </a:extLst>
              </p:cNvPr>
              <p:cNvSpPr txBox="1"/>
              <p:nvPr/>
            </p:nvSpPr>
            <p:spPr>
              <a:xfrm>
                <a:off x="4012309" y="1229012"/>
                <a:ext cx="4944046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C02DC0-59E6-AC12-B1BE-0DB82C86F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309" y="1229012"/>
                <a:ext cx="4944046" cy="657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9A762F-7EB5-7509-224F-25273754279A}"/>
                  </a:ext>
                </a:extLst>
              </p:cNvPr>
              <p:cNvSpPr txBox="1"/>
              <p:nvPr/>
            </p:nvSpPr>
            <p:spPr>
              <a:xfrm>
                <a:off x="6918554" y="1886949"/>
                <a:ext cx="2037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9A762F-7EB5-7509-224F-252737542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554" y="1886949"/>
                <a:ext cx="203780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C091FF-9C4E-AF01-D006-CD2B45831394}"/>
                  </a:ext>
                </a:extLst>
              </p:cNvPr>
              <p:cNvSpPr txBox="1"/>
              <p:nvPr/>
            </p:nvSpPr>
            <p:spPr>
              <a:xfrm>
                <a:off x="7335682" y="2234652"/>
                <a:ext cx="975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C091FF-9C4E-AF01-D006-CD2B45831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682" y="2234652"/>
                <a:ext cx="9755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C6D8DB-73A0-87C2-F2B1-4F5FE5749AEE}"/>
                  </a:ext>
                </a:extLst>
              </p:cNvPr>
              <p:cNvSpPr txBox="1"/>
              <p:nvPr/>
            </p:nvSpPr>
            <p:spPr>
              <a:xfrm>
                <a:off x="1174827" y="2354706"/>
                <a:ext cx="5885777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</m:d>
                        </m:e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</m:d>
                        </m:e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C6D8DB-73A0-87C2-F2B1-4F5FE574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27" y="2354706"/>
                <a:ext cx="5885777" cy="768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464133"/>
      </p:ext>
    </p:extLst>
  </p:cSld>
  <p:clrMapOvr>
    <a:masterClrMapping/>
  </p:clrMapOvr>
  <p:transition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ROTATESTRESS.m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100380"/>
            <a:ext cx="8909050" cy="361110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 [STRESS,ALPHA]=ROTATESTRESS(L,S,A)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Rotate stress and back stress to the mid-configuration L = [dui/</a:t>
            </a:r>
            <a:r>
              <a:rPr lang="en-US" sz="1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dxj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STR=[S(1) S(4) S(6);S(4) S(2) S(5);S(6) S(5) S(3)];     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Stress matrix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ALP=[A(1) A(4) A(6);A(4) A(2) A(5);A(6) A(5) A(3)];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Back stress matrix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 = L*inv(eye(3) - 0.5*L);          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Displacement gradient at midpoint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W = .5*(R-R');                                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Spin tensor at midpoint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 = eye(3) + inv(eye(3) - 0.5*W)*W;          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Rotation to the midpoint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STR = R*STR*R';                                         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Rotate stress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ALP = R*ALP*R';                                    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Rotate back stress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STRESS=[STR(1,1) STR(2,2) STR(3,3) STR(1,2) STR(2,3) STR(1,3)]';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Voigt form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ALPHA =[ALP(1,1) ALP(2,2) ALP(3,3) ALP(1,2) ALP(2,3) ALP(1,3)]';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Voigt form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                                                                    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682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Elastoplastic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Additive decomposition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Only elastic strain contributes to stress (but we don’t know how much of the total strain corresponds to the elastic strain)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Let’s consider an increment of strain: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Elastic strain increases stress by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Elastic strain disappears upon removing loads or changing direction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grpSp>
        <p:nvGrpSpPr>
          <p:cNvPr id="44035" name="Group 3"/>
          <p:cNvGrpSpPr>
            <a:grpSpLocks noChangeAspect="1"/>
          </p:cNvGrpSpPr>
          <p:nvPr/>
        </p:nvGrpSpPr>
        <p:grpSpPr bwMode="auto">
          <a:xfrm>
            <a:off x="339818" y="3598410"/>
            <a:ext cx="4466010" cy="2989344"/>
            <a:chOff x="1466" y="5271"/>
            <a:chExt cx="3901" cy="2860"/>
          </a:xfrm>
        </p:grpSpPr>
        <p:sp>
          <p:nvSpPr>
            <p:cNvPr id="44036" name="Line 4"/>
            <p:cNvSpPr>
              <a:spLocks noChangeAspect="1" noChangeShapeType="1"/>
            </p:cNvSpPr>
            <p:nvPr/>
          </p:nvSpPr>
          <p:spPr bwMode="auto">
            <a:xfrm>
              <a:off x="2574" y="7752"/>
              <a:ext cx="2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37" name="Line 5"/>
            <p:cNvSpPr>
              <a:spLocks noChangeAspect="1" noChangeShapeType="1"/>
            </p:cNvSpPr>
            <p:nvPr/>
          </p:nvSpPr>
          <p:spPr bwMode="auto">
            <a:xfrm rot="16200000">
              <a:off x="1504" y="6698"/>
              <a:ext cx="23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38" name="Text Box 6"/>
            <p:cNvSpPr txBox="1">
              <a:spLocks noChangeAspect="1" noChangeArrowheads="1"/>
            </p:cNvSpPr>
            <p:nvPr/>
          </p:nvSpPr>
          <p:spPr bwMode="auto">
            <a:xfrm>
              <a:off x="1466" y="6617"/>
              <a:ext cx="69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Elastic </a:t>
              </a:r>
              <a:b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</a:b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slope, </a:t>
              </a:r>
              <a:r>
                <a:rPr kumimoji="0" lang="en-US" altLang="ko-K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39" name="Text Box 7"/>
            <p:cNvSpPr txBox="1">
              <a:spLocks noChangeAspect="1" noChangeArrowheads="1"/>
            </p:cNvSpPr>
            <p:nvPr/>
          </p:nvSpPr>
          <p:spPr bwMode="auto">
            <a:xfrm>
              <a:off x="2657" y="5271"/>
              <a:ext cx="11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0" name="Text Box 8"/>
            <p:cNvSpPr txBox="1">
              <a:spLocks noChangeAspect="1" noChangeArrowheads="1"/>
            </p:cNvSpPr>
            <p:nvPr/>
          </p:nvSpPr>
          <p:spPr bwMode="auto">
            <a:xfrm>
              <a:off x="5184" y="7749"/>
              <a:ext cx="9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1" name="Text Box 9"/>
            <p:cNvSpPr txBox="1">
              <a:spLocks noChangeAspect="1" noChangeArrowheads="1"/>
            </p:cNvSpPr>
            <p:nvPr/>
          </p:nvSpPr>
          <p:spPr bwMode="auto">
            <a:xfrm>
              <a:off x="3364" y="6714"/>
              <a:ext cx="10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2" name="Text Box 10"/>
            <p:cNvSpPr txBox="1">
              <a:spLocks noChangeAspect="1" noChangeArrowheads="1"/>
            </p:cNvSpPr>
            <p:nvPr/>
          </p:nvSpPr>
          <p:spPr bwMode="auto">
            <a:xfrm>
              <a:off x="2486" y="6575"/>
              <a:ext cx="18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sz="16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3" name="Text Box 11"/>
            <p:cNvSpPr txBox="1">
              <a:spLocks noChangeAspect="1" noChangeArrowheads="1"/>
            </p:cNvSpPr>
            <p:nvPr/>
          </p:nvSpPr>
          <p:spPr bwMode="auto">
            <a:xfrm>
              <a:off x="3185" y="7696"/>
              <a:ext cx="1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auto">
            <a:xfrm>
              <a:off x="2708" y="6180"/>
              <a:ext cx="2437" cy="1568"/>
            </a:xfrm>
            <a:custGeom>
              <a:avLst/>
              <a:gdLst/>
              <a:ahLst/>
              <a:cxnLst>
                <a:cxn ang="0">
                  <a:pos x="0" y="1568"/>
                </a:cxn>
                <a:cxn ang="0">
                  <a:pos x="562" y="518"/>
                </a:cxn>
                <a:cxn ang="0">
                  <a:pos x="2437" y="0"/>
                </a:cxn>
              </a:cxnLst>
              <a:rect l="0" t="0" r="r" b="b"/>
              <a:pathLst>
                <a:path w="2437" h="1568">
                  <a:moveTo>
                    <a:pt x="0" y="1568"/>
                  </a:moveTo>
                  <a:lnTo>
                    <a:pt x="562" y="518"/>
                  </a:lnTo>
                  <a:lnTo>
                    <a:pt x="243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auto">
            <a:xfrm>
              <a:off x="2700" y="6705"/>
              <a:ext cx="578" cy="1050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auto">
            <a:xfrm>
              <a:off x="2692" y="6585"/>
              <a:ext cx="983" cy="1170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auto">
            <a:xfrm>
              <a:off x="2693" y="6352"/>
              <a:ext cx="1126" cy="1403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auto">
            <a:xfrm>
              <a:off x="3810" y="6352"/>
              <a:ext cx="721" cy="1403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 flipV="1">
              <a:off x="3399" y="6194"/>
              <a:ext cx="494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2010" y="7065"/>
              <a:ext cx="923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51" name="Text Box 19"/>
            <p:cNvSpPr txBox="1">
              <a:spLocks noChangeAspect="1" noChangeArrowheads="1"/>
            </p:cNvSpPr>
            <p:nvPr/>
          </p:nvSpPr>
          <p:spPr bwMode="auto">
            <a:xfrm>
              <a:off x="3159" y="5393"/>
              <a:ext cx="220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Strain hardening slope, </a:t>
              </a: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sz="16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>
              <a:off x="4177" y="5632"/>
              <a:ext cx="638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>
              <a:off x="2955" y="6352"/>
              <a:ext cx="0" cy="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54" name="Text Box 22"/>
            <p:cNvSpPr txBox="1">
              <a:spLocks noChangeAspect="1" noChangeArrowheads="1"/>
            </p:cNvSpPr>
            <p:nvPr/>
          </p:nvSpPr>
          <p:spPr bwMode="auto">
            <a:xfrm>
              <a:off x="2225" y="6328"/>
              <a:ext cx="23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2461" y="6460"/>
              <a:ext cx="5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auto">
            <a:xfrm>
              <a:off x="3450" y="6758"/>
              <a:ext cx="135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>
              <a:off x="3668" y="7786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>
              <a:off x="4523" y="7786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>
              <a:off x="3668" y="7868"/>
              <a:ext cx="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60" name="Text Box 28"/>
            <p:cNvSpPr txBox="1">
              <a:spLocks noChangeAspect="1" noChangeArrowheads="1"/>
            </p:cNvSpPr>
            <p:nvPr/>
          </p:nvSpPr>
          <p:spPr bwMode="auto">
            <a:xfrm>
              <a:off x="3985" y="7848"/>
              <a:ext cx="21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3825" y="7410"/>
              <a:ext cx="6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62" name="Text Box 30"/>
            <p:cNvSpPr txBox="1">
              <a:spLocks noChangeAspect="1" noChangeArrowheads="1"/>
            </p:cNvSpPr>
            <p:nvPr/>
          </p:nvSpPr>
          <p:spPr bwMode="auto">
            <a:xfrm>
              <a:off x="4006" y="7091"/>
              <a:ext cx="27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63" name="Text Box 31"/>
            <p:cNvSpPr txBox="1">
              <a:spLocks noChangeAspect="1" noChangeArrowheads="1"/>
            </p:cNvSpPr>
            <p:nvPr/>
          </p:nvSpPr>
          <p:spPr bwMode="auto">
            <a:xfrm>
              <a:off x="3331" y="7097"/>
              <a:ext cx="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3374" y="7410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4251691" y="3576592"/>
            <a:ext cx="4089775" cy="2976013"/>
            <a:chOff x="4443894" y="4195875"/>
            <a:chExt cx="2272097" cy="1653339"/>
          </a:xfrm>
        </p:grpSpPr>
        <p:sp>
          <p:nvSpPr>
            <p:cNvPr id="44065" name="Line 33"/>
            <p:cNvSpPr>
              <a:spLocks noChangeAspect="1" noChangeShapeType="1"/>
            </p:cNvSpPr>
            <p:nvPr/>
          </p:nvSpPr>
          <p:spPr bwMode="auto">
            <a:xfrm>
              <a:off x="4982830" y="5684433"/>
              <a:ext cx="17331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66" name="Line 34"/>
            <p:cNvSpPr>
              <a:spLocks noChangeAspect="1" noChangeShapeType="1"/>
            </p:cNvSpPr>
            <p:nvPr/>
          </p:nvSpPr>
          <p:spPr bwMode="auto">
            <a:xfrm rot="16200000">
              <a:off x="4337326" y="5048963"/>
              <a:ext cx="14468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67" name="Text Box 35"/>
            <p:cNvSpPr txBox="1">
              <a:spLocks noChangeAspect="1" noChangeArrowheads="1"/>
            </p:cNvSpPr>
            <p:nvPr/>
          </p:nvSpPr>
          <p:spPr bwMode="auto">
            <a:xfrm>
              <a:off x="4443894" y="5087532"/>
              <a:ext cx="620983" cy="16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Reloading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68" name="Text Box 36"/>
            <p:cNvSpPr txBox="1">
              <a:spLocks noChangeAspect="1" noChangeArrowheads="1"/>
            </p:cNvSpPr>
            <p:nvPr/>
          </p:nvSpPr>
          <p:spPr bwMode="auto">
            <a:xfrm>
              <a:off x="5035396" y="4195875"/>
              <a:ext cx="72669" cy="16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69" name="Text Box 37"/>
            <p:cNvSpPr txBox="1">
              <a:spLocks noChangeAspect="1" noChangeArrowheads="1"/>
            </p:cNvSpPr>
            <p:nvPr/>
          </p:nvSpPr>
          <p:spPr bwMode="auto">
            <a:xfrm>
              <a:off x="6642848" y="5685067"/>
              <a:ext cx="61983" cy="16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70" name="Text Box 38"/>
            <p:cNvSpPr txBox="1">
              <a:spLocks noChangeAspect="1" noChangeArrowheads="1"/>
            </p:cNvSpPr>
            <p:nvPr/>
          </p:nvSpPr>
          <p:spPr bwMode="auto">
            <a:xfrm>
              <a:off x="5624576" y="5073562"/>
              <a:ext cx="67327" cy="16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71" name="Freeform 39"/>
            <p:cNvSpPr>
              <a:spLocks/>
            </p:cNvSpPr>
            <p:nvPr/>
          </p:nvSpPr>
          <p:spPr bwMode="auto">
            <a:xfrm>
              <a:off x="5068057" y="4686213"/>
              <a:ext cx="1549987" cy="995680"/>
            </a:xfrm>
            <a:custGeom>
              <a:avLst/>
              <a:gdLst/>
              <a:ahLst/>
              <a:cxnLst>
                <a:cxn ang="0">
                  <a:pos x="0" y="1568"/>
                </a:cxn>
                <a:cxn ang="0">
                  <a:pos x="562" y="518"/>
                </a:cxn>
                <a:cxn ang="0">
                  <a:pos x="2437" y="0"/>
                </a:cxn>
              </a:cxnLst>
              <a:rect l="0" t="0" r="r" b="b"/>
              <a:pathLst>
                <a:path w="2437" h="1568">
                  <a:moveTo>
                    <a:pt x="0" y="1568"/>
                  </a:moveTo>
                  <a:lnTo>
                    <a:pt x="562" y="518"/>
                  </a:lnTo>
                  <a:lnTo>
                    <a:pt x="243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72" name="Line 40"/>
            <p:cNvSpPr>
              <a:spLocks noChangeShapeType="1"/>
            </p:cNvSpPr>
            <p:nvPr/>
          </p:nvSpPr>
          <p:spPr bwMode="auto">
            <a:xfrm flipV="1">
              <a:off x="5359991" y="4949103"/>
              <a:ext cx="314195" cy="575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73" name="Line 41"/>
            <p:cNvSpPr>
              <a:spLocks noChangeShapeType="1"/>
            </p:cNvSpPr>
            <p:nvPr/>
          </p:nvSpPr>
          <p:spPr bwMode="auto">
            <a:xfrm>
              <a:off x="4886154" y="5248188"/>
              <a:ext cx="567968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74" name="Text Box 42"/>
            <p:cNvSpPr txBox="1">
              <a:spLocks noChangeAspect="1" noChangeArrowheads="1"/>
            </p:cNvSpPr>
            <p:nvPr/>
          </p:nvSpPr>
          <p:spPr bwMode="auto">
            <a:xfrm>
              <a:off x="5054064" y="4684943"/>
              <a:ext cx="716161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Initial loading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76" name="Freeform 44"/>
            <p:cNvSpPr>
              <a:spLocks/>
            </p:cNvSpPr>
            <p:nvPr/>
          </p:nvSpPr>
          <p:spPr bwMode="auto">
            <a:xfrm>
              <a:off x="5521541" y="5073563"/>
              <a:ext cx="85863" cy="15240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 flipV="1">
              <a:off x="5329462" y="4959263"/>
              <a:ext cx="314195" cy="575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 flipV="1">
              <a:off x="5761321" y="4830993"/>
              <a:ext cx="314195" cy="575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79" name="Text Box 47"/>
            <p:cNvSpPr txBox="1">
              <a:spLocks noChangeAspect="1" noChangeArrowheads="1"/>
            </p:cNvSpPr>
            <p:nvPr/>
          </p:nvSpPr>
          <p:spPr bwMode="auto">
            <a:xfrm>
              <a:off x="6016366" y="4979582"/>
              <a:ext cx="67327" cy="16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80" name="Freeform 48"/>
            <p:cNvSpPr>
              <a:spLocks/>
            </p:cNvSpPr>
            <p:nvPr/>
          </p:nvSpPr>
          <p:spPr bwMode="auto">
            <a:xfrm>
              <a:off x="5913331" y="4979583"/>
              <a:ext cx="85863" cy="15240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81" name="Freeform 49"/>
            <p:cNvSpPr>
              <a:spLocks/>
            </p:cNvSpPr>
            <p:nvPr/>
          </p:nvSpPr>
          <p:spPr bwMode="auto">
            <a:xfrm>
              <a:off x="5287484" y="4819563"/>
              <a:ext cx="243597" cy="352425"/>
            </a:xfrm>
            <a:custGeom>
              <a:avLst/>
              <a:gdLst/>
              <a:ahLst/>
              <a:cxnLst>
                <a:cxn ang="0">
                  <a:pos x="38" y="555"/>
                </a:cxn>
                <a:cxn ang="0">
                  <a:pos x="0" y="0"/>
                </a:cxn>
                <a:cxn ang="0">
                  <a:pos x="383" y="225"/>
                </a:cxn>
              </a:cxnLst>
              <a:rect l="0" t="0" r="r" b="b"/>
              <a:pathLst>
                <a:path w="383" h="555">
                  <a:moveTo>
                    <a:pt x="38" y="555"/>
                  </a:moveTo>
                  <a:lnTo>
                    <a:pt x="0" y="0"/>
                  </a:lnTo>
                  <a:lnTo>
                    <a:pt x="383" y="2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82" name="Text Box 50"/>
            <p:cNvSpPr txBox="1">
              <a:spLocks noChangeAspect="1" noChangeArrowheads="1"/>
            </p:cNvSpPr>
            <p:nvPr/>
          </p:nvSpPr>
          <p:spPr bwMode="auto">
            <a:xfrm>
              <a:off x="5412781" y="5464088"/>
              <a:ext cx="638240" cy="16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Unloading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H="1" flipV="1">
              <a:off x="5459210" y="5352963"/>
              <a:ext cx="209251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4D4E17-C42B-F59C-F4AB-5EF8B275CCD7}"/>
                  </a:ext>
                </a:extLst>
              </p:cNvPr>
              <p:cNvSpPr txBox="1"/>
              <p:nvPr/>
            </p:nvSpPr>
            <p:spPr>
              <a:xfrm>
                <a:off x="5164565" y="2024924"/>
                <a:ext cx="1978170" cy="42377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𝛥𝜀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4D4E17-C42B-F59C-F4AB-5EF8B275C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565" y="2024924"/>
                <a:ext cx="1978170" cy="423770"/>
              </a:xfrm>
              <a:prstGeom prst="rect">
                <a:avLst/>
              </a:prstGeom>
              <a:blipFill>
                <a:blip r:embed="rId2"/>
                <a:stretch>
                  <a:fillRect b="-274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EAC1ED-A731-33AE-87B1-49225C6A2B33}"/>
                  </a:ext>
                </a:extLst>
              </p:cNvPr>
              <p:cNvSpPr txBox="1"/>
              <p:nvPr/>
            </p:nvSpPr>
            <p:spPr>
              <a:xfrm>
                <a:off x="5162852" y="2541068"/>
                <a:ext cx="1460208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𝛥𝜎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EAC1ED-A731-33AE-87B1-49225C6A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52" y="2541068"/>
                <a:ext cx="14602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Principle for Finite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Total Lagrangian is inconvenient</a:t>
                </a:r>
              </a:p>
              <a:p>
                <a:pPr lvl="1"/>
                <a:r>
                  <a:rPr lang="en-US" dirty="0"/>
                  <a:t>We don’t know how 2</a:t>
                </a:r>
                <a:r>
                  <a:rPr lang="en-US" baseline="30000" dirty="0"/>
                  <a:t>nd</a:t>
                </a:r>
                <a:r>
                  <a:rPr lang="en-US" dirty="0"/>
                  <a:t> P-K stress evolves in plasticity</a:t>
                </a:r>
              </a:p>
              <a:p>
                <a:pPr lvl="1"/>
                <a:r>
                  <a:rPr lang="en-US" dirty="0"/>
                  <a:t>plastic variables is directly related to the Cauchy stress</a:t>
                </a:r>
              </a:p>
              <a:p>
                <a:r>
                  <a:rPr lang="en-US" dirty="0"/>
                  <a:t>Thus, we will use the updated Lagrangian formulation</a:t>
                </a:r>
              </a:p>
              <a:p>
                <a:r>
                  <a:rPr lang="en-US" dirty="0"/>
                  <a:t>Assume the problem has been solved up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load step, and we are looking for the solution at load step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2C02C6"/>
                  </a:solidFill>
                </a:endParaRPr>
              </a:p>
              <a:p>
                <a:r>
                  <a:rPr lang="en-US" dirty="0"/>
                  <a:t>Since load form is straightforward, we will ignore it</a:t>
                </a:r>
              </a:p>
              <a:p>
                <a:r>
                  <a:rPr lang="en-US" dirty="0"/>
                  <a:t>Energy form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Since the Cauchy stress is symmetric, it is OK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are unknown</a:t>
                </a:r>
              </a:p>
              <a:p>
                <a:pPr lvl="1"/>
                <a:r>
                  <a:rPr lang="en-US" dirty="0"/>
                  <a:t>Nonlinear in terms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648606" y="4319752"/>
            <a:ext cx="4839776" cy="68317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B66B3F-01C9-AA2F-8549-1F3E7D082E04}"/>
                  </a:ext>
                </a:extLst>
              </p:cNvPr>
              <p:cNvSpPr txBox="1"/>
              <p:nvPr/>
            </p:nvSpPr>
            <p:spPr>
              <a:xfrm>
                <a:off x="2711569" y="4287871"/>
                <a:ext cx="4557594" cy="762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sPr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B66B3F-01C9-AA2F-8549-1F3E7D08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569" y="4287871"/>
                <a:ext cx="4557594" cy="762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361"/>
      </p:ext>
    </p:extLst>
  </p:cSld>
  <p:clrMapOvr>
    <a:masterClrMapping/>
  </p:clrMapOvr>
  <p:transition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Principle for Finite Rotation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Energy form cont.</a:t>
                </a:r>
              </a:p>
              <a:p>
                <a:pPr lvl="1"/>
                <a:r>
                  <a:rPr lang="en-US" dirty="0"/>
                  <a:t>Since the current configuration is unknown (depends on displace-</a:t>
                </a:r>
                <a:r>
                  <a:rPr lang="en-US" dirty="0" err="1"/>
                  <a:t>ment</a:t>
                </a:r>
                <a:r>
                  <a:rPr lang="en-US" dirty="0"/>
                  <a:t>) , let’s transform it to the undeformed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Integral domain can be changed by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This is only for convenience in linearization. Eventually, we will come back to the deformed configuration and integrate at there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The integrand is identical to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lang="en-US" dirty="0"/>
                  <a:t> is the </a:t>
                </a:r>
                <a:br>
                  <a:rPr lang="en-US" dirty="0"/>
                </a:br>
                <a:r>
                  <a:rPr lang="en-US" dirty="0"/>
                  <a:t>first P-K stress</a:t>
                </a:r>
              </a:p>
              <a:p>
                <a:pPr lvl="1"/>
                <a:r>
                  <a:rPr lang="en-US" dirty="0"/>
                  <a:t>Nonlinearity comes from (a) constitutive relation (hypoelasticity), (b) spatial gradient (deformation gradient), and (c) Jacobian of deformation gradient (domain change)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5146582" y="2135192"/>
            <a:ext cx="2862930" cy="76264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E08B94-9342-2802-C07F-1DE23A30A6D8}"/>
                  </a:ext>
                </a:extLst>
              </p:cNvPr>
              <p:cNvSpPr txBox="1"/>
              <p:nvPr/>
            </p:nvSpPr>
            <p:spPr>
              <a:xfrm>
                <a:off x="551235" y="2135193"/>
                <a:ext cx="7512890" cy="762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sPr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E08B94-9342-2802-C07F-1DE23A30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35" y="2135193"/>
                <a:ext cx="7512890" cy="762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204373"/>
      </p:ext>
    </p:extLst>
  </p:cSld>
  <p:clrMapOvr>
    <a:masterClrMapping/>
  </p:clrMapOvr>
  <p:transition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 of deformation gradient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Increment of Jacobian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FB3492-FA2F-D29B-E383-12CD7AB1EAA4}"/>
                  </a:ext>
                </a:extLst>
              </p:cNvPr>
              <p:cNvSpPr txBox="1"/>
              <p:nvPr/>
            </p:nvSpPr>
            <p:spPr>
              <a:xfrm>
                <a:off x="953311" y="1329447"/>
                <a:ext cx="4878900" cy="819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𝜔𝛥</m:t>
                                      </m:r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FB3492-FA2F-D29B-E383-12CD7AB1E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329447"/>
                <a:ext cx="4878900" cy="819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A8493-30B3-1D86-C9A1-60D96C9C88D6}"/>
                  </a:ext>
                </a:extLst>
              </p:cNvPr>
              <p:cNvSpPr txBox="1"/>
              <p:nvPr/>
            </p:nvSpPr>
            <p:spPr>
              <a:xfrm>
                <a:off x="1046163" y="2388094"/>
                <a:ext cx="6474465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A8493-30B3-1D86-C9A1-60D96C9C8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63" y="2388094"/>
                <a:ext cx="6474465" cy="437684"/>
              </a:xfrm>
              <a:prstGeom prst="rect">
                <a:avLst/>
              </a:prstGeom>
              <a:blipFill>
                <a:blip r:embed="rId3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3668FA-AC1E-9975-2516-9EFA0918887C}"/>
                  </a:ext>
                </a:extLst>
              </p:cNvPr>
              <p:cNvSpPr txBox="1"/>
              <p:nvPr/>
            </p:nvSpPr>
            <p:spPr>
              <a:xfrm>
                <a:off x="953311" y="3905250"/>
                <a:ext cx="27034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𝑑𝑖𝑣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3668FA-AC1E-9975-2516-9EFA09188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3905250"/>
                <a:ext cx="2703497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3E1BB-48ED-9934-3D71-3F95042297E9}"/>
                  </a:ext>
                </a:extLst>
              </p:cNvPr>
              <p:cNvSpPr txBox="1"/>
              <p:nvPr/>
            </p:nvSpPr>
            <p:spPr>
              <a:xfrm>
                <a:off x="4760068" y="3905250"/>
                <a:ext cx="3116879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𝑟𝑠𝑡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𝑖𝑟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𝑗𝑠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3E1BB-48ED-9934-3D71-3F9504229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68" y="3905250"/>
                <a:ext cx="3116879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0DE38B-9A74-A6E7-1CCA-24E45DA079D0}"/>
                  </a:ext>
                </a:extLst>
              </p:cNvPr>
              <p:cNvSpPr txBox="1"/>
              <p:nvPr/>
            </p:nvSpPr>
            <p:spPr>
              <a:xfrm>
                <a:off x="6774002" y="4575818"/>
                <a:ext cx="1884875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𝑖𝑗𝑟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0DE38B-9A74-A6E7-1CCA-24E45DA07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002" y="4575818"/>
                <a:ext cx="1884875" cy="424796"/>
              </a:xfrm>
              <a:prstGeom prst="rect">
                <a:avLst/>
              </a:prstGeom>
              <a:blipFill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952452"/>
      </p:ext>
    </p:extLst>
  </p:cSld>
  <p:clrMapOvr>
    <a:masterClrMapping/>
  </p:clrMapOvr>
  <p:transition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Linearization of energy form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73041" y="3197402"/>
            <a:ext cx="3044423" cy="1514167"/>
            <a:chOff x="1051037" y="4257484"/>
            <a:chExt cx="3044423" cy="1514167"/>
          </a:xfrm>
        </p:grpSpPr>
        <p:sp>
          <p:nvSpPr>
            <p:cNvPr id="9" name="TextBox 8"/>
            <p:cNvSpPr txBox="1"/>
            <p:nvPr/>
          </p:nvSpPr>
          <p:spPr>
            <a:xfrm>
              <a:off x="1051037" y="5402319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 Jaumann objective rate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2054769" y="4850525"/>
              <a:ext cx="1187669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133698-EE0F-6221-C959-F236ECC3A249}"/>
              </a:ext>
            </a:extLst>
          </p:cNvPr>
          <p:cNvGrpSpPr/>
          <p:nvPr/>
        </p:nvGrpSpPr>
        <p:grpSpPr>
          <a:xfrm>
            <a:off x="3923489" y="3306637"/>
            <a:ext cx="4619021" cy="889545"/>
            <a:chOff x="3871609" y="4246973"/>
            <a:chExt cx="4619021" cy="889545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5091366" y="4524704"/>
              <a:ext cx="557049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91A2808-8961-F26A-2297-F2AF4ABD2FED}"/>
                    </a:ext>
                  </a:extLst>
                </p:cNvPr>
                <p:cNvSpPr txBox="1"/>
                <p:nvPr/>
              </p:nvSpPr>
              <p:spPr>
                <a:xfrm>
                  <a:off x="3871609" y="4668377"/>
                  <a:ext cx="4619021" cy="4681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dirty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𝐂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 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91A2808-8961-F26A-2297-F2AF4ABD2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609" y="4668377"/>
                  <a:ext cx="4619021" cy="468141"/>
                </a:xfrm>
                <a:prstGeom prst="rect">
                  <a:avLst/>
                </a:prstGeom>
                <a:blipFill>
                  <a:blip r:embed="rId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3196E-B092-0D42-7203-4EAF5D8294D8}"/>
                  </a:ext>
                </a:extLst>
              </p:cNvPr>
              <p:cNvSpPr txBox="1"/>
              <p:nvPr/>
            </p:nvSpPr>
            <p:spPr>
              <a:xfrm>
                <a:off x="519850" y="1304380"/>
                <a:ext cx="8090011" cy="207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𝛥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b="0" dirty="0"/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b="0" dirty="0"/>
                  <a:t>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𝑑𝑖𝑣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b="0" dirty="0"/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𝑑𝑖𝑣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𝑑𝑖𝑣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3196E-B092-0D42-7203-4EAF5D829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0" y="1304380"/>
                <a:ext cx="8090011" cy="2070567"/>
              </a:xfrm>
              <a:prstGeom prst="rect">
                <a:avLst/>
              </a:prstGeom>
              <a:blipFill>
                <a:blip r:embed="rId3"/>
                <a:stretch>
                  <a:fillRect l="-3316" t="-30294" b="-4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185061"/>
      </p:ext>
    </p:extLst>
  </p:cSld>
  <p:clrMapOvr>
    <a:masterClrMapping/>
  </p:clrMapOvr>
  <p:transition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Linearization of energy form cont.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Express inside of [ ]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400" b="1" i="0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Constitutive relation: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dirty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sz="1800" b="0" i="0" dirty="0">
                            <a:latin typeface="Cambria Math" panose="02040503050406030204" pitchFamily="18" charset="0"/>
                          </a:rPr>
                          <m:t>lg</m:t>
                        </m:r>
                      </m:sup>
                    </m:sSup>
                    <m:r>
                      <a:rPr lang="en-US" sz="1800" b="0" i="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dirty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1800" b="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dirty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sz="1800" b="0" i="0" dirty="0">
                            <a:latin typeface="Cambria Math" panose="02040503050406030204" pitchFamily="18" charset="0"/>
                          </a:rPr>
                          <m:t>lg</m:t>
                        </m:r>
                      </m:sup>
                    </m:sSup>
                    <m:r>
                      <a:rPr lang="en-US" sz="1800" b="0" i="0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18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dirty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0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1800" b="1" i="0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Spin term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0FA2BF-BD82-1051-9D5B-E193FF92CB7E}"/>
                  </a:ext>
                </a:extLst>
              </p:cNvPr>
              <p:cNvSpPr txBox="1"/>
              <p:nvPr/>
            </p:nvSpPr>
            <p:spPr>
              <a:xfrm>
                <a:off x="1039390" y="3739269"/>
                <a:ext cx="6645537" cy="1273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𝑚𝑗</m:t>
                                </m:r>
                              </m:sub>
                            </m:s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𝑚𝑗</m:t>
                                </m:r>
                              </m:sub>
                            </m:s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𝑚𝑗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𝑚𝑙</m:t>
                                    </m:r>
                                  </m:sub>
                                </m:sSub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𝑖𝑙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𝑙𝑗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𝑘𝑗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𝑖𝑙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en-US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0FA2BF-BD82-1051-9D5B-E193FF92C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0" y="3739269"/>
                <a:ext cx="6645537" cy="1273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3EF6F-2779-EF1A-84B1-31C72DD8E2FD}"/>
                  </a:ext>
                </a:extLst>
              </p:cNvPr>
              <p:cNvSpPr txBox="1"/>
              <p:nvPr/>
            </p:nvSpPr>
            <p:spPr>
              <a:xfrm>
                <a:off x="894671" y="4918995"/>
                <a:ext cx="434984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𝑗𝑙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3EF6F-2779-EF1A-84B1-31C72DD8E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71" y="4918995"/>
                <a:ext cx="4349845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A7B2D0-CD65-7844-FA0C-1DBCE61B848D}"/>
                  </a:ext>
                </a:extLst>
              </p:cNvPr>
              <p:cNvSpPr txBox="1"/>
              <p:nvPr/>
            </p:nvSpPr>
            <p:spPr>
              <a:xfrm>
                <a:off x="1027017" y="5529931"/>
                <a:ext cx="3045001" cy="665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A7B2D0-CD65-7844-FA0C-1DBCE61B8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17" y="5529931"/>
                <a:ext cx="3045001" cy="6658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B37413-C5D4-9937-333F-CBF9AC40E960}"/>
                  </a:ext>
                </a:extLst>
              </p:cNvPr>
              <p:cNvSpPr txBox="1"/>
              <p:nvPr/>
            </p:nvSpPr>
            <p:spPr>
              <a:xfrm>
                <a:off x="836246" y="6110039"/>
                <a:ext cx="3401829" cy="67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B37413-C5D4-9937-333F-CBF9AC40E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6" y="6110039"/>
                <a:ext cx="3401829" cy="673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861A0E-B44E-E76B-BB9B-5CE03F11B799}"/>
                  </a:ext>
                </a:extLst>
              </p:cNvPr>
              <p:cNvSpPr txBox="1"/>
              <p:nvPr/>
            </p:nvSpPr>
            <p:spPr>
              <a:xfrm>
                <a:off x="282471" y="1330284"/>
                <a:ext cx="8416856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</m:sPr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𝑑𝑖𝑣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en-US" b="1" dirty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</m:oMath>
                </a14:m>
                <a:r>
                  <a:rPr lang="en-US" b="1" dirty="0"/>
                  <a:t>  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p>
                            </m:s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𝑑𝑖𝑣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en-US" b="1" dirty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861A0E-B44E-E76B-BB9B-5CE03F11B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1" y="1330284"/>
                <a:ext cx="8416856" cy="806246"/>
              </a:xfrm>
              <a:prstGeom prst="rect">
                <a:avLst/>
              </a:prstGeom>
              <a:blipFill>
                <a:blip r:embed="rId7"/>
                <a:stretch>
                  <a:fillRect t="-67424" b="-94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903495"/>
      </p:ext>
    </p:extLst>
  </p:cSld>
  <p:clrMapOvr>
    <a:masterClrMapping/>
  </p:clrMapOvr>
  <p:transition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Linearization of energy form cont.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Initial stiffness term (we need to separate this term)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E31B0-C501-6B1B-7478-EEA189786CCE}"/>
                  </a:ext>
                </a:extLst>
              </p:cNvPr>
              <p:cNvSpPr txBox="1"/>
              <p:nvPr/>
            </p:nvSpPr>
            <p:spPr>
              <a:xfrm>
                <a:off x="117475" y="1230348"/>
                <a:ext cx="8525604" cy="762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sepChr m:val=",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𝑑𝑖𝑣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E31B0-C501-6B1B-7478-EEA189786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" y="1230348"/>
                <a:ext cx="8525604" cy="7626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5861305" y="-122661"/>
            <a:ext cx="273269" cy="400801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12715" y="5097517"/>
            <a:ext cx="5936746" cy="1010462"/>
            <a:chOff x="1496495" y="5675586"/>
            <a:chExt cx="5936746" cy="1010462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496495" y="5675586"/>
              <a:ext cx="5936746" cy="609600"/>
            </a:xfrm>
            <a:prstGeom prst="roundRect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3807" y="6316716"/>
              <a:ext cx="4335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Rotational effect of Cauchy stress tensor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49DD6-E88D-4EF4-F82F-79EEAE44B6F3}"/>
                  </a:ext>
                </a:extLst>
              </p:cNvPr>
              <p:cNvSpPr txBox="1"/>
              <p:nvPr/>
            </p:nvSpPr>
            <p:spPr>
              <a:xfrm>
                <a:off x="1130441" y="5057161"/>
                <a:ext cx="6019020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𝑗𝑙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49DD6-E88D-4EF4-F82F-79EEAE44B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41" y="5057161"/>
                <a:ext cx="6019020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7F09D1-D4B3-70AA-2693-3B3E0BA1082D}"/>
                  </a:ext>
                </a:extLst>
              </p:cNvPr>
              <p:cNvSpPr txBox="1"/>
              <p:nvPr/>
            </p:nvSpPr>
            <p:spPr>
              <a:xfrm>
                <a:off x="1130441" y="3281172"/>
                <a:ext cx="5703228" cy="1139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𝛔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sym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  <m:d>
                              <m:dPr>
                                <m:sepChr m:val=",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0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𝑗𝑙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7F09D1-D4B3-70AA-2693-3B3E0BA10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41" y="3281172"/>
                <a:ext cx="5703228" cy="1139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323D88-C5CF-A5FA-5132-1AB4293A4188}"/>
                  </a:ext>
                </a:extLst>
              </p:cNvPr>
              <p:cNvSpPr txBox="1"/>
              <p:nvPr/>
            </p:nvSpPr>
            <p:spPr>
              <a:xfrm>
                <a:off x="4000286" y="1966703"/>
                <a:ext cx="400802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𝑗𝑙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16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16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16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𝑗𝑙</m:t>
                              </m:r>
                            </m:sub>
                          </m:sSub>
                        </m:e>
                      </m:d>
                      <m:r>
                        <a:rPr lang="en-US" sz="16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323D88-C5CF-A5FA-5132-1AB4293A4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86" y="1966703"/>
                <a:ext cx="4008020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10070"/>
      </p:ext>
    </p:extLst>
  </p:cSld>
  <p:clrMapOvr>
    <a:masterClrMapping/>
  </p:clrMapOvr>
  <p:transition>
    <p:fade thruBlk="1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Linearization of energy form cont.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N-R iteration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67862" y="3384331"/>
            <a:ext cx="8322180" cy="68317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7861" y="1374245"/>
            <a:ext cx="8322181" cy="107205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1393337" y="3807613"/>
            <a:ext cx="273269" cy="94019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2458466" y="3789640"/>
            <a:ext cx="273269" cy="100278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336" y="447261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Bilinear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106" y="4427667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History-dependent</a:t>
            </a:r>
          </a:p>
          <a:p>
            <a:pPr algn="ctr"/>
            <a:r>
              <a:rPr lang="en-US" dirty="0"/>
              <a:t>(implicit)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D1C72-0B24-4191-2B48-A5B088FAD7F1}"/>
                  </a:ext>
                </a:extLst>
              </p:cNvPr>
              <p:cNvSpPr txBox="1"/>
              <p:nvPr/>
            </p:nvSpPr>
            <p:spPr>
              <a:xfrm>
                <a:off x="273413" y="3488106"/>
                <a:ext cx="8416629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sPr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𝓁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sPr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 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D1C72-0B24-4191-2B48-A5B088FAD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3" y="3488106"/>
                <a:ext cx="8416629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A69876-177B-3B8C-5B20-7FC9F27205D9}"/>
                  </a:ext>
                </a:extLst>
              </p:cNvPr>
              <p:cNvSpPr txBox="1"/>
              <p:nvPr/>
            </p:nvSpPr>
            <p:spPr>
              <a:xfrm>
                <a:off x="334397" y="1400943"/>
                <a:ext cx="8475204" cy="1110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sPr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alg</m:t>
                                      </m:r>
                                    </m:sup>
                                  </m:s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(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</m:d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sPr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A69876-177B-3B8C-5B20-7FC9F2720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7" y="1400943"/>
                <a:ext cx="8475204" cy="1110047"/>
              </a:xfrm>
              <a:prstGeom prst="rect">
                <a:avLst/>
              </a:prstGeom>
              <a:blipFill>
                <a:blip r:embed="rId3"/>
                <a:stretch>
                  <a:fillRect b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768336"/>
      </p:ext>
    </p:extLst>
  </p:cSld>
  <p:clrMapOvr>
    <a:masterClrMapping/>
  </p:clrMapOvr>
  <p:transition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explain using a 3D solid element at a Gauss point using </a:t>
            </a:r>
            <a:r>
              <a:rPr lang="en-US" b="1" dirty="0">
                <a:solidFill>
                  <a:srgbClr val="2C02C6"/>
                </a:solidFill>
              </a:rPr>
              <a:t>updated Lagrangian</a:t>
            </a:r>
            <a:r>
              <a:rPr lang="en-US" dirty="0"/>
              <a:t> form</a:t>
            </a:r>
          </a:p>
          <a:p>
            <a:r>
              <a:rPr lang="en-US" dirty="0"/>
              <a:t>The return mapping and consistent tangent operator will be the same with infinitesimal plasticity</a:t>
            </a:r>
          </a:p>
          <a:p>
            <a:r>
              <a:rPr lang="en-US" dirty="0"/>
              <a:t>Voigt Notation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EA22D-C61D-D36B-23EA-285A600F4A84}"/>
                  </a:ext>
                </a:extLst>
              </p:cNvPr>
              <p:cNvSpPr txBox="1"/>
              <p:nvPr/>
            </p:nvSpPr>
            <p:spPr>
              <a:xfrm>
                <a:off x="1757464" y="2937753"/>
                <a:ext cx="4249240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EA22D-C61D-D36B-23EA-285A600F4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64" y="2937753"/>
                <a:ext cx="4249240" cy="405624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7F777D-0B40-7E20-ED63-DBABBBBB56FC}"/>
                  </a:ext>
                </a:extLst>
              </p:cNvPr>
              <p:cNvSpPr txBox="1"/>
              <p:nvPr/>
            </p:nvSpPr>
            <p:spPr>
              <a:xfrm>
                <a:off x="1619080" y="3475426"/>
                <a:ext cx="5635966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7F777D-0B40-7E20-ED63-DBABBBBB5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80" y="3475426"/>
                <a:ext cx="5635966" cy="405624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FD7B12-89DB-E105-4F4A-D2E0201C8356}"/>
                  </a:ext>
                </a:extLst>
              </p:cNvPr>
              <p:cNvSpPr txBox="1"/>
              <p:nvPr/>
            </p:nvSpPr>
            <p:spPr>
              <a:xfrm>
                <a:off x="1699100" y="4111557"/>
                <a:ext cx="3346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FD7B12-89DB-E105-4F4A-D2E0201C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00" y="4111557"/>
                <a:ext cx="334655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A3273A-15DE-7AF9-200E-326B5A758DEC}"/>
                  </a:ext>
                </a:extLst>
              </p:cNvPr>
              <p:cNvSpPr txBox="1"/>
              <p:nvPr/>
            </p:nvSpPr>
            <p:spPr>
              <a:xfrm>
                <a:off x="1830593" y="4647916"/>
                <a:ext cx="46374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A3273A-15DE-7AF9-200E-326B5A75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593" y="4647916"/>
                <a:ext cx="4637423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F8908B-AAA8-DF8D-4071-92B830ADAD07}"/>
                  </a:ext>
                </a:extLst>
              </p:cNvPr>
              <p:cNvSpPr txBox="1"/>
              <p:nvPr/>
            </p:nvSpPr>
            <p:spPr>
              <a:xfrm>
                <a:off x="1859784" y="5215632"/>
                <a:ext cx="5252592" cy="410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𝛏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7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F8908B-AAA8-DF8D-4071-92B830ADA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84" y="5215632"/>
                <a:ext cx="5252592" cy="410625"/>
              </a:xfrm>
              <a:prstGeom prst="rect">
                <a:avLst/>
              </a:prstGeom>
              <a:blipFill>
                <a:blip r:embed="rId6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896730"/>
      </p:ext>
    </p:extLst>
  </p:cSld>
  <p:clrMapOvr>
    <a:masterClrMapping/>
  </p:clrMapOvr>
  <p:transition>
    <p:fade thruBlk="1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updated Lagrangian, the derivative is evaluated at the </a:t>
                </a:r>
                <a:r>
                  <a:rPr lang="en-US" b="1" dirty="0">
                    <a:solidFill>
                      <a:srgbClr val="2C02C6"/>
                    </a:solidFill>
                  </a:rPr>
                  <a:t>current configuration </a:t>
                </a:r>
                <a:r>
                  <a:rPr lang="en-US" dirty="0"/>
                  <a:t>(unknown yet)</a:t>
                </a:r>
              </a:p>
              <a:p>
                <a:r>
                  <a:rPr lang="en-US" dirty="0"/>
                  <a:t>Let the current load step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(unknown)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N-R iteration</a:t>
                </a:r>
              </a:p>
              <a:p>
                <a:r>
                  <a:rPr lang="en-US" dirty="0"/>
                  <a:t>Then, we use the configuration at the </a:t>
                </a:r>
                <a:r>
                  <a:rPr lang="en-US" b="1" dirty="0">
                    <a:solidFill>
                      <a:srgbClr val="2C02C6"/>
                    </a:solidFill>
                  </a:rPr>
                  <a:t>previous iteration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reference</a:t>
                </a:r>
              </a:p>
              <a:p>
                <a:r>
                  <a:rPr lang="en-US" dirty="0"/>
                  <a:t>This is not ‘true’ updated Lagrangian, but when the N-R iteration converges,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almost identical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Caution: we only update stresses at the converged load step, not individual iteration</a:t>
                </a:r>
              </a:p>
              <a:p>
                <a:r>
                  <a:rPr lang="en-US" dirty="0"/>
                  <a:t>All derivatives and integration in updated Lagrangian must be evaluated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configuration</a:t>
                </a:r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Displacement increment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is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2C02C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821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32396"/>
      </p:ext>
    </p:extLst>
  </p:cSld>
  <p:clrMapOvr>
    <a:masterClrMapping/>
  </p:clrMapOvr>
  <p:transition>
    <p:fade thruBlk="1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Stress-displacement matrix (Two approaches)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Mapping between current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and reference configurations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spcBef>
                    <a:spcPts val="3600"/>
                  </a:spcBef>
                  <a:buFont typeface="+mj-lt"/>
                  <a:buAutoNum type="arabicPeriod"/>
                </a:pPr>
                <a:r>
                  <a:rPr lang="en-US" dirty="0"/>
                  <a:t>Mapping between undeformed and reference configurations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374404" y="6116637"/>
            <a:ext cx="2262158" cy="630784"/>
            <a:chOff x="2900856" y="5750465"/>
            <a:chExt cx="2262158" cy="630784"/>
          </a:xfrm>
        </p:grpSpPr>
        <p:sp>
          <p:nvSpPr>
            <p:cNvPr id="12" name="TextBox 11"/>
            <p:cNvSpPr txBox="1"/>
            <p:nvPr/>
          </p:nvSpPr>
          <p:spPr>
            <a:xfrm>
              <a:off x="2900856" y="6011917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 this for B matrix</a:t>
              </a:r>
            </a:p>
          </p:txBody>
        </p:sp>
        <p:cxnSp>
          <p:nvCxnSpPr>
            <p:cNvPr id="14" name="Straight Arrow Connector 13"/>
            <p:cNvCxnSpPr>
              <a:cxnSpLocks/>
              <a:stCxn id="12" idx="0"/>
            </p:cNvCxnSpPr>
            <p:nvPr/>
          </p:nvCxnSpPr>
          <p:spPr bwMode="auto">
            <a:xfrm flipV="1">
              <a:off x="4031935" y="5750465"/>
              <a:ext cx="73379" cy="26145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6279C5-067E-9DE4-B93C-36151B4AB57B}"/>
                  </a:ext>
                </a:extLst>
              </p:cNvPr>
              <p:cNvSpPr txBox="1"/>
              <p:nvPr/>
            </p:nvSpPr>
            <p:spPr>
              <a:xfrm>
                <a:off x="1057072" y="1718553"/>
                <a:ext cx="2546531" cy="209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6279C5-067E-9DE4-B93C-36151B4A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72" y="1718553"/>
                <a:ext cx="2546531" cy="2090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6CDD4-55A5-CE18-E98D-07AA59112832}"/>
                  </a:ext>
                </a:extLst>
              </p:cNvPr>
              <p:cNvSpPr txBox="1"/>
              <p:nvPr/>
            </p:nvSpPr>
            <p:spPr>
              <a:xfrm>
                <a:off x="4208834" y="1718553"/>
                <a:ext cx="2021772" cy="209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6CDD4-55A5-CE18-E98D-07AA59112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834" y="1718553"/>
                <a:ext cx="2021772" cy="2090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26576B-4D16-0767-CCCA-8BD30D6FA509}"/>
                  </a:ext>
                </a:extLst>
              </p:cNvPr>
              <p:cNvSpPr txBox="1"/>
              <p:nvPr/>
            </p:nvSpPr>
            <p:spPr>
              <a:xfrm>
                <a:off x="3164732" y="4156811"/>
                <a:ext cx="2209451" cy="2088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26576B-4D16-0767-CCCA-8BD30D6FA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32" y="4156811"/>
                <a:ext cx="2209451" cy="2088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02971A-A720-85BF-6355-F2208D5334CB}"/>
                  </a:ext>
                </a:extLst>
              </p:cNvPr>
              <p:cNvSpPr txBox="1"/>
              <p:nvPr/>
            </p:nvSpPr>
            <p:spPr>
              <a:xfrm>
                <a:off x="6147881" y="4967591"/>
                <a:ext cx="2121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02971A-A720-85BF-6355-F2208D533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81" y="4967591"/>
                <a:ext cx="2121158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61263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Elastoplastic Analysis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Additive decomposition (continue)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Plastic strain remains constant during unloading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effect of load-history is stored in the plastic strain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yield stress is determined by the magnitude of plastic strain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Decomposing elastic and plastic part of strain is an important part of elastoplastic analysis</a:t>
            </a:r>
          </a:p>
          <a:p>
            <a:pPr>
              <a:spcBef>
                <a:spcPts val="1200"/>
              </a:spcBef>
            </a:pPr>
            <a:r>
              <a:rPr lang="en-US" dirty="0"/>
              <a:t>For given stress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, strain cannot be determined.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Complete history is required (path- or history-dependent)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History is stored in evolution variable (plastic strain)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19603" y="4829527"/>
            <a:ext cx="2313781" cy="1864788"/>
            <a:chOff x="2719603" y="4829527"/>
            <a:chExt cx="2313781" cy="1864788"/>
          </a:xfrm>
        </p:grpSpPr>
        <p:sp>
          <p:nvSpPr>
            <p:cNvPr id="5" name="Line 3"/>
            <p:cNvSpPr>
              <a:spLocks noChangeAspect="1" noChangeShapeType="1"/>
            </p:cNvSpPr>
            <p:nvPr/>
          </p:nvSpPr>
          <p:spPr bwMode="auto">
            <a:xfrm flipV="1">
              <a:off x="2719603" y="6332615"/>
              <a:ext cx="2286000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 rot="16200000">
              <a:off x="2123587" y="5743433"/>
              <a:ext cx="1828800" cy="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3034221" y="5390055"/>
              <a:ext cx="658368" cy="9425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3680438" y="5038410"/>
              <a:ext cx="1352946" cy="3501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Text Box 14"/>
            <p:cNvSpPr txBox="1">
              <a:spLocks noChangeAspect="1" noChangeArrowheads="1"/>
            </p:cNvSpPr>
            <p:nvPr/>
          </p:nvSpPr>
          <p:spPr bwMode="auto">
            <a:xfrm>
              <a:off x="2795305" y="5454087"/>
              <a:ext cx="136255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spect="1" noChangeArrowheads="1"/>
            </p:cNvSpPr>
            <p:nvPr/>
          </p:nvSpPr>
          <p:spPr bwMode="auto">
            <a:xfrm>
              <a:off x="3914352" y="6386539"/>
              <a:ext cx="11702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17"/>
            <p:cNvSpPr txBox="1">
              <a:spLocks noChangeAspect="1" noChangeArrowheads="1"/>
            </p:cNvSpPr>
            <p:nvPr/>
          </p:nvSpPr>
          <p:spPr bwMode="auto">
            <a:xfrm>
              <a:off x="2854541" y="6266760"/>
              <a:ext cx="13144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o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3279228" y="5780690"/>
              <a:ext cx="1366345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953405" y="5633545"/>
              <a:ext cx="1839311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3478923" y="5578367"/>
              <a:ext cx="1098304" cy="115614"/>
              <a:chOff x="3478923" y="5578367"/>
              <a:chExt cx="1098304" cy="115614"/>
            </a:xfrm>
          </p:grpSpPr>
          <p:sp>
            <p:nvSpPr>
              <p:cNvPr id="26" name="Flowchart: Connector 25"/>
              <p:cNvSpPr/>
              <p:nvPr/>
            </p:nvSpPr>
            <p:spPr bwMode="auto">
              <a:xfrm>
                <a:off x="3478923" y="5578367"/>
                <a:ext cx="115614" cy="115614"/>
              </a:xfrm>
              <a:prstGeom prst="flowChartConnector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Flowchart: Connector 26"/>
              <p:cNvSpPr/>
              <p:nvPr/>
            </p:nvSpPr>
            <p:spPr bwMode="auto">
              <a:xfrm>
                <a:off x="3724595" y="5578367"/>
                <a:ext cx="115614" cy="115614"/>
              </a:xfrm>
              <a:prstGeom prst="flowChartConnector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Flowchart: Connector 27"/>
              <p:cNvSpPr/>
              <p:nvPr/>
            </p:nvSpPr>
            <p:spPr bwMode="auto">
              <a:xfrm>
                <a:off x="3970268" y="5578367"/>
                <a:ext cx="115614" cy="115614"/>
              </a:xfrm>
              <a:prstGeom prst="flowChartConnector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lowchart: Connector 28"/>
              <p:cNvSpPr/>
              <p:nvPr/>
            </p:nvSpPr>
            <p:spPr bwMode="auto">
              <a:xfrm>
                <a:off x="4215941" y="5578367"/>
                <a:ext cx="115614" cy="115614"/>
              </a:xfrm>
              <a:prstGeom prst="flowChartConnector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lowchart: Connector 29"/>
              <p:cNvSpPr/>
              <p:nvPr/>
            </p:nvSpPr>
            <p:spPr bwMode="auto">
              <a:xfrm>
                <a:off x="4461613" y="5578367"/>
                <a:ext cx="115614" cy="115614"/>
              </a:xfrm>
              <a:prstGeom prst="flowChartConnector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5400000">
              <a:off x="3421115" y="5751788"/>
              <a:ext cx="1098304" cy="115614"/>
              <a:chOff x="3631323" y="5730767"/>
              <a:chExt cx="1098304" cy="115614"/>
            </a:xfrm>
            <a:solidFill>
              <a:srgbClr val="FF0000"/>
            </a:solidFill>
          </p:grpSpPr>
          <p:sp>
            <p:nvSpPr>
              <p:cNvPr id="31" name="Flowchart: Connector 30"/>
              <p:cNvSpPr/>
              <p:nvPr/>
            </p:nvSpPr>
            <p:spPr bwMode="auto">
              <a:xfrm>
                <a:off x="3631323" y="5730767"/>
                <a:ext cx="115614" cy="115614"/>
              </a:xfrm>
              <a:prstGeom prst="flowChartConnector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lowchart: Connector 31"/>
              <p:cNvSpPr/>
              <p:nvPr/>
            </p:nvSpPr>
            <p:spPr bwMode="auto">
              <a:xfrm>
                <a:off x="3876995" y="5730767"/>
                <a:ext cx="115614" cy="115614"/>
              </a:xfrm>
              <a:prstGeom prst="flowChartConnector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 bwMode="auto">
              <a:xfrm>
                <a:off x="4122668" y="5730767"/>
                <a:ext cx="115614" cy="115614"/>
              </a:xfrm>
              <a:prstGeom prst="flowChartConnector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Flowchart: Connector 33"/>
              <p:cNvSpPr/>
              <p:nvPr/>
            </p:nvSpPr>
            <p:spPr bwMode="auto">
              <a:xfrm>
                <a:off x="4368341" y="5730767"/>
                <a:ext cx="115614" cy="115614"/>
              </a:xfrm>
              <a:prstGeom prst="flowChartConnector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lowchart: Connector 34"/>
              <p:cNvSpPr/>
              <p:nvPr/>
            </p:nvSpPr>
            <p:spPr bwMode="auto">
              <a:xfrm>
                <a:off x="4614013" y="5730767"/>
                <a:ext cx="115614" cy="115614"/>
              </a:xfrm>
              <a:prstGeom prst="flowChartConnector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Obtain midpoint configuration (between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Rotation matrix: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</m:d>
                      </m:e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0" dirty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Rotate stresses: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𝛔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Return mapping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𝛔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This part is identical to the classical return mapping</a:t>
                </a:r>
              </a:p>
              <a:p>
                <a:pPr lvl="1"/>
                <a:r>
                  <a:rPr lang="en-US" dirty="0"/>
                  <a:t>Calculate stresses: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Calculate consistent tangent operator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m:rPr>
                        <m:sty m:val="p"/>
                      </m:rPr>
                      <a:rPr lang="en-US" i="0" baseline="30000" dirty="0" err="1">
                        <a:latin typeface="Cambria Math" panose="02040503050406030204" pitchFamily="18" charset="0"/>
                      </a:rPr>
                      <m:t>alg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746234" y="2385848"/>
            <a:ext cx="5875283" cy="64113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3CDC8A-37CF-1E76-2D69-C06334C480C6}"/>
                  </a:ext>
                </a:extLst>
              </p:cNvPr>
              <p:cNvSpPr txBox="1"/>
              <p:nvPr/>
            </p:nvSpPr>
            <p:spPr>
              <a:xfrm>
                <a:off x="1089498" y="1290536"/>
                <a:ext cx="3019866" cy="83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3CDC8A-37CF-1E76-2D69-C06334C48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98" y="1290536"/>
                <a:ext cx="3019866" cy="837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80FFF1-CED6-932C-8807-B254AC4860C6}"/>
                  </a:ext>
                </a:extLst>
              </p:cNvPr>
              <p:cNvSpPr txBox="1"/>
              <p:nvPr/>
            </p:nvSpPr>
            <p:spPr>
              <a:xfrm>
                <a:off x="4734128" y="1361036"/>
                <a:ext cx="2985304" cy="696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80FFF1-CED6-932C-8807-B254AC486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28" y="1361036"/>
                <a:ext cx="2985304" cy="696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E11BDA-5FFD-4A43-48FF-962C32BEA704}"/>
                  </a:ext>
                </a:extLst>
              </p:cNvPr>
              <p:cNvSpPr txBox="1"/>
              <p:nvPr/>
            </p:nvSpPr>
            <p:spPr>
              <a:xfrm>
                <a:off x="804600" y="2365333"/>
                <a:ext cx="5307607" cy="62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sym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skew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E11BDA-5FFD-4A43-48FF-962C32BE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00" y="2365333"/>
                <a:ext cx="5307607" cy="623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58563"/>
      </p:ext>
    </p:extLst>
  </p:cSld>
  <p:clrMapOvr>
    <a:masterClrMapping/>
  </p:clrMapOvr>
  <p:transition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force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Tangent stiffness matrix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Initial stiffness matrix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75723" y="1208690"/>
            <a:ext cx="6368473" cy="1082565"/>
            <a:chOff x="1681655" y="1198180"/>
            <a:chExt cx="6368473" cy="1082565"/>
          </a:xfrm>
        </p:grpSpPr>
        <p:sp>
          <p:nvSpPr>
            <p:cNvPr id="10" name="Freeform 9"/>
            <p:cNvSpPr/>
            <p:nvPr/>
          </p:nvSpPr>
          <p:spPr bwMode="auto">
            <a:xfrm>
              <a:off x="1681655" y="1650124"/>
              <a:ext cx="2932386" cy="630621"/>
            </a:xfrm>
            <a:custGeom>
              <a:avLst/>
              <a:gdLst>
                <a:gd name="connsiteX0" fmla="*/ 0 w 2932386"/>
                <a:gd name="connsiteY0" fmla="*/ 346842 h 630621"/>
                <a:gd name="connsiteX1" fmla="*/ 0 w 2932386"/>
                <a:gd name="connsiteY1" fmla="*/ 630621 h 630621"/>
                <a:gd name="connsiteX2" fmla="*/ 2659117 w 2932386"/>
                <a:gd name="connsiteY2" fmla="*/ 630621 h 630621"/>
                <a:gd name="connsiteX3" fmla="*/ 2659117 w 2932386"/>
                <a:gd name="connsiteY3" fmla="*/ 0 h 630621"/>
                <a:gd name="connsiteX4" fmla="*/ 2932386 w 2932386"/>
                <a:gd name="connsiteY4" fmla="*/ 0 h 63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386" h="630621">
                  <a:moveTo>
                    <a:pt x="0" y="346842"/>
                  </a:moveTo>
                  <a:lnTo>
                    <a:pt x="0" y="630621"/>
                  </a:lnTo>
                  <a:lnTo>
                    <a:pt x="2659117" y="630621"/>
                  </a:lnTo>
                  <a:lnTo>
                    <a:pt x="2659117" y="0"/>
                  </a:lnTo>
                  <a:lnTo>
                    <a:pt x="2932386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2512" y="1198180"/>
              <a:ext cx="34676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summation is similar to</a:t>
              </a:r>
              <a:br>
                <a:rPr lang="en-US" dirty="0"/>
              </a:br>
              <a:r>
                <a:rPr lang="en-US" dirty="0"/>
                <a:t>assembly (must be added to the</a:t>
              </a:r>
              <a:br>
                <a:rPr lang="en-US" dirty="0"/>
              </a:br>
              <a:r>
                <a:rPr lang="en-US" dirty="0"/>
                <a:t>corresponding DOFs)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ABFD30-344D-D7F7-F5C1-0FF0DEE0DCAD}"/>
                  </a:ext>
                </a:extLst>
              </p:cNvPr>
              <p:cNvSpPr txBox="1"/>
              <p:nvPr/>
            </p:nvSpPr>
            <p:spPr>
              <a:xfrm>
                <a:off x="850503" y="1094882"/>
                <a:ext cx="3548279" cy="957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𝑁𝐺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0" dirty="0" smtClean="0">
                                              <a:latin typeface="Cambria Math" panose="02040503050406030204" pitchFamily="18" charset="0"/>
                                            </a:rPr>
                                            <m:t>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0" dirty="0" smtClean="0">
                                              <a:latin typeface="Cambria Math" panose="02040503050406030204" pitchFamily="18" charset="0"/>
                                            </a:rPr>
                                            <m:t>𝐉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ABFD30-344D-D7F7-F5C1-0FF0DEE0D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03" y="1094882"/>
                <a:ext cx="3548279" cy="957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B9E03-B80F-3AB9-A8EE-904DA1DF0B8E}"/>
                  </a:ext>
                </a:extLst>
              </p:cNvPr>
              <p:cNvSpPr txBox="1"/>
              <p:nvPr/>
            </p:nvSpPr>
            <p:spPr>
              <a:xfrm>
                <a:off x="430195" y="2822051"/>
                <a:ext cx="4388894" cy="901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𝑁𝐺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1" i="0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alg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b="0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1" i="0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0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𝐉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B9E03-B80F-3AB9-A8EE-904DA1DF0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5" y="2822051"/>
                <a:ext cx="4388894" cy="901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5E15A-B36B-2572-08F0-E6B9D6D69A73}"/>
                  </a:ext>
                </a:extLst>
              </p:cNvPr>
              <p:cNvSpPr txBox="1"/>
              <p:nvPr/>
            </p:nvSpPr>
            <p:spPr>
              <a:xfrm>
                <a:off x="531779" y="4371943"/>
                <a:ext cx="3572837" cy="901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𝑁𝐺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  <m:sup>
                                              <m:sSup>
                                                <m:sSupPr>
                                                  <m:ctrlP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</m:sup>
                                          </m:sSubSup>
                                          <m:r>
                                            <a:rPr lang="en-US" b="1" i="0" dirty="0" smtClean="0">
                                              <a:latin typeface="Cambria Math" panose="02040503050406030204" pitchFamily="18" charset="0"/>
                                            </a:rPr>
                                            <m:t>𝚺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𝐉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5E15A-B36B-2572-08F0-E6B9D6D6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79" y="4371943"/>
                <a:ext cx="3572837" cy="901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0E900-7C9D-5477-BFC9-A8A9DD143AEA}"/>
                  </a:ext>
                </a:extLst>
              </p:cNvPr>
              <p:cNvSpPr txBox="1"/>
              <p:nvPr/>
            </p:nvSpPr>
            <p:spPr>
              <a:xfrm>
                <a:off x="850503" y="5517495"/>
                <a:ext cx="2440412" cy="947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0E900-7C9D-5477-BFC9-A8A9DD143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03" y="5517495"/>
                <a:ext cx="2440412" cy="947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1C8203-59E5-30FD-C6D9-77FEDE55EC7F}"/>
                  </a:ext>
                </a:extLst>
              </p:cNvPr>
              <p:cNvSpPr txBox="1"/>
              <p:nvPr/>
            </p:nvSpPr>
            <p:spPr>
              <a:xfrm>
                <a:off x="4398782" y="3957153"/>
                <a:ext cx="2714781" cy="274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dirty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1C8203-59E5-30FD-C6D9-77FEDE55E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82" y="3957153"/>
                <a:ext cx="2714781" cy="2744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6ABA72-CAD3-6CFB-67BE-C39493275701}"/>
                  </a:ext>
                </a:extLst>
              </p:cNvPr>
              <p:cNvSpPr txBox="1"/>
              <p:nvPr/>
            </p:nvSpPr>
            <p:spPr>
              <a:xfrm>
                <a:off x="4564856" y="2290148"/>
                <a:ext cx="4576125" cy="1464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1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1000" b="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000" b="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000" b="0" i="0" dirty="0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000" b="0" i="0" dirty="0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000" b="0" i="0" dirty="0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000" b="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1000" b="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000" b="0" i="0" dirty="0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6ABA72-CAD3-6CFB-67BE-C39493275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856" y="2290148"/>
                <a:ext cx="4576125" cy="14640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534188"/>
      </p:ext>
    </p:extLst>
  </p:cSld>
  <p:clrMapOvr>
    <a:masterClrMapping/>
  </p:clrMapOvr>
  <p:transition>
    <p:fade thruBlk="1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incremental displacement</a:t>
            </a:r>
          </a:p>
          <a:p>
            <a:endParaRPr lang="en-US" dirty="0"/>
          </a:p>
          <a:p>
            <a:r>
              <a:rPr lang="en-US" dirty="0"/>
              <a:t>Update displacements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N-R iteration converges</a:t>
            </a:r>
          </a:p>
          <a:p>
            <a:pPr lvl="1"/>
            <a:r>
              <a:rPr lang="en-US" dirty="0"/>
              <a:t>Stress and history dependent variables are stored (updated) to the global array</a:t>
            </a:r>
          </a:p>
          <a:p>
            <a:pPr lvl="1"/>
            <a:r>
              <a:rPr lang="en-US" dirty="0"/>
              <a:t>Move on to the next load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9D8590-A01B-6A35-8D28-0E4E5B8C2C33}"/>
                  </a:ext>
                </a:extLst>
              </p:cNvPr>
              <p:cNvSpPr txBox="1"/>
              <p:nvPr/>
            </p:nvSpPr>
            <p:spPr>
              <a:xfrm>
                <a:off x="1017588" y="1251626"/>
                <a:ext cx="4074642" cy="43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9D8590-A01B-6A35-8D28-0E4E5B8C2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88" y="1251626"/>
                <a:ext cx="4074642" cy="438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41EDE8-842F-2BF0-54EA-2662DB5F5FAB}"/>
                  </a:ext>
                </a:extLst>
              </p:cNvPr>
              <p:cNvSpPr txBox="1"/>
              <p:nvPr/>
            </p:nvSpPr>
            <p:spPr>
              <a:xfrm>
                <a:off x="1076528" y="2380034"/>
                <a:ext cx="2960426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41EDE8-842F-2BF0-54EA-2662DB5F5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28" y="2380034"/>
                <a:ext cx="2960426" cy="72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065847"/>
      </p:ext>
    </p:extLst>
  </p:cSld>
  <p:clrMapOvr>
    <a:masterClrMapping/>
  </p:clrMapOvr>
  <p:transition>
    <p:fade thruBlk="1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AE594E-C155-9EAB-0B0A-A1DDDBC8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PLAST3D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919591"/>
            <a:ext cx="8909050" cy="58737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	function PLAST3D(MID,PROP,ETAN,NE,NDOF,XYZ,LE,DYNF)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MAIN PROGRAM COMPUTING GLOBAL STIFFNESS MATRIX RESIDUAL FORCE FOR          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PLASTIC MATERIAL MODELS                                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	 global LTAN UPDATE DISPDD DISPTD FORCE GKF SIGMA XQ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Global variables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	 XG=[-1/sqrt(3), 1/sqrt(3)]; WGT=[1.0, 1.0];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points &amp; weights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	 INTN=0;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Index for history variables (each integration pt)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	 for IE=1:NE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over elements. Assemble K and F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	  ELXY=XYZ(LE(IE,:),:);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nodal coordinates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	  IDOF=zeros(1,NDOF*size(LE,2));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Local to global DOF mapping index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	  for I=1:size(LE,2)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element nodes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	   IDOF(I*NDOF+[-2 -1 0])=LE(IE,I)*NDOF+[-2 -1 0];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DOF mapping index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	  end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nodes loop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	  DSP=reshape(DISPTD(IDOF),NDOF,8);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2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NDOFxNENODE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element total displacement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	  DSPD=reshape(DISPDD(IDOF),NDOF,8);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incremental displacement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	  for LX=1:2, for LY=1:2, for LZ=1:2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OVER INTEGRATION POINTS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	   E1=XG(LX); E2=XG(LY); E3=XG(LZ);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	   INTN = INTN + 1;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 sequential index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21	   [~,SHPD,DET]=SHAPEL([E1 E2 E3], ELXY);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Det &amp; shape function derivatives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	   FAC=WGT(LX)*WGT(LY)*WGT(LZ)*DET;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weights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	   if MID&gt;20, NALPHA=3; STRESSN=SIGMA(7:12,INTN);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Restore converged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24	   else,      NALPHA=6; STRESSN=SIGMA(1:6,INTN); end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from previous time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	   ALPHAN=XQ(1:NALPHA,INTN);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Restore back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26	   EPN=XQ(NALPHA+1,INTN);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Restore effective plastic strain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27	   if MID&gt;10, F=DSP*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SHPD'+eye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(3); SHPD=inv(F)'*SHPD; end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Lagrangian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28	   DEPS=DSPD*SHPD';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Incremental strain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29	   DDEPS=[DEPS(1,1) DEPS(2,2) DEPS(3,3) ...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Voigt notation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	          DEPS(1,2)+DEPS(2,1) DEPS(2,3)+DEPS(3,2) DEPS(1,3)+DEPS(3,1)]';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07434826"/>
      </p:ext>
    </p:extLst>
  </p:cSld>
  <p:clrMapOvr>
    <a:masterClrMapping/>
  </p:clrMapOvr>
  <p:transition>
    <p:fade thruBlk="1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CAC298-F6CC-E982-1001-97D4673A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PLAST3D cont.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2E761-E273-5AD2-1CDB-68F05E6C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1410345"/>
            <a:ext cx="8909050" cy="520476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	   if MID==1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Infinitesimal plasticity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32	    [STRESS,ALPHA,EP,DTAN]=COMBHARD(PROP,ETAN,DDEPS,STRESSN,ALPHAN,EPN,LTAN);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	   elseif MID==11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Finite rotation plasticity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34	    FAC=FAC*det(F);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Lagrangian integration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	    [STRESSN,ALPHAN]=ROTATESTRESS(DEPS,STRESSN,ALPHAN);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Rotate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36	    [STRESS,ALPHA,EP,DTAN]=COMBHARD(PROP,ETAN,DDEPS,STRESSN,ALPHAN,EPN,LTAN);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37	   elseif MID==21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Multiplicative plasticity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	    [STRESS,B,ALPHA,EP,DTAN]=MULPLAST(PROP,ETAN,DEPS,STRESSN,ALPHAN,EPN,LTAN);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39	   end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plasticity model branch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40	   if UPDATE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 plastic variables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	    SIGMA(1:6,INTN)=STRESS;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Store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42	    XQ(:,INTN)= [ALPHA; EP];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Store back stress &amp; effective plastic strain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43	    if MID&gt;20, SIGMA(7:12,INTN)=B; end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Store right Cauchy-Green tensor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	    continue;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 not calculate F and K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	   end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update branch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46	   BM=zeros(6,24); BG=zeros(9,24);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displacement-strain matrix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47	   for I=1:8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nodes loop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	    COL=(I-1)*NDOF+1:(I-1)*NDOF+NDOF;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Node DOFs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49	    BM(:,COL)=[SHPD(1,I) 0 0; 0 SHPD(2,I) 0; 0 0 SHPD(3,I);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Displacement-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50	               SHPD(2,I) SHPD(1,I) 0; 0 SHPD(3,I) SHPD(2,I);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strain matrix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51	               SHPD(3,I) 0         SHPD(1,I)];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	    BG(:,COL)=[SHPD(1,I) 0 0; SHPD(2,I) 0 0; SHPD(3,I) 0 0;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Nonlinear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53	               0 SHPD(1,I) 0; 0 SHPD(2,I) 0; 0 SHPD(3,I) 0;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Displacement-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54	               0 0 SHPD(1,I); 0 0 SHPD(2,I); 0 0 SHPD(3,I)];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strain matrix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	   end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node loop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56	   FORCE(IDOF) = FORCE(IDOF) - FAC*BM'*STRESS;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Residual internal forces</a:t>
            </a:r>
          </a:p>
        </p:txBody>
      </p:sp>
    </p:spTree>
    <p:extLst>
      <p:ext uri="{BB962C8B-B14F-4D97-AF65-F5344CB8AC3E}">
        <p14:creationId xmlns:p14="http://schemas.microsoft.com/office/powerpoint/2010/main" val="811471715"/>
      </p:ext>
    </p:extLst>
  </p:cSld>
  <p:clrMapOvr>
    <a:masterClrMapping/>
  </p:clrMapOvr>
  <p:transition>
    <p:fade thruBlk="1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CE35F7-DBB2-AAC8-C841-1E964151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PLAST3D cont.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D4CAD4-A4AE-A0B2-733F-312A3B483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38" y="1092629"/>
            <a:ext cx="7918396" cy="51376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57	   if LTAN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58	    SIG=[STRESS(1) STRESS(4) STRESS(6);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Stress tensor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59	         STRESS(4) STRESS(2) STRESS(5);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60	         STRESS(6) STRESS(5) STRESS(3)];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61	    if MID == 1                                      %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Infinitesimal plasticity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	     EKF = BM'*DTAN*BM;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63	    elseif MID == 11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Finite rotation plasticity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64	     CTAN=[-STRESS(1) STRESS(1) STRESS(1) -STRESS(4) 0 -STRESS(6);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65	           STRESS(2) -STRESS(2) STRESS(2) -STRESS(4) -STRESS(5) 0;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stiffness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66	           STRESS(3) STRESS(3) -STRESS(3) 0 -STRESS(5) -STRESS(6);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from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67	           -STRESS(4) -STRESS(4) 0 -0.5*(STRESS(1)+STRESS(2)) ...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objective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68	                                   -0.5*STRESS(6) -0.5*STRESS(5);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69	           0 -STRESS(5) -STRESS(5) -0.5*STRESS(6) ...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rate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	                        -0.5*(STRESS(2)+STRESS(3)) -0.5*STRESS(4);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71	           -STRESS(6) 0 -STRESS(6) -0.5*STRESS(5) ...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72	                       -0.5*STRESS(4) -0.5*(STRESS(1)+STRESS(3))];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	     SHEAD=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(eye(3),SIG);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 stiffness matrix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74	     EKF = BM'*(DTAN+CTAN)*BM + BG'*SHEAD*BG;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75	    elseif MID == 21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Multiplicative plasticity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76	     SHEAD=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(eye(3),SIG);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 stiffness matrix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77	     EKF = BM'*DTAN*BM + BG'*SHEAD*BG;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78	    end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plasticity model branch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79	    GKF(IDOF,IDOF)=GKF(IDOF,IDOF)+DYNF*FAC*EKF;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Assemble to global K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80	   end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LTAN branch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81	  end,  end,  end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integration points loop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	 end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loop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83	end                     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39352410"/>
      </p:ext>
    </p:extLst>
  </p:cSld>
  <p:clrMapOvr>
    <a:masterClrMapping/>
  </p:clrMapOvr>
  <p:transition>
    <p:fade thruBlk="1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Ex) Simple Shear Deformation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982735"/>
          </a:xfrm>
        </p:spPr>
        <p:txBody>
          <a:bodyPr/>
          <a:lstStyle/>
          <a:p>
            <a:r>
              <a:rPr lang="en-US" dirty="0"/>
              <a:t>Plane-strain square with the velocity gradient at each load step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161" y="2583983"/>
            <a:ext cx="752962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Example 4.16 Shear deformation of elastoplastic square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E=24000; NU=0.2; MU=E/2/(1+NU); LAMBDA=NU*E/((1+NU)*(1-2*NU));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prop</a:t>
            </a: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MP = [LAMBDA MU 0 1000 200*sqrt(3)];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Elastoplastic material properties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IDEN=[1 1 1 0 0 0]';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2nd-order identity matrix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D=MU*diag([2 2 2 1 1 1]) + LAMBDA*(IDEN*IDEN');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Elastivity matrix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STRESS=zeros(6,1); ALPHA=zeros(6,1); EP=0;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Initialize history variables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DEPS= [0 0 0 0.004 0 0]';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Strain increment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X=zeros(1,15); Y=zeros(1,16);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Strain-stress data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for i=2:16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Load increment loop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[STRESS,ALPHA,EP]=COMBHARD(MP,D,DEPS,STRESS,ALPHA,EP,false);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Elastoplasticity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X(i)=(i-1)*DEPS(4); Y(i)=STRESS(4);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Store strain &amp; stress history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end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load increment loop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plot(X,Y,'-o');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Plot the strain-stress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D1F4FE-0C44-384A-D929-7A3B980F85F9}"/>
                  </a:ext>
                </a:extLst>
              </p:cNvPr>
              <p:cNvSpPr txBox="1"/>
              <p:nvPr/>
            </p:nvSpPr>
            <p:spPr>
              <a:xfrm>
                <a:off x="5181600" y="1342417"/>
                <a:ext cx="3656899" cy="726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=24</m:t>
                            </m:r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GPa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=0.2,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mr>
                        <m:m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=1.0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GPa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=200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MPa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D1F4FE-0C44-384A-D929-7A3B980F8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342417"/>
                <a:ext cx="3656899" cy="7268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94C693-97CB-7D28-FD2F-D82F77F85A33}"/>
                  </a:ext>
                </a:extLst>
              </p:cNvPr>
              <p:cNvSpPr txBox="1"/>
              <p:nvPr/>
            </p:nvSpPr>
            <p:spPr>
              <a:xfrm>
                <a:off x="1316476" y="1163073"/>
                <a:ext cx="3397661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0.024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−0.02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94C693-97CB-7D28-FD2F-D82F77F8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76" y="1163073"/>
                <a:ext cx="3397661" cy="90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73776"/>
      </p:ext>
    </p:extLst>
  </p:cSld>
  <p:clrMapOvr>
    <a:masterClrMapping/>
  </p:clrMapOvr>
  <p:transition>
    <p:fade thruBlk="1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Ex) Simple Shear Deformation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31075" y="995474"/>
            <a:ext cx="4629466" cy="3388062"/>
            <a:chOff x="3398" y="1338"/>
            <a:chExt cx="5922" cy="433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292" y="1449"/>
              <a:ext cx="4479" cy="35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4824" y="3768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4533" y="4318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5118" y="3204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5427" y="2639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>
              <a:off x="5727" y="2081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3" name="Oval 12"/>
            <p:cNvSpPr>
              <a:spLocks noChangeAspect="1" noChangeArrowheads="1"/>
            </p:cNvSpPr>
            <p:nvPr/>
          </p:nvSpPr>
          <p:spPr bwMode="auto">
            <a:xfrm>
              <a:off x="6024" y="2063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6322" y="2045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>
              <a:off x="6619" y="2027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>
              <a:off x="6917" y="2009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7" name="Oval 16"/>
            <p:cNvSpPr>
              <a:spLocks noChangeAspect="1" noChangeArrowheads="1"/>
            </p:cNvSpPr>
            <p:nvPr/>
          </p:nvSpPr>
          <p:spPr bwMode="auto">
            <a:xfrm>
              <a:off x="7215" y="1991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8" name="Oval 17"/>
            <p:cNvSpPr>
              <a:spLocks noChangeAspect="1" noChangeArrowheads="1"/>
            </p:cNvSpPr>
            <p:nvPr/>
          </p:nvSpPr>
          <p:spPr bwMode="auto">
            <a:xfrm>
              <a:off x="7512" y="1973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>
              <a:off x="7810" y="1955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8107" y="1937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21" name="Oval 20"/>
            <p:cNvSpPr>
              <a:spLocks noChangeAspect="1" noChangeArrowheads="1"/>
            </p:cNvSpPr>
            <p:nvPr/>
          </p:nvSpPr>
          <p:spPr bwMode="auto">
            <a:xfrm>
              <a:off x="8405" y="1919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22" name="Oval 21"/>
            <p:cNvSpPr>
              <a:spLocks noChangeAspect="1" noChangeArrowheads="1"/>
            </p:cNvSpPr>
            <p:nvPr/>
          </p:nvSpPr>
          <p:spPr bwMode="auto">
            <a:xfrm>
              <a:off x="8703" y="1901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4224" y="4900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92" y="1964"/>
              <a:ext cx="4479" cy="2999"/>
            </a:xfrm>
            <a:custGeom>
              <a:avLst/>
              <a:gdLst>
                <a:gd name="T0" fmla="*/ 0 w 4479"/>
                <a:gd name="T1" fmla="*/ 2999 h 2999"/>
                <a:gd name="T2" fmla="*/ 1487 w 4479"/>
                <a:gd name="T3" fmla="*/ 167 h 2999"/>
                <a:gd name="T4" fmla="*/ 4479 w 4479"/>
                <a:gd name="T5" fmla="*/ 0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79" h="2999">
                  <a:moveTo>
                    <a:pt x="0" y="2999"/>
                  </a:moveTo>
                  <a:lnTo>
                    <a:pt x="1487" y="167"/>
                  </a:lnTo>
                  <a:lnTo>
                    <a:pt x="447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25" name="Text Box 21197"/>
            <p:cNvSpPr txBox="1">
              <a:spLocks noChangeArrowheads="1"/>
            </p:cNvSpPr>
            <p:nvPr/>
          </p:nvSpPr>
          <p:spPr bwMode="auto">
            <a:xfrm>
              <a:off x="4224" y="4980"/>
              <a:ext cx="509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0       0.01    0.02    0.03    0.04    0.05     0.06</a:t>
              </a:r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5035" y="4875"/>
              <a:ext cx="2976" cy="94"/>
              <a:chOff x="3324" y="5343"/>
              <a:chExt cx="2976" cy="94"/>
            </a:xfrm>
          </p:grpSpPr>
          <p:cxnSp>
            <p:nvCxnSpPr>
              <p:cNvPr id="50" name="AutoShape 21199"/>
              <p:cNvCxnSpPr>
                <a:cxnSpLocks noChangeShapeType="1"/>
              </p:cNvCxnSpPr>
              <p:nvPr/>
            </p:nvCxnSpPr>
            <p:spPr bwMode="auto">
              <a:xfrm>
                <a:off x="3324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AutoShape 21200"/>
              <p:cNvCxnSpPr>
                <a:cxnSpLocks noChangeShapeType="1"/>
              </p:cNvCxnSpPr>
              <p:nvPr/>
            </p:nvCxnSpPr>
            <p:spPr bwMode="auto">
              <a:xfrm>
                <a:off x="4068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AutoShape 21201"/>
              <p:cNvCxnSpPr>
                <a:cxnSpLocks noChangeShapeType="1"/>
              </p:cNvCxnSpPr>
              <p:nvPr/>
            </p:nvCxnSpPr>
            <p:spPr bwMode="auto">
              <a:xfrm>
                <a:off x="4821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AutoShape 21202"/>
              <p:cNvCxnSpPr>
                <a:cxnSpLocks noChangeShapeType="1"/>
              </p:cNvCxnSpPr>
              <p:nvPr/>
            </p:nvCxnSpPr>
            <p:spPr bwMode="auto">
              <a:xfrm>
                <a:off x="5556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AutoShape 21203"/>
              <p:cNvCxnSpPr>
                <a:cxnSpLocks noChangeShapeType="1"/>
              </p:cNvCxnSpPr>
              <p:nvPr/>
            </p:nvCxnSpPr>
            <p:spPr bwMode="auto">
              <a:xfrm>
                <a:off x="6300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5035" y="1445"/>
              <a:ext cx="2976" cy="94"/>
              <a:chOff x="3324" y="5343"/>
              <a:chExt cx="2976" cy="94"/>
            </a:xfrm>
          </p:grpSpPr>
          <p:cxnSp>
            <p:nvCxnSpPr>
              <p:cNvPr id="45" name="AutoShape 21205"/>
              <p:cNvCxnSpPr>
                <a:cxnSpLocks noChangeShapeType="1"/>
              </p:cNvCxnSpPr>
              <p:nvPr/>
            </p:nvCxnSpPr>
            <p:spPr bwMode="auto">
              <a:xfrm>
                <a:off x="3324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21206"/>
              <p:cNvCxnSpPr>
                <a:cxnSpLocks noChangeShapeType="1"/>
              </p:cNvCxnSpPr>
              <p:nvPr/>
            </p:nvCxnSpPr>
            <p:spPr bwMode="auto">
              <a:xfrm>
                <a:off x="4068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21207"/>
              <p:cNvCxnSpPr>
                <a:cxnSpLocks noChangeShapeType="1"/>
              </p:cNvCxnSpPr>
              <p:nvPr/>
            </p:nvCxnSpPr>
            <p:spPr bwMode="auto">
              <a:xfrm>
                <a:off x="4821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21208"/>
              <p:cNvCxnSpPr>
                <a:cxnSpLocks noChangeShapeType="1"/>
              </p:cNvCxnSpPr>
              <p:nvPr/>
            </p:nvCxnSpPr>
            <p:spPr bwMode="auto">
              <a:xfrm>
                <a:off x="5556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21209"/>
              <p:cNvCxnSpPr>
                <a:cxnSpLocks noChangeShapeType="1"/>
              </p:cNvCxnSpPr>
              <p:nvPr/>
            </p:nvCxnSpPr>
            <p:spPr bwMode="auto">
              <a:xfrm>
                <a:off x="6300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" name="AutoShape 21210"/>
            <p:cNvCxnSpPr>
              <a:cxnSpLocks noChangeShapeType="1"/>
            </p:cNvCxnSpPr>
            <p:nvPr/>
          </p:nvCxnSpPr>
          <p:spPr bwMode="auto">
            <a:xfrm rot="5400000">
              <a:off x="4342" y="2101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1211"/>
            <p:cNvCxnSpPr>
              <a:cxnSpLocks noChangeShapeType="1"/>
            </p:cNvCxnSpPr>
            <p:nvPr/>
          </p:nvCxnSpPr>
          <p:spPr bwMode="auto">
            <a:xfrm rot="5400000">
              <a:off x="4342" y="2800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1212"/>
            <p:cNvCxnSpPr>
              <a:cxnSpLocks noChangeShapeType="1"/>
            </p:cNvCxnSpPr>
            <p:nvPr/>
          </p:nvCxnSpPr>
          <p:spPr bwMode="auto">
            <a:xfrm rot="5400000">
              <a:off x="4342" y="3508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1213"/>
            <p:cNvCxnSpPr>
              <a:cxnSpLocks noChangeShapeType="1"/>
            </p:cNvCxnSpPr>
            <p:nvPr/>
          </p:nvCxnSpPr>
          <p:spPr bwMode="auto">
            <a:xfrm rot="5400000">
              <a:off x="4342" y="4207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1214"/>
            <p:cNvCxnSpPr>
              <a:cxnSpLocks noChangeShapeType="1"/>
            </p:cNvCxnSpPr>
            <p:nvPr/>
          </p:nvCxnSpPr>
          <p:spPr bwMode="auto">
            <a:xfrm rot="5400000">
              <a:off x="8716" y="2101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1215"/>
            <p:cNvCxnSpPr>
              <a:cxnSpLocks noChangeShapeType="1"/>
            </p:cNvCxnSpPr>
            <p:nvPr/>
          </p:nvCxnSpPr>
          <p:spPr bwMode="auto">
            <a:xfrm rot="5400000">
              <a:off x="8716" y="2800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1216"/>
            <p:cNvCxnSpPr>
              <a:cxnSpLocks noChangeShapeType="1"/>
            </p:cNvCxnSpPr>
            <p:nvPr/>
          </p:nvCxnSpPr>
          <p:spPr bwMode="auto">
            <a:xfrm rot="5400000">
              <a:off x="8716" y="3508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1217"/>
            <p:cNvCxnSpPr>
              <a:cxnSpLocks noChangeShapeType="1"/>
            </p:cNvCxnSpPr>
            <p:nvPr/>
          </p:nvCxnSpPr>
          <p:spPr bwMode="auto">
            <a:xfrm flipH="1">
              <a:off x="8669" y="4254"/>
              <a:ext cx="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21218"/>
            <p:cNvSpPr txBox="1">
              <a:spLocks noChangeArrowheads="1"/>
            </p:cNvSpPr>
            <p:nvPr/>
          </p:nvSpPr>
          <p:spPr bwMode="auto">
            <a:xfrm>
              <a:off x="3677" y="1338"/>
              <a:ext cx="532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250</a:t>
              </a:r>
            </a:p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200</a:t>
              </a:r>
            </a:p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150</a:t>
              </a:r>
            </a:p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100</a:t>
              </a:r>
            </a:p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50</a:t>
              </a: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0</a:t>
              </a:r>
            </a:p>
          </p:txBody>
        </p:sp>
        <p:sp>
          <p:nvSpPr>
            <p:cNvPr id="37" name="Text Box 21219"/>
            <p:cNvSpPr txBox="1">
              <a:spLocks noChangeArrowheads="1"/>
            </p:cNvSpPr>
            <p:nvPr/>
          </p:nvSpPr>
          <p:spPr bwMode="auto">
            <a:xfrm>
              <a:off x="5598" y="5317"/>
              <a:ext cx="206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Shear strain</a:t>
              </a:r>
            </a:p>
          </p:txBody>
        </p:sp>
        <p:sp>
          <p:nvSpPr>
            <p:cNvPr id="38" name="Text Box 21220"/>
            <p:cNvSpPr txBox="1">
              <a:spLocks noChangeArrowheads="1"/>
            </p:cNvSpPr>
            <p:nvPr/>
          </p:nvSpPr>
          <p:spPr bwMode="auto">
            <a:xfrm>
              <a:off x="3398" y="2021"/>
              <a:ext cx="451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Shear stress (MPa)</a:t>
              </a:r>
            </a:p>
          </p:txBody>
        </p:sp>
        <p:cxnSp>
          <p:nvCxnSpPr>
            <p:cNvPr id="39" name="AutoShape 21222"/>
            <p:cNvCxnSpPr>
              <a:cxnSpLocks noChangeShapeType="1"/>
            </p:cNvCxnSpPr>
            <p:nvPr/>
          </p:nvCxnSpPr>
          <p:spPr bwMode="auto">
            <a:xfrm flipV="1">
              <a:off x="5779" y="2021"/>
              <a:ext cx="2984" cy="1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21224"/>
            <p:cNvCxnSpPr>
              <a:cxnSpLocks noChangeShapeType="1"/>
            </p:cNvCxnSpPr>
            <p:nvPr/>
          </p:nvCxnSpPr>
          <p:spPr bwMode="auto">
            <a:xfrm>
              <a:off x="6413" y="4567"/>
              <a:ext cx="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Oval 40"/>
            <p:cNvSpPr>
              <a:spLocks noChangeAspect="1" noChangeArrowheads="1"/>
            </p:cNvSpPr>
            <p:nvPr/>
          </p:nvSpPr>
          <p:spPr bwMode="auto">
            <a:xfrm>
              <a:off x="6659" y="4201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cxnSp>
          <p:nvCxnSpPr>
            <p:cNvPr id="42" name="AutoShape 21223"/>
            <p:cNvCxnSpPr>
              <a:cxnSpLocks noChangeShapeType="1"/>
            </p:cNvCxnSpPr>
            <p:nvPr/>
          </p:nvCxnSpPr>
          <p:spPr bwMode="auto">
            <a:xfrm>
              <a:off x="6413" y="4261"/>
              <a:ext cx="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 Box 21226"/>
            <p:cNvSpPr txBox="1">
              <a:spLocks noChangeArrowheads="1"/>
            </p:cNvSpPr>
            <p:nvPr/>
          </p:nvSpPr>
          <p:spPr bwMode="auto">
            <a:xfrm>
              <a:off x="7168" y="4054"/>
              <a:ext cx="1441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just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Small strain</a:t>
              </a:r>
            </a:p>
            <a:p>
              <a:pPr marL="0" marR="0" algn="just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Finite rotation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221" y="4015"/>
              <a:ext cx="2388" cy="7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131ADC-4D11-384C-247F-9598EADBD81B}"/>
                  </a:ext>
                </a:extLst>
              </p:cNvPr>
              <p:cNvSpPr txBox="1"/>
              <p:nvPr/>
            </p:nvSpPr>
            <p:spPr>
              <a:xfrm>
                <a:off x="1729830" y="4560701"/>
                <a:ext cx="5198090" cy="823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b="0" dirty="0" smtClean="0">
                                <a:latin typeface="Cambria Math" panose="02040503050406030204" pitchFamily="18" charset="0"/>
                              </a:rPr>
                              <m:t>stress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</m:e>
                                    </m:d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6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212.9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stressR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</m:e>
                                    </m:d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6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43.4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−43.4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208.2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131ADC-4D11-384C-247F-9598EADB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30" y="4560701"/>
                <a:ext cx="5198090" cy="8237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261936"/>
      </p:ext>
    </p:extLst>
  </p:cSld>
  <p:clrMapOvr>
    <a:masterClrMapping/>
  </p:clrMapOvr>
  <p:transition>
    <p:fade thruBlk="1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rotation elastoplasticity is formulated using updated Lagrangian (reference frame moves with body)</a:t>
            </a:r>
          </a:p>
          <a:p>
            <a:r>
              <a:rPr lang="en-US" dirty="0"/>
              <a:t>Finite rotation elastoplasticity is fundamentally identical to the classical plasticity. Only rigid-body rotation is taken into account using objective stress rate and integration</a:t>
            </a:r>
          </a:p>
          <a:p>
            <a:pPr>
              <a:spcBef>
                <a:spcPts val="1200"/>
              </a:spcBef>
            </a:pPr>
            <a:r>
              <a:rPr lang="en-US" dirty="0"/>
              <a:t>We must use an objective stress rate to define the constitutive relation because the material response should be independent of coordinate system</a:t>
            </a:r>
          </a:p>
          <a:p>
            <a:r>
              <a:rPr lang="en-US" dirty="0"/>
              <a:t>Objectivity only applies for spatial vectors and tensors</a:t>
            </a:r>
          </a:p>
          <a:p>
            <a:pPr>
              <a:spcBef>
                <a:spcPts val="1200"/>
              </a:spcBef>
            </a:pPr>
            <a:r>
              <a:rPr lang="en-US" dirty="0"/>
              <a:t>In the finite rotation, the midpoint configuration is used to reduce errors involved in non-uniform rotation and spin</a:t>
            </a:r>
          </a:p>
          <a:p>
            <a:pPr>
              <a:spcBef>
                <a:spcPts val="1200"/>
              </a:spcBef>
            </a:pPr>
            <a:r>
              <a:rPr lang="en-US" dirty="0"/>
              <a:t>Linearization is performed after transforming to the undeformed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102956865"/>
      </p:ext>
    </p:extLst>
  </p:cSld>
  <p:clrMapOvr>
    <a:masterClrMapping/>
  </p:clrMapOvr>
  <p:transition>
    <p:fade thruBlk="1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Deformation Elastoplasticity with Hyperelasticity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23148063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Plastic Modulus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Strain increment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𝛥𝜀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Stress increment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𝛥𝜎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Plastic modulus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Relation between moduli</a:t>
                </a:r>
              </a:p>
              <a:p>
                <a:pPr>
                  <a:spcBef>
                    <a:spcPts val="3000"/>
                  </a:spcBef>
                </a:pPr>
                <a:endParaRPr lang="en-US" dirty="0"/>
              </a:p>
              <a:p>
                <a:pPr>
                  <a:spcBef>
                    <a:spcPts val="3000"/>
                  </a:spcBef>
                </a:pPr>
                <a:endParaRPr lang="en-US" dirty="0"/>
              </a:p>
              <a:p>
                <a:pPr>
                  <a:spcBef>
                    <a:spcPts val="3000"/>
                  </a:spcBef>
                </a:pPr>
                <a:endParaRPr lang="en-US" dirty="0"/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Both kinematic and isotropic hardenings have the same plastic modulus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831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Rounded Rectangle 99"/>
          <p:cNvSpPr/>
          <p:nvPr/>
        </p:nvSpPr>
        <p:spPr bwMode="auto">
          <a:xfrm>
            <a:off x="455394" y="3250922"/>
            <a:ext cx="3828951" cy="60036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0" name="Group 3"/>
          <p:cNvGrpSpPr>
            <a:grpSpLocks noChangeAspect="1"/>
          </p:cNvGrpSpPr>
          <p:nvPr/>
        </p:nvGrpSpPr>
        <p:grpSpPr bwMode="auto">
          <a:xfrm>
            <a:off x="5225588" y="957555"/>
            <a:ext cx="3597079" cy="3043694"/>
            <a:chOff x="2225" y="5219"/>
            <a:chExt cx="3142" cy="2912"/>
          </a:xfrm>
        </p:grpSpPr>
        <p:sp>
          <p:nvSpPr>
            <p:cNvPr id="71" name="Line 4"/>
            <p:cNvSpPr>
              <a:spLocks noChangeAspect="1" noChangeShapeType="1"/>
            </p:cNvSpPr>
            <p:nvPr/>
          </p:nvSpPr>
          <p:spPr bwMode="auto">
            <a:xfrm>
              <a:off x="2574" y="7752"/>
              <a:ext cx="2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2" name="Line 5"/>
            <p:cNvSpPr>
              <a:spLocks noChangeAspect="1" noChangeShapeType="1"/>
            </p:cNvSpPr>
            <p:nvPr/>
          </p:nvSpPr>
          <p:spPr bwMode="auto">
            <a:xfrm rot="16200000">
              <a:off x="1476" y="6670"/>
              <a:ext cx="24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" name="Text Box 7"/>
            <p:cNvSpPr txBox="1">
              <a:spLocks noChangeAspect="1" noChangeArrowheads="1"/>
            </p:cNvSpPr>
            <p:nvPr/>
          </p:nvSpPr>
          <p:spPr bwMode="auto">
            <a:xfrm>
              <a:off x="2666" y="5219"/>
              <a:ext cx="11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Text Box 8"/>
            <p:cNvSpPr txBox="1">
              <a:spLocks noChangeAspect="1" noChangeArrowheads="1"/>
            </p:cNvSpPr>
            <p:nvPr/>
          </p:nvSpPr>
          <p:spPr bwMode="auto">
            <a:xfrm>
              <a:off x="5184" y="7749"/>
              <a:ext cx="9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 Box 9"/>
            <p:cNvSpPr txBox="1">
              <a:spLocks noChangeAspect="1" noChangeArrowheads="1"/>
            </p:cNvSpPr>
            <p:nvPr/>
          </p:nvSpPr>
          <p:spPr bwMode="auto">
            <a:xfrm>
              <a:off x="3364" y="6714"/>
              <a:ext cx="10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Text Box 10"/>
            <p:cNvSpPr txBox="1">
              <a:spLocks noChangeAspect="1" noChangeArrowheads="1"/>
            </p:cNvSpPr>
            <p:nvPr/>
          </p:nvSpPr>
          <p:spPr bwMode="auto">
            <a:xfrm>
              <a:off x="2486" y="6575"/>
              <a:ext cx="18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sz="16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Text Box 11"/>
            <p:cNvSpPr txBox="1">
              <a:spLocks noChangeAspect="1" noChangeArrowheads="1"/>
            </p:cNvSpPr>
            <p:nvPr/>
          </p:nvSpPr>
          <p:spPr bwMode="auto">
            <a:xfrm>
              <a:off x="3185" y="7696"/>
              <a:ext cx="1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2708" y="6180"/>
              <a:ext cx="2437" cy="1568"/>
            </a:xfrm>
            <a:custGeom>
              <a:avLst/>
              <a:gdLst/>
              <a:ahLst/>
              <a:cxnLst>
                <a:cxn ang="0">
                  <a:pos x="0" y="1568"/>
                </a:cxn>
                <a:cxn ang="0">
                  <a:pos x="562" y="518"/>
                </a:cxn>
                <a:cxn ang="0">
                  <a:pos x="2437" y="0"/>
                </a:cxn>
              </a:cxnLst>
              <a:rect l="0" t="0" r="r" b="b"/>
              <a:pathLst>
                <a:path w="2437" h="1568">
                  <a:moveTo>
                    <a:pt x="0" y="1568"/>
                  </a:moveTo>
                  <a:lnTo>
                    <a:pt x="562" y="518"/>
                  </a:lnTo>
                  <a:lnTo>
                    <a:pt x="243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2700" y="6705"/>
              <a:ext cx="578" cy="1050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2692" y="6585"/>
              <a:ext cx="983" cy="1170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2693" y="6352"/>
              <a:ext cx="1126" cy="1403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3810" y="6352"/>
              <a:ext cx="721" cy="1403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3399" y="6194"/>
              <a:ext cx="494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" name="Text Box 19"/>
            <p:cNvSpPr txBox="1">
              <a:spLocks noChangeAspect="1" noChangeArrowheads="1"/>
            </p:cNvSpPr>
            <p:nvPr/>
          </p:nvSpPr>
          <p:spPr bwMode="auto">
            <a:xfrm>
              <a:off x="3159" y="5393"/>
              <a:ext cx="220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Strain hardening slope, </a:t>
              </a: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sz="16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4177" y="5632"/>
              <a:ext cx="638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>
              <a:off x="2955" y="6352"/>
              <a:ext cx="0" cy="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" name="Text Box 22"/>
            <p:cNvSpPr txBox="1">
              <a:spLocks noChangeAspect="1" noChangeArrowheads="1"/>
            </p:cNvSpPr>
            <p:nvPr/>
          </p:nvSpPr>
          <p:spPr bwMode="auto">
            <a:xfrm>
              <a:off x="2225" y="6328"/>
              <a:ext cx="23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>
              <a:off x="2461" y="6460"/>
              <a:ext cx="5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" name="Freeform 24"/>
            <p:cNvSpPr>
              <a:spLocks/>
            </p:cNvSpPr>
            <p:nvPr/>
          </p:nvSpPr>
          <p:spPr bwMode="auto">
            <a:xfrm>
              <a:off x="3450" y="6758"/>
              <a:ext cx="135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>
              <a:off x="3668" y="7786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" name="Line 26"/>
            <p:cNvSpPr>
              <a:spLocks noChangeShapeType="1"/>
            </p:cNvSpPr>
            <p:nvPr/>
          </p:nvSpPr>
          <p:spPr bwMode="auto">
            <a:xfrm>
              <a:off x="4523" y="7786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" name="Line 27"/>
            <p:cNvSpPr>
              <a:spLocks noChangeShapeType="1"/>
            </p:cNvSpPr>
            <p:nvPr/>
          </p:nvSpPr>
          <p:spPr bwMode="auto">
            <a:xfrm>
              <a:off x="3668" y="7868"/>
              <a:ext cx="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" name="Text Box 28"/>
            <p:cNvSpPr txBox="1">
              <a:spLocks noChangeAspect="1" noChangeArrowheads="1"/>
            </p:cNvSpPr>
            <p:nvPr/>
          </p:nvSpPr>
          <p:spPr bwMode="auto">
            <a:xfrm>
              <a:off x="3985" y="7848"/>
              <a:ext cx="21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Line 29"/>
            <p:cNvSpPr>
              <a:spLocks noChangeShapeType="1"/>
            </p:cNvSpPr>
            <p:nvPr/>
          </p:nvSpPr>
          <p:spPr bwMode="auto">
            <a:xfrm>
              <a:off x="3825" y="7410"/>
              <a:ext cx="6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" name="Text Box 30"/>
            <p:cNvSpPr txBox="1">
              <a:spLocks noChangeAspect="1" noChangeArrowheads="1"/>
            </p:cNvSpPr>
            <p:nvPr/>
          </p:nvSpPr>
          <p:spPr bwMode="auto">
            <a:xfrm>
              <a:off x="4006" y="7091"/>
              <a:ext cx="27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Text Box 31"/>
            <p:cNvSpPr txBox="1">
              <a:spLocks noChangeAspect="1" noChangeArrowheads="1"/>
            </p:cNvSpPr>
            <p:nvPr/>
          </p:nvSpPr>
          <p:spPr bwMode="auto">
            <a:xfrm>
              <a:off x="3331" y="7097"/>
              <a:ext cx="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" name="Line 32"/>
            <p:cNvSpPr>
              <a:spLocks noChangeShapeType="1"/>
            </p:cNvSpPr>
            <p:nvPr/>
          </p:nvSpPr>
          <p:spPr bwMode="auto">
            <a:xfrm>
              <a:off x="3374" y="7410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6590234" y="1912641"/>
            <a:ext cx="1438198" cy="691416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023" name="Group 43022"/>
          <p:cNvGrpSpPr/>
          <p:nvPr/>
        </p:nvGrpSpPr>
        <p:grpSpPr>
          <a:xfrm>
            <a:off x="5776799" y="4133087"/>
            <a:ext cx="3156890" cy="1576677"/>
            <a:chOff x="6516965" y="4133088"/>
            <a:chExt cx="2416723" cy="1207008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6714919" y="4279392"/>
              <a:ext cx="1807289" cy="786384"/>
            </a:xfrm>
            <a:prstGeom prst="line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7040155" y="4334256"/>
              <a:ext cx="380658" cy="85953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650911" y="4443984"/>
              <a:ext cx="174328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383577" y="4443984"/>
              <a:ext cx="0" cy="74980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184977" y="4864608"/>
              <a:ext cx="120921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365289" y="4443984"/>
              <a:ext cx="807140" cy="4206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172429" y="4443984"/>
              <a:ext cx="0" cy="74980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6516965" y="4133088"/>
              <a:ext cx="2416723" cy="1207008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7184977" y="4864608"/>
              <a:ext cx="0" cy="32918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7626096" y="4562856"/>
              <a:ext cx="310896" cy="173736"/>
            </a:xfrm>
            <a:custGeom>
              <a:avLst/>
              <a:gdLst>
                <a:gd name="connsiteX0" fmla="*/ 0 w 310896"/>
                <a:gd name="connsiteY0" fmla="*/ 173736 h 173736"/>
                <a:gd name="connsiteX1" fmla="*/ 310896 w 310896"/>
                <a:gd name="connsiteY1" fmla="*/ 173736 h 173736"/>
                <a:gd name="connsiteX2" fmla="*/ 310896 w 310896"/>
                <a:gd name="connsiteY2" fmla="*/ 0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896" h="173736">
                  <a:moveTo>
                    <a:pt x="0" y="173736"/>
                  </a:moveTo>
                  <a:lnTo>
                    <a:pt x="310896" y="173736"/>
                  </a:lnTo>
                  <a:lnTo>
                    <a:pt x="310896" y="0"/>
                  </a:ln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8247888" y="4297680"/>
              <a:ext cx="256032" cy="118872"/>
            </a:xfrm>
            <a:custGeom>
              <a:avLst/>
              <a:gdLst>
                <a:gd name="connsiteX0" fmla="*/ 0 w 256032"/>
                <a:gd name="connsiteY0" fmla="*/ 118872 h 118872"/>
                <a:gd name="connsiteX1" fmla="*/ 256032 w 256032"/>
                <a:gd name="connsiteY1" fmla="*/ 118872 h 118872"/>
                <a:gd name="connsiteX2" fmla="*/ 256032 w 256032"/>
                <a:gd name="connsiteY2" fmla="*/ 0 h 11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032" h="118872">
                  <a:moveTo>
                    <a:pt x="0" y="118872"/>
                  </a:moveTo>
                  <a:lnTo>
                    <a:pt x="256032" y="118872"/>
                  </a:lnTo>
                  <a:lnTo>
                    <a:pt x="256032" y="0"/>
                  </a:lnTo>
                </a:path>
              </a:pathLst>
            </a:custGeom>
            <a:noFill/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7383577" y="5120640"/>
              <a:ext cx="788852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892471" y="5120640"/>
              <a:ext cx="29250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43008" name="TextBox 43007"/>
            <p:cNvSpPr txBox="1"/>
            <p:nvPr/>
          </p:nvSpPr>
          <p:spPr>
            <a:xfrm>
              <a:off x="8438619" y="4266425"/>
              <a:ext cx="352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C02C6"/>
                  </a:solidFill>
                  <a:latin typeface="Comic Sans MS" pitchFamily="66" charset="0"/>
                </a:rPr>
                <a:t>E</a:t>
              </a:r>
              <a:r>
                <a:rPr lang="en-US" sz="1400" baseline="-25000" dirty="0">
                  <a:solidFill>
                    <a:srgbClr val="2C02C6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77337" y="4537626"/>
              <a:ext cx="322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omic Sans MS" pitchFamily="66" charset="0"/>
                </a:rPr>
                <a:t>H</a:t>
              </a:r>
              <a:endParaRPr lang="en-US" sz="1400" baseline="-25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3009" name="TextBox 43008"/>
            <p:cNvSpPr txBox="1"/>
            <p:nvPr/>
          </p:nvSpPr>
          <p:spPr>
            <a:xfrm>
              <a:off x="7587771" y="4893698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Symbol" panose="05050102010706020507" pitchFamily="18" charset="2"/>
                </a:rPr>
                <a:t>De</a:t>
              </a:r>
              <a:r>
                <a:rPr lang="en-US" sz="1400" baseline="-25000" dirty="0" err="1">
                  <a:latin typeface="Comic Sans MS" pitchFamily="66" charset="0"/>
                </a:rPr>
                <a:t>p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120751" y="4899794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De</a:t>
              </a:r>
              <a:r>
                <a:rPr lang="en-US" sz="1400" baseline="-25000" dirty="0">
                  <a:latin typeface="Comic Sans MS" pitchFamily="66" charset="0"/>
                </a:rPr>
                <a:t>e</a:t>
              </a:r>
            </a:p>
          </p:txBody>
        </p:sp>
      </p:grpSp>
      <p:cxnSp>
        <p:nvCxnSpPr>
          <p:cNvPr id="43026" name="Straight Arrow Connector 43025"/>
          <p:cNvCxnSpPr>
            <a:stCxn id="20" idx="4"/>
            <a:endCxn id="21" idx="0"/>
          </p:cNvCxnSpPr>
          <p:nvPr/>
        </p:nvCxnSpPr>
        <p:spPr bwMode="auto">
          <a:xfrm>
            <a:off x="7309333" y="2604057"/>
            <a:ext cx="45911" cy="1529030"/>
          </a:xfrm>
          <a:prstGeom prst="straightConnector1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456427-D526-DEAC-3719-713503DDB3A6}"/>
                  </a:ext>
                </a:extLst>
              </p:cNvPr>
              <p:cNvSpPr txBox="1"/>
              <p:nvPr/>
            </p:nvSpPr>
            <p:spPr>
              <a:xfrm>
                <a:off x="2891848" y="1778847"/>
                <a:ext cx="1392497" cy="889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𝛥𝜎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456427-D526-DEAC-3719-713503DDB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8" y="1778847"/>
                <a:ext cx="1392497" cy="889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13D6D4-D9E8-DFCF-B896-569005410604}"/>
                  </a:ext>
                </a:extLst>
              </p:cNvPr>
              <p:cNvSpPr txBox="1"/>
              <p:nvPr/>
            </p:nvSpPr>
            <p:spPr>
              <a:xfrm>
                <a:off x="458828" y="3314680"/>
                <a:ext cx="385233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𝛥𝜎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𝛥𝜀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13D6D4-D9E8-DFCF-B896-569005410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8" y="3314680"/>
                <a:ext cx="3852337" cy="490199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6606FC-1DF9-3814-6577-9B207673BEEB}"/>
                  </a:ext>
                </a:extLst>
              </p:cNvPr>
              <p:cNvSpPr txBox="1"/>
              <p:nvPr/>
            </p:nvSpPr>
            <p:spPr>
              <a:xfrm>
                <a:off x="589029" y="4001249"/>
                <a:ext cx="3972113" cy="722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𝛥𝜎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𝛥𝜎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𝛥𝜎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6606FC-1DF9-3814-6577-9B207673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9" y="4001249"/>
                <a:ext cx="3972113" cy="722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42095F-6CD3-9F24-D380-BAF84E2CFA83}"/>
                  </a:ext>
                </a:extLst>
              </p:cNvPr>
              <p:cNvSpPr txBox="1"/>
              <p:nvPr/>
            </p:nvSpPr>
            <p:spPr>
              <a:xfrm>
                <a:off x="576059" y="4785240"/>
                <a:ext cx="1510478" cy="72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42095F-6CD3-9F24-D380-BAF84E2CF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59" y="4785240"/>
                <a:ext cx="1510478" cy="720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FD7AAA-4348-80A4-9469-52D92E84A620}"/>
                  </a:ext>
                </a:extLst>
              </p:cNvPr>
              <p:cNvSpPr txBox="1"/>
              <p:nvPr/>
            </p:nvSpPr>
            <p:spPr>
              <a:xfrm>
                <a:off x="2509736" y="4785240"/>
                <a:ext cx="3431067" cy="674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𝐸𝐻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FD7AAA-4348-80A4-9469-52D92E84A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736" y="4785240"/>
                <a:ext cx="3431067" cy="674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Understand the difference between hypoelasticity and hyperelasticity</a:t>
            </a:r>
          </a:p>
          <a:p>
            <a:pPr>
              <a:spcBef>
                <a:spcPts val="1200"/>
              </a:spcBef>
            </a:pPr>
            <a:r>
              <a:rPr lang="en-US" dirty="0"/>
              <a:t>Learn the concept of multiplicative decomposition and intermediate configuration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the principle of maximum dissipation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the plastic evolution in strain space and stress space</a:t>
            </a:r>
          </a:p>
          <a:p>
            <a:pPr>
              <a:spcBef>
                <a:spcPts val="1200"/>
              </a:spcBef>
            </a:pPr>
            <a:r>
              <a:rPr lang="en-US" dirty="0"/>
              <a:t>Learn J</a:t>
            </a:r>
            <a:r>
              <a:rPr lang="en-US" baseline="-25000" dirty="0"/>
              <a:t>2</a:t>
            </a:r>
            <a:r>
              <a:rPr lang="en-US" dirty="0"/>
              <a:t> plasticity in principal stress space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06482"/>
      </p:ext>
    </p:extLst>
  </p:cSld>
  <p:clrMapOvr>
    <a:masterClrMapping/>
  </p:clrMapOvr>
  <p:transition>
    <p:fade thruBlk="1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Deformation Plasticity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used small strain elastoplasticity theory</a:t>
            </a:r>
          </a:p>
          <a:p>
            <a:r>
              <a:rPr lang="en-US" dirty="0"/>
              <a:t>Finite rotation has been taken care of using the deformed configuration with an objective rate</a:t>
            </a:r>
          </a:p>
          <a:p>
            <a:r>
              <a:rPr lang="en-US" dirty="0"/>
              <a:t>However, still, the strain should be small enough so that the elastic and plastic strains are decomposed additively</a:t>
            </a:r>
          </a:p>
          <a:p>
            <a:r>
              <a:rPr lang="en-US" dirty="0"/>
              <a:t>This is fundamental limitation of </a:t>
            </a:r>
            <a:r>
              <a:rPr lang="en-US" b="1" dirty="0">
                <a:solidFill>
                  <a:srgbClr val="2C02C6"/>
                </a:solidFill>
              </a:rPr>
              <a:t>hypoelasticity</a:t>
            </a:r>
          </a:p>
          <a:p>
            <a:r>
              <a:rPr lang="en-US" dirty="0"/>
              <a:t>How can we handle large strain problem?</a:t>
            </a:r>
          </a:p>
          <a:p>
            <a:r>
              <a:rPr lang="en-US" dirty="0"/>
              <a:t>On the other hand, </a:t>
            </a:r>
            <a:r>
              <a:rPr lang="en-US" b="1" dirty="0">
                <a:solidFill>
                  <a:srgbClr val="2C02C6"/>
                </a:solidFill>
              </a:rPr>
              <a:t>hyperelasticity</a:t>
            </a:r>
            <a:r>
              <a:rPr lang="en-US" dirty="0"/>
              <a:t> can handle large strain</a:t>
            </a:r>
          </a:p>
          <a:p>
            <a:r>
              <a:rPr lang="en-US" dirty="0"/>
              <a:t>However, it is not easy to describe plastic evolution in 2</a:t>
            </a:r>
            <a:r>
              <a:rPr lang="en-US" baseline="30000" dirty="0"/>
              <a:t>nd</a:t>
            </a:r>
            <a:r>
              <a:rPr lang="en-US" dirty="0"/>
              <a:t> P-K stress. It is given in the current configuration (Cauchy stress)</a:t>
            </a:r>
          </a:p>
          <a:p>
            <a:r>
              <a:rPr lang="en-US" dirty="0"/>
              <a:t>How can we handle it?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4550" y="5833246"/>
            <a:ext cx="554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C02C6"/>
                </a:solidFill>
              </a:rPr>
              <a:t>Transformation between references</a:t>
            </a:r>
          </a:p>
        </p:txBody>
      </p:sp>
    </p:spTree>
    <p:extLst>
      <p:ext uri="{BB962C8B-B14F-4D97-AF65-F5344CB8AC3E}">
        <p14:creationId xmlns:p14="http://schemas.microsoft.com/office/powerpoint/2010/main" val="2491213864"/>
      </p:ext>
    </p:extLst>
  </p:cSld>
  <p:clrMapOvr>
    <a:masterClrMapping/>
  </p:clrMapOvr>
  <p:transition>
    <p:fade thruBlk="1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take one step back and discuss different references</a:t>
                </a:r>
              </a:p>
              <a:p>
                <a:r>
                  <a:rPr lang="en-US" dirty="0"/>
                  <a:t>Lee (1967)  proposed that the deformation gradient can be multiplicatively decomposed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Remember deformation gradient maps between deformed and undeformed configurations</a:t>
                </a:r>
              </a:p>
              <a:p>
                <a:pPr lvl="1">
                  <a:spcBef>
                    <a:spcPts val="1800"/>
                  </a:spcBef>
                </a:pPr>
                <a:endParaRPr lang="en-US" dirty="0"/>
              </a:p>
              <a:p>
                <a:pPr lvl="1"/>
                <a:r>
                  <a:rPr lang="en-US" dirty="0"/>
                  <a:t>Instead of moving directly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deformation moves to an </a:t>
                </a:r>
                <a:r>
                  <a:rPr lang="en-US" b="1" dirty="0">
                    <a:solidFill>
                      <a:srgbClr val="2C02C6"/>
                    </a:solidFill>
                  </a:rPr>
                  <a:t>intermediate configuration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)</a:t>
                </a:r>
                <a:r>
                  <a:rPr lang="en-US" dirty="0"/>
                  <a:t> first and then goes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intermediate configuration is an imaginary one and can be arbitrary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753711" y="2270234"/>
            <a:ext cx="2806262" cy="58858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089" y="5969876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Additive decomposition: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767CBD-80B5-F80C-D781-ACD38FDCD844}"/>
                  </a:ext>
                </a:extLst>
              </p:cNvPr>
              <p:cNvSpPr txBox="1"/>
              <p:nvPr/>
            </p:nvSpPr>
            <p:spPr>
              <a:xfrm>
                <a:off x="2798681" y="2315204"/>
                <a:ext cx="2781339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767CBD-80B5-F80C-D781-ACD38FDCD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681" y="2315204"/>
                <a:ext cx="2781339" cy="490199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5EA294-66AE-EF62-903C-CF4F5C00B3F1}"/>
                  </a:ext>
                </a:extLst>
              </p:cNvPr>
              <p:cNvSpPr txBox="1"/>
              <p:nvPr/>
            </p:nvSpPr>
            <p:spPr>
              <a:xfrm>
                <a:off x="2732783" y="3794290"/>
                <a:ext cx="366414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5EA294-66AE-EF62-903C-CF4F5C00B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783" y="3794290"/>
                <a:ext cx="3664145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074E67-B196-CF9F-9FA9-6261F8CA8579}"/>
                  </a:ext>
                </a:extLst>
              </p:cNvPr>
              <p:cNvSpPr txBox="1"/>
              <p:nvPr/>
            </p:nvSpPr>
            <p:spPr>
              <a:xfrm>
                <a:off x="4910239" y="5969876"/>
                <a:ext cx="1536383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074E67-B196-CF9F-9FA9-6261F8CA8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39" y="5969876"/>
                <a:ext cx="1536383" cy="423770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636109"/>
      </p:ext>
    </p:extLst>
  </p:cSld>
  <p:clrMapOvr>
    <a:masterClrMapping/>
  </p:clrMapOvr>
  <p:transition>
    <p:fade thruBlk="1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Configuration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26034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deformation through the intermediate configuration (related to the internal plastic variables)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local, stress-free, unloaded process</a:t>
                </a:r>
              </a:p>
              <a:p>
                <a:r>
                  <a:rPr lang="en-US" dirty="0"/>
                  <a:t>Decomposition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the intermediate configuration followed by elastic deformation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2603416"/>
              </a:xfrm>
              <a:blipFill>
                <a:blip r:embed="rId2"/>
                <a:stretch>
                  <a:fillRect l="-1026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10902" y="3122506"/>
            <a:ext cx="8117725" cy="3647209"/>
            <a:chOff x="1529" y="1355"/>
            <a:chExt cx="8522" cy="3830"/>
          </a:xfrm>
        </p:grpSpPr>
        <p:sp>
          <p:nvSpPr>
            <p:cNvPr id="38917" name="Freeform 5"/>
            <p:cNvSpPr>
              <a:spLocks noChangeAspect="1"/>
            </p:cNvSpPr>
            <p:nvPr/>
          </p:nvSpPr>
          <p:spPr bwMode="auto">
            <a:xfrm>
              <a:off x="3094" y="1450"/>
              <a:ext cx="1320" cy="1248"/>
            </a:xfrm>
            <a:custGeom>
              <a:avLst/>
              <a:gdLst/>
              <a:ahLst/>
              <a:cxnLst>
                <a:cxn ang="0">
                  <a:pos x="432" y="24"/>
                </a:cxn>
                <a:cxn ang="0">
                  <a:pos x="144" y="168"/>
                </a:cxn>
                <a:cxn ang="0">
                  <a:pos x="0" y="456"/>
                </a:cxn>
                <a:cxn ang="0">
                  <a:pos x="144" y="888"/>
                </a:cxn>
                <a:cxn ang="0">
                  <a:pos x="576" y="1176"/>
                </a:cxn>
                <a:cxn ang="0">
                  <a:pos x="1008" y="1176"/>
                </a:cxn>
                <a:cxn ang="0">
                  <a:pos x="1296" y="744"/>
                </a:cxn>
                <a:cxn ang="0">
                  <a:pos x="1152" y="168"/>
                </a:cxn>
                <a:cxn ang="0">
                  <a:pos x="720" y="24"/>
                </a:cxn>
                <a:cxn ang="0">
                  <a:pos x="432" y="24"/>
                </a:cxn>
              </a:cxnLst>
              <a:rect l="0" t="0" r="r" b="b"/>
              <a:pathLst>
                <a:path w="1320" h="1248">
                  <a:moveTo>
                    <a:pt x="432" y="24"/>
                  </a:moveTo>
                  <a:cubicBezTo>
                    <a:pt x="336" y="48"/>
                    <a:pt x="216" y="96"/>
                    <a:pt x="144" y="168"/>
                  </a:cubicBezTo>
                  <a:cubicBezTo>
                    <a:pt x="72" y="240"/>
                    <a:pt x="0" y="336"/>
                    <a:pt x="0" y="456"/>
                  </a:cubicBezTo>
                  <a:cubicBezTo>
                    <a:pt x="0" y="576"/>
                    <a:pt x="48" y="768"/>
                    <a:pt x="144" y="888"/>
                  </a:cubicBezTo>
                  <a:cubicBezTo>
                    <a:pt x="240" y="1008"/>
                    <a:pt x="432" y="1128"/>
                    <a:pt x="576" y="1176"/>
                  </a:cubicBezTo>
                  <a:cubicBezTo>
                    <a:pt x="720" y="1224"/>
                    <a:pt x="888" y="1248"/>
                    <a:pt x="1008" y="1176"/>
                  </a:cubicBezTo>
                  <a:cubicBezTo>
                    <a:pt x="1128" y="1104"/>
                    <a:pt x="1272" y="912"/>
                    <a:pt x="1296" y="744"/>
                  </a:cubicBezTo>
                  <a:cubicBezTo>
                    <a:pt x="1320" y="576"/>
                    <a:pt x="1248" y="288"/>
                    <a:pt x="1152" y="168"/>
                  </a:cubicBezTo>
                  <a:cubicBezTo>
                    <a:pt x="1056" y="48"/>
                    <a:pt x="840" y="48"/>
                    <a:pt x="720" y="24"/>
                  </a:cubicBezTo>
                  <a:cubicBezTo>
                    <a:pt x="600" y="0"/>
                    <a:pt x="528" y="0"/>
                    <a:pt x="432" y="24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18" name="Freeform 6"/>
            <p:cNvSpPr>
              <a:spLocks noChangeAspect="1"/>
            </p:cNvSpPr>
            <p:nvPr/>
          </p:nvSpPr>
          <p:spPr bwMode="auto">
            <a:xfrm>
              <a:off x="7222" y="1522"/>
              <a:ext cx="1272" cy="1704"/>
            </a:xfrm>
            <a:custGeom>
              <a:avLst/>
              <a:gdLst/>
              <a:ahLst/>
              <a:cxnLst>
                <a:cxn ang="0">
                  <a:pos x="480" y="72"/>
                </a:cxn>
                <a:cxn ang="0">
                  <a:pos x="192" y="216"/>
                </a:cxn>
                <a:cxn ang="0">
                  <a:pos x="48" y="504"/>
                </a:cxn>
                <a:cxn ang="0">
                  <a:pos x="48" y="936"/>
                </a:cxn>
                <a:cxn ang="0">
                  <a:pos x="336" y="1512"/>
                </a:cxn>
                <a:cxn ang="0">
                  <a:pos x="768" y="1656"/>
                </a:cxn>
                <a:cxn ang="0">
                  <a:pos x="1200" y="1224"/>
                </a:cxn>
                <a:cxn ang="0">
                  <a:pos x="1200" y="504"/>
                </a:cxn>
                <a:cxn ang="0">
                  <a:pos x="912" y="72"/>
                </a:cxn>
                <a:cxn ang="0">
                  <a:pos x="480" y="72"/>
                </a:cxn>
              </a:cxnLst>
              <a:rect l="0" t="0" r="r" b="b"/>
              <a:pathLst>
                <a:path w="1272" h="1704">
                  <a:moveTo>
                    <a:pt x="480" y="72"/>
                  </a:moveTo>
                  <a:cubicBezTo>
                    <a:pt x="360" y="96"/>
                    <a:pt x="264" y="144"/>
                    <a:pt x="192" y="216"/>
                  </a:cubicBezTo>
                  <a:cubicBezTo>
                    <a:pt x="120" y="288"/>
                    <a:pt x="72" y="384"/>
                    <a:pt x="48" y="504"/>
                  </a:cubicBezTo>
                  <a:cubicBezTo>
                    <a:pt x="24" y="624"/>
                    <a:pt x="0" y="768"/>
                    <a:pt x="48" y="936"/>
                  </a:cubicBezTo>
                  <a:cubicBezTo>
                    <a:pt x="96" y="1104"/>
                    <a:pt x="216" y="1392"/>
                    <a:pt x="336" y="1512"/>
                  </a:cubicBezTo>
                  <a:cubicBezTo>
                    <a:pt x="456" y="1632"/>
                    <a:pt x="624" y="1704"/>
                    <a:pt x="768" y="1656"/>
                  </a:cubicBezTo>
                  <a:cubicBezTo>
                    <a:pt x="912" y="1608"/>
                    <a:pt x="1128" y="1416"/>
                    <a:pt x="1200" y="1224"/>
                  </a:cubicBezTo>
                  <a:cubicBezTo>
                    <a:pt x="1272" y="1032"/>
                    <a:pt x="1248" y="696"/>
                    <a:pt x="1200" y="504"/>
                  </a:cubicBezTo>
                  <a:cubicBezTo>
                    <a:pt x="1152" y="312"/>
                    <a:pt x="1032" y="144"/>
                    <a:pt x="912" y="72"/>
                  </a:cubicBezTo>
                  <a:cubicBezTo>
                    <a:pt x="792" y="0"/>
                    <a:pt x="600" y="48"/>
                    <a:pt x="480" y="72"/>
                  </a:cubicBez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19" name="Freeform 7"/>
            <p:cNvSpPr>
              <a:spLocks noChangeAspect="1"/>
            </p:cNvSpPr>
            <p:nvPr/>
          </p:nvSpPr>
          <p:spPr bwMode="auto">
            <a:xfrm rot="-5400000">
              <a:off x="4894" y="3394"/>
              <a:ext cx="1272" cy="1704"/>
            </a:xfrm>
            <a:custGeom>
              <a:avLst/>
              <a:gdLst/>
              <a:ahLst/>
              <a:cxnLst>
                <a:cxn ang="0">
                  <a:pos x="480" y="72"/>
                </a:cxn>
                <a:cxn ang="0">
                  <a:pos x="192" y="216"/>
                </a:cxn>
                <a:cxn ang="0">
                  <a:pos x="48" y="504"/>
                </a:cxn>
                <a:cxn ang="0">
                  <a:pos x="48" y="936"/>
                </a:cxn>
                <a:cxn ang="0">
                  <a:pos x="336" y="1512"/>
                </a:cxn>
                <a:cxn ang="0">
                  <a:pos x="768" y="1656"/>
                </a:cxn>
                <a:cxn ang="0">
                  <a:pos x="1200" y="1224"/>
                </a:cxn>
                <a:cxn ang="0">
                  <a:pos x="1200" y="504"/>
                </a:cxn>
                <a:cxn ang="0">
                  <a:pos x="912" y="72"/>
                </a:cxn>
                <a:cxn ang="0">
                  <a:pos x="480" y="72"/>
                </a:cxn>
              </a:cxnLst>
              <a:rect l="0" t="0" r="r" b="b"/>
              <a:pathLst>
                <a:path w="1272" h="1704">
                  <a:moveTo>
                    <a:pt x="480" y="72"/>
                  </a:moveTo>
                  <a:cubicBezTo>
                    <a:pt x="360" y="96"/>
                    <a:pt x="264" y="144"/>
                    <a:pt x="192" y="216"/>
                  </a:cubicBezTo>
                  <a:cubicBezTo>
                    <a:pt x="120" y="288"/>
                    <a:pt x="72" y="384"/>
                    <a:pt x="48" y="504"/>
                  </a:cubicBezTo>
                  <a:cubicBezTo>
                    <a:pt x="24" y="624"/>
                    <a:pt x="0" y="768"/>
                    <a:pt x="48" y="936"/>
                  </a:cubicBezTo>
                  <a:cubicBezTo>
                    <a:pt x="96" y="1104"/>
                    <a:pt x="216" y="1392"/>
                    <a:pt x="336" y="1512"/>
                  </a:cubicBezTo>
                  <a:cubicBezTo>
                    <a:pt x="456" y="1632"/>
                    <a:pt x="624" y="1704"/>
                    <a:pt x="768" y="1656"/>
                  </a:cubicBezTo>
                  <a:cubicBezTo>
                    <a:pt x="912" y="1608"/>
                    <a:pt x="1128" y="1416"/>
                    <a:pt x="1200" y="1224"/>
                  </a:cubicBezTo>
                  <a:cubicBezTo>
                    <a:pt x="1272" y="1032"/>
                    <a:pt x="1248" y="696"/>
                    <a:pt x="1200" y="504"/>
                  </a:cubicBezTo>
                  <a:cubicBezTo>
                    <a:pt x="1152" y="312"/>
                    <a:pt x="1032" y="144"/>
                    <a:pt x="912" y="72"/>
                  </a:cubicBezTo>
                  <a:cubicBezTo>
                    <a:pt x="792" y="0"/>
                    <a:pt x="600" y="48"/>
                    <a:pt x="480" y="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20" name="Freeform 8"/>
            <p:cNvSpPr>
              <a:spLocks noChangeAspect="1"/>
            </p:cNvSpPr>
            <p:nvPr/>
          </p:nvSpPr>
          <p:spPr bwMode="auto">
            <a:xfrm>
              <a:off x="3814" y="2170"/>
              <a:ext cx="1728" cy="2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1008"/>
                </a:cxn>
                <a:cxn ang="0">
                  <a:pos x="1728" y="2304"/>
                </a:cxn>
              </a:cxnLst>
              <a:rect l="0" t="0" r="r" b="b"/>
              <a:pathLst>
                <a:path w="1728" h="2304">
                  <a:moveTo>
                    <a:pt x="0" y="0"/>
                  </a:moveTo>
                  <a:cubicBezTo>
                    <a:pt x="360" y="312"/>
                    <a:pt x="720" y="624"/>
                    <a:pt x="1008" y="1008"/>
                  </a:cubicBezTo>
                  <a:cubicBezTo>
                    <a:pt x="1296" y="1392"/>
                    <a:pt x="1608" y="2088"/>
                    <a:pt x="1728" y="2304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1" name="Freeform 9"/>
            <p:cNvSpPr>
              <a:spLocks noChangeAspect="1"/>
            </p:cNvSpPr>
            <p:nvPr/>
          </p:nvSpPr>
          <p:spPr bwMode="auto">
            <a:xfrm>
              <a:off x="5527" y="2458"/>
              <a:ext cx="2319" cy="2029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1152" y="576"/>
                </a:cxn>
                <a:cxn ang="0">
                  <a:pos x="2304" y="0"/>
                </a:cxn>
              </a:cxnLst>
              <a:rect l="0" t="0" r="r" b="b"/>
              <a:pathLst>
                <a:path w="2304" h="2016">
                  <a:moveTo>
                    <a:pt x="0" y="2016"/>
                  </a:moveTo>
                  <a:cubicBezTo>
                    <a:pt x="384" y="1464"/>
                    <a:pt x="768" y="912"/>
                    <a:pt x="1152" y="576"/>
                  </a:cubicBezTo>
                  <a:cubicBezTo>
                    <a:pt x="1536" y="240"/>
                    <a:pt x="2112" y="72"/>
                    <a:pt x="230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2" name="Freeform 10"/>
            <p:cNvSpPr>
              <a:spLocks noChangeAspect="1"/>
            </p:cNvSpPr>
            <p:nvPr/>
          </p:nvSpPr>
          <p:spPr bwMode="auto">
            <a:xfrm>
              <a:off x="3814" y="1690"/>
              <a:ext cx="4032" cy="76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016" y="48"/>
                </a:cxn>
                <a:cxn ang="0">
                  <a:pos x="4032" y="768"/>
                </a:cxn>
              </a:cxnLst>
              <a:rect l="0" t="0" r="r" b="b"/>
              <a:pathLst>
                <a:path w="4032" h="768">
                  <a:moveTo>
                    <a:pt x="0" y="480"/>
                  </a:moveTo>
                  <a:cubicBezTo>
                    <a:pt x="672" y="240"/>
                    <a:pt x="1344" y="0"/>
                    <a:pt x="2016" y="48"/>
                  </a:cubicBezTo>
                  <a:cubicBezTo>
                    <a:pt x="2688" y="96"/>
                    <a:pt x="3648" y="600"/>
                    <a:pt x="4032" y="76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3" name="Text Box 11"/>
            <p:cNvSpPr txBox="1">
              <a:spLocks noChangeAspect="1" noChangeArrowheads="1"/>
            </p:cNvSpPr>
            <p:nvPr/>
          </p:nvSpPr>
          <p:spPr bwMode="auto">
            <a:xfrm>
              <a:off x="1529" y="1886"/>
              <a:ext cx="1692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Undeformed </a:t>
              </a:r>
              <a:b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</a:b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Configuration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924" name="Text Box 12"/>
            <p:cNvSpPr txBox="1">
              <a:spLocks noChangeAspect="1" noChangeArrowheads="1"/>
            </p:cNvSpPr>
            <p:nvPr/>
          </p:nvSpPr>
          <p:spPr bwMode="auto">
            <a:xfrm>
              <a:off x="3951" y="4870"/>
              <a:ext cx="2988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Intermediate Configuration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925" name="Text Box 13"/>
            <p:cNvSpPr txBox="1">
              <a:spLocks noChangeAspect="1" noChangeArrowheads="1"/>
            </p:cNvSpPr>
            <p:nvPr/>
          </p:nvSpPr>
          <p:spPr bwMode="auto">
            <a:xfrm>
              <a:off x="8541" y="1998"/>
              <a:ext cx="151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Current </a:t>
              </a:r>
              <a:b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</a:b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Configuration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926" name="Text Box 14"/>
            <p:cNvSpPr txBox="1">
              <a:spLocks noChangeAspect="1" noChangeArrowheads="1"/>
            </p:cNvSpPr>
            <p:nvPr/>
          </p:nvSpPr>
          <p:spPr bwMode="auto">
            <a:xfrm>
              <a:off x="5735" y="1355"/>
              <a:ext cx="342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F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927" name="Text Box 15"/>
            <p:cNvSpPr txBox="1">
              <a:spLocks noChangeAspect="1" noChangeArrowheads="1"/>
            </p:cNvSpPr>
            <p:nvPr/>
          </p:nvSpPr>
          <p:spPr bwMode="auto">
            <a:xfrm>
              <a:off x="6328" y="2730"/>
              <a:ext cx="347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F</a:t>
              </a:r>
              <a:r>
                <a:rPr kumimoji="0" lang="en-US" altLang="ko-KR" sz="24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928" name="Text Box 16"/>
            <p:cNvSpPr txBox="1">
              <a:spLocks noChangeAspect="1" noChangeArrowheads="1"/>
            </p:cNvSpPr>
            <p:nvPr/>
          </p:nvSpPr>
          <p:spPr bwMode="auto">
            <a:xfrm>
              <a:off x="4809" y="2791"/>
              <a:ext cx="40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F</a:t>
              </a:r>
              <a:r>
                <a:rPr kumimoji="0" lang="en-US" altLang="ko-KR" sz="2400" b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p</a:t>
              </a:r>
              <a:endParaRPr kumimoji="0" lang="en-US" altLang="ko-KR" sz="2400" b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6406" y="3174"/>
              <a:ext cx="1620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Elastic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Deformation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754336"/>
      </p:ext>
    </p:extLst>
  </p:cSld>
  <p:clrMapOvr>
    <a:masterClrMapping/>
  </p:clrMapOvr>
  <p:transition>
    <p:fade thruBlk="1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Kirchhoff Stress – Matter of Convenience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Kirchhoff stress</a:t>
                </a:r>
              </a:p>
              <a:p>
                <a:pPr lvl="1"/>
                <a:r>
                  <a:rPr lang="en-US" dirty="0"/>
                  <a:t>This is different from 1</a:t>
                </a:r>
                <a:r>
                  <a:rPr lang="en-US" baseline="30000" dirty="0"/>
                  <a:t>st</a:t>
                </a:r>
                <a:r>
                  <a:rPr lang="en-US" dirty="0"/>
                  <a:t> and 2</a:t>
                </a:r>
                <a:r>
                  <a:rPr lang="en-US" baseline="30000" dirty="0"/>
                  <a:t>nd</a:t>
                </a:r>
                <a:r>
                  <a:rPr lang="en-US" dirty="0"/>
                  <a:t> P-K stress</a:t>
                </a:r>
              </a:p>
              <a:p>
                <a:pPr lvl="1"/>
                <a:r>
                  <a:rPr lang="en-US" dirty="0"/>
                  <a:t>It is defined using Cauchy stress with Jacobian effect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When deformation is small,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We assume the constitutive relation is given in terms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lang="en-US" b="1" dirty="0">
                  <a:latin typeface="Symbol" pitchFamily="18" charset="2"/>
                </a:endParaRPr>
              </a:p>
              <a:p>
                <a:r>
                  <a:rPr lang="en-US" dirty="0"/>
                  <a:t>Why do we use different stress measure?</a:t>
                </a:r>
              </a:p>
              <a:p>
                <a:pPr lvl="1"/>
                <a:r>
                  <a:rPr lang="en-US" dirty="0"/>
                  <a:t>By including J into stress, we don’t have to linearize it</a:t>
                </a:r>
              </a:p>
              <a:p>
                <a:pPr lvl="1"/>
                <a:r>
                  <a:rPr lang="en-US" dirty="0"/>
                  <a:t>We can integrate the energy form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But, still all integrands are defined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3069021" y="788276"/>
            <a:ext cx="1135117" cy="45194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26D71C-C3EB-D367-73FD-39F53CD2220C}"/>
                  </a:ext>
                </a:extLst>
              </p:cNvPr>
              <p:cNvSpPr txBox="1"/>
              <p:nvPr/>
            </p:nvSpPr>
            <p:spPr>
              <a:xfrm>
                <a:off x="3069021" y="778556"/>
                <a:ext cx="1136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𝛕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26D71C-C3EB-D367-73FD-39F53CD22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21" y="778556"/>
                <a:ext cx="1136273" cy="461665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769328"/>
      </p:ext>
    </p:extLst>
  </p:cSld>
  <p:clrMapOvr>
    <a:masterClrMapping/>
  </p:clrMapOvr>
  <p:transition>
    <p:fade thruBlk="1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Domain and Free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 domain</a:t>
                </a:r>
              </a:p>
              <a:p>
                <a:pPr>
                  <a:spcBef>
                    <a:spcPts val="2400"/>
                  </a:spcBef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dirty="0"/>
                  <a:t>: stress-like internal variables (hardening properties)</a:t>
                </a:r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Isotropy</a:t>
                </a:r>
                <a:r>
                  <a:rPr lang="en-US" dirty="0"/>
                  <a:t>: the yield function is independent of orientation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>
                    <a:solidFill>
                      <a:srgbClr val="2C02C6"/>
                    </a:solidFill>
                  </a:rPr>
                  <a:t>objectivity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Free energy function (similar to strain energy density)</a:t>
                </a:r>
              </a:p>
              <a:p>
                <a:pPr>
                  <a:spcBef>
                    <a:spcPts val="2400"/>
                  </a:spcBef>
                </a:pPr>
                <a:endParaRPr lang="en-US" dirty="0"/>
              </a:p>
              <a:p>
                <a:pPr lvl="1"/>
                <a:r>
                  <a:rPr lang="en-US" dirty="0"/>
                  <a:t>Elastic left C-G deformation tensor: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strain-like internal variables vector: 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Free energy only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, and due to isotropy,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354317" y="1240221"/>
            <a:ext cx="3394842" cy="57806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2911366" y="3689131"/>
            <a:ext cx="1860331" cy="58857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A34796-11BC-E2A9-68EF-C0161FA9F3B2}"/>
                  </a:ext>
                </a:extLst>
              </p:cNvPr>
              <p:cNvSpPr txBox="1"/>
              <p:nvPr/>
            </p:nvSpPr>
            <p:spPr>
              <a:xfrm>
                <a:off x="2242533" y="1298422"/>
                <a:ext cx="35723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sepChr m:val=",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sepChr m:val=",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≤0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A34796-11BC-E2A9-68EF-C0161FA9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533" y="1298422"/>
                <a:ext cx="3572388" cy="461665"/>
              </a:xfrm>
              <a:prstGeom prst="rect">
                <a:avLst/>
              </a:prstGeom>
              <a:blipFill>
                <a:blip r:embed="rId3"/>
                <a:stretch>
                  <a:fillRect t="-127632" b="-19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683FA5-922A-79B8-BE44-4B031C5D2596}"/>
                  </a:ext>
                </a:extLst>
              </p:cNvPr>
              <p:cNvSpPr txBox="1"/>
              <p:nvPr/>
            </p:nvSpPr>
            <p:spPr>
              <a:xfrm>
                <a:off x="2911366" y="3738198"/>
                <a:ext cx="1967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683FA5-922A-79B8-BE44-4B031C5D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66" y="3738198"/>
                <a:ext cx="1967462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19E8A-80CF-8BD0-6668-0F6AEC09FE2B}"/>
                  </a:ext>
                </a:extLst>
              </p:cNvPr>
              <p:cNvSpPr txBox="1"/>
              <p:nvPr/>
            </p:nvSpPr>
            <p:spPr>
              <a:xfrm>
                <a:off x="4786687" y="4778390"/>
                <a:ext cx="1305037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19E8A-80CF-8BD0-6668-0F6AEC09F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87" y="4778390"/>
                <a:ext cx="1305037" cy="7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131233"/>
      </p:ext>
    </p:extLst>
  </p:cSld>
  <p:clrMapOvr>
    <a:masterClrMapping/>
  </p:clrMapOvr>
  <p:transition>
    <p:fade thruBlk="1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Dissipation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Dissipation function (ignoring thermal part)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Rate of stress work – rate of free energy change</a:t>
                </a:r>
              </a:p>
              <a:p>
                <a:pPr lvl="1"/>
                <a:r>
                  <a:rPr lang="en-US" dirty="0"/>
                  <a:t>Rate of deformation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𝑠𝑦𝑚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velocity gradient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Dissipation is energy loss due to plastic deformation (irreversible)</a:t>
                </a:r>
              </a:p>
              <a:p>
                <a:r>
                  <a:rPr lang="en-US" dirty="0"/>
                  <a:t>Rate of elastic left C-G tensor</a:t>
                </a:r>
              </a:p>
              <a:p>
                <a:pPr lvl="1"/>
                <a:r>
                  <a:rPr lang="en-US" dirty="0"/>
                  <a:t>We can’t differentiate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because its reference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Transform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err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1" i="0" dirty="0" err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relation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77766" y="1250731"/>
            <a:ext cx="3878317" cy="88286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B8569-21E3-BAAE-9425-56553F16D101}"/>
                  </a:ext>
                </a:extLst>
              </p:cNvPr>
              <p:cNvSpPr txBox="1"/>
              <p:nvPr/>
            </p:nvSpPr>
            <p:spPr>
              <a:xfrm>
                <a:off x="956544" y="1245686"/>
                <a:ext cx="3742819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sepChr m:val=",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B8569-21E3-BAAE-9425-56553F16D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44" y="1245686"/>
                <a:ext cx="3742819" cy="793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47A05-BDE1-2672-FB71-05827FFFFEA7}"/>
                  </a:ext>
                </a:extLst>
              </p:cNvPr>
              <p:cNvSpPr txBox="1"/>
              <p:nvPr/>
            </p:nvSpPr>
            <p:spPr>
              <a:xfrm>
                <a:off x="1290804" y="5133976"/>
                <a:ext cx="6475171" cy="44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sSubSup>
                            <m:sSub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47A05-BDE1-2672-FB71-05827FFFF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04" y="5133976"/>
                <a:ext cx="6475171" cy="445891"/>
              </a:xfrm>
              <a:prstGeom prst="rect">
                <a:avLst/>
              </a:prstGeom>
              <a:blipFill>
                <a:blip r:embed="rId4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66960F-A8A5-B9EB-792B-F2A54F079CC2}"/>
                  </a:ext>
                </a:extLst>
              </p:cNvPr>
              <p:cNvSpPr txBox="1"/>
              <p:nvPr/>
            </p:nvSpPr>
            <p:spPr>
              <a:xfrm>
                <a:off x="1378025" y="5579867"/>
                <a:ext cx="4592411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acc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66960F-A8A5-B9EB-792B-F2A54F07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25" y="5579867"/>
                <a:ext cx="4592411" cy="676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182773"/>
      </p:ext>
    </p:extLst>
  </p:cSld>
  <p:clrMapOvr>
    <a:masterClrMapping/>
  </p:clrMapOvr>
  <p:transition>
    <p:fade thruBlk="1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Elastic Left C-G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Rate of elastic left C-G tensor cont.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Lie derivative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pulling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back to the undeformed configuration, and after taking a time derivative, pushing forward to the current configuration (</a:t>
                </a:r>
                <a:r>
                  <a:rPr lang="en-US" b="1" dirty="0">
                    <a:solidFill>
                      <a:srgbClr val="2C02C6"/>
                    </a:solidFill>
                  </a:rPr>
                  <a:t>plastic deformation</a:t>
                </a:r>
                <a:r>
                  <a:rPr lang="en-US" dirty="0"/>
                  <a:t>)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Thus, we have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 bwMode="auto">
          <a:xfrm>
            <a:off x="2283783" y="1797269"/>
            <a:ext cx="515007" cy="441434"/>
          </a:xfrm>
          <a:custGeom>
            <a:avLst/>
            <a:gdLst>
              <a:gd name="connsiteX0" fmla="*/ 0 w 515007"/>
              <a:gd name="connsiteY0" fmla="*/ 0 h 441434"/>
              <a:gd name="connsiteX1" fmla="*/ 0 w 515007"/>
              <a:gd name="connsiteY1" fmla="*/ 441434 h 441434"/>
              <a:gd name="connsiteX2" fmla="*/ 515007 w 515007"/>
              <a:gd name="connsiteY2" fmla="*/ 441434 h 4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007" h="441434">
                <a:moveTo>
                  <a:pt x="0" y="0"/>
                </a:moveTo>
                <a:lnTo>
                  <a:pt x="0" y="441434"/>
                </a:lnTo>
                <a:lnTo>
                  <a:pt x="515007" y="441434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225015" y="1713186"/>
            <a:ext cx="599090" cy="1250731"/>
          </a:xfrm>
          <a:custGeom>
            <a:avLst/>
            <a:gdLst>
              <a:gd name="connsiteX0" fmla="*/ 0 w 599090"/>
              <a:gd name="connsiteY0" fmla="*/ 0 h 1250731"/>
              <a:gd name="connsiteX1" fmla="*/ 0 w 599090"/>
              <a:gd name="connsiteY1" fmla="*/ 1250731 h 1250731"/>
              <a:gd name="connsiteX2" fmla="*/ 599090 w 599090"/>
              <a:gd name="connsiteY2" fmla="*/ 1250731 h 125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090" h="1250731">
                <a:moveTo>
                  <a:pt x="0" y="0"/>
                </a:moveTo>
                <a:lnTo>
                  <a:pt x="0" y="1250731"/>
                </a:lnTo>
                <a:lnTo>
                  <a:pt x="599090" y="1250731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12579" y="5087007"/>
            <a:ext cx="3268718" cy="6096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40670" y="2613560"/>
                <a:ext cx="29674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3225" indent="-403225"/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000" b="1" i="1" baseline="-2500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b="1" dirty="0">
                    <a:solidFill>
                      <a:srgbClr val="2C02C6"/>
                    </a:solidFill>
                  </a:rPr>
                  <a:t>: plastic right C-G </a:t>
                </a:r>
                <a:br>
                  <a:rPr lang="en-US" sz="2000" b="1" dirty="0">
                    <a:solidFill>
                      <a:srgbClr val="2C02C6"/>
                    </a:solidFill>
                  </a:rPr>
                </a:br>
                <a:r>
                  <a:rPr lang="en-US" sz="2000" b="1" dirty="0">
                    <a:solidFill>
                      <a:srgbClr val="2C02C6"/>
                    </a:solidFill>
                  </a:rPr>
                  <a:t>deformation tensor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70" y="2613560"/>
                <a:ext cx="2967479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 bwMode="auto">
          <a:xfrm rot="16200000">
            <a:off x="3404246" y="5270383"/>
            <a:ext cx="325821" cy="133592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16200000">
            <a:off x="4625661" y="5586247"/>
            <a:ext cx="325821" cy="70419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1424" y="607498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Elastic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6624" y="607498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1407CF-4A97-3C2D-489C-8B20C942A328}"/>
                  </a:ext>
                </a:extLst>
              </p:cNvPr>
              <p:cNvSpPr txBox="1"/>
              <p:nvPr/>
            </p:nvSpPr>
            <p:spPr>
              <a:xfrm>
                <a:off x="1995977" y="5144814"/>
                <a:ext cx="3501921" cy="48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𝐋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1407CF-4A97-3C2D-489C-8B20C942A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77" y="5144814"/>
                <a:ext cx="3501921" cy="483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821F6-76D8-3DA3-43BF-28E9907CDD91}"/>
                  </a:ext>
                </a:extLst>
              </p:cNvPr>
              <p:cNvSpPr txBox="1"/>
              <p:nvPr/>
            </p:nvSpPr>
            <p:spPr>
              <a:xfrm>
                <a:off x="2703656" y="1873729"/>
                <a:ext cx="5404493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𝐋</m:t>
                      </m:r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𝐋</m:t>
                      </m:r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821F6-76D8-3DA3-43BF-28E9907C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56" y="1873729"/>
                <a:ext cx="5404493" cy="677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94D61D-8C1F-704C-E059-F1466B091F52}"/>
                  </a:ext>
                </a:extLst>
              </p:cNvPr>
              <p:cNvSpPr txBox="1"/>
              <p:nvPr/>
            </p:nvSpPr>
            <p:spPr>
              <a:xfrm>
                <a:off x="3746937" y="2742197"/>
                <a:ext cx="783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94D61D-8C1F-704C-E059-F1466B091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937" y="2742197"/>
                <a:ext cx="78329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7B38E0-3A3A-61C2-AB8C-FDC8FAAA24D9}"/>
                  </a:ext>
                </a:extLst>
              </p:cNvPr>
              <p:cNvSpPr txBox="1"/>
              <p:nvPr/>
            </p:nvSpPr>
            <p:spPr>
              <a:xfrm>
                <a:off x="1154242" y="1165933"/>
                <a:ext cx="4592411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acc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7B38E0-3A3A-61C2-AB8C-FDC8FAAA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242" y="1165933"/>
                <a:ext cx="4592411" cy="676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501306"/>
      </p:ext>
    </p:extLst>
  </p:cSld>
  <p:clrMapOvr>
    <a:masterClrMapping/>
  </p:clrMapOvr>
  <p:transition>
    <p:fade thruBlk="1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Dissipation Function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/>
              <a:t>Dissipation function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2872" y="5062683"/>
                <a:ext cx="6101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 symmetric tensors,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𝐀𝐂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endParaRPr lang="en-US" sz="2000" b="1" dirty="0"/>
              </a:p>
              <a:p>
                <a:r>
                  <a:rPr lang="en-US" sz="2000" dirty="0"/>
                  <a:t>For a symmetric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2000" dirty="0"/>
                  <a:t> and general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 i="0" dirty="0">
                        <a:latin typeface="Cambria Math" panose="02040503050406030204" pitchFamily="18" charset="0"/>
                      </a:rPr>
                      <m:t>sym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72" y="5062683"/>
                <a:ext cx="6101286" cy="707886"/>
              </a:xfrm>
              <a:prstGeom prst="rect">
                <a:avLst/>
              </a:prstGeom>
              <a:blipFill>
                <a:blip r:embed="rId2"/>
                <a:stretch>
                  <a:fillRect l="-999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23685C-3064-8D88-4ACD-A0FE38B3AE54}"/>
                  </a:ext>
                </a:extLst>
              </p:cNvPr>
              <p:cNvSpPr txBox="1"/>
              <p:nvPr/>
            </p:nvSpPr>
            <p:spPr>
              <a:xfrm>
                <a:off x="848256" y="1173088"/>
                <a:ext cx="7447488" cy="3457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sepChr m:val=",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𝜕𝜓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𝜕𝜓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</m:acc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𝜕𝜓</m:t>
                                    </m:r>
                                  </m:num>
                                  <m:den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𝐋</m:t>
                                    </m:r>
                                    <m:sSub>
                                      <m:sSubPr>
                                        <m:ctrlPr>
                                          <a:rPr lang="en-US" sz="2000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𝐋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</m:acc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𝜕𝜓</m:t>
                                    </m:r>
                                  </m:num>
                                  <m:den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𝜕𝜓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v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</m:acc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𝜕𝜓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𝜕𝜓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v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</m:acc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23685C-3064-8D88-4ACD-A0FE38B3A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56" y="1173088"/>
                <a:ext cx="7447488" cy="3457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943840"/>
      </p:ext>
    </p:extLst>
  </p:cSld>
  <p:clrMapOvr>
    <a:masterClrMapping/>
  </p:clrMapOvr>
  <p:transition>
    <p:fade thruBlk="1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Maximum Dissipation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Principle of Maximum Dissipation</a:t>
                </a:r>
              </a:p>
              <a:p>
                <a:pPr lvl="1"/>
                <a:r>
                  <a:rPr lang="en-US" dirty="0"/>
                  <a:t>For all admissible stresses and internal variables, the inequality must satisfy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we consider the material is elastic, then no plastic variable will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order to satisfy the inequality for any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dirty="0"/>
                  <a:t> (especially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Total form</a:t>
                </a:r>
                <a:r>
                  <a:rPr lang="en-US" dirty="0"/>
                  <a:t>: constitutive relation is given in terms of stress, not stress increment</a:t>
                </a:r>
              </a:p>
              <a:p>
                <a:pPr lvl="1"/>
                <a:r>
                  <a:rPr lang="en-US" dirty="0"/>
                  <a:t>In addition,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3121572" y="4214648"/>
            <a:ext cx="1839311" cy="94593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2828" y="4487917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C02C6"/>
                </a:solidFill>
              </a:rPr>
              <a:t>Constitutive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A5993-9037-BA8D-0D99-52738DE4FFAC}"/>
                  </a:ext>
                </a:extLst>
              </p:cNvPr>
              <p:cNvSpPr txBox="1"/>
              <p:nvPr/>
            </p:nvSpPr>
            <p:spPr>
              <a:xfrm>
                <a:off x="3080836" y="4259098"/>
                <a:ext cx="1920782" cy="857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𝛕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A5993-9037-BA8D-0D99-52738DE4F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36" y="4259098"/>
                <a:ext cx="1920782" cy="857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FB8CA5-7E6D-F610-1191-B05360F05F2E}"/>
                  </a:ext>
                </a:extLst>
              </p:cNvPr>
              <p:cNvSpPr txBox="1"/>
              <p:nvPr/>
            </p:nvSpPr>
            <p:spPr>
              <a:xfrm>
                <a:off x="906905" y="1948721"/>
                <a:ext cx="7412735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FB8CA5-7E6D-F610-1191-B05360F05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5" y="1948721"/>
                <a:ext cx="7412735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53951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2"/>
                <a:ext cx="8909050" cy="3218723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Analysis is performed with a given incremental strain</a:t>
                </a:r>
              </a:p>
              <a:p>
                <a:pPr lvl="1"/>
                <a:r>
                  <a:rPr lang="en-US" dirty="0"/>
                  <a:t>N-R iteration will provide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𝛥𝜀</m:t>
                    </m:r>
                  </m:oMath>
                </a14:m>
                <a:endParaRPr lang="en-US" b="1" dirty="0">
                  <a:sym typeface="Euclid Symbol"/>
                </a:endParaRPr>
              </a:p>
              <a:p>
                <a:pPr lvl="1"/>
                <a:r>
                  <a:rPr lang="en-US" dirty="0"/>
                  <a:t>But we don’t know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When the material is in the initial elastic range, regular elastic analysis procedure can be used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When the material is in the plastic range, we have to </a:t>
                </a:r>
                <a:r>
                  <a:rPr lang="en-US" b="1" dirty="0">
                    <a:solidFill>
                      <a:srgbClr val="2C02C6"/>
                    </a:solidFill>
                  </a:rPr>
                  <a:t>determine incremental plastic strain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2"/>
                <a:ext cx="8909050" cy="3218723"/>
              </a:xfrm>
              <a:blipFill>
                <a:blip r:embed="rId2"/>
                <a:stretch>
                  <a:fillRect l="-889" t="-1326" r="-75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 bwMode="auto">
          <a:xfrm>
            <a:off x="2465394" y="5391632"/>
            <a:ext cx="2079172" cy="67846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5179733" y="3812186"/>
            <a:ext cx="3519230" cy="2818975"/>
            <a:chOff x="2225" y="5434"/>
            <a:chExt cx="3074" cy="2697"/>
          </a:xfrm>
        </p:grpSpPr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>
              <a:off x="2574" y="7752"/>
              <a:ext cx="2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rot="16200000">
              <a:off x="1617" y="6811"/>
              <a:ext cx="21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" name="Text Box 7"/>
            <p:cNvSpPr txBox="1">
              <a:spLocks noChangeAspect="1" noChangeArrowheads="1"/>
            </p:cNvSpPr>
            <p:nvPr/>
          </p:nvSpPr>
          <p:spPr bwMode="auto">
            <a:xfrm>
              <a:off x="2643" y="5434"/>
              <a:ext cx="11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5184" y="7749"/>
              <a:ext cx="9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3364" y="6714"/>
              <a:ext cx="10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2486" y="6575"/>
              <a:ext cx="18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sz="16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11"/>
            <p:cNvSpPr txBox="1">
              <a:spLocks noChangeAspect="1" noChangeArrowheads="1"/>
            </p:cNvSpPr>
            <p:nvPr/>
          </p:nvSpPr>
          <p:spPr bwMode="auto">
            <a:xfrm>
              <a:off x="3185" y="7696"/>
              <a:ext cx="1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708" y="6180"/>
              <a:ext cx="2437" cy="1568"/>
            </a:xfrm>
            <a:custGeom>
              <a:avLst/>
              <a:gdLst/>
              <a:ahLst/>
              <a:cxnLst>
                <a:cxn ang="0">
                  <a:pos x="0" y="1568"/>
                </a:cxn>
                <a:cxn ang="0">
                  <a:pos x="562" y="518"/>
                </a:cxn>
                <a:cxn ang="0">
                  <a:pos x="2437" y="0"/>
                </a:cxn>
              </a:cxnLst>
              <a:rect l="0" t="0" r="r" b="b"/>
              <a:pathLst>
                <a:path w="2437" h="1568">
                  <a:moveTo>
                    <a:pt x="0" y="1568"/>
                  </a:moveTo>
                  <a:lnTo>
                    <a:pt x="562" y="518"/>
                  </a:lnTo>
                  <a:lnTo>
                    <a:pt x="243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700" y="6705"/>
              <a:ext cx="578" cy="1050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692" y="6585"/>
              <a:ext cx="983" cy="1170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693" y="6352"/>
              <a:ext cx="1126" cy="1403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810" y="6352"/>
              <a:ext cx="721" cy="1403"/>
            </a:xfrm>
            <a:custGeom>
              <a:avLst/>
              <a:gdLst/>
              <a:ahLst/>
              <a:cxnLst>
                <a:cxn ang="0">
                  <a:pos x="473" y="1050"/>
                </a:cxn>
                <a:cxn ang="0">
                  <a:pos x="473" y="0"/>
                </a:cxn>
                <a:cxn ang="0">
                  <a:pos x="0" y="0"/>
                </a:cxn>
              </a:cxnLst>
              <a:rect l="0" t="0" r="r" b="b"/>
              <a:pathLst>
                <a:path w="473" h="1050">
                  <a:moveTo>
                    <a:pt x="473" y="105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3399" y="6194"/>
              <a:ext cx="494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955" y="6352"/>
              <a:ext cx="0" cy="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2225" y="6328"/>
              <a:ext cx="23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461" y="6460"/>
              <a:ext cx="5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450" y="6758"/>
              <a:ext cx="135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668" y="7786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523" y="7786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3668" y="7868"/>
              <a:ext cx="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Text Box 28"/>
            <p:cNvSpPr txBox="1">
              <a:spLocks noChangeAspect="1" noChangeArrowheads="1"/>
            </p:cNvSpPr>
            <p:nvPr/>
          </p:nvSpPr>
          <p:spPr bwMode="auto">
            <a:xfrm>
              <a:off x="3985" y="7848"/>
              <a:ext cx="21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825" y="7410"/>
              <a:ext cx="6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Text Box 30"/>
            <p:cNvSpPr txBox="1">
              <a:spLocks noChangeAspect="1" noChangeArrowheads="1"/>
            </p:cNvSpPr>
            <p:nvPr/>
          </p:nvSpPr>
          <p:spPr bwMode="auto">
            <a:xfrm>
              <a:off x="4006" y="7091"/>
              <a:ext cx="27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spect="1" noChangeArrowheads="1"/>
            </p:cNvSpPr>
            <p:nvPr/>
          </p:nvSpPr>
          <p:spPr bwMode="auto">
            <a:xfrm>
              <a:off x="3331" y="7097"/>
              <a:ext cx="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</a:t>
              </a:r>
              <a:r>
                <a:rPr kumimoji="0" lang="en-US" altLang="ko-KR" sz="16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sz="1600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374" y="7410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4105" y="6287621"/>
            <a:ext cx="550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Only when the material is on the plastic curve!!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CA2DA2-E434-A72D-81B8-774664230E0E}"/>
                  </a:ext>
                </a:extLst>
              </p:cNvPr>
              <p:cNvSpPr txBox="1"/>
              <p:nvPr/>
            </p:nvSpPr>
            <p:spPr>
              <a:xfrm>
                <a:off x="590145" y="4107985"/>
                <a:ext cx="4971682" cy="1966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𝛥𝜀</m:t>
                            </m:r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𝛥𝜎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  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𝛥𝜀</m:t>
                                </m:r>
                              </m:num>
                              <m:den>
                                <m:r>
                                  <a:rPr lang="en-US" sz="2000" b="0" i="0" dirty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CA2DA2-E434-A72D-81B8-774664230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45" y="4107985"/>
                <a:ext cx="4971682" cy="1966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Maximum Dissipation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Reduced dissipation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Principle of Maximum Dissipation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en-US" dirty="0"/>
                  <a:t>Plastic deformation occurs in the direction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>
                  <a:lnSpc>
                    <a:spcPts val="3000"/>
                  </a:lnSpc>
                </a:pPr>
                <a:r>
                  <a:rPr lang="en-US" dirty="0"/>
                  <a:t>In classical associative plasticity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786760" y="2217683"/>
            <a:ext cx="3467030" cy="75674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6111" y="24384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C02C6"/>
                </a:solidFill>
              </a:rPr>
              <a:t>Plastic </a:t>
            </a:r>
            <a:br>
              <a:rPr lang="en-US" sz="2000" b="1" dirty="0">
                <a:solidFill>
                  <a:srgbClr val="2C02C6"/>
                </a:solidFill>
              </a:rPr>
            </a:br>
            <a:r>
              <a:rPr lang="en-US" sz="2000" b="1" dirty="0">
                <a:solidFill>
                  <a:srgbClr val="2C02C6"/>
                </a:solidFill>
              </a:rPr>
              <a:t>dissipation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DFC93-3241-DE91-7C09-DA6471B50691}"/>
              </a:ext>
            </a:extLst>
          </p:cNvPr>
          <p:cNvSpPr txBox="1"/>
          <p:nvPr/>
        </p:nvSpPr>
        <p:spPr>
          <a:xfrm>
            <a:off x="1287780" y="12420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5FEC9-622C-D9A5-1DCF-19BE30DA9228}"/>
                  </a:ext>
                </a:extLst>
              </p:cNvPr>
              <p:cNvSpPr txBox="1"/>
              <p:nvPr/>
            </p:nvSpPr>
            <p:spPr>
              <a:xfrm>
                <a:off x="1135444" y="1291089"/>
                <a:ext cx="4640438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5FEC9-622C-D9A5-1DCF-19BE30DA9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444" y="1291089"/>
                <a:ext cx="4640438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2B9B22-5C2B-5386-3855-40AC5D8A9599}"/>
                  </a:ext>
                </a:extLst>
              </p:cNvPr>
              <p:cNvSpPr txBox="1"/>
              <p:nvPr/>
            </p:nvSpPr>
            <p:spPr>
              <a:xfrm>
                <a:off x="1227327" y="2234239"/>
                <a:ext cx="4062522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2B9B22-5C2B-5386-3855-40AC5D8A9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27" y="2234239"/>
                <a:ext cx="4062522" cy="6787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2ED8C-94EA-2DF2-D95E-DB04E7CB7878}"/>
                  </a:ext>
                </a:extLst>
              </p:cNvPr>
              <p:cNvSpPr txBox="1"/>
              <p:nvPr/>
            </p:nvSpPr>
            <p:spPr>
              <a:xfrm>
                <a:off x="1933731" y="4999220"/>
                <a:ext cx="2437462" cy="418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2ED8C-94EA-2DF2-D95E-DB04E7CB7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731" y="4999220"/>
                <a:ext cx="2437462" cy="418000"/>
              </a:xfrm>
              <a:prstGeom prst="rect">
                <a:avLst/>
              </a:prstGeom>
              <a:blipFill>
                <a:blip r:embed="rId5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B36658-B8BA-35C2-1256-319EDC86D687}"/>
                  </a:ext>
                </a:extLst>
              </p:cNvPr>
              <p:cNvSpPr txBox="1"/>
              <p:nvPr/>
            </p:nvSpPr>
            <p:spPr>
              <a:xfrm>
                <a:off x="1794255" y="5566911"/>
                <a:ext cx="2987102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∥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B36658-B8BA-35C2-1256-319EDC86D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55" y="5566911"/>
                <a:ext cx="2987102" cy="677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520378"/>
      </p:ext>
    </p:extLst>
  </p:cSld>
  <p:clrMapOvr>
    <a:masterClrMapping/>
  </p:clrMapOvr>
  <p:transition>
    <p:fade thruBlk="1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Maximum Dissipation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Principle of Maximum Dissipation cont.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en-US" dirty="0"/>
                  <a:t>For given rates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state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maximize the dissipation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>
                  <a:lnSpc>
                    <a:spcPts val="3000"/>
                  </a:lnSpc>
                </a:pPr>
                <a:endParaRPr lang="en-US" dirty="0"/>
              </a:p>
              <a:p>
                <a:pPr lvl="1">
                  <a:spcBef>
                    <a:spcPts val="24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For classical variational inequality, the dissipation inequality satisfies if and only if the coefficients are in the normal direction of the elastic domain (defined by yield function)</a:t>
                </a:r>
              </a:p>
              <a:p>
                <a:r>
                  <a:rPr lang="en-US" dirty="0"/>
                  <a:t>Geometric interpretation</a:t>
                </a:r>
              </a:p>
              <a:p>
                <a:pPr lvl="1"/>
                <a:r>
                  <a:rPr lang="en-US" dirty="0"/>
                  <a:t>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should reside inside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Thus, the angle </a:t>
                </a:r>
                <a:r>
                  <a:rPr lang="en-US" dirty="0">
                    <a:latin typeface="Symbol" pitchFamily="18" charset="2"/>
                  </a:rPr>
                  <a:t>q</a:t>
                </a:r>
                <a:r>
                  <a:rPr lang="en-US" dirty="0"/>
                  <a:t> should be greater </a:t>
                </a:r>
                <a:br>
                  <a:rPr lang="en-US" dirty="0"/>
                </a:br>
                <a:r>
                  <a:rPr lang="en-US" dirty="0"/>
                  <a:t>than or equal to 90</a:t>
                </a:r>
                <a:r>
                  <a:rPr lang="en-US" baseline="30000" dirty="0"/>
                  <a:t>o</a:t>
                </a:r>
              </a:p>
              <a:p>
                <a:pPr lvl="1"/>
                <a:r>
                  <a:rPr lang="en-US" dirty="0"/>
                  <a:t>In order to satisfy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br>
                  <a:rPr lang="en-US" dirty="0"/>
                </a:br>
                <a:r>
                  <a:rPr lang="en-US" dirty="0"/>
                  <a:t>should be normal to yield surface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060936" y="4133850"/>
            <a:ext cx="2419489" cy="2453067"/>
            <a:chOff x="2646096" y="4133850"/>
            <a:chExt cx="2419489" cy="2453067"/>
          </a:xfrm>
        </p:grpSpPr>
        <p:sp>
          <p:nvSpPr>
            <p:cNvPr id="16" name="Oval 15"/>
            <p:cNvSpPr/>
            <p:nvPr/>
          </p:nvSpPr>
          <p:spPr bwMode="auto">
            <a:xfrm>
              <a:off x="2646096" y="4701473"/>
              <a:ext cx="1885444" cy="1885444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E</a:t>
              </a:r>
            </a:p>
          </p:txBody>
        </p:sp>
        <p:cxnSp>
          <p:nvCxnSpPr>
            <p:cNvPr id="18" name="Straight Arrow Connector 17"/>
            <p:cNvCxnSpPr>
              <a:stCxn id="16" idx="7"/>
            </p:cNvCxnSpPr>
            <p:nvPr/>
          </p:nvCxnSpPr>
          <p:spPr bwMode="auto">
            <a:xfrm rot="5400000" flipH="1" flipV="1">
              <a:off x="4259469" y="4503218"/>
              <a:ext cx="470326" cy="47841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296871" y="478239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Symbol" pitchFamily="18" charset="2"/>
                </a:rPr>
                <a:t>t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4811585" y="4133850"/>
            <a:ext cx="2540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7160" imgH="647640" progId="Equation.DSMT4">
                    <p:embed/>
                  </p:oleObj>
                </mc:Choice>
                <mc:Fallback>
                  <p:oleObj name="Equation" r:id="rId3" imgW="317160" imgH="64764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1585" y="4133850"/>
                          <a:ext cx="254000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/>
            <p:cNvCxnSpPr>
              <a:endCxn id="16" idx="7"/>
            </p:cNvCxnSpPr>
            <p:nvPr/>
          </p:nvCxnSpPr>
          <p:spPr bwMode="auto">
            <a:xfrm flipV="1">
              <a:off x="3261090" y="4977590"/>
              <a:ext cx="994333" cy="5565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944152" y="4797229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Symbol" pitchFamily="18" charset="2"/>
                </a:rPr>
                <a:t>t</a:t>
              </a:r>
              <a:r>
                <a:rPr lang="en-US" baseline="30000" dirty="0">
                  <a:latin typeface="Symbol" pitchFamily="18" charset="2"/>
                </a:rPr>
                <a:t>*</a:t>
              </a:r>
            </a:p>
          </p:txBody>
        </p:sp>
        <p:sp>
          <p:nvSpPr>
            <p:cNvPr id="25" name="Arc 24"/>
            <p:cNvSpPr/>
            <p:nvPr/>
          </p:nvSpPr>
          <p:spPr bwMode="auto">
            <a:xfrm rot="18907442">
              <a:off x="3957005" y="4766209"/>
              <a:ext cx="461246" cy="461246"/>
            </a:xfrm>
            <a:prstGeom prst="arc">
              <a:avLst>
                <a:gd name="adj1" fmla="val 13674358"/>
                <a:gd name="adj2" fmla="val 279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6116" y="444927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A99DE2-DD5E-D4E6-6EC2-5F2B9739EEBB}"/>
                  </a:ext>
                </a:extLst>
              </p:cNvPr>
              <p:cNvSpPr txBox="1"/>
              <p:nvPr/>
            </p:nvSpPr>
            <p:spPr>
              <a:xfrm>
                <a:off x="786984" y="2106118"/>
                <a:ext cx="7607508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  ∀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A99DE2-DD5E-D4E6-6EC2-5F2B9739E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84" y="2106118"/>
                <a:ext cx="7607508" cy="678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726627"/>
      </p:ext>
    </p:extLst>
  </p:cSld>
  <p:clrMapOvr>
    <a:masterClrMapping/>
  </p:clrMapOvr>
  <p:transition>
    <p:fade thruBlk="1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Maximum Dissipation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Evolution equations for multiplicative decomposition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Plastic evolution is still in a rate form</a:t>
                </a:r>
              </a:p>
              <a:p>
                <a:pPr lvl="1"/>
                <a:r>
                  <a:rPr lang="en-US" dirty="0"/>
                  <a:t>Stress is hyperelastic (total form)</a:t>
                </a:r>
              </a:p>
              <a:p>
                <a:pPr lvl="1"/>
                <a:r>
                  <a:rPr lang="en-US" dirty="0"/>
                  <a:t>Plastic evolution is given in terms of strain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We need to integrate these equations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1166649" y="1324303"/>
            <a:ext cx="3216166" cy="92491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528442" y="1345323"/>
            <a:ext cx="2123090" cy="92491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522C42-88FD-1BDC-1B1D-0B81ED36F06D}"/>
                  </a:ext>
                </a:extLst>
              </p:cNvPr>
              <p:cNvSpPr txBox="1"/>
              <p:nvPr/>
            </p:nvSpPr>
            <p:spPr>
              <a:xfrm>
                <a:off x="1045669" y="1375962"/>
                <a:ext cx="3458126" cy="80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sepChr m:val=",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522C42-88FD-1BDC-1B1D-0B81ED36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69" y="1375962"/>
                <a:ext cx="3458126" cy="8091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FBC9CC-55CE-257E-EB31-4C789624F2F2}"/>
                  </a:ext>
                </a:extLst>
              </p:cNvPr>
              <p:cNvSpPr txBox="1"/>
              <p:nvPr/>
            </p:nvSpPr>
            <p:spPr>
              <a:xfrm>
                <a:off x="5590385" y="1398970"/>
                <a:ext cx="2061147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sepChr m:val=",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FBC9CC-55CE-257E-EB31-4C789624F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85" y="1398970"/>
                <a:ext cx="2061147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48EF4-5AEB-4EE1-285F-BDA5773DD7DA}"/>
                  </a:ext>
                </a:extLst>
              </p:cNvPr>
              <p:cNvSpPr txBox="1"/>
              <p:nvPr/>
            </p:nvSpPr>
            <p:spPr>
              <a:xfrm>
                <a:off x="1627347" y="2450891"/>
                <a:ext cx="4993611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acc>
                        <m:accPr>
                          <m:chr m:val="̇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48EF4-5AEB-4EE1-285F-BDA5773DD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47" y="2450891"/>
                <a:ext cx="4993611" cy="506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68975"/>
      </p:ext>
    </p:extLst>
  </p:cSld>
  <p:clrMapOvr>
    <a:masterClrMapping/>
  </p:clrMapOvr>
  <p:transition>
    <p:fade thruBlk="1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en-US" b="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sSubSup>
                                <m:sSub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0" dirty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b="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dirty="0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b="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dirty="0"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Relative deformation gradient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First-order evolution equations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160579" y="1119352"/>
            <a:ext cx="3746937" cy="2054772"/>
            <a:chOff x="5171090" y="804042"/>
            <a:chExt cx="3746937" cy="2054772"/>
          </a:xfrm>
        </p:grpSpPr>
        <p:sp>
          <p:nvSpPr>
            <p:cNvPr id="20" name="Oval 19"/>
            <p:cNvSpPr/>
            <p:nvPr/>
          </p:nvSpPr>
          <p:spPr bwMode="auto">
            <a:xfrm>
              <a:off x="5171090" y="1870841"/>
              <a:ext cx="1324303" cy="987973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</a:rPr>
                <a:t>W</a:t>
              </a:r>
              <a:r>
                <a:rPr kumimoji="0" lang="en-US" sz="20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437586" y="1255985"/>
              <a:ext cx="1324303" cy="987973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 err="1">
                  <a:latin typeface="Symbol" pitchFamily="18" charset="2"/>
                </a:rPr>
                <a:t>W</a:t>
              </a:r>
              <a:r>
                <a:rPr lang="en-US" sz="2000" baseline="-25000" dirty="0" err="1">
                  <a:latin typeface="Arial" charset="0"/>
                </a:rPr>
                <a:t>n</a:t>
              </a:r>
              <a:endParaRPr lang="en-US" sz="2000" baseline="-25000" dirty="0"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593724" y="1382110"/>
              <a:ext cx="1324303" cy="987973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latin typeface="Symbol" pitchFamily="18" charset="2"/>
                </a:rPr>
                <a:t>W</a:t>
              </a:r>
              <a:r>
                <a:rPr lang="en-US" sz="2000" baseline="-25000" dirty="0">
                  <a:latin typeface="Arial" charset="0"/>
                </a:rPr>
                <a:t>n+1</a:t>
              </a: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5654566" y="1285765"/>
              <a:ext cx="1418896" cy="816304"/>
            </a:xfrm>
            <a:custGeom>
              <a:avLst/>
              <a:gdLst>
                <a:gd name="connsiteX0" fmla="*/ 0 w 1418896"/>
                <a:gd name="connsiteY0" fmla="*/ 816304 h 816304"/>
                <a:gd name="connsiteX1" fmla="*/ 168165 w 1418896"/>
                <a:gd name="connsiteY1" fmla="*/ 353849 h 816304"/>
                <a:gd name="connsiteX2" fmla="*/ 704193 w 1418896"/>
                <a:gd name="connsiteY2" fmla="*/ 38538 h 816304"/>
                <a:gd name="connsiteX3" fmla="*/ 1418896 w 1418896"/>
                <a:gd name="connsiteY3" fmla="*/ 122621 h 81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8896" h="816304">
                  <a:moveTo>
                    <a:pt x="0" y="816304"/>
                  </a:moveTo>
                  <a:cubicBezTo>
                    <a:pt x="25400" y="649890"/>
                    <a:pt x="50800" y="483477"/>
                    <a:pt x="168165" y="353849"/>
                  </a:cubicBezTo>
                  <a:cubicBezTo>
                    <a:pt x="285531" y="224221"/>
                    <a:pt x="495738" y="77076"/>
                    <a:pt x="704193" y="38538"/>
                  </a:cubicBezTo>
                  <a:cubicBezTo>
                    <a:pt x="912648" y="0"/>
                    <a:pt x="1165772" y="61310"/>
                    <a:pt x="1418896" y="12262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083972" y="1135118"/>
              <a:ext cx="1219200" cy="346841"/>
            </a:xfrm>
            <a:custGeom>
              <a:avLst/>
              <a:gdLst>
                <a:gd name="connsiteX0" fmla="*/ 0 w 1219200"/>
                <a:gd name="connsiteY0" fmla="*/ 273268 h 346841"/>
                <a:gd name="connsiteX1" fmla="*/ 304800 w 1219200"/>
                <a:gd name="connsiteY1" fmla="*/ 94592 h 346841"/>
                <a:gd name="connsiteX2" fmla="*/ 777766 w 1219200"/>
                <a:gd name="connsiteY2" fmla="*/ 42041 h 346841"/>
                <a:gd name="connsiteX3" fmla="*/ 1219200 w 1219200"/>
                <a:gd name="connsiteY3" fmla="*/ 346841 h 34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346841">
                  <a:moveTo>
                    <a:pt x="0" y="273268"/>
                  </a:moveTo>
                  <a:cubicBezTo>
                    <a:pt x="87586" y="203199"/>
                    <a:pt x="175172" y="133130"/>
                    <a:pt x="304800" y="94592"/>
                  </a:cubicBezTo>
                  <a:cubicBezTo>
                    <a:pt x="434428" y="56054"/>
                    <a:pt x="625366" y="0"/>
                    <a:pt x="777766" y="42041"/>
                  </a:cubicBezTo>
                  <a:cubicBezTo>
                    <a:pt x="930166" y="84082"/>
                    <a:pt x="1074683" y="215461"/>
                    <a:pt x="1219200" y="3468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27834" y="1030014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F</a:t>
              </a:r>
              <a:r>
                <a:rPr lang="en-US" baseline="30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51682" y="8040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f</a:t>
              </a:r>
              <a:endParaRPr lang="en-US" baseline="30000" dirty="0">
                <a:latin typeface="Comic Sans MS" pitchFamily="66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52842" y="6174223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Strain-based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BA2515-17E1-5C14-3D53-F0B046D3DA3A}"/>
                  </a:ext>
                </a:extLst>
              </p:cNvPr>
              <p:cNvSpPr txBox="1"/>
              <p:nvPr/>
            </p:nvSpPr>
            <p:spPr>
              <a:xfrm>
                <a:off x="898525" y="1714656"/>
                <a:ext cx="3107261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BA2515-17E1-5C14-3D53-F0B046D3D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25" y="1714656"/>
                <a:ext cx="3107261" cy="709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F7DE6-5AF2-C0E4-B6F1-90D5757DEB80}"/>
                  </a:ext>
                </a:extLst>
              </p:cNvPr>
              <p:cNvSpPr txBox="1"/>
              <p:nvPr/>
            </p:nvSpPr>
            <p:spPr>
              <a:xfrm>
                <a:off x="898525" y="2559268"/>
                <a:ext cx="1711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F7DE6-5AF2-C0E4-B6F1-90D5757DE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25" y="2559268"/>
                <a:ext cx="171194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F6D930-0F7C-9A25-F844-C5463455EE3C}"/>
                  </a:ext>
                </a:extLst>
              </p:cNvPr>
              <p:cNvSpPr txBox="1"/>
              <p:nvPr/>
            </p:nvSpPr>
            <p:spPr>
              <a:xfrm>
                <a:off x="898525" y="3069194"/>
                <a:ext cx="341144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𝐋𝐟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F6D930-0F7C-9A25-F844-C5463455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25" y="3069194"/>
                <a:ext cx="3411447" cy="709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A3977E-A94E-1C28-56E5-02C1D9C9B91C}"/>
                  </a:ext>
                </a:extLst>
              </p:cNvPr>
              <p:cNvSpPr txBox="1"/>
              <p:nvPr/>
            </p:nvSpPr>
            <p:spPr>
              <a:xfrm>
                <a:off x="757003" y="4474564"/>
                <a:ext cx="4159537" cy="689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  <m:sSub>
                            <m:sSub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A3977E-A94E-1C28-56E5-02C1D9C9B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03" y="4474564"/>
                <a:ext cx="4159537" cy="689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3FF4F2-B56A-F0EC-DB61-B128672FC6D3}"/>
                  </a:ext>
                </a:extLst>
              </p:cNvPr>
              <p:cNvSpPr txBox="1"/>
              <p:nvPr/>
            </p:nvSpPr>
            <p:spPr>
              <a:xfrm>
                <a:off x="654713" y="5200528"/>
                <a:ext cx="2084518" cy="74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3FF4F2-B56A-F0EC-DB61-B128672FC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3" y="5200528"/>
                <a:ext cx="2084518" cy="7414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C7A043-15F6-67ED-D944-5AAA5A71398A}"/>
                  </a:ext>
                </a:extLst>
              </p:cNvPr>
              <p:cNvSpPr txBox="1"/>
              <p:nvPr/>
            </p:nvSpPr>
            <p:spPr>
              <a:xfrm>
                <a:off x="793338" y="5938248"/>
                <a:ext cx="4143250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≤0,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C7A043-15F6-67ED-D944-5AAA5A71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" y="5938248"/>
                <a:ext cx="4143250" cy="437684"/>
              </a:xfrm>
              <a:prstGeom prst="rect">
                <a:avLst/>
              </a:prstGeom>
              <a:blipFill>
                <a:blip r:embed="rId8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8CAE205-B1FF-9A8E-C4DD-A96D881F9675}"/>
              </a:ext>
            </a:extLst>
          </p:cNvPr>
          <p:cNvGrpSpPr/>
          <p:nvPr/>
        </p:nvGrpSpPr>
        <p:grpSpPr>
          <a:xfrm>
            <a:off x="5420462" y="5037060"/>
            <a:ext cx="3110146" cy="946158"/>
            <a:chOff x="5420462" y="5037060"/>
            <a:chExt cx="3110146" cy="946158"/>
          </a:xfrm>
        </p:grpSpPr>
        <p:sp>
          <p:nvSpPr>
            <p:cNvPr id="39" name="TextBox 38"/>
            <p:cNvSpPr txBox="1"/>
            <p:nvPr/>
          </p:nvSpPr>
          <p:spPr>
            <a:xfrm>
              <a:off x="5861517" y="5037060"/>
              <a:ext cx="20104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Initial conditions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8374D4-24DC-222D-2AD1-6EEEAF7232DD}"/>
                    </a:ext>
                  </a:extLst>
                </p:cNvPr>
                <p:cNvSpPr txBox="1"/>
                <p:nvPr/>
              </p:nvSpPr>
              <p:spPr>
                <a:xfrm>
                  <a:off x="5420462" y="5352661"/>
                  <a:ext cx="3110146" cy="63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sepChr m:val=","/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0" dirty="0" smtClean="0"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sepChr m:val=",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sSup>
                              <m:sSup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8374D4-24DC-222D-2AD1-6EEEAF723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462" y="5352661"/>
                  <a:ext cx="3110146" cy="63055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665403"/>
      </p:ext>
    </p:extLst>
  </p:cSld>
  <p:clrMapOvr>
    <a:masterClrMapping/>
  </p:clrMapOvr>
  <p:transition>
    <p:fade thruBlk="1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Integration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Constitutive law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The constitutive relation is hyperelastic</a:t>
                </a:r>
              </a:p>
              <a:p>
                <a:pPr lvl="1"/>
                <a:r>
                  <a:rPr lang="en-US" dirty="0"/>
                  <a:t>Once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found, stress can be calculated by differentiating the free energy function. Same for the internal variables</a:t>
                </a:r>
              </a:p>
              <a:p>
                <a:r>
                  <a:rPr lang="en-US" dirty="0"/>
                  <a:t>Elastic predictor (no plastic flow)</a:t>
                </a:r>
              </a:p>
              <a:p>
                <a:pPr lvl="1"/>
                <a:r>
                  <a:rPr lang="en-US" dirty="0"/>
                  <a:t>Similar to classical plasticity, we will use elastic predictor and plastic corrector algorithm</a:t>
                </a:r>
              </a:p>
              <a:p>
                <a:pPr lvl="1"/>
                <a:r>
                  <a:rPr lang="en-US" dirty="0"/>
                  <a:t>For given incremental displacement, eliminate plastic flow and push the elastic, left C-G tensor forward to the current configuration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ED31BD-BB27-F3B6-4B9E-B0F77631ED7B}"/>
                  </a:ext>
                </a:extLst>
              </p:cNvPr>
              <p:cNvSpPr txBox="1"/>
              <p:nvPr/>
            </p:nvSpPr>
            <p:spPr>
              <a:xfrm>
                <a:off x="950333" y="1342004"/>
                <a:ext cx="1912768" cy="857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𝛕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ED31BD-BB27-F3B6-4B9E-B0F77631E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33" y="1342004"/>
                <a:ext cx="1912768" cy="857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E5B14-93BC-5FB3-EC79-7675A59E4FB2}"/>
                  </a:ext>
                </a:extLst>
              </p:cNvPr>
              <p:cNvSpPr txBox="1"/>
              <p:nvPr/>
            </p:nvSpPr>
            <p:spPr>
              <a:xfrm>
                <a:off x="3334157" y="1335399"/>
                <a:ext cx="2432654" cy="870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sepChr m:val=",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E5B14-93BC-5FB3-EC79-7675A59E4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57" y="1335399"/>
                <a:ext cx="2432654" cy="870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43FC91-77C0-0D53-DFE0-43372F71BC14}"/>
                  </a:ext>
                </a:extLst>
              </p:cNvPr>
              <p:cNvSpPr txBox="1"/>
              <p:nvPr/>
            </p:nvSpPr>
            <p:spPr>
              <a:xfrm>
                <a:off x="1906717" y="5733737"/>
                <a:ext cx="5050100" cy="542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43FC91-77C0-0D53-DFE0-43372F71B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17" y="5733737"/>
                <a:ext cx="5050100" cy="542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581153"/>
      </p:ext>
    </p:extLst>
  </p:cSld>
  <p:clrMapOvr>
    <a:masterClrMapping/>
  </p:clrMapOvr>
  <p:transition>
    <p:fade thruBlk="1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Integration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 predictor cont.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Check for yield status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US" dirty="0"/>
                  <a:t>, trial state is final state and stop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321327" y="1935298"/>
            <a:ext cx="4635062" cy="63062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80248" y="4900458"/>
            <a:ext cx="3683667" cy="107624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00B4-CA6A-6032-0783-AA7FFD82D1DE}"/>
                  </a:ext>
                </a:extLst>
              </p:cNvPr>
              <p:cNvSpPr txBox="1"/>
              <p:nvPr/>
            </p:nvSpPr>
            <p:spPr>
              <a:xfrm>
                <a:off x="854441" y="1274164"/>
                <a:ext cx="5837367" cy="52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bSup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00B4-CA6A-6032-0783-AA7FFD82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41" y="1274164"/>
                <a:ext cx="5837367" cy="5292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899AD7-463C-F171-5D19-1D7B60654F24}"/>
                  </a:ext>
                </a:extLst>
              </p:cNvPr>
              <p:cNvSpPr txBox="1"/>
              <p:nvPr/>
            </p:nvSpPr>
            <p:spPr>
              <a:xfrm>
                <a:off x="1441885" y="1970991"/>
                <a:ext cx="4508094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899AD7-463C-F171-5D19-1D7B6065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85" y="1970991"/>
                <a:ext cx="4508094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CD63B-0074-686C-F662-DC084FD45ADF}"/>
                  </a:ext>
                </a:extLst>
              </p:cNvPr>
              <p:cNvSpPr txBox="1"/>
              <p:nvPr/>
            </p:nvSpPr>
            <p:spPr>
              <a:xfrm>
                <a:off x="839449" y="3328818"/>
                <a:ext cx="2351669" cy="868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CD63B-0074-686C-F662-DC084FD4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49" y="3328818"/>
                <a:ext cx="2351669" cy="868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D5E1E5-FD10-6A8A-15E8-08754FBC2934}"/>
                  </a:ext>
                </a:extLst>
              </p:cNvPr>
              <p:cNvSpPr txBox="1"/>
              <p:nvPr/>
            </p:nvSpPr>
            <p:spPr>
              <a:xfrm>
                <a:off x="3629109" y="3314795"/>
                <a:ext cx="3004925" cy="890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sepChr m:val=",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bSup>
                            </m:e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D5E1E5-FD10-6A8A-15E8-08754FBC2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09" y="3314795"/>
                <a:ext cx="3004925" cy="890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646A94-EC29-0E87-B96A-F19AEC275459}"/>
                  </a:ext>
                </a:extLst>
              </p:cNvPr>
              <p:cNvSpPr txBox="1"/>
              <p:nvPr/>
            </p:nvSpPr>
            <p:spPr>
              <a:xfrm>
                <a:off x="1780248" y="4951710"/>
                <a:ext cx="3739806" cy="974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dirty="0" smtClean="0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b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  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  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646A94-EC29-0E87-B96A-F19AEC275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48" y="4951710"/>
                <a:ext cx="3739806" cy="974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485979"/>
      </p:ext>
    </p:extLst>
  </p:cSld>
  <p:clrMapOvr>
    <a:masterClrMapping/>
  </p:clrMapOvr>
  <p:transition>
    <p:fade thruBlk="1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Integration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Plastic corrector (in the fixed current configuration)</a:t>
                </a:r>
              </a:p>
              <a:p>
                <a:pPr lvl="1"/>
                <a:r>
                  <a:rPr lang="en-US" dirty="0"/>
                  <a:t>The solution 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First-order accuracy and unconditional stability</a:t>
                </a:r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return-mapping algorithms for the left Cauchy-Green tensor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 bwMode="auto">
          <a:xfrm>
            <a:off x="728283" y="2905041"/>
            <a:ext cx="4596276" cy="198254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693129" y="2223030"/>
            <a:ext cx="1114239" cy="668884"/>
            <a:chOff x="1596877" y="2223030"/>
            <a:chExt cx="1146326" cy="668884"/>
          </a:xfrm>
        </p:grpSpPr>
        <p:sp>
          <p:nvSpPr>
            <p:cNvPr id="16" name="Left Brace 15"/>
            <p:cNvSpPr/>
            <p:nvPr/>
          </p:nvSpPr>
          <p:spPr bwMode="auto">
            <a:xfrm rot="16200000">
              <a:off x="2007129" y="1812778"/>
              <a:ext cx="325821" cy="1146326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5141" y="2522582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Elastic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83087" y="2223029"/>
            <a:ext cx="903702" cy="660793"/>
            <a:chOff x="2885451" y="2223029"/>
            <a:chExt cx="1200630" cy="660793"/>
          </a:xfrm>
        </p:grpSpPr>
        <p:sp>
          <p:nvSpPr>
            <p:cNvPr id="17" name="Left Brace 16"/>
            <p:cNvSpPr/>
            <p:nvPr/>
          </p:nvSpPr>
          <p:spPr bwMode="auto">
            <a:xfrm rot="16200000">
              <a:off x="3332803" y="1827544"/>
              <a:ext cx="325821" cy="1116792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85451" y="2514490"/>
              <a:ext cx="1200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Plastic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8B523-4D46-3656-D913-F258800D94CB}"/>
                  </a:ext>
                </a:extLst>
              </p:cNvPr>
              <p:cNvSpPr txBox="1"/>
              <p:nvPr/>
            </p:nvSpPr>
            <p:spPr>
              <a:xfrm>
                <a:off x="961282" y="1650572"/>
                <a:ext cx="336771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𝐋</m:t>
                      </m:r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8B523-4D46-3656-D913-F258800D9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82" y="1650572"/>
                <a:ext cx="3367717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A08A18-8BA6-8033-FC29-C469CD451B0A}"/>
                  </a:ext>
                </a:extLst>
              </p:cNvPr>
              <p:cNvSpPr txBox="1"/>
              <p:nvPr/>
            </p:nvSpPr>
            <p:spPr>
              <a:xfrm>
                <a:off x="6543207" y="3575154"/>
                <a:ext cx="1294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A08A18-8BA6-8033-FC29-C469CD451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207" y="3575154"/>
                <a:ext cx="1294522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5FB910-1199-4B50-9FA3-DCE58629BADC}"/>
                  </a:ext>
                </a:extLst>
              </p:cNvPr>
              <p:cNvSpPr txBox="1"/>
              <p:nvPr/>
            </p:nvSpPr>
            <p:spPr>
              <a:xfrm>
                <a:off x="1306271" y="3023981"/>
                <a:ext cx="3660426" cy="777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sepChr m:val=",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5FB910-1199-4B50-9FA3-DCE58629B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71" y="3023981"/>
                <a:ext cx="3660426" cy="777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C4AF9D-AE68-EF44-FE9D-694F36E4DB41}"/>
                  </a:ext>
                </a:extLst>
              </p:cNvPr>
              <p:cNvSpPr txBox="1"/>
              <p:nvPr/>
            </p:nvSpPr>
            <p:spPr>
              <a:xfrm>
                <a:off x="1430577" y="3630814"/>
                <a:ext cx="2938497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𝛏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C4AF9D-AE68-EF44-FE9D-694F36E4D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577" y="3630814"/>
                <a:ext cx="2938497" cy="741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3F0D3B-2D2E-3DEF-4985-4559D3249BBB}"/>
                  </a:ext>
                </a:extLst>
              </p:cNvPr>
              <p:cNvSpPr txBox="1"/>
              <p:nvPr/>
            </p:nvSpPr>
            <p:spPr>
              <a:xfrm>
                <a:off x="886124" y="4290804"/>
                <a:ext cx="4500719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≤0,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3F0D3B-2D2E-3DEF-4985-4559D3249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24" y="4290804"/>
                <a:ext cx="4500719" cy="437684"/>
              </a:xfrm>
              <a:prstGeom prst="rect">
                <a:avLst/>
              </a:prstGeom>
              <a:blipFill>
                <a:blip r:embed="rId7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070445"/>
      </p:ext>
    </p:extLst>
  </p:cSld>
  <p:clrMapOvr>
    <a:masterClrMapping/>
  </p:clrMapOvr>
  <p:transition>
    <p:fade thruBlk="1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Objective: want to get a similar return mapping algorithm with classical plasticity</a:t>
                </a:r>
              </a:p>
              <a:p>
                <a:r>
                  <a:rPr lang="en-US" dirty="0"/>
                  <a:t>Return-mapping algorithm for principal Kirchhoff stress </a:t>
                </a:r>
              </a:p>
              <a:p>
                <a:r>
                  <a:rPr lang="en-US" dirty="0"/>
                  <a:t>For isotropic material, the principal direction of </a:t>
                </a:r>
                <a:r>
                  <a:rPr lang="en-US" b="1" dirty="0">
                    <a:latin typeface="Symbol" pitchFamily="18" charset="2"/>
                  </a:rPr>
                  <a:t>t</a:t>
                </a:r>
                <a:r>
                  <a:rPr lang="en-US" dirty="0"/>
                  <a:t> is parallel to that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Spectral decomposition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58523" y="3668854"/>
            <a:ext cx="5654566" cy="1030014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64854" y="5842450"/>
                <a:ext cx="34791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Do you remember that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𝑡𝑟</m:t>
                    </m:r>
                  </m:oMath>
                </a14:m>
                <a:r>
                  <a:rPr lang="en-US" dirty="0"/>
                  <a:t> in classical plasticity?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54" y="5842450"/>
                <a:ext cx="3479145" cy="646331"/>
              </a:xfrm>
              <a:prstGeom prst="rect">
                <a:avLst/>
              </a:prstGeom>
              <a:blipFill>
                <a:blip r:embed="rId3"/>
                <a:stretch>
                  <a:fillRect l="-140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E9AD4F-7D35-E59F-B284-0C97E609ED66}"/>
                  </a:ext>
                </a:extLst>
              </p:cNvPr>
              <p:cNvSpPr txBox="1"/>
              <p:nvPr/>
            </p:nvSpPr>
            <p:spPr>
              <a:xfrm>
                <a:off x="818813" y="3705044"/>
                <a:ext cx="2389629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E9AD4F-7D35-E59F-B284-0C97E609E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13" y="3705044"/>
                <a:ext cx="2389629" cy="957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4CD3A9-8966-4E35-FC98-4247034EE3AF}"/>
                  </a:ext>
                </a:extLst>
              </p:cNvPr>
              <p:cNvSpPr txBox="1"/>
              <p:nvPr/>
            </p:nvSpPr>
            <p:spPr>
              <a:xfrm>
                <a:off x="3888907" y="3712791"/>
                <a:ext cx="2308196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𝛕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4CD3A9-8966-4E35-FC98-4247034E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07" y="3712791"/>
                <a:ext cx="2308196" cy="957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AA6BC94-C398-A770-6421-D591E35BE970}"/>
              </a:ext>
            </a:extLst>
          </p:cNvPr>
          <p:cNvGrpSpPr/>
          <p:nvPr/>
        </p:nvGrpSpPr>
        <p:grpSpPr>
          <a:xfrm>
            <a:off x="6197103" y="4575034"/>
            <a:ext cx="2729658" cy="1040996"/>
            <a:chOff x="6197103" y="4575034"/>
            <a:chExt cx="2729658" cy="1040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197103" y="4908144"/>
                  <a:ext cx="272965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2C02C6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 b="1" i="1" baseline="-25000" dirty="0">
                          <a:solidFill>
                            <a:srgbClr val="2C02C6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a14:m>
                  <a:r>
                    <a:rPr lang="en-US" sz="2000" b="1" dirty="0">
                      <a:solidFill>
                        <a:srgbClr val="2C02C6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2C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solidFill>
                                <a:srgbClr val="2C02C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2C02C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2C02C6"/>
                              </a:solidFill>
                              <a:latin typeface="Cambria Math" panose="02040503050406030204" pitchFamily="18" charset="0"/>
                            </a:rPr>
                            <m:t>𝒕𝒓</m:t>
                          </m:r>
                        </m:sup>
                      </m:sSubSup>
                    </m:oMath>
                  </a14:m>
                  <a:r>
                    <a:rPr lang="en-US" sz="2000" b="1" dirty="0">
                      <a:solidFill>
                        <a:srgbClr val="2C02C6"/>
                      </a:solidFill>
                    </a:rPr>
                    <a:t> have the </a:t>
                  </a:r>
                  <a:br>
                    <a:rPr lang="en-US" sz="2000" b="1" dirty="0">
                      <a:solidFill>
                        <a:srgbClr val="2C02C6"/>
                      </a:solidFill>
                    </a:rPr>
                  </a:br>
                  <a:r>
                    <a:rPr lang="en-US" sz="2000" b="1" dirty="0">
                      <a:solidFill>
                        <a:srgbClr val="2C02C6"/>
                      </a:solidFill>
                    </a:rPr>
                    <a:t>same eigenvectors!!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7103" y="4908144"/>
                  <a:ext cx="2729658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2461" t="-3448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CA893C6-F1B1-58AA-C66E-586A228EF4DC}"/>
                    </a:ext>
                  </a:extLst>
                </p:cNvPr>
                <p:cNvSpPr txBox="1"/>
                <p:nvPr/>
              </p:nvSpPr>
              <p:spPr>
                <a:xfrm>
                  <a:off x="6325399" y="4575034"/>
                  <a:ext cx="2312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dirty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CA893C6-F1B1-58AA-C66E-586A228EF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5399" y="4575034"/>
                  <a:ext cx="2312749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9CD29E-5A19-46D7-3FA5-80DD823BC55A}"/>
              </a:ext>
            </a:extLst>
          </p:cNvPr>
          <p:cNvGrpSpPr/>
          <p:nvPr/>
        </p:nvGrpSpPr>
        <p:grpSpPr>
          <a:xfrm>
            <a:off x="885952" y="4775089"/>
            <a:ext cx="3451542" cy="1881990"/>
            <a:chOff x="885952" y="4775089"/>
            <a:chExt cx="3451542" cy="1881990"/>
          </a:xfrm>
        </p:grpSpPr>
        <p:sp>
          <p:nvSpPr>
            <p:cNvPr id="10" name="TextBox 9"/>
            <p:cNvSpPr txBox="1"/>
            <p:nvPr/>
          </p:nvSpPr>
          <p:spPr>
            <a:xfrm>
              <a:off x="1223949" y="4775089"/>
              <a:ext cx="3113545" cy="1881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000" dirty="0"/>
                <a:t>: principal stretch</a:t>
              </a:r>
            </a:p>
            <a:p>
              <a:pPr>
                <a:lnSpc>
                  <a:spcPts val="3600"/>
                </a:lnSpc>
              </a:pPr>
              <a:r>
                <a:rPr lang="en-US" sz="2000" dirty="0"/>
                <a:t>: principal Kirchhoff stress</a:t>
              </a:r>
            </a:p>
            <a:p>
              <a:pPr>
                <a:lnSpc>
                  <a:spcPts val="3600"/>
                </a:lnSpc>
              </a:pPr>
              <a:r>
                <a:rPr lang="en-US" sz="2000" dirty="0"/>
                <a:t>: spatial eigenvector</a:t>
              </a:r>
            </a:p>
            <a:p>
              <a:pPr>
                <a:lnSpc>
                  <a:spcPts val="3600"/>
                </a:lnSpc>
              </a:pPr>
              <a:r>
                <a:rPr lang="en-US" sz="2000" dirty="0"/>
                <a:t>: material eigenvector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694E68-586C-34B4-8AE4-6AEAE955E6FB}"/>
                    </a:ext>
                  </a:extLst>
                </p:cNvPr>
                <p:cNvSpPr txBox="1"/>
                <p:nvPr/>
              </p:nvSpPr>
              <p:spPr>
                <a:xfrm>
                  <a:off x="937248" y="4861977"/>
                  <a:ext cx="4710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694E68-586C-34B4-8AE4-6AEAE955E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248" y="4861977"/>
                  <a:ext cx="471026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ECDEF83-DEBF-4432-1A86-7CB0E2AD40C2}"/>
                    </a:ext>
                  </a:extLst>
                </p:cNvPr>
                <p:cNvSpPr txBox="1"/>
                <p:nvPr/>
              </p:nvSpPr>
              <p:spPr>
                <a:xfrm>
                  <a:off x="885952" y="5262087"/>
                  <a:ext cx="573619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ECDEF83-DEBF-4432-1A86-7CB0E2AD4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952" y="5262087"/>
                  <a:ext cx="573619" cy="423770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94AE5D-CA43-D726-6AD3-A95BF86BD230}"/>
                    </a:ext>
                  </a:extLst>
                </p:cNvPr>
                <p:cNvSpPr txBox="1"/>
                <p:nvPr/>
              </p:nvSpPr>
              <p:spPr>
                <a:xfrm>
                  <a:off x="924424" y="5749085"/>
                  <a:ext cx="496674" cy="4101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94AE5D-CA43-D726-6AD3-A95BF86BD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424" y="5749085"/>
                  <a:ext cx="496674" cy="410112"/>
                </a:xfrm>
                <a:prstGeom prst="rect">
                  <a:avLst/>
                </a:prstGeom>
                <a:blipFill>
                  <a:blip r:embed="rId10"/>
                  <a:stretch>
                    <a:fillRect t="-4478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22679B8-2764-75B5-0E5F-8EFAA4193ED5}"/>
                    </a:ext>
                  </a:extLst>
                </p:cNvPr>
                <p:cNvSpPr txBox="1"/>
                <p:nvPr/>
              </p:nvSpPr>
              <p:spPr>
                <a:xfrm>
                  <a:off x="910734" y="6182099"/>
                  <a:ext cx="524054" cy="4101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𝐍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22679B8-2764-75B5-0E5F-8EFAA4193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734" y="6182099"/>
                  <a:ext cx="524054" cy="410112"/>
                </a:xfrm>
                <a:prstGeom prst="rect">
                  <a:avLst/>
                </a:prstGeom>
                <a:blipFill>
                  <a:blip r:embed="rId11"/>
                  <a:stretch>
                    <a:fillRect t="-7463" r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9834079"/>
      </p:ext>
    </p:extLst>
  </p:cSld>
  <p:clrMapOvr>
    <a:masterClrMapping/>
  </p:clrMapOvr>
  <p:transition>
    <p:fade thruBlk="1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Mapping in Principal Stress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Principal stress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Logarithmic elastic principal strain vector</a:t>
                </a:r>
              </a:p>
              <a:p>
                <a:pPr>
                  <a:spcBef>
                    <a:spcPts val="2400"/>
                  </a:spcBef>
                </a:pPr>
                <a:endParaRPr lang="en-US" dirty="0"/>
              </a:p>
              <a:p>
                <a:r>
                  <a:rPr lang="en-US" dirty="0"/>
                  <a:t>Free energy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plasticity</a:t>
                </a:r>
              </a:p>
              <a:p>
                <a:pPr>
                  <a:spcBef>
                    <a:spcPts val="3600"/>
                  </a:spcBef>
                </a:pPr>
                <a:endParaRPr lang="en-US" dirty="0"/>
              </a:p>
              <a:p>
                <a:r>
                  <a:rPr lang="en-US" dirty="0"/>
                  <a:t>Constitutive relation in principal space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Linear relation between principal Kirchhoff stress and logarithmic elastic principal strain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623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1093076" y="3037487"/>
            <a:ext cx="6335068" cy="70419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979136" y="4353515"/>
            <a:ext cx="2451887" cy="7930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4029834" y="4385883"/>
            <a:ext cx="3908453" cy="63927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64612" y="233131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large elastic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CCB7-B5A6-2E0D-DDE7-684D863A5D18}"/>
                  </a:ext>
                </a:extLst>
              </p:cNvPr>
              <p:cNvSpPr txBox="1"/>
              <p:nvPr/>
            </p:nvSpPr>
            <p:spPr>
              <a:xfrm>
                <a:off x="979136" y="1916879"/>
                <a:ext cx="61597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CCB7-B5A6-2E0D-DDE7-684D863A5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36" y="1916879"/>
                <a:ext cx="6159763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839FA-9412-2D55-36AA-9ED69FB255B4}"/>
                  </a:ext>
                </a:extLst>
              </p:cNvPr>
              <p:cNvSpPr txBox="1"/>
              <p:nvPr/>
            </p:nvSpPr>
            <p:spPr>
              <a:xfrm>
                <a:off x="1093076" y="3059800"/>
                <a:ext cx="6335068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839FA-9412-2D55-36AA-9ED69FB25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76" y="3059800"/>
                <a:ext cx="6335068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E7F57C-784D-4D92-0062-23F0F9143EBF}"/>
                  </a:ext>
                </a:extLst>
              </p:cNvPr>
              <p:cNvSpPr txBox="1"/>
              <p:nvPr/>
            </p:nvSpPr>
            <p:spPr>
              <a:xfrm>
                <a:off x="1165595" y="4385883"/>
                <a:ext cx="207896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E7F57C-784D-4D92-0062-23F0F9143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95" y="4385883"/>
                <a:ext cx="2078967" cy="677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0779E0-E4A4-C9D3-7360-FCC0325CA130}"/>
                  </a:ext>
                </a:extLst>
              </p:cNvPr>
              <p:cNvSpPr txBox="1"/>
              <p:nvPr/>
            </p:nvSpPr>
            <p:spPr>
              <a:xfrm>
                <a:off x="4099614" y="4381038"/>
                <a:ext cx="3655488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0779E0-E4A4-C9D3-7360-FCC0325CA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14" y="4381038"/>
                <a:ext cx="365548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1665C0-CB8B-0CD3-B6D0-9E6A5FE50B3D}"/>
                  </a:ext>
                </a:extLst>
              </p:cNvPr>
              <p:cNvSpPr txBox="1"/>
              <p:nvPr/>
            </p:nvSpPr>
            <p:spPr>
              <a:xfrm>
                <a:off x="4395099" y="5178352"/>
                <a:ext cx="1588961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1,1,1</m:t>
                              </m:r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1665C0-CB8B-0CD3-B6D0-9E6A5FE50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099" y="5178352"/>
                <a:ext cx="1588961" cy="410433"/>
              </a:xfrm>
              <a:prstGeom prst="rect">
                <a:avLst/>
              </a:prstGeom>
              <a:blipFill>
                <a:blip r:embed="rId7"/>
                <a:stretch>
                  <a:fillRect t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30D6E-4422-F2B1-CDA1-5BC1ACBEA501}"/>
                  </a:ext>
                </a:extLst>
              </p:cNvPr>
              <p:cNvSpPr txBox="1"/>
              <p:nvPr/>
            </p:nvSpPr>
            <p:spPr>
              <a:xfrm>
                <a:off x="6006702" y="5020396"/>
                <a:ext cx="2639120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30D6E-4422-F2B1-CDA1-5BC1ACBEA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702" y="5020396"/>
                <a:ext cx="2639120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36523"/>
      </p:ext>
    </p:extLst>
  </p:cSld>
  <p:clrMapOvr>
    <a:masterClrMapping/>
  </p:clrMapOvr>
  <p:transition>
    <p:fade thruBlk="1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Mapping in Principal Stress Space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log on return mapping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pre-multiply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F7AD10-647C-199D-DFA0-49CA7851C753}"/>
                  </a:ext>
                </a:extLst>
              </p:cNvPr>
              <p:cNvSpPr txBox="1"/>
              <p:nvPr/>
            </p:nvSpPr>
            <p:spPr>
              <a:xfrm>
                <a:off x="595375" y="1164246"/>
                <a:ext cx="2389629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F7AD10-647C-199D-DFA0-49CA7851C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5" y="1164246"/>
                <a:ext cx="2389629" cy="957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A8240-FB1A-37B9-988B-7B42794C460A}"/>
                  </a:ext>
                </a:extLst>
              </p:cNvPr>
              <p:cNvSpPr txBox="1"/>
              <p:nvPr/>
            </p:nvSpPr>
            <p:spPr>
              <a:xfrm>
                <a:off x="2872577" y="1182131"/>
                <a:ext cx="5839996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A8240-FB1A-37B9-988B-7B42794C4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77" y="1182131"/>
                <a:ext cx="5839996" cy="957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56CFDB-79A8-9DCC-A794-8FA97CC3FB1C}"/>
                  </a:ext>
                </a:extLst>
              </p:cNvPr>
              <p:cNvSpPr txBox="1"/>
              <p:nvPr/>
            </p:nvSpPr>
            <p:spPr>
              <a:xfrm>
                <a:off x="595375" y="2178845"/>
                <a:ext cx="3777701" cy="777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sepChr m:val=",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56CFDB-79A8-9DCC-A794-8FA97CC3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5" y="2178845"/>
                <a:ext cx="3777701" cy="777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54801-6894-E86D-7409-6D8F71BE7279}"/>
                  </a:ext>
                </a:extLst>
              </p:cNvPr>
              <p:cNvSpPr txBox="1"/>
              <p:nvPr/>
            </p:nvSpPr>
            <p:spPr>
              <a:xfrm>
                <a:off x="665163" y="2939349"/>
                <a:ext cx="5938549" cy="777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logexp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sepChr m:val=",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54801-6894-E86D-7409-6D8F71B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3" y="2939349"/>
                <a:ext cx="5938549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C410B1-2B75-1456-7DEF-9202484E76C2}"/>
                  </a:ext>
                </a:extLst>
              </p:cNvPr>
              <p:cNvSpPr txBox="1"/>
              <p:nvPr/>
            </p:nvSpPr>
            <p:spPr>
              <a:xfrm>
                <a:off x="684176" y="4677272"/>
                <a:ext cx="4096634" cy="821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C410B1-2B75-1456-7DEF-9202484E7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76" y="4677272"/>
                <a:ext cx="4096634" cy="821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428707-7614-1BA1-CEA4-9780B84F51C2}"/>
                  </a:ext>
                </a:extLst>
              </p:cNvPr>
              <p:cNvSpPr txBox="1"/>
              <p:nvPr/>
            </p:nvSpPr>
            <p:spPr>
              <a:xfrm>
                <a:off x="684176" y="5536211"/>
                <a:ext cx="4936416" cy="821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428707-7614-1BA1-CEA4-9780B84F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76" y="5536211"/>
                <a:ext cx="4936416" cy="821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B3FFFD-DE13-9CED-4E10-2D6F535FC7EA}"/>
                  </a:ext>
                </a:extLst>
              </p:cNvPr>
              <p:cNvSpPr txBox="1"/>
              <p:nvPr/>
            </p:nvSpPr>
            <p:spPr>
              <a:xfrm>
                <a:off x="2484225" y="3949908"/>
                <a:ext cx="2226635" cy="448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sepChr m:val=",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B3FFFD-DE13-9CED-4E10-2D6F535FC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225" y="3949908"/>
                <a:ext cx="2226635" cy="448264"/>
              </a:xfrm>
              <a:prstGeom prst="rect">
                <a:avLst/>
              </a:prstGeom>
              <a:blipFill>
                <a:blip r:embed="rId9"/>
                <a:stretch>
                  <a:fillRect t="-137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C169C1-7D3A-C721-B02A-3904104D92E9}"/>
                  </a:ext>
                </a:extLst>
              </p:cNvPr>
              <p:cNvSpPr txBox="1"/>
              <p:nvPr/>
            </p:nvSpPr>
            <p:spPr>
              <a:xfrm>
                <a:off x="4572000" y="3682527"/>
                <a:ext cx="3163879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C169C1-7D3A-C721-B02A-3904104D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82527"/>
                <a:ext cx="3163879" cy="957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69265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Finite Element Formulation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Load increment</a:t>
                </a:r>
              </a:p>
              <a:p>
                <a:pPr lvl="1"/>
                <a:r>
                  <a:rPr lang="en-US" dirty="0"/>
                  <a:t>applied load is divided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increments: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analysis procedure has been completed up to load increment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new solution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sought using the Newton-Raphson method</a:t>
                </a:r>
              </a:p>
              <a:p>
                <a:pPr lvl="1"/>
                <a:r>
                  <a:rPr lang="en-US" dirty="0"/>
                  <a:t>iteration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has been finished and the current iteration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Displacement increments</a:t>
                </a:r>
              </a:p>
              <a:p>
                <a:pPr lvl="1"/>
                <a:r>
                  <a:rPr lang="en-US" dirty="0"/>
                  <a:t>From last increment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From previous iteration: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922760" y="5217899"/>
            <a:ext cx="5494632" cy="1342228"/>
            <a:chOff x="3580" y="11447"/>
            <a:chExt cx="4220" cy="1031"/>
          </a:xfrm>
        </p:grpSpPr>
        <p:sp>
          <p:nvSpPr>
            <p:cNvPr id="5" name="AutoShape 24577"/>
            <p:cNvSpPr>
              <a:spLocks noChangeAspect="1" noChangeArrowheads="1"/>
            </p:cNvSpPr>
            <p:nvPr/>
          </p:nvSpPr>
          <p:spPr bwMode="auto">
            <a:xfrm>
              <a:off x="4261" y="11738"/>
              <a:ext cx="2850" cy="217"/>
            </a:xfrm>
            <a:prstGeom prst="roundRect">
              <a:avLst>
                <a:gd name="adj" fmla="val 40551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6" name="Line 24578"/>
            <p:cNvCxnSpPr/>
            <p:nvPr/>
          </p:nvCxnSpPr>
          <p:spPr bwMode="auto">
            <a:xfrm>
              <a:off x="4373" y="11850"/>
              <a:ext cx="26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24579"/>
            <p:cNvCxnSpPr/>
            <p:nvPr/>
          </p:nvCxnSpPr>
          <p:spPr bwMode="auto">
            <a:xfrm>
              <a:off x="7138" y="11850"/>
              <a:ext cx="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4580"/>
            <p:cNvCxnSpPr/>
            <p:nvPr/>
          </p:nvCxnSpPr>
          <p:spPr bwMode="auto">
            <a:xfrm>
              <a:off x="3778" y="11857"/>
              <a:ext cx="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24581"/>
            <p:cNvSpPr txBox="1">
              <a:spLocks noChangeAspect="1" noChangeArrowheads="1"/>
            </p:cNvSpPr>
            <p:nvPr/>
          </p:nvSpPr>
          <p:spPr bwMode="auto">
            <a:xfrm>
              <a:off x="4300" y="11900"/>
              <a:ext cx="16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Malgun Gothic"/>
                </a:rPr>
                <a:t>x</a:t>
              </a:r>
              <a:r>
                <a:rPr lang="en-US" sz="2000" baseline="-25000">
                  <a:effectLst/>
                  <a:latin typeface="Times New Roman"/>
                  <a:ea typeface="Malgun Gothic"/>
                </a:rPr>
                <a:t>1</a:t>
              </a:r>
              <a:endParaRPr lang="en-US" sz="20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0" name="Text Box 24582"/>
            <p:cNvSpPr txBox="1">
              <a:spLocks noChangeAspect="1" noChangeArrowheads="1"/>
            </p:cNvSpPr>
            <p:nvPr/>
          </p:nvSpPr>
          <p:spPr bwMode="auto">
            <a:xfrm>
              <a:off x="6940" y="11900"/>
              <a:ext cx="15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Malgun Gothic"/>
                </a:rPr>
                <a:t>x</a:t>
              </a:r>
              <a:r>
                <a:rPr lang="en-US" sz="2000" baseline="-25000">
                  <a:effectLst/>
                  <a:latin typeface="Times New Roman"/>
                  <a:ea typeface="Malgun Gothic"/>
                </a:rPr>
                <a:t>2</a:t>
              </a:r>
              <a:endParaRPr lang="en-US" sz="20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1" name="Text Box 24583"/>
            <p:cNvSpPr txBox="1">
              <a:spLocks noChangeAspect="1" noChangeArrowheads="1"/>
            </p:cNvSpPr>
            <p:nvPr/>
          </p:nvSpPr>
          <p:spPr bwMode="auto">
            <a:xfrm>
              <a:off x="4302" y="11447"/>
              <a:ext cx="16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Malgun Gothic"/>
                </a:rPr>
                <a:t>u</a:t>
              </a:r>
              <a:r>
                <a:rPr lang="en-US" sz="2000" baseline="-25000">
                  <a:effectLst/>
                  <a:latin typeface="Times New Roman"/>
                  <a:ea typeface="Malgun Gothic"/>
                </a:rPr>
                <a:t>1</a:t>
              </a:r>
              <a:endParaRPr lang="en-US" sz="20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2" name="Text Box 24584"/>
            <p:cNvSpPr txBox="1">
              <a:spLocks noChangeAspect="1" noChangeArrowheads="1"/>
            </p:cNvSpPr>
            <p:nvPr/>
          </p:nvSpPr>
          <p:spPr bwMode="auto">
            <a:xfrm>
              <a:off x="6942" y="11447"/>
              <a:ext cx="16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Malgun Gothic"/>
                </a:rPr>
                <a:t>u</a:t>
              </a:r>
              <a:r>
                <a:rPr lang="en-US" sz="2000" baseline="-25000">
                  <a:effectLst/>
                  <a:latin typeface="Times New Roman"/>
                  <a:ea typeface="Malgun Gothic"/>
                </a:rPr>
                <a:t>2</a:t>
              </a:r>
              <a:endParaRPr lang="en-US" sz="20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3" name="Text Box 24585"/>
            <p:cNvSpPr txBox="1">
              <a:spLocks noChangeAspect="1" noChangeArrowheads="1"/>
            </p:cNvSpPr>
            <p:nvPr/>
          </p:nvSpPr>
          <p:spPr bwMode="auto">
            <a:xfrm>
              <a:off x="3580" y="11690"/>
              <a:ext cx="1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Malgun Gothic"/>
                </a:rPr>
                <a:t>P</a:t>
              </a:r>
              <a:r>
                <a:rPr lang="en-US" sz="2000" baseline="-25000">
                  <a:effectLst/>
                  <a:latin typeface="Times New Roman"/>
                  <a:ea typeface="Malgun Gothic"/>
                </a:rPr>
                <a:t>1</a:t>
              </a:r>
              <a:endParaRPr lang="en-US" sz="20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4" name="Text Box 24586"/>
            <p:cNvSpPr txBox="1">
              <a:spLocks noChangeAspect="1" noChangeArrowheads="1"/>
            </p:cNvSpPr>
            <p:nvPr/>
          </p:nvSpPr>
          <p:spPr bwMode="auto">
            <a:xfrm>
              <a:off x="7611" y="11713"/>
              <a:ext cx="18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Malgun Gothic"/>
                </a:rPr>
                <a:t>P</a:t>
              </a:r>
              <a:r>
                <a:rPr lang="en-US" sz="2000" baseline="-25000">
                  <a:effectLst/>
                  <a:latin typeface="Times New Roman"/>
                  <a:ea typeface="Malgun Gothic"/>
                </a:rPr>
                <a:t>2</a:t>
              </a:r>
              <a:endParaRPr lang="en-US" sz="2000">
                <a:effectLst/>
                <a:latin typeface="Times New Roman"/>
                <a:ea typeface="Malgun Gothic"/>
              </a:endParaRPr>
            </a:p>
          </p:txBody>
        </p:sp>
        <p:cxnSp>
          <p:nvCxnSpPr>
            <p:cNvPr id="15" name="Line 24587"/>
            <p:cNvCxnSpPr/>
            <p:nvPr/>
          </p:nvCxnSpPr>
          <p:spPr bwMode="auto">
            <a:xfrm>
              <a:off x="4365" y="12178"/>
              <a:ext cx="0" cy="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24588"/>
            <p:cNvCxnSpPr/>
            <p:nvPr/>
          </p:nvCxnSpPr>
          <p:spPr bwMode="auto">
            <a:xfrm>
              <a:off x="6998" y="12178"/>
              <a:ext cx="0" cy="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4589"/>
            <p:cNvCxnSpPr/>
            <p:nvPr/>
          </p:nvCxnSpPr>
          <p:spPr bwMode="auto">
            <a:xfrm>
              <a:off x="4365" y="12338"/>
              <a:ext cx="26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24590"/>
            <p:cNvSpPr txBox="1">
              <a:spLocks noChangeAspect="1" noChangeArrowheads="1"/>
            </p:cNvSpPr>
            <p:nvPr/>
          </p:nvSpPr>
          <p:spPr bwMode="auto">
            <a:xfrm>
              <a:off x="5571" y="12111"/>
              <a:ext cx="15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Malgun Gothic"/>
                </a:rPr>
                <a:t>L</a:t>
              </a: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CB1B94-AADD-40E0-706C-A235EAD315FA}"/>
                  </a:ext>
                </a:extLst>
              </p:cNvPr>
              <p:cNvSpPr txBox="1"/>
              <p:nvPr/>
            </p:nvSpPr>
            <p:spPr>
              <a:xfrm>
                <a:off x="3683541" y="3800286"/>
                <a:ext cx="2983509" cy="753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Pre>
                                  <m:sPre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  <m:e>
                                    <m:r>
                                      <a:rPr lang="en-US" sz="2000" b="1" dirty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</m:sPre>
                              </m:e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000" b="1" i="0" dirty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sPr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p>
                              <m:sSup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0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Pre>
                                  <m:sPre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  <m:e>
                                    <m:r>
                                      <a:rPr lang="en-US" sz="2000" b="1" dirty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</m:sPre>
                              </m:e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CB1B94-AADD-40E0-706C-A235EAD31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541" y="3800286"/>
                <a:ext cx="2983509" cy="753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E06CA-1515-B815-15C6-5FFC5E92D299}"/>
                  </a:ext>
                </a:extLst>
              </p:cNvPr>
              <p:cNvSpPr txBox="1"/>
              <p:nvPr/>
            </p:nvSpPr>
            <p:spPr>
              <a:xfrm>
                <a:off x="7294348" y="3949430"/>
                <a:ext cx="1238031" cy="604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E06CA-1515-B815-15C6-5FFC5E92D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348" y="3949430"/>
                <a:ext cx="1238031" cy="604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905484"/>
      </p:ext>
    </p:extLst>
  </p:cSld>
  <p:clrMapOvr>
    <a:masterClrMapping/>
  </p:clrMapOvr>
  <p:transition>
    <p:fade thruBlk="1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Mapping in Principal Stress Space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Plastic evolution in principal stress space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>
                    <a:latin typeface="+mn-lt"/>
                  </a:rPr>
                  <a:t>Fundamentally the same with classical plasticity: Classical plasticity [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(6×1)</m:t>
                    </m:r>
                  </m:oMath>
                </a14:m>
                <a:r>
                  <a:rPr lang="en-US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(6×6)</m:t>
                    </m:r>
                  </m:oMath>
                </a14:m>
                <a:r>
                  <a:rPr lang="en-US" dirty="0">
                    <a:latin typeface="+mn-lt"/>
                  </a:rPr>
                  <a:t>], but here [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(3×1)</m:t>
                    </m:r>
                  </m:oMath>
                </a14:m>
                <a:r>
                  <a:rPr lang="en-US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(3×3)</m:t>
                    </m:r>
                  </m:oMath>
                </a14:m>
                <a:r>
                  <a:rPr lang="en-US" dirty="0">
                    <a:latin typeface="+mn-lt"/>
                  </a:rPr>
                  <a:t>]</a:t>
                </a:r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  <a:latin typeface="+mn-lt"/>
                  </a:rPr>
                  <a:t>During the plastic evolution, the principal direction remains constant (fixed current configuration)</a:t>
                </a:r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  <a:latin typeface="+mn-lt"/>
                  </a:rPr>
                  <a:t>Only principal stresses change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 bwMode="auto">
          <a:xfrm>
            <a:off x="1008993" y="1324303"/>
            <a:ext cx="5207323" cy="287983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382D66-F3A2-4AE4-75B9-4F88065FC085}"/>
                  </a:ext>
                </a:extLst>
              </p:cNvPr>
              <p:cNvSpPr txBox="1"/>
              <p:nvPr/>
            </p:nvSpPr>
            <p:spPr>
              <a:xfrm>
                <a:off x="1560513" y="1521323"/>
                <a:ext cx="3270832" cy="821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382D66-F3A2-4AE4-75B9-4F88065FC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13" y="1521323"/>
                <a:ext cx="3270832" cy="821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06CF7C-722D-6C03-DD68-DDBEFC826AEA}"/>
                  </a:ext>
                </a:extLst>
              </p:cNvPr>
              <p:cNvSpPr txBox="1"/>
              <p:nvPr/>
            </p:nvSpPr>
            <p:spPr>
              <a:xfrm>
                <a:off x="1469036" y="2516830"/>
                <a:ext cx="3068852" cy="787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𝛏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06CF7C-722D-6C03-DD68-DDBEFC82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036" y="2516830"/>
                <a:ext cx="3068852" cy="787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92D647-0D47-E66B-596B-0CEE386A6ED2}"/>
                  </a:ext>
                </a:extLst>
              </p:cNvPr>
              <p:cNvSpPr txBox="1"/>
              <p:nvPr/>
            </p:nvSpPr>
            <p:spPr>
              <a:xfrm>
                <a:off x="1334124" y="3371529"/>
                <a:ext cx="4799006" cy="46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sepChr m:val=",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≤0,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sepChr m:val=",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92D647-0D47-E66B-596B-0CEE386A6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24" y="3371529"/>
                <a:ext cx="4799006" cy="467116"/>
              </a:xfrm>
              <a:prstGeom prst="rect">
                <a:avLst/>
              </a:prstGeom>
              <a:blipFill>
                <a:blip r:embed="rId5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109B88-A0DF-0621-1437-DAAA8A7E1531}"/>
                  </a:ext>
                </a:extLst>
              </p:cNvPr>
              <p:cNvSpPr txBox="1"/>
              <p:nvPr/>
            </p:nvSpPr>
            <p:spPr>
              <a:xfrm>
                <a:off x="6445770" y="1746354"/>
                <a:ext cx="1683666" cy="426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109B88-A0DF-0621-1437-DAAA8A7E1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70" y="1746354"/>
                <a:ext cx="1683666" cy="426271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703572"/>
      </p:ext>
    </p:extLst>
  </p:cSld>
  <p:clrMapOvr>
    <a:masterClrMapping/>
  </p:clrMapOvr>
  <p:transition>
    <p:fade thruBlk="1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Mapping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Deviatoric principal stress</a:t>
            </a:r>
          </a:p>
          <a:p>
            <a:endParaRPr lang="en-US" dirty="0"/>
          </a:p>
          <a:p>
            <a:r>
              <a:rPr lang="en-US" dirty="0"/>
              <a:t>Yield function</a:t>
            </a:r>
          </a:p>
          <a:p>
            <a:endParaRPr lang="en-US" dirty="0"/>
          </a:p>
          <a:p>
            <a:r>
              <a:rPr lang="en-US" dirty="0"/>
              <a:t>Return mapping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1049" y="5864772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Identical to the classical plasticity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3BEA55-9A01-4049-F3FF-C29A3B34314F}"/>
                  </a:ext>
                </a:extLst>
              </p:cNvPr>
              <p:cNvSpPr txBox="1"/>
              <p:nvPr/>
            </p:nvSpPr>
            <p:spPr>
              <a:xfrm>
                <a:off x="599607" y="1105447"/>
                <a:ext cx="3702360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dev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3BEA55-9A01-4049-F3FF-C29A3B343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7" y="1105447"/>
                <a:ext cx="3702360" cy="670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051165-D81E-C9BC-59A3-510105EDCA09}"/>
                  </a:ext>
                </a:extLst>
              </p:cNvPr>
              <p:cNvSpPr txBox="1"/>
              <p:nvPr/>
            </p:nvSpPr>
            <p:spPr>
              <a:xfrm>
                <a:off x="628525" y="2120190"/>
                <a:ext cx="3644523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051165-D81E-C9BC-59A3-510105EDC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25" y="2120190"/>
                <a:ext cx="3644523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1CD5E0-5974-5030-D898-3E09B99DC64E}"/>
                  </a:ext>
                </a:extLst>
              </p:cNvPr>
              <p:cNvSpPr txBox="1"/>
              <p:nvPr/>
            </p:nvSpPr>
            <p:spPr>
              <a:xfrm>
                <a:off x="704538" y="3366603"/>
                <a:ext cx="1683666" cy="426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1CD5E0-5974-5030-D898-3E09B99DC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3366603"/>
                <a:ext cx="1683666" cy="426271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B6DD75-D9ED-F3A4-7AF6-77036BE5F9E9}"/>
                  </a:ext>
                </a:extLst>
              </p:cNvPr>
              <p:cNvSpPr txBox="1"/>
              <p:nvPr/>
            </p:nvSpPr>
            <p:spPr>
              <a:xfrm>
                <a:off x="704538" y="3955680"/>
                <a:ext cx="2472152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𝜇𝛥𝛾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B6DD75-D9ED-F3A4-7AF6-77036BE5F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3955680"/>
                <a:ext cx="2472152" cy="42934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9EED08-E4DE-CD0D-11E3-3E4CDDA85351}"/>
                  </a:ext>
                </a:extLst>
              </p:cNvPr>
              <p:cNvSpPr txBox="1"/>
              <p:nvPr/>
            </p:nvSpPr>
            <p:spPr>
              <a:xfrm>
                <a:off x="704538" y="4538663"/>
                <a:ext cx="25989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9EED08-E4DE-CD0D-11E3-3E4CDDA8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4538663"/>
                <a:ext cx="2598917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14C8B-AB49-A0BC-2D12-A1F9D4D8D695}"/>
                  </a:ext>
                </a:extLst>
              </p:cNvPr>
              <p:cNvSpPr txBox="1"/>
              <p:nvPr/>
            </p:nvSpPr>
            <p:spPr>
              <a:xfrm>
                <a:off x="704538" y="5074295"/>
                <a:ext cx="2655407" cy="4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14C8B-AB49-A0BC-2D12-A1F9D4D8D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5074295"/>
                <a:ext cx="2655407" cy="473463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809780-88A6-F124-BB2C-F71A046D6C01}"/>
                  </a:ext>
                </a:extLst>
              </p:cNvPr>
              <p:cNvSpPr txBox="1"/>
              <p:nvPr/>
            </p:nvSpPr>
            <p:spPr>
              <a:xfrm>
                <a:off x="5208566" y="3870888"/>
                <a:ext cx="2531719" cy="144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b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dirty="0" smtClean="0">
                                            <a:latin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dirty="0" smtClean="0">
                                            <a:latin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809780-88A6-F124-BB2C-F71A046D6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66" y="3870888"/>
                <a:ext cx="2531719" cy="14401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351473-C281-C882-7440-1F006F7EF080}"/>
                  </a:ext>
                </a:extLst>
              </p:cNvPr>
              <p:cNvSpPr txBox="1"/>
              <p:nvPr/>
            </p:nvSpPr>
            <p:spPr>
              <a:xfrm>
                <a:off x="5479074" y="2596780"/>
                <a:ext cx="2847638" cy="780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351473-C281-C882-7440-1F006F7EF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074" y="2596780"/>
                <a:ext cx="2847638" cy="780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D48E02-9655-701A-D16D-30DF0AECDE8F}"/>
                  </a:ext>
                </a:extLst>
              </p:cNvPr>
              <p:cNvSpPr txBox="1"/>
              <p:nvPr/>
            </p:nvSpPr>
            <p:spPr>
              <a:xfrm>
                <a:off x="5609193" y="2211049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D48E02-9655-701A-D16D-30DF0AECD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193" y="2211049"/>
                <a:ext cx="1350050" cy="400110"/>
              </a:xfrm>
              <a:prstGeom prst="rect">
                <a:avLst/>
              </a:prstGeom>
              <a:blipFill>
                <a:blip r:embed="rId10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617655"/>
      </p:ext>
    </p:extLst>
  </p:cSld>
  <p:clrMapOvr>
    <a:masterClrMapping/>
  </p:clrMapOvr>
  <p:transition>
    <p:fade thruBlk="1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Mapping Algorithm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Plastic consistency parameter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>
                  <a:spcBef>
                    <a:spcPts val="3000"/>
                  </a:spcBef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𝛥𝛾</m:t>
                    </m:r>
                  </m:oMath>
                </a14:m>
                <a:r>
                  <a:rPr lang="en-US" dirty="0"/>
                  <a:t> using N-R iteration, or directly for linear hardening</a:t>
                </a:r>
              </a:p>
              <a:p>
                <a:pPr lvl="1"/>
                <a:r>
                  <a:rPr lang="en-US" dirty="0"/>
                  <a:t>Derivative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Recovery</a:t>
                </a:r>
              </a:p>
              <a:p>
                <a:pPr lvl="1"/>
                <a:r>
                  <a:rPr lang="en-US" dirty="0"/>
                  <a:t>Once return mapping converged, recover stress and strain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893378" y="4698124"/>
            <a:ext cx="4413139" cy="1030014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BD8BF3-D2AA-D26E-AC59-96994AF9974F}"/>
                  </a:ext>
                </a:extLst>
              </p:cNvPr>
              <p:cNvSpPr txBox="1"/>
              <p:nvPr/>
            </p:nvSpPr>
            <p:spPr>
              <a:xfrm>
                <a:off x="593576" y="1129862"/>
                <a:ext cx="6616693" cy="138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sepChr m:val=",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=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𝛥𝛾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BD8BF3-D2AA-D26E-AC59-96994AF99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6" y="1129862"/>
                <a:ext cx="6616693" cy="1389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2BE45-C0EF-3760-776D-A5302CB439FA}"/>
                  </a:ext>
                </a:extLst>
              </p:cNvPr>
              <p:cNvSpPr txBox="1"/>
              <p:nvPr/>
            </p:nvSpPr>
            <p:spPr>
              <a:xfrm>
                <a:off x="2150394" y="2940985"/>
                <a:ext cx="5404685" cy="73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000" dirty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2BE45-C0EF-3760-776D-A5302CB43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94" y="2940985"/>
                <a:ext cx="5404685" cy="737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11C6B-EC0F-74E6-D611-B7DD41B1E301}"/>
                  </a:ext>
                </a:extLst>
              </p:cNvPr>
              <p:cNvSpPr txBox="1"/>
              <p:nvPr/>
            </p:nvSpPr>
            <p:spPr>
              <a:xfrm>
                <a:off x="824459" y="4667858"/>
                <a:ext cx="6528967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11C6B-EC0F-74E6-D611-B7DD41B1E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59" y="4667858"/>
                <a:ext cx="6528967" cy="957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B4FCE-17BF-041E-C628-7F552899F8B2}"/>
                  </a:ext>
                </a:extLst>
              </p:cNvPr>
              <p:cNvSpPr txBox="1"/>
              <p:nvPr/>
            </p:nvSpPr>
            <p:spPr>
              <a:xfrm>
                <a:off x="893378" y="5728138"/>
                <a:ext cx="5634299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B4FCE-17BF-041E-C628-7F552899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78" y="5728138"/>
                <a:ext cx="5634299" cy="957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06720"/>
      </p:ext>
    </p:extLst>
  </p:cSld>
  <p:clrMapOvr>
    <a:masterClrMapping/>
  </p:clrMapOvr>
  <p:transition>
    <p:fade thruBlk="1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Incompressible Elastic 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 deformation: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Deformation gradient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Incompressibility: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Eigenvalues and eigenvectors: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Logarithmic stretches: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9B3948-B8C5-7CDC-5557-9325AB19E964}"/>
                  </a:ext>
                </a:extLst>
              </p:cNvPr>
              <p:cNvSpPr txBox="1"/>
              <p:nvPr/>
            </p:nvSpPr>
            <p:spPr>
              <a:xfrm>
                <a:off x="654307" y="1896353"/>
                <a:ext cx="5175199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9B3948-B8C5-7CDC-5557-9325AB19E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7" y="1896353"/>
                <a:ext cx="5175199" cy="1070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E04759-0769-209B-681B-70FE06297262}"/>
                  </a:ext>
                </a:extLst>
              </p:cNvPr>
              <p:cNvSpPr txBox="1"/>
              <p:nvPr/>
            </p:nvSpPr>
            <p:spPr>
              <a:xfrm>
                <a:off x="1290294" y="4459574"/>
                <a:ext cx="3483582" cy="1216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   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</m:e>
                                    </m:d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</m:e>
                                    </m:d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</m:e>
                                    </m:d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E04759-0769-209B-681B-70FE0629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294" y="4459574"/>
                <a:ext cx="3483582" cy="1216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A4FD4-D3BA-ADC2-B1D4-45F5A4DFC85C}"/>
                  </a:ext>
                </a:extLst>
              </p:cNvPr>
              <p:cNvSpPr txBox="1"/>
              <p:nvPr/>
            </p:nvSpPr>
            <p:spPr>
              <a:xfrm>
                <a:off x="1363980" y="6307914"/>
                <a:ext cx="3581365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A4FD4-D3BA-ADC2-B1D4-45F5A4DFC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" y="6307914"/>
                <a:ext cx="3581365" cy="405624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302900"/>
      </p:ext>
    </p:extLst>
  </p:cSld>
  <p:clrMapOvr>
    <a:masterClrMapping/>
  </p:clrMapOvr>
  <p:transition>
    <p:fade thruBlk="1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Incompressible Elastic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Stress-strain relation (principal space)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Kirchhoff stress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A06101-8A81-9CAD-E07B-5B6264CBECCE}"/>
                  </a:ext>
                </a:extLst>
              </p:cNvPr>
              <p:cNvSpPr txBox="1"/>
              <p:nvPr/>
            </p:nvSpPr>
            <p:spPr>
              <a:xfrm>
                <a:off x="869429" y="1484026"/>
                <a:ext cx="6412076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A06101-8A81-9CAD-E07B-5B6264CBE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29" y="1484026"/>
                <a:ext cx="6412076" cy="10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8C6014-4435-FDD3-79B2-1654AEE31213}"/>
                  </a:ext>
                </a:extLst>
              </p:cNvPr>
              <p:cNvSpPr txBox="1"/>
              <p:nvPr/>
            </p:nvSpPr>
            <p:spPr>
              <a:xfrm>
                <a:off x="1041817" y="3934061"/>
                <a:ext cx="4894545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𝛕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8C6014-4435-FDD3-79B2-1654AEE31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17" y="3934061"/>
                <a:ext cx="4894545" cy="957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756991"/>
      </p:ext>
    </p:extLst>
  </p:cSld>
  <p:clrMapOvr>
    <a:masterClrMapping/>
  </p:clrMapOvr>
  <p:transition>
    <p:fade thruBlk="1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008993" y="5538952"/>
            <a:ext cx="7294179" cy="108256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Tangent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Relation b/w material and spatial tangent operators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𝑖𝑟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𝑗𝑠</m:t>
                        </m:r>
                      </m:sub>
                    </m:sSub>
                  </m:oMath>
                </a14:m>
                <a:r>
                  <a:rPr lang="en-US" dirty="0"/>
                  <a:t>: transform stress to material frame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𝛕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𝐅𝐒𝐅</m:t>
                    </m:r>
                    <m:r>
                      <m:rPr>
                        <m:sty m:val="p"/>
                      </m:rPr>
                      <a:rPr lang="en-US" i="0" baseline="30000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baseline="30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𝑘𝑚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𝑙𝑛</m:t>
                        </m:r>
                      </m:sub>
                    </m:sSub>
                  </m:oMath>
                </a14:m>
                <a:r>
                  <a:rPr lang="en-US" dirty="0"/>
                  <a:t>: differentiate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and then transform to spatial frame</a:t>
                </a:r>
              </a:p>
              <a:p>
                <a:r>
                  <a:rPr lang="en-US" dirty="0"/>
                  <a:t>But,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0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0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grow m:val="on"/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0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en-US" sz="2000" b="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𝑝𝑖</m:t>
                            </m:r>
                          </m:sub>
                          <m:sup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 </m:t>
                        </m:r>
                        <m:sSup>
                          <m:sSupPr>
                            <m:ctrlPr>
                              <a:rPr lang="en-US" sz="2000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τ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ε</m:t>
                        </m:r>
                      </m:den>
                    </m:f>
                  </m:oMath>
                </a14:m>
                <a:r>
                  <a:rPr lang="en-US" dirty="0"/>
                  <a:t>, but we have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 bwMode="auto">
          <a:xfrm>
            <a:off x="6926317" y="3457903"/>
            <a:ext cx="1765738" cy="78827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30CA7-67E1-3C90-938D-6253DD100925}"/>
                  </a:ext>
                </a:extLst>
              </p:cNvPr>
              <p:cNvSpPr txBox="1"/>
              <p:nvPr/>
            </p:nvSpPr>
            <p:spPr>
              <a:xfrm>
                <a:off x="1008993" y="3345474"/>
                <a:ext cx="1501437" cy="738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30CA7-67E1-3C90-938D-6253DD100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3" y="3345474"/>
                <a:ext cx="1501437" cy="7384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1F4E50-CEBA-0DC7-DDDD-FC2FFB110259}"/>
                  </a:ext>
                </a:extLst>
              </p:cNvPr>
              <p:cNvSpPr txBox="1"/>
              <p:nvPr/>
            </p:nvSpPr>
            <p:spPr>
              <a:xfrm>
                <a:off x="790575" y="1906637"/>
                <a:ext cx="5436938" cy="729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𝑖𝑟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𝑗𝑠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𝑟𝑠𝑚𝑛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𝑖𝑟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𝑗𝑠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𝑟𝑠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1F4E50-CEBA-0DC7-DDDD-FC2FFB110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906637"/>
                <a:ext cx="5436938" cy="729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E1E22-03F5-89A6-2A7C-556F3B823527}"/>
                  </a:ext>
                </a:extLst>
              </p:cNvPr>
              <p:cNvSpPr txBox="1"/>
              <p:nvPr/>
            </p:nvSpPr>
            <p:spPr>
              <a:xfrm>
                <a:off x="6984516" y="3495066"/>
                <a:ext cx="178125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E1E22-03F5-89A6-2A7C-556F3B823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516" y="3495066"/>
                <a:ext cx="1781257" cy="677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C2AD19-5DD6-0259-B819-71E50EE43690}"/>
                  </a:ext>
                </a:extLst>
              </p:cNvPr>
              <p:cNvSpPr txBox="1"/>
              <p:nvPr/>
            </p:nvSpPr>
            <p:spPr>
              <a:xfrm>
                <a:off x="838538" y="1287615"/>
                <a:ext cx="1066126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C2AD19-5DD6-0259-B819-71E50EE4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38" y="1287615"/>
                <a:ext cx="1066126" cy="6775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848017-C134-757C-5995-7D0D15FBB5C0}"/>
                  </a:ext>
                </a:extLst>
              </p:cNvPr>
              <p:cNvSpPr txBox="1"/>
              <p:nvPr/>
            </p:nvSpPr>
            <p:spPr>
              <a:xfrm>
                <a:off x="1852198" y="1412007"/>
                <a:ext cx="6635599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848017-C134-757C-5995-7D0D15FBB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98" y="1412007"/>
                <a:ext cx="6635599" cy="437684"/>
              </a:xfrm>
              <a:prstGeom prst="rect">
                <a:avLst/>
              </a:prstGeom>
              <a:blipFill>
                <a:blip r:embed="rId9"/>
                <a:stretch>
                  <a:fillRect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7B9767-A775-DF96-A6F9-E8798871D5B6}"/>
                  </a:ext>
                </a:extLst>
              </p:cNvPr>
              <p:cNvSpPr txBox="1"/>
              <p:nvPr/>
            </p:nvSpPr>
            <p:spPr>
              <a:xfrm>
                <a:off x="860158" y="5654434"/>
                <a:ext cx="7566046" cy="8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alg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dev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7B9767-A775-DF96-A6F9-E8798871D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58" y="5654434"/>
                <a:ext cx="7566046" cy="895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235108"/>
      </p:ext>
    </p:extLst>
  </p:cSld>
  <p:clrMapOvr>
    <a:masterClrMapping/>
  </p:clrMapOvr>
  <p:transition>
    <p:fade thruBlk="1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Tangent Operator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obtain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𝝉</m:t>
                        </m:r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𝜺</m:t>
                        </m:r>
                      </m:den>
                    </m:f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alg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𝐞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Remember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𝐞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contains all plasticity</a:t>
                </a:r>
              </a:p>
              <a:p>
                <a:r>
                  <a:rPr lang="en-US" dirty="0"/>
                  <a:t>Since intermediate frame is reference, we have to use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Start from stress expression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359771" y="5601028"/>
            <a:ext cx="2846008" cy="779235"/>
            <a:chOff x="2457207" y="5475890"/>
            <a:chExt cx="2846008" cy="779235"/>
          </a:xfrm>
        </p:grpSpPr>
        <p:sp>
          <p:nvSpPr>
            <p:cNvPr id="10" name="TextBox 9"/>
            <p:cNvSpPr txBox="1"/>
            <p:nvPr/>
          </p:nvSpPr>
          <p:spPr>
            <a:xfrm>
              <a:off x="2457207" y="588579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9175" y="588579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(2)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6421" y="588579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(3)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6200000" flipV="1">
              <a:off x="2477310" y="5676505"/>
              <a:ext cx="409903" cy="867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6200000" flipV="1">
              <a:off x="3031317" y="5676506"/>
              <a:ext cx="409903" cy="867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6200000" flipV="1">
              <a:off x="4888055" y="5676506"/>
              <a:ext cx="409903" cy="867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A190CE-BFF8-2737-0FB1-EBD586F452FA}"/>
                  </a:ext>
                </a:extLst>
              </p:cNvPr>
              <p:cNvSpPr txBox="1"/>
              <p:nvPr/>
            </p:nvSpPr>
            <p:spPr>
              <a:xfrm>
                <a:off x="917887" y="2763514"/>
                <a:ext cx="2663743" cy="722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A190CE-BFF8-2737-0FB1-EBD586F4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7" y="2763514"/>
                <a:ext cx="2663743" cy="722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CB40C-04EE-AD35-6B13-F7E4D3090D7D}"/>
                  </a:ext>
                </a:extLst>
              </p:cNvPr>
              <p:cNvSpPr txBox="1"/>
              <p:nvPr/>
            </p:nvSpPr>
            <p:spPr>
              <a:xfrm>
                <a:off x="917887" y="3418489"/>
                <a:ext cx="6794745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𝑝𝑖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𝑝𝑖</m:t>
                                      </m:r>
                                    </m:sub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dirty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den>
                              </m:f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𝑝𝑖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dirty="0"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CB40C-04EE-AD35-6B13-F7E4D3090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7" y="3418489"/>
                <a:ext cx="6794745" cy="1083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CA5F28-112E-66CF-94C7-BF15313AD822}"/>
                  </a:ext>
                </a:extLst>
              </p:cNvPr>
              <p:cNvSpPr txBox="1"/>
              <p:nvPr/>
            </p:nvSpPr>
            <p:spPr>
              <a:xfrm>
                <a:off x="810228" y="4584992"/>
                <a:ext cx="4860754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𝑝𝑖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𝑡𝑟</m:t>
                                          </m:r>
                                        </m:sup>
                                      </m:sSubSup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𝑡𝑟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𝜺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𝑝𝑖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CA5F28-112E-66CF-94C7-BF15313A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8" y="4584992"/>
                <a:ext cx="4860754" cy="1070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463944"/>
      </p:ext>
    </p:extLst>
  </p:cSld>
  <p:clrMapOvr>
    <a:masterClrMapping/>
  </p:clrMapOvr>
  <p:transition>
    <p:fade thruBlk="1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Tangent Operator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Using (1), (2), and (3),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6580" y="903890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consistent tangent operator in principal stress </a:t>
            </a:r>
            <a:br>
              <a:rPr lang="en-US" dirty="0"/>
            </a:br>
            <a:r>
              <a:rPr lang="en-US" dirty="0"/>
              <a:t>Same as classical return mapping (3×3)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471448" y="4656083"/>
            <a:ext cx="5391807" cy="107205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3831852" y="2023518"/>
            <a:ext cx="210207" cy="1439917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590" y="25490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elastic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79BF5-8F35-8DE1-C665-68119D9B73E8}"/>
                  </a:ext>
                </a:extLst>
              </p:cNvPr>
              <p:cNvSpPr txBox="1"/>
              <p:nvPr/>
            </p:nvSpPr>
            <p:spPr>
              <a:xfrm>
                <a:off x="1808798" y="4682949"/>
                <a:ext cx="4878836" cy="992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alg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79BF5-8F35-8DE1-C665-68119D9B7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798" y="4682949"/>
                <a:ext cx="4878836" cy="992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B1C594-82F4-3775-8C28-3B5866699344}"/>
                  </a:ext>
                </a:extLst>
              </p:cNvPr>
              <p:cNvSpPr txBox="1"/>
              <p:nvPr/>
            </p:nvSpPr>
            <p:spPr>
              <a:xfrm>
                <a:off x="392523" y="916755"/>
                <a:ext cx="1989006" cy="68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alg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B1C594-82F4-3775-8C28-3B5866699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3" y="916755"/>
                <a:ext cx="1989006" cy="68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390111-C62C-768B-50CB-21FE85BA8266}"/>
                  </a:ext>
                </a:extLst>
              </p:cNvPr>
              <p:cNvSpPr txBox="1"/>
              <p:nvPr/>
            </p:nvSpPr>
            <p:spPr>
              <a:xfrm>
                <a:off x="392523" y="1856817"/>
                <a:ext cx="3492686" cy="789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390111-C62C-768B-50CB-21FE85BA8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3" y="1856817"/>
                <a:ext cx="3492686" cy="789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473734-7D2A-23EA-CF12-51E6D338ECFD}"/>
                  </a:ext>
                </a:extLst>
              </p:cNvPr>
              <p:cNvSpPr txBox="1"/>
              <p:nvPr/>
            </p:nvSpPr>
            <p:spPr>
              <a:xfrm>
                <a:off x="392523" y="2900691"/>
                <a:ext cx="3462038" cy="772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473734-7D2A-23EA-CF12-51E6D338E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3" y="2900691"/>
                <a:ext cx="3462038" cy="772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865835"/>
      </p:ext>
    </p:extLst>
  </p:cSld>
  <p:clrMapOvr>
    <a:masterClrMapping/>
  </p:clrMapOvr>
  <p:transition>
    <p:fade thruBlk="1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Variational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form (nonlinear)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N-R iteration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68037" y="3363309"/>
            <a:ext cx="8070272" cy="83337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9684" y="5002924"/>
            <a:ext cx="7446818" cy="62011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AE4B35-4DE4-3EB6-0658-89D479209205}"/>
                  </a:ext>
                </a:extLst>
              </p:cNvPr>
              <p:cNvSpPr txBox="1"/>
              <p:nvPr/>
            </p:nvSpPr>
            <p:spPr>
              <a:xfrm>
                <a:off x="899410" y="1281659"/>
                <a:ext cx="6472477" cy="1751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Pre>
                              <m:sPre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</m:sPr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AE4B35-4DE4-3EB6-0658-89D479209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10" y="1281659"/>
                <a:ext cx="6472477" cy="1751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EC4A68-D870-6266-1C40-BD0F6A74F7D9}"/>
                  </a:ext>
                </a:extLst>
              </p:cNvPr>
              <p:cNvSpPr txBox="1"/>
              <p:nvPr/>
            </p:nvSpPr>
            <p:spPr>
              <a:xfrm>
                <a:off x="568037" y="3348334"/>
                <a:ext cx="7933262" cy="893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sPre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sPre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Pre>
                            <m:sPre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sPre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EC4A68-D870-6266-1C40-BD0F6A74F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7" y="3348334"/>
                <a:ext cx="7933262" cy="893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1498FA-F74F-B8D7-F190-365390701302}"/>
                  </a:ext>
                </a:extLst>
              </p:cNvPr>
              <p:cNvSpPr txBox="1"/>
              <p:nvPr/>
            </p:nvSpPr>
            <p:spPr>
              <a:xfrm>
                <a:off x="67092" y="5059608"/>
                <a:ext cx="9076908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sPre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sPre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𝓁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sPre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sPre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1498FA-F74F-B8D7-F190-36539070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2" y="5059608"/>
                <a:ext cx="9076908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770305"/>
      </p:ext>
    </p:extLst>
  </p:cSld>
  <p:clrMapOvr>
    <a:masterClrMapping/>
  </p:clrMapOvr>
  <p:transition>
    <p:fade thruBlk="1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MULPLAST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05" y="666413"/>
            <a:ext cx="8142105" cy="61423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	function [STRESS,BU,ALPHA,EP,D]=MULPLAST(MP,D,L,B,ALPHA,EP,LTAN)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Multiplicative plasticity with linear combined hardening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	 IDEN=[1 1 1]'; TWO3=2/3; STWO3=sqrt(TWO3); EPS=1E-12*[0 1 2]';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Constants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	 MU=MP(2); BETA=MP(3); H=MP(4); Y0=MP(5);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	 R=inv(eye(3)-L);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Inc. deformation gradient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	 BM=[B(1) B(4) B(6);B(4) B(2) B(5);B(6) B(5) B(3)];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Previous left C-G tensor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	 BM=R*BM*R';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elastic left C-G tensor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	 B=[BM(1,1) BM(2,2) BM(3,3) BM(1,2) BM(2,3) BM(1,3)]';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Voigt notation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	 [V,P]=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(BM);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Eigenvalues &amp; eigenvectors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	 EIGEN=[P(1,1); P(2,2); P(3,3)]+EPS;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Square of principal stretches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	 M=[V(1,:).^2; V(2,:).^2; V(3,:).^2;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Eigenvector matrices M = N*N'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	    V(1,:).*V(2,:); V(2,:).*V(3,:); V(1,:).*V(3,:)];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	 DEPS=0.5*log(EIGEN);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Logarithmic principal strains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	 SIGTR=D*DEPS;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principal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	 ETA=SIGTR - ALPHA - sum(SIGTR)*IDEN/3;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Shifted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	 ETAT=norm(ETA);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Norm of shifted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	 FYLD=ETAT - STWO3*(Y0+(1-BETA)*H*EP);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yield function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21	 if FYLD&lt;Y0*1E-6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is elastic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	  SIG=SIGTR;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principal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	  STRESS=M*SIG;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Cauchy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24	  BU=B;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elastic left C-G tensor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	 else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is plastic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26	  GAMMA=FYLD/(2*MU + TWO3*H);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Plastic consistency param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27	  EP=EP + GAMMA*STWO3;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eff. plastic strain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28	  N=ETA/ETAT;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Unit vector normal to f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29	  DEPS=DEPS - GAMMA*N;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elastic strain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	  SIG=SIGTR - 2*MU*GAMMA*N;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principal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	  ALPHA=ALPHA + TWO3*BETA*H*GAMMA*N;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back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32	  STRESS=M*SIG;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Cauchy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	  BU=M*exp(2*DEPS);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elastic left C-G tensor</a:t>
            </a:r>
          </a:p>
        </p:txBody>
      </p:sp>
    </p:spTree>
    <p:extLst>
      <p:ext uri="{BB962C8B-B14F-4D97-AF65-F5344CB8AC3E}">
        <p14:creationId xmlns:p14="http://schemas.microsoft.com/office/powerpoint/2010/main" val="2319698333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FE Formulation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Interpolation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Weak form (1 element)</a:t>
            </a:r>
          </a:p>
          <a:p>
            <a:pPr lvl="1"/>
            <a:r>
              <a:rPr lang="en-US" dirty="0"/>
              <a:t>Internal force = external force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9208CE-C242-13B8-9B18-2EE627352F4D}"/>
                  </a:ext>
                </a:extLst>
              </p:cNvPr>
              <p:cNvSpPr txBox="1"/>
              <p:nvPr/>
            </p:nvSpPr>
            <p:spPr>
              <a:xfrm>
                <a:off x="1400783" y="1348902"/>
                <a:ext cx="3776034" cy="662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𝐝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9208CE-C242-13B8-9B18-2EE62735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83" y="1348902"/>
                <a:ext cx="3776034" cy="6621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811412-5DE9-DCA8-C459-FA0F8CDDDE5D}"/>
                  </a:ext>
                </a:extLst>
              </p:cNvPr>
              <p:cNvSpPr txBox="1"/>
              <p:nvPr/>
            </p:nvSpPr>
            <p:spPr>
              <a:xfrm>
                <a:off x="1366923" y="2129176"/>
                <a:ext cx="4762329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𝛥𝜀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 </m:t>
                          </m:r>
                          <m:f>
                            <m:f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𝐝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811412-5DE9-DCA8-C459-FA0F8CDD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23" y="2129176"/>
                <a:ext cx="4762329" cy="695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EBB2E2-7C36-249B-2C0F-8B8BB7301350}"/>
                  </a:ext>
                </a:extLst>
              </p:cNvPr>
              <p:cNvSpPr txBox="1"/>
              <p:nvPr/>
            </p:nvSpPr>
            <p:spPr>
              <a:xfrm>
                <a:off x="7217923" y="1511030"/>
                <a:ext cx="1547347" cy="612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mr>
                        <m:mr>
                          <m:e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𝛿𝜀</m:t>
                            </m:r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𝐁</m:t>
                            </m:r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EBB2E2-7C36-249B-2C0F-8B8BB7301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23" y="1511030"/>
                <a:ext cx="1547347" cy="6124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CC9824-171E-D5F4-B3BD-6A22F57CBEF6}"/>
                  </a:ext>
                </a:extLst>
              </p:cNvPr>
              <p:cNvSpPr txBox="1"/>
              <p:nvPr/>
            </p:nvSpPr>
            <p:spPr>
              <a:xfrm>
                <a:off x="7545962" y="4335162"/>
                <a:ext cx="1219308" cy="646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CC9824-171E-D5F4-B3BD-6A22F57CB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962" y="4335162"/>
                <a:ext cx="1219308" cy="6460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DB68C6-D4FA-C3EC-95F4-F54FB387F5C9}"/>
                  </a:ext>
                </a:extLst>
              </p:cNvPr>
              <p:cNvSpPr txBox="1"/>
              <p:nvPr/>
            </p:nvSpPr>
            <p:spPr>
              <a:xfrm>
                <a:off x="1011677" y="4396902"/>
                <a:ext cx="5052665" cy="784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nary>
                        <m:naryPr>
                          <m:limLoc m:val="subSup"/>
                          <m:grow m:val="on"/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Pre>
                                <m:sPre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sPre>
                            </m:e>
                            <m:sup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Pre>
                        <m:sPre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sPre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DB68C6-D4FA-C3EC-95F4-F54FB387F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7" y="4396902"/>
                <a:ext cx="5052665" cy="7845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818088"/>
      </p:ext>
    </p:extLst>
  </p:cSld>
  <p:clrMapOvr>
    <a:masterClrMapping/>
  </p:clrMapOvr>
  <p:transition>
    <p:fade thruBlk="1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50" y="375557"/>
            <a:ext cx="7999699" cy="62575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34	  if LTAN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stiffness in principal stress space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	   V1=4*MU^2/(2*MU+TWO3*H); V2=4*MU^2*GAMMA/ETAT;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Coefficients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36	   D=D-(V1-V2)*(N*N')+V2*((IDEN*IDEN')/3-eye(3,3));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37	  end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LTAN branch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	 end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plastic branch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39	 if LTAN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40	  J1 = sum(EIGEN); J3 = prod(EIGEN);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Invariants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	  I2=[1 1 1 0 0 0]';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Rank-2 identity tensor (Voigt notation)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42	  I4=eye(6);I4(4,4)=.5;I4(5,5)=.5;I4(6,6)=.5;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Rank-4 identity tensor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43	  IBB=[0,B(4)^2-B(1)*B(2),B(6)^2-B(1)*B(3),0,B(4)*B(6)-B(1)*B(5),0;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	       B(4)*B(4)-B(1)*B(2),0,B(5)^2-B(2)*B(3),0,0,B(4)*B(5)-B(2)*B(6);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	       B(6)^2-B(1)*B(3),B(5)^2-B(2)*B(3),0,B(5)*B(6)-B(3)*B(4),0,0;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46	       0,0,B(5)*B(6)-B(3)*B(4),(B(1)*B(2)-B(4)^2)/2,...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47	          (B(2)*B(6)-B(4)*B(5))/2,(B(1)*B(5)-B(4)*B(6))/2;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	       B(4)*B(6)-B(1)*B(5),0,0,(B(2)*B(6)-B(4)*B(5))/2,...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49	          (B(2)*B(3)-B(5)^2)/2,(B(3)*B(4)-B(5)*B(6))/2;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50	       0,B(4)*B(5)-B(2)*B(6),0,(B(1)*B(5)-B(4)*B(6))/2,...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51	          (B(3)*B(4)-B(5)*B(6))/2,(B(1)*B(3)-B(6)^2)/2];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	  D1=1/((EIGEN(2)-EIGEN(1))*(EIGEN(3)-EIGEN(1)));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Coefficients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53	  D2=1/((EIGEN(3)-EIGEN(2))*(EIGEN(1)-EIGEN(2)));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54	  D3=1/((EIGEN(1)-EIGEN(3))*(EIGEN(2)-EIGEN(3)));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	  T11=-J3*D1/EIGEN(1); T12=-J3*D2/EIGEN(2); T13=-J3*D3/EIGEN(3);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Coefficients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56	  T21=D1*EIGEN(1);     T22=D2*EIGEN(2);     T23=D3*EIGEN(3);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57	  T31=T21*(J1-4*EIGEN(1));T32=T22*(J1-4*EIGEN(2));T33=T23*(J1-4*EIGEN(3));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58	  C1=D1*IBB+T11*(I4-(I2-M(:,1))*(I2-M(:,1))')+T21*(B*M(:,1)'+M(:,1)*B')...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59	    +T31*M(:,1)*M(:,1)';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60	  C2=D2*IBB+T12*(I4-(I2-M(:,2))*(I2-M(:,2))')+T22*(B*M(:,2)'+M(:,2)*B')...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61	    +T32*M(:,2)*M(:,2)';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	  C3=D3*IBB+T13*(I4-(I2-M(:,3))*(I2-M(:,3))')+T23*(B*M(:,3)'+M(:,3)*B')...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63	    +T33*M(:,3)*M(:,3)';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64	  D = M*D*M' + 2*(C1*SIG(1)+C2*SIG(2)+C3*SIG(3));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65	 end 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LTAN branch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66	end                     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88046709"/>
      </p:ext>
    </p:extLst>
  </p:cSld>
  <p:clrMapOvr>
    <a:masterClrMapping/>
  </p:clrMapOvr>
  <p:transition>
    <p:fade thruBlk="1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Shear Deformation of a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553" y="520888"/>
            <a:ext cx="7585449" cy="39911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E=24000; NU=0.2; MU=E/2/(1+NU); LAMBDA=NU*E/((1+NU)*(1-2*NU));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prop.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MP = [LAMBDA MU 0 1000 200*sqrt(3)];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Elastoplastic material properties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IDEN=[1 1 1 0 0 0]';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2nd-order identity matrix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D=MU*diag([2 2 2 1 1 1]) + LAMBDA*(IDEN*IDEN');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Elasticity matrix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DM=2*MU*eye(3) + LAMBDA*[1 1 1]'*[1 1 1];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Elasticity matrix (principal space)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L=[0 0.024 0;-0.02 0 0;0 0 0];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Velocity gradient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DEPS= [0 0 0 0.004 0 0]';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Strain increment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STRN=zeros(6,1); ALPN=zeros(6,1); EPN=0;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Initialize small strain variables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STRR=STRN; ALPR=ALPN; EPR=EPN;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Initialize large rotation variables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STRM=STRN; ALPM=[0 0 0]';EPM=EPN;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Initialize finite deformation variables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BM=[1 1 1 0 0 0]';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Elastic Cauchy-Green deformation tensor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X=zeros(1,16);Y1=zeros(1,16);Y2=zeros(1,16);Y3=zeros(1,16);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Strain-stress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for i=2:16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Load increment loop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[STRR,ALPR]=ROTATESTRESS(L,STRR,ALPR);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Rotate stress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[STRR,ALPR,EPR]=COMBHARD(MP,D,DEPS,STRR,ALPR,EPR,false);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Elastoplasticity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[STRN,ALPN,EPN]=COMBHARD(MP,D,DEPS,STRN,ALPN,EPN,false);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Elastoplasticity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[STRM,BM,ALPM,EPM]=MULPLAST(MP,DM,L,BM,ALPM,EPM,false);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Elastoplasticity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X(i)=(i-1)*DEPS(4);Y1(i)=STRN(4);Y2(i)=STRR(4);Y3(i)=STRM(4);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Store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end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load increment loop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plot(X,Y1,'k-',X,Y2,'k-o',X,Y3,'k--');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Plot the strain-stress graph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10852" y="4194175"/>
            <a:ext cx="3588351" cy="2614612"/>
            <a:chOff x="3271" y="1320"/>
            <a:chExt cx="5922" cy="431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65" y="1449"/>
              <a:ext cx="4479" cy="35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4097" y="4900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165" y="1964"/>
              <a:ext cx="4479" cy="2999"/>
            </a:xfrm>
            <a:custGeom>
              <a:avLst/>
              <a:gdLst>
                <a:gd name="T0" fmla="*/ 0 w 4479"/>
                <a:gd name="T1" fmla="*/ 2999 h 2999"/>
                <a:gd name="T2" fmla="*/ 1487 w 4479"/>
                <a:gd name="T3" fmla="*/ 167 h 2999"/>
                <a:gd name="T4" fmla="*/ 4479 w 4479"/>
                <a:gd name="T5" fmla="*/ 0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79" h="2999">
                  <a:moveTo>
                    <a:pt x="0" y="2999"/>
                  </a:moveTo>
                  <a:lnTo>
                    <a:pt x="1487" y="167"/>
                  </a:lnTo>
                  <a:lnTo>
                    <a:pt x="447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Text Box 21526"/>
            <p:cNvSpPr txBox="1">
              <a:spLocks noChangeArrowheads="1"/>
            </p:cNvSpPr>
            <p:nvPr/>
          </p:nvSpPr>
          <p:spPr bwMode="auto">
            <a:xfrm>
              <a:off x="4097" y="4980"/>
              <a:ext cx="509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0       0.01      0.02      0.03     0.04     0.05    0.06</a:t>
              </a: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908" y="4875"/>
              <a:ext cx="2976" cy="94"/>
              <a:chOff x="3324" y="5343"/>
              <a:chExt cx="2976" cy="94"/>
            </a:xfrm>
          </p:grpSpPr>
          <p:cxnSp>
            <p:nvCxnSpPr>
              <p:cNvPr id="36" name="AutoShape 21528"/>
              <p:cNvCxnSpPr>
                <a:cxnSpLocks noChangeShapeType="1"/>
              </p:cNvCxnSpPr>
              <p:nvPr/>
            </p:nvCxnSpPr>
            <p:spPr bwMode="auto">
              <a:xfrm>
                <a:off x="3324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AutoShape 21529"/>
              <p:cNvCxnSpPr>
                <a:cxnSpLocks noChangeShapeType="1"/>
              </p:cNvCxnSpPr>
              <p:nvPr/>
            </p:nvCxnSpPr>
            <p:spPr bwMode="auto">
              <a:xfrm>
                <a:off x="4068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21530"/>
              <p:cNvCxnSpPr>
                <a:cxnSpLocks noChangeShapeType="1"/>
              </p:cNvCxnSpPr>
              <p:nvPr/>
            </p:nvCxnSpPr>
            <p:spPr bwMode="auto">
              <a:xfrm>
                <a:off x="4821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21531"/>
              <p:cNvCxnSpPr>
                <a:cxnSpLocks noChangeShapeType="1"/>
              </p:cNvCxnSpPr>
              <p:nvPr/>
            </p:nvCxnSpPr>
            <p:spPr bwMode="auto">
              <a:xfrm>
                <a:off x="5556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21532"/>
              <p:cNvCxnSpPr>
                <a:cxnSpLocks noChangeShapeType="1"/>
              </p:cNvCxnSpPr>
              <p:nvPr/>
            </p:nvCxnSpPr>
            <p:spPr bwMode="auto">
              <a:xfrm>
                <a:off x="6300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908" y="1445"/>
              <a:ext cx="2976" cy="94"/>
              <a:chOff x="3324" y="5343"/>
              <a:chExt cx="2976" cy="94"/>
            </a:xfrm>
          </p:grpSpPr>
          <p:cxnSp>
            <p:nvCxnSpPr>
              <p:cNvPr id="31" name="AutoShape 21534"/>
              <p:cNvCxnSpPr>
                <a:cxnSpLocks noChangeShapeType="1"/>
              </p:cNvCxnSpPr>
              <p:nvPr/>
            </p:nvCxnSpPr>
            <p:spPr bwMode="auto">
              <a:xfrm>
                <a:off x="3324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1535"/>
              <p:cNvCxnSpPr>
                <a:cxnSpLocks noChangeShapeType="1"/>
              </p:cNvCxnSpPr>
              <p:nvPr/>
            </p:nvCxnSpPr>
            <p:spPr bwMode="auto">
              <a:xfrm>
                <a:off x="4068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21536"/>
              <p:cNvCxnSpPr>
                <a:cxnSpLocks noChangeShapeType="1"/>
              </p:cNvCxnSpPr>
              <p:nvPr/>
            </p:nvCxnSpPr>
            <p:spPr bwMode="auto">
              <a:xfrm>
                <a:off x="4821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21537"/>
              <p:cNvCxnSpPr>
                <a:cxnSpLocks noChangeShapeType="1"/>
              </p:cNvCxnSpPr>
              <p:nvPr/>
            </p:nvCxnSpPr>
            <p:spPr bwMode="auto">
              <a:xfrm>
                <a:off x="5556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21538"/>
              <p:cNvCxnSpPr>
                <a:cxnSpLocks noChangeShapeType="1"/>
              </p:cNvCxnSpPr>
              <p:nvPr/>
            </p:nvCxnSpPr>
            <p:spPr bwMode="auto">
              <a:xfrm>
                <a:off x="6300" y="5343"/>
                <a:ext cx="0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" name="AutoShape 21539"/>
            <p:cNvCxnSpPr>
              <a:cxnSpLocks noChangeShapeType="1"/>
            </p:cNvCxnSpPr>
            <p:nvPr/>
          </p:nvCxnSpPr>
          <p:spPr bwMode="auto">
            <a:xfrm rot="5400000">
              <a:off x="4215" y="2101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1540"/>
            <p:cNvCxnSpPr>
              <a:cxnSpLocks noChangeShapeType="1"/>
            </p:cNvCxnSpPr>
            <p:nvPr/>
          </p:nvCxnSpPr>
          <p:spPr bwMode="auto">
            <a:xfrm rot="5400000">
              <a:off x="4215" y="2800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1541"/>
            <p:cNvCxnSpPr>
              <a:cxnSpLocks noChangeShapeType="1"/>
            </p:cNvCxnSpPr>
            <p:nvPr/>
          </p:nvCxnSpPr>
          <p:spPr bwMode="auto">
            <a:xfrm rot="5400000">
              <a:off x="4215" y="3508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21542"/>
            <p:cNvCxnSpPr>
              <a:cxnSpLocks noChangeShapeType="1"/>
            </p:cNvCxnSpPr>
            <p:nvPr/>
          </p:nvCxnSpPr>
          <p:spPr bwMode="auto">
            <a:xfrm rot="5400000">
              <a:off x="4215" y="4207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1543"/>
            <p:cNvCxnSpPr>
              <a:cxnSpLocks noChangeShapeType="1"/>
            </p:cNvCxnSpPr>
            <p:nvPr/>
          </p:nvCxnSpPr>
          <p:spPr bwMode="auto">
            <a:xfrm rot="5400000">
              <a:off x="8589" y="2101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1544"/>
            <p:cNvCxnSpPr>
              <a:cxnSpLocks noChangeShapeType="1"/>
            </p:cNvCxnSpPr>
            <p:nvPr/>
          </p:nvCxnSpPr>
          <p:spPr bwMode="auto">
            <a:xfrm rot="5400000">
              <a:off x="8589" y="2800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1545"/>
            <p:cNvCxnSpPr>
              <a:cxnSpLocks noChangeShapeType="1"/>
            </p:cNvCxnSpPr>
            <p:nvPr/>
          </p:nvCxnSpPr>
          <p:spPr bwMode="auto">
            <a:xfrm rot="5400000">
              <a:off x="8589" y="3508"/>
              <a:ext cx="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1546"/>
            <p:cNvCxnSpPr>
              <a:cxnSpLocks noChangeShapeType="1"/>
            </p:cNvCxnSpPr>
            <p:nvPr/>
          </p:nvCxnSpPr>
          <p:spPr bwMode="auto">
            <a:xfrm flipH="1">
              <a:off x="8542" y="4254"/>
              <a:ext cx="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21547"/>
            <p:cNvSpPr txBox="1">
              <a:spLocks noChangeArrowheads="1"/>
            </p:cNvSpPr>
            <p:nvPr/>
          </p:nvSpPr>
          <p:spPr bwMode="auto">
            <a:xfrm>
              <a:off x="3577" y="1320"/>
              <a:ext cx="532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250</a:t>
              </a:r>
            </a:p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200</a:t>
              </a:r>
            </a:p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150</a:t>
              </a:r>
            </a:p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100</a:t>
              </a:r>
            </a:p>
            <a:p>
              <a:pPr marL="0" marR="0" algn="r">
                <a:spcBef>
                  <a:spcPts val="0"/>
                </a:spcBef>
                <a:spcAft>
                  <a:spcPts val="21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50</a:t>
              </a: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0</a:t>
              </a:r>
            </a:p>
          </p:txBody>
        </p:sp>
        <p:sp>
          <p:nvSpPr>
            <p:cNvPr id="22" name="Text Box 21548"/>
            <p:cNvSpPr txBox="1">
              <a:spLocks noChangeArrowheads="1"/>
            </p:cNvSpPr>
            <p:nvPr/>
          </p:nvSpPr>
          <p:spPr bwMode="auto">
            <a:xfrm>
              <a:off x="5369" y="5280"/>
              <a:ext cx="206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Shear strain</a:t>
              </a:r>
            </a:p>
          </p:txBody>
        </p:sp>
        <p:sp>
          <p:nvSpPr>
            <p:cNvPr id="23" name="Text Box 21549"/>
            <p:cNvSpPr txBox="1">
              <a:spLocks noChangeArrowheads="1"/>
            </p:cNvSpPr>
            <p:nvPr/>
          </p:nvSpPr>
          <p:spPr bwMode="auto">
            <a:xfrm>
              <a:off x="3271" y="2021"/>
              <a:ext cx="451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Shear stress (MPa)</a:t>
              </a:r>
            </a:p>
          </p:txBody>
        </p:sp>
        <p:cxnSp>
          <p:nvCxnSpPr>
            <p:cNvPr id="24" name="AutoShape 21550"/>
            <p:cNvCxnSpPr>
              <a:cxnSpLocks noChangeShapeType="1"/>
            </p:cNvCxnSpPr>
            <p:nvPr/>
          </p:nvCxnSpPr>
          <p:spPr bwMode="auto">
            <a:xfrm flipV="1">
              <a:off x="5652" y="2043"/>
              <a:ext cx="2984" cy="8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1551"/>
            <p:cNvCxnSpPr>
              <a:cxnSpLocks noChangeShapeType="1"/>
            </p:cNvCxnSpPr>
            <p:nvPr/>
          </p:nvCxnSpPr>
          <p:spPr bwMode="auto">
            <a:xfrm>
              <a:off x="6286" y="4292"/>
              <a:ext cx="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1553"/>
            <p:cNvCxnSpPr>
              <a:cxnSpLocks noChangeShapeType="1"/>
            </p:cNvCxnSpPr>
            <p:nvPr/>
          </p:nvCxnSpPr>
          <p:spPr bwMode="auto">
            <a:xfrm>
              <a:off x="6286" y="3986"/>
              <a:ext cx="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21554"/>
            <p:cNvSpPr txBox="1">
              <a:spLocks noChangeArrowheads="1"/>
            </p:cNvSpPr>
            <p:nvPr/>
          </p:nvSpPr>
          <p:spPr bwMode="auto">
            <a:xfrm>
              <a:off x="7063" y="3790"/>
              <a:ext cx="144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just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Small strain</a:t>
              </a:r>
            </a:p>
            <a:p>
              <a:pPr marL="0" marR="0" algn="just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Finite rotation</a:t>
              </a:r>
            </a:p>
            <a:p>
              <a:pPr marL="0" marR="0" algn="just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2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Large strain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094" y="3729"/>
              <a:ext cx="2388" cy="10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9" name="AutoShape 21556"/>
            <p:cNvCxnSpPr>
              <a:cxnSpLocks noChangeShapeType="1"/>
            </p:cNvCxnSpPr>
            <p:nvPr/>
          </p:nvCxnSpPr>
          <p:spPr bwMode="auto">
            <a:xfrm flipV="1">
              <a:off x="5661" y="2074"/>
              <a:ext cx="2984" cy="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1557"/>
            <p:cNvCxnSpPr>
              <a:cxnSpLocks noChangeShapeType="1"/>
            </p:cNvCxnSpPr>
            <p:nvPr/>
          </p:nvCxnSpPr>
          <p:spPr bwMode="auto">
            <a:xfrm>
              <a:off x="6286" y="4576"/>
              <a:ext cx="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3617378"/>
      </p:ext>
    </p:extLst>
  </p:cSld>
  <p:clrMapOvr>
    <a:masterClrMapping/>
  </p:clrMapOvr>
  <p:transition>
    <p:fade thruBlk="1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 multiplicative decomposition, the effect of plasticity is modeled by intermediate configuration</a:t>
            </a:r>
          </a:p>
          <a:p>
            <a:pPr>
              <a:spcBef>
                <a:spcPts val="1200"/>
              </a:spcBef>
            </a:pPr>
            <a:r>
              <a:rPr lang="en-US" dirty="0"/>
              <a:t>The total form stress-strain relation is given by hyperelasticity between intermediate and current configuration</a:t>
            </a:r>
          </a:p>
          <a:p>
            <a:pPr>
              <a:spcBef>
                <a:spcPts val="1200"/>
              </a:spcBef>
            </a:pPr>
            <a:r>
              <a:rPr lang="en-US" dirty="0"/>
              <a:t>We studied principle of max dissipation to derive constitutive relation and plastic evolution</a:t>
            </a:r>
          </a:p>
          <a:p>
            <a:pPr>
              <a:spcBef>
                <a:spcPts val="1200"/>
              </a:spcBef>
            </a:pPr>
            <a:r>
              <a:rPr lang="en-US" dirty="0"/>
              <a:t>Similar to classical plasticity, the return mapping algorithm is used in principal Kirchhoff stress and principal logarithmic elastic strain</a:t>
            </a:r>
          </a:p>
          <a:p>
            <a:pPr>
              <a:spcBef>
                <a:spcPts val="1200"/>
              </a:spcBef>
            </a:pPr>
            <a:r>
              <a:rPr lang="en-US" dirty="0"/>
              <a:t>It is assumed that the principal direction is fixed during plastic return mapping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2214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FE Formulation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Stress-strain relationship (Incremental)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Elastoplastic tangent modulus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Linearization of weak form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690587" y="5756562"/>
            <a:ext cx="2078326" cy="607049"/>
            <a:chOff x="1893009" y="5756562"/>
            <a:chExt cx="2078326" cy="607049"/>
          </a:xfrm>
        </p:grpSpPr>
        <p:sp>
          <p:nvSpPr>
            <p:cNvPr id="10" name="Left Brace 9"/>
            <p:cNvSpPr/>
            <p:nvPr/>
          </p:nvSpPr>
          <p:spPr bwMode="auto">
            <a:xfrm rot="16200000">
              <a:off x="2839506" y="4967738"/>
              <a:ext cx="277092" cy="1854740"/>
            </a:xfrm>
            <a:prstGeom prst="lef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93009" y="5994279"/>
              <a:ext cx="2078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2C02C6"/>
                  </a:solidFill>
                </a:rPr>
                <a:t>Tangent stiffness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30953" y="5742706"/>
            <a:ext cx="3137169" cy="581163"/>
            <a:chOff x="4800602" y="5742706"/>
            <a:chExt cx="3137169" cy="581163"/>
          </a:xfrm>
        </p:grpSpPr>
        <p:sp>
          <p:nvSpPr>
            <p:cNvPr id="11" name="Left Brace 10"/>
            <p:cNvSpPr/>
            <p:nvPr/>
          </p:nvSpPr>
          <p:spPr bwMode="auto">
            <a:xfrm rot="16200000">
              <a:off x="6230641" y="4312667"/>
              <a:ext cx="277092" cy="3137169"/>
            </a:xfrm>
            <a:prstGeom prst="lef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28386" y="5954537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2C02C6"/>
                  </a:solidFill>
                </a:rPr>
                <a:t>Residual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8BB9B6-3CC2-F47D-20D6-9F3E274FEFF0}"/>
                  </a:ext>
                </a:extLst>
              </p:cNvPr>
              <p:cNvSpPr txBox="1"/>
              <p:nvPr/>
            </p:nvSpPr>
            <p:spPr>
              <a:xfrm>
                <a:off x="1276213" y="1282791"/>
                <a:ext cx="6064802" cy="794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sPre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sPre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𝛿𝜀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sPre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𝑒𝑝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𝛿𝜀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8BB9B6-3CC2-F47D-20D6-9F3E274F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13" y="1282791"/>
                <a:ext cx="6064802" cy="794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E6AFB2-7E76-16C4-B88E-3E876262E97A}"/>
                  </a:ext>
                </a:extLst>
              </p:cNvPr>
              <p:cNvSpPr txBox="1"/>
              <p:nvPr/>
            </p:nvSpPr>
            <p:spPr>
              <a:xfrm>
                <a:off x="1322962" y="4948437"/>
                <a:ext cx="6426631" cy="790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grow m:val="on"/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1" dirty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dirty="0">
                                      <a:latin typeface="Cambria Math" panose="02040503050406030204" pitchFamily="18" charset="0"/>
                                    </a:rPr>
                                    <m:t>𝑒𝑝</m:t>
                                  </m:r>
                                </m:sup>
                              </m:sSup>
                              <m:r>
                                <a:rPr lang="en-US" sz="2000" b="1" i="0" dirty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d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Pre>
                        <m:sPre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sPre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nary>
                        <m:naryPr>
                          <m:limLoc m:val="subSup"/>
                          <m:grow m:val="on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Pre>
                                <m:sPre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sPre>
                            </m:e>
                            <m:sup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E6AFB2-7E76-16C4-B88E-3E876262E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62" y="4948437"/>
                <a:ext cx="6426631" cy="790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4B6E5C-8D8C-0394-F8D4-2AA6BEE513EE}"/>
                  </a:ext>
                </a:extLst>
              </p:cNvPr>
              <p:cNvSpPr txBox="1"/>
              <p:nvPr/>
            </p:nvSpPr>
            <p:spPr>
              <a:xfrm>
                <a:off x="1276213" y="2913540"/>
                <a:ext cx="3041217" cy="9161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𝑒𝑝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elastic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plastic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4B6E5C-8D8C-0394-F8D4-2AA6BEE51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13" y="2913540"/>
                <a:ext cx="3041217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408713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FE Formulation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Tangent Stiffness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2C02C6"/>
                </a:solidFill>
              </a:rPr>
              <a:t>State Determination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Incremental Finite Element Equation</a:t>
            </a:r>
          </a:p>
          <a:p>
            <a:pPr lvl="1"/>
            <a:r>
              <a:rPr lang="en-US" dirty="0"/>
              <a:t>N-R iteration until the residual vanishes</a:t>
            </a:r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5481" y="441527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talk about next slides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75E019-4EC3-5FFD-DD98-AF2A10404EC1}"/>
                  </a:ext>
                </a:extLst>
              </p:cNvPr>
              <p:cNvSpPr txBox="1"/>
              <p:nvPr/>
            </p:nvSpPr>
            <p:spPr>
              <a:xfrm>
                <a:off x="1640732" y="1332537"/>
                <a:ext cx="3125599" cy="80098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dirty="0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75E019-4EC3-5FFD-DD98-AF2A10404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2" y="1332537"/>
                <a:ext cx="3125599" cy="8009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7442B0-4EDE-8E45-2710-EE70E627797B}"/>
                  </a:ext>
                </a:extLst>
              </p:cNvPr>
              <p:cNvSpPr txBox="1"/>
              <p:nvPr/>
            </p:nvSpPr>
            <p:spPr>
              <a:xfrm>
                <a:off x="1789889" y="5985753"/>
                <a:ext cx="2609369" cy="46820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0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24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sPre>
                        </m:e>
                        <m:sup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7442B0-4EDE-8E45-2710-EE70E6277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889" y="5985753"/>
                <a:ext cx="2609369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40F30-2770-1FAC-C424-0772DA08CF0A}"/>
                  </a:ext>
                </a:extLst>
              </p:cNvPr>
              <p:cNvSpPr txBox="1"/>
              <p:nvPr/>
            </p:nvSpPr>
            <p:spPr>
              <a:xfrm>
                <a:off x="3832698" y="3966247"/>
                <a:ext cx="3276089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sPre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sPre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sPre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40F30-2770-1FAC-C424-0772DA08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98" y="3966247"/>
                <a:ext cx="3276089" cy="436402"/>
              </a:xfrm>
              <a:prstGeom prst="rect">
                <a:avLst/>
              </a:prstGeom>
              <a:blipFill>
                <a:blip r:embed="rId4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3ABD8A-E742-8FED-6522-41B463FD797C}"/>
                  </a:ext>
                </a:extLst>
              </p:cNvPr>
              <p:cNvSpPr txBox="1"/>
              <p:nvPr/>
            </p:nvSpPr>
            <p:spPr>
              <a:xfrm>
                <a:off x="888086" y="2895571"/>
                <a:ext cx="6507166" cy="821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sPre>
                        </m:e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sPre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Pre>
                                <m:sPre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sPre>
                            </m:e>
                            <m:sup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dirty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0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Pre>
                                      <m:sPre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dirty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sPre>
                                  </m:e>
                                  <m:sup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dirty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sz="2000" b="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Pre>
                                      <m:sPre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dirty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sPre>
                                  </m:e>
                                  <m:sup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3ABD8A-E742-8FED-6522-41B463FD7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86" y="2895571"/>
                <a:ext cx="6507166" cy="821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631964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Isotropic Hardening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2"/>
            <a:ext cx="8909050" cy="3008831"/>
          </a:xfrm>
        </p:spPr>
        <p:txBody>
          <a:bodyPr/>
          <a:lstStyle/>
          <a:p>
            <a:r>
              <a:rPr lang="en-US" dirty="0"/>
              <a:t>Yield strength gradually increases proportional to the plastic strain</a:t>
            </a:r>
          </a:p>
          <a:p>
            <a:pPr lvl="1"/>
            <a:r>
              <a:rPr lang="en-US" dirty="0"/>
              <a:t>Yield strength is always positive for both tension or compression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Plastic strain is always positive and continuously </a:t>
            </a:r>
            <a:r>
              <a:rPr lang="en-US" b="1" dirty="0">
                <a:solidFill>
                  <a:srgbClr val="FF0000"/>
                </a:solidFill>
              </a:rPr>
              <a:t>accumulated</a:t>
            </a:r>
            <a:r>
              <a:rPr lang="en-US" dirty="0"/>
              <a:t> even in cycling loadings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03633" y="2168523"/>
            <a:ext cx="2042963" cy="68317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70195" y="2430529"/>
            <a:ext cx="3686277" cy="493983"/>
            <a:chOff x="1807779" y="2427890"/>
            <a:chExt cx="3686277" cy="493983"/>
          </a:xfrm>
        </p:grpSpPr>
        <p:sp>
          <p:nvSpPr>
            <p:cNvPr id="54" name="Freeform 53"/>
            <p:cNvSpPr/>
            <p:nvPr/>
          </p:nvSpPr>
          <p:spPr bwMode="auto">
            <a:xfrm>
              <a:off x="1807779" y="2606563"/>
              <a:ext cx="1797269" cy="315310"/>
            </a:xfrm>
            <a:custGeom>
              <a:avLst/>
              <a:gdLst>
                <a:gd name="connsiteX0" fmla="*/ 1797269 w 1797269"/>
                <a:gd name="connsiteY0" fmla="*/ 0 h 315310"/>
                <a:gd name="connsiteX1" fmla="*/ 1313793 w 1797269"/>
                <a:gd name="connsiteY1" fmla="*/ 0 h 315310"/>
                <a:gd name="connsiteX2" fmla="*/ 1313793 w 1797269"/>
                <a:gd name="connsiteY2" fmla="*/ 315310 h 315310"/>
                <a:gd name="connsiteX3" fmla="*/ 0 w 1797269"/>
                <a:gd name="connsiteY3" fmla="*/ 315310 h 315310"/>
                <a:gd name="connsiteX4" fmla="*/ 0 w 1797269"/>
                <a:gd name="connsiteY4" fmla="*/ 115614 h 31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269" h="315310">
                  <a:moveTo>
                    <a:pt x="1797269" y="0"/>
                  </a:moveTo>
                  <a:lnTo>
                    <a:pt x="1313793" y="0"/>
                  </a:lnTo>
                  <a:lnTo>
                    <a:pt x="1313793" y="315310"/>
                  </a:lnTo>
                  <a:lnTo>
                    <a:pt x="0" y="315310"/>
                  </a:lnTo>
                  <a:lnTo>
                    <a:pt x="0" y="115614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52499" y="2427890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yield stress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814106" y="1945333"/>
            <a:ext cx="4919423" cy="369332"/>
            <a:chOff x="2722179" y="2039006"/>
            <a:chExt cx="4919423" cy="369332"/>
          </a:xfrm>
        </p:grpSpPr>
        <p:sp>
          <p:nvSpPr>
            <p:cNvPr id="57" name="Freeform 56"/>
            <p:cNvSpPr/>
            <p:nvPr/>
          </p:nvSpPr>
          <p:spPr bwMode="auto">
            <a:xfrm>
              <a:off x="2722179" y="2217689"/>
              <a:ext cx="2984938" cy="178675"/>
            </a:xfrm>
            <a:custGeom>
              <a:avLst/>
              <a:gdLst>
                <a:gd name="connsiteX0" fmla="*/ 2984938 w 2984938"/>
                <a:gd name="connsiteY0" fmla="*/ 0 h 178675"/>
                <a:gd name="connsiteX1" fmla="*/ 0 w 2984938"/>
                <a:gd name="connsiteY1" fmla="*/ 0 h 178675"/>
                <a:gd name="connsiteX2" fmla="*/ 0 w 2984938"/>
                <a:gd name="connsiteY2" fmla="*/ 178675 h 17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938" h="178675">
                  <a:moveTo>
                    <a:pt x="2984938" y="0"/>
                  </a:moveTo>
                  <a:lnTo>
                    <a:pt x="0" y="0"/>
                  </a:lnTo>
                  <a:lnTo>
                    <a:pt x="0" y="178675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23036" y="2039006"/>
              <a:ext cx="2018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 plastic strain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28264" y="4011932"/>
            <a:ext cx="1966947" cy="1867817"/>
            <a:chOff x="1183224" y="3845244"/>
            <a:chExt cx="1966947" cy="1867817"/>
          </a:xfrm>
        </p:grpSpPr>
        <p:sp>
          <p:nvSpPr>
            <p:cNvPr id="5" name="Line 5"/>
            <p:cNvSpPr>
              <a:spLocks noChangeAspect="1" noChangeShapeType="1"/>
            </p:cNvSpPr>
            <p:nvPr/>
          </p:nvSpPr>
          <p:spPr bwMode="auto">
            <a:xfrm>
              <a:off x="1435839" y="5365236"/>
              <a:ext cx="16039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Aspect="1" noChangeShapeType="1"/>
            </p:cNvSpPr>
            <p:nvPr/>
          </p:nvSpPr>
          <p:spPr bwMode="auto">
            <a:xfrm rot="16200000">
              <a:off x="679231" y="4826514"/>
              <a:ext cx="17730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1637912" y="3845244"/>
              <a:ext cx="123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8"/>
            <p:cNvSpPr txBox="1">
              <a:spLocks noChangeAspect="1" noChangeArrowheads="1"/>
            </p:cNvSpPr>
            <p:nvPr/>
          </p:nvSpPr>
          <p:spPr bwMode="auto">
            <a:xfrm>
              <a:off x="3044373" y="5208937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spect="1" noChangeArrowheads="1"/>
            </p:cNvSpPr>
            <p:nvPr/>
          </p:nvSpPr>
          <p:spPr bwMode="auto">
            <a:xfrm>
              <a:off x="1766789" y="4486661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872430" y="4525418"/>
              <a:ext cx="142618" cy="252744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474928" y="4285828"/>
              <a:ext cx="129178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762169" y="4285828"/>
              <a:ext cx="0" cy="14254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451685" y="4478591"/>
              <a:ext cx="60948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1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708384"/>
                </p:ext>
              </p:extLst>
            </p:nvPr>
          </p:nvGraphicFramePr>
          <p:xfrm>
            <a:off x="1183224" y="4024854"/>
            <a:ext cx="331787" cy="366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040" imgH="241200" progId="Equation.DSMT4">
                    <p:embed/>
                  </p:oleObj>
                </mc:Choice>
                <mc:Fallback>
                  <p:oleObj name="Equation" r:id="rId2" imgW="203040" imgH="241200" progId="Equation.DSMT4">
                    <p:embed/>
                    <p:pic>
                      <p:nvPicPr>
                        <p:cNvPr id="31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3224" y="4024854"/>
                          <a:ext cx="331787" cy="3669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7691903"/>
                </p:ext>
              </p:extLst>
            </p:nvPr>
          </p:nvGraphicFramePr>
          <p:xfrm>
            <a:off x="1204168" y="4322466"/>
            <a:ext cx="331787" cy="346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28600" progId="Equation.DSMT4">
                    <p:embed/>
                  </p:oleObj>
                </mc:Choice>
                <mc:Fallback>
                  <p:oleObj name="Equation" r:id="rId4" imgW="203040" imgH="228600" progId="Equation.DSMT4">
                    <p:embed/>
                    <p:pic>
                      <p:nvPicPr>
                        <p:cNvPr id="32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4168" y="4322466"/>
                          <a:ext cx="331787" cy="3463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1572892" y="5594193"/>
              <a:ext cx="5990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42"/>
            <p:cNvSpPr txBox="1">
              <a:spLocks noChangeAspect="1" noChangeArrowheads="1"/>
            </p:cNvSpPr>
            <p:nvPr/>
          </p:nvSpPr>
          <p:spPr bwMode="auto">
            <a:xfrm>
              <a:off x="2402974" y="5300036"/>
              <a:ext cx="254410" cy="30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b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Text Box 46"/>
            <p:cNvSpPr txBox="1">
              <a:spLocks noChangeAspect="1" noChangeArrowheads="1"/>
            </p:cNvSpPr>
            <p:nvPr/>
          </p:nvSpPr>
          <p:spPr bwMode="auto">
            <a:xfrm>
              <a:off x="1775937" y="5293576"/>
              <a:ext cx="285234" cy="30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b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2162825" y="5381238"/>
              <a:ext cx="0" cy="32857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>
              <a:off x="2171968" y="5591145"/>
              <a:ext cx="59020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563387" y="4282864"/>
              <a:ext cx="1203325" cy="1085850"/>
            </a:xfrm>
            <a:custGeom>
              <a:avLst/>
              <a:gdLst>
                <a:gd name="connsiteX0" fmla="*/ 0 w 1203325"/>
                <a:gd name="connsiteY0" fmla="*/ 1085850 h 1085850"/>
                <a:gd name="connsiteX1" fmla="*/ 482600 w 1203325"/>
                <a:gd name="connsiteY1" fmla="*/ 196850 h 1085850"/>
                <a:gd name="connsiteX2" fmla="*/ 1203325 w 1203325"/>
                <a:gd name="connsiteY2" fmla="*/ 0 h 1085850"/>
                <a:gd name="connsiteX3" fmla="*/ 603250 w 1203325"/>
                <a:gd name="connsiteY3" fmla="*/ 108585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3325" h="1085850">
                  <a:moveTo>
                    <a:pt x="0" y="1085850"/>
                  </a:moveTo>
                  <a:lnTo>
                    <a:pt x="482600" y="196850"/>
                  </a:lnTo>
                  <a:lnTo>
                    <a:pt x="1203325" y="0"/>
                  </a:lnTo>
                  <a:lnTo>
                    <a:pt x="603250" y="1085850"/>
                  </a:lnTo>
                </a:path>
              </a:pathLst>
            </a:cu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 flipV="1">
              <a:off x="1763254" y="4826514"/>
              <a:ext cx="99203" cy="178374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2244246" y="4372652"/>
              <a:ext cx="158728" cy="51292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rot="10800000" flipV="1">
              <a:off x="2371021" y="4822689"/>
              <a:ext cx="99203" cy="178374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4662597" y="3663934"/>
            <a:ext cx="2566026" cy="3104877"/>
            <a:chOff x="4662597" y="3663934"/>
            <a:chExt cx="2566026" cy="3104877"/>
          </a:xfrm>
        </p:grpSpPr>
        <p:grpSp>
          <p:nvGrpSpPr>
            <p:cNvPr id="103" name="Group 102"/>
            <p:cNvGrpSpPr/>
            <p:nvPr/>
          </p:nvGrpSpPr>
          <p:grpSpPr>
            <a:xfrm>
              <a:off x="4662597" y="3663934"/>
              <a:ext cx="2566026" cy="3104877"/>
              <a:chOff x="3825875" y="3663934"/>
              <a:chExt cx="2566026" cy="3104877"/>
            </a:xfrm>
          </p:grpSpPr>
          <p:sp>
            <p:nvSpPr>
              <p:cNvPr id="64" name="Line 5"/>
              <p:cNvSpPr>
                <a:spLocks noChangeAspect="1" noChangeShapeType="1"/>
              </p:cNvSpPr>
              <p:nvPr/>
            </p:nvSpPr>
            <p:spPr bwMode="auto">
              <a:xfrm>
                <a:off x="3825875" y="5189032"/>
                <a:ext cx="245561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6"/>
              <p:cNvSpPr>
                <a:spLocks noChangeAspect="1" noChangeShapeType="1"/>
              </p:cNvSpPr>
              <p:nvPr/>
            </p:nvSpPr>
            <p:spPr bwMode="auto">
              <a:xfrm rot="16200000">
                <a:off x="3338035" y="5233236"/>
                <a:ext cx="29389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6286103" y="5032733"/>
                <a:ext cx="10579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ε</a:t>
                </a:r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7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5008519" y="4310457"/>
                <a:ext cx="11221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E</a:t>
                </a: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>
                <a:off x="5114160" y="4349214"/>
                <a:ext cx="142618" cy="252744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35" y="240"/>
                  </a:cxn>
                  <a:cxn ang="0">
                    <a:pos x="135" y="0"/>
                  </a:cxn>
                </a:cxnLst>
                <a:rect l="0" t="0" r="r" b="b"/>
                <a:pathLst>
                  <a:path w="135" h="240">
                    <a:moveTo>
                      <a:pt x="0" y="240"/>
                    </a:moveTo>
                    <a:lnTo>
                      <a:pt x="135" y="240"/>
                    </a:lnTo>
                    <a:lnTo>
                      <a:pt x="13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4716658" y="4109624"/>
                <a:ext cx="129178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>
                <a:off x="6003899" y="4109624"/>
                <a:ext cx="0" cy="14254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H="1">
                <a:off x="4693415" y="4302387"/>
                <a:ext cx="60948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7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619723"/>
                  </p:ext>
                </p:extLst>
              </p:nvPr>
            </p:nvGraphicFramePr>
            <p:xfrm>
              <a:off x="4424954" y="3848650"/>
              <a:ext cx="331787" cy="3669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03040" imgH="241200" progId="Equation.DSMT4">
                      <p:embed/>
                    </p:oleObj>
                  </mc:Choice>
                  <mc:Fallback>
                    <p:oleObj name="Equation" r:id="rId6" imgW="203040" imgH="241200" progId="Equation.DSMT4">
                      <p:embed/>
                      <p:pic>
                        <p:nvPicPr>
                          <p:cNvPr id="72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954" y="3848650"/>
                            <a:ext cx="331787" cy="36693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1787249"/>
                  </p:ext>
                </p:extLst>
              </p:nvPr>
            </p:nvGraphicFramePr>
            <p:xfrm>
              <a:off x="4445898" y="4146262"/>
              <a:ext cx="331787" cy="346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03040" imgH="228600" progId="Equation.DSMT4">
                      <p:embed/>
                    </p:oleObj>
                  </mc:Choice>
                  <mc:Fallback>
                    <p:oleObj name="Equation" r:id="rId4" imgW="203040" imgH="228600" progId="Equation.DSMT4">
                      <p:embed/>
                      <p:pic>
                        <p:nvPicPr>
                          <p:cNvPr id="73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5898" y="4146262"/>
                            <a:ext cx="331787" cy="34634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4995419" y="5126952"/>
                <a:ext cx="285234" cy="302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ε</a:t>
                </a:r>
                <a:r>
                  <a:rPr kumimoji="0" lang="en-US" altLang="ko-KR" b="0" u="none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p</a:t>
                </a:r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5404555" y="5205034"/>
                <a:ext cx="0" cy="32857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" name="Freeform 78"/>
              <p:cNvSpPr/>
              <p:nvPr/>
            </p:nvSpPr>
            <p:spPr bwMode="auto">
              <a:xfrm>
                <a:off x="4805117" y="4106660"/>
                <a:ext cx="1203325" cy="1085850"/>
              </a:xfrm>
              <a:custGeom>
                <a:avLst/>
                <a:gdLst>
                  <a:gd name="connsiteX0" fmla="*/ 0 w 1203325"/>
                  <a:gd name="connsiteY0" fmla="*/ 1085850 h 1085850"/>
                  <a:gd name="connsiteX1" fmla="*/ 482600 w 1203325"/>
                  <a:gd name="connsiteY1" fmla="*/ 196850 h 1085850"/>
                  <a:gd name="connsiteX2" fmla="*/ 1203325 w 1203325"/>
                  <a:gd name="connsiteY2" fmla="*/ 0 h 1085850"/>
                  <a:gd name="connsiteX3" fmla="*/ 603250 w 1203325"/>
                  <a:gd name="connsiteY3" fmla="*/ 108585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3325" h="1085850">
                    <a:moveTo>
                      <a:pt x="0" y="1085850"/>
                    </a:moveTo>
                    <a:lnTo>
                      <a:pt x="482600" y="196850"/>
                    </a:lnTo>
                    <a:lnTo>
                      <a:pt x="1203325" y="0"/>
                    </a:lnTo>
                    <a:lnTo>
                      <a:pt x="603250" y="108585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4810107" y="5190117"/>
                <a:ext cx="596900" cy="1092200"/>
              </a:xfrm>
              <a:custGeom>
                <a:avLst/>
                <a:gdLst>
                  <a:gd name="connsiteX0" fmla="*/ 596900 w 596900"/>
                  <a:gd name="connsiteY0" fmla="*/ 0 h 1092200"/>
                  <a:gd name="connsiteX1" fmla="*/ 0 w 596900"/>
                  <a:gd name="connsiteY1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6900" h="1092200">
                    <a:moveTo>
                      <a:pt x="596900" y="0"/>
                    </a:moveTo>
                    <a:lnTo>
                      <a:pt x="0" y="109220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4057650" y="5186437"/>
                <a:ext cx="1349375" cy="1308100"/>
              </a:xfrm>
              <a:custGeom>
                <a:avLst/>
                <a:gdLst>
                  <a:gd name="connsiteX0" fmla="*/ 1349375 w 1349375"/>
                  <a:gd name="connsiteY0" fmla="*/ 0 h 1308100"/>
                  <a:gd name="connsiteX1" fmla="*/ 752475 w 1349375"/>
                  <a:gd name="connsiteY1" fmla="*/ 1085850 h 1308100"/>
                  <a:gd name="connsiteX2" fmla="*/ 0 w 1349375"/>
                  <a:gd name="connsiteY2" fmla="*/ 1308100 h 1308100"/>
                  <a:gd name="connsiteX3" fmla="*/ 752475 w 1349375"/>
                  <a:gd name="connsiteY3" fmla="*/ 0 h 130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375" h="1308100">
                    <a:moveTo>
                      <a:pt x="1349375" y="0"/>
                    </a:moveTo>
                    <a:lnTo>
                      <a:pt x="752475" y="1085850"/>
                    </a:lnTo>
                    <a:lnTo>
                      <a:pt x="0" y="1308100"/>
                    </a:lnTo>
                    <a:lnTo>
                      <a:pt x="752475" y="0"/>
                    </a:lnTo>
                  </a:path>
                </a:pathLst>
              </a:custGeom>
              <a:noFill/>
              <a:ln w="28575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84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5523671"/>
                  </p:ext>
                </p:extLst>
              </p:nvPr>
            </p:nvGraphicFramePr>
            <p:xfrm>
              <a:off x="4917979" y="6023050"/>
              <a:ext cx="477837" cy="38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91960" imgH="253800" progId="Equation.DSMT4">
                      <p:embed/>
                    </p:oleObj>
                  </mc:Choice>
                  <mc:Fallback>
                    <p:oleObj name="Equation" r:id="rId7" imgW="291960" imgH="253800" progId="Equation.DSMT4">
                      <p:embed/>
                      <p:pic>
                        <p:nvPicPr>
                          <p:cNvPr id="84" name="Object 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7979" y="6023050"/>
                            <a:ext cx="477837" cy="384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6" name="Straight Connector 85"/>
              <p:cNvCxnSpPr>
                <a:stCxn id="83" idx="2"/>
              </p:cNvCxnSpPr>
              <p:nvPr/>
            </p:nvCxnSpPr>
            <p:spPr bwMode="auto">
              <a:xfrm flipV="1">
                <a:off x="4057650" y="6493549"/>
                <a:ext cx="747467" cy="98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87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2348627"/>
                  </p:ext>
                </p:extLst>
              </p:nvPr>
            </p:nvGraphicFramePr>
            <p:xfrm>
              <a:off x="4914383" y="6384636"/>
              <a:ext cx="623887" cy="38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380880" imgH="253800" progId="Equation.DSMT4">
                      <p:embed/>
                    </p:oleObj>
                  </mc:Choice>
                  <mc:Fallback>
                    <p:oleObj name="Equation" r:id="rId9" imgW="380880" imgH="253800" progId="Equation.DSMT4">
                      <p:embed/>
                      <p:pic>
                        <p:nvPicPr>
                          <p:cNvPr id="87" name="Object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4383" y="6384636"/>
                            <a:ext cx="623887" cy="384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9" name="Straight Connector 88"/>
              <p:cNvCxnSpPr>
                <a:stCxn id="83" idx="2"/>
              </p:cNvCxnSpPr>
              <p:nvPr/>
            </p:nvCxnSpPr>
            <p:spPr bwMode="auto">
              <a:xfrm flipV="1">
                <a:off x="4057650" y="5192510"/>
                <a:ext cx="0" cy="13020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Arrow Connector 96"/>
              <p:cNvCxnSpPr/>
              <p:nvPr/>
            </p:nvCxnSpPr>
            <p:spPr bwMode="auto">
              <a:xfrm flipV="1">
                <a:off x="4465217" y="5605383"/>
                <a:ext cx="99203" cy="17837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8" name="Straight Arrow Connector 97"/>
              <p:cNvCxnSpPr/>
              <p:nvPr/>
            </p:nvCxnSpPr>
            <p:spPr bwMode="auto">
              <a:xfrm rot="10800000" flipV="1">
                <a:off x="4385853" y="6348034"/>
                <a:ext cx="158728" cy="5129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9" name="Straight Arrow Connector 98"/>
              <p:cNvCxnSpPr/>
              <p:nvPr/>
            </p:nvCxnSpPr>
            <p:spPr bwMode="auto">
              <a:xfrm rot="10800000" flipV="1">
                <a:off x="5058955" y="5640462"/>
                <a:ext cx="99203" cy="17837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2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882033" y="3663934"/>
                <a:ext cx="12343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σ</a:t>
                </a:r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4" name="Freeform 3"/>
            <p:cNvSpPr/>
            <p:nvPr/>
          </p:nvSpPr>
          <p:spPr bwMode="auto">
            <a:xfrm>
              <a:off x="5646761" y="5428398"/>
              <a:ext cx="593678" cy="47767"/>
            </a:xfrm>
            <a:custGeom>
              <a:avLst/>
              <a:gdLst>
                <a:gd name="connsiteX0" fmla="*/ 590266 w 593678"/>
                <a:gd name="connsiteY0" fmla="*/ 47767 h 47767"/>
                <a:gd name="connsiteX1" fmla="*/ 0 w 593678"/>
                <a:gd name="connsiteY1" fmla="*/ 47767 h 47767"/>
                <a:gd name="connsiteX2" fmla="*/ 0 w 593678"/>
                <a:gd name="connsiteY2" fmla="*/ 0 h 47767"/>
                <a:gd name="connsiteX3" fmla="*/ 593678 w 593678"/>
                <a:gd name="connsiteY3" fmla="*/ 0 h 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678" h="47767">
                  <a:moveTo>
                    <a:pt x="590266" y="47767"/>
                  </a:moveTo>
                  <a:lnTo>
                    <a:pt x="0" y="47767"/>
                  </a:lnTo>
                  <a:lnTo>
                    <a:pt x="0" y="0"/>
                  </a:lnTo>
                  <a:lnTo>
                    <a:pt x="59367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5BA482-ABBF-CE45-42F4-8A0098E66825}"/>
                  </a:ext>
                </a:extLst>
              </p:cNvPr>
              <p:cNvSpPr txBox="1"/>
              <p:nvPr/>
            </p:nvSpPr>
            <p:spPr>
              <a:xfrm>
                <a:off x="879529" y="2265547"/>
                <a:ext cx="2295115" cy="504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𝐻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5BA482-ABBF-CE45-42F4-8A0098E66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29" y="2265547"/>
                <a:ext cx="2295115" cy="504690"/>
              </a:xfrm>
              <a:prstGeom prst="rect">
                <a:avLst/>
              </a:prstGeom>
              <a:blipFill>
                <a:blip r:embed="rId11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91158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Elastic material: a strain energy is differentiated by strain to obtain stress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History-independent, potential exists, reversible, no permanent deformation</a:t>
            </a:r>
          </a:p>
          <a:p>
            <a:r>
              <a:rPr lang="en-US" dirty="0">
                <a:sym typeface="Wingdings" panose="05000000000000000000" pitchFamily="2" charset="2"/>
              </a:rPr>
              <a:t>Elatoplastic material:</a:t>
            </a:r>
          </a:p>
          <a:p>
            <a:pPr lvl="1"/>
            <a:r>
              <a:rPr lang="en-US" dirty="0"/>
              <a:t>Permanent deformation for a force larger than elastic limit</a:t>
            </a:r>
          </a:p>
          <a:p>
            <a:pPr lvl="1"/>
            <a:r>
              <a:rPr lang="en-US" dirty="0"/>
              <a:t>No one-to-one relationship between stress and strain</a:t>
            </a:r>
          </a:p>
          <a:p>
            <a:pPr lvl="1"/>
            <a:r>
              <a:rPr lang="en-US" dirty="0"/>
              <a:t>Constitutive relation is given in terms of the rates of stress and strain (</a:t>
            </a:r>
            <a:r>
              <a:rPr lang="en-US" b="1" dirty="0">
                <a:solidFill>
                  <a:srgbClr val="2C02C6"/>
                </a:solidFill>
              </a:rPr>
              <a:t>Hypo-elasticity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Stress can only be calculated by integrating the stress rate over the past load history (</a:t>
            </a:r>
            <a:r>
              <a:rPr lang="en-US" b="1" dirty="0">
                <a:solidFill>
                  <a:srgbClr val="2C02C6"/>
                </a:solidFill>
              </a:rPr>
              <a:t>History-dependent</a:t>
            </a:r>
            <a:r>
              <a:rPr lang="en-US" dirty="0"/>
              <a:t>)</a:t>
            </a:r>
          </a:p>
          <a:p>
            <a:r>
              <a:rPr lang="en-US" dirty="0"/>
              <a:t>Important to separate elastic and plastic strain</a:t>
            </a:r>
          </a:p>
          <a:p>
            <a:pPr lvl="1"/>
            <a:r>
              <a:rPr lang="en-US" dirty="0"/>
              <a:t>Only elastic strain generates stress</a:t>
            </a:r>
          </a:p>
        </p:txBody>
      </p:sp>
    </p:spTree>
    <p:extLst>
      <p:ext uri="{BB962C8B-B14F-4D97-AF65-F5344CB8AC3E}">
        <p14:creationId xmlns:p14="http://schemas.microsoft.com/office/powerpoint/2010/main" val="2560202210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Determination (Isotropic Hardening)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7981130" cy="587375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How to determine stress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Given: strain increment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 and all variables in load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Computer current yield stress (point d)</a:t>
                </a:r>
              </a:p>
              <a:p>
                <a:pPr marL="457200" indent="-457200">
                  <a:spcBef>
                    <a:spcPts val="4200"/>
                  </a:spcBef>
                  <a:buFont typeface="+mj-lt"/>
                  <a:buAutoNum type="arabicPeriod"/>
                </a:pPr>
                <a:r>
                  <a:rPr lang="en-US" dirty="0"/>
                  <a:t>Elastic predictor (point c)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spcBef>
                    <a:spcPts val="3000"/>
                  </a:spcBef>
                  <a:buFont typeface="+mj-lt"/>
                  <a:buAutoNum type="arabicPeriod"/>
                </a:pPr>
                <a:r>
                  <a:rPr lang="en-US" dirty="0"/>
                  <a:t>Check yield status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7981130" cy="5873750"/>
              </a:xfrm>
              <a:blipFill>
                <a:blip r:embed="rId2"/>
                <a:stretch>
                  <a:fillRect l="-992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ounded Rectangle 31"/>
          <p:cNvSpPr/>
          <p:nvPr/>
        </p:nvSpPr>
        <p:spPr bwMode="auto">
          <a:xfrm>
            <a:off x="598709" y="3616539"/>
            <a:ext cx="3661057" cy="59908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798158" y="5360237"/>
            <a:ext cx="1866368" cy="59908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709" y="4863328"/>
            <a:ext cx="275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yield function (c – e)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60726" y="2807916"/>
            <a:ext cx="4461162" cy="3200998"/>
            <a:chOff x="4460726" y="3446240"/>
            <a:chExt cx="4461162" cy="3200998"/>
          </a:xfrm>
        </p:grpSpPr>
        <p:sp>
          <p:nvSpPr>
            <p:cNvPr id="23" name="Line 5"/>
            <p:cNvSpPr>
              <a:spLocks noChangeAspect="1" noChangeShapeType="1"/>
            </p:cNvSpPr>
            <p:nvPr/>
          </p:nvSpPr>
          <p:spPr bwMode="auto">
            <a:xfrm>
              <a:off x="5518958" y="6383281"/>
              <a:ext cx="2355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Aspect="1" noChangeShapeType="1"/>
            </p:cNvSpPr>
            <p:nvPr/>
          </p:nvSpPr>
          <p:spPr bwMode="auto">
            <a:xfrm rot="16200000">
              <a:off x="4108104" y="4987034"/>
              <a:ext cx="3081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7"/>
            <p:cNvSpPr txBox="1">
              <a:spLocks noChangeAspect="1" noChangeArrowheads="1"/>
            </p:cNvSpPr>
            <p:nvPr/>
          </p:nvSpPr>
          <p:spPr bwMode="auto">
            <a:xfrm>
              <a:off x="5427049" y="3464046"/>
              <a:ext cx="123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Text Box 8"/>
            <p:cNvSpPr txBox="1">
              <a:spLocks noChangeAspect="1" noChangeArrowheads="1"/>
            </p:cNvSpPr>
            <p:nvPr/>
          </p:nvSpPr>
          <p:spPr bwMode="auto">
            <a:xfrm>
              <a:off x="7887460" y="6249207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9"/>
            <p:cNvSpPr txBox="1">
              <a:spLocks noChangeAspect="1" noChangeArrowheads="1"/>
            </p:cNvSpPr>
            <p:nvPr/>
          </p:nvSpPr>
          <p:spPr bwMode="auto">
            <a:xfrm>
              <a:off x="6744410" y="5022646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Freeform 10"/>
            <p:cNvSpPr>
              <a:spLocks noChangeAspect="1"/>
            </p:cNvSpPr>
            <p:nvPr/>
          </p:nvSpPr>
          <p:spPr bwMode="auto">
            <a:xfrm>
              <a:off x="5652068" y="4395227"/>
              <a:ext cx="2783677" cy="1985960"/>
            </a:xfrm>
            <a:custGeom>
              <a:avLst/>
              <a:gdLst/>
              <a:ahLst/>
              <a:cxnLst>
                <a:cxn ang="0">
                  <a:pos x="0" y="1454"/>
                </a:cxn>
                <a:cxn ang="0">
                  <a:pos x="562" y="404"/>
                </a:cxn>
                <a:cxn ang="0">
                  <a:pos x="2021" y="0"/>
                </a:cxn>
              </a:cxnLst>
              <a:rect l="0" t="0" r="r" b="b"/>
              <a:pathLst>
                <a:path w="2021" h="1454">
                  <a:moveTo>
                    <a:pt x="0" y="1454"/>
                  </a:moveTo>
                  <a:lnTo>
                    <a:pt x="562" y="404"/>
                  </a:lnTo>
                  <a:lnTo>
                    <a:pt x="202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flipV="1">
              <a:off x="6644049" y="4723077"/>
              <a:ext cx="521874" cy="9500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6850051" y="5061403"/>
              <a:ext cx="142618" cy="251387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V="1">
              <a:off x="7151132" y="3804466"/>
              <a:ext cx="521874" cy="9500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4"/>
            <p:cNvSpPr>
              <a:spLocks noChangeAspect="1" noChangeArrowheads="1"/>
            </p:cNvSpPr>
            <p:nvPr/>
          </p:nvSpPr>
          <p:spPr bwMode="auto">
            <a:xfrm>
              <a:off x="6672572" y="5507614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5"/>
            <p:cNvSpPr>
              <a:spLocks noChangeAspect="1" noChangeArrowheads="1"/>
            </p:cNvSpPr>
            <p:nvPr/>
          </p:nvSpPr>
          <p:spPr bwMode="auto">
            <a:xfrm>
              <a:off x="7624410" y="4572244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7666666" y="3818083"/>
              <a:ext cx="0" cy="28291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6715886" y="5343165"/>
              <a:ext cx="0" cy="13040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5542200" y="5553702"/>
              <a:ext cx="21234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5555933" y="4602620"/>
              <a:ext cx="21075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5558046" y="4745073"/>
              <a:ext cx="20991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7143738" y="4753453"/>
              <a:ext cx="0" cy="8327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H="1">
              <a:off x="5534804" y="4934661"/>
              <a:ext cx="8240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5547481" y="3809703"/>
              <a:ext cx="21160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 Box 24"/>
            <p:cNvSpPr txBox="1">
              <a:spLocks noChangeAspect="1" noChangeArrowheads="1"/>
            </p:cNvSpPr>
            <p:nvPr/>
          </p:nvSpPr>
          <p:spPr bwMode="auto">
            <a:xfrm>
              <a:off x="6737015" y="5499235"/>
              <a:ext cx="1106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a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 Box 25"/>
            <p:cNvSpPr txBox="1">
              <a:spLocks noChangeAspect="1" noChangeArrowheads="1"/>
            </p:cNvSpPr>
            <p:nvPr/>
          </p:nvSpPr>
          <p:spPr bwMode="auto">
            <a:xfrm>
              <a:off x="7688852" y="5404964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b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Text Box 26"/>
            <p:cNvSpPr txBox="1">
              <a:spLocks noChangeAspect="1" noChangeArrowheads="1"/>
            </p:cNvSpPr>
            <p:nvPr/>
          </p:nvSpPr>
          <p:spPr bwMode="auto">
            <a:xfrm>
              <a:off x="7712093" y="3684009"/>
              <a:ext cx="977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Text Box 27"/>
            <p:cNvSpPr txBox="1">
              <a:spLocks noChangeAspect="1" noChangeArrowheads="1"/>
            </p:cNvSpPr>
            <p:nvPr/>
          </p:nvSpPr>
          <p:spPr bwMode="auto">
            <a:xfrm>
              <a:off x="7022249" y="4523014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 Box 28"/>
            <p:cNvSpPr txBox="1">
              <a:spLocks noChangeAspect="1" noChangeArrowheads="1"/>
            </p:cNvSpPr>
            <p:nvPr/>
          </p:nvSpPr>
          <p:spPr bwMode="auto">
            <a:xfrm>
              <a:off x="7695190" y="4626712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Text Box 29"/>
            <p:cNvSpPr txBox="1">
              <a:spLocks noChangeAspect="1" noChangeArrowheads="1"/>
            </p:cNvSpPr>
            <p:nvPr/>
          </p:nvSpPr>
          <p:spPr bwMode="auto">
            <a:xfrm>
              <a:off x="7094085" y="5578841"/>
              <a:ext cx="705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Text Box 30"/>
            <p:cNvSpPr txBox="1">
              <a:spLocks noChangeAspect="1" noChangeArrowheads="1"/>
            </p:cNvSpPr>
            <p:nvPr/>
          </p:nvSpPr>
          <p:spPr bwMode="auto">
            <a:xfrm>
              <a:off x="5310843" y="4374082"/>
              <a:ext cx="31692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n+1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58" name="Object 31"/>
            <p:cNvGraphicFramePr>
              <a:graphicFrameLocks noChangeAspect="1"/>
            </p:cNvGraphicFramePr>
            <p:nvPr/>
          </p:nvGraphicFramePr>
          <p:xfrm>
            <a:off x="5266343" y="4584683"/>
            <a:ext cx="331787" cy="364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3040" imgH="241200" progId="Equation.DSMT4">
                    <p:embed/>
                  </p:oleObj>
                </mc:Choice>
                <mc:Fallback>
                  <p:oleObj name="Equation" r:id="rId3" imgW="203040" imgH="241200" progId="Equation.DSMT4">
                    <p:embed/>
                    <p:pic>
                      <p:nvPicPr>
                        <p:cNvPr id="58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6343" y="4584683"/>
                          <a:ext cx="331787" cy="3649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32"/>
            <p:cNvGraphicFramePr>
              <a:graphicFrameLocks noChangeAspect="1"/>
            </p:cNvGraphicFramePr>
            <p:nvPr/>
          </p:nvGraphicFramePr>
          <p:xfrm>
            <a:off x="5287055" y="4878895"/>
            <a:ext cx="331787" cy="364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3040" imgH="241200" progId="Equation.DSMT4">
                    <p:embed/>
                  </p:oleObj>
                </mc:Choice>
                <mc:Fallback>
                  <p:oleObj name="Equation" r:id="rId5" imgW="203040" imgH="241200" progId="Equation.DSMT4">
                    <p:embed/>
                    <p:pic>
                      <p:nvPicPr>
                        <p:cNvPr id="59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7055" y="4878895"/>
                          <a:ext cx="331787" cy="3649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 Box 33"/>
            <p:cNvSpPr txBox="1">
              <a:spLocks noChangeAspect="1" noChangeArrowheads="1"/>
            </p:cNvSpPr>
            <p:nvPr/>
          </p:nvSpPr>
          <p:spPr bwMode="auto">
            <a:xfrm>
              <a:off x="5360495" y="5420677"/>
              <a:ext cx="17219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 Box 34"/>
            <p:cNvSpPr txBox="1">
              <a:spLocks noChangeAspect="1" noChangeArrowheads="1"/>
            </p:cNvSpPr>
            <p:nvPr/>
          </p:nvSpPr>
          <p:spPr bwMode="auto">
            <a:xfrm>
              <a:off x="5329858" y="3681915"/>
              <a:ext cx="197551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tr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Line 35"/>
            <p:cNvSpPr>
              <a:spLocks noChangeShapeType="1"/>
            </p:cNvSpPr>
            <p:nvPr/>
          </p:nvSpPr>
          <p:spPr bwMode="auto">
            <a:xfrm>
              <a:off x="4827000" y="3813894"/>
              <a:ext cx="0" cy="1743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36"/>
            <p:cNvSpPr>
              <a:spLocks noChangeShapeType="1"/>
            </p:cNvSpPr>
            <p:nvPr/>
          </p:nvSpPr>
          <p:spPr bwMode="auto">
            <a:xfrm flipH="1">
              <a:off x="4772067" y="3805513"/>
              <a:ext cx="50708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7"/>
            <p:cNvSpPr>
              <a:spLocks noChangeShapeType="1"/>
            </p:cNvSpPr>
            <p:nvPr/>
          </p:nvSpPr>
          <p:spPr bwMode="auto">
            <a:xfrm flipH="1">
              <a:off x="4731922" y="5556845"/>
              <a:ext cx="54722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 Box 38"/>
            <p:cNvSpPr txBox="1">
              <a:spLocks noChangeAspect="1" noChangeArrowheads="1"/>
            </p:cNvSpPr>
            <p:nvPr/>
          </p:nvSpPr>
          <p:spPr bwMode="auto">
            <a:xfrm>
              <a:off x="4460726" y="4587957"/>
              <a:ext cx="3574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Δσ</a:t>
              </a:r>
              <a:r>
                <a:rPr kumimoji="0" lang="en-US" altLang="ko-KR" b="0" u="none" strike="noStrike" cap="none" normalizeH="0" baseline="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tr</a:t>
              </a:r>
              <a:endParaRPr kumimoji="0" lang="en-US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6707435" y="6570774"/>
              <a:ext cx="95078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40"/>
            <p:cNvSpPr txBox="1">
              <a:spLocks noChangeAspect="1" noChangeArrowheads="1"/>
            </p:cNvSpPr>
            <p:nvPr/>
          </p:nvSpPr>
          <p:spPr bwMode="auto">
            <a:xfrm>
              <a:off x="7086691" y="6298202"/>
              <a:ext cx="235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7143738" y="5075019"/>
              <a:ext cx="52293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Text Box 42"/>
            <p:cNvSpPr txBox="1">
              <a:spLocks noChangeAspect="1" noChangeArrowheads="1"/>
            </p:cNvSpPr>
            <p:nvPr/>
          </p:nvSpPr>
          <p:spPr bwMode="auto">
            <a:xfrm>
              <a:off x="7711226" y="4943230"/>
              <a:ext cx="1210662" cy="30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r>
                <a:rPr kumimoji="0" lang="en-US" altLang="ko-KR" b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ep</a:t>
              </a: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= (1–R)</a:t>
              </a: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Line 44"/>
            <p:cNvSpPr>
              <a:spLocks noChangeShapeType="1"/>
            </p:cNvSpPr>
            <p:nvPr/>
          </p:nvSpPr>
          <p:spPr bwMode="auto">
            <a:xfrm flipV="1">
              <a:off x="7230365" y="4324000"/>
              <a:ext cx="0" cy="2356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45"/>
            <p:cNvSpPr>
              <a:spLocks noChangeShapeType="1"/>
            </p:cNvSpPr>
            <p:nvPr/>
          </p:nvSpPr>
          <p:spPr bwMode="auto">
            <a:xfrm>
              <a:off x="7238816" y="4426649"/>
              <a:ext cx="43524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 Box 46"/>
            <p:cNvSpPr txBox="1">
              <a:spLocks noChangeAspect="1" noChangeArrowheads="1"/>
            </p:cNvSpPr>
            <p:nvPr/>
          </p:nvSpPr>
          <p:spPr bwMode="auto">
            <a:xfrm>
              <a:off x="7795551" y="4042236"/>
              <a:ext cx="285234" cy="30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r>
                <a:rPr kumimoji="0" lang="en-US" altLang="ko-KR" b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7452213" y="4190973"/>
              <a:ext cx="357072" cy="243007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105" y="52"/>
                </a:cxn>
                <a:cxn ang="0">
                  <a:pos x="0" y="232"/>
                </a:cxn>
              </a:cxnLst>
              <a:rect l="0" t="0" r="r" b="b"/>
              <a:pathLst>
                <a:path w="338" h="232">
                  <a:moveTo>
                    <a:pt x="338" y="0"/>
                  </a:moveTo>
                  <a:cubicBezTo>
                    <a:pt x="249" y="6"/>
                    <a:pt x="161" y="13"/>
                    <a:pt x="105" y="52"/>
                  </a:cubicBezTo>
                  <a:cubicBezTo>
                    <a:pt x="49" y="91"/>
                    <a:pt x="24" y="161"/>
                    <a:pt x="0" y="232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48"/>
            <p:cNvSpPr>
              <a:spLocks noChangeShapeType="1"/>
            </p:cNvSpPr>
            <p:nvPr/>
          </p:nvSpPr>
          <p:spPr bwMode="auto">
            <a:xfrm flipH="1">
              <a:off x="4962223" y="4755547"/>
              <a:ext cx="3169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49"/>
            <p:cNvSpPr>
              <a:spLocks noChangeShapeType="1"/>
            </p:cNvSpPr>
            <p:nvPr/>
          </p:nvSpPr>
          <p:spPr bwMode="auto">
            <a:xfrm>
              <a:off x="5122799" y="4748216"/>
              <a:ext cx="0" cy="801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 Box 50"/>
            <p:cNvSpPr txBox="1">
              <a:spLocks noChangeAspect="1" noChangeArrowheads="1"/>
            </p:cNvSpPr>
            <p:nvPr/>
          </p:nvSpPr>
          <p:spPr bwMode="auto">
            <a:xfrm>
              <a:off x="4617742" y="5062449"/>
              <a:ext cx="48250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RΔσ</a:t>
              </a:r>
              <a:r>
                <a:rPr lang="en-US" altLang="ko-KR" baseline="30000" dirty="0" err="1">
                  <a:latin typeface="Calibri" pitchFamily="34" charset="0"/>
                  <a:ea typeface="맑은 고딕" charset="-127"/>
                </a:rPr>
                <a:t>tr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Arc 76"/>
            <p:cNvSpPr>
              <a:spLocks noChangeAspect="1"/>
            </p:cNvSpPr>
            <p:nvPr/>
          </p:nvSpPr>
          <p:spPr bwMode="auto">
            <a:xfrm rot="7741162">
              <a:off x="7306547" y="4668820"/>
              <a:ext cx="649425" cy="676793"/>
            </a:xfrm>
            <a:prstGeom prst="arc">
              <a:avLst>
                <a:gd name="adj1" fmla="val 16200000"/>
                <a:gd name="adj2" fmla="val 220060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78347" y="6315815"/>
                <a:ext cx="3943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: Fraction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r>
                  <a:rPr lang="en-US" dirty="0"/>
                  <a:t> to the yield stress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347" y="6315815"/>
                <a:ext cx="3943900" cy="369332"/>
              </a:xfrm>
              <a:prstGeom prst="rect">
                <a:avLst/>
              </a:prstGeom>
              <a:blipFill>
                <a:blip r:embed="rId7"/>
                <a:stretch>
                  <a:fillRect t="-8197" r="-46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7C2612-5742-1FB0-03CF-2D504583746D}"/>
                  </a:ext>
                </a:extLst>
              </p:cNvPr>
              <p:cNvSpPr txBox="1"/>
              <p:nvPr/>
            </p:nvSpPr>
            <p:spPr>
              <a:xfrm>
                <a:off x="1582016" y="1737188"/>
                <a:ext cx="2091150" cy="44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7C2612-5742-1FB0-03CF-2D5045837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16" y="1737188"/>
                <a:ext cx="2091150" cy="445891"/>
              </a:xfrm>
              <a:prstGeom prst="rect">
                <a:avLst/>
              </a:prstGeom>
              <a:blipFill>
                <a:blip r:embed="rId8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7F5DB3-B2AF-C231-961C-86DFFB2A9AF1}"/>
                  </a:ext>
                </a:extLst>
              </p:cNvPr>
              <p:cNvSpPr txBox="1"/>
              <p:nvPr/>
            </p:nvSpPr>
            <p:spPr>
              <a:xfrm>
                <a:off x="843307" y="2653259"/>
                <a:ext cx="1950214" cy="435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𝐻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7F5DB3-B2AF-C231-961C-86DFFB2A9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07" y="2653259"/>
                <a:ext cx="1950214" cy="435889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FC859-C3F8-8EC3-9D11-2907AE1E02B6}"/>
                  </a:ext>
                </a:extLst>
              </p:cNvPr>
              <p:cNvSpPr txBox="1"/>
              <p:nvPr/>
            </p:nvSpPr>
            <p:spPr>
              <a:xfrm>
                <a:off x="654545" y="3716028"/>
                <a:ext cx="15620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𝛥𝜀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FC859-C3F8-8EC3-9D11-2907AE1E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45" y="3716028"/>
                <a:ext cx="156209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F883B7-948F-DE59-5CED-CC63510C4155}"/>
                  </a:ext>
                </a:extLst>
              </p:cNvPr>
              <p:cNvSpPr txBox="1"/>
              <p:nvPr/>
            </p:nvSpPr>
            <p:spPr>
              <a:xfrm>
                <a:off x="2219198" y="3728731"/>
                <a:ext cx="2090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F883B7-948F-DE59-5CED-CC63510C4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98" y="3728731"/>
                <a:ext cx="209082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67EEC8-D07A-67D7-C72B-DC8C0806F629}"/>
                  </a:ext>
                </a:extLst>
              </p:cNvPr>
              <p:cNvSpPr txBox="1"/>
              <p:nvPr/>
            </p:nvSpPr>
            <p:spPr>
              <a:xfrm>
                <a:off x="709552" y="5435696"/>
                <a:ext cx="20845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67EEC8-D07A-67D7-C72B-DC8C0806F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52" y="5435696"/>
                <a:ext cx="2084545" cy="400110"/>
              </a:xfrm>
              <a:prstGeom prst="rect">
                <a:avLst/>
              </a:prstGeom>
              <a:blipFill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3F8657-C4F9-7A4F-70E6-DAA693972650}"/>
                  </a:ext>
                </a:extLst>
              </p:cNvPr>
              <p:cNvSpPr txBox="1"/>
              <p:nvPr/>
            </p:nvSpPr>
            <p:spPr>
              <a:xfrm>
                <a:off x="680125" y="6164607"/>
                <a:ext cx="22263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𝛥𝜀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3F8657-C4F9-7A4F-70E6-DAA693972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25" y="6164607"/>
                <a:ext cx="2226379" cy="400110"/>
              </a:xfrm>
              <a:prstGeom prst="rect">
                <a:avLst/>
              </a:prstGeom>
              <a:blipFill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Determination (Isotropic Hardening)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402160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, material is elastic</a:t>
                </a:r>
              </a:p>
              <a:p>
                <a:pPr marL="914400" lvl="1" indent="-457200">
                  <a:spcBef>
                    <a:spcPts val="180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spcBef>
                    <a:spcPts val="1800"/>
                  </a:spcBef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material is plastic (yielding)</a:t>
                </a:r>
              </a:p>
              <a:p>
                <a:pPr marL="457200" lvl="1" indent="0">
                  <a:buNone/>
                </a:pPr>
                <a:r>
                  <a:rPr lang="en-US" dirty="0"/>
                  <a:t>Either transition from elastic to plastic or continuous yielding</a:t>
                </a:r>
              </a:p>
              <a:p>
                <a:pPr lvl="1"/>
                <a:r>
                  <a:rPr lang="en-US" sz="2000" dirty="0"/>
                  <a:t>Stress update (return to the yield surface)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dirty="0"/>
                  <a:t>Update plastic strain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4021600"/>
              </a:xfrm>
              <a:blipFill>
                <a:blip r:embed="rId2"/>
                <a:stretch>
                  <a:fillRect l="-889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ounded Rectangle 71"/>
          <p:cNvSpPr/>
          <p:nvPr/>
        </p:nvSpPr>
        <p:spPr bwMode="auto">
          <a:xfrm>
            <a:off x="2196662" y="1189089"/>
            <a:ext cx="1566041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891165" y="3742000"/>
            <a:ext cx="2277684" cy="1983776"/>
            <a:chOff x="5498852" y="4831488"/>
            <a:chExt cx="1518456" cy="1322517"/>
          </a:xfrm>
        </p:grpSpPr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>
              <a:off x="5539482" y="6066303"/>
              <a:ext cx="1415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 rot="16200000">
              <a:off x="4975693" y="5512130"/>
              <a:ext cx="1283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" name="Text Box 11"/>
            <p:cNvSpPr txBox="1">
              <a:spLocks noChangeAspect="1" noChangeArrowheads="1"/>
            </p:cNvSpPr>
            <p:nvPr/>
          </p:nvSpPr>
          <p:spPr bwMode="auto">
            <a:xfrm>
              <a:off x="5498852" y="4831488"/>
              <a:ext cx="64754" cy="146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12"/>
            <p:cNvSpPr txBox="1">
              <a:spLocks noChangeAspect="1" noChangeArrowheads="1"/>
            </p:cNvSpPr>
            <p:nvPr/>
          </p:nvSpPr>
          <p:spPr bwMode="auto">
            <a:xfrm>
              <a:off x="6962805" y="5984957"/>
              <a:ext cx="54503" cy="14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spect="1" noChangeArrowheads="1"/>
            </p:cNvSpPr>
            <p:nvPr/>
          </p:nvSpPr>
          <p:spPr bwMode="auto">
            <a:xfrm>
              <a:off x="6180041" y="5454933"/>
              <a:ext cx="58777" cy="14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624551" y="5139715"/>
              <a:ext cx="1283022" cy="924046"/>
            </a:xfrm>
            <a:custGeom>
              <a:avLst/>
              <a:gdLst/>
              <a:ahLst/>
              <a:cxnLst>
                <a:cxn ang="0">
                  <a:pos x="0" y="1454"/>
                </a:cxn>
                <a:cxn ang="0">
                  <a:pos x="562" y="404"/>
                </a:cxn>
                <a:cxn ang="0">
                  <a:pos x="2021" y="0"/>
                </a:cxn>
              </a:cxnLst>
              <a:rect l="0" t="0" r="r" b="b"/>
              <a:pathLst>
                <a:path w="2021" h="1454">
                  <a:moveTo>
                    <a:pt x="0" y="1454"/>
                  </a:moveTo>
                  <a:lnTo>
                    <a:pt x="562" y="404"/>
                  </a:lnTo>
                  <a:lnTo>
                    <a:pt x="202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5915945" y="5330371"/>
              <a:ext cx="313613" cy="576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5610585" y="5065995"/>
              <a:ext cx="716105" cy="16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Initial loading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077196" y="5454933"/>
              <a:ext cx="85704" cy="152525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6235272" y="5681503"/>
              <a:ext cx="649651" cy="36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Unloading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Reloading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 flipV="1">
              <a:off x="6014981" y="5734562"/>
              <a:ext cx="208864" cy="1429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783897" y="5201996"/>
              <a:ext cx="104749" cy="3380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145630" y="1723198"/>
            <a:ext cx="457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Either initial elastic region or unloading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921024" y="3742000"/>
            <a:ext cx="3081633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906159" y="4697272"/>
            <a:ext cx="2002903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6779" y="5348459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Plastic strain increment is unknown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9516" y="6333894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given strain increment, how much is elastic and plastic?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96A1C-4E37-4113-EC36-0E4C862A266A}"/>
                  </a:ext>
                </a:extLst>
              </p:cNvPr>
              <p:cNvSpPr txBox="1"/>
              <p:nvPr/>
            </p:nvSpPr>
            <p:spPr>
              <a:xfrm>
                <a:off x="2155746" y="1241471"/>
                <a:ext cx="15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96A1C-4E37-4113-EC36-0E4C862A2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46" y="1241471"/>
                <a:ext cx="150663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FD7EAE-B6DB-F60A-DECA-4B5CFE8E67CB}"/>
                  </a:ext>
                </a:extLst>
              </p:cNvPr>
              <p:cNvSpPr txBox="1"/>
              <p:nvPr/>
            </p:nvSpPr>
            <p:spPr>
              <a:xfrm>
                <a:off x="816888" y="3792799"/>
                <a:ext cx="3333285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FD7EAE-B6DB-F60A-DECA-4B5CFE8E6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88" y="3792799"/>
                <a:ext cx="3333285" cy="429348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155955-7EE6-E6CC-958E-CEBC8888F9E1}"/>
                  </a:ext>
                </a:extLst>
              </p:cNvPr>
              <p:cNvSpPr txBox="1"/>
              <p:nvPr/>
            </p:nvSpPr>
            <p:spPr>
              <a:xfrm>
                <a:off x="921024" y="4729442"/>
                <a:ext cx="2086020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155955-7EE6-E6CC-958E-CEBC8888F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24" y="4729442"/>
                <a:ext cx="2086020" cy="429348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DDAF47-7FBD-D512-330E-00C61548E09B}"/>
                  </a:ext>
                </a:extLst>
              </p:cNvPr>
              <p:cNvSpPr txBox="1"/>
              <p:nvPr/>
            </p:nvSpPr>
            <p:spPr>
              <a:xfrm>
                <a:off x="1028874" y="5838448"/>
                <a:ext cx="197817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𝛥𝜀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DDAF47-7FBD-D512-330E-00C61548E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74" y="5838448"/>
                <a:ext cx="1978170" cy="423770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466419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Determination (Isotropic Hardening)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2079896"/>
          </a:xfrm>
        </p:spPr>
        <p:txBody>
          <a:bodyPr/>
          <a:lstStyle/>
          <a:p>
            <a:r>
              <a:rPr lang="en-US" dirty="0"/>
              <a:t>Plastic consistency condition </a:t>
            </a:r>
          </a:p>
          <a:p>
            <a:pPr lvl="1"/>
            <a:r>
              <a:rPr lang="en-US" dirty="0"/>
              <a:t>to determine plastic strain increment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Stress must be on the yield surface after plastic deformation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921024" y="1656722"/>
            <a:ext cx="3048810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921024" y="3725949"/>
            <a:ext cx="3048810" cy="87667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12482" y="2989049"/>
            <a:ext cx="4409406" cy="3200998"/>
            <a:chOff x="4512482" y="3446240"/>
            <a:chExt cx="4409406" cy="3200998"/>
          </a:xfrm>
        </p:grpSpPr>
        <p:sp>
          <p:nvSpPr>
            <p:cNvPr id="62" name="Line 5"/>
            <p:cNvSpPr>
              <a:spLocks noChangeAspect="1" noChangeShapeType="1"/>
            </p:cNvSpPr>
            <p:nvPr/>
          </p:nvSpPr>
          <p:spPr bwMode="auto">
            <a:xfrm>
              <a:off x="5518958" y="6383281"/>
              <a:ext cx="2355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"/>
            <p:cNvSpPr>
              <a:spLocks noChangeAspect="1" noChangeShapeType="1"/>
            </p:cNvSpPr>
            <p:nvPr/>
          </p:nvSpPr>
          <p:spPr bwMode="auto">
            <a:xfrm rot="16200000">
              <a:off x="4108104" y="4987034"/>
              <a:ext cx="3081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spect="1" noChangeArrowheads="1"/>
            </p:cNvSpPr>
            <p:nvPr/>
          </p:nvSpPr>
          <p:spPr bwMode="auto">
            <a:xfrm>
              <a:off x="5427049" y="3464046"/>
              <a:ext cx="123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Text Box 8"/>
            <p:cNvSpPr txBox="1">
              <a:spLocks noChangeAspect="1" noChangeArrowheads="1"/>
            </p:cNvSpPr>
            <p:nvPr/>
          </p:nvSpPr>
          <p:spPr bwMode="auto">
            <a:xfrm>
              <a:off x="7887460" y="6249207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Text Box 9"/>
            <p:cNvSpPr txBox="1">
              <a:spLocks noChangeAspect="1" noChangeArrowheads="1"/>
            </p:cNvSpPr>
            <p:nvPr/>
          </p:nvSpPr>
          <p:spPr bwMode="auto">
            <a:xfrm>
              <a:off x="6744410" y="5022646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Freeform 10"/>
            <p:cNvSpPr>
              <a:spLocks noChangeAspect="1"/>
            </p:cNvSpPr>
            <p:nvPr/>
          </p:nvSpPr>
          <p:spPr bwMode="auto">
            <a:xfrm>
              <a:off x="5652068" y="4395227"/>
              <a:ext cx="2783677" cy="1985960"/>
            </a:xfrm>
            <a:custGeom>
              <a:avLst/>
              <a:gdLst/>
              <a:ahLst/>
              <a:cxnLst>
                <a:cxn ang="0">
                  <a:pos x="0" y="1454"/>
                </a:cxn>
                <a:cxn ang="0">
                  <a:pos x="562" y="404"/>
                </a:cxn>
                <a:cxn ang="0">
                  <a:pos x="2021" y="0"/>
                </a:cxn>
              </a:cxnLst>
              <a:rect l="0" t="0" r="r" b="b"/>
              <a:pathLst>
                <a:path w="2021" h="1454">
                  <a:moveTo>
                    <a:pt x="0" y="1454"/>
                  </a:moveTo>
                  <a:lnTo>
                    <a:pt x="562" y="404"/>
                  </a:lnTo>
                  <a:lnTo>
                    <a:pt x="202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 flipV="1">
              <a:off x="6644049" y="4723077"/>
              <a:ext cx="521874" cy="9500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6850051" y="5061403"/>
              <a:ext cx="142618" cy="251387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flipV="1">
              <a:off x="7151132" y="3804466"/>
              <a:ext cx="521874" cy="9500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4"/>
            <p:cNvSpPr>
              <a:spLocks noChangeAspect="1" noChangeArrowheads="1"/>
            </p:cNvSpPr>
            <p:nvPr/>
          </p:nvSpPr>
          <p:spPr bwMode="auto">
            <a:xfrm>
              <a:off x="6672572" y="5507614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5"/>
            <p:cNvSpPr>
              <a:spLocks noChangeAspect="1" noChangeArrowheads="1"/>
            </p:cNvSpPr>
            <p:nvPr/>
          </p:nvSpPr>
          <p:spPr bwMode="auto">
            <a:xfrm>
              <a:off x="7624410" y="4572244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7666666" y="3818083"/>
              <a:ext cx="0" cy="28291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>
              <a:off x="6715886" y="5343165"/>
              <a:ext cx="0" cy="13040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5542200" y="5553702"/>
              <a:ext cx="21234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9"/>
            <p:cNvSpPr>
              <a:spLocks noChangeShapeType="1"/>
            </p:cNvSpPr>
            <p:nvPr/>
          </p:nvSpPr>
          <p:spPr bwMode="auto">
            <a:xfrm>
              <a:off x="5555933" y="4602620"/>
              <a:ext cx="21075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>
              <a:off x="5558046" y="4745073"/>
              <a:ext cx="20991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>
              <a:off x="7143738" y="4753453"/>
              <a:ext cx="0" cy="8327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 flipH="1">
              <a:off x="5534804" y="4934661"/>
              <a:ext cx="8240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>
              <a:off x="5547481" y="3809703"/>
              <a:ext cx="21160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Text Box 24"/>
            <p:cNvSpPr txBox="1">
              <a:spLocks noChangeAspect="1" noChangeArrowheads="1"/>
            </p:cNvSpPr>
            <p:nvPr/>
          </p:nvSpPr>
          <p:spPr bwMode="auto">
            <a:xfrm>
              <a:off x="6737015" y="5499235"/>
              <a:ext cx="1106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a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Text Box 25"/>
            <p:cNvSpPr txBox="1">
              <a:spLocks noChangeAspect="1" noChangeArrowheads="1"/>
            </p:cNvSpPr>
            <p:nvPr/>
          </p:nvSpPr>
          <p:spPr bwMode="auto">
            <a:xfrm>
              <a:off x="7688852" y="5404964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b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Text Box 26"/>
            <p:cNvSpPr txBox="1">
              <a:spLocks noChangeAspect="1" noChangeArrowheads="1"/>
            </p:cNvSpPr>
            <p:nvPr/>
          </p:nvSpPr>
          <p:spPr bwMode="auto">
            <a:xfrm>
              <a:off x="7712093" y="3684009"/>
              <a:ext cx="977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Text Box 27"/>
            <p:cNvSpPr txBox="1">
              <a:spLocks noChangeAspect="1" noChangeArrowheads="1"/>
            </p:cNvSpPr>
            <p:nvPr/>
          </p:nvSpPr>
          <p:spPr bwMode="auto">
            <a:xfrm>
              <a:off x="7022249" y="4523014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Text Box 28"/>
            <p:cNvSpPr txBox="1">
              <a:spLocks noChangeAspect="1" noChangeArrowheads="1"/>
            </p:cNvSpPr>
            <p:nvPr/>
          </p:nvSpPr>
          <p:spPr bwMode="auto">
            <a:xfrm>
              <a:off x="7695190" y="4626712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" name="Text Box 29"/>
            <p:cNvSpPr txBox="1">
              <a:spLocks noChangeAspect="1" noChangeArrowheads="1"/>
            </p:cNvSpPr>
            <p:nvPr/>
          </p:nvSpPr>
          <p:spPr bwMode="auto">
            <a:xfrm>
              <a:off x="7094085" y="5578841"/>
              <a:ext cx="705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" name="Text Box 30"/>
            <p:cNvSpPr txBox="1">
              <a:spLocks noChangeAspect="1" noChangeArrowheads="1"/>
            </p:cNvSpPr>
            <p:nvPr/>
          </p:nvSpPr>
          <p:spPr bwMode="auto">
            <a:xfrm>
              <a:off x="5310843" y="4374082"/>
              <a:ext cx="31692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n+1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88" name="Object 31"/>
            <p:cNvGraphicFramePr>
              <a:graphicFrameLocks noChangeAspect="1"/>
            </p:cNvGraphicFramePr>
            <p:nvPr/>
          </p:nvGraphicFramePr>
          <p:xfrm>
            <a:off x="5266343" y="4584683"/>
            <a:ext cx="331787" cy="364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040" imgH="241200" progId="Equation.DSMT4">
                    <p:embed/>
                  </p:oleObj>
                </mc:Choice>
                <mc:Fallback>
                  <p:oleObj name="Equation" r:id="rId2" imgW="203040" imgH="241200" progId="Equation.DSMT4">
                    <p:embed/>
                    <p:pic>
                      <p:nvPicPr>
                        <p:cNvPr id="88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6343" y="4584683"/>
                          <a:ext cx="331787" cy="3649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32"/>
            <p:cNvGraphicFramePr>
              <a:graphicFrameLocks noChangeAspect="1"/>
            </p:cNvGraphicFramePr>
            <p:nvPr/>
          </p:nvGraphicFramePr>
          <p:xfrm>
            <a:off x="5287055" y="4878895"/>
            <a:ext cx="331787" cy="364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41200" progId="Equation.DSMT4">
                    <p:embed/>
                  </p:oleObj>
                </mc:Choice>
                <mc:Fallback>
                  <p:oleObj name="Equation" r:id="rId4" imgW="203040" imgH="241200" progId="Equation.DSMT4">
                    <p:embed/>
                    <p:pic>
                      <p:nvPicPr>
                        <p:cNvPr id="89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7055" y="4878895"/>
                          <a:ext cx="331787" cy="3649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 Box 33"/>
            <p:cNvSpPr txBox="1">
              <a:spLocks noChangeAspect="1" noChangeArrowheads="1"/>
            </p:cNvSpPr>
            <p:nvPr/>
          </p:nvSpPr>
          <p:spPr bwMode="auto">
            <a:xfrm>
              <a:off x="5360495" y="5420677"/>
              <a:ext cx="17219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Text Box 34"/>
            <p:cNvSpPr txBox="1">
              <a:spLocks noChangeAspect="1" noChangeArrowheads="1"/>
            </p:cNvSpPr>
            <p:nvPr/>
          </p:nvSpPr>
          <p:spPr bwMode="auto">
            <a:xfrm>
              <a:off x="5329858" y="3681915"/>
              <a:ext cx="197551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tr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Line 35"/>
            <p:cNvSpPr>
              <a:spLocks noChangeShapeType="1"/>
            </p:cNvSpPr>
            <p:nvPr/>
          </p:nvSpPr>
          <p:spPr bwMode="auto">
            <a:xfrm>
              <a:off x="4827000" y="3813894"/>
              <a:ext cx="0" cy="1743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6"/>
            <p:cNvSpPr>
              <a:spLocks noChangeShapeType="1"/>
            </p:cNvSpPr>
            <p:nvPr/>
          </p:nvSpPr>
          <p:spPr bwMode="auto">
            <a:xfrm flipH="1">
              <a:off x="4772067" y="3805513"/>
              <a:ext cx="50708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7"/>
            <p:cNvSpPr>
              <a:spLocks noChangeShapeType="1"/>
            </p:cNvSpPr>
            <p:nvPr/>
          </p:nvSpPr>
          <p:spPr bwMode="auto">
            <a:xfrm flipH="1">
              <a:off x="4731922" y="5556845"/>
              <a:ext cx="54722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 Box 38"/>
            <p:cNvSpPr txBox="1">
              <a:spLocks noChangeAspect="1" noChangeArrowheads="1"/>
            </p:cNvSpPr>
            <p:nvPr/>
          </p:nvSpPr>
          <p:spPr bwMode="auto">
            <a:xfrm>
              <a:off x="4512482" y="4587957"/>
              <a:ext cx="253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Δσ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Line 39"/>
            <p:cNvSpPr>
              <a:spLocks noChangeShapeType="1"/>
            </p:cNvSpPr>
            <p:nvPr/>
          </p:nvSpPr>
          <p:spPr bwMode="auto">
            <a:xfrm>
              <a:off x="6707435" y="6570774"/>
              <a:ext cx="95078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Text Box 40"/>
            <p:cNvSpPr txBox="1">
              <a:spLocks noChangeAspect="1" noChangeArrowheads="1"/>
            </p:cNvSpPr>
            <p:nvPr/>
          </p:nvSpPr>
          <p:spPr bwMode="auto">
            <a:xfrm>
              <a:off x="7086691" y="6298202"/>
              <a:ext cx="235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Line 41"/>
            <p:cNvSpPr>
              <a:spLocks noChangeShapeType="1"/>
            </p:cNvSpPr>
            <p:nvPr/>
          </p:nvSpPr>
          <p:spPr bwMode="auto">
            <a:xfrm>
              <a:off x="7143738" y="5075019"/>
              <a:ext cx="52293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Text Box 42"/>
            <p:cNvSpPr txBox="1">
              <a:spLocks noChangeAspect="1" noChangeArrowheads="1"/>
            </p:cNvSpPr>
            <p:nvPr/>
          </p:nvSpPr>
          <p:spPr bwMode="auto">
            <a:xfrm>
              <a:off x="7711226" y="4943230"/>
              <a:ext cx="1210662" cy="30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r>
                <a:rPr kumimoji="0" lang="en-US" altLang="ko-KR" b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ep</a:t>
              </a: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= (1–R)</a:t>
              </a: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Line 44"/>
            <p:cNvSpPr>
              <a:spLocks noChangeShapeType="1"/>
            </p:cNvSpPr>
            <p:nvPr/>
          </p:nvSpPr>
          <p:spPr bwMode="auto">
            <a:xfrm flipV="1">
              <a:off x="7230365" y="4324000"/>
              <a:ext cx="0" cy="2356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5"/>
            <p:cNvSpPr>
              <a:spLocks noChangeShapeType="1"/>
            </p:cNvSpPr>
            <p:nvPr/>
          </p:nvSpPr>
          <p:spPr bwMode="auto">
            <a:xfrm>
              <a:off x="7238816" y="4426649"/>
              <a:ext cx="43524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Text Box 46"/>
            <p:cNvSpPr txBox="1">
              <a:spLocks noChangeAspect="1" noChangeArrowheads="1"/>
            </p:cNvSpPr>
            <p:nvPr/>
          </p:nvSpPr>
          <p:spPr bwMode="auto">
            <a:xfrm>
              <a:off x="7795551" y="4042236"/>
              <a:ext cx="285234" cy="30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r>
                <a:rPr kumimoji="0" lang="en-US" altLang="ko-KR" b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7452213" y="4190973"/>
              <a:ext cx="357072" cy="243007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105" y="52"/>
                </a:cxn>
                <a:cxn ang="0">
                  <a:pos x="0" y="232"/>
                </a:cxn>
              </a:cxnLst>
              <a:rect l="0" t="0" r="r" b="b"/>
              <a:pathLst>
                <a:path w="338" h="232">
                  <a:moveTo>
                    <a:pt x="338" y="0"/>
                  </a:moveTo>
                  <a:cubicBezTo>
                    <a:pt x="249" y="6"/>
                    <a:pt x="161" y="13"/>
                    <a:pt x="105" y="52"/>
                  </a:cubicBezTo>
                  <a:cubicBezTo>
                    <a:pt x="49" y="91"/>
                    <a:pt x="24" y="161"/>
                    <a:pt x="0" y="232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 flipH="1">
              <a:off x="4962223" y="4755547"/>
              <a:ext cx="3169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9"/>
            <p:cNvSpPr>
              <a:spLocks noChangeShapeType="1"/>
            </p:cNvSpPr>
            <p:nvPr/>
          </p:nvSpPr>
          <p:spPr bwMode="auto">
            <a:xfrm>
              <a:off x="5122799" y="4748216"/>
              <a:ext cx="0" cy="801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 Box 50"/>
            <p:cNvSpPr txBox="1">
              <a:spLocks noChangeAspect="1" noChangeArrowheads="1"/>
            </p:cNvSpPr>
            <p:nvPr/>
          </p:nvSpPr>
          <p:spPr bwMode="auto">
            <a:xfrm>
              <a:off x="4686750" y="5062449"/>
              <a:ext cx="378309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RΔσ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Arc 106"/>
            <p:cNvSpPr>
              <a:spLocks noChangeAspect="1"/>
            </p:cNvSpPr>
            <p:nvPr/>
          </p:nvSpPr>
          <p:spPr bwMode="auto">
            <a:xfrm rot="7741162">
              <a:off x="7306547" y="4668820"/>
              <a:ext cx="649425" cy="676793"/>
            </a:xfrm>
            <a:prstGeom prst="arc">
              <a:avLst>
                <a:gd name="adj1" fmla="val 16200000"/>
                <a:gd name="adj2" fmla="val 220060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3019" y="6373469"/>
                <a:ext cx="362169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2C02C6"/>
                    </a:solidFill>
                  </a:rPr>
                  <a:t>%Note: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is always positive!!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19" y="6373469"/>
                <a:ext cx="3621697" cy="390748"/>
              </a:xfrm>
              <a:prstGeom prst="rect">
                <a:avLst/>
              </a:prstGeom>
              <a:blipFill>
                <a:blip r:embed="rId6"/>
                <a:stretch>
                  <a:fillRect l="-1345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BFAAD9-2AF6-D45A-94D9-CFB89E8175A6}"/>
                  </a:ext>
                </a:extLst>
              </p:cNvPr>
              <p:cNvSpPr txBox="1"/>
              <p:nvPr/>
            </p:nvSpPr>
            <p:spPr>
              <a:xfrm>
                <a:off x="857111" y="1718264"/>
                <a:ext cx="3173689" cy="429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BFAAD9-2AF6-D45A-94D9-CFB89E817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1" y="1718264"/>
                <a:ext cx="3173689" cy="429861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364EC-3661-9D93-7E83-D732B54F7708}"/>
                  </a:ext>
                </a:extLst>
              </p:cNvPr>
              <p:cNvSpPr txBox="1"/>
              <p:nvPr/>
            </p:nvSpPr>
            <p:spPr>
              <a:xfrm>
                <a:off x="659568" y="2662465"/>
                <a:ext cx="5119928" cy="825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sgn</m:t>
                                </m:r>
                                <m:d>
                                  <m:d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364EC-3661-9D93-7E83-D732B54F7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8" y="2662465"/>
                <a:ext cx="5119928" cy="8250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60550-20D9-5131-D461-516DE6266A9D}"/>
                  </a:ext>
                </a:extLst>
              </p:cNvPr>
              <p:cNvSpPr txBox="1"/>
              <p:nvPr/>
            </p:nvSpPr>
            <p:spPr>
              <a:xfrm>
                <a:off x="857111" y="3805410"/>
                <a:ext cx="3138744" cy="719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60550-20D9-5131-D461-516DE6266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1" y="3805410"/>
                <a:ext cx="3138744" cy="7197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8569DD-F430-D217-59C3-FBF727E2A341}"/>
                  </a:ext>
                </a:extLst>
              </p:cNvPr>
              <p:cNvSpPr txBox="1"/>
              <p:nvPr/>
            </p:nvSpPr>
            <p:spPr>
              <a:xfrm>
                <a:off x="873360" y="4754573"/>
                <a:ext cx="2870979" cy="673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𝛥𝜀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8569DD-F430-D217-59C3-FBF727E2A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60" y="4754573"/>
                <a:ext cx="2870979" cy="673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5E4445-DC3A-1E07-46E6-7FA09B3E8543}"/>
                  </a:ext>
                </a:extLst>
              </p:cNvPr>
              <p:cNvSpPr txBox="1"/>
              <p:nvPr/>
            </p:nvSpPr>
            <p:spPr>
              <a:xfrm>
                <a:off x="2198943" y="5527152"/>
                <a:ext cx="1896417" cy="747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5E4445-DC3A-1E07-46E6-7FA09B3E8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43" y="5527152"/>
                <a:ext cx="1896417" cy="7474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544509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Determination (Isotropic Hardening)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stress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Algorithm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Elastic trial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Plastic return mapping</a:t>
            </a:r>
          </a:p>
          <a:p>
            <a:pPr lvl="1"/>
            <a:r>
              <a:rPr lang="en-US" dirty="0"/>
              <a:t>No iteration is required in linear hardening models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42210" y="1715293"/>
            <a:ext cx="4241943" cy="70978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9934" y="2238890"/>
            <a:ext cx="1300356" cy="967628"/>
            <a:chOff x="506583" y="2954201"/>
            <a:chExt cx="1300356" cy="967628"/>
          </a:xfrm>
        </p:grpSpPr>
        <p:sp>
          <p:nvSpPr>
            <p:cNvPr id="6" name="TextBox 5"/>
            <p:cNvSpPr txBox="1"/>
            <p:nvPr/>
          </p:nvSpPr>
          <p:spPr>
            <a:xfrm>
              <a:off x="506583" y="3552497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Elastic trial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1340069" y="3284483"/>
              <a:ext cx="662152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237242" y="2297768"/>
            <a:ext cx="2464136" cy="1244627"/>
            <a:chOff x="2080853" y="2954201"/>
            <a:chExt cx="2464136" cy="1244627"/>
          </a:xfrm>
        </p:grpSpPr>
        <p:sp>
          <p:nvSpPr>
            <p:cNvPr id="9" name="TextBox 8"/>
            <p:cNvSpPr txBox="1"/>
            <p:nvPr/>
          </p:nvSpPr>
          <p:spPr>
            <a:xfrm>
              <a:off x="2080853" y="3552497"/>
              <a:ext cx="24641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Plastic compensation </a:t>
              </a:r>
              <a:br>
                <a:rPr lang="en-US" dirty="0"/>
              </a:br>
              <a:r>
                <a:rPr lang="en-US" dirty="0"/>
                <a:t>(return mapping)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rot="5400000" flipH="1" flipV="1">
              <a:off x="2648607" y="3284483"/>
              <a:ext cx="662152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512482" y="1588842"/>
            <a:ext cx="4409406" cy="3200998"/>
            <a:chOff x="4512482" y="3446240"/>
            <a:chExt cx="4409406" cy="3200998"/>
          </a:xfrm>
        </p:grpSpPr>
        <p:sp>
          <p:nvSpPr>
            <p:cNvPr id="13" name="Line 5"/>
            <p:cNvSpPr>
              <a:spLocks noChangeAspect="1" noChangeShapeType="1"/>
            </p:cNvSpPr>
            <p:nvPr/>
          </p:nvSpPr>
          <p:spPr bwMode="auto">
            <a:xfrm>
              <a:off x="5518958" y="6383281"/>
              <a:ext cx="2355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Aspect="1" noChangeShapeType="1"/>
            </p:cNvSpPr>
            <p:nvPr/>
          </p:nvSpPr>
          <p:spPr bwMode="auto">
            <a:xfrm rot="16200000">
              <a:off x="4108104" y="4987034"/>
              <a:ext cx="3081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spect="1" noChangeArrowheads="1"/>
            </p:cNvSpPr>
            <p:nvPr/>
          </p:nvSpPr>
          <p:spPr bwMode="auto">
            <a:xfrm>
              <a:off x="5427049" y="3464046"/>
              <a:ext cx="123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8"/>
            <p:cNvSpPr txBox="1">
              <a:spLocks noChangeAspect="1" noChangeArrowheads="1"/>
            </p:cNvSpPr>
            <p:nvPr/>
          </p:nvSpPr>
          <p:spPr bwMode="auto">
            <a:xfrm>
              <a:off x="7887460" y="6249207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9"/>
            <p:cNvSpPr txBox="1">
              <a:spLocks noChangeAspect="1" noChangeArrowheads="1"/>
            </p:cNvSpPr>
            <p:nvPr/>
          </p:nvSpPr>
          <p:spPr bwMode="auto">
            <a:xfrm>
              <a:off x="6744410" y="5022646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 noChangeAspect="1"/>
            </p:cNvSpPr>
            <p:nvPr/>
          </p:nvSpPr>
          <p:spPr bwMode="auto">
            <a:xfrm>
              <a:off x="5652068" y="4395227"/>
              <a:ext cx="2783677" cy="1985960"/>
            </a:xfrm>
            <a:custGeom>
              <a:avLst/>
              <a:gdLst/>
              <a:ahLst/>
              <a:cxnLst>
                <a:cxn ang="0">
                  <a:pos x="0" y="1454"/>
                </a:cxn>
                <a:cxn ang="0">
                  <a:pos x="562" y="404"/>
                </a:cxn>
                <a:cxn ang="0">
                  <a:pos x="2021" y="0"/>
                </a:cxn>
              </a:cxnLst>
              <a:rect l="0" t="0" r="r" b="b"/>
              <a:pathLst>
                <a:path w="2021" h="1454">
                  <a:moveTo>
                    <a:pt x="0" y="1454"/>
                  </a:moveTo>
                  <a:lnTo>
                    <a:pt x="562" y="404"/>
                  </a:lnTo>
                  <a:lnTo>
                    <a:pt x="202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6644049" y="4723077"/>
              <a:ext cx="521874" cy="9500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6850051" y="5061403"/>
              <a:ext cx="142618" cy="251387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7151132" y="3804466"/>
              <a:ext cx="521874" cy="9500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4"/>
            <p:cNvSpPr>
              <a:spLocks noChangeAspect="1" noChangeArrowheads="1"/>
            </p:cNvSpPr>
            <p:nvPr/>
          </p:nvSpPr>
          <p:spPr bwMode="auto">
            <a:xfrm>
              <a:off x="6672572" y="5507614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5"/>
            <p:cNvSpPr>
              <a:spLocks noChangeAspect="1" noChangeArrowheads="1"/>
            </p:cNvSpPr>
            <p:nvPr/>
          </p:nvSpPr>
          <p:spPr bwMode="auto">
            <a:xfrm>
              <a:off x="7624410" y="4572244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7666666" y="3818083"/>
              <a:ext cx="0" cy="28291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6715886" y="5343165"/>
              <a:ext cx="0" cy="13040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5542200" y="5553702"/>
              <a:ext cx="21234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5555933" y="4602620"/>
              <a:ext cx="21075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558046" y="4745073"/>
              <a:ext cx="20991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7143738" y="4753453"/>
              <a:ext cx="0" cy="8327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5534804" y="4934661"/>
              <a:ext cx="8240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5547481" y="3809703"/>
              <a:ext cx="21160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24"/>
            <p:cNvSpPr txBox="1">
              <a:spLocks noChangeAspect="1" noChangeArrowheads="1"/>
            </p:cNvSpPr>
            <p:nvPr/>
          </p:nvSpPr>
          <p:spPr bwMode="auto">
            <a:xfrm>
              <a:off x="6737015" y="5499235"/>
              <a:ext cx="1106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a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Text Box 25"/>
            <p:cNvSpPr txBox="1">
              <a:spLocks noChangeAspect="1" noChangeArrowheads="1"/>
            </p:cNvSpPr>
            <p:nvPr/>
          </p:nvSpPr>
          <p:spPr bwMode="auto">
            <a:xfrm>
              <a:off x="7688852" y="5404964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b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 Box 26"/>
            <p:cNvSpPr txBox="1">
              <a:spLocks noChangeAspect="1" noChangeArrowheads="1"/>
            </p:cNvSpPr>
            <p:nvPr/>
          </p:nvSpPr>
          <p:spPr bwMode="auto">
            <a:xfrm>
              <a:off x="7712093" y="3684009"/>
              <a:ext cx="977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Text Box 27"/>
            <p:cNvSpPr txBox="1">
              <a:spLocks noChangeAspect="1" noChangeArrowheads="1"/>
            </p:cNvSpPr>
            <p:nvPr/>
          </p:nvSpPr>
          <p:spPr bwMode="auto">
            <a:xfrm>
              <a:off x="7022249" y="4523014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28"/>
            <p:cNvSpPr txBox="1">
              <a:spLocks noChangeAspect="1" noChangeArrowheads="1"/>
            </p:cNvSpPr>
            <p:nvPr/>
          </p:nvSpPr>
          <p:spPr bwMode="auto">
            <a:xfrm>
              <a:off x="7695190" y="4626712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 Box 29"/>
            <p:cNvSpPr txBox="1">
              <a:spLocks noChangeAspect="1" noChangeArrowheads="1"/>
            </p:cNvSpPr>
            <p:nvPr/>
          </p:nvSpPr>
          <p:spPr bwMode="auto">
            <a:xfrm>
              <a:off x="7094085" y="5578841"/>
              <a:ext cx="705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Text Box 30"/>
            <p:cNvSpPr txBox="1">
              <a:spLocks noChangeAspect="1" noChangeArrowheads="1"/>
            </p:cNvSpPr>
            <p:nvPr/>
          </p:nvSpPr>
          <p:spPr bwMode="auto">
            <a:xfrm>
              <a:off x="5310843" y="4374082"/>
              <a:ext cx="31692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n+1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39" name="Object 31"/>
            <p:cNvGraphicFramePr>
              <a:graphicFrameLocks noChangeAspect="1"/>
            </p:cNvGraphicFramePr>
            <p:nvPr/>
          </p:nvGraphicFramePr>
          <p:xfrm>
            <a:off x="5266343" y="4584683"/>
            <a:ext cx="331787" cy="364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040" imgH="241200" progId="Equation.DSMT4">
                    <p:embed/>
                  </p:oleObj>
                </mc:Choice>
                <mc:Fallback>
                  <p:oleObj name="Equation" r:id="rId2" imgW="203040" imgH="241200" progId="Equation.DSMT4">
                    <p:embed/>
                    <p:pic>
                      <p:nvPicPr>
                        <p:cNvPr id="39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6343" y="4584683"/>
                          <a:ext cx="331787" cy="3649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2"/>
            <p:cNvGraphicFramePr>
              <a:graphicFrameLocks noChangeAspect="1"/>
            </p:cNvGraphicFramePr>
            <p:nvPr/>
          </p:nvGraphicFramePr>
          <p:xfrm>
            <a:off x="5287055" y="4878895"/>
            <a:ext cx="331787" cy="364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41200" progId="Equation.DSMT4">
                    <p:embed/>
                  </p:oleObj>
                </mc:Choice>
                <mc:Fallback>
                  <p:oleObj name="Equation" r:id="rId4" imgW="203040" imgH="241200" progId="Equation.DSMT4">
                    <p:embed/>
                    <p:pic>
                      <p:nvPicPr>
                        <p:cNvPr id="4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7055" y="4878895"/>
                          <a:ext cx="331787" cy="3649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33"/>
            <p:cNvSpPr txBox="1">
              <a:spLocks noChangeAspect="1" noChangeArrowheads="1"/>
            </p:cNvSpPr>
            <p:nvPr/>
          </p:nvSpPr>
          <p:spPr bwMode="auto">
            <a:xfrm>
              <a:off x="5360495" y="5420677"/>
              <a:ext cx="17219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 Box 34"/>
            <p:cNvSpPr txBox="1">
              <a:spLocks noChangeAspect="1" noChangeArrowheads="1"/>
            </p:cNvSpPr>
            <p:nvPr/>
          </p:nvSpPr>
          <p:spPr bwMode="auto">
            <a:xfrm>
              <a:off x="5329858" y="3681915"/>
              <a:ext cx="197551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tr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4827000" y="3813894"/>
              <a:ext cx="0" cy="1743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 flipH="1">
              <a:off x="4772067" y="3805513"/>
              <a:ext cx="50708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 flipH="1">
              <a:off x="4731922" y="5556845"/>
              <a:ext cx="54722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 Box 38"/>
            <p:cNvSpPr txBox="1">
              <a:spLocks noChangeAspect="1" noChangeArrowheads="1"/>
            </p:cNvSpPr>
            <p:nvPr/>
          </p:nvSpPr>
          <p:spPr bwMode="auto">
            <a:xfrm>
              <a:off x="4512482" y="4587957"/>
              <a:ext cx="253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Δσ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6707435" y="6570774"/>
              <a:ext cx="95078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 Box 40"/>
            <p:cNvSpPr txBox="1">
              <a:spLocks noChangeAspect="1" noChangeArrowheads="1"/>
            </p:cNvSpPr>
            <p:nvPr/>
          </p:nvSpPr>
          <p:spPr bwMode="auto">
            <a:xfrm>
              <a:off x="7086691" y="6298202"/>
              <a:ext cx="235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7143738" y="5075019"/>
              <a:ext cx="52293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42"/>
            <p:cNvSpPr txBox="1">
              <a:spLocks noChangeAspect="1" noChangeArrowheads="1"/>
            </p:cNvSpPr>
            <p:nvPr/>
          </p:nvSpPr>
          <p:spPr bwMode="auto">
            <a:xfrm>
              <a:off x="7711226" y="4943230"/>
              <a:ext cx="1210662" cy="30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r>
                <a:rPr kumimoji="0" lang="en-US" altLang="ko-KR" b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ep</a:t>
              </a: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= (1–R)</a:t>
              </a: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V="1">
              <a:off x="7230365" y="4324000"/>
              <a:ext cx="0" cy="2356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7238816" y="4426649"/>
              <a:ext cx="43524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 Box 46"/>
            <p:cNvSpPr txBox="1">
              <a:spLocks noChangeAspect="1" noChangeArrowheads="1"/>
            </p:cNvSpPr>
            <p:nvPr/>
          </p:nvSpPr>
          <p:spPr bwMode="auto">
            <a:xfrm>
              <a:off x="7795551" y="4042236"/>
              <a:ext cx="285234" cy="30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r>
                <a:rPr kumimoji="0" lang="en-US" altLang="ko-KR" b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7452213" y="4190973"/>
              <a:ext cx="357072" cy="243007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105" y="52"/>
                </a:cxn>
                <a:cxn ang="0">
                  <a:pos x="0" y="232"/>
                </a:cxn>
              </a:cxnLst>
              <a:rect l="0" t="0" r="r" b="b"/>
              <a:pathLst>
                <a:path w="338" h="232">
                  <a:moveTo>
                    <a:pt x="338" y="0"/>
                  </a:moveTo>
                  <a:cubicBezTo>
                    <a:pt x="249" y="6"/>
                    <a:pt x="161" y="13"/>
                    <a:pt x="105" y="52"/>
                  </a:cubicBezTo>
                  <a:cubicBezTo>
                    <a:pt x="49" y="91"/>
                    <a:pt x="24" y="161"/>
                    <a:pt x="0" y="232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H="1">
              <a:off x="4962223" y="4755547"/>
              <a:ext cx="3169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>
              <a:off x="5122799" y="4748216"/>
              <a:ext cx="0" cy="801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Text Box 50"/>
            <p:cNvSpPr txBox="1">
              <a:spLocks noChangeAspect="1" noChangeArrowheads="1"/>
            </p:cNvSpPr>
            <p:nvPr/>
          </p:nvSpPr>
          <p:spPr bwMode="auto">
            <a:xfrm>
              <a:off x="4686750" y="5062449"/>
              <a:ext cx="378309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RΔσ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Arc 57"/>
            <p:cNvSpPr>
              <a:spLocks noChangeAspect="1"/>
            </p:cNvSpPr>
            <p:nvPr/>
          </p:nvSpPr>
          <p:spPr bwMode="auto">
            <a:xfrm rot="7741162">
              <a:off x="7306547" y="4668820"/>
              <a:ext cx="649425" cy="676793"/>
            </a:xfrm>
            <a:prstGeom prst="arc">
              <a:avLst>
                <a:gd name="adj1" fmla="val 16200000"/>
                <a:gd name="adj2" fmla="val 220060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E57B9DC-E926-34E5-0F48-FF1B66F94D52}"/>
                  </a:ext>
                </a:extLst>
              </p:cNvPr>
              <p:cNvSpPr txBox="1"/>
              <p:nvPr/>
            </p:nvSpPr>
            <p:spPr>
              <a:xfrm>
                <a:off x="379458" y="1310649"/>
                <a:ext cx="4422301" cy="109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0" dirty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sz="20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den>
                            </m:f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𝛥𝜀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E57B9DC-E926-34E5-0F48-FF1B66F9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8" y="1310649"/>
                <a:ext cx="4422301" cy="1096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99428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Tangent Stiffness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Continuum tangent modulus</a:t>
                </a:r>
              </a:p>
              <a:p>
                <a:pPr lvl="1"/>
                <a:r>
                  <a:rPr lang="en-US" dirty="0"/>
                  <a:t>The slope of stress-strain curve</a:t>
                </a:r>
              </a:p>
              <a:p>
                <a:r>
                  <a:rPr lang="en-US" dirty="0"/>
                  <a:t>Algorithmic tangent modulus</a:t>
                </a:r>
              </a:p>
              <a:p>
                <a:pPr lvl="1"/>
                <a:r>
                  <a:rPr lang="en-US" dirty="0"/>
                  <a:t>Differentiation of the state determination algorithm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alg</m:t>
                        </m:r>
                      </m:sup>
                    </m:sSup>
                    <m:r>
                      <a:rPr lang="en-US" i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for 1D plasticity!!</a:t>
                </a:r>
              </a:p>
              <a:p>
                <a:pPr lvl="1"/>
                <a:r>
                  <a:rPr lang="en-US" dirty="0"/>
                  <a:t>We will show that they are different for multi-dimension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3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4E12A7-69B4-7DCF-9BD3-5723428DDDA1}"/>
                  </a:ext>
                </a:extLst>
              </p:cNvPr>
              <p:cNvSpPr txBox="1"/>
              <p:nvPr/>
            </p:nvSpPr>
            <p:spPr>
              <a:xfrm>
                <a:off x="5503439" y="1064051"/>
                <a:ext cx="3041217" cy="9161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𝑒𝑝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elastic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plastic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4E12A7-69B4-7DCF-9BD3-5723428DD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439" y="1064051"/>
                <a:ext cx="3041217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754E4-D241-5823-7BCF-84B39BADBA2E}"/>
                  </a:ext>
                </a:extLst>
              </p:cNvPr>
              <p:cNvSpPr txBox="1"/>
              <p:nvPr/>
            </p:nvSpPr>
            <p:spPr>
              <a:xfrm>
                <a:off x="1664144" y="2740080"/>
                <a:ext cx="4370427" cy="72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alg</m:t>
                          </m:r>
                        </m:sup>
                      </m:sSup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𝛥𝜎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𝛥𝜀</m:t>
                          </m:r>
                        </m:den>
                      </m:f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sPre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𝛥𝜀</m:t>
                          </m:r>
                        </m:den>
                      </m:f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sPre>
                        </m:e>
                      </m:d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𝛥𝜀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754E4-D241-5823-7BCF-84B39BADB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44" y="2740080"/>
                <a:ext cx="4370427" cy="725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33DAC4-A599-D5B4-2F88-A0EF85E93DC5}"/>
                  </a:ext>
                </a:extLst>
              </p:cNvPr>
              <p:cNvSpPr txBox="1"/>
              <p:nvPr/>
            </p:nvSpPr>
            <p:spPr>
              <a:xfrm>
                <a:off x="1683508" y="3678238"/>
                <a:ext cx="4351063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𝛥𝜀</m:t>
                          </m:r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sPre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𝛥𝜀</m:t>
                          </m:r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sPre>
                        </m:e>
                      </m:d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33DAC4-A599-D5B4-2F88-A0EF85E9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508" y="3678238"/>
                <a:ext cx="4351063" cy="730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7BF37-9684-32F3-2D27-991341AB8BDA}"/>
                  </a:ext>
                </a:extLst>
              </p:cNvPr>
              <p:cNvSpPr txBox="1"/>
              <p:nvPr/>
            </p:nvSpPr>
            <p:spPr>
              <a:xfrm>
                <a:off x="1743406" y="4791605"/>
                <a:ext cx="3148106" cy="9161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alg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elastic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plastic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7BF37-9684-32F3-2D27-991341AB8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06" y="4791605"/>
                <a:ext cx="3148106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12463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887618" y="3403937"/>
            <a:ext cx="2846119" cy="44143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Isotropic Hardening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𝛥𝜀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 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 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 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Trial state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i="0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(elastic)</a:t>
                </a:r>
              </a:p>
              <a:p>
                <a:pPr marL="857250" lvl="1" indent="-457200"/>
                <a:r>
                  <a:rPr lang="en-US" dirty="0"/>
                  <a:t>Remain elastic: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	 ; exit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(plastic)</a:t>
                </a:r>
              </a:p>
              <a:p>
                <a:pPr marL="857250" lvl="1" indent="-457200">
                  <a:buFont typeface="+mj-lt"/>
                  <a:buAutoNum type="alphaLcPeriod"/>
                </a:pPr>
                <a:r>
                  <a:rPr lang="en-US" dirty="0"/>
                  <a:t>Calculate plastic strain:</a:t>
                </a:r>
              </a:p>
              <a:p>
                <a:pPr marL="857250" lvl="1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/>
                  <a:t>Update stress and plastic strain (store them for next increment)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 bwMode="auto">
          <a:xfrm>
            <a:off x="3936380" y="4044701"/>
            <a:ext cx="1572322" cy="87667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929390" y="5494191"/>
            <a:ext cx="3168157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521679" y="5494191"/>
            <a:ext cx="2002903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69D3DD-56EB-5F31-DABC-5002965CAA3C}"/>
                  </a:ext>
                </a:extLst>
              </p:cNvPr>
              <p:cNvSpPr txBox="1"/>
              <p:nvPr/>
            </p:nvSpPr>
            <p:spPr>
              <a:xfrm>
                <a:off x="2172034" y="1512883"/>
                <a:ext cx="2084545" cy="1081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𝛥𝜀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69D3DD-56EB-5F31-DABC-5002965CA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34" y="1512883"/>
                <a:ext cx="2084545" cy="1081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052D4-7E22-833D-9D02-702327BCEE69}"/>
                  </a:ext>
                </a:extLst>
              </p:cNvPr>
              <p:cNvSpPr txBox="1"/>
              <p:nvPr/>
            </p:nvSpPr>
            <p:spPr>
              <a:xfrm>
                <a:off x="3887408" y="4122070"/>
                <a:ext cx="1670265" cy="71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052D4-7E22-833D-9D02-702327BC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08" y="4122070"/>
                <a:ext cx="1670265" cy="711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14F21E-5389-4003-32B8-D9EE41515FD7}"/>
                  </a:ext>
                </a:extLst>
              </p:cNvPr>
              <p:cNvSpPr txBox="1"/>
              <p:nvPr/>
            </p:nvSpPr>
            <p:spPr>
              <a:xfrm>
                <a:off x="839450" y="5542275"/>
                <a:ext cx="3333285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14F21E-5389-4003-32B8-D9EE4151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50" y="5542275"/>
                <a:ext cx="3333285" cy="429348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952905-B6FD-2ACF-EB9F-9DF8C6D78684}"/>
                  </a:ext>
                </a:extLst>
              </p:cNvPr>
              <p:cNvSpPr txBox="1"/>
              <p:nvPr/>
            </p:nvSpPr>
            <p:spPr>
              <a:xfrm>
                <a:off x="4514663" y="5542275"/>
                <a:ext cx="2086020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952905-B6FD-2ACF-EB9F-9DF8C6D78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63" y="5542275"/>
                <a:ext cx="2086020" cy="429348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Elastoplastic Bar (Isotropic Hardening)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=200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GPa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=25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GPa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baseline="30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pt-BR" i="1" baseline="-25000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=250</m:t>
                    </m:r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=150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MPa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=0.0001,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𝛥𝜀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=0.002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Yield stress: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sPre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sPre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sPre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=252.5</m:t>
                    </m:r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Material is elastic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Trial stress:</a:t>
                </a:r>
              </a:p>
              <a:p>
                <a:endParaRPr lang="en-US" dirty="0"/>
              </a:p>
              <a:p>
                <a:r>
                  <a:rPr lang="en-US" dirty="0"/>
                  <a:t>Plastic consistency condition</a:t>
                </a:r>
              </a:p>
              <a:p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State update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56218" y="327659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material is plastic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19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95" y="3679243"/>
            <a:ext cx="2851785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331DB-A963-1597-3406-59D78D87C022}"/>
                  </a:ext>
                </a:extLst>
              </p:cNvPr>
              <p:cNvSpPr txBox="1"/>
              <p:nvPr/>
            </p:nvSpPr>
            <p:spPr>
              <a:xfrm>
                <a:off x="1835546" y="2815709"/>
                <a:ext cx="3920817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Pre>
                              <m:sPre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4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𝛥𝜀</m:t>
                            </m:r>
                            <m:r>
                              <a:rPr lang="en-US" sz="2400" i="0" dirty="0">
                                <a:latin typeface="Cambria Math" panose="02040503050406030204" pitchFamily="18" charset="0"/>
                              </a:rPr>
                              <m:t>=400</m:t>
                            </m:r>
                            <m:r>
                              <m:rPr>
                                <m:sty m:val="p"/>
                              </m:rP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MPa</m:t>
                            </m:r>
                          </m:e>
                        </m:mr>
                        <m:mr>
                          <m:e>
                            <m:sPre>
                              <m:sPrePr>
                                <m:ctrlP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400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Pre>
                              <m:sPrePr>
                                <m:ctrlP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400" b="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Pre>
                              <m:sPrePr>
                                <m:ctrlP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400" b="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400" b="0" i="0" dirty="0">
                                <a:latin typeface="Cambria Math" panose="02040503050406030204" pitchFamily="18" charset="0"/>
                              </a:rPr>
                              <m:t>=550</m:t>
                            </m:r>
                            <m:r>
                              <m:rPr>
                                <m:sty m:val="p"/>
                              </m:rP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MPa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331DB-A963-1597-3406-59D78D87C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46" y="2815709"/>
                <a:ext cx="3920817" cy="862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BF946-54DC-BCCB-A21D-7B23B08CE126}"/>
                  </a:ext>
                </a:extLst>
              </p:cNvPr>
              <p:cNvSpPr txBox="1"/>
              <p:nvPr/>
            </p:nvSpPr>
            <p:spPr>
              <a:xfrm>
                <a:off x="1173980" y="4192388"/>
                <a:ext cx="4107728" cy="83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sPre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=1.322×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BF946-54DC-BCCB-A21D-7B23B08CE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80" y="4192388"/>
                <a:ext cx="4107728" cy="835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8F4D9E-0056-1548-4767-A7AC54787471}"/>
                  </a:ext>
                </a:extLst>
              </p:cNvPr>
              <p:cNvSpPr txBox="1"/>
              <p:nvPr/>
            </p:nvSpPr>
            <p:spPr>
              <a:xfrm>
                <a:off x="537076" y="5443247"/>
                <a:ext cx="5641929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sPre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sPre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sPre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=285.6</m:t>
                      </m:r>
                      <m:r>
                        <m:rPr>
                          <m:sty m:val="p"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8F4D9E-0056-1548-4767-A7AC54787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76" y="5443247"/>
                <a:ext cx="5641929" cy="496867"/>
              </a:xfrm>
              <a:prstGeom prst="rect">
                <a:avLst/>
              </a:prstGeom>
              <a:blipFill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E53207-A5C4-8B56-7208-198F78F2A33D}"/>
                  </a:ext>
                </a:extLst>
              </p:cNvPr>
              <p:cNvSpPr txBox="1"/>
              <p:nvPr/>
            </p:nvSpPr>
            <p:spPr>
              <a:xfrm>
                <a:off x="450333" y="5940114"/>
                <a:ext cx="4869475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sPre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sPre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=1.422×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E53207-A5C4-8B56-7208-198F78F2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3" y="5940114"/>
                <a:ext cx="4869475" cy="497637"/>
              </a:xfrm>
              <a:prstGeom prst="rect">
                <a:avLst/>
              </a:prstGeom>
              <a:blipFill>
                <a:blip r:embed="rId7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878862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Hardening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2467663"/>
          </a:xfrm>
        </p:spPr>
        <p:txBody>
          <a:bodyPr/>
          <a:lstStyle/>
          <a:p>
            <a:r>
              <a:rPr lang="en-US" dirty="0"/>
              <a:t>Yield strength remains constant, but the center of elastic region moves parallel to the hardening curve</a:t>
            </a:r>
          </a:p>
          <a:p>
            <a:r>
              <a:rPr lang="en-US" dirty="0"/>
              <a:t>Effective stress is defined using the </a:t>
            </a:r>
            <a:r>
              <a:rPr lang="en-US" b="1" dirty="0">
                <a:solidFill>
                  <a:srgbClr val="2C02C6"/>
                </a:solidFill>
              </a:rPr>
              <a:t>shifted stress</a:t>
            </a:r>
          </a:p>
          <a:p>
            <a:endParaRPr lang="en-US" dirty="0"/>
          </a:p>
          <a:p>
            <a:r>
              <a:rPr lang="en-US" dirty="0"/>
              <a:t>Use the center of elastic domain as an evolution variable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584931" y="3281693"/>
            <a:ext cx="2931839" cy="52580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16378" y="3364254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C02C6"/>
                </a:solidFill>
              </a:rPr>
              <a:t>Back stress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3416060" y="2226453"/>
            <a:ext cx="1233578" cy="37872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289050" y="4265791"/>
            <a:ext cx="2075951" cy="1910947"/>
            <a:chOff x="1289050" y="3981133"/>
            <a:chExt cx="2075951" cy="1910947"/>
          </a:xfrm>
        </p:grpSpPr>
        <p:sp>
          <p:nvSpPr>
            <p:cNvPr id="26" name="Text Box 7"/>
            <p:cNvSpPr txBox="1">
              <a:spLocks noChangeAspect="1" noChangeArrowheads="1"/>
            </p:cNvSpPr>
            <p:nvPr/>
          </p:nvSpPr>
          <p:spPr bwMode="auto">
            <a:xfrm>
              <a:off x="1744416" y="3981133"/>
              <a:ext cx="123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Line 5"/>
            <p:cNvSpPr>
              <a:spLocks noChangeAspect="1" noChangeShapeType="1"/>
            </p:cNvSpPr>
            <p:nvPr/>
          </p:nvSpPr>
          <p:spPr bwMode="auto">
            <a:xfrm>
              <a:off x="1542343" y="5544255"/>
              <a:ext cx="16039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"/>
            <p:cNvSpPr>
              <a:spLocks noChangeAspect="1" noChangeShapeType="1"/>
            </p:cNvSpPr>
            <p:nvPr/>
          </p:nvSpPr>
          <p:spPr bwMode="auto">
            <a:xfrm rot="16200000">
              <a:off x="785735" y="5005533"/>
              <a:ext cx="17730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8"/>
            <p:cNvSpPr txBox="1">
              <a:spLocks noChangeAspect="1" noChangeArrowheads="1"/>
            </p:cNvSpPr>
            <p:nvPr/>
          </p:nvSpPr>
          <p:spPr bwMode="auto">
            <a:xfrm>
              <a:off x="3150877" y="5387956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9"/>
            <p:cNvSpPr txBox="1">
              <a:spLocks noChangeAspect="1" noChangeArrowheads="1"/>
            </p:cNvSpPr>
            <p:nvPr/>
          </p:nvSpPr>
          <p:spPr bwMode="auto">
            <a:xfrm>
              <a:off x="1873293" y="4665680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1978934" y="4704437"/>
              <a:ext cx="142618" cy="252744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581432" y="4464847"/>
              <a:ext cx="129178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2868673" y="4464847"/>
              <a:ext cx="0" cy="14239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H="1">
              <a:off x="1558189" y="4657610"/>
              <a:ext cx="60948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799845"/>
                </p:ext>
              </p:extLst>
            </p:nvPr>
          </p:nvGraphicFramePr>
          <p:xfrm>
            <a:off x="1289050" y="4267047"/>
            <a:ext cx="33178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040" imgH="203040" progId="Equation.DSMT4">
                    <p:embed/>
                  </p:oleObj>
                </mc:Choice>
                <mc:Fallback>
                  <p:oleObj name="Equation" r:id="rId2" imgW="203040" imgH="203040" progId="Equation.DSMT4">
                    <p:embed/>
                    <p:pic>
                      <p:nvPicPr>
                        <p:cNvPr id="33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050" y="4267047"/>
                          <a:ext cx="331788" cy="3095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798642"/>
                </p:ext>
              </p:extLst>
            </p:nvPr>
          </p:nvGraphicFramePr>
          <p:xfrm>
            <a:off x="1310672" y="4501485"/>
            <a:ext cx="331787" cy="346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28600" progId="Equation.DSMT4">
                    <p:embed/>
                  </p:oleObj>
                </mc:Choice>
                <mc:Fallback>
                  <p:oleObj name="Equation" r:id="rId4" imgW="203040" imgH="228600" progId="Equation.DSMT4">
                    <p:embed/>
                    <p:pic>
                      <p:nvPicPr>
                        <p:cNvPr id="34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0672" y="4501485"/>
                          <a:ext cx="331787" cy="3463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39"/>
            <p:cNvSpPr>
              <a:spLocks noChangeShapeType="1"/>
            </p:cNvSpPr>
            <p:nvPr/>
          </p:nvSpPr>
          <p:spPr bwMode="auto">
            <a:xfrm>
              <a:off x="1679396" y="5773212"/>
              <a:ext cx="5990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42"/>
            <p:cNvSpPr txBox="1">
              <a:spLocks noChangeAspect="1" noChangeArrowheads="1"/>
            </p:cNvSpPr>
            <p:nvPr/>
          </p:nvSpPr>
          <p:spPr bwMode="auto">
            <a:xfrm>
              <a:off x="2509478" y="5479055"/>
              <a:ext cx="254410" cy="30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b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 Box 46"/>
            <p:cNvSpPr txBox="1">
              <a:spLocks noChangeAspect="1" noChangeArrowheads="1"/>
            </p:cNvSpPr>
            <p:nvPr/>
          </p:nvSpPr>
          <p:spPr bwMode="auto">
            <a:xfrm>
              <a:off x="1882441" y="5472595"/>
              <a:ext cx="285234" cy="30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r>
                <a:rPr kumimoji="0" lang="en-US" altLang="ko-KR" b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2285204" y="5547557"/>
              <a:ext cx="0" cy="32857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278472" y="5770164"/>
              <a:ext cx="59020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1869758" y="5005533"/>
              <a:ext cx="99203" cy="178374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2350750" y="4551671"/>
              <a:ext cx="158728" cy="51292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1663940" y="5332072"/>
              <a:ext cx="738597" cy="2045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6" name="Straight Connector 75"/>
            <p:cNvCxnSpPr>
              <a:stCxn id="82" idx="2"/>
            </p:cNvCxnSpPr>
            <p:nvPr/>
          </p:nvCxnSpPr>
          <p:spPr bwMode="auto">
            <a:xfrm flipH="1">
              <a:off x="2290140" y="4465905"/>
              <a:ext cx="589585" cy="107835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Freeform 81"/>
            <p:cNvSpPr/>
            <p:nvPr/>
          </p:nvSpPr>
          <p:spPr bwMode="auto">
            <a:xfrm>
              <a:off x="1666875" y="4465905"/>
              <a:ext cx="1212850" cy="1082675"/>
            </a:xfrm>
            <a:custGeom>
              <a:avLst/>
              <a:gdLst>
                <a:gd name="connsiteX0" fmla="*/ 0 w 1212850"/>
                <a:gd name="connsiteY0" fmla="*/ 1082675 h 1082675"/>
                <a:gd name="connsiteX1" fmla="*/ 488950 w 1212850"/>
                <a:gd name="connsiteY1" fmla="*/ 190500 h 1082675"/>
                <a:gd name="connsiteX2" fmla="*/ 1212850 w 1212850"/>
                <a:gd name="connsiteY2" fmla="*/ 0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850" h="1082675">
                  <a:moveTo>
                    <a:pt x="0" y="1082675"/>
                  </a:moveTo>
                  <a:lnTo>
                    <a:pt x="488950" y="190500"/>
                  </a:lnTo>
                  <a:lnTo>
                    <a:pt x="1212850" y="0"/>
                  </a:lnTo>
                </a:path>
              </a:pathLst>
            </a:cu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1606406"/>
                </p:ext>
              </p:extLst>
            </p:nvPr>
          </p:nvGraphicFramePr>
          <p:xfrm>
            <a:off x="1913009" y="5137466"/>
            <a:ext cx="33178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040" imgH="203040" progId="Equation.DSMT4">
                    <p:embed/>
                  </p:oleObj>
                </mc:Choice>
                <mc:Fallback>
                  <p:oleObj name="Equation" r:id="rId6" imgW="203040" imgH="203040" progId="Equation.DSMT4">
                    <p:embed/>
                    <p:pic>
                      <p:nvPicPr>
                        <p:cNvPr id="83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3009" y="5137466"/>
                          <a:ext cx="331788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3" name="Straight Connector 112"/>
            <p:cNvCxnSpPr/>
            <p:nvPr/>
          </p:nvCxnSpPr>
          <p:spPr bwMode="auto">
            <a:xfrm flipV="1">
              <a:off x="2903581" y="4464847"/>
              <a:ext cx="324051" cy="105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2430114" y="5336397"/>
              <a:ext cx="79751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033423" y="4464847"/>
              <a:ext cx="0" cy="87155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aphicFrame>
          <p:nvGraphicFramePr>
            <p:cNvPr id="118" name="Object 1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5379427"/>
                </p:ext>
              </p:extLst>
            </p:nvPr>
          </p:nvGraphicFramePr>
          <p:xfrm>
            <a:off x="3033213" y="4708762"/>
            <a:ext cx="331788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28600" progId="Equation.DSMT4">
                    <p:embed/>
                  </p:oleObj>
                </mc:Choice>
                <mc:Fallback>
                  <p:oleObj name="Equation" r:id="rId4" imgW="203040" imgH="228600" progId="Equation.DSMT4">
                    <p:embed/>
                    <p:pic>
                      <p:nvPicPr>
                        <p:cNvPr id="118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3213" y="4708762"/>
                          <a:ext cx="331788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1" name="Group 130"/>
          <p:cNvGrpSpPr/>
          <p:nvPr/>
        </p:nvGrpSpPr>
        <p:grpSpPr>
          <a:xfrm>
            <a:off x="4583927" y="3985458"/>
            <a:ext cx="2218612" cy="2351731"/>
            <a:chOff x="4583927" y="3985458"/>
            <a:chExt cx="2218612" cy="2351731"/>
          </a:xfrm>
        </p:grpSpPr>
        <p:sp>
          <p:nvSpPr>
            <p:cNvPr id="85" name="Line 5"/>
            <p:cNvSpPr>
              <a:spLocks noChangeAspect="1" noChangeShapeType="1"/>
            </p:cNvSpPr>
            <p:nvPr/>
          </p:nvSpPr>
          <p:spPr bwMode="auto">
            <a:xfrm>
              <a:off x="4891438" y="5505450"/>
              <a:ext cx="16039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6"/>
            <p:cNvSpPr>
              <a:spLocks noChangeAspect="1" noChangeShapeType="1"/>
            </p:cNvSpPr>
            <p:nvPr/>
          </p:nvSpPr>
          <p:spPr bwMode="auto">
            <a:xfrm rot="16200000">
              <a:off x="4134830" y="4966728"/>
              <a:ext cx="17730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7"/>
            <p:cNvSpPr txBox="1">
              <a:spLocks noChangeAspect="1" noChangeArrowheads="1"/>
            </p:cNvSpPr>
            <p:nvPr/>
          </p:nvSpPr>
          <p:spPr bwMode="auto">
            <a:xfrm>
              <a:off x="5093511" y="3985458"/>
              <a:ext cx="123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" name="Text Box 8"/>
            <p:cNvSpPr txBox="1">
              <a:spLocks noChangeAspect="1" noChangeArrowheads="1"/>
            </p:cNvSpPr>
            <p:nvPr/>
          </p:nvSpPr>
          <p:spPr bwMode="auto">
            <a:xfrm>
              <a:off x="6499972" y="5349151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Text Box 9"/>
            <p:cNvSpPr txBox="1">
              <a:spLocks noChangeAspect="1" noChangeArrowheads="1"/>
            </p:cNvSpPr>
            <p:nvPr/>
          </p:nvSpPr>
          <p:spPr bwMode="auto">
            <a:xfrm>
              <a:off x="5222388" y="4626875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Freeform 12"/>
            <p:cNvSpPr>
              <a:spLocks/>
            </p:cNvSpPr>
            <p:nvPr/>
          </p:nvSpPr>
          <p:spPr bwMode="auto">
            <a:xfrm>
              <a:off x="5328029" y="4665632"/>
              <a:ext cx="142618" cy="252744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0"/>
            <p:cNvSpPr>
              <a:spLocks noChangeShapeType="1"/>
            </p:cNvSpPr>
            <p:nvPr/>
          </p:nvSpPr>
          <p:spPr bwMode="auto">
            <a:xfrm>
              <a:off x="4930527" y="4426042"/>
              <a:ext cx="129178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 flipH="1">
              <a:off x="4907284" y="4618805"/>
              <a:ext cx="60948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4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1885450"/>
                </p:ext>
              </p:extLst>
            </p:nvPr>
          </p:nvGraphicFramePr>
          <p:xfrm>
            <a:off x="4638145" y="4228242"/>
            <a:ext cx="33178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040" imgH="203040" progId="Equation.DSMT4">
                    <p:embed/>
                  </p:oleObj>
                </mc:Choice>
                <mc:Fallback>
                  <p:oleObj name="Equation" r:id="rId2" imgW="203040" imgH="203040" progId="Equation.DSMT4">
                    <p:embed/>
                    <p:pic>
                      <p:nvPicPr>
                        <p:cNvPr id="94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8145" y="4228242"/>
                          <a:ext cx="331788" cy="3095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456992"/>
                </p:ext>
              </p:extLst>
            </p:nvPr>
          </p:nvGraphicFramePr>
          <p:xfrm>
            <a:off x="4659767" y="4462680"/>
            <a:ext cx="331787" cy="346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28600" progId="Equation.DSMT4">
                    <p:embed/>
                  </p:oleObj>
                </mc:Choice>
                <mc:Fallback>
                  <p:oleObj name="Equation" r:id="rId4" imgW="203040" imgH="228600" progId="Equation.DSMT4">
                    <p:embed/>
                    <p:pic>
                      <p:nvPicPr>
                        <p:cNvPr id="95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767" y="4462680"/>
                          <a:ext cx="331787" cy="3463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Line 39"/>
            <p:cNvSpPr>
              <a:spLocks noChangeShapeType="1"/>
            </p:cNvSpPr>
            <p:nvPr/>
          </p:nvSpPr>
          <p:spPr bwMode="auto">
            <a:xfrm>
              <a:off x="5028491" y="5734407"/>
              <a:ext cx="5990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 Box 46"/>
            <p:cNvSpPr txBox="1">
              <a:spLocks noChangeAspect="1" noChangeArrowheads="1"/>
            </p:cNvSpPr>
            <p:nvPr/>
          </p:nvSpPr>
          <p:spPr bwMode="auto">
            <a:xfrm>
              <a:off x="5195752" y="5441742"/>
              <a:ext cx="285234" cy="30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2ε</a:t>
              </a:r>
              <a:r>
                <a:rPr kumimoji="0" lang="en-US" altLang="ko-KR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>
              <a:off x="5634299" y="5508752"/>
              <a:ext cx="0" cy="32857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4792235" y="5756516"/>
              <a:ext cx="99203" cy="178374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rot="10800000" flipV="1">
              <a:off x="4869763" y="6214446"/>
              <a:ext cx="158728" cy="51292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10800000" flipV="1">
              <a:off x="5013035" y="5293267"/>
              <a:ext cx="738597" cy="2045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7" name="Freeform 106"/>
            <p:cNvSpPr/>
            <p:nvPr/>
          </p:nvSpPr>
          <p:spPr bwMode="auto">
            <a:xfrm>
              <a:off x="5015970" y="4427100"/>
              <a:ext cx="1212850" cy="1082675"/>
            </a:xfrm>
            <a:custGeom>
              <a:avLst/>
              <a:gdLst>
                <a:gd name="connsiteX0" fmla="*/ 0 w 1212850"/>
                <a:gd name="connsiteY0" fmla="*/ 1082675 h 1082675"/>
                <a:gd name="connsiteX1" fmla="*/ 488950 w 1212850"/>
                <a:gd name="connsiteY1" fmla="*/ 190500 h 1082675"/>
                <a:gd name="connsiteX2" fmla="*/ 1212850 w 1212850"/>
                <a:gd name="connsiteY2" fmla="*/ 0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850" h="1082675">
                  <a:moveTo>
                    <a:pt x="0" y="1082675"/>
                  </a:moveTo>
                  <a:lnTo>
                    <a:pt x="488950" y="190500"/>
                  </a:lnTo>
                  <a:lnTo>
                    <a:pt x="121285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08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867597"/>
                </p:ext>
              </p:extLst>
            </p:nvPr>
          </p:nvGraphicFramePr>
          <p:xfrm>
            <a:off x="5189538" y="5099050"/>
            <a:ext cx="477837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91960" imgH="203040" progId="Equation.DSMT4">
                    <p:embed/>
                  </p:oleObj>
                </mc:Choice>
                <mc:Fallback>
                  <p:oleObj name="Equation" r:id="rId9" imgW="291960" imgH="203040" progId="Equation.DSMT4">
                    <p:embed/>
                    <p:pic>
                      <p:nvPicPr>
                        <p:cNvPr id="108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9538" y="5099050"/>
                          <a:ext cx="477837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Freeform 119"/>
            <p:cNvSpPr/>
            <p:nvPr/>
          </p:nvSpPr>
          <p:spPr bwMode="auto">
            <a:xfrm>
              <a:off x="4583927" y="4432852"/>
              <a:ext cx="1637969" cy="1904337"/>
            </a:xfrm>
            <a:custGeom>
              <a:avLst/>
              <a:gdLst>
                <a:gd name="connsiteX0" fmla="*/ 1637969 w 1637969"/>
                <a:gd name="connsiteY0" fmla="*/ 0 h 1904337"/>
                <a:gd name="connsiteX1" fmla="*/ 707666 w 1637969"/>
                <a:gd name="connsiteY1" fmla="*/ 1709530 h 1904337"/>
                <a:gd name="connsiteX2" fmla="*/ 0 w 1637969"/>
                <a:gd name="connsiteY2" fmla="*/ 1904337 h 1904337"/>
                <a:gd name="connsiteX3" fmla="*/ 437322 w 1637969"/>
                <a:gd name="connsiteY3" fmla="*/ 1069450 h 190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7969" h="1904337">
                  <a:moveTo>
                    <a:pt x="1637969" y="0"/>
                  </a:moveTo>
                  <a:lnTo>
                    <a:pt x="707666" y="1709530"/>
                  </a:lnTo>
                  <a:lnTo>
                    <a:pt x="0" y="1904337"/>
                  </a:lnTo>
                  <a:lnTo>
                    <a:pt x="437322" y="1069450"/>
                  </a:lnTo>
                </a:path>
              </a:pathLst>
            </a:cu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1" name="Straight Arrow Connector 120"/>
            <p:cNvCxnSpPr/>
            <p:nvPr/>
          </p:nvCxnSpPr>
          <p:spPr bwMode="auto">
            <a:xfrm rot="10800000" flipV="1">
              <a:off x="5795424" y="5034531"/>
              <a:ext cx="99203" cy="178374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6264604" y="4432852"/>
              <a:ext cx="19583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5338369" y="6146358"/>
              <a:ext cx="112206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6362521" y="4427100"/>
              <a:ext cx="0" cy="171925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3522254"/>
                </p:ext>
              </p:extLst>
            </p:nvPr>
          </p:nvGraphicFramePr>
          <p:xfrm>
            <a:off x="6367564" y="5053114"/>
            <a:ext cx="434975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66400" imgH="228600" progId="Equation.DSMT4">
                    <p:embed/>
                  </p:oleObj>
                </mc:Choice>
                <mc:Fallback>
                  <p:oleObj name="Equation" r:id="rId11" imgW="266400" imgH="228600" progId="Equation.DSMT4">
                    <p:embed/>
                    <p:pic>
                      <p:nvPicPr>
                        <p:cNvPr id="130" name="Object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7564" y="5053114"/>
                          <a:ext cx="434975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E6EC79-7B11-94F9-9915-300662EBAB29}"/>
                  </a:ext>
                </a:extLst>
              </p:cNvPr>
              <p:cNvSpPr txBox="1"/>
              <p:nvPr/>
            </p:nvSpPr>
            <p:spPr>
              <a:xfrm>
                <a:off x="3365001" y="2201949"/>
                <a:ext cx="13635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E6EC79-7B11-94F9-9915-300662EBA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001" y="2201949"/>
                <a:ext cx="1363578" cy="400110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CDFFBD-CF37-01AC-F4B8-F1AB932868E4}"/>
                  </a:ext>
                </a:extLst>
              </p:cNvPr>
              <p:cNvSpPr txBox="1"/>
              <p:nvPr/>
            </p:nvSpPr>
            <p:spPr>
              <a:xfrm>
                <a:off x="2556982" y="3326331"/>
                <a:ext cx="3077317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CDFFBD-CF37-01AC-F4B8-F1AB93286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982" y="3326331"/>
                <a:ext cx="3077317" cy="429348"/>
              </a:xfrm>
              <a:prstGeom prst="rect">
                <a:avLst/>
              </a:prstGeom>
              <a:blipFill>
                <a:blip r:embed="rId1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56859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Determination (Kinematic Hardening)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Material properties and state at increment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Elastic predictor</a:t>
                </a:r>
              </a:p>
              <a:p>
                <a:endParaRPr lang="en-US" dirty="0"/>
              </a:p>
              <a:p>
                <a:r>
                  <a:rPr lang="en-US" dirty="0"/>
                  <a:t>Check yield status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material is elastic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material is plastic (yielding)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713678" y="2242870"/>
            <a:ext cx="5229920" cy="5486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365708" y="3731159"/>
            <a:ext cx="1941982" cy="59908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637" y="3335477"/>
            <a:ext cx="203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yield function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1963951" y="4806950"/>
            <a:ext cx="1566041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359" y="5341059"/>
            <a:ext cx="457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Either initial elastic region or unloading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8449" y="6387103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Either transition from elastic to plastic or continuous yielding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623541" y="2434261"/>
            <a:ext cx="3221191" cy="3295330"/>
            <a:chOff x="5252623" y="2434261"/>
            <a:chExt cx="3221191" cy="3295330"/>
          </a:xfrm>
        </p:grpSpPr>
        <p:sp>
          <p:nvSpPr>
            <p:cNvPr id="11" name="Line 5"/>
            <p:cNvSpPr>
              <a:spLocks noChangeAspect="1" noChangeShapeType="1"/>
            </p:cNvSpPr>
            <p:nvPr/>
          </p:nvSpPr>
          <p:spPr bwMode="auto">
            <a:xfrm>
              <a:off x="5999514" y="5465634"/>
              <a:ext cx="2355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Aspect="1" noChangeShapeType="1"/>
            </p:cNvSpPr>
            <p:nvPr/>
          </p:nvSpPr>
          <p:spPr bwMode="auto">
            <a:xfrm rot="16200000">
              <a:off x="4588660" y="4069387"/>
              <a:ext cx="3081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7"/>
            <p:cNvSpPr txBox="1">
              <a:spLocks noChangeAspect="1" noChangeArrowheads="1"/>
            </p:cNvSpPr>
            <p:nvPr/>
          </p:nvSpPr>
          <p:spPr bwMode="auto">
            <a:xfrm>
              <a:off x="6218141" y="2434261"/>
              <a:ext cx="123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8368016" y="5331560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7224966" y="4104999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Freeform 10"/>
            <p:cNvSpPr>
              <a:spLocks noChangeAspect="1"/>
            </p:cNvSpPr>
            <p:nvPr/>
          </p:nvSpPr>
          <p:spPr bwMode="auto">
            <a:xfrm>
              <a:off x="6132624" y="3598326"/>
              <a:ext cx="2326597" cy="1865214"/>
            </a:xfrm>
            <a:custGeom>
              <a:avLst/>
              <a:gdLst>
                <a:gd name="connsiteX0" fmla="*/ 0 w 8358"/>
                <a:gd name="connsiteY0" fmla="*/ 9392 h 9392"/>
                <a:gd name="connsiteX1" fmla="*/ 2781 w 8358"/>
                <a:gd name="connsiteY1" fmla="*/ 2171 h 9392"/>
                <a:gd name="connsiteX2" fmla="*/ 8358 w 8358"/>
                <a:gd name="connsiteY2" fmla="*/ 0 h 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58" h="9392">
                  <a:moveTo>
                    <a:pt x="0" y="9392"/>
                  </a:moveTo>
                  <a:lnTo>
                    <a:pt x="2781" y="2171"/>
                  </a:lnTo>
                  <a:lnTo>
                    <a:pt x="835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839370" y="3805430"/>
              <a:ext cx="807109" cy="1469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7330607" y="4143756"/>
              <a:ext cx="142618" cy="251387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35" y="240"/>
                </a:cxn>
                <a:cxn ang="0">
                  <a:pos x="135" y="0"/>
                </a:cxn>
              </a:cxnLst>
              <a:rect l="0" t="0" r="r" b="b"/>
              <a:pathLst>
                <a:path w="135" h="240">
                  <a:moveTo>
                    <a:pt x="0" y="240"/>
                  </a:moveTo>
                  <a:lnTo>
                    <a:pt x="135" y="240"/>
                  </a:lnTo>
                  <a:lnTo>
                    <a:pt x="1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7631688" y="2886819"/>
              <a:ext cx="521874" cy="9500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4"/>
            <p:cNvSpPr>
              <a:spLocks noChangeAspect="1" noChangeArrowheads="1"/>
            </p:cNvSpPr>
            <p:nvPr/>
          </p:nvSpPr>
          <p:spPr bwMode="auto">
            <a:xfrm>
              <a:off x="7153128" y="4589967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5"/>
            <p:cNvSpPr>
              <a:spLocks noChangeAspect="1" noChangeArrowheads="1"/>
            </p:cNvSpPr>
            <p:nvPr/>
          </p:nvSpPr>
          <p:spPr bwMode="auto">
            <a:xfrm>
              <a:off x="8104966" y="3654597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8147222" y="2900436"/>
              <a:ext cx="0" cy="28291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7196442" y="4425518"/>
              <a:ext cx="0" cy="13040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6022756" y="4636055"/>
              <a:ext cx="21234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6036489" y="3684973"/>
              <a:ext cx="21075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6028037" y="2892056"/>
              <a:ext cx="21160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24"/>
            <p:cNvSpPr txBox="1">
              <a:spLocks noChangeAspect="1" noChangeArrowheads="1"/>
            </p:cNvSpPr>
            <p:nvPr/>
          </p:nvSpPr>
          <p:spPr bwMode="auto">
            <a:xfrm>
              <a:off x="7217571" y="4581588"/>
              <a:ext cx="1106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a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25"/>
            <p:cNvSpPr txBox="1">
              <a:spLocks noChangeAspect="1" noChangeArrowheads="1"/>
            </p:cNvSpPr>
            <p:nvPr/>
          </p:nvSpPr>
          <p:spPr bwMode="auto">
            <a:xfrm>
              <a:off x="8169408" y="4487317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b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 Box 26"/>
            <p:cNvSpPr txBox="1">
              <a:spLocks noChangeAspect="1" noChangeArrowheads="1"/>
            </p:cNvSpPr>
            <p:nvPr/>
          </p:nvSpPr>
          <p:spPr bwMode="auto">
            <a:xfrm>
              <a:off x="8192649" y="2766362"/>
              <a:ext cx="977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Text Box 27"/>
            <p:cNvSpPr txBox="1">
              <a:spLocks noChangeAspect="1" noChangeArrowheads="1"/>
            </p:cNvSpPr>
            <p:nvPr/>
          </p:nvSpPr>
          <p:spPr bwMode="auto">
            <a:xfrm>
              <a:off x="7502805" y="3605367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 Box 28"/>
            <p:cNvSpPr txBox="1">
              <a:spLocks noChangeAspect="1" noChangeArrowheads="1"/>
            </p:cNvSpPr>
            <p:nvPr/>
          </p:nvSpPr>
          <p:spPr bwMode="auto">
            <a:xfrm>
              <a:off x="8175746" y="370906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30"/>
            <p:cNvSpPr txBox="1">
              <a:spLocks noChangeAspect="1" noChangeArrowheads="1"/>
            </p:cNvSpPr>
            <p:nvPr/>
          </p:nvSpPr>
          <p:spPr bwMode="auto">
            <a:xfrm>
              <a:off x="5791399" y="3456435"/>
              <a:ext cx="31692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n+1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Text Box 33"/>
            <p:cNvSpPr txBox="1">
              <a:spLocks noChangeAspect="1" noChangeArrowheads="1"/>
            </p:cNvSpPr>
            <p:nvPr/>
          </p:nvSpPr>
          <p:spPr bwMode="auto">
            <a:xfrm>
              <a:off x="5841051" y="4503030"/>
              <a:ext cx="17219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 Box 34"/>
            <p:cNvSpPr txBox="1">
              <a:spLocks noChangeAspect="1" noChangeArrowheads="1"/>
            </p:cNvSpPr>
            <p:nvPr/>
          </p:nvSpPr>
          <p:spPr bwMode="auto">
            <a:xfrm>
              <a:off x="5810414" y="2764268"/>
              <a:ext cx="197551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tr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5661222" y="2896247"/>
              <a:ext cx="0" cy="23784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H="1">
              <a:off x="5506163" y="2887866"/>
              <a:ext cx="25354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5487622" y="5260270"/>
              <a:ext cx="27208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7187991" y="5653127"/>
              <a:ext cx="95078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 Box 40"/>
            <p:cNvSpPr txBox="1">
              <a:spLocks noChangeAspect="1" noChangeArrowheads="1"/>
            </p:cNvSpPr>
            <p:nvPr/>
          </p:nvSpPr>
          <p:spPr bwMode="auto">
            <a:xfrm>
              <a:off x="7567247" y="5380555"/>
              <a:ext cx="235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Δε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flipV="1">
              <a:off x="6132624" y="5018978"/>
              <a:ext cx="1584920" cy="43701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6019889" y="5262885"/>
              <a:ext cx="81978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30"/>
            <p:cNvSpPr txBox="1">
              <a:spLocks noChangeAspect="1" noChangeArrowheads="1"/>
            </p:cNvSpPr>
            <p:nvPr/>
          </p:nvSpPr>
          <p:spPr bwMode="auto">
            <a:xfrm>
              <a:off x="5845611" y="5094923"/>
              <a:ext cx="31692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α</a:t>
              </a:r>
              <a:r>
                <a:rPr kumimoji="0" lang="en-US" altLang="ko-KR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52623" y="4069386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anose="05050102010706020507" pitchFamily="18" charset="2"/>
                </a:rPr>
                <a:t>h</a:t>
              </a:r>
              <a:r>
                <a:rPr lang="en-US" baseline="30000" dirty="0" err="1">
                  <a:latin typeface="Comic Sans MS" pitchFamily="66" charset="0"/>
                </a:rPr>
                <a:t>tr</a:t>
              </a:r>
              <a:endParaRPr lang="en-US" baseline="30000" dirty="0">
                <a:latin typeface="Comic Sans MS" pitchFamily="66" charset="0"/>
              </a:endParaRPr>
            </a:p>
          </p:txBody>
        </p:sp>
        <p:sp>
          <p:nvSpPr>
            <p:cNvPr id="62" name="Line 11"/>
            <p:cNvSpPr>
              <a:spLocks noChangeAspect="1" noChangeShapeType="1"/>
            </p:cNvSpPr>
            <p:nvPr/>
          </p:nvSpPr>
          <p:spPr bwMode="auto">
            <a:xfrm flipV="1">
              <a:off x="7375188" y="3695513"/>
              <a:ext cx="776412" cy="14134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7327012" y="5083038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flipH="1">
              <a:off x="6004075" y="5126168"/>
              <a:ext cx="136096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ext Box 30"/>
            <p:cNvSpPr txBox="1">
              <a:spLocks noChangeAspect="1" noChangeArrowheads="1"/>
            </p:cNvSpPr>
            <p:nvPr/>
          </p:nvSpPr>
          <p:spPr bwMode="auto">
            <a:xfrm>
              <a:off x="5782361" y="4954039"/>
              <a:ext cx="316927" cy="23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α</a:t>
              </a:r>
              <a:r>
                <a:rPr kumimoji="0" lang="en-US" altLang="ko-KR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n+1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Oval 15"/>
            <p:cNvSpPr>
              <a:spLocks noChangeAspect="1" noChangeArrowheads="1"/>
            </p:cNvSpPr>
            <p:nvPr/>
          </p:nvSpPr>
          <p:spPr bwMode="auto">
            <a:xfrm>
              <a:off x="6797958" y="5218186"/>
              <a:ext cx="76062" cy="754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Text Box 24"/>
            <p:cNvSpPr txBox="1">
              <a:spLocks noChangeAspect="1" noChangeArrowheads="1"/>
            </p:cNvSpPr>
            <p:nvPr/>
          </p:nvSpPr>
          <p:spPr bwMode="auto">
            <a:xfrm>
              <a:off x="6804408" y="5242055"/>
              <a:ext cx="705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 Box 25"/>
            <p:cNvSpPr txBox="1">
              <a:spLocks noChangeAspect="1" noChangeArrowheads="1"/>
            </p:cNvSpPr>
            <p:nvPr/>
          </p:nvSpPr>
          <p:spPr bwMode="auto">
            <a:xfrm>
              <a:off x="7459107" y="4995052"/>
              <a:ext cx="1090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095FAC-7610-A930-427F-0B7C1D923995}"/>
                  </a:ext>
                </a:extLst>
              </p:cNvPr>
              <p:cNvSpPr txBox="1"/>
              <p:nvPr/>
            </p:nvSpPr>
            <p:spPr>
              <a:xfrm>
                <a:off x="1957612" y="4884394"/>
                <a:ext cx="15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095FAC-7610-A930-427F-0B7C1D923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12" y="4884394"/>
                <a:ext cx="150663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1633B2-C130-4E7B-3A07-6AB468286E3D}"/>
                  </a:ext>
                </a:extLst>
              </p:cNvPr>
              <p:cNvSpPr txBox="1"/>
              <p:nvPr/>
            </p:nvSpPr>
            <p:spPr>
              <a:xfrm>
                <a:off x="1305089" y="3832130"/>
                <a:ext cx="2044919" cy="40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1633B2-C130-4E7B-3A07-6AB468286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89" y="3832130"/>
                <a:ext cx="2044919" cy="40633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D1C8F5-ECD4-FAA3-45B8-20E5B814F1A7}"/>
                  </a:ext>
                </a:extLst>
              </p:cNvPr>
              <p:cNvSpPr txBox="1"/>
              <p:nvPr/>
            </p:nvSpPr>
            <p:spPr>
              <a:xfrm>
                <a:off x="607000" y="2300525"/>
                <a:ext cx="5425140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𝛥𝜀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D1C8F5-ECD4-FAA3-45B8-20E5B814F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00" y="2300525"/>
                <a:ext cx="5425140" cy="437684"/>
              </a:xfrm>
              <a:prstGeom prst="rect">
                <a:avLst/>
              </a:prstGeom>
              <a:blipFill>
                <a:blip r:embed="rId5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B7902D-5E32-C532-E3B0-3D6A8498C8F4}"/>
                  </a:ext>
                </a:extLst>
              </p:cNvPr>
              <p:cNvSpPr txBox="1"/>
              <p:nvPr/>
            </p:nvSpPr>
            <p:spPr>
              <a:xfrm>
                <a:off x="753084" y="1244184"/>
                <a:ext cx="2751715" cy="435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𝛥𝜀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B7902D-5E32-C532-E3B0-3D6A8498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84" y="1244184"/>
                <a:ext cx="2751715" cy="435889"/>
              </a:xfrm>
              <a:prstGeom prst="rect">
                <a:avLst/>
              </a:prstGeom>
              <a:blipFill>
                <a:blip r:embed="rId6"/>
                <a:stretch>
                  <a:fillRect l="-2439" t="-4167" r="-222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59220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Determination (Kinematic Hardening)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formulas for stress, back stress &amp; plastic strain</a:t>
            </a:r>
          </a:p>
          <a:p>
            <a:endParaRPr lang="en-US" dirty="0"/>
          </a:p>
          <a:p>
            <a:r>
              <a:rPr lang="en-US" dirty="0"/>
              <a:t>Plastic consistency condition</a:t>
            </a:r>
          </a:p>
          <a:p>
            <a:pPr lvl="1"/>
            <a:r>
              <a:rPr lang="en-US" dirty="0"/>
              <a:t>To determine unknown plastic strain increment</a:t>
            </a:r>
          </a:p>
          <a:p>
            <a:pPr lvl="1"/>
            <a:r>
              <a:rPr lang="en-US" dirty="0"/>
              <a:t>Stress must be on the yield surface during plastic loading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31479" y="3149092"/>
            <a:ext cx="2736576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28058" y="4916395"/>
            <a:ext cx="3048810" cy="87667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7511" y="5037831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%Note: the same formula with </a:t>
            </a:r>
            <a:br>
              <a:rPr lang="en-US" b="1" dirty="0">
                <a:solidFill>
                  <a:srgbClr val="2C02C6"/>
                </a:solidFill>
              </a:rPr>
            </a:br>
            <a:r>
              <a:rPr lang="en-US" b="1" dirty="0">
                <a:solidFill>
                  <a:srgbClr val="2C02C6"/>
                </a:solidFill>
              </a:rPr>
              <a:t>isotropic hardening model!!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97B0ED-9458-3259-E374-272373906DF3}"/>
                  </a:ext>
                </a:extLst>
              </p:cNvPr>
              <p:cNvSpPr txBox="1"/>
              <p:nvPr/>
            </p:nvSpPr>
            <p:spPr>
              <a:xfrm>
                <a:off x="363449" y="1301206"/>
                <a:ext cx="3309689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97B0ED-9458-3259-E374-272373906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9" y="1301206"/>
                <a:ext cx="3309689" cy="429348"/>
              </a:xfrm>
              <a:prstGeom prst="rect">
                <a:avLst/>
              </a:prstGeom>
              <a:blipFill>
                <a:blip r:embed="rId2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8F722-767A-6366-453E-6F0BD6040965}"/>
                  </a:ext>
                </a:extLst>
              </p:cNvPr>
              <p:cNvSpPr txBox="1"/>
              <p:nvPr/>
            </p:nvSpPr>
            <p:spPr>
              <a:xfrm>
                <a:off x="3740603" y="1327686"/>
                <a:ext cx="3337132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8F722-767A-6366-453E-6F0BD6040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603" y="1327686"/>
                <a:ext cx="3337132" cy="429348"/>
              </a:xfrm>
              <a:prstGeom prst="rect">
                <a:avLst/>
              </a:prstGeom>
              <a:blipFill>
                <a:blip r:embed="rId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0F1C64-B5DA-D0DB-39E5-6E8978C48DE2}"/>
                  </a:ext>
                </a:extLst>
              </p:cNvPr>
              <p:cNvSpPr txBox="1"/>
              <p:nvPr/>
            </p:nvSpPr>
            <p:spPr>
              <a:xfrm>
                <a:off x="7031605" y="1327686"/>
                <a:ext cx="2086020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0F1C64-B5DA-D0DB-39E5-6E8978C48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05" y="1327686"/>
                <a:ext cx="2086020" cy="429348"/>
              </a:xfrm>
              <a:prstGeom prst="rect">
                <a:avLst/>
              </a:prstGeom>
              <a:blipFill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1F8D5-29A1-0140-C46D-1F701BCBAC93}"/>
                  </a:ext>
                </a:extLst>
              </p:cNvPr>
              <p:cNvSpPr txBox="1"/>
              <p:nvPr/>
            </p:nvSpPr>
            <p:spPr>
              <a:xfrm>
                <a:off x="882997" y="3196599"/>
                <a:ext cx="2888803" cy="40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1F8D5-29A1-0140-C46D-1F701BCBA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7" y="3196599"/>
                <a:ext cx="2888803" cy="406330"/>
              </a:xfrm>
              <a:prstGeom prst="rect">
                <a:avLst/>
              </a:prstGeom>
              <a:blipFill>
                <a:blip r:embed="rId5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D873F2-BB22-904E-93C8-77054735AE2F}"/>
                  </a:ext>
                </a:extLst>
              </p:cNvPr>
              <p:cNvSpPr txBox="1"/>
              <p:nvPr/>
            </p:nvSpPr>
            <p:spPr>
              <a:xfrm>
                <a:off x="801944" y="3845285"/>
                <a:ext cx="6453305" cy="828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sgn</m:t>
                                </m:r>
                                <m:d>
                                  <m:d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sgn</m:t>
                                </m:r>
                                <m:d>
                                  <m:d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D873F2-BB22-904E-93C8-77054735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44" y="3845285"/>
                <a:ext cx="6453305" cy="8287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12C395-6699-FFA8-1255-65E6489CC12F}"/>
                  </a:ext>
                </a:extLst>
              </p:cNvPr>
              <p:cNvSpPr txBox="1"/>
              <p:nvPr/>
            </p:nvSpPr>
            <p:spPr>
              <a:xfrm>
                <a:off x="1061720" y="4968864"/>
                <a:ext cx="3115148" cy="719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12C395-6699-FFA8-1255-65E6489C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20" y="4968864"/>
                <a:ext cx="3115148" cy="719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64249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4.2.	1D Elastoplasticity</a:t>
            </a:r>
          </a:p>
          <a:p>
            <a:r>
              <a:rPr lang="en-US" dirty="0"/>
              <a:t>4.3.	Multi-dimensional Elastoplasticity</a:t>
            </a:r>
          </a:p>
          <a:p>
            <a:r>
              <a:rPr lang="en-US" dirty="0"/>
              <a:t>4.4.	Finite Rotation with Objective Integration</a:t>
            </a:r>
          </a:p>
          <a:p>
            <a:r>
              <a:rPr lang="en-US" dirty="0"/>
              <a:t>4.5.	Finite Deformation Elastoplasticity with Hyperelastcity</a:t>
            </a:r>
          </a:p>
          <a:p>
            <a:r>
              <a:rPr lang="en-US" dirty="0"/>
              <a:t>4.6. Mathematical Formulation from Finite Elasticity</a:t>
            </a:r>
          </a:p>
          <a:p>
            <a:r>
              <a:rPr lang="en-US" dirty="0"/>
              <a:t>4.7.	MATLAB Code for Elastoplastic Material Model</a:t>
            </a:r>
          </a:p>
          <a:p>
            <a:r>
              <a:rPr lang="en-US" dirty="0"/>
              <a:t>4.8.	Elastoplasticity Analysis Using Commercial Programs</a:t>
            </a:r>
          </a:p>
          <a:p>
            <a:r>
              <a:rPr lang="en-US" dirty="0"/>
              <a:t>4.9.	Summary</a:t>
            </a:r>
          </a:p>
          <a:p>
            <a:r>
              <a:rPr lang="en-US" dirty="0"/>
              <a:t>4.10. Exercises</a:t>
            </a:r>
          </a:p>
        </p:txBody>
      </p:sp>
    </p:spTree>
    <p:extLst>
      <p:ext uri="{BB962C8B-B14F-4D97-AF65-F5344CB8AC3E}">
        <p14:creationId xmlns:p14="http://schemas.microsoft.com/office/powerpoint/2010/main" val="1461702592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835154" y="3351472"/>
            <a:ext cx="3842964" cy="44143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Kinematic Hardening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4565446"/>
              </a:xfrm>
            </p:spPr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     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Trial state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(elastic)</a:t>
                </a:r>
              </a:p>
              <a:p>
                <a:pPr marL="857250" lvl="1" indent="-457200"/>
                <a:r>
                  <a:rPr lang="en-US" dirty="0"/>
                  <a:t>Remain elastic: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; exit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(plastic)</a:t>
                </a:r>
              </a:p>
              <a:p>
                <a:pPr marL="857250" lvl="1" indent="-457200">
                  <a:buFont typeface="+mj-lt"/>
                  <a:buAutoNum type="alphaLcPeriod"/>
                </a:pPr>
                <a:r>
                  <a:rPr lang="en-US" dirty="0"/>
                  <a:t>Calculate plastic strain:</a:t>
                </a:r>
              </a:p>
              <a:p>
                <a:pPr marL="857250" lvl="1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/>
                  <a:t>Update stress and plastic strain (store them for next increment)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4565446"/>
              </a:xfrm>
              <a:blipFill>
                <a:blip r:embed="rId2"/>
                <a:stretch>
                  <a:fillRect l="-889" t="-801" b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 bwMode="auto">
          <a:xfrm>
            <a:off x="3936380" y="4044701"/>
            <a:ext cx="1572322" cy="87667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966866" y="5309677"/>
            <a:ext cx="3130681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442049" y="5917471"/>
            <a:ext cx="2002903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719492" y="5306809"/>
            <a:ext cx="3130681" cy="525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186667-DEDE-1790-7325-FEE563E763CC}"/>
                  </a:ext>
                </a:extLst>
              </p:cNvPr>
              <p:cNvSpPr txBox="1"/>
              <p:nvPr/>
            </p:nvSpPr>
            <p:spPr>
              <a:xfrm>
                <a:off x="2052628" y="1340387"/>
                <a:ext cx="2044919" cy="1352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𝛥𝜀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186667-DEDE-1790-7325-FEE563E76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28" y="1340387"/>
                <a:ext cx="2044919" cy="1352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42E3A1-128F-B0A2-2734-24824AF0B1F4}"/>
                  </a:ext>
                </a:extLst>
              </p:cNvPr>
              <p:cNvSpPr txBox="1"/>
              <p:nvPr/>
            </p:nvSpPr>
            <p:spPr>
              <a:xfrm>
                <a:off x="3884359" y="4117107"/>
                <a:ext cx="1670265" cy="71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42E3A1-128F-B0A2-2734-24824AF0B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59" y="4117107"/>
                <a:ext cx="1670265" cy="711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0B5525-DA0A-FBA9-88A7-6E54C9B26AB4}"/>
                  </a:ext>
                </a:extLst>
              </p:cNvPr>
              <p:cNvSpPr txBox="1"/>
              <p:nvPr/>
            </p:nvSpPr>
            <p:spPr>
              <a:xfrm>
                <a:off x="883688" y="5353796"/>
                <a:ext cx="3309689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0B5525-DA0A-FBA9-88A7-6E54C9B26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8" y="5353796"/>
                <a:ext cx="3309689" cy="429348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6DFFD9-CDB4-4947-57FB-3891E3DFBA88}"/>
                  </a:ext>
                </a:extLst>
              </p:cNvPr>
              <p:cNvSpPr txBox="1"/>
              <p:nvPr/>
            </p:nvSpPr>
            <p:spPr>
              <a:xfrm>
                <a:off x="4687175" y="5353796"/>
                <a:ext cx="3275064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6DFFD9-CDB4-4947-57FB-3891E3DFB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75" y="5353796"/>
                <a:ext cx="3275064" cy="429348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197A4A-AAE9-448F-7B3E-AA2552C5A86F}"/>
                  </a:ext>
                </a:extLst>
              </p:cNvPr>
              <p:cNvSpPr txBox="1"/>
              <p:nvPr/>
            </p:nvSpPr>
            <p:spPr>
              <a:xfrm>
                <a:off x="1442049" y="5969947"/>
                <a:ext cx="2086020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197A4A-AAE9-448F-7B3E-AA2552C5A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49" y="5969947"/>
                <a:ext cx="2086020" cy="429348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700367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Elastoplastic Bar (Kinematic Hardening)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17475" y="741363"/>
                <a:ext cx="8909050" cy="587375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pt-BR" kern="0" dirty="0"/>
                  <a:t> </a:t>
                </a:r>
                <a14:m>
                  <m:oMath xmlns:m="http://schemas.openxmlformats.org/officeDocument/2006/math">
                    <m:r>
                      <a:rPr lang="pt-BR" i="1" kern="0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i="1" kern="0" dirty="0" smtClean="0">
                        <a:latin typeface="Cambria Math" panose="02040503050406030204" pitchFamily="18" charset="0"/>
                      </a:rPr>
                      <m:t>=200</m:t>
                    </m:r>
                    <m:r>
                      <m:rPr>
                        <m:sty m:val="p"/>
                      </m:rPr>
                      <a:rPr lang="pt-BR" i="0" kern="0" dirty="0" smtClean="0">
                        <a:latin typeface="Cambria Math" panose="02040503050406030204" pitchFamily="18" charset="0"/>
                      </a:rPr>
                      <m:t>GPa</m:t>
                    </m:r>
                    <m:r>
                      <a:rPr lang="pt-BR" i="1" kern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kern="0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i="1" kern="0" dirty="0" smtClean="0">
                        <a:latin typeface="Cambria Math" panose="02040503050406030204" pitchFamily="18" charset="0"/>
                      </a:rPr>
                      <m:t>=25</m:t>
                    </m:r>
                    <m:r>
                      <m:rPr>
                        <m:sty m:val="p"/>
                      </m:rPr>
                      <a:rPr lang="pt-BR" i="0" kern="0" dirty="0" smtClean="0">
                        <a:latin typeface="Cambria Math" panose="02040503050406030204" pitchFamily="18" charset="0"/>
                      </a:rPr>
                      <m:t>GPa</m:t>
                    </m:r>
                    <m:r>
                      <a:rPr lang="pt-BR" i="1" kern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ker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sPre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pt-BR" i="1" kern="0" dirty="0">
                        <a:latin typeface="Cambria Math" panose="02040503050406030204" pitchFamily="18" charset="0"/>
                      </a:rPr>
                      <m:t>=200</m:t>
                    </m:r>
                    <m:r>
                      <m:rPr>
                        <m:sty m:val="p"/>
                      </m:rPr>
                      <a:rPr lang="pt-BR" i="0" kern="0" dirty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pt-BR" kern="0" dirty="0"/>
              </a:p>
              <a:p>
                <a:pPr>
                  <a:spcBef>
                    <a:spcPts val="1200"/>
                  </a:spcBef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sPre>
                    <m:r>
                      <a:rPr lang="en-US" i="1" kern="0" dirty="0">
                        <a:latin typeface="Cambria Math" panose="02040503050406030204" pitchFamily="18" charset="0"/>
                      </a:rPr>
                      <m:t>=150</m:t>
                    </m:r>
                    <m:r>
                      <m:rPr>
                        <m:sty m:val="p"/>
                      </m:rPr>
                      <a:rPr lang="en-US" i="0" kern="0" dirty="0">
                        <a:latin typeface="Cambria Math" panose="02040503050406030204" pitchFamily="18" charset="0"/>
                      </a:rPr>
                      <m:t>MPa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sPre>
                    <m:r>
                      <a:rPr lang="en-US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sty m:val="p"/>
                      </m:rPr>
                      <a:rPr lang="en-US" i="0" kern="0" dirty="0">
                        <a:latin typeface="Cambria Math" panose="02040503050406030204" pitchFamily="18" charset="0"/>
                      </a:rPr>
                      <m:t>MPa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𝛥𝜀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0.002</m:t>
                    </m:r>
                  </m:oMath>
                </a14:m>
                <a:endParaRPr lang="en-US" kern="0" dirty="0"/>
              </a:p>
              <a:p>
                <a:r>
                  <a:rPr lang="en-US" kern="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kern="0" smtClean="0">
                            <a:latin typeface="+mn-lt"/>
                          </a:rPr>
                        </m:ctrlPr>
                      </m:sPrePr>
                      <m:sub>
                        <m:r>
                          <a:rPr lang="en-US" b="0" i="1" kern="0" smtClean="0">
                            <a:latin typeface="+mn-lt"/>
                          </a:rPr>
                          <m:t> </m:t>
                        </m:r>
                      </m:sub>
                      <m:sup>
                        <m:r>
                          <a:rPr lang="en-US" i="1" kern="0" smtClean="0">
                            <a:latin typeface="+mn-lt"/>
                          </a:rPr>
                          <m:t>𝑛</m:t>
                        </m:r>
                      </m:sup>
                      <m:e>
                        <m:r>
                          <a:rPr lang="en-US" i="1" kern="0" smtClean="0">
                            <a:latin typeface="+mn-lt"/>
                          </a:rPr>
                          <m:t>𝜂</m:t>
                        </m:r>
                      </m:e>
                    </m:sPre>
                    <m:r>
                      <a:rPr lang="en-US" i="0" kern="0" smtClean="0">
                        <a:latin typeface="+mn-lt"/>
                      </a:rPr>
                      <m:t>=</m:t>
                    </m:r>
                    <m:r>
                      <a:rPr lang="en-US" b="0" i="1" kern="0" smtClean="0">
                        <a:latin typeface="+mn-lt"/>
                      </a:rPr>
                      <m:t> </m:t>
                    </m:r>
                    <m:sPre>
                      <m:sPrePr>
                        <m:ctrlPr>
                          <a:rPr lang="en-US" b="0" i="1" kern="0" smtClean="0">
                            <a:latin typeface="+mn-lt"/>
                          </a:rPr>
                        </m:ctrlPr>
                      </m:sPrePr>
                      <m:sub>
                        <m:r>
                          <a:rPr lang="en-US" b="0" i="1" kern="0" smtClean="0">
                            <a:latin typeface="+mn-lt"/>
                          </a:rPr>
                          <m:t> </m:t>
                        </m:r>
                      </m:sub>
                      <m:sup>
                        <m:r>
                          <a:rPr lang="en-US" b="0" i="1" kern="0" smtClean="0">
                            <a:latin typeface="+mn-lt"/>
                          </a:rPr>
                          <m:t>𝑛</m:t>
                        </m:r>
                      </m:sup>
                      <m:e>
                        <m:r>
                          <a:rPr lang="en-US" b="0" i="1" kern="0" smtClean="0">
                            <a:latin typeface="+mn-lt"/>
                          </a:rPr>
                          <m:t>𝜎</m:t>
                        </m:r>
                      </m:e>
                    </m:sPre>
                    <m:r>
                      <a:rPr lang="en-US" b="0" i="0" kern="0" smtClean="0">
                        <a:latin typeface="+mn-lt"/>
                      </a:rPr>
                      <m:t>−</m:t>
                    </m:r>
                    <m:sPre>
                      <m:sPrePr>
                        <m:ctrlPr>
                          <a:rPr lang="en-US" b="0" i="1" kern="0" smtClean="0">
                            <a:latin typeface="+mn-lt"/>
                          </a:rPr>
                        </m:ctrlPr>
                      </m:sPrePr>
                      <m:sub>
                        <m:r>
                          <a:rPr lang="en-US" b="0" i="1" kern="0" smtClean="0">
                            <a:latin typeface="+mn-lt"/>
                          </a:rPr>
                          <m:t> </m:t>
                        </m:r>
                      </m:sub>
                      <m:sup>
                        <m:r>
                          <a:rPr lang="en-US" b="0" i="1" kern="0" smtClean="0">
                            <a:latin typeface="+mn-lt"/>
                          </a:rPr>
                          <m:t>𝑛</m:t>
                        </m:r>
                      </m:sup>
                      <m:e>
                        <m:r>
                          <a:rPr lang="en-US" b="0" i="1" kern="0" smtClean="0">
                            <a:latin typeface="+mn-lt"/>
                          </a:rPr>
                          <m:t>𝛼</m:t>
                        </m:r>
                      </m:e>
                    </m:sPre>
                    <m:r>
                      <a:rPr lang="en-US" b="0" i="0" kern="0" smtClean="0">
                        <a:latin typeface="+mn-lt"/>
                      </a:rPr>
                      <m:t>=100&lt;</m:t>
                    </m:r>
                    <m:sSub>
                      <m:sSubPr>
                        <m:ctrlPr>
                          <a:rPr lang="en-US" b="0" i="1" kern="0" smtClean="0">
                            <a:latin typeface="+mn-lt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 kern="0">
                                <a:latin typeface="+mn-lt"/>
                              </a:rPr>
                            </m:ctrlPr>
                          </m:sPrePr>
                          <m:sub>
                            <m:r>
                              <a:rPr lang="en-US" i="1" kern="0">
                                <a:latin typeface="+mn-lt"/>
                              </a:rPr>
                              <m:t> </m:t>
                            </m:r>
                          </m:sub>
                          <m:sup>
                            <m:r>
                              <a:rPr lang="en-US" kern="0">
                                <a:latin typeface="+mn-lt"/>
                              </a:rPr>
                              <m:t>0</m:t>
                            </m:r>
                          </m:sup>
                          <m:e>
                            <m:r>
                              <a:rPr lang="en-US" i="1" kern="0">
                                <a:latin typeface="+mn-lt"/>
                              </a:rPr>
                              <m:t>𝜎</m:t>
                            </m:r>
                          </m:e>
                        </m:sPre>
                      </m:e>
                      <m:sub>
                        <m:r>
                          <a:rPr lang="en-US" b="0" i="1" kern="0" smtClean="0">
                            <a:latin typeface="+mn-lt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kern="0" dirty="0">
                    <a:latin typeface="+mn-lt"/>
                  </a:rPr>
                  <a:t>, elastic state at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+mn-lt"/>
                      </a:rPr>
                      <m:t>𝑡</m:t>
                    </m:r>
                    <m:r>
                      <a:rPr lang="en-US" i="1" kern="0" baseline="-25000" dirty="0" err="1">
                        <a:latin typeface="+mn-lt"/>
                      </a:rPr>
                      <m:t>𝑛</m:t>
                    </m:r>
                  </m:oMath>
                </a14:m>
                <a:endParaRPr lang="en-US" kern="0" baseline="-25000" dirty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kern="0" dirty="0">
                    <a:latin typeface="+mn-lt"/>
                  </a:rPr>
                  <a:t>Trial stress:</a:t>
                </a:r>
              </a:p>
              <a:p>
                <a:pPr>
                  <a:spcBef>
                    <a:spcPts val="1200"/>
                  </a:spcBef>
                </a:pPr>
                <a:endParaRPr lang="en-US" kern="0" dirty="0"/>
              </a:p>
              <a:p>
                <a:pPr>
                  <a:spcBef>
                    <a:spcPts val="1200"/>
                  </a:spcBef>
                </a:pPr>
                <a:endParaRPr lang="en-US" kern="0" dirty="0"/>
              </a:p>
              <a:p>
                <a:r>
                  <a:rPr lang="en-US" kern="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kern="0" dirty="0">
                            <a:latin typeface="+mn-lt"/>
                          </a:rPr>
                        </m:ctrlPr>
                      </m:sPrePr>
                      <m:sub>
                        <m:r>
                          <a:rPr lang="en-US" b="0" i="1" kern="0" dirty="0" smtClean="0">
                            <a:latin typeface="+mn-lt"/>
                          </a:rPr>
                          <m:t> </m:t>
                        </m:r>
                      </m:sub>
                      <m:sup>
                        <m:r>
                          <a:rPr lang="en-US" i="1" kern="0" dirty="0">
                            <a:latin typeface="+mn-lt"/>
                          </a:rPr>
                          <m:t>𝑡𝑟</m:t>
                        </m:r>
                      </m:sup>
                      <m:e>
                        <m:r>
                          <a:rPr lang="en-US" i="1" kern="0" dirty="0">
                            <a:latin typeface="+mn-lt"/>
                          </a:rPr>
                          <m:t>𝑓</m:t>
                        </m:r>
                      </m:e>
                    </m:sPre>
                    <m:r>
                      <a:rPr lang="en-US" i="0" kern="0" dirty="0">
                        <a:latin typeface="+mn-lt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kern="0" dirty="0">
                            <a:latin typeface="+mn-lt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i="1" kern="0" dirty="0">
                                <a:latin typeface="+mn-lt"/>
                              </a:rPr>
                            </m:ctrlPr>
                          </m:sPrePr>
                          <m:sub>
                            <m:r>
                              <a:rPr lang="en-US" b="0" i="1" kern="0" dirty="0" smtClean="0">
                                <a:latin typeface="+mn-lt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kern="0" dirty="0">
                                <a:latin typeface="+mn-lt"/>
                              </a:rPr>
                              <m:t>𝑡𝑟</m:t>
                            </m:r>
                          </m:sup>
                          <m:e>
                            <m:r>
                              <a:rPr lang="en-US" i="1" kern="0" dirty="0">
                                <a:latin typeface="+mn-lt"/>
                              </a:rPr>
                              <m:t>𝜂</m:t>
                            </m:r>
                          </m:e>
                        </m:sPre>
                      </m:e>
                    </m:d>
                    <m:r>
                      <a:rPr lang="en-US" i="0" kern="0" dirty="0">
                        <a:latin typeface="+mn-lt"/>
                      </a:rPr>
                      <m:t>−</m:t>
                    </m:r>
                    <m:sSub>
                      <m:sSubPr>
                        <m:ctrlPr>
                          <a:rPr lang="en-US" i="1" kern="0" dirty="0">
                            <a:latin typeface="+mn-lt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 kern="0" dirty="0">
                                <a:latin typeface="+mn-lt"/>
                              </a:rPr>
                            </m:ctrlPr>
                          </m:sPrePr>
                          <m:sub>
                            <m:r>
                              <a:rPr lang="en-US" i="1" kern="0" dirty="0">
                                <a:latin typeface="+mn-lt"/>
                              </a:rPr>
                              <m:t> </m:t>
                            </m:r>
                          </m:sub>
                          <m:sup>
                            <m:r>
                              <a:rPr lang="en-US" kern="0" dirty="0">
                                <a:latin typeface="+mn-lt"/>
                              </a:rPr>
                              <m:t>0</m:t>
                            </m:r>
                          </m:sup>
                          <m:e>
                            <m:r>
                              <a:rPr lang="en-US" i="1" kern="0" dirty="0">
                                <a:latin typeface="+mn-lt"/>
                              </a:rPr>
                              <m:t>𝜎</m:t>
                            </m:r>
                          </m:e>
                        </m:sPre>
                      </m:e>
                      <m:sub>
                        <m:r>
                          <a:rPr lang="en-US" i="1" kern="0" dirty="0">
                            <a:latin typeface="+mn-lt"/>
                          </a:rPr>
                          <m:t>𝑌</m:t>
                        </m:r>
                      </m:sub>
                    </m:sSub>
                    <m:r>
                      <a:rPr lang="en-US" i="0" kern="0" dirty="0">
                        <a:latin typeface="+mn-lt"/>
                      </a:rPr>
                      <m:t>&gt;0</m:t>
                    </m:r>
                  </m:oMath>
                </a14:m>
                <a:r>
                  <a:rPr lang="en-US" kern="0" dirty="0">
                    <a:latin typeface="+mn-lt"/>
                  </a:rPr>
                  <a:t>, material yields in compression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kern="0" dirty="0">
                    <a:latin typeface="+mn-lt"/>
                  </a:rPr>
                  <a:t>Plastic strain</a:t>
                </a:r>
              </a:p>
              <a:p>
                <a:pPr>
                  <a:spcBef>
                    <a:spcPts val="1200"/>
                  </a:spcBef>
                </a:pPr>
                <a:endParaRPr lang="en-US" kern="0" dirty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kern="0" dirty="0">
                    <a:latin typeface="+mn-lt"/>
                  </a:rPr>
                  <a:t>State update</a:t>
                </a: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" y="741363"/>
                <a:ext cx="8909050" cy="5873750"/>
              </a:xfrm>
              <a:prstGeom prst="rect">
                <a:avLst/>
              </a:prstGeom>
              <a:blipFill>
                <a:blip r:embed="rId2"/>
                <a:stretch>
                  <a:fillRect l="-1368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CC61D4-E070-BE16-D65F-43685A17FAD4}"/>
                  </a:ext>
                </a:extLst>
              </p:cNvPr>
              <p:cNvSpPr txBox="1"/>
              <p:nvPr/>
            </p:nvSpPr>
            <p:spPr>
              <a:xfrm>
                <a:off x="2462767" y="5464680"/>
                <a:ext cx="4922180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sPre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sPre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sPre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=−161.1</m:t>
                      </m:r>
                      <m:r>
                        <m:rPr>
                          <m:sty m:val="p"/>
                        </m:rPr>
                        <a:rPr lang="en-US" sz="2000" b="0" i="1" dirty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CC61D4-E070-BE16-D65F-43685A17F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67" y="5464680"/>
                <a:ext cx="4922180" cy="429348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77C250-C95E-788A-6457-DF94F53C8367}"/>
                  </a:ext>
                </a:extLst>
              </p:cNvPr>
              <p:cNvSpPr txBox="1"/>
              <p:nvPr/>
            </p:nvSpPr>
            <p:spPr>
              <a:xfrm>
                <a:off x="2525842" y="5924332"/>
                <a:ext cx="4622163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sPre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sPre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sPre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=38.9</m:t>
                      </m:r>
                      <m:r>
                        <m:rPr>
                          <m:sty m:val="p"/>
                        </m:rPr>
                        <a:rPr lang="en-US" sz="2000" b="0" i="1" dirty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77C250-C95E-788A-6457-DF94F53C8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842" y="5924332"/>
                <a:ext cx="4622163" cy="429348"/>
              </a:xfrm>
              <a:prstGeom prst="rect">
                <a:avLst/>
              </a:prstGeom>
              <a:blipFill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55A995-E9B9-1750-E3BC-4A8B5F2BE3B4}"/>
                  </a:ext>
                </a:extLst>
              </p:cNvPr>
              <p:cNvSpPr txBox="1"/>
              <p:nvPr/>
            </p:nvSpPr>
            <p:spPr>
              <a:xfrm>
                <a:off x="2525842" y="4542684"/>
                <a:ext cx="3466655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sPre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=0.444×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55A995-E9B9-1750-E3BC-4A8B5F2BE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842" y="4542684"/>
                <a:ext cx="3466655" cy="730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E4F10C-5A53-384F-4E37-6279B5830ED2}"/>
                  </a:ext>
                </a:extLst>
              </p:cNvPr>
              <p:cNvSpPr txBox="1"/>
              <p:nvPr/>
            </p:nvSpPr>
            <p:spPr>
              <a:xfrm>
                <a:off x="607102" y="2837621"/>
                <a:ext cx="6623801" cy="853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Pre>
                              <m:sPre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𝛥𝜀</m:t>
                            </m:r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=−400</m:t>
                            </m:r>
                            <m:r>
                              <m:rPr>
                                <m:sty m:val="p"/>
                              </m:rP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MPa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, 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=−250</m:t>
                            </m:r>
                            <m:r>
                              <m:rPr>
                                <m:sty m:val="p"/>
                              </m:rP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MPa</m:t>
                            </m:r>
                          </m:e>
                        </m:mr>
                        <m:mr>
                          <m:e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=50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𝑀𝑃𝑎</m:t>
                            </m:r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Pre>
                              <m:sPrePr>
                                <m:ctrlP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sPre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=−300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𝑀𝑃𝑎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E4F10C-5A53-384F-4E37-6279B5830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02" y="2837621"/>
                <a:ext cx="6623801" cy="8537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211186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Elastoplastic Bar (Kinematic Hardening)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71" y="965152"/>
            <a:ext cx="4221648" cy="47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5649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Hardening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Baushinger effect</a:t>
            </a:r>
          </a:p>
          <a:p>
            <a:pPr lvl="1"/>
            <a:r>
              <a:rPr lang="en-US" dirty="0"/>
              <a:t>conditions where the yield strength of a metal decreases when the direction of strain is changed</a:t>
            </a:r>
          </a:p>
          <a:p>
            <a:pPr lvl="1"/>
            <a:r>
              <a:rPr lang="en-US" dirty="0"/>
              <a:t>Common for most polycrystalline metals</a:t>
            </a:r>
          </a:p>
          <a:p>
            <a:pPr lvl="1"/>
            <a:r>
              <a:rPr lang="en-US" dirty="0"/>
              <a:t>Related to the dislocation structure in the cold worked metal. As deformation occurs, the dislocations will accumulate at barriers and produce dislocation pile-ups and tangles. </a:t>
            </a:r>
          </a:p>
          <a:p>
            <a:r>
              <a:rPr lang="en-US" dirty="0"/>
              <a:t>Numerical modeling of Baushinger effect</a:t>
            </a:r>
          </a:p>
          <a:p>
            <a:pPr lvl="1"/>
            <a:r>
              <a:rPr lang="en-US" dirty="0"/>
              <a:t>Modeled as a combined kinematic and isotropic hardening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55406" y="4680155"/>
            <a:ext cx="3049532" cy="58993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409769" y="4680155"/>
            <a:ext cx="3049532" cy="58993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7058" y="5722369"/>
                <a:ext cx="2953629" cy="872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 isotropic hardening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kinematic hardening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58" y="5722369"/>
                <a:ext cx="2953629" cy="872034"/>
              </a:xfrm>
              <a:prstGeom prst="rect">
                <a:avLst/>
              </a:prstGeom>
              <a:blipFill>
                <a:blip r:embed="rId2"/>
                <a:stretch>
                  <a:fillRect l="-620" r="-124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698C24-01F7-129C-0ECA-7E88E2B92884}"/>
                  </a:ext>
                </a:extLst>
              </p:cNvPr>
              <p:cNvSpPr txBox="1"/>
              <p:nvPr/>
            </p:nvSpPr>
            <p:spPr>
              <a:xfrm>
                <a:off x="828647" y="4722123"/>
                <a:ext cx="3165738" cy="435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698C24-01F7-129C-0ECA-7E88E2B92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47" y="4722123"/>
                <a:ext cx="3165738" cy="435056"/>
              </a:xfrm>
              <a:prstGeom prst="rect">
                <a:avLst/>
              </a:prstGeom>
              <a:blipFill>
                <a:blip r:embed="rId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250FCF-9D62-6F10-C1F2-35762EC7AC05}"/>
                  </a:ext>
                </a:extLst>
              </p:cNvPr>
              <p:cNvSpPr txBox="1"/>
              <p:nvPr/>
            </p:nvSpPr>
            <p:spPr>
              <a:xfrm>
                <a:off x="4332157" y="4768432"/>
                <a:ext cx="3232808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250FCF-9D62-6F10-C1F2-35762EC7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157" y="4768432"/>
                <a:ext cx="3232808" cy="429348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F8FAD3-96DF-C833-5542-00D5B5F1B4A8}"/>
                  </a:ext>
                </a:extLst>
              </p:cNvPr>
              <p:cNvSpPr txBox="1"/>
              <p:nvPr/>
            </p:nvSpPr>
            <p:spPr>
              <a:xfrm>
                <a:off x="3372787" y="5378591"/>
                <a:ext cx="1379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F8FAD3-96DF-C833-5542-00D5B5F1B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87" y="5378591"/>
                <a:ext cx="1379865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908593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Hardening Model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Trial state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Stress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Show that the plastic increment is the same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347019" y="5515897"/>
            <a:ext cx="1504336" cy="100289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4BFE59-C0DB-18E0-AE86-1773DD3FDB90}"/>
                  </a:ext>
                </a:extLst>
              </p:cNvPr>
              <p:cNvSpPr txBox="1"/>
              <p:nvPr/>
            </p:nvSpPr>
            <p:spPr>
              <a:xfrm>
                <a:off x="846945" y="1288209"/>
                <a:ext cx="2060949" cy="13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𝛥𝜀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4BFE59-C0DB-18E0-AE86-1773DD3FD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45" y="1288209"/>
                <a:ext cx="2060949" cy="13423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58444-8E3D-0709-2AA3-6D65816C194B}"/>
                  </a:ext>
                </a:extLst>
              </p:cNvPr>
              <p:cNvSpPr txBox="1"/>
              <p:nvPr/>
            </p:nvSpPr>
            <p:spPr>
              <a:xfrm>
                <a:off x="846945" y="3424881"/>
                <a:ext cx="3492623" cy="119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58444-8E3D-0709-2AA3-6D65816C1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45" y="3424881"/>
                <a:ext cx="3492623" cy="1197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B49946-9465-9907-584E-F890A966520A}"/>
                  </a:ext>
                </a:extLst>
              </p:cNvPr>
              <p:cNvSpPr txBox="1"/>
              <p:nvPr/>
            </p:nvSpPr>
            <p:spPr>
              <a:xfrm>
                <a:off x="1264054" y="5631794"/>
                <a:ext cx="1670265" cy="71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B49946-9465-9907-584E-F890A9665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54" y="5631794"/>
                <a:ext cx="1670265" cy="711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36630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Program combHard1D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27" y="741363"/>
            <a:ext cx="7607509" cy="58737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function [stress,alpha,ep]=COMBHARD1D(mp,deps,stressN,alphaN,epN)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1D Linear combined isotropic/kinamtic hardening model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Inputs: 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mp = [E, beta, H, Y0];                  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deps = strain increment                 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stressN = stress at load increment N    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alphaN = back stress at load increment N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epN = plastic strain at load increment N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Outputs: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stress = stress at load increment N+1   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alpha = back stress at load increment N+1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ep = plastic strain at load increment N+1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E=mp(1); beta=mp(2); H=mp(3); Y0=mp(4);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ftol = Y0*1E-6;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tolerance for yield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stresstr = stressN + E*deps;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stress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etatr = stresstr - alphaN;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shifted stress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fyld = abs(etatr) - (Y0+(1-beta)*H*epN);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yield function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if fyld &lt; ftol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yield test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stress = stresstr; alpha = alphaN; ep = epN;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states are final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return;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Retrn to the main 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else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Plastic deformation occurs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dep = fyld/(E+H);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plastic strain increment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end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yield test branch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stress = stresstr - sign(etatr)*E*dep;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stress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alpha = alphaN + sign(etatr)*beta*H*dep;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back stress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ep = epN + dep;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plastic strain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end                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02954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Two bars in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6067424"/>
          </a:xfrm>
        </p:spPr>
        <p:txBody>
          <a:bodyPr/>
          <a:lstStyle/>
          <a:p>
            <a:pPr lvl="1"/>
            <a:r>
              <a:rPr lang="en-US" dirty="0"/>
              <a:t>Bar 1: A = 0.75, E = 10000, E</a:t>
            </a:r>
            <a:r>
              <a:rPr lang="en-US" baseline="-25000" dirty="0"/>
              <a:t>t</a:t>
            </a:r>
            <a:r>
              <a:rPr lang="en-US" dirty="0"/>
              <a:t> = 1000, </a:t>
            </a:r>
            <a:r>
              <a:rPr lang="en-US" baseline="30000" dirty="0"/>
              <a:t>0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Y</a:t>
            </a:r>
            <a:r>
              <a:rPr lang="en-US" dirty="0"/>
              <a:t> = 5, kinematic</a:t>
            </a:r>
          </a:p>
          <a:p>
            <a:pPr lvl="1"/>
            <a:r>
              <a:rPr lang="pt-BR" dirty="0"/>
              <a:t>Bar 2: A = 1.25, E = 5000, E</a:t>
            </a:r>
            <a:r>
              <a:rPr lang="pt-BR" baseline="-25000" dirty="0"/>
              <a:t>t</a:t>
            </a:r>
            <a:r>
              <a:rPr lang="pt-BR" dirty="0"/>
              <a:t> = 500, </a:t>
            </a:r>
            <a:r>
              <a:rPr lang="en-US" baseline="30000" dirty="0"/>
              <a:t>0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Y</a:t>
            </a:r>
            <a:r>
              <a:rPr lang="pt-BR" dirty="0"/>
              <a:t> = 7.5, isotropic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E1=10000; Et1=1000; sY1=5;E2=5000; Et2=500; sY2=7.5;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A1=0.75; L1=100; A2=1.25; L2=100;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Geometric parameters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tol=1.0E-5; u=0; P=15; iter=0; 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Initialize variables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nS1=0; nAlp1=0; nep1=0; nS2=0; nAlp2=0; nep2=0;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Initialize variables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mp1=[E1, 1, E1*Et1/(E1-Et1), sY1];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Bar1 material properties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mp2=[E2, 0, E2*Et2/(E2-Et2), sY2];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Bar2 material properties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Res=P-nS1*A1-nS2*A2;               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 residual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Dep1=E1; Dep2=E2;         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 tangent stiffness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conv=Res^2/(1+P^2);           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Convergence criterion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fprintf('\niter        u      S1      S2  Alpha1  Alpha2');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Print head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fprintf('      ep1      ep2   Residual');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Print head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fprintf('\n %3d  %7.4f %7.3f %7.3f %7.3f %7.3f %8.6f %8.6f %10.3e',...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iter,u,nS1,nS2,nAlp1,nAlp2,nep1,nep2,Res);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Print results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conv&gt;tol &amp;&amp; iter&lt;20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Newton-Raphson iteration loop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delu=Res/(Dep1*A1/L1 + Dep2*A2/L2);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displacement increment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delE=delu/L1; u=u+delu;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Strain increment and update displacement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[S1,Alp1,ep1]=COMBHARD1D(mp1,delE,nS1,nAlp1,nep1);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State determination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[S2,Alp2,ep2]=COMBHARD1D(mp2,delE,nS2,nAlp2,nep2);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 State determination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Res=P-S1*A1-S2*A2;                       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Residual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conv=Res^2/(1+P^2);         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Convergence criterion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iter=iter+1;               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Move to next iteration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Dep1=E1; if ep1&gt;nep1; Dep1=Et1; end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stiffness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Dep2=E2; if ep2&gt;nep2; Dep2=Et2; end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stiffness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nS1=S1; nAlp1=Alp1; nep1=ep1;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 state variables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nS2=S2; nAlp2=Alp2; nep2=ep2;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 state variables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fprintf('\n %3d  %7.4f %7.3f %7.3f %7.3f %7.3f %8.6f %8.6f %10.3e',...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iter,u,nS1,nS2,nAlp1,nAlp2,nep1,nep2,Res);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Print results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nb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                                                                           </a:t>
            </a:r>
            <a:r>
              <a:rPr lang="nb-NO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endParaRPr lang="nb-NO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38021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Two bars in parallel cont.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13984"/>
              </p:ext>
            </p:extLst>
          </p:nvPr>
        </p:nvGraphicFramePr>
        <p:xfrm>
          <a:off x="345341" y="2873109"/>
          <a:ext cx="7994072" cy="2062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0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Iteration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</a:rPr>
                        <a:t>p1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</a:rPr>
                        <a:t>p2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Residual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0.000000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0.000000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1.50E+1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0.1091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5.591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5.455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0.000532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0.000000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3.99E+0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6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0.1661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6.161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7.580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0.001045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0.000145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9.04E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Euclid Symbol"/>
                        </a:rPr>
                        <a:t>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0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0.2318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6.818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7.909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0.001636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0.000736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0.00E+0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2174336" y="1098850"/>
            <a:ext cx="4337220" cy="1624358"/>
            <a:chOff x="3615" y="11295"/>
            <a:chExt cx="3812" cy="1428"/>
          </a:xfrm>
        </p:grpSpPr>
        <p:sp>
          <p:nvSpPr>
            <p:cNvPr id="6" name="Rectangle 5"/>
            <p:cNvSpPr>
              <a:spLocks noChangeAspect="1" noChangeArrowheads="1"/>
            </p:cNvSpPr>
            <p:nvPr/>
          </p:nvSpPr>
          <p:spPr bwMode="auto">
            <a:xfrm>
              <a:off x="3728" y="11633"/>
              <a:ext cx="2752" cy="14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7" name="Rectangle 6"/>
            <p:cNvSpPr>
              <a:spLocks noChangeAspect="1" noChangeArrowheads="1"/>
            </p:cNvSpPr>
            <p:nvPr/>
          </p:nvSpPr>
          <p:spPr bwMode="auto">
            <a:xfrm>
              <a:off x="3728" y="12153"/>
              <a:ext cx="2752" cy="14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8" name="Rectangle 7"/>
            <p:cNvSpPr>
              <a:spLocks noChangeAspect="1" noChangeArrowheads="1"/>
            </p:cNvSpPr>
            <p:nvPr/>
          </p:nvSpPr>
          <p:spPr bwMode="auto">
            <a:xfrm>
              <a:off x="6479" y="11633"/>
              <a:ext cx="121" cy="661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cxnSp>
          <p:nvCxnSpPr>
            <p:cNvPr id="9" name="Line 11099"/>
            <p:cNvCxnSpPr/>
            <p:nvPr/>
          </p:nvCxnSpPr>
          <p:spPr bwMode="auto">
            <a:xfrm>
              <a:off x="3729" y="11295"/>
              <a:ext cx="0" cy="1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1100"/>
            <p:cNvCxnSpPr/>
            <p:nvPr/>
          </p:nvCxnSpPr>
          <p:spPr bwMode="auto">
            <a:xfrm flipH="1">
              <a:off x="3615" y="11295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1101"/>
            <p:cNvCxnSpPr/>
            <p:nvPr/>
          </p:nvCxnSpPr>
          <p:spPr bwMode="auto">
            <a:xfrm flipH="1">
              <a:off x="3615" y="11571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1102"/>
            <p:cNvCxnSpPr/>
            <p:nvPr/>
          </p:nvCxnSpPr>
          <p:spPr bwMode="auto">
            <a:xfrm flipH="1">
              <a:off x="3615" y="11709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1103"/>
            <p:cNvCxnSpPr/>
            <p:nvPr/>
          </p:nvCxnSpPr>
          <p:spPr bwMode="auto">
            <a:xfrm flipH="1">
              <a:off x="3615" y="11984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1104"/>
            <p:cNvCxnSpPr/>
            <p:nvPr/>
          </p:nvCxnSpPr>
          <p:spPr bwMode="auto">
            <a:xfrm flipH="1">
              <a:off x="3615" y="11433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1105"/>
            <p:cNvCxnSpPr/>
            <p:nvPr/>
          </p:nvCxnSpPr>
          <p:spPr bwMode="auto">
            <a:xfrm flipH="1">
              <a:off x="3615" y="11847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1106"/>
            <p:cNvCxnSpPr/>
            <p:nvPr/>
          </p:nvCxnSpPr>
          <p:spPr bwMode="auto">
            <a:xfrm flipH="1">
              <a:off x="3615" y="12122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1107"/>
            <p:cNvCxnSpPr/>
            <p:nvPr/>
          </p:nvCxnSpPr>
          <p:spPr bwMode="auto">
            <a:xfrm flipH="1">
              <a:off x="3615" y="12260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1108"/>
            <p:cNvCxnSpPr/>
            <p:nvPr/>
          </p:nvCxnSpPr>
          <p:spPr bwMode="auto">
            <a:xfrm flipH="1">
              <a:off x="3615" y="12398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1109"/>
            <p:cNvCxnSpPr/>
            <p:nvPr/>
          </p:nvCxnSpPr>
          <p:spPr bwMode="auto">
            <a:xfrm flipH="1">
              <a:off x="3615" y="12535"/>
              <a:ext cx="11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1110"/>
            <p:cNvSpPr txBox="1">
              <a:spLocks noChangeAspect="1" noChangeArrowheads="1"/>
            </p:cNvSpPr>
            <p:nvPr/>
          </p:nvSpPr>
          <p:spPr bwMode="auto">
            <a:xfrm>
              <a:off x="4816" y="11370"/>
              <a:ext cx="39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Malgun Gothic"/>
                </a:rPr>
                <a:t>Bar1</a:t>
              </a:r>
            </a:p>
          </p:txBody>
        </p:sp>
        <p:sp>
          <p:nvSpPr>
            <p:cNvPr id="21" name="Text Box 11111"/>
            <p:cNvSpPr txBox="1">
              <a:spLocks noChangeAspect="1" noChangeArrowheads="1"/>
            </p:cNvSpPr>
            <p:nvPr/>
          </p:nvSpPr>
          <p:spPr bwMode="auto">
            <a:xfrm>
              <a:off x="4816" y="12297"/>
              <a:ext cx="38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Malgun Gothic"/>
                </a:rPr>
                <a:t>Bar2</a:t>
              </a:r>
            </a:p>
          </p:txBody>
        </p:sp>
        <p:sp>
          <p:nvSpPr>
            <p:cNvPr id="22" name="Text Box 11112"/>
            <p:cNvSpPr txBox="1">
              <a:spLocks noChangeAspect="1" noChangeArrowheads="1"/>
            </p:cNvSpPr>
            <p:nvPr/>
          </p:nvSpPr>
          <p:spPr bwMode="auto">
            <a:xfrm>
              <a:off x="5938" y="11813"/>
              <a:ext cx="445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Malgun Gothic"/>
                </a:rPr>
                <a:t>Rigid</a:t>
              </a:r>
            </a:p>
          </p:txBody>
        </p:sp>
        <p:cxnSp>
          <p:nvCxnSpPr>
            <p:cNvPr id="23" name="Line 11113"/>
            <p:cNvCxnSpPr/>
            <p:nvPr/>
          </p:nvCxnSpPr>
          <p:spPr bwMode="auto">
            <a:xfrm>
              <a:off x="6600" y="11948"/>
              <a:ext cx="6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11114"/>
            <p:cNvSpPr txBox="1">
              <a:spLocks noChangeAspect="1" noChangeArrowheads="1"/>
            </p:cNvSpPr>
            <p:nvPr/>
          </p:nvSpPr>
          <p:spPr bwMode="auto">
            <a:xfrm>
              <a:off x="7224" y="11812"/>
              <a:ext cx="20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/>
                  <a:ea typeface="Malgun Gothic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029169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Plastic deformation depends on load-history and its information is stored in plastic strain</a:t>
            </a:r>
          </a:p>
          <a:p>
            <a:pPr>
              <a:spcBef>
                <a:spcPts val="1200"/>
              </a:spcBef>
            </a:pPr>
            <a:r>
              <a:rPr lang="en-US" dirty="0"/>
              <a:t>Stress only depends on elastic strain</a:t>
            </a:r>
          </a:p>
          <a:p>
            <a:pPr>
              <a:spcBef>
                <a:spcPts val="1200"/>
              </a:spcBef>
            </a:pPr>
            <a:r>
              <a:rPr lang="en-US" dirty="0"/>
              <a:t>Isotropic hardening increases the elastic domain, while kinematic hardening maintains the size of elastic domain but moves the center of it</a:t>
            </a:r>
          </a:p>
          <a:p>
            <a:pPr>
              <a:spcBef>
                <a:spcPts val="1200"/>
              </a:spcBef>
            </a:pPr>
            <a:r>
              <a:rPr lang="en-US" dirty="0"/>
              <a:t>Major issue in elastoplastic analysis is to decompose the strain into elastic and plastic parts</a:t>
            </a:r>
          </a:p>
          <a:p>
            <a:pPr>
              <a:spcBef>
                <a:spcPts val="1200"/>
              </a:spcBef>
            </a:pPr>
            <a:r>
              <a:rPr lang="en-US" dirty="0"/>
              <a:t>Algorithmic tangent stiffness is consistent with the state determination algorithm</a:t>
            </a:r>
          </a:p>
          <a:p>
            <a:pPr>
              <a:spcBef>
                <a:spcPts val="1200"/>
              </a:spcBef>
            </a:pPr>
            <a:r>
              <a:rPr lang="en-US" dirty="0"/>
              <a:t>State determination is composed of (a) elastic trial and (b) plastic return mapping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Elastoplastic Analysis Using ABAQUS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Card</a:t>
            </a:r>
          </a:p>
          <a:p>
            <a:pPr lvl="1">
              <a:spcBef>
                <a:spcPts val="0"/>
              </a:spcBef>
              <a:buNone/>
            </a:pPr>
            <a:r>
              <a:rPr lang="it-IT" dirty="0"/>
              <a:t>*MATERIAL,NAME=ALLE</a:t>
            </a:r>
          </a:p>
          <a:p>
            <a:pPr lvl="1">
              <a:spcBef>
                <a:spcPts val="0"/>
              </a:spcBef>
              <a:buNone/>
            </a:pPr>
            <a:r>
              <a:rPr lang="it-IT" dirty="0"/>
              <a:t>*ELASTIC</a:t>
            </a:r>
          </a:p>
          <a:p>
            <a:pPr lvl="1">
              <a:spcBef>
                <a:spcPts val="0"/>
              </a:spcBef>
              <a:buNone/>
            </a:pPr>
            <a:r>
              <a:rPr lang="it-IT" dirty="0"/>
              <a:t>200.E3,.3</a:t>
            </a:r>
          </a:p>
          <a:p>
            <a:pPr lvl="1">
              <a:spcBef>
                <a:spcPts val="0"/>
              </a:spcBef>
              <a:buNone/>
            </a:pPr>
            <a:r>
              <a:rPr lang="it-IT" dirty="0"/>
              <a:t>*PLASTIC</a:t>
            </a:r>
          </a:p>
          <a:p>
            <a:pPr lvl="1">
              <a:spcBef>
                <a:spcPts val="0"/>
              </a:spcBef>
              <a:buNone/>
            </a:pPr>
            <a:r>
              <a:rPr lang="it-IT" dirty="0"/>
              <a:t>200.,0.</a:t>
            </a:r>
          </a:p>
          <a:p>
            <a:pPr lvl="1">
              <a:spcBef>
                <a:spcPts val="0"/>
              </a:spcBef>
              <a:buNone/>
            </a:pPr>
            <a:r>
              <a:rPr lang="it-IT" dirty="0"/>
              <a:t>220.,.0009</a:t>
            </a:r>
          </a:p>
          <a:p>
            <a:pPr lvl="1">
              <a:spcBef>
                <a:spcPts val="0"/>
              </a:spcBef>
              <a:buNone/>
            </a:pPr>
            <a:r>
              <a:rPr lang="it-IT" dirty="0"/>
              <a:t>220.,.0029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790" y="3863340"/>
            <a:ext cx="13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 stress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60070" y="3589020"/>
            <a:ext cx="54864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194560" y="34290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Plastic strain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1600200" y="3246120"/>
            <a:ext cx="640080" cy="331470"/>
          </a:xfrm>
          <a:custGeom>
            <a:avLst/>
            <a:gdLst>
              <a:gd name="connsiteX0" fmla="*/ 640080 w 640080"/>
              <a:gd name="connsiteY0" fmla="*/ 331470 h 331470"/>
              <a:gd name="connsiteX1" fmla="*/ 0 w 640080"/>
              <a:gd name="connsiteY1" fmla="*/ 331470 h 331470"/>
              <a:gd name="connsiteX2" fmla="*/ 0 w 640080"/>
              <a:gd name="connsiteY2" fmla="*/ 0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080" h="331470">
                <a:moveTo>
                  <a:pt x="640080" y="331470"/>
                </a:moveTo>
                <a:lnTo>
                  <a:pt x="0" y="33147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Elastoplasticity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429974980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Elastoplastic Analysis Using ABAQUS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08660"/>
            <a:ext cx="8909050" cy="5875020"/>
          </a:xfrm>
        </p:spPr>
        <p:txBody>
          <a:bodyPr numCol="2"/>
          <a:lstStyle/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*HEADING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UniaxialPlasticity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*NODE,NSET=ALLN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1,0.,0.,0.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2,1.,0.,0.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3,1.,1.,0.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4,0.,1.,0.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5,0.,0.,1.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6,1.,0.,1.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7,1.,1.,1.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8,0.,1.,1.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*ELEMENT,TYPE=C3D8,ELSET=ALLE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1,1,2,3,4,5,6,7,8</a:t>
            </a:r>
          </a:p>
          <a:p>
            <a:pPr marL="0">
              <a:spcBef>
                <a:spcPts val="0"/>
              </a:spcBef>
              <a:buNone/>
            </a:pPr>
            <a:r>
              <a:rPr lang="en-US" sz="1400" noProof="1">
                <a:latin typeface="Courier New" pitchFamily="49" charset="0"/>
                <a:cs typeface="Courier New" pitchFamily="49" charset="0"/>
              </a:rPr>
              <a:t>*SOLID SECTION,ELSET=ALLE,MATERIAL=ALLE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*MATERIAL,NAME=ALLE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*ELASTIC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200.E3,.3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*PLASTIC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200.,0.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220.,.0009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220.,.0029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*BOUNDARY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1,PINNED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2,2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5,2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6,2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4,1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5,1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8,1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2,3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3,3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4,3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*STEP,INC=20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*STATIC,DIRECT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1.,20.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*BOUNDARY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7,3,,.004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5,3,,.004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6,3,,.004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8,3,,.004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*EL PRINT,FREQ=1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S,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E,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EP,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*NODE PRINT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U,RF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*END STEP</a:t>
            </a:r>
          </a:p>
          <a:p>
            <a:pPr marL="0">
              <a:spcBef>
                <a:spcPts val="0"/>
              </a:spcBef>
              <a:buNone/>
            </a:pP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 Curve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013" y="1698973"/>
            <a:ext cx="5694045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Elastoplastic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1455911922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Understand failure criteria, equivalent stress, and effective strain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how 1D tension test data can be used for determining failure of 3D stress state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deviatoric stress and strain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the concept of elastic domain and yield surface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hardening models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evolution of plastic variables along with that of the yield surface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06768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Elastoplasticity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can we generalize 1D stress state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) to 3D state (6 components)?</a:t>
                </a:r>
              </a:p>
              <a:p>
                <a:pPr lvl="1"/>
                <a:r>
                  <a:rPr lang="en-US" dirty="0"/>
                  <a:t>Need scalar measures of stress and strain to compare with 1D test </a:t>
                </a:r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Equivalent stress &amp; effective strain</a:t>
                </a:r>
              </a:p>
              <a:p>
                <a:pPr lvl="1"/>
                <a:r>
                  <a:rPr lang="en-US" dirty="0"/>
                  <a:t>Key ingredients: </a:t>
                </a:r>
                <a:r>
                  <a:rPr lang="en-US" b="1" dirty="0">
                    <a:solidFill>
                      <a:srgbClr val="2C02C6"/>
                    </a:solidFill>
                  </a:rPr>
                  <a:t>yield criteria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2C02C6"/>
                    </a:solidFill>
                  </a:rPr>
                  <a:t>hardening model</a:t>
                </a:r>
                <a:r>
                  <a:rPr lang="en-US" dirty="0"/>
                  <a:t>, stress-strain relation </a:t>
                </a:r>
              </a:p>
              <a:p>
                <a:r>
                  <a:rPr lang="en-US" dirty="0"/>
                  <a:t>We will assume small (infinitesimal) strains</a:t>
                </a:r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Rate independent elastoplasticity</a:t>
                </a:r>
                <a:r>
                  <a:rPr lang="en-US" dirty="0"/>
                  <a:t>- independent of strain rate</a:t>
                </a:r>
              </a:p>
              <a:p>
                <a:r>
                  <a:rPr lang="en-US" dirty="0"/>
                  <a:t>Von Mises yield criterion with associated hardening model is the most popular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423274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Material yields due to relative sliding in lattice structures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Sliding preserves volume </a:t>
                </a:r>
                <a:r>
                  <a:rPr lang="en-US" dirty="0">
                    <a:sym typeface="Euclid Symbol"/>
                  </a:rPr>
                  <a:t> plastic deformation is related to shear or deviatoric part</a:t>
                </a:r>
              </a:p>
              <a:p>
                <a:r>
                  <a:rPr lang="en-US" b="1" dirty="0" err="1">
                    <a:solidFill>
                      <a:srgbClr val="2C02C6"/>
                    </a:solidFill>
                    <a:sym typeface="Euclid Symbol"/>
                  </a:rPr>
                  <a:t>Tresca</a:t>
                </a:r>
                <a:r>
                  <a:rPr lang="en-US" b="1" dirty="0">
                    <a:solidFill>
                      <a:srgbClr val="2C02C6"/>
                    </a:solidFill>
                    <a:sym typeface="Euclid Symbol"/>
                  </a:rPr>
                  <a:t> (1864, max. shear stress)</a:t>
                </a:r>
              </a:p>
              <a:p>
                <a:pPr lvl="1"/>
                <a:r>
                  <a:rPr lang="en-US" dirty="0">
                    <a:sym typeface="Euclid Symbol"/>
                  </a:rPr>
                  <a:t>Material fails when max. shear stress reaches that of tension test</a:t>
                </a:r>
              </a:p>
              <a:p>
                <a:pPr lvl="1"/>
                <a:r>
                  <a:rPr lang="en-US" dirty="0">
                    <a:sym typeface="Euclid Symbol"/>
                  </a:rPr>
                  <a:t>Tension test: yield 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Euclid Symbol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Euclid Symbol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Euclid Symbol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Euclid Symbol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Euclid Symbol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=0</m:t>
                    </m:r>
                  </m:oMath>
                </a14:m>
                <a:endParaRPr lang="en-US" dirty="0">
                  <a:sym typeface="Euclid Symbol"/>
                </a:endParaRPr>
              </a:p>
              <a:p>
                <a:pPr lvl="1"/>
                <a:endParaRPr lang="en-US" dirty="0">
                  <a:sym typeface="Euclid Symbol"/>
                </a:endParaRPr>
              </a:p>
              <a:p>
                <a:pPr lvl="1"/>
                <a:endParaRPr lang="en-US" dirty="0">
                  <a:sym typeface="Euclid Symbol"/>
                </a:endParaRPr>
              </a:p>
              <a:p>
                <a:pPr lvl="1"/>
                <a:r>
                  <a:rPr lang="en-US" dirty="0">
                    <a:sym typeface="Euclid Symbol"/>
                  </a:rPr>
                  <a:t>Yielding occurs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ounded Rectangle 49"/>
          <p:cNvSpPr/>
          <p:nvPr/>
        </p:nvSpPr>
        <p:spPr bwMode="auto">
          <a:xfrm>
            <a:off x="1208690" y="4666593"/>
            <a:ext cx="3626069" cy="84082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0358" name="Group 6"/>
          <p:cNvGrpSpPr>
            <a:grpSpLocks noChangeAspect="1"/>
          </p:cNvGrpSpPr>
          <p:nvPr/>
        </p:nvGrpSpPr>
        <p:grpSpPr bwMode="auto">
          <a:xfrm>
            <a:off x="5640605" y="4553573"/>
            <a:ext cx="3325838" cy="2111929"/>
            <a:chOff x="3033" y="3120"/>
            <a:chExt cx="3472" cy="2459"/>
          </a:xfrm>
        </p:grpSpPr>
        <p:sp>
          <p:nvSpPr>
            <p:cNvPr id="100359" name="Freeform 7"/>
            <p:cNvSpPr>
              <a:spLocks/>
            </p:cNvSpPr>
            <p:nvPr/>
          </p:nvSpPr>
          <p:spPr bwMode="auto">
            <a:xfrm>
              <a:off x="3384" y="3845"/>
              <a:ext cx="1447" cy="1440"/>
            </a:xfrm>
            <a:custGeom>
              <a:avLst/>
              <a:gdLst/>
              <a:ahLst/>
              <a:cxnLst>
                <a:cxn ang="0">
                  <a:pos x="15" y="727"/>
                </a:cxn>
                <a:cxn ang="0">
                  <a:pos x="720" y="0"/>
                </a:cxn>
                <a:cxn ang="0">
                  <a:pos x="1447" y="0"/>
                </a:cxn>
                <a:cxn ang="0">
                  <a:pos x="1447" y="727"/>
                </a:cxn>
                <a:cxn ang="0">
                  <a:pos x="712" y="1440"/>
                </a:cxn>
                <a:cxn ang="0">
                  <a:pos x="0" y="1432"/>
                </a:cxn>
                <a:cxn ang="0">
                  <a:pos x="15" y="727"/>
                </a:cxn>
              </a:cxnLst>
              <a:rect l="0" t="0" r="r" b="b"/>
              <a:pathLst>
                <a:path w="1447" h="1440">
                  <a:moveTo>
                    <a:pt x="15" y="727"/>
                  </a:moveTo>
                  <a:lnTo>
                    <a:pt x="720" y="0"/>
                  </a:lnTo>
                  <a:lnTo>
                    <a:pt x="1447" y="0"/>
                  </a:lnTo>
                  <a:lnTo>
                    <a:pt x="1447" y="727"/>
                  </a:lnTo>
                  <a:lnTo>
                    <a:pt x="712" y="1440"/>
                  </a:lnTo>
                  <a:lnTo>
                    <a:pt x="0" y="1432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0" name="Line 8"/>
            <p:cNvSpPr>
              <a:spLocks noChangeShapeType="1"/>
            </p:cNvSpPr>
            <p:nvPr/>
          </p:nvSpPr>
          <p:spPr bwMode="auto">
            <a:xfrm>
              <a:off x="3138" y="4581"/>
              <a:ext cx="23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1" name="Line 9"/>
            <p:cNvSpPr>
              <a:spLocks noChangeShapeType="1"/>
            </p:cNvSpPr>
            <p:nvPr/>
          </p:nvSpPr>
          <p:spPr bwMode="auto">
            <a:xfrm flipV="1">
              <a:off x="4106" y="3284"/>
              <a:ext cx="0" cy="2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2" name="Text Box 10"/>
            <p:cNvSpPr txBox="1">
              <a:spLocks noChangeArrowheads="1"/>
            </p:cNvSpPr>
            <p:nvPr/>
          </p:nvSpPr>
          <p:spPr bwMode="auto">
            <a:xfrm>
              <a:off x="5279" y="4558"/>
              <a:ext cx="24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s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63" name="Text Box 11"/>
            <p:cNvSpPr txBox="1">
              <a:spLocks noChangeArrowheads="1"/>
            </p:cNvSpPr>
            <p:nvPr/>
          </p:nvSpPr>
          <p:spPr bwMode="auto">
            <a:xfrm>
              <a:off x="3816" y="3225"/>
              <a:ext cx="24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s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64" name="Text Box 12"/>
            <p:cNvSpPr txBox="1">
              <a:spLocks noChangeArrowheads="1"/>
            </p:cNvSpPr>
            <p:nvPr/>
          </p:nvSpPr>
          <p:spPr bwMode="auto">
            <a:xfrm>
              <a:off x="4737" y="3120"/>
              <a:ext cx="111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Safe region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65" name="Text Box 13"/>
            <p:cNvSpPr txBox="1">
              <a:spLocks noChangeArrowheads="1"/>
            </p:cNvSpPr>
            <p:nvPr/>
          </p:nvSpPr>
          <p:spPr bwMode="auto">
            <a:xfrm>
              <a:off x="5110" y="3557"/>
              <a:ext cx="139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Failure region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66" name="Line 14"/>
            <p:cNvSpPr>
              <a:spLocks noChangeShapeType="1"/>
            </p:cNvSpPr>
            <p:nvPr/>
          </p:nvSpPr>
          <p:spPr bwMode="auto">
            <a:xfrm flipH="1">
              <a:off x="4561" y="3435"/>
              <a:ext cx="429" cy="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7" name="Line 15"/>
            <p:cNvSpPr>
              <a:spLocks noChangeShapeType="1"/>
            </p:cNvSpPr>
            <p:nvPr/>
          </p:nvSpPr>
          <p:spPr bwMode="auto">
            <a:xfrm flipH="1">
              <a:off x="4836" y="3853"/>
              <a:ext cx="490" cy="4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auto">
            <a:xfrm>
              <a:off x="4747" y="4618"/>
              <a:ext cx="24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s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69" name="Text Box 17"/>
            <p:cNvSpPr txBox="1">
              <a:spLocks noChangeArrowheads="1"/>
            </p:cNvSpPr>
            <p:nvPr/>
          </p:nvSpPr>
          <p:spPr bwMode="auto">
            <a:xfrm>
              <a:off x="3808" y="3569"/>
              <a:ext cx="24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s</a:t>
              </a:r>
              <a:r>
                <a:rPr kumimoji="0" lang="en-US" altLang="ko-KR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70" name="Text Box 18"/>
            <p:cNvSpPr txBox="1">
              <a:spLocks noChangeArrowheads="1"/>
            </p:cNvSpPr>
            <p:nvPr/>
          </p:nvSpPr>
          <p:spPr bwMode="auto">
            <a:xfrm>
              <a:off x="4124" y="5187"/>
              <a:ext cx="34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–</a:t>
              </a: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s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71" name="Text Box 19"/>
            <p:cNvSpPr txBox="1">
              <a:spLocks noChangeArrowheads="1"/>
            </p:cNvSpPr>
            <p:nvPr/>
          </p:nvSpPr>
          <p:spPr bwMode="auto">
            <a:xfrm>
              <a:off x="3033" y="4223"/>
              <a:ext cx="34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–</a:t>
              </a:r>
              <a:r>
                <a:rPr kumimoji="0" lang="en-US" altLang="ko-KR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s</a:t>
              </a:r>
              <a:r>
                <a:rPr kumimoji="0" lang="en-US" altLang="ko-KR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0374" name="Group 22"/>
          <p:cNvGrpSpPr>
            <a:grpSpLocks noChangeAspect="1"/>
          </p:cNvGrpSpPr>
          <p:nvPr/>
        </p:nvGrpSpPr>
        <p:grpSpPr bwMode="auto">
          <a:xfrm>
            <a:off x="2886513" y="1505605"/>
            <a:ext cx="3737873" cy="415088"/>
            <a:chOff x="4386" y="1688"/>
            <a:chExt cx="3976" cy="495"/>
          </a:xfrm>
        </p:grpSpPr>
        <p:sp>
          <p:nvSpPr>
            <p:cNvPr id="100375" name="Oval 23"/>
            <p:cNvSpPr>
              <a:spLocks noChangeArrowheads="1"/>
            </p:cNvSpPr>
            <p:nvPr/>
          </p:nvSpPr>
          <p:spPr bwMode="auto">
            <a:xfrm>
              <a:off x="4515" y="168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6" name="Oval 24"/>
            <p:cNvSpPr>
              <a:spLocks noChangeArrowheads="1"/>
            </p:cNvSpPr>
            <p:nvPr/>
          </p:nvSpPr>
          <p:spPr bwMode="auto">
            <a:xfrm>
              <a:off x="4771" y="168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7" name="Oval 25"/>
            <p:cNvSpPr>
              <a:spLocks noChangeArrowheads="1"/>
            </p:cNvSpPr>
            <p:nvPr/>
          </p:nvSpPr>
          <p:spPr bwMode="auto">
            <a:xfrm>
              <a:off x="5027" y="168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8" name="Oval 26"/>
            <p:cNvSpPr>
              <a:spLocks noChangeArrowheads="1"/>
            </p:cNvSpPr>
            <p:nvPr/>
          </p:nvSpPr>
          <p:spPr bwMode="auto">
            <a:xfrm>
              <a:off x="5283" y="168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9" name="Oval 27"/>
            <p:cNvSpPr>
              <a:spLocks noChangeArrowheads="1"/>
            </p:cNvSpPr>
            <p:nvPr/>
          </p:nvSpPr>
          <p:spPr bwMode="auto">
            <a:xfrm>
              <a:off x="5539" y="168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0" name="Oval 28"/>
            <p:cNvSpPr>
              <a:spLocks noChangeArrowheads="1"/>
            </p:cNvSpPr>
            <p:nvPr/>
          </p:nvSpPr>
          <p:spPr bwMode="auto">
            <a:xfrm>
              <a:off x="4386" y="1919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1" name="Oval 29"/>
            <p:cNvSpPr>
              <a:spLocks noChangeArrowheads="1"/>
            </p:cNvSpPr>
            <p:nvPr/>
          </p:nvSpPr>
          <p:spPr bwMode="auto">
            <a:xfrm>
              <a:off x="4642" y="1919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2" name="Oval 30"/>
            <p:cNvSpPr>
              <a:spLocks noChangeArrowheads="1"/>
            </p:cNvSpPr>
            <p:nvPr/>
          </p:nvSpPr>
          <p:spPr bwMode="auto">
            <a:xfrm>
              <a:off x="4898" y="1919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3" name="Oval 31"/>
            <p:cNvSpPr>
              <a:spLocks noChangeArrowheads="1"/>
            </p:cNvSpPr>
            <p:nvPr/>
          </p:nvSpPr>
          <p:spPr bwMode="auto">
            <a:xfrm>
              <a:off x="5154" y="1919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4" name="Oval 32"/>
            <p:cNvSpPr>
              <a:spLocks noChangeArrowheads="1"/>
            </p:cNvSpPr>
            <p:nvPr/>
          </p:nvSpPr>
          <p:spPr bwMode="auto">
            <a:xfrm>
              <a:off x="5410" y="1919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5" name="Oval 33"/>
            <p:cNvSpPr>
              <a:spLocks noChangeArrowheads="1"/>
            </p:cNvSpPr>
            <p:nvPr/>
          </p:nvSpPr>
          <p:spPr bwMode="auto">
            <a:xfrm>
              <a:off x="5666" y="1919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6" name="Oval 34"/>
            <p:cNvSpPr>
              <a:spLocks noChangeArrowheads="1"/>
            </p:cNvSpPr>
            <p:nvPr/>
          </p:nvSpPr>
          <p:spPr bwMode="auto">
            <a:xfrm>
              <a:off x="7083" y="1697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7" name="Oval 35"/>
            <p:cNvSpPr>
              <a:spLocks noChangeArrowheads="1"/>
            </p:cNvSpPr>
            <p:nvPr/>
          </p:nvSpPr>
          <p:spPr bwMode="auto">
            <a:xfrm>
              <a:off x="7339" y="1697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8" name="Oval 36"/>
            <p:cNvSpPr>
              <a:spLocks noChangeArrowheads="1"/>
            </p:cNvSpPr>
            <p:nvPr/>
          </p:nvSpPr>
          <p:spPr bwMode="auto">
            <a:xfrm>
              <a:off x="7595" y="1697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9" name="Oval 37"/>
            <p:cNvSpPr>
              <a:spLocks noChangeArrowheads="1"/>
            </p:cNvSpPr>
            <p:nvPr/>
          </p:nvSpPr>
          <p:spPr bwMode="auto">
            <a:xfrm>
              <a:off x="7851" y="1697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0" name="Oval 38"/>
            <p:cNvSpPr>
              <a:spLocks noChangeArrowheads="1"/>
            </p:cNvSpPr>
            <p:nvPr/>
          </p:nvSpPr>
          <p:spPr bwMode="auto">
            <a:xfrm>
              <a:off x="8107" y="1697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1" name="Oval 39"/>
            <p:cNvSpPr>
              <a:spLocks noChangeArrowheads="1"/>
            </p:cNvSpPr>
            <p:nvPr/>
          </p:nvSpPr>
          <p:spPr bwMode="auto">
            <a:xfrm>
              <a:off x="6698" y="192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2" name="Oval 40"/>
            <p:cNvSpPr>
              <a:spLocks noChangeArrowheads="1"/>
            </p:cNvSpPr>
            <p:nvPr/>
          </p:nvSpPr>
          <p:spPr bwMode="auto">
            <a:xfrm>
              <a:off x="6954" y="192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3" name="Oval 41"/>
            <p:cNvSpPr>
              <a:spLocks noChangeArrowheads="1"/>
            </p:cNvSpPr>
            <p:nvPr/>
          </p:nvSpPr>
          <p:spPr bwMode="auto">
            <a:xfrm>
              <a:off x="7210" y="192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4" name="Oval 42"/>
            <p:cNvSpPr>
              <a:spLocks noChangeArrowheads="1"/>
            </p:cNvSpPr>
            <p:nvPr/>
          </p:nvSpPr>
          <p:spPr bwMode="auto">
            <a:xfrm>
              <a:off x="7466" y="192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5" name="Oval 43"/>
            <p:cNvSpPr>
              <a:spLocks noChangeArrowheads="1"/>
            </p:cNvSpPr>
            <p:nvPr/>
          </p:nvSpPr>
          <p:spPr bwMode="auto">
            <a:xfrm>
              <a:off x="7722" y="192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6" name="Oval 44"/>
            <p:cNvSpPr>
              <a:spLocks noChangeArrowheads="1"/>
            </p:cNvSpPr>
            <p:nvPr/>
          </p:nvSpPr>
          <p:spPr bwMode="auto">
            <a:xfrm>
              <a:off x="7978" y="1928"/>
              <a:ext cx="255" cy="2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7" name="Line 45"/>
            <p:cNvSpPr>
              <a:spLocks noChangeShapeType="1"/>
            </p:cNvSpPr>
            <p:nvPr/>
          </p:nvSpPr>
          <p:spPr bwMode="auto">
            <a:xfrm>
              <a:off x="6590" y="1808"/>
              <a:ext cx="49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8" name="AutoShape 46"/>
            <p:cNvSpPr>
              <a:spLocks noChangeArrowheads="1"/>
            </p:cNvSpPr>
            <p:nvPr/>
          </p:nvSpPr>
          <p:spPr bwMode="auto">
            <a:xfrm>
              <a:off x="6111" y="1812"/>
              <a:ext cx="360" cy="188"/>
            </a:xfrm>
            <a:prstGeom prst="rightArrow">
              <a:avLst>
                <a:gd name="adj1" fmla="val 42556"/>
                <a:gd name="adj2" fmla="val 755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35A598-43AF-10BE-1928-ADA90A473870}"/>
                  </a:ext>
                </a:extLst>
              </p:cNvPr>
              <p:cNvSpPr txBox="1"/>
              <p:nvPr/>
            </p:nvSpPr>
            <p:spPr>
              <a:xfrm>
                <a:off x="1372048" y="4762704"/>
                <a:ext cx="3093476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35A598-43AF-10BE-1928-ADA90A473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48" y="4762704"/>
                <a:ext cx="3093476" cy="615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895206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Criteria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Distortion Energy Theory (von Mises)</a:t>
                </a:r>
              </a:p>
              <a:p>
                <a:pPr lvl="1"/>
                <a:r>
                  <a:rPr lang="en-US" dirty="0">
                    <a:sym typeface="Euclid Symbol"/>
                  </a:rPr>
                  <a:t>Material fails when distortion energy reaches that of tension test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need preliminaries before deriving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Volumetric stress and mean strain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Deviatoric stress and strain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165131" y="1891861"/>
            <a:ext cx="3237186" cy="58858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C28AFE-E9D7-2023-3CB1-BB7CC4C0A364}"/>
                  </a:ext>
                </a:extLst>
              </p:cNvPr>
              <p:cNvSpPr txBox="1"/>
              <p:nvPr/>
            </p:nvSpPr>
            <p:spPr>
              <a:xfrm>
                <a:off x="2427519" y="1986096"/>
                <a:ext cx="27124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tension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b="0" i="1" dirty="0">
                              <a:latin typeface="Cambria Math" panose="02040503050406030204" pitchFamily="18" charset="0"/>
                            </a:rPr>
                            <m:t>test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C28AFE-E9D7-2023-3CB1-BB7CC4C0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519" y="1986096"/>
                <a:ext cx="2712409" cy="400110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4285C-5D00-3036-ED1F-C0F4E15A93F9}"/>
                  </a:ext>
                </a:extLst>
              </p:cNvPr>
              <p:cNvSpPr txBox="1"/>
              <p:nvPr/>
            </p:nvSpPr>
            <p:spPr>
              <a:xfrm>
                <a:off x="1604963" y="3392488"/>
                <a:ext cx="4080156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1" dirty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4285C-5D00-3036-ED1F-C0F4E15A9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963" y="3392488"/>
                <a:ext cx="4080156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C9B924-7E66-D354-6285-EE2C0BBB9291}"/>
                  </a:ext>
                </a:extLst>
              </p:cNvPr>
              <p:cNvSpPr txBox="1"/>
              <p:nvPr/>
            </p:nvSpPr>
            <p:spPr>
              <a:xfrm>
                <a:off x="1632268" y="3981280"/>
                <a:ext cx="471949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1" dirty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0" dirty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C9B924-7E66-D354-6285-EE2C0BBB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68" y="3981280"/>
                <a:ext cx="4719497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23F30F-E2F3-3666-6CD8-88839BAFEA99}"/>
                  </a:ext>
                </a:extLst>
              </p:cNvPr>
              <p:cNvSpPr txBox="1"/>
              <p:nvPr/>
            </p:nvSpPr>
            <p:spPr>
              <a:xfrm>
                <a:off x="1449895" y="5132301"/>
                <a:ext cx="2738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23F30F-E2F3-3666-6CD8-88839BAFE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95" y="5132301"/>
                <a:ext cx="2738057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7214DE-7E41-A447-A507-269CF9683138}"/>
                  </a:ext>
                </a:extLst>
              </p:cNvPr>
              <p:cNvSpPr txBox="1"/>
              <p:nvPr/>
            </p:nvSpPr>
            <p:spPr>
              <a:xfrm>
                <a:off x="1449895" y="5673652"/>
                <a:ext cx="26741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7214DE-7E41-A447-A507-269CF9683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95" y="5673652"/>
                <a:ext cx="2674130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A791A9-E2AE-85F2-D0DB-908D55C50702}"/>
                  </a:ext>
                </a:extLst>
              </p:cNvPr>
              <p:cNvSpPr txBox="1"/>
              <p:nvPr/>
            </p:nvSpPr>
            <p:spPr>
              <a:xfrm>
                <a:off x="5402317" y="5031925"/>
                <a:ext cx="3060261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𝑗𝑙</m:t>
                                  </m:r>
                                </m:sub>
                              </m:sSub>
                              <m:r>
                                <a:rPr lang="en-US" sz="2000" i="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A791A9-E2AE-85F2-D0DB-908D55C5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17" y="5031925"/>
                <a:ext cx="3060261" cy="446917"/>
              </a:xfrm>
              <a:prstGeom prst="rect">
                <a:avLst/>
              </a:prstGeom>
              <a:blipFill>
                <a:blip r:embed="rId8"/>
                <a:stretch>
                  <a:fillRect t="-98649" r="-16932" b="-15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0D89C-C3C5-8C45-4F60-24AA77B92B60}"/>
                  </a:ext>
                </a:extLst>
              </p:cNvPr>
              <p:cNvSpPr txBox="1"/>
              <p:nvPr/>
            </p:nvSpPr>
            <p:spPr>
              <a:xfrm>
                <a:off x="5553856" y="5591331"/>
                <a:ext cx="2293256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0D89C-C3C5-8C45-4F60-24AA77B92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856" y="5591331"/>
                <a:ext cx="2293256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720288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Criteria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Linear elastic material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Distortion energy density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686097" y="1870841"/>
            <a:ext cx="2554013" cy="103001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798786" y="4550979"/>
            <a:ext cx="3005959" cy="67266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874" y="30596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Bulk modulus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541711-7B33-B6EC-A685-D028BDFC524A}"/>
                  </a:ext>
                </a:extLst>
              </p:cNvPr>
              <p:cNvSpPr txBox="1"/>
              <p:nvPr/>
            </p:nvSpPr>
            <p:spPr>
              <a:xfrm>
                <a:off x="974725" y="4550979"/>
                <a:ext cx="2472728" cy="718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541711-7B33-B6EC-A685-D028BDFC5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25" y="4550979"/>
                <a:ext cx="2472728" cy="7187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0F5268-F858-EFF8-68AD-7786152DCB1E}"/>
                  </a:ext>
                </a:extLst>
              </p:cNvPr>
              <p:cNvSpPr txBox="1"/>
              <p:nvPr/>
            </p:nvSpPr>
            <p:spPr>
              <a:xfrm>
                <a:off x="912482" y="3784038"/>
                <a:ext cx="620009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0F5268-F858-EFF8-68AD-7786152DC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82" y="3784038"/>
                <a:ext cx="6200095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C7B9D6-39A2-9031-7907-153BCB00706E}"/>
                  </a:ext>
                </a:extLst>
              </p:cNvPr>
              <p:cNvSpPr txBox="1"/>
              <p:nvPr/>
            </p:nvSpPr>
            <p:spPr>
              <a:xfrm>
                <a:off x="7155874" y="3429000"/>
                <a:ext cx="1660776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C7B9D6-39A2-9031-7907-153BCB00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4" y="3429000"/>
                <a:ext cx="1660776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FAA11D-9E00-4400-CDBB-86EEF975809F}"/>
                  </a:ext>
                </a:extLst>
              </p:cNvPr>
              <p:cNvSpPr txBox="1"/>
              <p:nvPr/>
            </p:nvSpPr>
            <p:spPr>
              <a:xfrm>
                <a:off x="5808492" y="2043236"/>
                <a:ext cx="2309222" cy="68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𝐬</m:t>
                            </m:r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FAA11D-9E00-4400-CDBB-86EEF9758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92" y="2043236"/>
                <a:ext cx="2309222" cy="680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5035BB-E59E-5261-3921-7A871B9C0D34}"/>
                  </a:ext>
                </a:extLst>
              </p:cNvPr>
              <p:cNvSpPr txBox="1"/>
              <p:nvPr/>
            </p:nvSpPr>
            <p:spPr>
              <a:xfrm>
                <a:off x="798786" y="1287618"/>
                <a:ext cx="3445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5035BB-E59E-5261-3921-7A871B9C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6" y="1287618"/>
                <a:ext cx="3445751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BD89F8-C81B-1920-CD28-0A8234EB9491}"/>
                  </a:ext>
                </a:extLst>
              </p:cNvPr>
              <p:cNvSpPr txBox="1"/>
              <p:nvPr/>
            </p:nvSpPr>
            <p:spPr>
              <a:xfrm>
                <a:off x="798786" y="1802833"/>
                <a:ext cx="34592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sz="2000" b="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BD89F8-C81B-1920-CD28-0A8234EB9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6" y="1802833"/>
                <a:ext cx="3459204" cy="707886"/>
              </a:xfrm>
              <a:prstGeom prst="rect">
                <a:avLst/>
              </a:prstGeom>
              <a:blipFill>
                <a:blip r:embed="rId7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196117F-CEC4-AE3D-22E2-9FE794E91B58}"/>
              </a:ext>
            </a:extLst>
          </p:cNvPr>
          <p:cNvGrpSpPr/>
          <p:nvPr/>
        </p:nvGrpSpPr>
        <p:grpSpPr>
          <a:xfrm>
            <a:off x="1412949" y="2500464"/>
            <a:ext cx="2698074" cy="634148"/>
            <a:chOff x="1412949" y="2500464"/>
            <a:chExt cx="2698074" cy="634148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81FF8E54-0853-C2F3-C62D-EAEB38BD7B97}"/>
                </a:ext>
              </a:extLst>
            </p:cNvPr>
            <p:cNvSpPr/>
            <p:nvPr/>
          </p:nvSpPr>
          <p:spPr bwMode="auto">
            <a:xfrm rot="16200000">
              <a:off x="2021861" y="1891552"/>
              <a:ext cx="217357" cy="1435182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15261B3C-EDBF-759E-D03A-F83FE5AE3023}"/>
                </a:ext>
              </a:extLst>
            </p:cNvPr>
            <p:cNvSpPr/>
            <p:nvPr/>
          </p:nvSpPr>
          <p:spPr bwMode="auto">
            <a:xfrm rot="16200000">
              <a:off x="3360984" y="2392913"/>
              <a:ext cx="217357" cy="46582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26D646-F2CF-CBE6-C5C2-03CAA1176095}"/>
                </a:ext>
              </a:extLst>
            </p:cNvPr>
            <p:cNvSpPr txBox="1"/>
            <p:nvPr/>
          </p:nvSpPr>
          <p:spPr>
            <a:xfrm>
              <a:off x="1453911" y="2727797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volumetric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4C251C-A54E-B981-2741-84D40386023D}"/>
                </a:ext>
              </a:extLst>
            </p:cNvPr>
            <p:cNvSpPr txBox="1"/>
            <p:nvPr/>
          </p:nvSpPr>
          <p:spPr>
            <a:xfrm>
              <a:off x="2828300" y="2734502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deviatoric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89013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Criteria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1D Case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Material yields when</a:t>
                </a:r>
              </a:p>
              <a:p>
                <a:pPr>
                  <a:spcBef>
                    <a:spcPts val="2400"/>
                  </a:spcBef>
                </a:pPr>
                <a:endParaRPr lang="en-US" dirty="0"/>
              </a:p>
              <a:p>
                <a:r>
                  <a:rPr lang="en-US" dirty="0"/>
                  <a:t>Let’s define an </a:t>
                </a:r>
                <a:r>
                  <a:rPr lang="en-US" b="1" dirty="0">
                    <a:solidFill>
                      <a:srgbClr val="2C02C6"/>
                    </a:solidFill>
                  </a:rPr>
                  <a:t>equivalent stress</a:t>
                </a:r>
              </a:p>
              <a:p>
                <a:r>
                  <a:rPr lang="en-US" dirty="0"/>
                  <a:t>Then, material yields when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Stress can increase from zero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, but cannot increase beyond that</a:t>
                </a:r>
                <a:endParaRPr lang="en-US" b="1" baseline="-25000" dirty="0">
                  <a:solidFill>
                    <a:srgbClr val="2C02C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 bwMode="auto">
          <a:xfrm>
            <a:off x="5454570" y="3781111"/>
            <a:ext cx="1575817" cy="92767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701159" y="5065992"/>
            <a:ext cx="1282262" cy="58857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5682" y="5013446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von Mises stress</a:t>
            </a:r>
          </a:p>
        </p:txBody>
      </p:sp>
      <p:cxnSp>
        <p:nvCxnSpPr>
          <p:cNvPr id="18" name="Straight Arrow Connector 17"/>
          <p:cNvCxnSpPr>
            <a:stCxn id="11" idx="0"/>
          </p:cNvCxnSpPr>
          <p:nvPr/>
        </p:nvCxnSpPr>
        <p:spPr bwMode="auto">
          <a:xfrm rot="16200000" flipV="1">
            <a:off x="6071409" y="4796296"/>
            <a:ext cx="420415" cy="1388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EB0FBA-5251-29C1-27F8-468B7064304D}"/>
                  </a:ext>
                </a:extLst>
              </p:cNvPr>
              <p:cNvSpPr txBox="1"/>
              <p:nvPr/>
            </p:nvSpPr>
            <p:spPr>
              <a:xfrm>
                <a:off x="1377427" y="631173"/>
                <a:ext cx="4745786" cy="12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EB0FBA-5251-29C1-27F8-468B70643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427" y="631173"/>
                <a:ext cx="4745786" cy="1263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D6C75-4360-00C8-F5E0-4CC790D14E67}"/>
                  </a:ext>
                </a:extLst>
              </p:cNvPr>
              <p:cNvSpPr txBox="1"/>
              <p:nvPr/>
            </p:nvSpPr>
            <p:spPr>
              <a:xfrm>
                <a:off x="1377427" y="1993342"/>
                <a:ext cx="4002442" cy="718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D6C75-4360-00C8-F5E0-4CC790D14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427" y="1993342"/>
                <a:ext cx="4002442" cy="718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6F7C6-7C0E-31A7-576E-15D02AA2E9D6}"/>
                  </a:ext>
                </a:extLst>
              </p:cNvPr>
              <p:cNvSpPr txBox="1"/>
              <p:nvPr/>
            </p:nvSpPr>
            <p:spPr>
              <a:xfrm>
                <a:off x="1377427" y="3308402"/>
                <a:ext cx="3495765" cy="718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6F7C6-7C0E-31A7-576E-15D02AA2E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427" y="3308402"/>
                <a:ext cx="3495765" cy="7187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26F0A3-66EF-BA16-125B-287495E051C4}"/>
                  </a:ext>
                </a:extLst>
              </p:cNvPr>
              <p:cNvSpPr txBox="1"/>
              <p:nvPr/>
            </p:nvSpPr>
            <p:spPr>
              <a:xfrm>
                <a:off x="5379869" y="3707101"/>
                <a:ext cx="1575816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26F0A3-66EF-BA16-125B-287495E05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69" y="3707101"/>
                <a:ext cx="1575816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3502C9-6172-7F43-DC72-61D24502726E}"/>
                  </a:ext>
                </a:extLst>
              </p:cNvPr>
              <p:cNvSpPr txBox="1"/>
              <p:nvPr/>
            </p:nvSpPr>
            <p:spPr>
              <a:xfrm>
                <a:off x="2789574" y="5160226"/>
                <a:ext cx="11054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3502C9-6172-7F43-DC72-61D245027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574" y="5160226"/>
                <a:ext cx="1105431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101937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Stress and Effective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Equivalent stress is the scalar measure of 3D stress state that can be compared with 1D stress from tension test</a:t>
            </a:r>
          </a:p>
          <a:p>
            <a:r>
              <a:rPr lang="en-US" dirty="0"/>
              <a:t>Effective strain is the scalar measure of 3D strain state that makes conjugate with equivalent stress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09599" y="3836280"/>
            <a:ext cx="6143470" cy="106539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28631" y="3158798"/>
            <a:ext cx="1838965" cy="725208"/>
            <a:chOff x="6369273" y="3247705"/>
            <a:chExt cx="1838965" cy="725208"/>
          </a:xfrm>
        </p:grpSpPr>
        <p:sp>
          <p:nvSpPr>
            <p:cNvPr id="8" name="TextBox 7"/>
            <p:cNvSpPr txBox="1"/>
            <p:nvPr/>
          </p:nvSpPr>
          <p:spPr>
            <a:xfrm>
              <a:off x="6369273" y="3247705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2C02C6"/>
                  </a:solidFill>
                </a:rPr>
                <a:t>Effective strain</a:t>
              </a: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 bwMode="auto">
            <a:xfrm>
              <a:off x="7288756" y="3617037"/>
              <a:ext cx="68485" cy="35587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3DB088-FDE5-5382-299A-80B7A00B4641}"/>
                  </a:ext>
                </a:extLst>
              </p:cNvPr>
              <p:cNvSpPr txBox="1"/>
              <p:nvPr/>
            </p:nvSpPr>
            <p:spPr>
              <a:xfrm>
                <a:off x="971640" y="2395430"/>
                <a:ext cx="245150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3DB088-FDE5-5382-299A-80B7A00B4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40" y="2395430"/>
                <a:ext cx="2451505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143390-136B-A357-DA0F-FC68F1BE37EB}"/>
                  </a:ext>
                </a:extLst>
              </p:cNvPr>
              <p:cNvSpPr txBox="1"/>
              <p:nvPr/>
            </p:nvSpPr>
            <p:spPr>
              <a:xfrm>
                <a:off x="971640" y="3063946"/>
                <a:ext cx="3535391" cy="718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143390-136B-A357-DA0F-FC68F1BE3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40" y="3063946"/>
                <a:ext cx="3535391" cy="718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54A444-0843-C656-2DFF-9297AA6E10A1}"/>
                  </a:ext>
                </a:extLst>
              </p:cNvPr>
              <p:cNvSpPr txBox="1"/>
              <p:nvPr/>
            </p:nvSpPr>
            <p:spPr>
              <a:xfrm>
                <a:off x="609599" y="3828738"/>
                <a:ext cx="5925468" cy="1002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54A444-0843-C656-2DFF-9297AA6E1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28738"/>
                <a:ext cx="5925468" cy="1002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38334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Understand difference between elasticity and plasticity</a:t>
            </a:r>
          </a:p>
          <a:p>
            <a:pPr>
              <a:spcBef>
                <a:spcPts val="1200"/>
              </a:spcBef>
            </a:pPr>
            <a:r>
              <a:rPr lang="en-US" dirty="0"/>
              <a:t>Learn basic elastoplastic model</a:t>
            </a:r>
          </a:p>
          <a:p>
            <a:pPr>
              <a:spcBef>
                <a:spcPts val="1200"/>
              </a:spcBef>
            </a:pPr>
            <a:r>
              <a:rPr lang="en-US" dirty="0"/>
              <a:t>Learn different hardening models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different moduli used in 1D elastoplasticity</a:t>
            </a:r>
          </a:p>
          <a:p>
            <a:pPr>
              <a:spcBef>
                <a:spcPts val="1200"/>
              </a:spcBef>
            </a:pPr>
            <a:r>
              <a:rPr lang="en-US" dirty="0"/>
              <a:t>Learn how to calculate plastic strain when total strain increment is given</a:t>
            </a:r>
          </a:p>
          <a:p>
            <a:pPr>
              <a:spcBef>
                <a:spcPts val="1200"/>
              </a:spcBef>
            </a:pPr>
            <a:r>
              <a:rPr lang="en-US" dirty="0"/>
              <a:t>Learn state determination for elastoplastic material</a:t>
            </a: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Stress and Effective Strain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1D Case cont.</a:t>
            </a: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856930" y="3848252"/>
            <a:ext cx="3182919" cy="100168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532" y="4183116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strain for 1D tension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87044" y="5491655"/>
            <a:ext cx="3151886" cy="413122"/>
            <a:chOff x="2687044" y="5491655"/>
            <a:chExt cx="3151886" cy="413122"/>
          </a:xfrm>
        </p:grpSpPr>
        <p:sp>
          <p:nvSpPr>
            <p:cNvPr id="107530" name="Line 10"/>
            <p:cNvSpPr>
              <a:spLocks noChangeShapeType="1"/>
            </p:cNvSpPr>
            <p:nvPr/>
          </p:nvSpPr>
          <p:spPr bwMode="auto">
            <a:xfrm>
              <a:off x="5490957" y="5774694"/>
              <a:ext cx="3479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2787697" y="5491655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 rot="5400000">
              <a:off x="4189867" y="4539941"/>
              <a:ext cx="235389" cy="2494284"/>
            </a:xfrm>
            <a:prstGeom prst="can">
              <a:avLst>
                <a:gd name="adj" fmla="val 6598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34" name="Text Box 14"/>
            <p:cNvSpPr txBox="1">
              <a:spLocks noChangeArrowheads="1"/>
            </p:cNvSpPr>
            <p:nvPr/>
          </p:nvSpPr>
          <p:spPr bwMode="auto">
            <a:xfrm>
              <a:off x="5583941" y="5498326"/>
              <a:ext cx="105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35" name="Line 15"/>
            <p:cNvSpPr>
              <a:spLocks noChangeShapeType="1"/>
            </p:cNvSpPr>
            <p:nvPr/>
          </p:nvSpPr>
          <p:spPr bwMode="auto">
            <a:xfrm flipH="1">
              <a:off x="2687044" y="5795660"/>
              <a:ext cx="3479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4AE46B-C13D-5A98-920E-0A2BE9C1A85A}"/>
                  </a:ext>
                </a:extLst>
              </p:cNvPr>
              <p:cNvSpPr txBox="1"/>
              <p:nvPr/>
            </p:nvSpPr>
            <p:spPr>
              <a:xfrm>
                <a:off x="563028" y="1206103"/>
                <a:ext cx="581627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𝜈𝜀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4AE46B-C13D-5A98-920E-0A2BE9C1A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8" y="1206103"/>
                <a:ext cx="5816272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C83D49-87D8-901D-39E5-29AD1B8CA370}"/>
                  </a:ext>
                </a:extLst>
              </p:cNvPr>
              <p:cNvSpPr txBox="1"/>
              <p:nvPr/>
            </p:nvSpPr>
            <p:spPr>
              <a:xfrm>
                <a:off x="617466" y="2272282"/>
                <a:ext cx="3825534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C83D49-87D8-901D-39E5-29AD1B8C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66" y="2272282"/>
                <a:ext cx="3825534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76828-B45E-067A-6F86-B7F862982F4D}"/>
                  </a:ext>
                </a:extLst>
              </p:cNvPr>
              <p:cNvSpPr txBox="1"/>
              <p:nvPr/>
            </p:nvSpPr>
            <p:spPr>
              <a:xfrm>
                <a:off x="5142858" y="2309183"/>
                <a:ext cx="2963247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76828-B45E-067A-6F86-B7F86298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858" y="2309183"/>
                <a:ext cx="2963247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FB56F0-3DD8-221C-AA4B-DB4C81B00A50}"/>
                  </a:ext>
                </a:extLst>
              </p:cNvPr>
              <p:cNvSpPr txBox="1"/>
              <p:nvPr/>
            </p:nvSpPr>
            <p:spPr>
              <a:xfrm>
                <a:off x="856930" y="3848252"/>
                <a:ext cx="3041730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FB56F0-3DD8-221C-AA4B-DB4C81B00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30" y="3848252"/>
                <a:ext cx="3041730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817077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Mises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Material yields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>
                  <a:spcBef>
                    <a:spcPts val="2400"/>
                  </a:spcBef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Yield criterion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1D test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can be used for </a:t>
                </a:r>
                <a:br>
                  <a:rPr lang="en-US" dirty="0"/>
                </a:br>
                <a:r>
                  <a:rPr lang="en-US" dirty="0"/>
                  <a:t>multi-dimensional stress state</a:t>
                </a:r>
              </a:p>
              <a:p>
                <a:pPr lvl="1"/>
                <a:r>
                  <a:rPr lang="en-US" dirty="0"/>
                  <a:t>Often 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plasticity model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956441" y="4162097"/>
            <a:ext cx="2963487" cy="609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8554" name="Group 10"/>
          <p:cNvGrpSpPr>
            <a:grpSpLocks noChangeAspect="1"/>
          </p:cNvGrpSpPr>
          <p:nvPr/>
        </p:nvGrpSpPr>
        <p:grpSpPr bwMode="auto">
          <a:xfrm>
            <a:off x="6009852" y="3633518"/>
            <a:ext cx="2818838" cy="2797494"/>
            <a:chOff x="2823" y="10965"/>
            <a:chExt cx="2959" cy="2937"/>
          </a:xfrm>
        </p:grpSpPr>
        <p:sp>
          <p:nvSpPr>
            <p:cNvPr id="108555" name="Line 11"/>
            <p:cNvSpPr>
              <a:spLocks noChangeShapeType="1"/>
            </p:cNvSpPr>
            <p:nvPr/>
          </p:nvSpPr>
          <p:spPr bwMode="auto">
            <a:xfrm rot="-5400000">
              <a:off x="2844" y="12394"/>
              <a:ext cx="27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56" name="Line 12"/>
            <p:cNvSpPr>
              <a:spLocks noChangeShapeType="1"/>
            </p:cNvSpPr>
            <p:nvPr/>
          </p:nvSpPr>
          <p:spPr bwMode="auto">
            <a:xfrm>
              <a:off x="2844" y="12394"/>
              <a:ext cx="27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57" name="Oval 13"/>
            <p:cNvSpPr>
              <a:spLocks noChangeAspect="1" noChangeArrowheads="1"/>
            </p:cNvSpPr>
            <p:nvPr/>
          </p:nvSpPr>
          <p:spPr bwMode="auto">
            <a:xfrm rot="-2657975">
              <a:off x="2823" y="11624"/>
              <a:ext cx="2693" cy="1502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58" name="Text Box 14"/>
            <p:cNvSpPr txBox="1">
              <a:spLocks noChangeArrowheads="1"/>
            </p:cNvSpPr>
            <p:nvPr/>
          </p:nvSpPr>
          <p:spPr bwMode="auto">
            <a:xfrm>
              <a:off x="5570" y="12258"/>
              <a:ext cx="2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59" name="Text Box 15"/>
            <p:cNvSpPr txBox="1">
              <a:spLocks noChangeArrowheads="1"/>
            </p:cNvSpPr>
            <p:nvPr/>
          </p:nvSpPr>
          <p:spPr bwMode="auto">
            <a:xfrm>
              <a:off x="3941" y="10965"/>
              <a:ext cx="18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60" name="Text Box 16"/>
            <p:cNvSpPr txBox="1">
              <a:spLocks noChangeArrowheads="1"/>
            </p:cNvSpPr>
            <p:nvPr/>
          </p:nvSpPr>
          <p:spPr bwMode="auto">
            <a:xfrm>
              <a:off x="4548" y="13154"/>
              <a:ext cx="1179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Yield surface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61" name="Line 17"/>
            <p:cNvSpPr>
              <a:spLocks noChangeShapeType="1"/>
            </p:cNvSpPr>
            <p:nvPr/>
          </p:nvSpPr>
          <p:spPr bwMode="auto">
            <a:xfrm flipH="1" flipV="1">
              <a:off x="4872" y="12710"/>
              <a:ext cx="26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62" name="Text Box 18"/>
            <p:cNvSpPr txBox="1">
              <a:spLocks noChangeArrowheads="1"/>
            </p:cNvSpPr>
            <p:nvPr/>
          </p:nvSpPr>
          <p:spPr bwMode="auto">
            <a:xfrm>
              <a:off x="3491" y="12231"/>
              <a:ext cx="59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Elastic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108564" name="Object 20"/>
            <p:cNvGraphicFramePr>
              <a:graphicFrameLocks noChangeAspect="1"/>
            </p:cNvGraphicFramePr>
            <p:nvPr/>
          </p:nvGraphicFramePr>
          <p:xfrm>
            <a:off x="4089" y="12098"/>
            <a:ext cx="835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355320" progId="Equation.DSMT4">
                    <p:embed/>
                  </p:oleObj>
                </mc:Choice>
                <mc:Fallback>
                  <p:oleObj name="Equation" r:id="rId3" imgW="596880" imgH="355320" progId="Equation.DSMT4">
                    <p:embed/>
                    <p:pic>
                      <p:nvPicPr>
                        <p:cNvPr id="108564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9" y="12098"/>
                          <a:ext cx="835" cy="5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65" name="Object 21"/>
            <p:cNvGraphicFramePr>
              <a:graphicFrameLocks noChangeAspect="1"/>
            </p:cNvGraphicFramePr>
            <p:nvPr/>
          </p:nvGraphicFramePr>
          <p:xfrm>
            <a:off x="4765" y="13393"/>
            <a:ext cx="835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880" imgH="355320" progId="Equation.DSMT4">
                    <p:embed/>
                  </p:oleObj>
                </mc:Choice>
                <mc:Fallback>
                  <p:oleObj name="Equation" r:id="rId5" imgW="596880" imgH="355320" progId="Equation.DSMT4">
                    <p:embed/>
                    <p:pic>
                      <p:nvPicPr>
                        <p:cNvPr id="108565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5" y="13393"/>
                          <a:ext cx="835" cy="5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5968658" y="2929026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terms of principal stresses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94077B-FDDB-B324-8AEC-DEDFAC16D1B6}"/>
                  </a:ext>
                </a:extLst>
              </p:cNvPr>
              <p:cNvSpPr txBox="1"/>
              <p:nvPr/>
            </p:nvSpPr>
            <p:spPr>
              <a:xfrm>
                <a:off x="745400" y="1131931"/>
                <a:ext cx="2446247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94077B-FDDB-B324-8AEC-DEDFAC16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00" y="1131931"/>
                <a:ext cx="2446247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B5A4E-68C5-E406-8B66-0188A07F40F5}"/>
              </a:ext>
            </a:extLst>
          </p:cNvPr>
          <p:cNvGrpSpPr/>
          <p:nvPr/>
        </p:nvGrpSpPr>
        <p:grpSpPr>
          <a:xfrm>
            <a:off x="5875282" y="848816"/>
            <a:ext cx="2002471" cy="981453"/>
            <a:chOff x="5875282" y="848816"/>
            <a:chExt cx="2002471" cy="981453"/>
          </a:xfrm>
        </p:grpSpPr>
        <p:sp>
          <p:nvSpPr>
            <p:cNvPr id="6" name="TextBox 5"/>
            <p:cNvSpPr txBox="1"/>
            <p:nvPr/>
          </p:nvSpPr>
          <p:spPr>
            <a:xfrm>
              <a:off x="5875282" y="1460937"/>
              <a:ext cx="200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2C02C6"/>
                  </a:solidFill>
                </a:rPr>
                <a:t>2</a:t>
              </a:r>
              <a:r>
                <a:rPr lang="en-US" b="1" baseline="30000" dirty="0">
                  <a:solidFill>
                    <a:srgbClr val="2C02C6"/>
                  </a:solidFill>
                </a:rPr>
                <a:t>nd</a:t>
              </a:r>
              <a:r>
                <a:rPr lang="en-US" b="1" dirty="0">
                  <a:solidFill>
                    <a:srgbClr val="2C02C6"/>
                  </a:solidFill>
                </a:rPr>
                <a:t> invariant of 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6C2C95-753A-375E-5F13-16207D13825B}"/>
                    </a:ext>
                  </a:extLst>
                </p:cNvPr>
                <p:cNvSpPr txBox="1"/>
                <p:nvPr/>
              </p:nvSpPr>
              <p:spPr>
                <a:xfrm>
                  <a:off x="6089881" y="848816"/>
                  <a:ext cx="1331647" cy="6685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𝐬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6C2C95-753A-375E-5F13-16207D138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9881" y="848816"/>
                  <a:ext cx="1331647" cy="6685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5EE987-1B92-09D9-00A4-981F070BFF88}"/>
                  </a:ext>
                </a:extLst>
              </p:cNvPr>
              <p:cNvSpPr txBox="1"/>
              <p:nvPr/>
            </p:nvSpPr>
            <p:spPr>
              <a:xfrm>
                <a:off x="609597" y="2099419"/>
                <a:ext cx="725025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𝑧𝑥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5EE987-1B92-09D9-00A4-981F070B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7" y="2099419"/>
                <a:ext cx="7250255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A03E6-BED5-518D-82BC-A7322595BA45}"/>
                  </a:ext>
                </a:extLst>
              </p:cNvPr>
              <p:cNvSpPr txBox="1"/>
              <p:nvPr/>
            </p:nvSpPr>
            <p:spPr>
              <a:xfrm>
                <a:off x="619166" y="2745736"/>
                <a:ext cx="519187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A03E6-BED5-518D-82BC-A7322595B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66" y="2745736"/>
                <a:ext cx="5191871" cy="670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F6476F-2CC0-5D0B-0DDD-BB4B1E149194}"/>
                  </a:ext>
                </a:extLst>
              </p:cNvPr>
              <p:cNvSpPr txBox="1"/>
              <p:nvPr/>
            </p:nvSpPr>
            <p:spPr>
              <a:xfrm>
                <a:off x="956441" y="4264694"/>
                <a:ext cx="2881558" cy="404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≡3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F6476F-2CC0-5D0B-0DDD-BB4B1E149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41" y="4264694"/>
                <a:ext cx="2881558" cy="404406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431552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Mises Criterion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second invariant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Von Mises yield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1355834" y="4918841"/>
            <a:ext cx="2291256" cy="66215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5754" y="6020552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Yield function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1987962" y="5818227"/>
            <a:ext cx="472966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4918841" y="2070538"/>
            <a:ext cx="3811665" cy="3858767"/>
            <a:chOff x="4918841" y="2743200"/>
            <a:chExt cx="3811665" cy="3858767"/>
          </a:xfrm>
        </p:grpSpPr>
        <p:sp>
          <p:nvSpPr>
            <p:cNvPr id="10" name="Oval 9"/>
            <p:cNvSpPr/>
            <p:nvPr/>
          </p:nvSpPr>
          <p:spPr bwMode="auto">
            <a:xfrm>
              <a:off x="5528441" y="3794235"/>
              <a:ext cx="1639614" cy="16396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4992413" y="4603532"/>
              <a:ext cx="2764221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5050221" y="4545725"/>
              <a:ext cx="259605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756634" y="4393325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5131" y="3137339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</a:p>
          </p:txBody>
        </p:sp>
        <p:graphicFrame>
          <p:nvGraphicFramePr>
            <p:cNvPr id="124935" name="Object 7"/>
            <p:cNvGraphicFramePr>
              <a:graphicFrameLocks noChangeAspect="1"/>
            </p:cNvGraphicFramePr>
            <p:nvPr/>
          </p:nvGraphicFramePr>
          <p:xfrm>
            <a:off x="6958013" y="5619312"/>
            <a:ext cx="12700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9720" imgH="469800" progId="Equation.DSMT4">
                    <p:embed/>
                  </p:oleObj>
                </mc:Choice>
                <mc:Fallback>
                  <p:oleObj name="Equation" r:id="rId3" imgW="1269720" imgH="469800" progId="Equation.DSMT4">
                    <p:embed/>
                    <p:pic>
                      <p:nvPicPr>
                        <p:cNvPr id="12493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8013" y="5619312"/>
                          <a:ext cx="12700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 bwMode="auto">
            <a:xfrm rot="16200000" flipV="1">
              <a:off x="6721365" y="5365531"/>
              <a:ext cx="357352" cy="28378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535917" y="623263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radius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8841" y="3247697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Elastic</a:t>
              </a:r>
              <a:br>
                <a:rPr lang="en-US" dirty="0"/>
              </a:br>
              <a:r>
                <a:rPr lang="en-US" dirty="0"/>
                <a:t>state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16200000" flipH="1">
              <a:off x="5617779" y="3799489"/>
              <a:ext cx="483476" cy="47296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611007" y="2743200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Impossible</a:t>
              </a:r>
              <a:br>
                <a:rPr lang="en-US" dirty="0"/>
              </a:br>
              <a:r>
                <a:rPr lang="en-US" dirty="0"/>
                <a:t>state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6942082" y="3368567"/>
              <a:ext cx="599092" cy="33633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7725103" y="3678621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Material</a:t>
              </a:r>
              <a:br>
                <a:rPr lang="en-US" dirty="0"/>
              </a:br>
              <a:r>
                <a:rPr lang="en-US" dirty="0"/>
                <a:t>yields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rot="10800000" flipV="1">
              <a:off x="7104994" y="4109544"/>
              <a:ext cx="683173" cy="21020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5381297" y="6011917"/>
            <a:ext cx="2856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 surface is circular in </a:t>
            </a:r>
            <a:br>
              <a:rPr lang="en-US" dirty="0"/>
            </a:br>
            <a:r>
              <a:rPr lang="en-US" dirty="0"/>
              <a:t>deviatoric stress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54EF95-A414-5DAE-6EFD-4301E09623E3}"/>
                  </a:ext>
                </a:extLst>
              </p:cNvPr>
              <p:cNvSpPr txBox="1"/>
              <p:nvPr/>
            </p:nvSpPr>
            <p:spPr>
              <a:xfrm>
                <a:off x="936885" y="1386590"/>
                <a:ext cx="3338286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54EF95-A414-5DAE-6EFD-4301E096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5" y="1386590"/>
                <a:ext cx="3338286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62A4DE-9A57-D033-5037-F04702DF9412}"/>
                  </a:ext>
                </a:extLst>
              </p:cNvPr>
              <p:cNvSpPr txBox="1"/>
              <p:nvPr/>
            </p:nvSpPr>
            <p:spPr>
              <a:xfrm>
                <a:off x="899426" y="2815220"/>
                <a:ext cx="1669560" cy="404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62A4DE-9A57-D033-5037-F04702DF9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26" y="2815220"/>
                <a:ext cx="1669560" cy="404406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E0756B-A7D5-A1C9-3823-9F5D322E52AC}"/>
                  </a:ext>
                </a:extLst>
              </p:cNvPr>
              <p:cNvSpPr txBox="1"/>
              <p:nvPr/>
            </p:nvSpPr>
            <p:spPr>
              <a:xfrm>
                <a:off x="1015754" y="3267409"/>
                <a:ext cx="2414187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E0756B-A7D5-A1C9-3823-9F5D322E5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54" y="3267409"/>
                <a:ext cx="2414187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FC0E6-0E57-E8BD-B315-83DD04082242}"/>
                  </a:ext>
                </a:extLst>
              </p:cNvPr>
              <p:cNvSpPr txBox="1"/>
              <p:nvPr/>
            </p:nvSpPr>
            <p:spPr>
              <a:xfrm>
                <a:off x="979923" y="3902610"/>
                <a:ext cx="2678233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FC0E6-0E57-E8BD-B315-83DD04082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23" y="3902610"/>
                <a:ext cx="2678233" cy="71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60D437-2F0D-E46E-9700-165CF52607F4}"/>
                  </a:ext>
                </a:extLst>
              </p:cNvPr>
              <p:cNvSpPr txBox="1"/>
              <p:nvPr/>
            </p:nvSpPr>
            <p:spPr>
              <a:xfrm>
                <a:off x="979923" y="4868473"/>
                <a:ext cx="2549096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60D437-2F0D-E46E-9700-165CF5260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23" y="4868473"/>
                <a:ext cx="2549096" cy="718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406781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Pure shear stress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to yield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Yield surface: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Failure in max. shear stress theory</a:t>
                </a:r>
                <a:br>
                  <a:rPr lang="en-US" dirty="0"/>
                </a:br>
                <a:r>
                  <a:rPr lang="en-US" dirty="0"/>
                  <a:t>Safe in distortion energy theory</a:t>
                </a:r>
              </a:p>
              <a:p>
                <a:pPr lvl="1"/>
                <a:r>
                  <a:rPr lang="en-US" dirty="0"/>
                  <a:t>Von Mises is more accurate, but</a:t>
                </a:r>
                <a:br>
                  <a:rPr lang="en-US" dirty="0"/>
                </a:br>
                <a:r>
                  <a:rPr lang="en-US" dirty="0"/>
                  <a:t>Tresca is more conservative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3371123" y="3653764"/>
            <a:ext cx="1304849" cy="87235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5957" name="Group 5"/>
          <p:cNvGrpSpPr>
            <a:grpSpLocks noChangeAspect="1"/>
          </p:cNvGrpSpPr>
          <p:nvPr/>
        </p:nvGrpSpPr>
        <p:grpSpPr bwMode="auto">
          <a:xfrm>
            <a:off x="5728136" y="3805002"/>
            <a:ext cx="2932094" cy="2755194"/>
            <a:chOff x="4352" y="1552"/>
            <a:chExt cx="2565" cy="2410"/>
          </a:xfrm>
        </p:grpSpPr>
        <p:sp>
          <p:nvSpPr>
            <p:cNvPr id="125972" name="Oval 20"/>
            <p:cNvSpPr>
              <a:spLocks noChangeArrowheads="1"/>
            </p:cNvSpPr>
            <p:nvPr/>
          </p:nvSpPr>
          <p:spPr bwMode="auto">
            <a:xfrm rot="-2744495">
              <a:off x="4322" y="2362"/>
              <a:ext cx="2025" cy="1162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1" name="Freeform 19"/>
            <p:cNvSpPr>
              <a:spLocks/>
            </p:cNvSpPr>
            <p:nvPr/>
          </p:nvSpPr>
          <p:spPr bwMode="auto">
            <a:xfrm>
              <a:off x="4598" y="2228"/>
              <a:ext cx="1447" cy="1440"/>
            </a:xfrm>
            <a:custGeom>
              <a:avLst/>
              <a:gdLst/>
              <a:ahLst/>
              <a:cxnLst>
                <a:cxn ang="0">
                  <a:pos x="15" y="727"/>
                </a:cxn>
                <a:cxn ang="0">
                  <a:pos x="720" y="0"/>
                </a:cxn>
                <a:cxn ang="0">
                  <a:pos x="1447" y="0"/>
                </a:cxn>
                <a:cxn ang="0">
                  <a:pos x="1447" y="727"/>
                </a:cxn>
                <a:cxn ang="0">
                  <a:pos x="712" y="1440"/>
                </a:cxn>
                <a:cxn ang="0">
                  <a:pos x="0" y="1432"/>
                </a:cxn>
                <a:cxn ang="0">
                  <a:pos x="15" y="727"/>
                </a:cxn>
              </a:cxnLst>
              <a:rect l="0" t="0" r="r" b="b"/>
              <a:pathLst>
                <a:path w="1447" h="1440">
                  <a:moveTo>
                    <a:pt x="15" y="727"/>
                  </a:moveTo>
                  <a:lnTo>
                    <a:pt x="720" y="0"/>
                  </a:lnTo>
                  <a:lnTo>
                    <a:pt x="1447" y="0"/>
                  </a:lnTo>
                  <a:lnTo>
                    <a:pt x="1447" y="727"/>
                  </a:lnTo>
                  <a:lnTo>
                    <a:pt x="712" y="1440"/>
                  </a:lnTo>
                  <a:lnTo>
                    <a:pt x="0" y="1432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0" name="Line 18"/>
            <p:cNvSpPr>
              <a:spLocks noChangeShapeType="1"/>
            </p:cNvSpPr>
            <p:nvPr/>
          </p:nvSpPr>
          <p:spPr bwMode="auto">
            <a:xfrm>
              <a:off x="4352" y="2964"/>
              <a:ext cx="23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9" name="Line 17"/>
            <p:cNvSpPr>
              <a:spLocks noChangeShapeType="1"/>
            </p:cNvSpPr>
            <p:nvPr/>
          </p:nvSpPr>
          <p:spPr bwMode="auto">
            <a:xfrm flipV="1">
              <a:off x="5320" y="1667"/>
              <a:ext cx="0" cy="2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8" name="Text Box 16"/>
            <p:cNvSpPr txBox="1">
              <a:spLocks noChangeArrowheads="1"/>
            </p:cNvSpPr>
            <p:nvPr/>
          </p:nvSpPr>
          <p:spPr bwMode="auto">
            <a:xfrm>
              <a:off x="6493" y="3063"/>
              <a:ext cx="24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바탕" pitchFamily="18" charset="-127"/>
                  <a:cs typeface="Times New Roman" pitchFamily="18" charset="0"/>
                </a:rPr>
                <a:t>s</a:t>
              </a:r>
              <a:r>
                <a:rPr kumimoji="0" lang="en-US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967" name="Text Box 15"/>
            <p:cNvSpPr txBox="1">
              <a:spLocks noChangeArrowheads="1"/>
            </p:cNvSpPr>
            <p:nvPr/>
          </p:nvSpPr>
          <p:spPr bwMode="auto">
            <a:xfrm>
              <a:off x="5030" y="1608"/>
              <a:ext cx="24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바탕" pitchFamily="18" charset="-127"/>
                  <a:cs typeface="Times New Roman" pitchFamily="18" charset="0"/>
                </a:rPr>
                <a:t>s</a:t>
              </a:r>
              <a:r>
                <a:rPr kumimoji="0" lang="en-US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966" name="Line 14"/>
            <p:cNvSpPr>
              <a:spLocks noChangeShapeType="1"/>
            </p:cNvSpPr>
            <p:nvPr/>
          </p:nvSpPr>
          <p:spPr bwMode="auto">
            <a:xfrm>
              <a:off x="4480" y="2093"/>
              <a:ext cx="1695" cy="1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5" name="Oval 13"/>
            <p:cNvSpPr>
              <a:spLocks noChangeAspect="1" noChangeArrowheads="1"/>
            </p:cNvSpPr>
            <p:nvPr/>
          </p:nvSpPr>
          <p:spPr bwMode="auto">
            <a:xfrm>
              <a:off x="4928" y="2557"/>
              <a:ext cx="72" cy="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4" name="Oval 12"/>
            <p:cNvSpPr>
              <a:spLocks noChangeAspect="1" noChangeArrowheads="1"/>
            </p:cNvSpPr>
            <p:nvPr/>
          </p:nvSpPr>
          <p:spPr bwMode="auto">
            <a:xfrm>
              <a:off x="5626" y="3276"/>
              <a:ext cx="72" cy="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3" name="Text Box 11"/>
            <p:cNvSpPr txBox="1">
              <a:spLocks noChangeArrowheads="1"/>
            </p:cNvSpPr>
            <p:nvPr/>
          </p:nvSpPr>
          <p:spPr bwMode="auto">
            <a:xfrm>
              <a:off x="5377" y="3215"/>
              <a:ext cx="24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D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4812" y="2630"/>
              <a:ext cx="24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C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961" name="Text Box 9"/>
            <p:cNvSpPr txBox="1">
              <a:spLocks noChangeArrowheads="1"/>
            </p:cNvSpPr>
            <p:nvPr/>
          </p:nvSpPr>
          <p:spPr bwMode="auto">
            <a:xfrm>
              <a:off x="5733" y="1552"/>
              <a:ext cx="118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Safe region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959" name="Line 7"/>
            <p:cNvSpPr>
              <a:spLocks noChangeShapeType="1"/>
            </p:cNvSpPr>
            <p:nvPr/>
          </p:nvSpPr>
          <p:spPr bwMode="auto">
            <a:xfrm flipH="1">
              <a:off x="5775" y="1772"/>
              <a:ext cx="48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>
            <a:off x="5034455" y="5160580"/>
            <a:ext cx="945931" cy="7567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6155907" y="1120722"/>
            <a:ext cx="1879314" cy="1534706"/>
            <a:chOff x="3255052" y="5072611"/>
            <a:chExt cx="939657" cy="767353"/>
          </a:xfrm>
        </p:grpSpPr>
        <p:sp>
          <p:nvSpPr>
            <p:cNvPr id="125958" name="Text Box 6"/>
            <p:cNvSpPr txBox="1">
              <a:spLocks noChangeArrowheads="1"/>
            </p:cNvSpPr>
            <p:nvPr/>
          </p:nvSpPr>
          <p:spPr bwMode="auto">
            <a:xfrm>
              <a:off x="4088045" y="5612535"/>
              <a:ext cx="106664" cy="18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371239" y="5703369"/>
              <a:ext cx="6933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0" name="Line 8"/>
            <p:cNvSpPr>
              <a:spLocks noChangeShapeType="1"/>
            </p:cNvSpPr>
            <p:nvPr/>
          </p:nvSpPr>
          <p:spPr bwMode="auto">
            <a:xfrm flipV="1">
              <a:off x="3411873" y="5106912"/>
              <a:ext cx="0" cy="6466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11873" y="5289851"/>
              <a:ext cx="413322" cy="41351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20894731">
              <a:off x="3364255" y="5232683"/>
              <a:ext cx="612047" cy="413518"/>
            </a:xfrm>
            <a:prstGeom prst="parallelogram">
              <a:avLst>
                <a:gd name="adj" fmla="val 46467"/>
              </a:avLst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3528695" y="5734495"/>
              <a:ext cx="154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5400000" flipH="1">
              <a:off x="3781985" y="5486129"/>
              <a:ext cx="1543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rot="16200000" flipH="1">
              <a:off x="3298823" y="5495022"/>
              <a:ext cx="1543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550917" y="5252374"/>
              <a:ext cx="154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255052" y="5072611"/>
              <a:ext cx="106664" cy="186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875987" y="5403553"/>
              <a:ext cx="44884" cy="1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τ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71234" y="5701464"/>
              <a:ext cx="44884" cy="1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τ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599169" y="5099925"/>
              <a:ext cx="44884" cy="1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τ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300130" y="5392119"/>
              <a:ext cx="44884" cy="1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τ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90E60A-4962-C302-B9C7-313C2F5B46A3}"/>
                  </a:ext>
                </a:extLst>
              </p:cNvPr>
              <p:cNvSpPr txBox="1"/>
              <p:nvPr/>
            </p:nvSpPr>
            <p:spPr>
              <a:xfrm>
                <a:off x="1474186" y="1382858"/>
                <a:ext cx="2351028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90E60A-4962-C302-B9C7-313C2F5B4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86" y="1382858"/>
                <a:ext cx="2351028" cy="90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F0F9CE-73B4-14D6-9957-FD913429EAF4}"/>
                  </a:ext>
                </a:extLst>
              </p:cNvPr>
              <p:cNvSpPr txBox="1"/>
              <p:nvPr/>
            </p:nvSpPr>
            <p:spPr>
              <a:xfrm>
                <a:off x="1427057" y="2509360"/>
                <a:ext cx="3607398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F0F9CE-73B4-14D6-9957-FD913429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57" y="2509360"/>
                <a:ext cx="3607398" cy="47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E924FE-52D9-9555-EE1C-0B36185BBDF9}"/>
                  </a:ext>
                </a:extLst>
              </p:cNvPr>
              <p:cNvSpPr txBox="1"/>
              <p:nvPr/>
            </p:nvSpPr>
            <p:spPr>
              <a:xfrm>
                <a:off x="1114346" y="3685930"/>
                <a:ext cx="3544560" cy="746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E924FE-52D9-9555-EE1C-0B36185BB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6" y="3685930"/>
                <a:ext cx="3544560" cy="746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66946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Uniaxial tensile test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Yield surface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87044" y="5491655"/>
            <a:ext cx="3151886" cy="413122"/>
            <a:chOff x="2687044" y="5491655"/>
            <a:chExt cx="3151886" cy="413122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490957" y="5774694"/>
              <a:ext cx="3479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787697" y="5491655"/>
              <a:ext cx="139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>
              <a:off x="4189867" y="4539941"/>
              <a:ext cx="235389" cy="2494284"/>
            </a:xfrm>
            <a:prstGeom prst="can">
              <a:avLst>
                <a:gd name="adj" fmla="val 6598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583941" y="5498326"/>
              <a:ext cx="139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2687044" y="5795660"/>
              <a:ext cx="3479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91504" y="4435365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Consistent with uniaxial </a:t>
            </a:r>
            <a:br>
              <a:rPr lang="en-US" dirty="0"/>
            </a:br>
            <a:r>
              <a:rPr lang="en-US" dirty="0"/>
              <a:t>tension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ED3CF4-9FAD-68DB-277D-C917D1CE68F7}"/>
                  </a:ext>
                </a:extLst>
              </p:cNvPr>
              <p:cNvSpPr txBox="1"/>
              <p:nvPr/>
            </p:nvSpPr>
            <p:spPr>
              <a:xfrm>
                <a:off x="1244182" y="877974"/>
                <a:ext cx="4841710" cy="1915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ED3CF4-9FAD-68DB-277D-C917D1CE6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2" y="877974"/>
                <a:ext cx="4841710" cy="19153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7BFC68-579E-1D6B-B820-F988C9884A98}"/>
                  </a:ext>
                </a:extLst>
              </p:cNvPr>
              <p:cNvSpPr txBox="1"/>
              <p:nvPr/>
            </p:nvSpPr>
            <p:spPr>
              <a:xfrm>
                <a:off x="1384300" y="2856750"/>
                <a:ext cx="4077848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7BFC68-579E-1D6B-B820-F988C9884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00" y="2856750"/>
                <a:ext cx="4077848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09F221-C39E-6D80-3AEA-1EA890F50BD6}"/>
                  </a:ext>
                </a:extLst>
              </p:cNvPr>
              <p:cNvSpPr txBox="1"/>
              <p:nvPr/>
            </p:nvSpPr>
            <p:spPr>
              <a:xfrm>
                <a:off x="1244182" y="4349094"/>
                <a:ext cx="3859133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09F221-C39E-6D80-3AEA-1EA890F5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2" y="4349094"/>
                <a:ext cx="3859133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605932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materials, the yield surface increases proportional to plastic deformation </a:t>
            </a:r>
            <a:r>
              <a:rPr lang="en-US" dirty="0">
                <a:sym typeface="Euclid Symbol"/>
              </a:rPr>
              <a:t> </a:t>
            </a:r>
            <a:r>
              <a:rPr lang="en-US" b="1" dirty="0">
                <a:solidFill>
                  <a:srgbClr val="2C02C6"/>
                </a:solidFill>
                <a:sym typeface="Euclid Symbol"/>
              </a:rPr>
              <a:t>strain hardening</a:t>
            </a:r>
          </a:p>
          <a:p>
            <a:r>
              <a:rPr lang="en-US" dirty="0"/>
              <a:t>Isotropic hardening: Change in radius</a:t>
            </a:r>
          </a:p>
          <a:p>
            <a:r>
              <a:rPr lang="en-US" dirty="0"/>
              <a:t>Kinematic hardening: Change in center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58395" y="3231111"/>
            <a:ext cx="5945982" cy="2908523"/>
            <a:chOff x="1720850" y="2043442"/>
            <a:chExt cx="5945982" cy="2908523"/>
          </a:xfrm>
        </p:grpSpPr>
        <p:sp>
          <p:nvSpPr>
            <p:cNvPr id="129027" name="Oval 3"/>
            <p:cNvSpPr>
              <a:spLocks noChangeArrowheads="1"/>
            </p:cNvSpPr>
            <p:nvPr/>
          </p:nvSpPr>
          <p:spPr bwMode="auto">
            <a:xfrm rot="18942025">
              <a:off x="2044622" y="3071996"/>
              <a:ext cx="1971202" cy="1099982"/>
            </a:xfrm>
            <a:prstGeom prst="ellipse">
              <a:avLst/>
            </a:prstGeom>
            <a:solidFill>
              <a:srgbClr val="969696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28" name="Line 4"/>
            <p:cNvSpPr>
              <a:spLocks noChangeShapeType="1"/>
            </p:cNvSpPr>
            <p:nvPr/>
          </p:nvSpPr>
          <p:spPr bwMode="auto">
            <a:xfrm>
              <a:off x="1720850" y="3656749"/>
              <a:ext cx="25711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29" name="Line 5"/>
            <p:cNvSpPr>
              <a:spLocks noChangeShapeType="1"/>
            </p:cNvSpPr>
            <p:nvPr/>
          </p:nvSpPr>
          <p:spPr bwMode="auto">
            <a:xfrm rot="16200000">
              <a:off x="1720723" y="3656749"/>
              <a:ext cx="2571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0" name="Oval 6"/>
            <p:cNvSpPr>
              <a:spLocks noChangeAspect="1" noChangeArrowheads="1"/>
            </p:cNvSpPr>
            <p:nvPr/>
          </p:nvSpPr>
          <p:spPr bwMode="auto">
            <a:xfrm rot="18942025">
              <a:off x="1844645" y="2886285"/>
              <a:ext cx="2393058" cy="145426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1" name="Text Box 7"/>
            <p:cNvSpPr txBox="1">
              <a:spLocks noChangeArrowheads="1"/>
            </p:cNvSpPr>
            <p:nvPr/>
          </p:nvSpPr>
          <p:spPr bwMode="auto">
            <a:xfrm>
              <a:off x="4316742" y="3527227"/>
              <a:ext cx="2019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32" name="Text Box 8"/>
            <p:cNvSpPr txBox="1">
              <a:spLocks noChangeArrowheads="1"/>
            </p:cNvSpPr>
            <p:nvPr/>
          </p:nvSpPr>
          <p:spPr bwMode="auto">
            <a:xfrm>
              <a:off x="2765492" y="2295819"/>
              <a:ext cx="179979" cy="26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>
              <a:off x="3059743" y="4570067"/>
              <a:ext cx="1629336" cy="289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Initial yield surface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34" name="Line 10"/>
            <p:cNvSpPr>
              <a:spLocks noChangeShapeType="1"/>
            </p:cNvSpPr>
            <p:nvPr/>
          </p:nvSpPr>
          <p:spPr bwMode="auto">
            <a:xfrm flipH="1" flipV="1">
              <a:off x="3420654" y="4020552"/>
              <a:ext cx="328534" cy="5428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5" name="Text Box 11"/>
            <p:cNvSpPr txBox="1">
              <a:spLocks noChangeArrowheads="1"/>
            </p:cNvSpPr>
            <p:nvPr/>
          </p:nvSpPr>
          <p:spPr bwMode="auto">
            <a:xfrm>
              <a:off x="2188415" y="2043442"/>
              <a:ext cx="1635050" cy="28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Isotropic hardening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36" name="Oval 12"/>
            <p:cNvSpPr>
              <a:spLocks noChangeArrowheads="1"/>
            </p:cNvSpPr>
            <p:nvPr/>
          </p:nvSpPr>
          <p:spPr bwMode="auto">
            <a:xfrm rot="18942025">
              <a:off x="5022375" y="3081520"/>
              <a:ext cx="1971202" cy="1099982"/>
            </a:xfrm>
            <a:prstGeom prst="ellipse">
              <a:avLst/>
            </a:prstGeom>
            <a:solidFill>
              <a:srgbClr val="969696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7" name="Line 13"/>
            <p:cNvSpPr>
              <a:spLocks noChangeShapeType="1"/>
            </p:cNvSpPr>
            <p:nvPr/>
          </p:nvSpPr>
          <p:spPr bwMode="auto">
            <a:xfrm>
              <a:off x="4698602" y="3666272"/>
              <a:ext cx="25711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8" name="Line 14"/>
            <p:cNvSpPr>
              <a:spLocks noChangeShapeType="1"/>
            </p:cNvSpPr>
            <p:nvPr/>
          </p:nvSpPr>
          <p:spPr bwMode="auto">
            <a:xfrm rot="16200000">
              <a:off x="4698476" y="3666272"/>
              <a:ext cx="2571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9" name="Text Box 15"/>
            <p:cNvSpPr txBox="1">
              <a:spLocks noChangeArrowheads="1"/>
            </p:cNvSpPr>
            <p:nvPr/>
          </p:nvSpPr>
          <p:spPr bwMode="auto">
            <a:xfrm>
              <a:off x="7294494" y="3536751"/>
              <a:ext cx="2019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40" name="Text Box 16"/>
            <p:cNvSpPr txBox="1">
              <a:spLocks noChangeArrowheads="1"/>
            </p:cNvSpPr>
            <p:nvPr/>
          </p:nvSpPr>
          <p:spPr bwMode="auto">
            <a:xfrm>
              <a:off x="5743244" y="2305342"/>
              <a:ext cx="179979" cy="26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41" name="Text Box 17"/>
            <p:cNvSpPr txBox="1">
              <a:spLocks noChangeArrowheads="1"/>
            </p:cNvSpPr>
            <p:nvPr/>
          </p:nvSpPr>
          <p:spPr bwMode="auto">
            <a:xfrm>
              <a:off x="6037496" y="4579590"/>
              <a:ext cx="1629336" cy="289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Initial yield surface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42" name="Line 18"/>
            <p:cNvSpPr>
              <a:spLocks noChangeShapeType="1"/>
            </p:cNvSpPr>
            <p:nvPr/>
          </p:nvSpPr>
          <p:spPr bwMode="auto">
            <a:xfrm flipH="1" flipV="1">
              <a:off x="6398407" y="4030076"/>
              <a:ext cx="328534" cy="5428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43" name="Text Box 19"/>
            <p:cNvSpPr txBox="1">
              <a:spLocks noChangeArrowheads="1"/>
            </p:cNvSpPr>
            <p:nvPr/>
          </p:nvSpPr>
          <p:spPr bwMode="auto">
            <a:xfrm>
              <a:off x="5166168" y="2052966"/>
              <a:ext cx="1762654" cy="28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Kinematic hardening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44" name="Oval 20"/>
            <p:cNvSpPr>
              <a:spLocks noChangeArrowheads="1"/>
            </p:cNvSpPr>
            <p:nvPr/>
          </p:nvSpPr>
          <p:spPr bwMode="auto">
            <a:xfrm rot="18942025">
              <a:off x="5250920" y="2997712"/>
              <a:ext cx="1971202" cy="109998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45" name="Line 21"/>
            <p:cNvSpPr>
              <a:spLocks noChangeShapeType="1"/>
            </p:cNvSpPr>
            <p:nvPr/>
          </p:nvSpPr>
          <p:spPr bwMode="auto">
            <a:xfrm>
              <a:off x="3249245" y="2263438"/>
              <a:ext cx="192359" cy="3647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46" name="Line 22"/>
            <p:cNvSpPr>
              <a:spLocks noChangeShapeType="1"/>
            </p:cNvSpPr>
            <p:nvPr/>
          </p:nvSpPr>
          <p:spPr bwMode="auto">
            <a:xfrm>
              <a:off x="6298418" y="2285343"/>
              <a:ext cx="399954" cy="4638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079757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Hardening Model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Isotropic hardening model (linear)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elasto</a:t>
                </a:r>
                <a:r>
                  <a:rPr lang="en-US" dirty="0"/>
                  <a:t>-perfectly-plastic material</a:t>
                </a:r>
              </a:p>
              <a:p>
                <a:r>
                  <a:rPr lang="en-US" dirty="0"/>
                  <a:t>Kinematic hardening model (linear)</a:t>
                </a:r>
              </a:p>
              <a:p>
                <a:pPr lvl="1"/>
                <a:r>
                  <a:rPr lang="en-US" dirty="0"/>
                  <a:t>The center of yield surface : </a:t>
                </a:r>
                <a:r>
                  <a:rPr lang="en-US" b="1" dirty="0">
                    <a:solidFill>
                      <a:srgbClr val="2C02C6"/>
                    </a:solidFill>
                  </a:rPr>
                  <a:t>back stress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>
                  <a:solidFill>
                    <a:srgbClr val="2C02C6"/>
                  </a:solidFill>
                  <a:latin typeface="Symbol" pitchFamily="18" charset="2"/>
                </a:endParaRPr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Shifted stress: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>
                  <a:solidFill>
                    <a:srgbClr val="2C02C6"/>
                  </a:solidFill>
                  <a:latin typeface="Symbol" pitchFamily="18" charset="2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US" dirty="0"/>
                  <a:t> moves proportional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56745" y="1324303"/>
            <a:ext cx="2196662" cy="63062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250731" y="5023945"/>
            <a:ext cx="2238703" cy="66215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309245" y="5770180"/>
            <a:ext cx="1980046" cy="84493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14280" y="3389589"/>
            <a:ext cx="3130027" cy="2911307"/>
            <a:chOff x="5814280" y="3389589"/>
            <a:chExt cx="3130027" cy="2911307"/>
          </a:xfrm>
        </p:grpSpPr>
        <p:grpSp>
          <p:nvGrpSpPr>
            <p:cNvPr id="41" name="Group 40"/>
            <p:cNvGrpSpPr/>
            <p:nvPr/>
          </p:nvGrpSpPr>
          <p:grpSpPr>
            <a:xfrm>
              <a:off x="5814280" y="3389589"/>
              <a:ext cx="3130027" cy="2911307"/>
              <a:chOff x="5814280" y="3389589"/>
              <a:chExt cx="3130027" cy="2911307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6350308" y="4046485"/>
                <a:ext cx="1639614" cy="163961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5814280" y="4855782"/>
                <a:ext cx="2764221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rot="5400000" flipH="1" flipV="1">
                <a:off x="5872088" y="4797975"/>
                <a:ext cx="2596055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8578501" y="464557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itchFamily="66" charset="0"/>
                  </a:rPr>
                  <a:t>s</a:t>
                </a:r>
                <a:r>
                  <a:rPr lang="en-US" baseline="-25000" dirty="0"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96998" y="3389589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itchFamily="66" charset="0"/>
                  </a:rPr>
                  <a:t>s</a:t>
                </a:r>
                <a:r>
                  <a:rPr lang="en-US" baseline="-25000" dirty="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6576275" y="3873079"/>
                <a:ext cx="1639614" cy="163961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7157545" y="4529959"/>
                <a:ext cx="346841" cy="3258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7556936" y="39098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704081" y="4256688"/>
                <a:ext cx="91440" cy="94593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51531" y="5654565"/>
                <a:ext cx="11560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itchFamily="66" charset="0"/>
                  </a:rPr>
                  <a:t>Radial </a:t>
                </a:r>
                <a:br>
                  <a:rPr lang="en-US" dirty="0">
                    <a:latin typeface="Comic Sans MS" pitchFamily="66" charset="0"/>
                  </a:rPr>
                </a:br>
                <a:r>
                  <a:rPr lang="en-US" dirty="0">
                    <a:latin typeface="Comic Sans MS" pitchFamily="66" charset="0"/>
                  </a:rPr>
                  <a:t>direction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440871" y="4415817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D4FD83-4E39-1CB2-5DE1-DBF0BD6B4ADF}"/>
                  </a:ext>
                </a:extLst>
              </p:cNvPr>
              <p:cNvSpPr txBox="1"/>
              <p:nvPr/>
            </p:nvSpPr>
            <p:spPr>
              <a:xfrm>
                <a:off x="756745" y="1387268"/>
                <a:ext cx="2226572" cy="504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D4FD83-4E39-1CB2-5DE1-DBF0BD6B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5" y="1387268"/>
                <a:ext cx="2226572" cy="504690"/>
              </a:xfrm>
              <a:prstGeom prst="rect">
                <a:avLst/>
              </a:prstGeom>
              <a:blipFill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8ED723D-D119-FA68-4FE5-F805E0F86AD8}"/>
              </a:ext>
            </a:extLst>
          </p:cNvPr>
          <p:cNvGrpSpPr/>
          <p:nvPr/>
        </p:nvGrpSpPr>
        <p:grpSpPr>
          <a:xfrm>
            <a:off x="3741383" y="1211661"/>
            <a:ext cx="3864758" cy="1446445"/>
            <a:chOff x="3622587" y="1221927"/>
            <a:chExt cx="3864758" cy="1446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3FBB82-9E9B-3DD8-78F2-6D9D36372AA7}"/>
                    </a:ext>
                  </a:extLst>
                </p:cNvPr>
                <p:cNvSpPr txBox="1"/>
                <p:nvPr/>
              </p:nvSpPr>
              <p:spPr>
                <a:xfrm>
                  <a:off x="3622587" y="1221927"/>
                  <a:ext cx="1193788" cy="14058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𝛥𝜎</m:t>
                                  </m:r>
                                </m:num>
                                <m:den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3FBB82-9E9B-3DD8-78F2-6D9D36372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2587" y="1221927"/>
                  <a:ext cx="1193788" cy="14058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422CA0-A3E1-0178-34AE-975D23B542D6}"/>
                </a:ext>
              </a:extLst>
            </p:cNvPr>
            <p:cNvSpPr txBox="1"/>
            <p:nvPr/>
          </p:nvSpPr>
          <p:spPr>
            <a:xfrm>
              <a:off x="4823463" y="1385980"/>
              <a:ext cx="1981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Plastic modulus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D4DA69-1032-6469-B860-DFE0499DA0BA}"/>
                </a:ext>
              </a:extLst>
            </p:cNvPr>
            <p:cNvSpPr txBox="1"/>
            <p:nvPr/>
          </p:nvSpPr>
          <p:spPr>
            <a:xfrm>
              <a:off x="4829053" y="1898061"/>
              <a:ext cx="2658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0000"/>
                  </a:solidFill>
                </a:rPr>
                <a:t>Effective plastic strain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80EC95-ADBD-392E-6A6D-698347D71D39}"/>
                </a:ext>
              </a:extLst>
            </p:cNvPr>
            <p:cNvSpPr txBox="1"/>
            <p:nvPr/>
          </p:nvSpPr>
          <p:spPr>
            <a:xfrm>
              <a:off x="4846094" y="2268262"/>
              <a:ext cx="2137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Initial yield stress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40FCB4-6EBD-2F76-2EB0-5546FB44B7CF}"/>
                  </a:ext>
                </a:extLst>
              </p:cNvPr>
              <p:cNvSpPr txBox="1"/>
              <p:nvPr/>
            </p:nvSpPr>
            <p:spPr>
              <a:xfrm>
                <a:off x="1250731" y="4967439"/>
                <a:ext cx="2037033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40FCB4-6EBD-2F76-2EB0-5546FB44B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31" y="4967439"/>
                <a:ext cx="2037033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935624-5DB0-770C-5337-20EBA73E1427}"/>
                  </a:ext>
                </a:extLst>
              </p:cNvPr>
              <p:cNvSpPr txBox="1"/>
              <p:nvPr/>
            </p:nvSpPr>
            <p:spPr>
              <a:xfrm>
                <a:off x="4309244" y="5797613"/>
                <a:ext cx="1971630" cy="741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𝛈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935624-5DB0-770C-5337-20EBA73E1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44" y="5797613"/>
                <a:ext cx="1971630" cy="74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009388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Hardening Model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Combined Hardening</a:t>
                </a:r>
              </a:p>
              <a:p>
                <a:pPr lvl="1"/>
                <a:r>
                  <a:rPr lang="en-US" dirty="0"/>
                  <a:t>Many materials show both isotropic and kinematic hardenings</a:t>
                </a:r>
              </a:p>
              <a:p>
                <a:pPr lvl="1"/>
                <a:r>
                  <a:rPr lang="en-US" dirty="0"/>
                  <a:t>Introduce a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Euclid Symbol"/>
                      </a:rPr>
                      <m:t>[0,1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]</m:t>
                    </m:r>
                  </m:oMath>
                </a14:m>
                <a:r>
                  <a:rPr lang="en-US" dirty="0">
                    <a:sym typeface="Euclid Symbol"/>
                  </a:rPr>
                  <a:t> to consider this effect</a:t>
                </a:r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Baushinger effect</a:t>
                </a:r>
                <a:r>
                  <a:rPr lang="en-US" dirty="0"/>
                  <a:t>: The yield stress increases in one directional loading. But it decreases in the opposite directional load. </a:t>
                </a:r>
              </a:p>
              <a:p>
                <a:pPr lvl="1"/>
                <a:r>
                  <a:rPr lang="en-US" dirty="0"/>
                  <a:t>This is caused by dislocation pileups and tangles (back stress). When strain direction is changed, this makes the dislocations easy to move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Isotropic hardening: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2C02C6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Kinematic hardening: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2C02C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154621" y="3762102"/>
            <a:ext cx="4204138" cy="65164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2953407" y="4511527"/>
            <a:ext cx="2438400" cy="98797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2BF250-4CA0-EE38-41C8-7548C4CDB96F}"/>
                  </a:ext>
                </a:extLst>
              </p:cNvPr>
              <p:cNvSpPr txBox="1"/>
              <p:nvPr/>
            </p:nvSpPr>
            <p:spPr>
              <a:xfrm>
                <a:off x="2209800" y="3728593"/>
                <a:ext cx="3794949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2BF250-4CA0-EE38-41C8-7548C4CDB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28593"/>
                <a:ext cx="3794949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4E0AC-FABE-62D9-00C5-35FEFEE4358F}"/>
                  </a:ext>
                </a:extLst>
              </p:cNvPr>
              <p:cNvSpPr txBox="1"/>
              <p:nvPr/>
            </p:nvSpPr>
            <p:spPr>
              <a:xfrm>
                <a:off x="2953407" y="4497816"/>
                <a:ext cx="2109937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4E0AC-FABE-62D9-00C5-35FEFEE43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407" y="4497816"/>
                <a:ext cx="2109937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959353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Uniaxial Bar with Hardening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Calculate uniaxial stress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, initial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en-US" dirty="0"/>
                  <a:t> MPa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 MPa (a) isotropic, (b) kinematic and (c) combined hardening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1314450" lvl="2" indent="-457200">
                  <a:buFont typeface="+mj-lt"/>
                  <a:buAutoNum type="alphaLcParenR"/>
                </a:pPr>
                <a:r>
                  <a:rPr lang="en-US" dirty="0"/>
                  <a:t>Isotropic hardening</a:t>
                </a:r>
              </a:p>
              <a:p>
                <a:pPr marL="1314450" lvl="2" indent="-457200">
                  <a:buFont typeface="+mj-lt"/>
                  <a:buAutoNum type="alphaLcParenR"/>
                </a:pPr>
                <a:endParaRPr lang="en-US" dirty="0"/>
              </a:p>
              <a:p>
                <a:pPr marL="1314450" lvl="2" indent="-457200">
                  <a:buFont typeface="+mj-lt"/>
                  <a:buAutoNum type="alphaLcParenR"/>
                </a:pPr>
                <a:endParaRPr lang="en-US" dirty="0"/>
              </a:p>
              <a:p>
                <a:pPr marL="1314450" lvl="2" indent="-457200">
                  <a:buFont typeface="+mj-lt"/>
                  <a:buAutoNum type="alphaLcParenR"/>
                </a:pPr>
                <a:r>
                  <a:rPr lang="en-US" dirty="0"/>
                  <a:t>Kinematic hardening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9558D5-81BF-9C42-D5A4-DD366446A0DE}"/>
                  </a:ext>
                </a:extLst>
              </p:cNvPr>
              <p:cNvSpPr txBox="1"/>
              <p:nvPr/>
            </p:nvSpPr>
            <p:spPr>
              <a:xfrm>
                <a:off x="452372" y="1815647"/>
                <a:ext cx="4563557" cy="1264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9558D5-81BF-9C42-D5A4-DD366446A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72" y="1815647"/>
                <a:ext cx="4563557" cy="12643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D5F58C-B2CA-CBCC-0489-BA99E21214D4}"/>
                  </a:ext>
                </a:extLst>
              </p:cNvPr>
              <p:cNvSpPr txBox="1"/>
              <p:nvPr/>
            </p:nvSpPr>
            <p:spPr>
              <a:xfrm>
                <a:off x="5618502" y="2069663"/>
                <a:ext cx="1441548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D5F58C-B2CA-CBCC-0489-BA99E212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502" y="2069663"/>
                <a:ext cx="1441548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05D071-5465-C632-7C04-35EF3692E894}"/>
                  </a:ext>
                </a:extLst>
              </p:cNvPr>
              <p:cNvSpPr txBox="1"/>
              <p:nvPr/>
            </p:nvSpPr>
            <p:spPr>
              <a:xfrm>
                <a:off x="922020" y="3541323"/>
                <a:ext cx="6411371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400+200×0.1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05D071-5465-C632-7C04-35EF3692E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" y="3541323"/>
                <a:ext cx="6411371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C48882-BEB3-0C11-4EAF-7B908BF934BD}"/>
                  </a:ext>
                </a:extLst>
              </p:cNvPr>
              <p:cNvSpPr txBox="1"/>
              <p:nvPr/>
            </p:nvSpPr>
            <p:spPr>
              <a:xfrm>
                <a:off x="6922890" y="4205285"/>
                <a:ext cx="1743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=420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C48882-BEB3-0C11-4EAF-7B908BF93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890" y="4205285"/>
                <a:ext cx="174393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857B56-BF15-2660-E187-DC87A31A4E22}"/>
                  </a:ext>
                </a:extLst>
              </p:cNvPr>
              <p:cNvSpPr txBox="1"/>
              <p:nvPr/>
            </p:nvSpPr>
            <p:spPr>
              <a:xfrm>
                <a:off x="998220" y="4884005"/>
                <a:ext cx="2496901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857B56-BF15-2660-E187-DC87A31A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" y="4884005"/>
                <a:ext cx="2496901" cy="718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74FB4E-4B81-CFE2-2C2A-BE33D4C6B0AF}"/>
                  </a:ext>
                </a:extLst>
              </p:cNvPr>
              <p:cNvSpPr txBox="1"/>
              <p:nvPr/>
            </p:nvSpPr>
            <p:spPr>
              <a:xfrm>
                <a:off x="653458" y="5531605"/>
                <a:ext cx="5776710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74FB4E-4B81-CFE2-2C2A-BE33D4C6B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8" y="5531605"/>
                <a:ext cx="5776710" cy="71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2A5332-F49B-1D7D-5C59-74E3B9F154E6}"/>
                  </a:ext>
                </a:extLst>
              </p:cNvPr>
              <p:cNvSpPr txBox="1"/>
              <p:nvPr/>
            </p:nvSpPr>
            <p:spPr>
              <a:xfrm>
                <a:off x="6922890" y="5908903"/>
                <a:ext cx="1743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=420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2A5332-F49B-1D7D-5C59-74E3B9F1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890" y="5908903"/>
                <a:ext cx="174393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924182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Uniaxial Bar with Hardening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Combined hardening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0984" y="4600077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three models yield the same stress (proportional loading)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22159-571C-7CC6-41BD-976301E42CFF}"/>
                  </a:ext>
                </a:extLst>
              </p:cNvPr>
              <p:cNvSpPr txBox="1"/>
              <p:nvPr/>
            </p:nvSpPr>
            <p:spPr>
              <a:xfrm>
                <a:off x="1140842" y="1281113"/>
                <a:ext cx="5860001" cy="2316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b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  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22159-571C-7CC6-41BD-976301E42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42" y="1281113"/>
                <a:ext cx="5860001" cy="2316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8D67DA-EE17-BC2E-5198-1EE573D1C2C5}"/>
                  </a:ext>
                </a:extLst>
              </p:cNvPr>
              <p:cNvSpPr txBox="1"/>
              <p:nvPr/>
            </p:nvSpPr>
            <p:spPr>
              <a:xfrm>
                <a:off x="1280327" y="3919321"/>
                <a:ext cx="5370124" cy="435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400+200×0.1</m:t>
                          </m:r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=420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8D67DA-EE17-BC2E-5198-1EE573D1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27" y="3919321"/>
                <a:ext cx="5370124" cy="435889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28272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Elasticity – A material deforms under stress, but then returns to its original shape when the stress is removed</a:t>
            </a:r>
          </a:p>
          <a:p>
            <a:pPr>
              <a:spcBef>
                <a:spcPts val="1200"/>
              </a:spcBef>
            </a:pPr>
            <a:r>
              <a:rPr lang="en-US" dirty="0"/>
              <a:t>Plasticity - deformation of a material undergoing </a:t>
            </a:r>
            <a:r>
              <a:rPr lang="en-US" b="1" dirty="0">
                <a:solidFill>
                  <a:srgbClr val="2C02C6"/>
                </a:solidFill>
              </a:rPr>
              <a:t>non-reversible changes of shape</a:t>
            </a:r>
            <a:r>
              <a:rPr lang="en-US" dirty="0"/>
              <a:t> in response to applied forces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Plasticity in metals is usually a consequence of </a:t>
            </a:r>
            <a:r>
              <a:rPr lang="en-US" b="1" dirty="0">
                <a:solidFill>
                  <a:srgbClr val="2C02C6"/>
                </a:solidFill>
              </a:rPr>
              <a:t>dislocations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Rough nonlinearity</a:t>
            </a:r>
          </a:p>
          <a:p>
            <a:pPr>
              <a:spcBef>
                <a:spcPts val="1200"/>
              </a:spcBef>
            </a:pPr>
            <a:r>
              <a:rPr lang="en-US" dirty="0"/>
              <a:t>Found in most metals, and in general is a good description for a large class of materials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Perfect plasticity </a:t>
            </a:r>
            <a:r>
              <a:rPr lang="en-US" dirty="0"/>
              <a:t>– a property of materials to undergo irreversible deformation without any increase in stresses or loads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Hardening</a:t>
            </a:r>
            <a:r>
              <a:rPr lang="en-US" dirty="0"/>
              <a:t>  - need increasingly higher stresses to result in further plastic deformation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Rate-Independent Elastoplasticity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Additive decomposition</a:t>
            </a:r>
          </a:p>
          <a:p>
            <a:endParaRPr lang="en-US" dirty="0"/>
          </a:p>
          <a:p>
            <a:r>
              <a:rPr lang="en-US" dirty="0"/>
              <a:t>Strain energy (linear elastic)</a:t>
            </a:r>
          </a:p>
          <a:p>
            <a:endParaRPr lang="en-US" dirty="0"/>
          </a:p>
          <a:p>
            <a:r>
              <a:rPr lang="en-US" dirty="0"/>
              <a:t>Stress (differentiating W w.r.t. strain)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3021" y="1334814"/>
            <a:ext cx="398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small deformation assumption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4253" y="5930194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Why we separate volumetric part </a:t>
            </a:r>
            <a:br>
              <a:rPr lang="en-US" b="1" dirty="0">
                <a:solidFill>
                  <a:srgbClr val="2C02C6"/>
                </a:solidFill>
              </a:rPr>
            </a:br>
            <a:r>
              <a:rPr lang="en-US" b="1" dirty="0">
                <a:solidFill>
                  <a:srgbClr val="2C02C6"/>
                </a:solidFill>
              </a:rPr>
              <a:t>from deviatoric part?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3AB07-83C2-CE9E-88A1-4C6B85B94DA0}"/>
              </a:ext>
            </a:extLst>
          </p:cNvPr>
          <p:cNvSpPr txBox="1"/>
          <p:nvPr/>
        </p:nvSpPr>
        <p:spPr>
          <a:xfrm>
            <a:off x="7632915" y="192179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23CAE-CB86-4244-9B5B-4F7A8F2F4F1D}"/>
                  </a:ext>
                </a:extLst>
              </p:cNvPr>
              <p:cNvSpPr txBox="1"/>
              <p:nvPr/>
            </p:nvSpPr>
            <p:spPr>
              <a:xfrm>
                <a:off x="565593" y="1186184"/>
                <a:ext cx="3653180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acc>
                        <m:accPr>
                          <m:chr m:val="̇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23CAE-CB86-4244-9B5B-4F7A8F2F4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93" y="1186184"/>
                <a:ext cx="3653180" cy="506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6E5AD8-1303-14F4-82C2-788110040ACF}"/>
                  </a:ext>
                </a:extLst>
              </p:cNvPr>
              <p:cNvSpPr txBox="1"/>
              <p:nvPr/>
            </p:nvSpPr>
            <p:spPr>
              <a:xfrm>
                <a:off x="565593" y="2124641"/>
                <a:ext cx="611507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6E5AD8-1303-14F4-82C2-788110040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93" y="2124641"/>
                <a:ext cx="611507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F91AC1-84BF-4F26-DDE6-3055BA2C6C2C}"/>
                  </a:ext>
                </a:extLst>
              </p:cNvPr>
              <p:cNvSpPr txBox="1"/>
              <p:nvPr/>
            </p:nvSpPr>
            <p:spPr>
              <a:xfrm>
                <a:off x="493175" y="3280950"/>
                <a:ext cx="4214680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F91AC1-84BF-4F26-DDE6-3055BA2C6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5" y="3280950"/>
                <a:ext cx="4214680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6E979B-40C6-7966-3D7C-C5AD754BBDBC}"/>
                  </a:ext>
                </a:extLst>
              </p:cNvPr>
              <p:cNvSpPr txBox="1"/>
              <p:nvPr/>
            </p:nvSpPr>
            <p:spPr>
              <a:xfrm>
                <a:off x="565593" y="4337755"/>
                <a:ext cx="2310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6E979B-40C6-7966-3D7C-C5AD754BB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93" y="4337755"/>
                <a:ext cx="231031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0B3388-7A45-9BED-C0B1-E6C362AFAC02}"/>
                  </a:ext>
                </a:extLst>
              </p:cNvPr>
              <p:cNvSpPr txBox="1"/>
              <p:nvPr/>
            </p:nvSpPr>
            <p:spPr>
              <a:xfrm>
                <a:off x="526848" y="5091119"/>
                <a:ext cx="2677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0B3388-7A45-9BED-C0B1-E6C362AFA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48" y="5091119"/>
                <a:ext cx="2677913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362F61-91F1-A94B-94A8-4C22F3C29A28}"/>
                  </a:ext>
                </a:extLst>
              </p:cNvPr>
              <p:cNvSpPr txBox="1"/>
              <p:nvPr/>
            </p:nvSpPr>
            <p:spPr>
              <a:xfrm>
                <a:off x="504531" y="5663550"/>
                <a:ext cx="4270977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362F61-91F1-A94B-94A8-4C22F3C29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1" y="5663550"/>
                <a:ext cx="4270977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077B52-6E36-E1C6-EE93-005EC760D81C}"/>
                  </a:ext>
                </a:extLst>
              </p:cNvPr>
              <p:cNvSpPr txBox="1"/>
              <p:nvPr/>
            </p:nvSpPr>
            <p:spPr>
              <a:xfrm>
                <a:off x="4282418" y="4251232"/>
                <a:ext cx="4193392" cy="1055545"/>
              </a:xfrm>
              <a:prstGeom prst="rect">
                <a:avLst/>
              </a:prstGeom>
              <a:noFill/>
              <a:ln w="28575">
                <a:solidFill>
                  <a:srgbClr val="2C02C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plastic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strain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tensor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deviatoric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plastic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strain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tensor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effective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plastic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strain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d>
                              <m:dPr>
                                <m:ctrlP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scalar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077B52-6E36-E1C6-EE93-005EC760D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418" y="4251232"/>
                <a:ext cx="4193392" cy="1055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2C02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830174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Rate-Independent Elastoplasticity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Stress cont.</a:t>
                </a:r>
              </a:p>
              <a:p>
                <a:pPr lvl="1"/>
                <a:r>
                  <a:rPr lang="en-US" dirty="0"/>
                  <a:t>Volumetric stress: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Deviatoric stress:</a:t>
                </a:r>
              </a:p>
              <a:p>
                <a:r>
                  <a:rPr lang="en-US" dirty="0"/>
                  <a:t>Yield function</a:t>
                </a:r>
              </a:p>
              <a:p>
                <a:pPr lvl="1"/>
                <a:r>
                  <a:rPr lang="en-US" dirty="0"/>
                  <a:t>We will use von Mises, pressure insensitive yield function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Radius of elastic domain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 effective plastic strain</a:t>
                </a:r>
              </a:p>
              <a:p>
                <a:r>
                  <a:rPr lang="en-US" dirty="0"/>
                  <a:t>Elastic domain (smooth, convex)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78714" y="1973183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isn’t this </a:t>
            </a:r>
            <a:br>
              <a:rPr lang="en-US" dirty="0"/>
            </a:br>
            <a:r>
              <a:rPr lang="en-US" dirty="0"/>
              <a:t>an elastic strain?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6083970" y="1789253"/>
            <a:ext cx="388883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1883044" y="3436882"/>
            <a:ext cx="4160404" cy="78001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79176" y="3610294"/>
            <a:ext cx="1429407" cy="1476704"/>
            <a:chOff x="5570483" y="5207875"/>
            <a:chExt cx="1429407" cy="1476704"/>
          </a:xfrm>
        </p:grpSpPr>
        <p:sp>
          <p:nvSpPr>
            <p:cNvPr id="12" name="Freeform 11"/>
            <p:cNvSpPr/>
            <p:nvPr/>
          </p:nvSpPr>
          <p:spPr bwMode="auto">
            <a:xfrm>
              <a:off x="5570483" y="5885793"/>
              <a:ext cx="1429407" cy="798786"/>
            </a:xfrm>
            <a:custGeom>
              <a:avLst/>
              <a:gdLst>
                <a:gd name="connsiteX0" fmla="*/ 0 w 1429407"/>
                <a:gd name="connsiteY0" fmla="*/ 0 h 798786"/>
                <a:gd name="connsiteX1" fmla="*/ 10510 w 1429407"/>
                <a:gd name="connsiteY1" fmla="*/ 798786 h 798786"/>
                <a:gd name="connsiteX2" fmla="*/ 1429407 w 1429407"/>
                <a:gd name="connsiteY2" fmla="*/ 798786 h 79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07" h="798786">
                  <a:moveTo>
                    <a:pt x="0" y="0"/>
                  </a:moveTo>
                  <a:lnTo>
                    <a:pt x="10510" y="798786"/>
                  </a:lnTo>
                  <a:lnTo>
                    <a:pt x="1429407" y="7987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570483" y="5875283"/>
              <a:ext cx="1345324" cy="798786"/>
            </a:xfrm>
            <a:custGeom>
              <a:avLst/>
              <a:gdLst>
                <a:gd name="connsiteX0" fmla="*/ 0 w 1345324"/>
                <a:gd name="connsiteY0" fmla="*/ 798786 h 798786"/>
                <a:gd name="connsiteX1" fmla="*/ 294289 w 1345324"/>
                <a:gd name="connsiteY1" fmla="*/ 199696 h 798786"/>
                <a:gd name="connsiteX2" fmla="*/ 1345324 w 1345324"/>
                <a:gd name="connsiteY2" fmla="*/ 0 h 79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324" h="798786">
                  <a:moveTo>
                    <a:pt x="0" y="798786"/>
                  </a:moveTo>
                  <a:lnTo>
                    <a:pt x="294289" y="199696"/>
                  </a:lnTo>
                  <a:lnTo>
                    <a:pt x="1345324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59366" y="5549462"/>
              <a:ext cx="515006" cy="851338"/>
            </a:xfrm>
            <a:custGeom>
              <a:avLst/>
              <a:gdLst>
                <a:gd name="connsiteX0" fmla="*/ 0 w 515006"/>
                <a:gd name="connsiteY0" fmla="*/ 851338 h 851338"/>
                <a:gd name="connsiteX1" fmla="*/ 515006 w 515006"/>
                <a:gd name="connsiteY1" fmla="*/ 0 h 851338"/>
                <a:gd name="connsiteX2" fmla="*/ 515006 w 515006"/>
                <a:gd name="connsiteY2" fmla="*/ 420414 h 8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006" h="851338">
                  <a:moveTo>
                    <a:pt x="0" y="851338"/>
                  </a:moveTo>
                  <a:lnTo>
                    <a:pt x="515006" y="0"/>
                  </a:lnTo>
                  <a:lnTo>
                    <a:pt x="515006" y="420414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8139" y="6264164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itchFamily="18" charset="2"/>
                </a:rPr>
                <a:t>s</a:t>
              </a:r>
              <a:r>
                <a:rPr lang="en-US" baseline="-25000" dirty="0" err="1">
                  <a:latin typeface="Comic Sans MS" pitchFamily="66" charset="0"/>
                </a:rPr>
                <a:t>n</a:t>
              </a:r>
              <a:endParaRPr lang="en-US" baseline="-25000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7381" y="52078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itchFamily="18" charset="2"/>
                </a:rPr>
                <a:t>s</a:t>
              </a:r>
              <a:r>
                <a:rPr lang="en-US" baseline="-25000" dirty="0" err="1">
                  <a:latin typeface="Comic Sans MS" pitchFamily="66" charset="0"/>
                </a:rPr>
                <a:t>tr</a:t>
              </a:r>
              <a:endParaRPr lang="en-US" baseline="-25000" dirty="0"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58911" y="5943598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s</a:t>
              </a:r>
              <a:r>
                <a:rPr lang="en-US" baseline="-25000" dirty="0">
                  <a:latin typeface="Comic Sans MS" pitchFamily="66" charset="0"/>
                </a:rPr>
                <a:t>n+1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21517" y="5228897"/>
            <a:ext cx="2062315" cy="1340069"/>
            <a:chOff x="6495393" y="3831021"/>
            <a:chExt cx="2062315" cy="1340069"/>
          </a:xfrm>
        </p:grpSpPr>
        <p:sp>
          <p:nvSpPr>
            <p:cNvPr id="20" name="Oval 19"/>
            <p:cNvSpPr/>
            <p:nvPr/>
          </p:nvSpPr>
          <p:spPr bwMode="auto">
            <a:xfrm>
              <a:off x="6495393" y="4025462"/>
              <a:ext cx="1345324" cy="1145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7104993" y="4093780"/>
              <a:ext cx="1271752" cy="320565"/>
            </a:xfrm>
            <a:custGeom>
              <a:avLst/>
              <a:gdLst>
                <a:gd name="connsiteX0" fmla="*/ 0 w 1271752"/>
                <a:gd name="connsiteY0" fmla="*/ 320565 h 320565"/>
                <a:gd name="connsiteX1" fmla="*/ 515007 w 1271752"/>
                <a:gd name="connsiteY1" fmla="*/ 36786 h 320565"/>
                <a:gd name="connsiteX2" fmla="*/ 1271752 w 1271752"/>
                <a:gd name="connsiteY2" fmla="*/ 99848 h 32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752" h="320565">
                  <a:moveTo>
                    <a:pt x="0" y="320565"/>
                  </a:moveTo>
                  <a:cubicBezTo>
                    <a:pt x="151524" y="197068"/>
                    <a:pt x="303048" y="73572"/>
                    <a:pt x="515007" y="36786"/>
                  </a:cubicBezTo>
                  <a:cubicBezTo>
                    <a:pt x="726966" y="0"/>
                    <a:pt x="999359" y="49924"/>
                    <a:pt x="1271752" y="99848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 bwMode="auto">
            <a:xfrm flipH="1">
              <a:off x="7777655" y="4193628"/>
              <a:ext cx="599090" cy="21020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6789682" y="4740166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E, f&lt;0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1722" y="4267201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itchFamily="18" charset="2"/>
                </a:rPr>
                <a:t>s</a:t>
              </a:r>
              <a:r>
                <a:rPr lang="en-US" baseline="-25000" dirty="0" err="1">
                  <a:latin typeface="Comic Sans MS" pitchFamily="66" charset="0"/>
                </a:rPr>
                <a:t>n</a:t>
              </a:r>
              <a:endParaRPr lang="en-US" baseline="-25000" dirty="0">
                <a:latin typeface="Comic Sans MS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72397" y="4272456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s</a:t>
              </a:r>
              <a:r>
                <a:rPr lang="en-US" baseline="-25000" dirty="0">
                  <a:latin typeface="Comic Sans MS" pitchFamily="66" charset="0"/>
                </a:rPr>
                <a:t>n+1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87708" y="3831021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itchFamily="18" charset="2"/>
                </a:rPr>
                <a:t>s</a:t>
              </a:r>
              <a:r>
                <a:rPr lang="en-US" baseline="-25000" dirty="0" err="1">
                  <a:latin typeface="Comic Sans MS" pitchFamily="66" charset="0"/>
                </a:rPr>
                <a:t>tr</a:t>
              </a:r>
              <a:endParaRPr lang="en-US" baseline="-250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8CC80D-8277-0C88-B089-353A28F53AE1}"/>
                  </a:ext>
                </a:extLst>
              </p:cNvPr>
              <p:cNvSpPr txBox="1"/>
              <p:nvPr/>
            </p:nvSpPr>
            <p:spPr>
              <a:xfrm>
                <a:off x="1795234" y="3373017"/>
                <a:ext cx="4295535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8CC80D-8277-0C88-B089-353A28F53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34" y="3373017"/>
                <a:ext cx="4295535" cy="843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CD3A28-F4CC-6C71-FF45-D57F803DE4D4}"/>
                  </a:ext>
                </a:extLst>
              </p:cNvPr>
              <p:cNvSpPr txBox="1"/>
              <p:nvPr/>
            </p:nvSpPr>
            <p:spPr>
              <a:xfrm>
                <a:off x="1065191" y="5776101"/>
                <a:ext cx="374788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𝛈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≤0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CD3A28-F4CC-6C71-FF45-D57F803DE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91" y="5776101"/>
                <a:ext cx="3747885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A0F97E-0227-B746-08C9-44EBF6226646}"/>
                  </a:ext>
                </a:extLst>
              </p:cNvPr>
              <p:cNvSpPr txBox="1"/>
              <p:nvPr/>
            </p:nvSpPr>
            <p:spPr>
              <a:xfrm>
                <a:off x="3167626" y="1865242"/>
                <a:ext cx="19321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A0F97E-0227-B746-08C9-44EBF622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26" y="1865242"/>
                <a:ext cx="1932196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A13D95-CBD2-9401-0FF6-61E08C3A6908}"/>
                  </a:ext>
                </a:extLst>
              </p:cNvPr>
              <p:cNvSpPr txBox="1"/>
              <p:nvPr/>
            </p:nvSpPr>
            <p:spPr>
              <a:xfrm>
                <a:off x="2939133" y="1054022"/>
                <a:ext cx="5374676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A13D95-CBD2-9401-0FF6-61E08C3A6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33" y="1054022"/>
                <a:ext cx="5374676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933538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Rate-Independent Elastoplasticity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Flow rule (determine evolution of plastic strain)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Plastic consistency parameter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(plastic),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(elastic)</a:t>
                </a:r>
              </a:p>
              <a:p>
                <a:r>
                  <a:rPr lang="en-US" dirty="0"/>
                  <a:t>Flow potential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Plastic strain increases in the normal direction to the flow potential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1524000" y="1292772"/>
            <a:ext cx="1912883" cy="56755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33903" y="4637088"/>
            <a:ext cx="2539929" cy="2625561"/>
            <a:chOff x="1135117" y="4637088"/>
            <a:chExt cx="2539929" cy="2625561"/>
          </a:xfrm>
        </p:grpSpPr>
        <p:sp>
          <p:nvSpPr>
            <p:cNvPr id="10" name="Arc 9"/>
            <p:cNvSpPr/>
            <p:nvPr/>
          </p:nvSpPr>
          <p:spPr bwMode="auto">
            <a:xfrm>
              <a:off x="1135117" y="5507421"/>
              <a:ext cx="1755228" cy="1755228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>
              <a:off x="1382110" y="5239407"/>
              <a:ext cx="1755228" cy="1755228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1655383" y="4997668"/>
              <a:ext cx="1755228" cy="1755228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2543503" y="4960883"/>
              <a:ext cx="788276" cy="70419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228195" y="5423336"/>
              <a:ext cx="735724" cy="59909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Freeform 16"/>
            <p:cNvSpPr/>
            <p:nvPr/>
          </p:nvSpPr>
          <p:spPr bwMode="auto">
            <a:xfrm>
              <a:off x="2669628" y="5602014"/>
              <a:ext cx="178675" cy="252248"/>
            </a:xfrm>
            <a:custGeom>
              <a:avLst/>
              <a:gdLst>
                <a:gd name="connsiteX0" fmla="*/ 0 w 178675"/>
                <a:gd name="connsiteY0" fmla="*/ 0 h 252248"/>
                <a:gd name="connsiteX1" fmla="*/ 178675 w 178675"/>
                <a:gd name="connsiteY1" fmla="*/ 147145 h 252248"/>
                <a:gd name="connsiteX2" fmla="*/ 105103 w 178675"/>
                <a:gd name="connsiteY2" fmla="*/ 252248 h 25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75" h="252248">
                  <a:moveTo>
                    <a:pt x="0" y="0"/>
                  </a:moveTo>
                  <a:lnTo>
                    <a:pt x="178675" y="147145"/>
                  </a:lnTo>
                  <a:lnTo>
                    <a:pt x="105103" y="25224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32690" y="628518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g</a:t>
              </a:r>
              <a:r>
                <a:rPr lang="en-US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2745" y="6017172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g</a:t>
              </a:r>
              <a:r>
                <a:rPr lang="en-US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3974" y="5754414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g</a:t>
              </a:r>
              <a:r>
                <a:rPr lang="en-US" baseline="-25000" dirty="0">
                  <a:latin typeface="Comic Sans MS" pitchFamily="66" charset="0"/>
                </a:rPr>
                <a:t>3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3323952" y="4637088"/>
            <a:ext cx="293687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42720" imgH="647640" progId="Equation.DSMT4">
                    <p:embed/>
                  </p:oleObj>
                </mc:Choice>
                <mc:Fallback>
                  <p:oleObj name="Equation" r:id="rId3" imgW="342720" imgH="64764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952" y="4637088"/>
                          <a:ext cx="293687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3A085C-8A41-581A-1547-C690744664B3}"/>
                  </a:ext>
                </a:extLst>
              </p:cNvPr>
              <p:cNvSpPr txBox="1"/>
              <p:nvPr/>
            </p:nvSpPr>
            <p:spPr>
              <a:xfrm>
                <a:off x="1340603" y="3215898"/>
                <a:ext cx="5108001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3A085C-8A41-581A-1547-C69074466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03" y="3215898"/>
                <a:ext cx="5108001" cy="795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6E79CA-393F-23B7-A62F-E63A9C3063C1}"/>
              </a:ext>
            </a:extLst>
          </p:cNvPr>
          <p:cNvGrpSpPr/>
          <p:nvPr/>
        </p:nvGrpSpPr>
        <p:grpSpPr>
          <a:xfrm>
            <a:off x="5948855" y="1384393"/>
            <a:ext cx="1920719" cy="708636"/>
            <a:chOff x="5948855" y="1384393"/>
            <a:chExt cx="1920719" cy="708636"/>
          </a:xfrm>
        </p:grpSpPr>
        <p:sp>
          <p:nvSpPr>
            <p:cNvPr id="6" name="TextBox 5"/>
            <p:cNvSpPr txBox="1"/>
            <p:nvPr/>
          </p:nvSpPr>
          <p:spPr>
            <a:xfrm>
              <a:off x="5948855" y="1723697"/>
              <a:ext cx="1920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Plastic variables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68DFF90-9741-0283-074E-750D417EC464}"/>
                    </a:ext>
                  </a:extLst>
                </p:cNvPr>
                <p:cNvSpPr txBox="1"/>
                <p:nvPr/>
              </p:nvSpPr>
              <p:spPr>
                <a:xfrm>
                  <a:off x="6058056" y="1384393"/>
                  <a:ext cx="1434944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𝛏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68DFF90-9741-0283-074E-750D417EC4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056" y="1384393"/>
                  <a:ext cx="1434944" cy="423770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9F7491-F9F5-2F2D-D133-3EB7F56A69B3}"/>
                  </a:ext>
                </a:extLst>
              </p:cNvPr>
              <p:cNvSpPr txBox="1"/>
              <p:nvPr/>
            </p:nvSpPr>
            <p:spPr>
              <a:xfrm>
                <a:off x="1474941" y="1345718"/>
                <a:ext cx="2011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9F7491-F9F5-2F2D-D133-3EB7F56A6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41" y="1345718"/>
                <a:ext cx="2011000" cy="461665"/>
              </a:xfrm>
              <a:prstGeom prst="rect">
                <a:avLst/>
              </a:prstGeom>
              <a:blipFill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963851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Rate-Independent Elastoplasticity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Associative flow rule</a:t>
            </a:r>
          </a:p>
          <a:p>
            <a:pPr lvl="1"/>
            <a:r>
              <a:rPr lang="en-US" dirty="0"/>
              <a:t>Flow potential = yield function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606566" y="1681655"/>
            <a:ext cx="2144110" cy="96695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4919" y="1986456"/>
            <a:ext cx="3121367" cy="1062337"/>
            <a:chOff x="5812223" y="1986456"/>
            <a:chExt cx="3121367" cy="1062337"/>
          </a:xfrm>
        </p:grpSpPr>
        <p:sp>
          <p:nvSpPr>
            <p:cNvPr id="7" name="TextBox 6"/>
            <p:cNvSpPr txBox="1"/>
            <p:nvPr/>
          </p:nvSpPr>
          <p:spPr>
            <a:xfrm>
              <a:off x="5812223" y="1986456"/>
              <a:ext cx="3121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2C02C6"/>
                  </a:solidFill>
                </a:rPr>
                <a:t>Unit deviatoric tensor</a:t>
              </a:r>
              <a:br>
                <a:rPr lang="en-US" b="1" dirty="0">
                  <a:solidFill>
                    <a:srgbClr val="2C02C6"/>
                  </a:solidFill>
                </a:rPr>
              </a:br>
              <a:r>
                <a:rPr lang="en-US" b="1" dirty="0">
                  <a:solidFill>
                    <a:srgbClr val="2C02C6"/>
                  </a:solidFill>
                </a:rPr>
                <a:t>normal to the yield surface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5400000">
              <a:off x="6518819" y="2816772"/>
              <a:ext cx="46245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ounded Rectangle 11"/>
          <p:cNvSpPr/>
          <p:nvPr/>
        </p:nvSpPr>
        <p:spPr bwMode="auto">
          <a:xfrm>
            <a:off x="1375090" y="3951890"/>
            <a:ext cx="3239773" cy="103001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56138" y="5433848"/>
                <a:ext cx="50064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determines the direction of plastic strain rate 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determines the magnitude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38" y="5433848"/>
                <a:ext cx="5006499" cy="646331"/>
              </a:xfrm>
              <a:prstGeom prst="rect">
                <a:avLst/>
              </a:prstGeom>
              <a:blipFill>
                <a:blip r:embed="rId2"/>
                <a:stretch>
                  <a:fillRect l="-109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2B204-C13C-5AB4-52F2-481BA46985B9}"/>
                  </a:ext>
                </a:extLst>
              </p:cNvPr>
              <p:cNvSpPr txBox="1"/>
              <p:nvPr/>
            </p:nvSpPr>
            <p:spPr>
              <a:xfrm>
                <a:off x="2512981" y="1730354"/>
                <a:ext cx="2331279" cy="858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2B204-C13C-5AB4-52F2-481BA4698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981" y="1730354"/>
                <a:ext cx="2331279" cy="858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4391DB-0A38-2782-7ABB-33FFF853AD99}"/>
                  </a:ext>
                </a:extLst>
              </p:cNvPr>
              <p:cNvSpPr txBox="1"/>
              <p:nvPr/>
            </p:nvSpPr>
            <p:spPr>
              <a:xfrm>
                <a:off x="1064062" y="2802245"/>
                <a:ext cx="5611536" cy="892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ra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rad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4391DB-0A38-2782-7ABB-33FFF853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2" y="2802245"/>
                <a:ext cx="5611536" cy="892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DA1840-E61E-21D0-7866-668852039085}"/>
                  </a:ext>
                </a:extLst>
              </p:cNvPr>
              <p:cNvSpPr txBox="1"/>
              <p:nvPr/>
            </p:nvSpPr>
            <p:spPr>
              <a:xfrm>
                <a:off x="622174" y="4038349"/>
                <a:ext cx="4128502" cy="857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DA1840-E61E-21D0-7866-668852039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4" y="4038349"/>
                <a:ext cx="4128502" cy="857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803114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Rate-Independent Elastoplasticity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 of plastic variables (hardening model)</a:t>
            </a:r>
          </a:p>
          <a:p>
            <a:r>
              <a:rPr lang="en-US" dirty="0"/>
              <a:t>Back stress </a:t>
            </a:r>
            <a:r>
              <a:rPr lang="en-US" b="1" dirty="0">
                <a:latin typeface="Symbol" pitchFamily="18" charset="2"/>
              </a:rPr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Effective plastic strain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 lvl="1"/>
            <a:r>
              <a:rPr lang="en-US" dirty="0"/>
              <a:t>Note: plastic deformation only occurs in deviatoric components</a:t>
            </a:r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88276" y="1734207"/>
            <a:ext cx="4866290" cy="1040524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20729" y="2632292"/>
            <a:ext cx="3469394" cy="761945"/>
            <a:chOff x="4614041" y="2511972"/>
            <a:chExt cx="3469394" cy="761945"/>
          </a:xfrm>
        </p:grpSpPr>
        <p:sp>
          <p:nvSpPr>
            <p:cNvPr id="6" name="Freeform 5"/>
            <p:cNvSpPr/>
            <p:nvPr/>
          </p:nvSpPr>
          <p:spPr bwMode="auto">
            <a:xfrm>
              <a:off x="4614041" y="2511972"/>
              <a:ext cx="1082566" cy="409904"/>
            </a:xfrm>
            <a:custGeom>
              <a:avLst/>
              <a:gdLst>
                <a:gd name="connsiteX0" fmla="*/ 1082566 w 1082566"/>
                <a:gd name="connsiteY0" fmla="*/ 409904 h 409904"/>
                <a:gd name="connsiteX1" fmla="*/ 0 w 1082566"/>
                <a:gd name="connsiteY1" fmla="*/ 409904 h 409904"/>
                <a:gd name="connsiteX2" fmla="*/ 0 w 1082566"/>
                <a:gd name="connsiteY2" fmla="*/ 0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566" h="409904">
                  <a:moveTo>
                    <a:pt x="1082566" y="409904"/>
                  </a:moveTo>
                  <a:lnTo>
                    <a:pt x="0" y="409904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4565" y="26275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2C02C6"/>
                  </a:solidFill>
                </a:rPr>
                <a:t>Plastic modulus for</a:t>
              </a:r>
              <a:br>
                <a:rPr lang="en-US" b="1" dirty="0">
                  <a:solidFill>
                    <a:srgbClr val="2C02C6"/>
                  </a:solidFill>
                </a:rPr>
              </a:br>
              <a:r>
                <a:rPr lang="en-US" b="1" dirty="0">
                  <a:solidFill>
                    <a:srgbClr val="2C02C6"/>
                  </a:solidFill>
                </a:rPr>
                <a:t>kinematic hardening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987972" y="5655101"/>
            <a:ext cx="1631241" cy="75848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686097" y="5265683"/>
            <a:ext cx="2186151" cy="110358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E9559D-EF18-B355-79B8-4D24C0B5C785}"/>
                  </a:ext>
                </a:extLst>
              </p:cNvPr>
              <p:cNvSpPr txBox="1"/>
              <p:nvPr/>
            </p:nvSpPr>
            <p:spPr>
              <a:xfrm>
                <a:off x="710381" y="1838985"/>
                <a:ext cx="5022080" cy="867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E9559D-EF18-B355-79B8-4D24C0B5C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81" y="1838985"/>
                <a:ext cx="5022080" cy="8674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67AA8-D144-9BF3-55D0-1392D267E83D}"/>
                  </a:ext>
                </a:extLst>
              </p:cNvPr>
              <p:cNvSpPr txBox="1"/>
              <p:nvPr/>
            </p:nvSpPr>
            <p:spPr>
              <a:xfrm>
                <a:off x="901397" y="3767575"/>
                <a:ext cx="3524619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ra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d>
                        <m:dPr>
                          <m:begChr m:val="‖"/>
                          <m:endChr m:val="‖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67AA8-D144-9BF3-55D0-1392D267E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97" y="3767575"/>
                <a:ext cx="3524619" cy="843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77E7F8-8A03-E075-1324-3B5CCBBB0AD1}"/>
                  </a:ext>
                </a:extLst>
              </p:cNvPr>
              <p:cNvSpPr txBox="1"/>
              <p:nvPr/>
            </p:nvSpPr>
            <p:spPr>
              <a:xfrm>
                <a:off x="971310" y="5052367"/>
                <a:ext cx="1305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77E7F8-8A03-E075-1324-3B5CCBBB0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10" y="5052367"/>
                <a:ext cx="130516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CD2E69-41A4-910B-C4FC-95CF5EA18BA8}"/>
                  </a:ext>
                </a:extLst>
              </p:cNvPr>
              <p:cNvSpPr txBox="1"/>
              <p:nvPr/>
            </p:nvSpPr>
            <p:spPr>
              <a:xfrm>
                <a:off x="935060" y="5600700"/>
                <a:ext cx="1551900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CD2E69-41A4-910B-C4FC-95CF5EA1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60" y="5600700"/>
                <a:ext cx="1551900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C28E06-35F5-090A-EA4D-2EE5C0E8D01B}"/>
                  </a:ext>
                </a:extLst>
              </p:cNvPr>
              <p:cNvSpPr txBox="1"/>
              <p:nvPr/>
            </p:nvSpPr>
            <p:spPr>
              <a:xfrm>
                <a:off x="2471754" y="5083011"/>
                <a:ext cx="2559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C28E06-35F5-090A-EA4D-2EE5C0E8D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54" y="5083011"/>
                <a:ext cx="2559034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13A828-9A77-3EBE-E695-1273AA79DE00}"/>
                  </a:ext>
                </a:extLst>
              </p:cNvPr>
              <p:cNvSpPr txBox="1"/>
              <p:nvPr/>
            </p:nvSpPr>
            <p:spPr>
              <a:xfrm>
                <a:off x="6147549" y="5332390"/>
                <a:ext cx="1442574" cy="44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13A828-9A77-3EBE-E695-1273AA79D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49" y="5332390"/>
                <a:ext cx="1442574" cy="445891"/>
              </a:xfrm>
              <a:prstGeom prst="rect">
                <a:avLst/>
              </a:prstGeom>
              <a:blipFill>
                <a:blip r:embed="rId7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884B83-608C-1DE1-928F-96DDA557CAB0}"/>
                  </a:ext>
                </a:extLst>
              </p:cNvPr>
              <p:cNvSpPr txBox="1"/>
              <p:nvPr/>
            </p:nvSpPr>
            <p:spPr>
              <a:xfrm>
                <a:off x="5861717" y="5844988"/>
                <a:ext cx="1912383" cy="418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̇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𝐡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884B83-608C-1DE1-928F-96DDA557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17" y="5844988"/>
                <a:ext cx="1912383" cy="418000"/>
              </a:xfrm>
              <a:prstGeom prst="rect">
                <a:avLst/>
              </a:prstGeom>
              <a:blipFill>
                <a:blip r:embed="rId8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44220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Rate-Independent Elastoplasticity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Kuhn-Tucker conditions</a:t>
                </a:r>
              </a:p>
              <a:p>
                <a:pPr lvl="1"/>
                <a:r>
                  <a:rPr lang="en-US" dirty="0"/>
                  <a:t>The plastic consistency parameter must satisfy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Within elastic domain: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On the yield surface</a:t>
                </a:r>
              </a:p>
              <a:p>
                <a:pPr marL="857250" lvl="1" indent="-457200">
                  <a:buFont typeface="+mj-lt"/>
                  <a:buAutoNum type="alphaLcPeriod"/>
                </a:pPr>
                <a:r>
                  <a:rPr lang="en-US" dirty="0"/>
                  <a:t>Elastic unloading</a:t>
                </a:r>
              </a:p>
              <a:p>
                <a:pPr marL="857250" lvl="1" indent="-457200">
                  <a:spcBef>
                    <a:spcPts val="2400"/>
                  </a:spcBef>
                  <a:buFont typeface="+mj-lt"/>
                  <a:buAutoNum type="alphaLcPeriod"/>
                </a:pPr>
                <a:r>
                  <a:rPr lang="en-US" dirty="0"/>
                  <a:t>Neutral loading</a:t>
                </a:r>
              </a:p>
              <a:p>
                <a:pPr marL="857250" lvl="1" indent="-457200">
                  <a:spcBef>
                    <a:spcPts val="2400"/>
                  </a:spcBef>
                  <a:buFont typeface="+mj-lt"/>
                  <a:buAutoNum type="alphaLcPeriod"/>
                </a:pPr>
                <a:r>
                  <a:rPr lang="en-US" dirty="0"/>
                  <a:t>Plastic loading (process attempt to violate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>
                    <a:latin typeface="Comic Sans MS"/>
                  </a:rPr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070538" y="1744717"/>
            <a:ext cx="3279228" cy="54653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74069" y="5071240"/>
            <a:ext cx="1822332" cy="1455684"/>
            <a:chOff x="6674069" y="5071240"/>
            <a:chExt cx="1822332" cy="1455684"/>
          </a:xfrm>
        </p:grpSpPr>
        <p:sp>
          <p:nvSpPr>
            <p:cNvPr id="10" name="Oval 9"/>
            <p:cNvSpPr/>
            <p:nvPr/>
          </p:nvSpPr>
          <p:spPr bwMode="auto">
            <a:xfrm>
              <a:off x="6674069" y="5696607"/>
              <a:ext cx="1271752" cy="83031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826469" y="5554718"/>
              <a:ext cx="1271752" cy="83031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068207" y="5449613"/>
              <a:ext cx="1271752" cy="830317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Flowchart: Connector 12"/>
            <p:cNvSpPr/>
            <p:nvPr/>
          </p:nvSpPr>
          <p:spPr bwMode="auto">
            <a:xfrm>
              <a:off x="7514897" y="5707117"/>
              <a:ext cx="94593" cy="94593"/>
            </a:xfrm>
            <a:prstGeom prst="flowChartConnector">
              <a:avLst/>
            </a:prstGeom>
            <a:solidFill>
              <a:srgbClr val="2C02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Flowchart: Connector 13"/>
            <p:cNvSpPr/>
            <p:nvPr/>
          </p:nvSpPr>
          <p:spPr bwMode="auto">
            <a:xfrm>
              <a:off x="7782907" y="5596767"/>
              <a:ext cx="94593" cy="94593"/>
            </a:xfrm>
            <a:prstGeom prst="flowChartConnector">
              <a:avLst/>
            </a:prstGeom>
            <a:solidFill>
              <a:srgbClr val="2C02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Flowchart: Connector 14"/>
            <p:cNvSpPr/>
            <p:nvPr/>
          </p:nvSpPr>
          <p:spPr bwMode="auto">
            <a:xfrm>
              <a:off x="8035147" y="5470647"/>
              <a:ext cx="94593" cy="94593"/>
            </a:xfrm>
            <a:prstGeom prst="flowChartConnector">
              <a:avLst/>
            </a:prstGeom>
            <a:solidFill>
              <a:srgbClr val="2C02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10096" y="5717627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f </a:t>
              </a:r>
              <a:r>
                <a:rPr lang="en-US" dirty="0"/>
                <a:t>= 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56482" y="507124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f </a:t>
              </a:r>
              <a:r>
                <a:rPr lang="en-US" dirty="0"/>
                <a:t>= 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7F47FC-126C-FB3F-D8D8-39B2566FE65D}"/>
                  </a:ext>
                </a:extLst>
              </p:cNvPr>
              <p:cNvSpPr txBox="1"/>
              <p:nvPr/>
            </p:nvSpPr>
            <p:spPr>
              <a:xfrm>
                <a:off x="2061109" y="1721059"/>
                <a:ext cx="3288657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7F47FC-126C-FB3F-D8D8-39B2566FE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09" y="1721059"/>
                <a:ext cx="3288657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9E5849-5F94-C8B9-1D39-E2986115F449}"/>
                  </a:ext>
                </a:extLst>
              </p:cNvPr>
              <p:cNvSpPr txBox="1"/>
              <p:nvPr/>
            </p:nvSpPr>
            <p:spPr>
              <a:xfrm>
                <a:off x="3649851" y="2588746"/>
                <a:ext cx="3724096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9E5849-5F94-C8B9-1D39-E2986115F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851" y="2588746"/>
                <a:ext cx="3724096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537859-E318-BBA1-76DD-CC3520C0CE7E}"/>
                  </a:ext>
                </a:extLst>
              </p:cNvPr>
              <p:cNvSpPr txBox="1"/>
              <p:nvPr/>
            </p:nvSpPr>
            <p:spPr>
              <a:xfrm>
                <a:off x="3059113" y="3632679"/>
                <a:ext cx="3146118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537859-E318-BBA1-76DD-CC3520C0C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13" y="3632679"/>
                <a:ext cx="3146118" cy="437684"/>
              </a:xfrm>
              <a:prstGeom prst="rect">
                <a:avLst/>
              </a:prstGeom>
              <a:blipFill>
                <a:blip r:embed="rId5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44E7BB-EF65-D5EC-BA6B-B4F3E9F6F106}"/>
                  </a:ext>
                </a:extLst>
              </p:cNvPr>
              <p:cNvSpPr txBox="1"/>
              <p:nvPr/>
            </p:nvSpPr>
            <p:spPr>
              <a:xfrm>
                <a:off x="3059113" y="4301590"/>
                <a:ext cx="3146118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44E7BB-EF65-D5EC-BA6B-B4F3E9F6F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13" y="4301590"/>
                <a:ext cx="3146118" cy="437684"/>
              </a:xfrm>
              <a:prstGeom prst="rect">
                <a:avLst/>
              </a:prstGeom>
              <a:blipFill>
                <a:blip r:embed="rId6"/>
                <a:stretch>
                  <a:fillRect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96B5DD-8D9E-E06C-E6C2-6EF5F135B47A}"/>
                  </a:ext>
                </a:extLst>
              </p:cNvPr>
              <p:cNvSpPr txBox="1"/>
              <p:nvPr/>
            </p:nvSpPr>
            <p:spPr>
              <a:xfrm>
                <a:off x="2165131" y="5354664"/>
                <a:ext cx="3146118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96B5DD-8D9E-E06C-E6C2-6EF5F135B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131" y="5354664"/>
                <a:ext cx="3146118" cy="437684"/>
              </a:xfrm>
              <a:prstGeom prst="rect">
                <a:avLst/>
              </a:prstGeom>
              <a:blipFill>
                <a:blip r:embed="rId7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89565F0-5186-CAF6-2122-19A5D51085A6}"/>
              </a:ext>
            </a:extLst>
          </p:cNvPr>
          <p:cNvGrpSpPr/>
          <p:nvPr/>
        </p:nvGrpSpPr>
        <p:grpSpPr>
          <a:xfrm>
            <a:off x="2007476" y="5921155"/>
            <a:ext cx="3026979" cy="693683"/>
            <a:chOff x="2007476" y="5990896"/>
            <a:chExt cx="3026979" cy="693683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2007476" y="5990896"/>
              <a:ext cx="3026979" cy="693683"/>
            </a:xfrm>
            <a:prstGeom prst="roundRect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65131" y="6222123"/>
              <a:ext cx="1951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Euclid Symbol"/>
                </a:rPr>
                <a:t> </a:t>
              </a:r>
              <a:r>
                <a:rPr lang="en-US" dirty="0"/>
                <a:t>Equivalent to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18CFD1-5D70-955A-3A24-D0EAE8D6F792}"/>
                    </a:ext>
                  </a:extLst>
                </p:cNvPr>
                <p:cNvSpPr txBox="1"/>
                <p:nvPr/>
              </p:nvSpPr>
              <p:spPr>
                <a:xfrm>
                  <a:off x="3846654" y="6137843"/>
                  <a:ext cx="1022780" cy="418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̇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18CFD1-5D70-955A-3A24-D0EAE8D6F7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54" y="6137843"/>
                  <a:ext cx="1022780" cy="418769"/>
                </a:xfrm>
                <a:prstGeom prst="rect">
                  <a:avLst/>
                </a:prstGeom>
                <a:blipFill>
                  <a:blip r:embed="rId8"/>
                  <a:stretch>
                    <a:fillRect b="-15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5006175"/>
      </p:ext>
    </p:extLst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Elastoplasticity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Elastoplasticity boils down to how to calculate plasticity consistency parameter</a:t>
                </a:r>
              </a:p>
              <a:p>
                <a:r>
                  <a:rPr lang="en-US" dirty="0"/>
                  <a:t>Classical plasticity uses the rate form of evolution relations to calculate it</a:t>
                </a:r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Plastic consistency condition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only non-zero when continues plastic deformation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4824248" y="2469931"/>
            <a:ext cx="1040524" cy="51500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9572" y="6022427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plastic </a:t>
            </a:r>
            <a:br>
              <a:rPr lang="en-US" dirty="0"/>
            </a:br>
            <a:r>
              <a:rPr lang="en-US" dirty="0"/>
              <a:t>consistency parameter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5FE4-99A7-3762-E2C9-C300F23A7649}"/>
                  </a:ext>
                </a:extLst>
              </p:cNvPr>
              <p:cNvSpPr txBox="1"/>
              <p:nvPr/>
            </p:nvSpPr>
            <p:spPr>
              <a:xfrm>
                <a:off x="4765582" y="2475727"/>
                <a:ext cx="1188852" cy="48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acc>
                        <m:accPr>
                          <m:chr m:val="̇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5FE4-99A7-3762-E2C9-C300F23A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582" y="2475727"/>
                <a:ext cx="1188852" cy="483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92ECF5-348F-D545-A7DE-A22897BDE9E5}"/>
                  </a:ext>
                </a:extLst>
              </p:cNvPr>
              <p:cNvSpPr txBox="1"/>
              <p:nvPr/>
            </p:nvSpPr>
            <p:spPr>
              <a:xfrm>
                <a:off x="677325" y="3523813"/>
                <a:ext cx="2358979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92ECF5-348F-D545-A7DE-A22897BDE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25" y="3523813"/>
                <a:ext cx="2358979" cy="437684"/>
              </a:xfrm>
              <a:prstGeom prst="rect">
                <a:avLst/>
              </a:prstGeom>
              <a:blipFill>
                <a:blip r:embed="rId4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2B242-6B2A-D3FF-6C97-552BAE5EE4F7}"/>
                  </a:ext>
                </a:extLst>
              </p:cNvPr>
              <p:cNvSpPr txBox="1"/>
              <p:nvPr/>
            </p:nvSpPr>
            <p:spPr>
              <a:xfrm>
                <a:off x="677325" y="4120713"/>
                <a:ext cx="3390800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2B242-6B2A-D3FF-6C97-552BAE5EE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25" y="4120713"/>
                <a:ext cx="3390800" cy="7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D212DC-8987-AF7E-0777-D4A34582374D}"/>
                  </a:ext>
                </a:extLst>
              </p:cNvPr>
              <p:cNvSpPr txBox="1"/>
              <p:nvPr/>
            </p:nvSpPr>
            <p:spPr>
              <a:xfrm>
                <a:off x="677325" y="4948568"/>
                <a:ext cx="3454022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D212DC-8987-AF7E-0777-D4A345823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25" y="4948568"/>
                <a:ext cx="3454022" cy="729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FE1AA0-B8B3-E3CA-3E59-C8FB6F7CD1C7}"/>
                  </a:ext>
                </a:extLst>
              </p:cNvPr>
              <p:cNvSpPr txBox="1"/>
              <p:nvPr/>
            </p:nvSpPr>
            <p:spPr>
              <a:xfrm>
                <a:off x="672252" y="5776423"/>
                <a:ext cx="3996607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FE1AA0-B8B3-E3CA-3E59-C8FB6F7C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2" y="5776423"/>
                <a:ext cx="3996607" cy="7294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F4F363-FE8A-F711-0647-6768469CE187}"/>
                  </a:ext>
                </a:extLst>
              </p:cNvPr>
              <p:cNvSpPr txBox="1"/>
              <p:nvPr/>
            </p:nvSpPr>
            <p:spPr>
              <a:xfrm>
                <a:off x="5738467" y="3975817"/>
                <a:ext cx="2313518" cy="865750"/>
              </a:xfrm>
              <a:prstGeom prst="rect">
                <a:avLst/>
              </a:prstGeom>
              <a:noFill/>
              <a:ln w="19050">
                <a:solidFill>
                  <a:srgbClr val="2C02C6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</m:acc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𝐃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</m:acc>
                                <m: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</m:acc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𝐡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𝝃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F4F363-FE8A-F711-0647-6768469CE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467" y="3975817"/>
                <a:ext cx="2313518" cy="8657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2C02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761802"/>
      </p:ext>
    </p:extLst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Plastic consistency parameter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Elastoplasticity cont.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24077" y="1372581"/>
            <a:ext cx="3204147" cy="153966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8331" y="145042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the denominator is positive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83476" y="5654566"/>
                <a:ext cx="340920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2C02C6"/>
                        </a:solidFill>
                      </a:rPr>
                      <m:t>𝜃</m:t>
                    </m:r>
                    <m:r>
                      <a:rPr lang="en-US" sz="2000" b="0" i="1" dirty="0" smtClean="0">
                        <a:solidFill>
                          <a:srgbClr val="2C02C6"/>
                        </a:solidFill>
                      </a:rPr>
                      <m:t>&lt;90</m:t>
                    </m:r>
                    <m:r>
                      <a:rPr lang="en-US" sz="2000" b="0" i="1" dirty="0" smtClean="0">
                        <a:solidFill>
                          <a:srgbClr val="2C02C6"/>
                        </a:solidFill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b="1" dirty="0">
                    <a:solidFill>
                      <a:srgbClr val="2C02C6"/>
                    </a:solidFill>
                  </a:rPr>
                  <a:t> : plastic loading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2C02C6"/>
                        </a:solidFill>
                      </a:rPr>
                      <m:t>𝜃</m:t>
                    </m:r>
                    <m:r>
                      <a:rPr lang="en-US" sz="2000" b="0" i="1" dirty="0" smtClean="0">
                        <a:solidFill>
                          <a:srgbClr val="2C02C6"/>
                        </a:solidFill>
                      </a:rPr>
                      <m:t>=</m:t>
                    </m:r>
                    <m:r>
                      <a:rPr lang="en-US" sz="2000" i="1" dirty="0">
                        <a:solidFill>
                          <a:srgbClr val="2C02C6"/>
                        </a:solidFill>
                      </a:rPr>
                      <m:t>90</m:t>
                    </m:r>
                    <m:r>
                      <a:rPr lang="en-US" sz="2000" i="1" dirty="0">
                        <a:solidFill>
                          <a:srgbClr val="2C02C6"/>
                        </a:solidFill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b="1" dirty="0">
                    <a:solidFill>
                      <a:srgbClr val="2C02C6"/>
                    </a:solidFill>
                  </a:rPr>
                  <a:t> : neutral loading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2C02C6"/>
                        </a:solidFill>
                      </a:rPr>
                      <m:t>𝜃</m:t>
                    </m:r>
                    <m:r>
                      <a:rPr lang="en-US" sz="2000" b="0" i="1" dirty="0" smtClean="0">
                        <a:solidFill>
                          <a:srgbClr val="2C02C6"/>
                        </a:solidFill>
                      </a:rPr>
                      <m:t>&gt;</m:t>
                    </m:r>
                    <m:r>
                      <a:rPr lang="en-US" sz="2000" i="1" dirty="0">
                        <a:solidFill>
                          <a:srgbClr val="2C02C6"/>
                        </a:solidFill>
                      </a:rPr>
                      <m:t>90</m:t>
                    </m:r>
                    <m:r>
                      <a:rPr lang="en-US" sz="2000" i="1" dirty="0">
                        <a:solidFill>
                          <a:srgbClr val="2C02C6"/>
                        </a:solidFill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b="1" dirty="0">
                    <a:solidFill>
                      <a:srgbClr val="2C02C6"/>
                    </a:solidFill>
                  </a:rPr>
                  <a:t> : elastic unloading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6" y="5654566"/>
                <a:ext cx="3409203" cy="1015663"/>
              </a:xfrm>
              <a:prstGeom prst="rect">
                <a:avLst/>
              </a:prstGeom>
              <a:blipFill>
                <a:blip r:embed="rId2"/>
                <a:stretch>
                  <a:fillRect t="-3012" r="-357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2B3E8B-8969-5074-DE3E-73793BB75498}"/>
                  </a:ext>
                </a:extLst>
              </p:cNvPr>
              <p:cNvSpPr txBox="1"/>
              <p:nvPr/>
            </p:nvSpPr>
            <p:spPr>
              <a:xfrm>
                <a:off x="5506244" y="1738301"/>
                <a:ext cx="2214068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  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  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2B3E8B-8969-5074-DE3E-73793BB75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44" y="1738301"/>
                <a:ext cx="2214068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61B3CB-A71B-AC73-067F-124AFDE03249}"/>
                  </a:ext>
                </a:extLst>
              </p:cNvPr>
              <p:cNvSpPr txBox="1"/>
              <p:nvPr/>
            </p:nvSpPr>
            <p:spPr>
              <a:xfrm>
                <a:off x="1102014" y="1413090"/>
                <a:ext cx="2996013" cy="14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den>
                              </m:f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den>
                          </m:f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den>
                          </m:f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61B3CB-A71B-AC73-067F-124AFDE03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14" y="1413090"/>
                <a:ext cx="2996013" cy="1420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F9DDDF-18C8-ADDE-E0F8-BD6335353D5D}"/>
                  </a:ext>
                </a:extLst>
              </p:cNvPr>
              <p:cNvSpPr txBox="1"/>
              <p:nvPr/>
            </p:nvSpPr>
            <p:spPr>
              <a:xfrm>
                <a:off x="1072305" y="3229080"/>
                <a:ext cx="3695371" cy="794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F9DDDF-18C8-ADDE-E0F8-BD633535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05" y="3229080"/>
                <a:ext cx="3695371" cy="794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A882E7-9295-289E-5EA7-CBA75399183F}"/>
                  </a:ext>
                </a:extLst>
              </p:cNvPr>
              <p:cNvSpPr txBox="1"/>
              <p:nvPr/>
            </p:nvSpPr>
            <p:spPr>
              <a:xfrm>
                <a:off x="782664" y="4249133"/>
                <a:ext cx="2439642" cy="1195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den>
                          </m:f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̇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A882E7-9295-289E-5EA7-CBA753991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64" y="4249133"/>
                <a:ext cx="2439642" cy="1195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4A2A71E-E122-AFC5-652D-8068E424081D}"/>
              </a:ext>
            </a:extLst>
          </p:cNvPr>
          <p:cNvGrpSpPr/>
          <p:nvPr/>
        </p:nvGrpSpPr>
        <p:grpSpPr>
          <a:xfrm>
            <a:off x="4370161" y="4197439"/>
            <a:ext cx="4380815" cy="1898848"/>
            <a:chOff x="4370161" y="4197439"/>
            <a:chExt cx="4380815" cy="1898848"/>
          </a:xfrm>
        </p:grpSpPr>
        <p:sp>
          <p:nvSpPr>
            <p:cNvPr id="10" name="Oval 9"/>
            <p:cNvSpPr/>
            <p:nvPr/>
          </p:nvSpPr>
          <p:spPr bwMode="auto">
            <a:xfrm>
              <a:off x="4370161" y="4197439"/>
              <a:ext cx="1524000" cy="141640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E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5441166" y="4969615"/>
              <a:ext cx="90599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>
              <a:stCxn id="10" idx="6"/>
            </p:cNvCxnSpPr>
            <p:nvPr/>
          </p:nvCxnSpPr>
          <p:spPr bwMode="auto">
            <a:xfrm>
              <a:off x="5894161" y="4905643"/>
              <a:ext cx="756745" cy="1914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0" idx="6"/>
            </p:cNvCxnSpPr>
            <p:nvPr/>
          </p:nvCxnSpPr>
          <p:spPr bwMode="auto">
            <a:xfrm>
              <a:off x="5894161" y="4905643"/>
              <a:ext cx="704193" cy="7975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Freeform 16"/>
            <p:cNvSpPr/>
            <p:nvPr/>
          </p:nvSpPr>
          <p:spPr bwMode="auto">
            <a:xfrm>
              <a:off x="5887592" y="4785815"/>
              <a:ext cx="152400" cy="109859"/>
            </a:xfrm>
            <a:custGeom>
              <a:avLst/>
              <a:gdLst>
                <a:gd name="connsiteX0" fmla="*/ 0 w 152400"/>
                <a:gd name="connsiteY0" fmla="*/ 0 h 90487"/>
                <a:gd name="connsiteX1" fmla="*/ 152400 w 152400"/>
                <a:gd name="connsiteY1" fmla="*/ 0 h 90487"/>
                <a:gd name="connsiteX2" fmla="*/ 152400 w 152400"/>
                <a:gd name="connsiteY2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90487">
                  <a:moveTo>
                    <a:pt x="0" y="0"/>
                  </a:moveTo>
                  <a:lnTo>
                    <a:pt x="152400" y="0"/>
                  </a:lnTo>
                  <a:lnTo>
                    <a:pt x="152400" y="90487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Arc 19"/>
            <p:cNvSpPr/>
            <p:nvPr/>
          </p:nvSpPr>
          <p:spPr bwMode="auto">
            <a:xfrm rot="4451857">
              <a:off x="5884909" y="4797687"/>
              <a:ext cx="462566" cy="38100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40018" y="4947713"/>
                  <a:ext cx="38536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018" y="4947713"/>
                  <a:ext cx="385362" cy="3693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DAB55B-D419-DEB5-CFA9-FBD64A8B36F0}"/>
                    </a:ext>
                  </a:extLst>
                </p:cNvPr>
                <p:cNvSpPr txBox="1"/>
                <p:nvPr/>
              </p:nvSpPr>
              <p:spPr>
                <a:xfrm>
                  <a:off x="6324222" y="5696177"/>
                  <a:ext cx="24267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dirty="0" smtClean="0"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acc>
                          <m:accPr>
                            <m:chr m:val="̇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</m:acc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trial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stress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rate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DAB55B-D419-DEB5-CFA9-FBD64A8B36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222" y="5696177"/>
                  <a:ext cx="2426754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0DF3EC7-AA52-6AFC-4E4D-5DB4A5E3E2F8}"/>
                    </a:ext>
                  </a:extLst>
                </p:cNvPr>
                <p:cNvSpPr txBox="1"/>
                <p:nvPr/>
              </p:nvSpPr>
              <p:spPr>
                <a:xfrm>
                  <a:off x="6625380" y="4545751"/>
                  <a:ext cx="1462836" cy="67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dirty="0" smtClean="0">
                                <a:latin typeface="Cambria Math" panose="02040503050406030204" pitchFamily="18" charset="0"/>
                              </a:rPr>
                              <m:t>∂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∂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den>
                        </m:f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normal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0DF3EC7-AA52-6AFC-4E4D-5DB4A5E3E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380" y="4545751"/>
                  <a:ext cx="1462836" cy="67755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2526412"/>
      </p:ext>
    </p:extLst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Elastoplasticity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Elastoplastic tangent stiffness (when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 bwMode="auto">
          <a:xfrm>
            <a:off x="735724" y="4225158"/>
            <a:ext cx="3836276" cy="141608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3611" y="4522103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Continuum elastoplastic </a:t>
            </a:r>
            <a:br>
              <a:rPr lang="en-US" b="1" dirty="0">
                <a:solidFill>
                  <a:srgbClr val="2C02C6"/>
                </a:solidFill>
              </a:rPr>
            </a:br>
            <a:r>
              <a:rPr lang="en-US" b="1" dirty="0">
                <a:solidFill>
                  <a:srgbClr val="2C02C6"/>
                </a:solidFill>
              </a:rPr>
              <a:t>tangent operator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807" y="5822730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general, it is not symmetric, but for associative flow rule, it 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EEFFC9-66DB-B212-3F08-D73897F36618}"/>
                  </a:ext>
                </a:extLst>
              </p:cNvPr>
              <p:cNvSpPr txBox="1"/>
              <p:nvPr/>
            </p:nvSpPr>
            <p:spPr>
              <a:xfrm>
                <a:off x="659262" y="4220532"/>
                <a:ext cx="3912738" cy="14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den>
                              </m:f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den>
                          </m:f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den>
                          </m:f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EEFFC9-66DB-B212-3F08-D73897F36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62" y="4220532"/>
                <a:ext cx="3912738" cy="1420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2C2370-E026-2910-F5A5-03C2A7EAB360}"/>
                  </a:ext>
                </a:extLst>
              </p:cNvPr>
              <p:cNvSpPr txBox="1"/>
              <p:nvPr/>
            </p:nvSpPr>
            <p:spPr>
              <a:xfrm>
                <a:off x="879819" y="2787692"/>
                <a:ext cx="3548086" cy="1238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f>
                                    <m:f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∂</m:t>
                                      </m:r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∂</m:t>
                                      </m:r>
                                      <m: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den>
                              </m:f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den>
                              </m:f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den>
                          </m:f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2C2370-E026-2910-F5A5-03C2A7EAB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19" y="2787692"/>
                <a:ext cx="3548086" cy="1238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07C08-B487-8620-8F15-CA61FC525A7B}"/>
                  </a:ext>
                </a:extLst>
              </p:cNvPr>
              <p:cNvSpPr txBox="1"/>
              <p:nvPr/>
            </p:nvSpPr>
            <p:spPr>
              <a:xfrm>
                <a:off x="834572" y="1680072"/>
                <a:ext cx="5366149" cy="119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den>
                              </m:f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den>
                          </m:f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den>
                          </m:f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07C08-B487-8620-8F15-CA61FC52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2" y="1680072"/>
                <a:ext cx="5366149" cy="11994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7FB9D4-544D-BE36-0B72-A0E8B959B11C}"/>
                  </a:ext>
                </a:extLst>
              </p:cNvPr>
              <p:cNvSpPr txBox="1"/>
              <p:nvPr/>
            </p:nvSpPr>
            <p:spPr>
              <a:xfrm>
                <a:off x="879819" y="1337274"/>
                <a:ext cx="19392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7FB9D4-544D-BE36-0B72-A0E8B959B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19" y="1337274"/>
                <a:ext cx="193924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112050"/>
      </p:ext>
    </p:extLst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Hardening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 kinematic hardening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Nonlinear isotropic hardening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1543" y="171239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Saturated hardening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33240E-5B73-C090-089D-8B4C73C6DA4D}"/>
                  </a:ext>
                </a:extLst>
              </p:cNvPr>
              <p:cNvSpPr txBox="1"/>
              <p:nvPr/>
            </p:nvSpPr>
            <p:spPr>
              <a:xfrm>
                <a:off x="671125" y="1405019"/>
                <a:ext cx="5526769" cy="929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33240E-5B73-C090-089D-8B4C73C6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5" y="1405019"/>
                <a:ext cx="5526769" cy="929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AC851-261F-0A1E-B658-D7BD90E163B8}"/>
                  </a:ext>
                </a:extLst>
              </p:cNvPr>
              <p:cNvSpPr txBox="1"/>
              <p:nvPr/>
            </p:nvSpPr>
            <p:spPr>
              <a:xfrm>
                <a:off x="671125" y="3572358"/>
                <a:ext cx="6117829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b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AC851-261F-0A1E-B658-D7BD90E16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5" y="3572358"/>
                <a:ext cx="6117829" cy="516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196589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a Ductile Material</a:t>
            </a:r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250906"/>
              </p:ext>
            </p:extLst>
          </p:nvPr>
        </p:nvGraphicFramePr>
        <p:xfrm>
          <a:off x="367491" y="772012"/>
          <a:ext cx="8305454" cy="2756278"/>
        </p:xfrm>
        <a:graphic>
          <a:graphicData uri="http://schemas.openxmlformats.org/drawingml/2006/table">
            <a:tbl>
              <a:tblPr/>
              <a:tblGrid>
                <a:gridCol w="190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Terms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Explanation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Proportional limit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The greatest stress for which the stress is still proportional to the strain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Elastic limit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The greatest stress without resulting in any permanent strain on release of stress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Young’s Modulus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Slope of the linear portion of the stress-strain curve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Yield stress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The stress required to produce 0.2% plastic strain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Strain hardening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A region where more stress is required to deform the material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Ultimate stress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The maximum stress the material can resist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Necking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Cross section of the specimen reduces during deformation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9393" name="Group 1"/>
          <p:cNvGrpSpPr>
            <a:grpSpLocks noChangeAspect="1"/>
          </p:cNvGrpSpPr>
          <p:nvPr/>
        </p:nvGrpSpPr>
        <p:grpSpPr bwMode="auto">
          <a:xfrm>
            <a:off x="1865751" y="3648364"/>
            <a:ext cx="4876617" cy="3097530"/>
            <a:chOff x="4014" y="8215"/>
            <a:chExt cx="4266" cy="2710"/>
          </a:xfrm>
        </p:grpSpPr>
        <p:sp>
          <p:nvSpPr>
            <p:cNvPr id="59421" name="Text Box 29"/>
            <p:cNvSpPr txBox="1">
              <a:spLocks noChangeArrowheads="1"/>
            </p:cNvSpPr>
            <p:nvPr/>
          </p:nvSpPr>
          <p:spPr bwMode="auto">
            <a:xfrm>
              <a:off x="4014" y="9567"/>
              <a:ext cx="92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Times New Roman" pitchFamily="18" charset="0"/>
                </a:rPr>
                <a:t>Proportional limit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auto">
            <a:xfrm>
              <a:off x="5113" y="10345"/>
              <a:ext cx="30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 flipV="1">
              <a:off x="5113" y="8254"/>
              <a:ext cx="0" cy="20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5113" y="9097"/>
              <a:ext cx="408" cy="1245"/>
            </a:xfrm>
            <a:custGeom>
              <a:avLst/>
              <a:gdLst/>
              <a:ahLst/>
              <a:cxnLst>
                <a:cxn ang="0">
                  <a:pos x="0" y="1245"/>
                </a:cxn>
                <a:cxn ang="0">
                  <a:pos x="408" y="0"/>
                </a:cxn>
              </a:cxnLst>
              <a:rect l="0" t="0" r="r" b="b"/>
              <a:pathLst>
                <a:path w="408" h="1245">
                  <a:moveTo>
                    <a:pt x="0" y="1245"/>
                  </a:moveTo>
                  <a:cubicBezTo>
                    <a:pt x="163" y="740"/>
                    <a:pt x="327" y="235"/>
                    <a:pt x="408" y="0"/>
                  </a:cubicBezTo>
                </a:path>
              </a:pathLst>
            </a:custGeom>
            <a:noFill/>
            <a:ln w="19050">
              <a:solidFill>
                <a:srgbClr val="2C02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auto">
            <a:xfrm>
              <a:off x="5521" y="8626"/>
              <a:ext cx="2208" cy="471"/>
            </a:xfrm>
            <a:custGeom>
              <a:avLst/>
              <a:gdLst/>
              <a:ahLst/>
              <a:cxnLst>
                <a:cxn ang="0">
                  <a:pos x="0" y="471"/>
                </a:cxn>
                <a:cxn ang="0">
                  <a:pos x="21" y="426"/>
                </a:cxn>
                <a:cxn ang="0">
                  <a:pos x="81" y="405"/>
                </a:cxn>
                <a:cxn ang="0">
                  <a:pos x="300" y="402"/>
                </a:cxn>
                <a:cxn ang="0">
                  <a:pos x="519" y="405"/>
                </a:cxn>
                <a:cxn ang="0">
                  <a:pos x="633" y="387"/>
                </a:cxn>
                <a:cxn ang="0">
                  <a:pos x="741" y="303"/>
                </a:cxn>
                <a:cxn ang="0">
                  <a:pos x="897" y="150"/>
                </a:cxn>
                <a:cxn ang="0">
                  <a:pos x="1113" y="39"/>
                </a:cxn>
                <a:cxn ang="0">
                  <a:pos x="1368" y="3"/>
                </a:cxn>
                <a:cxn ang="0">
                  <a:pos x="1743" y="57"/>
                </a:cxn>
                <a:cxn ang="0">
                  <a:pos x="2208" y="336"/>
                </a:cxn>
              </a:cxnLst>
              <a:rect l="0" t="0" r="r" b="b"/>
              <a:pathLst>
                <a:path w="2208" h="471">
                  <a:moveTo>
                    <a:pt x="0" y="471"/>
                  </a:moveTo>
                  <a:cubicBezTo>
                    <a:pt x="4" y="454"/>
                    <a:pt x="8" y="437"/>
                    <a:pt x="21" y="426"/>
                  </a:cubicBezTo>
                  <a:cubicBezTo>
                    <a:pt x="34" y="415"/>
                    <a:pt x="35" y="409"/>
                    <a:pt x="81" y="405"/>
                  </a:cubicBezTo>
                  <a:cubicBezTo>
                    <a:pt x="127" y="401"/>
                    <a:pt x="227" y="402"/>
                    <a:pt x="300" y="402"/>
                  </a:cubicBezTo>
                  <a:cubicBezTo>
                    <a:pt x="373" y="402"/>
                    <a:pt x="464" y="407"/>
                    <a:pt x="519" y="405"/>
                  </a:cubicBezTo>
                  <a:cubicBezTo>
                    <a:pt x="574" y="403"/>
                    <a:pt x="596" y="404"/>
                    <a:pt x="633" y="387"/>
                  </a:cubicBezTo>
                  <a:cubicBezTo>
                    <a:pt x="670" y="370"/>
                    <a:pt x="697" y="343"/>
                    <a:pt x="741" y="303"/>
                  </a:cubicBezTo>
                  <a:cubicBezTo>
                    <a:pt x="785" y="263"/>
                    <a:pt x="835" y="194"/>
                    <a:pt x="897" y="150"/>
                  </a:cubicBezTo>
                  <a:cubicBezTo>
                    <a:pt x="959" y="106"/>
                    <a:pt x="1034" y="63"/>
                    <a:pt x="1113" y="39"/>
                  </a:cubicBezTo>
                  <a:cubicBezTo>
                    <a:pt x="1192" y="15"/>
                    <a:pt x="1263" y="0"/>
                    <a:pt x="1368" y="3"/>
                  </a:cubicBezTo>
                  <a:cubicBezTo>
                    <a:pt x="1473" y="6"/>
                    <a:pt x="1603" y="2"/>
                    <a:pt x="1743" y="57"/>
                  </a:cubicBezTo>
                  <a:cubicBezTo>
                    <a:pt x="1883" y="112"/>
                    <a:pt x="2130" y="290"/>
                    <a:pt x="2208" y="336"/>
                  </a:cubicBezTo>
                </a:path>
              </a:pathLst>
            </a:custGeom>
            <a:noFill/>
            <a:ln w="19050">
              <a:solidFill>
                <a:srgbClr val="2C02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16" name="Text Box 24"/>
            <p:cNvSpPr txBox="1">
              <a:spLocks noChangeArrowheads="1"/>
            </p:cNvSpPr>
            <p:nvPr/>
          </p:nvSpPr>
          <p:spPr bwMode="auto">
            <a:xfrm>
              <a:off x="4021" y="9109"/>
              <a:ext cx="8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Times New Roman" pitchFamily="18" charset="0"/>
                </a:rPr>
                <a:t>Yield stress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4014" y="8546"/>
              <a:ext cx="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Times New Roman" pitchFamily="18" charset="0"/>
                </a:rPr>
                <a:t>Ultimate stress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414" name="Text Box 22"/>
            <p:cNvSpPr txBox="1">
              <a:spLocks noChangeArrowheads="1"/>
            </p:cNvSpPr>
            <p:nvPr/>
          </p:nvSpPr>
          <p:spPr bwMode="auto">
            <a:xfrm>
              <a:off x="6161" y="10516"/>
              <a:ext cx="759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Times New Roman" pitchFamily="18" charset="0"/>
                </a:rPr>
                <a:t>Strain hardening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7002" y="10563"/>
              <a:ext cx="66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Times New Roman" pitchFamily="18" charset="0"/>
                </a:rPr>
                <a:t>Necking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412" name="Text Box 20"/>
            <p:cNvSpPr txBox="1">
              <a:spLocks noChangeArrowheads="1"/>
            </p:cNvSpPr>
            <p:nvPr/>
          </p:nvSpPr>
          <p:spPr bwMode="auto">
            <a:xfrm>
              <a:off x="7596" y="8676"/>
              <a:ext cx="68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Times New Roman" pitchFamily="18" charset="0"/>
                </a:rPr>
                <a:t>Fracture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6115" y="9022"/>
              <a:ext cx="0" cy="1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6946" y="8623"/>
              <a:ext cx="0" cy="1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7735" y="8962"/>
              <a:ext cx="0" cy="1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H="1">
              <a:off x="5112" y="9118"/>
              <a:ext cx="3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 flipH="1">
              <a:off x="5112" y="9028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 flipH="1">
              <a:off x="5112" y="8623"/>
              <a:ext cx="18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>
              <a:off x="6117" y="10333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6949" y="10333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7733" y="10333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6109" y="10498"/>
              <a:ext cx="8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6949" y="10498"/>
              <a:ext cx="7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 flipV="1">
              <a:off x="4902" y="9111"/>
              <a:ext cx="21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 flipV="1">
              <a:off x="4924" y="9013"/>
              <a:ext cx="195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 flipV="1">
              <a:off x="4684" y="8623"/>
              <a:ext cx="428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39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925" y="8215"/>
                  <a:ext cx="128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바탕" pitchFamily="18" charset="-127"/>
                            <a:cs typeface="Times New Roman" pitchFamily="18" charset="0"/>
                          </a:rPr>
                          <m:t>𝝈</m:t>
                        </m:r>
                      </m:oMath>
                    </m:oMathPara>
                  </a14:m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9397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25" y="8215"/>
                  <a:ext cx="128" cy="232"/>
                </a:xfrm>
                <a:prstGeom prst="rect">
                  <a:avLst/>
                </a:prstGeom>
                <a:blipFill>
                  <a:blip r:embed="rId2"/>
                  <a:stretch>
                    <a:fillRect l="-20833" r="-1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39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060" y="10367"/>
                  <a:ext cx="128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𝜺</m:t>
                        </m:r>
                      </m:oMath>
                    </m:oMathPara>
                  </a14:m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9396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60" y="10367"/>
                  <a:ext cx="128" cy="232"/>
                </a:xfrm>
                <a:prstGeom prst="rect">
                  <a:avLst/>
                </a:prstGeom>
                <a:blipFill>
                  <a:blip r:embed="rId3"/>
                  <a:stretch>
                    <a:fillRect l="-16667" r="-8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395" name="Text Box 3"/>
            <p:cNvSpPr txBox="1">
              <a:spLocks noChangeArrowheads="1"/>
            </p:cNvSpPr>
            <p:nvPr/>
          </p:nvSpPr>
          <p:spPr bwMode="auto">
            <a:xfrm>
              <a:off x="5416" y="9784"/>
              <a:ext cx="726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Times New Roman" pitchFamily="18" charset="0"/>
                </a:rPr>
                <a:t>Young’s modulus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394" name="Freeform 2"/>
            <p:cNvSpPr>
              <a:spLocks/>
            </p:cNvSpPr>
            <p:nvPr/>
          </p:nvSpPr>
          <p:spPr bwMode="auto">
            <a:xfrm>
              <a:off x="5175" y="9750"/>
              <a:ext cx="120" cy="39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390"/>
                </a:cxn>
                <a:cxn ang="0">
                  <a:pos x="0" y="390"/>
                </a:cxn>
              </a:cxnLst>
              <a:rect l="0" t="0" r="r" b="b"/>
              <a:pathLst>
                <a:path w="120" h="390">
                  <a:moveTo>
                    <a:pt x="120" y="0"/>
                  </a:moveTo>
                  <a:lnTo>
                    <a:pt x="120" y="390"/>
                  </a:lnTo>
                  <a:lnTo>
                    <a:pt x="0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</p:spTree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hardening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combined hardening model, associative flow rule</a:t>
                </a:r>
              </a:p>
              <a:p>
                <a:r>
                  <a:rPr lang="en-US" dirty="0"/>
                  <a:t>5 </a:t>
                </a:r>
                <a:r>
                  <a:rPr lang="en-US" dirty="0" err="1"/>
                  <a:t>params</a:t>
                </a:r>
                <a:r>
                  <a:rPr lang="en-US" dirty="0"/>
                  <a:t>: 2 elastic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3 plastic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Plastic consistency parameter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657CB8-0FF2-CB51-E8B3-A2CAE2023169}"/>
                  </a:ext>
                </a:extLst>
              </p:cNvPr>
              <p:cNvSpPr txBox="1"/>
              <p:nvPr/>
            </p:nvSpPr>
            <p:spPr>
              <a:xfrm>
                <a:off x="840675" y="1784534"/>
                <a:ext cx="551689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̇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​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657CB8-0FF2-CB51-E8B3-A2CAE2023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5" y="1784534"/>
                <a:ext cx="5516895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4992C2-4CE8-4371-DD0C-60FB7A535F5E}"/>
                  </a:ext>
                </a:extLst>
              </p:cNvPr>
              <p:cNvSpPr txBox="1"/>
              <p:nvPr/>
            </p:nvSpPr>
            <p:spPr>
              <a:xfrm>
                <a:off x="542705" y="3177648"/>
                <a:ext cx="5680401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4992C2-4CE8-4371-DD0C-60FB7A535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05" y="3177648"/>
                <a:ext cx="5680401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D5F6-43E3-60C3-EB82-7C71BB37205E}"/>
                  </a:ext>
                </a:extLst>
              </p:cNvPr>
              <p:cNvSpPr txBox="1"/>
              <p:nvPr/>
            </p:nvSpPr>
            <p:spPr>
              <a:xfrm>
                <a:off x="333478" y="3994621"/>
                <a:ext cx="7262950" cy="774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D5F6-43E3-60C3-EB82-7C71BB372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78" y="3994621"/>
                <a:ext cx="7262950" cy="774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2230C2-BE04-578C-364B-63D817FE6D6F}"/>
                  </a:ext>
                </a:extLst>
              </p:cNvPr>
              <p:cNvSpPr txBox="1"/>
              <p:nvPr/>
            </p:nvSpPr>
            <p:spPr>
              <a:xfrm>
                <a:off x="1844298" y="5040273"/>
                <a:ext cx="3638945" cy="1665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en-US" sz="2000" b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dirty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</m:acc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</m:acc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</m:acc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𝜇𝛾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acc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2230C2-BE04-578C-364B-63D817FE6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98" y="5040273"/>
                <a:ext cx="3638945" cy="1665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479807"/>
      </p:ext>
    </p:extLst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hardening model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Plastic consistency parameter cont.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 iteration is required</a:t>
            </a:r>
          </a:p>
          <a:p>
            <a:r>
              <a:rPr lang="en-US" dirty="0" err="1"/>
              <a:t>Elastoplastic</a:t>
            </a:r>
            <a:r>
              <a:rPr lang="en-US" dirty="0"/>
              <a:t> tangent stiffness</a:t>
            </a:r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Left Brace 17"/>
          <p:cNvSpPr/>
          <p:nvPr/>
        </p:nvSpPr>
        <p:spPr bwMode="auto">
          <a:xfrm rot="16200000">
            <a:off x="5197666" y="4452536"/>
            <a:ext cx="206681" cy="2411264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4081" y="5776264"/>
                <a:ext cx="61100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i="1" baseline="30000" dirty="0" err="1">
                          <a:latin typeface="Cambria Math" panose="02040503050406030204" pitchFamily="18" charset="0"/>
                        </a:rPr>
                        <m:t>𝑒𝑝</m:t>
                      </m:r>
                    </m:oMath>
                  </m:oMathPara>
                </a14:m>
                <a:endParaRPr lang="en-US" sz="2000" baseline="30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81" y="5776264"/>
                <a:ext cx="611001" cy="392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E3C55A-49D4-5D1E-2ACE-9EA547922244}"/>
                  </a:ext>
                </a:extLst>
              </p:cNvPr>
              <p:cNvSpPr txBox="1"/>
              <p:nvPr/>
            </p:nvSpPr>
            <p:spPr>
              <a:xfrm>
                <a:off x="731181" y="1229011"/>
                <a:ext cx="6170664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E3C55A-49D4-5D1E-2ACE-9EA547922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1" y="1229011"/>
                <a:ext cx="6170664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86604E-26F9-C60D-DD5B-A72306C35324}"/>
                  </a:ext>
                </a:extLst>
              </p:cNvPr>
              <p:cNvSpPr txBox="1"/>
              <p:nvPr/>
            </p:nvSpPr>
            <p:spPr>
              <a:xfrm>
                <a:off x="731181" y="1882412"/>
                <a:ext cx="1707390" cy="918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̇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86604E-26F9-C60D-DD5B-A72306C35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1" y="1882412"/>
                <a:ext cx="1707390" cy="918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B89CC8-1EA7-367D-356F-487509288B9B}"/>
                  </a:ext>
                </a:extLst>
              </p:cNvPr>
              <p:cNvSpPr txBox="1"/>
              <p:nvPr/>
            </p:nvSpPr>
            <p:spPr>
              <a:xfrm>
                <a:off x="7280332" y="1945526"/>
                <a:ext cx="1436995" cy="605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b="1" dirty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  <m:mr>
                          <m:e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acc>
                              <m:accPr>
                                <m:chr m:val="̇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</m:acc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acc>
                              <m:accPr>
                                <m:chr m:val="̇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B89CC8-1EA7-367D-356F-48750928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332" y="1945526"/>
                <a:ext cx="1436995" cy="60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AE38E-2F95-1741-29D6-ED10267D6393}"/>
                  </a:ext>
                </a:extLst>
              </p:cNvPr>
              <p:cNvSpPr txBox="1"/>
              <p:nvPr/>
            </p:nvSpPr>
            <p:spPr>
              <a:xfrm>
                <a:off x="5419545" y="3165415"/>
                <a:ext cx="3597588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AE38E-2F95-1741-29D6-ED10267D6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45" y="3165415"/>
                <a:ext cx="3597588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A49E4D-C03D-936D-835D-D6F7921AE469}"/>
                  </a:ext>
                </a:extLst>
              </p:cNvPr>
              <p:cNvSpPr txBox="1"/>
              <p:nvPr/>
            </p:nvSpPr>
            <p:spPr>
              <a:xfrm>
                <a:off x="5476996" y="3945098"/>
                <a:ext cx="1524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A49E4D-C03D-936D-835D-D6F7921AE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996" y="3945098"/>
                <a:ext cx="1524072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9519D-7963-CA4F-2219-59C2E9DF1EF7}"/>
                  </a:ext>
                </a:extLst>
              </p:cNvPr>
              <p:cNvSpPr txBox="1"/>
              <p:nvPr/>
            </p:nvSpPr>
            <p:spPr>
              <a:xfrm>
                <a:off x="813661" y="3945098"/>
                <a:ext cx="38472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9519D-7963-CA4F-2219-59C2E9DF1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61" y="3945098"/>
                <a:ext cx="3847207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C25C9-2C3D-C90D-C737-CD022D002EDC}"/>
                  </a:ext>
                </a:extLst>
              </p:cNvPr>
              <p:cNvSpPr txBox="1"/>
              <p:nvPr/>
            </p:nvSpPr>
            <p:spPr>
              <a:xfrm>
                <a:off x="930787" y="4596617"/>
                <a:ext cx="5971058" cy="958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̇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̇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C25C9-2C3D-C90D-C737-CD022D002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87" y="4596617"/>
                <a:ext cx="5971058" cy="9582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728293"/>
      </p:ext>
    </p:extLst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Plastic Deformation of a Bar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2029045"/>
                <a:ext cx="8909050" cy="4317507"/>
              </a:xfrm>
            </p:spPr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purely elastic,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 MPa</a:t>
                </a:r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, determine stress and plastic variables</a:t>
                </a:r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Strain increments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2029045"/>
                <a:ext cx="8909050" cy="4317507"/>
              </a:xfrm>
              <a:blipFill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9507168"/>
                  </p:ext>
                </p:extLst>
              </p:nvPr>
            </p:nvGraphicFramePr>
            <p:xfrm>
              <a:off x="852407" y="820200"/>
              <a:ext cx="7384941" cy="1119878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14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24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24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029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073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3545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5993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effectLst/>
                                    <a:latin typeface="+mn-lt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effectLst/>
                                    <a:latin typeface="+mn-lt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effectLst/>
                                  <a:latin typeface="+mn-lt"/>
                                </a:rPr>
                                <m:t>𝜈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+mn-lt"/>
                            </a:rPr>
                            <a:t> </a:t>
                          </a:r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+mn-lt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effectLst/>
                                        <a:latin typeface="+mn-lt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effectLst/>
                                        <a:latin typeface="+mn-lt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effectLst/>
                                    <a:latin typeface="+mn-lt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effectLst/>
                                    <a:latin typeface="+mn-lt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993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effectLst/>
                              <a:latin typeface="+mn-lt"/>
                            </a:rPr>
                            <a:t>2.4GPa</a:t>
                          </a:r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effectLst/>
                              <a:latin typeface="+mn-lt"/>
                            </a:rPr>
                            <a:t>1.0GPa</a:t>
                          </a:r>
                          <a:endParaRPr lang="en-US" sz="180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effectLst/>
                              <a:latin typeface="+mn-lt"/>
                            </a:rPr>
                            <a:t>0.2</a:t>
                          </a:r>
                          <a:endParaRPr lang="en-US" sz="180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effectLst/>
                              <a:latin typeface="+mn-lt"/>
                            </a:rPr>
                            <a:t>300MPa</a:t>
                          </a:r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effectLst/>
                              <a:latin typeface="+mn-lt"/>
                            </a:rPr>
                            <a:t>100MPa</a:t>
                          </a:r>
                          <a:endParaRPr lang="en-US" sz="180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effectLst/>
                              <a:latin typeface="+mn-lt"/>
                            </a:rPr>
                            <a:t>0.3</a:t>
                          </a:r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9507168"/>
                  </p:ext>
                </p:extLst>
              </p:nvPr>
            </p:nvGraphicFramePr>
            <p:xfrm>
              <a:off x="852407" y="820200"/>
              <a:ext cx="7384941" cy="1119878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14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24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24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029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073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3545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599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1075" r="-5457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0821" t="-1075" r="-3956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9904" t="-1075" r="-2937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68000" t="-1075" r="-171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54945" t="-1075" r="-1120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97537" t="-1075" r="-49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993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effectLst/>
                              <a:latin typeface="+mn-lt"/>
                            </a:rPr>
                            <a:t>2.4GPa</a:t>
                          </a:r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effectLst/>
                              <a:latin typeface="+mn-lt"/>
                            </a:rPr>
                            <a:t>1.0GPa</a:t>
                          </a:r>
                          <a:endParaRPr lang="en-US" sz="180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effectLst/>
                              <a:latin typeface="+mn-lt"/>
                            </a:rPr>
                            <a:t>0.2</a:t>
                          </a:r>
                          <a:endParaRPr lang="en-US" sz="180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effectLst/>
                              <a:latin typeface="+mn-lt"/>
                            </a:rPr>
                            <a:t>300MPa</a:t>
                          </a:r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effectLst/>
                              <a:latin typeface="+mn-lt"/>
                            </a:rPr>
                            <a:t>100MPa</a:t>
                          </a:r>
                          <a:endParaRPr lang="en-US" sz="180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effectLst/>
                              <a:latin typeface="+mn-lt"/>
                            </a:rPr>
                            <a:t>0.3</a:t>
                          </a:r>
                          <a:endParaRPr lang="en-US" sz="1800" dirty="0">
                            <a:effectLst/>
                            <a:latin typeface="+mn-lt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0AA0DD-E632-BFF8-095F-1A2254DF6344}"/>
                  </a:ext>
                </a:extLst>
              </p:cNvPr>
              <p:cNvSpPr txBox="1"/>
              <p:nvPr/>
            </p:nvSpPr>
            <p:spPr>
              <a:xfrm>
                <a:off x="852407" y="5229852"/>
                <a:ext cx="6834692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−0.02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−0.02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0AA0DD-E632-BFF8-095F-1A2254DF6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07" y="5229852"/>
                <a:ext cx="6834692" cy="906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A872A-94FF-11A2-7D32-4A0BF74EC928}"/>
                  </a:ext>
                </a:extLst>
              </p:cNvPr>
              <p:cNvSpPr txBox="1"/>
              <p:nvPr/>
            </p:nvSpPr>
            <p:spPr>
              <a:xfrm>
                <a:off x="852407" y="3597971"/>
                <a:ext cx="6406177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MPa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A872A-94FF-11A2-7D32-4A0BF74EC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07" y="3597971"/>
                <a:ext cx="6406177" cy="906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660307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Plastic Deformation of a Bar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Purely elastic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Trial states: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Yield function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752236" y="556805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02C6"/>
                </a:solidFill>
              </a:rPr>
              <a:t>Plastic state!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A9FF48-FC82-BBF2-606A-A60A96338EFF}"/>
                  </a:ext>
                </a:extLst>
              </p:cNvPr>
              <p:cNvSpPr txBox="1"/>
              <p:nvPr/>
            </p:nvSpPr>
            <p:spPr>
              <a:xfrm>
                <a:off x="449451" y="4779239"/>
                <a:ext cx="7376956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sPre>
                        </m:e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sPre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=180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−300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=80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A9FF48-FC82-BBF2-606A-A60A96338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51" y="4779239"/>
                <a:ext cx="7376956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F6A58-46AA-12B8-AF92-67AC3730C1A9}"/>
                  </a:ext>
                </a:extLst>
              </p:cNvPr>
              <p:cNvSpPr txBox="1"/>
              <p:nvPr/>
            </p:nvSpPr>
            <p:spPr>
              <a:xfrm>
                <a:off x="614775" y="3339717"/>
                <a:ext cx="3595471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sPre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sPre>
                            </m:e>
                          </m:d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F6A58-46AA-12B8-AF92-67AC3730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75" y="3339717"/>
                <a:ext cx="3595471" cy="906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E6EC2E-69FC-1A36-B2C5-E2B7672CCC89}"/>
                  </a:ext>
                </a:extLst>
              </p:cNvPr>
              <p:cNvSpPr txBox="1"/>
              <p:nvPr/>
            </p:nvSpPr>
            <p:spPr>
              <a:xfrm>
                <a:off x="614775" y="2764962"/>
                <a:ext cx="5197897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</m:sPre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=180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E6EC2E-69FC-1A36-B2C5-E2B7672CC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75" y="2764962"/>
                <a:ext cx="5197897" cy="47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60780B-2AEB-B0CF-683A-3E9799040216}"/>
                  </a:ext>
                </a:extLst>
              </p:cNvPr>
              <p:cNvSpPr txBox="1"/>
              <p:nvPr/>
            </p:nvSpPr>
            <p:spPr>
              <a:xfrm>
                <a:off x="614775" y="1743564"/>
                <a:ext cx="6015558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</m:sPre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sPre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sPre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𝜇𝛥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360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−180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−180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60780B-2AEB-B0CF-683A-3E9799040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75" y="1743564"/>
                <a:ext cx="6015558" cy="906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74777"/>
      </p:ext>
    </p:extLst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Plastic Deformation of a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Plastic consistency parameter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Update stress and plastic variables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14988" y="3200399"/>
            <a:ext cx="3410036" cy="2232245"/>
            <a:chOff x="5614988" y="3200399"/>
            <a:chExt cx="3410036" cy="2232245"/>
          </a:xfrm>
        </p:grpSpPr>
        <p:sp>
          <p:nvSpPr>
            <p:cNvPr id="12" name="Oval 11"/>
            <p:cNvSpPr/>
            <p:nvPr/>
          </p:nvSpPr>
          <p:spPr bwMode="auto">
            <a:xfrm>
              <a:off x="5614988" y="3200399"/>
              <a:ext cx="671512" cy="67151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560344" y="3633788"/>
              <a:ext cx="671512" cy="67151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129338" y="3814763"/>
              <a:ext cx="1650206" cy="971550"/>
            </a:xfrm>
            <a:custGeom>
              <a:avLst/>
              <a:gdLst>
                <a:gd name="connsiteX0" fmla="*/ 0 w 1650206"/>
                <a:gd name="connsiteY0" fmla="*/ 0 h 971550"/>
                <a:gd name="connsiteX1" fmla="*/ 1650206 w 1650206"/>
                <a:gd name="connsiteY1" fmla="*/ 971550 h 971550"/>
                <a:gd name="connsiteX2" fmla="*/ 1007268 w 1650206"/>
                <a:gd name="connsiteY2" fmla="*/ 371475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206" h="971550">
                  <a:moveTo>
                    <a:pt x="0" y="0"/>
                  </a:moveTo>
                  <a:lnTo>
                    <a:pt x="1650206" y="971550"/>
                  </a:lnTo>
                  <a:lnTo>
                    <a:pt x="1007268" y="371475"/>
                  </a:ln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62764" y="4786313"/>
              <a:ext cx="1462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C02C6"/>
                  </a:solidFill>
                </a:rPr>
                <a:t>No</a:t>
              </a:r>
              <a:br>
                <a:rPr lang="en-US" dirty="0">
                  <a:solidFill>
                    <a:srgbClr val="2C02C6"/>
                  </a:solidFill>
                </a:rPr>
              </a:br>
              <a:r>
                <a:rPr lang="en-US" dirty="0">
                  <a:solidFill>
                    <a:srgbClr val="2C02C6"/>
                  </a:solidFill>
                </a:rPr>
                <a:t>equilibrium!!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4482B2-0768-41A9-0FD6-BEB17F2D6925}"/>
                  </a:ext>
                </a:extLst>
              </p:cNvPr>
              <p:cNvSpPr txBox="1"/>
              <p:nvPr/>
            </p:nvSpPr>
            <p:spPr>
              <a:xfrm>
                <a:off x="728420" y="1239365"/>
                <a:ext cx="2808461" cy="918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=0.0948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4482B2-0768-41A9-0FD6-BEB17F2D6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0" y="1239365"/>
                <a:ext cx="2808461" cy="9188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12AA5A-B42C-EFD8-BD01-1FA534B4F7F7}"/>
                  </a:ext>
                </a:extLst>
              </p:cNvPr>
              <p:cNvSpPr txBox="1"/>
              <p:nvPr/>
            </p:nvSpPr>
            <p:spPr>
              <a:xfrm>
                <a:off x="403835" y="2969357"/>
                <a:ext cx="7596823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sPre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sPre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385.2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77.4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77.4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12AA5A-B42C-EFD8-BD01-1FA534B4F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5" y="2969357"/>
                <a:ext cx="7596823" cy="10764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B2F764-3BDB-B568-9D3B-C3F2824846BD}"/>
                  </a:ext>
                </a:extLst>
              </p:cNvPr>
              <p:cNvSpPr txBox="1"/>
              <p:nvPr/>
            </p:nvSpPr>
            <p:spPr>
              <a:xfrm>
                <a:off x="431491" y="4376824"/>
                <a:ext cx="7129772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sPre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sPre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1.54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−0.77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−0.77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B2F764-3BDB-B568-9D3B-C3F282484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91" y="4376824"/>
                <a:ext cx="7129772" cy="1076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071996-FB68-1FF5-4D06-25F02D0B0F5F}"/>
                  </a:ext>
                </a:extLst>
              </p:cNvPr>
              <p:cNvSpPr txBox="1"/>
              <p:nvPr/>
            </p:nvSpPr>
            <p:spPr>
              <a:xfrm>
                <a:off x="403835" y="5551698"/>
                <a:ext cx="4097084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sPre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sPre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=0.0774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071996-FB68-1FF5-4D06-25F02D0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5" y="5551698"/>
                <a:ext cx="4097084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92368"/>
      </p:ext>
    </p:extLst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Plastic evolution is given in the </a:t>
                </a:r>
                <a:r>
                  <a:rPr lang="en-US" b="1" dirty="0">
                    <a:solidFill>
                      <a:srgbClr val="2C02C6"/>
                    </a:solidFill>
                  </a:rPr>
                  <a:t>rate form</a:t>
                </a:r>
              </a:p>
              <a:p>
                <a:r>
                  <a:rPr lang="en-US" dirty="0"/>
                  <a:t>We will use </a:t>
                </a:r>
                <a:r>
                  <a:rPr lang="en-US" b="1" dirty="0">
                    <a:solidFill>
                      <a:srgbClr val="2C02C6"/>
                    </a:solidFill>
                  </a:rPr>
                  <a:t>backward Euler method </a:t>
                </a:r>
                <a:r>
                  <a:rPr lang="en-US" dirty="0"/>
                  <a:t>to integrate it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Assumptions</a:t>
                </a:r>
              </a:p>
              <a:p>
                <a:pPr lvl="1"/>
                <a:r>
                  <a:rPr lang="en-US" dirty="0"/>
                  <a:t>We assume that all variables are known at load step 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the current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dirty="0"/>
                  <a:t> is given</a:t>
                </a:r>
              </a:p>
              <a:p>
                <a:r>
                  <a:rPr lang="en-US" dirty="0"/>
                  <a:t>We will use 2-step procedure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Predictor: elastic trial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Corrector: plastic return mapping (projection onto the yield surface)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1418897" y="2648607"/>
            <a:ext cx="4130565" cy="57806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17324" y="2701159"/>
                <a:ext cx="1769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A-stable</a:t>
                </a:r>
              </a:p>
              <a:p>
                <a:r>
                  <a:rPr lang="en-US" dirty="0"/>
                  <a:t>Stable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24" y="2701159"/>
                <a:ext cx="1769267" cy="646331"/>
              </a:xfrm>
              <a:prstGeom prst="rect">
                <a:avLst/>
              </a:prstGeom>
              <a:blipFill>
                <a:blip r:embed="rId3"/>
                <a:stretch>
                  <a:fillRect l="-310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8A836A-216E-66AC-8562-7FC5B810BEE3}"/>
                  </a:ext>
                </a:extLst>
              </p:cNvPr>
              <p:cNvSpPr txBox="1"/>
              <p:nvPr/>
            </p:nvSpPr>
            <p:spPr>
              <a:xfrm>
                <a:off x="1387772" y="1814988"/>
                <a:ext cx="5086521" cy="619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8A836A-216E-66AC-8562-7FC5B810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72" y="1814988"/>
                <a:ext cx="5086521" cy="619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0BECAD-19AE-ECEC-8A97-D9CAB32F9A73}"/>
                  </a:ext>
                </a:extLst>
              </p:cNvPr>
              <p:cNvSpPr txBox="1"/>
              <p:nvPr/>
            </p:nvSpPr>
            <p:spPr>
              <a:xfrm>
                <a:off x="1610285" y="2701159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0BECAD-19AE-ECEC-8A97-D9CAB32F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85" y="2701159"/>
                <a:ext cx="3785139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00014"/>
      </p:ext>
    </p:extLst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Elastic predictor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spcBef>
                    <a:spcPts val="240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lvl="1"/>
                <a:r>
                  <a:rPr lang="en-US" dirty="0"/>
                  <a:t>Shifted stress: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Yield function: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sepChr m:val=",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p>
                        </m:sSup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b="0" i="1" dirty="0">
                        <a:latin typeface="Cambria Math" panose="02040503050406030204" pitchFamily="18" charset="0"/>
                      </a:rPr>
                      <m:t>𝜅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Plastic corrector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(within the elastic domain)</a:t>
                </a:r>
              </a:p>
              <a:p>
                <a:pPr marL="857250" lvl="1" indent="-457200">
                  <a:spcBef>
                    <a:spcPts val="2400"/>
                  </a:spcBef>
                </a:pPr>
                <a:endParaRPr lang="en-US" dirty="0"/>
              </a:p>
              <a:p>
                <a:pPr marL="857250" lvl="1" indent="-457200"/>
                <a:r>
                  <a:rPr lang="en-US" dirty="0"/>
                  <a:t>Exit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678621" y="1713185"/>
            <a:ext cx="2965067" cy="579545"/>
            <a:chOff x="3678621" y="1713185"/>
            <a:chExt cx="3016469" cy="579545"/>
          </a:xfrm>
        </p:grpSpPr>
        <p:sp>
          <p:nvSpPr>
            <p:cNvPr id="6" name="Left Brace 5"/>
            <p:cNvSpPr/>
            <p:nvPr/>
          </p:nvSpPr>
          <p:spPr bwMode="auto">
            <a:xfrm rot="16200000">
              <a:off x="5050221" y="341585"/>
              <a:ext cx="273269" cy="3016469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4346" y="1923398"/>
              <a:ext cx="14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plasticity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73868" y="1639535"/>
            <a:ext cx="1655133" cy="695152"/>
            <a:chOff x="2085548" y="1618595"/>
            <a:chExt cx="1655133" cy="695152"/>
          </a:xfrm>
        </p:grpSpPr>
        <p:sp>
          <p:nvSpPr>
            <p:cNvPr id="9" name="TextBox 8"/>
            <p:cNvSpPr txBox="1"/>
            <p:nvPr/>
          </p:nvSpPr>
          <p:spPr>
            <a:xfrm>
              <a:off x="2085548" y="1944415"/>
              <a:ext cx="1655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dev. inc. strain</a:t>
              </a: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 bwMode="auto">
            <a:xfrm flipV="1">
              <a:off x="2913115" y="1618595"/>
              <a:ext cx="34282" cy="3258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ounded Rectangle 11"/>
          <p:cNvSpPr/>
          <p:nvPr/>
        </p:nvSpPr>
        <p:spPr bwMode="auto">
          <a:xfrm>
            <a:off x="1061544" y="4656082"/>
            <a:ext cx="5696608" cy="54653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33AB6-8BAD-CE1F-C8B8-335332F66394}"/>
                  </a:ext>
                </a:extLst>
              </p:cNvPr>
              <p:cNvSpPr txBox="1"/>
              <p:nvPr/>
            </p:nvSpPr>
            <p:spPr>
              <a:xfrm>
                <a:off x="741896" y="1181989"/>
                <a:ext cx="6026458" cy="542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33AB6-8BAD-CE1F-C8B8-335332F66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6" y="1181989"/>
                <a:ext cx="6026458" cy="54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23402D-8561-C8B4-9426-9B109DB03389}"/>
                  </a:ext>
                </a:extLst>
              </p:cNvPr>
              <p:cNvSpPr txBox="1"/>
              <p:nvPr/>
            </p:nvSpPr>
            <p:spPr>
              <a:xfrm>
                <a:off x="1019464" y="4663691"/>
                <a:ext cx="5783827" cy="542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23402D-8561-C8B4-9426-9B109DB03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64" y="4663691"/>
                <a:ext cx="5783827" cy="54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825428"/>
      </p:ext>
    </p:extLst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Plastic corrector cont.</a:t>
                </a:r>
              </a:p>
              <a:p>
                <a:pPr marL="857250" lvl="1" indent="-457200">
                  <a:buFont typeface="+mj-lt"/>
                  <a:buAutoNum type="arabicPeriod" startAt="2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(return mapping to yield surface)</a:t>
                </a:r>
              </a:p>
              <a:p>
                <a:pPr marL="857250" lvl="1" indent="-457200">
                  <a:spcBef>
                    <a:spcPts val="2400"/>
                  </a:spcBef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Trial direction is parallel to final direction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900572" y="1660636"/>
            <a:ext cx="1717598" cy="641131"/>
            <a:chOff x="3069020" y="1660636"/>
            <a:chExt cx="1717598" cy="641131"/>
          </a:xfrm>
        </p:grpSpPr>
        <p:sp>
          <p:nvSpPr>
            <p:cNvPr id="5" name="Oval 4"/>
            <p:cNvSpPr/>
            <p:nvPr/>
          </p:nvSpPr>
          <p:spPr bwMode="auto">
            <a:xfrm>
              <a:off x="3069020" y="1692167"/>
              <a:ext cx="609600" cy="609600"/>
            </a:xfrm>
            <a:prstGeom prst="ellipse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>
              <a:stCxn id="5" idx="6"/>
            </p:cNvCxnSpPr>
            <p:nvPr/>
          </p:nvCxnSpPr>
          <p:spPr bwMode="auto">
            <a:xfrm flipV="1">
              <a:off x="3678620" y="1996966"/>
              <a:ext cx="1103587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678622" y="166063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unknown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18651" y="4070295"/>
                <a:ext cx="5727704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 far, unknowns are </a:t>
                </a:r>
                <a14:m>
                  <m:oMath xmlns:m="http://schemas.openxmlformats.org/officeDocument/2006/math">
                    <m:r>
                      <a:rPr lang="en-US" sz="2000" i="1" dirty="0"/>
                      <m:t>𝛥𝛾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dirty="0"/>
                      <m:t>𝐍</m:t>
                    </m:r>
                    <m:r>
                      <a:rPr lang="en-US" sz="2000" b="0" i="0" dirty="0"/>
                      <m:t>=</m:t>
                    </m:r>
                    <m:f>
                      <m:fPr>
                        <m:type m:val="lin"/>
                        <m:ctrlPr>
                          <a:rPr lang="en-US" sz="2000" b="0" i="1" dirty="0"/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dirty="0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dirty="0"/>
                                </m:ctrlPr>
                              </m:sSupPr>
                              <m:e>
                                <m:r>
                                  <a:rPr lang="en-US" sz="2000" b="1" i="1" dirty="0"/>
                                  <m:t>𝜼</m:t>
                                </m:r>
                              </m:e>
                              <m:sup>
                                <m:r>
                                  <a:rPr lang="en-US" sz="2000" b="0" i="1" dirty="0"/>
                                  <m:t>𝑛</m:t>
                                </m:r>
                                <m:r>
                                  <a:rPr lang="en-US" sz="2000" b="0" i="0" dirty="0"/>
                                  <m:t>+1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dirty="0"/>
                            </m:ctrlPr>
                          </m:sSupPr>
                          <m:e>
                            <m:r>
                              <a:rPr lang="en-US" sz="2000" b="1" i="1" dirty="0"/>
                              <m:t>𝜼</m:t>
                            </m:r>
                          </m:e>
                          <m:sup>
                            <m:r>
                              <a:rPr lang="en-US" sz="2000" b="0" i="1" dirty="0"/>
                              <m:t>𝑛</m:t>
                            </m:r>
                            <m:r>
                              <a:rPr lang="en-US" sz="2000" b="0" i="0" dirty="0"/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51" y="4070295"/>
                <a:ext cx="5727704" cy="439736"/>
              </a:xfrm>
              <a:prstGeom prst="rect">
                <a:avLst/>
              </a:prstGeom>
              <a:blipFill>
                <a:blip r:embed="rId3"/>
                <a:stretch>
                  <a:fillRect l="-1064" t="-101389" b="-15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>
            <a:off x="2053652" y="5780313"/>
            <a:ext cx="2802118" cy="98772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8539" y="608549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from trial 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26949" y="6423292"/>
                <a:ext cx="3659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2C02C6"/>
                    </a:solidFill>
                  </a:rPr>
                  <a:t>So, everything boils down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𝛥𝛾</m:t>
                    </m:r>
                  </m:oMath>
                </a14:m>
                <a:endParaRPr lang="en-US" b="1" dirty="0">
                  <a:solidFill>
                    <a:srgbClr val="2C02C6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49" y="6423292"/>
                <a:ext cx="3659784" cy="369332"/>
              </a:xfrm>
              <a:prstGeom prst="rect">
                <a:avLst/>
              </a:prstGeom>
              <a:blipFill>
                <a:blip r:embed="rId4"/>
                <a:stretch>
                  <a:fillRect l="-133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6F7DD-3B16-5F49-B6D1-D19AD9504670}"/>
                  </a:ext>
                </a:extLst>
              </p:cNvPr>
              <p:cNvSpPr txBox="1"/>
              <p:nvPr/>
            </p:nvSpPr>
            <p:spPr>
              <a:xfrm>
                <a:off x="1029808" y="1788390"/>
                <a:ext cx="2515560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6F7DD-3B16-5F49-B6D1-D19AD950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8" y="1788390"/>
                <a:ext cx="2515560" cy="429348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EC3DE-412C-920A-B1E4-9902004F07FA}"/>
                  </a:ext>
                </a:extLst>
              </p:cNvPr>
              <p:cNvSpPr txBox="1"/>
              <p:nvPr/>
            </p:nvSpPr>
            <p:spPr>
              <a:xfrm>
                <a:off x="4712261" y="1807020"/>
                <a:ext cx="1482329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EC3DE-412C-920A-B1E4-9902004F0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61" y="1807020"/>
                <a:ext cx="1482329" cy="423770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7FE062-B386-18BE-48E6-F4DB1D05A3BC}"/>
                  </a:ext>
                </a:extLst>
              </p:cNvPr>
              <p:cNvSpPr txBox="1"/>
              <p:nvPr/>
            </p:nvSpPr>
            <p:spPr>
              <a:xfrm>
                <a:off x="1043369" y="2361112"/>
                <a:ext cx="2488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𝜇𝛥𝛾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7FE062-B386-18BE-48E6-F4DB1D05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69" y="2361112"/>
                <a:ext cx="2488438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693926-3822-96E0-0F90-401543C3F941}"/>
                  </a:ext>
                </a:extLst>
              </p:cNvPr>
              <p:cNvSpPr txBox="1"/>
              <p:nvPr/>
            </p:nvSpPr>
            <p:spPr>
              <a:xfrm>
                <a:off x="1029808" y="2944527"/>
                <a:ext cx="25920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693926-3822-96E0-0F90-401543C3F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8" y="2944527"/>
                <a:ext cx="2592055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3C88B9-5FA8-DC0E-B98F-D0929C007730}"/>
                  </a:ext>
                </a:extLst>
              </p:cNvPr>
              <p:cNvSpPr txBox="1"/>
              <p:nvPr/>
            </p:nvSpPr>
            <p:spPr>
              <a:xfrm>
                <a:off x="1018651" y="3465674"/>
                <a:ext cx="5085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3C88B9-5FA8-DC0E-B98F-D0929C00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51" y="3465674"/>
                <a:ext cx="5085623" cy="400110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551F8D-6570-D157-FD7F-7B339D2F8F99}"/>
                  </a:ext>
                </a:extLst>
              </p:cNvPr>
              <p:cNvSpPr txBox="1"/>
              <p:nvPr/>
            </p:nvSpPr>
            <p:spPr>
              <a:xfrm>
                <a:off x="1138573" y="5140058"/>
                <a:ext cx="4544577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551F8D-6570-D157-FD7F-7B339D2F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73" y="5140058"/>
                <a:ext cx="4544577" cy="437684"/>
              </a:xfrm>
              <a:prstGeom prst="rect">
                <a:avLst/>
              </a:prstGeom>
              <a:blipFill>
                <a:blip r:embed="rId10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8AC810-BFE2-0F4C-014D-3840426D675D}"/>
                  </a:ext>
                </a:extLst>
              </p:cNvPr>
              <p:cNvSpPr txBox="1"/>
              <p:nvPr/>
            </p:nvSpPr>
            <p:spPr>
              <a:xfrm>
                <a:off x="1950135" y="5816155"/>
                <a:ext cx="2999732" cy="89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8AC810-BFE2-0F4C-014D-3840426D6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135" y="5816155"/>
                <a:ext cx="2999732" cy="8951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979323"/>
      </p:ext>
    </p:extLst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Plastic corrector cont.</a:t>
            </a:r>
          </a:p>
          <a:p>
            <a:pPr marL="857250" lvl="1" indent="-457200"/>
            <a:r>
              <a:rPr lang="en-US" dirty="0"/>
              <a:t>Now the plastic consistency parameter is only unknown!!</a:t>
            </a:r>
          </a:p>
          <a:p>
            <a:pPr marL="857250" lvl="1" indent="-457200"/>
            <a:r>
              <a:rPr lang="en-US" dirty="0"/>
              <a:t>How to compute: </a:t>
            </a:r>
            <a:r>
              <a:rPr lang="en-US" b="1" dirty="0">
                <a:solidFill>
                  <a:srgbClr val="2C02C6"/>
                </a:solidFill>
              </a:rPr>
              <a:t>stress must stay on the yield surface</a:t>
            </a:r>
          </a:p>
          <a:p>
            <a:pPr marL="857250" lvl="1" indent="-457200"/>
            <a:endParaRPr lang="en-US" dirty="0"/>
          </a:p>
          <a:p>
            <a:pPr marL="857250" lvl="1" indent="-457200"/>
            <a:endParaRPr lang="en-US" dirty="0"/>
          </a:p>
          <a:p>
            <a:pPr marL="857250" lvl="1" indent="-457200"/>
            <a:r>
              <a:rPr lang="en-US" dirty="0"/>
              <a:t>While projecting the trial stress,</a:t>
            </a:r>
            <a:br>
              <a:rPr lang="en-US" dirty="0"/>
            </a:br>
            <a:r>
              <a:rPr lang="en-US" dirty="0"/>
              <a:t>the yield surface also varies</a:t>
            </a:r>
          </a:p>
          <a:p>
            <a:pPr marL="857250" lvl="1" indent="-457200"/>
            <a:r>
              <a:rPr lang="en-US" b="1" dirty="0">
                <a:solidFill>
                  <a:srgbClr val="2C02C6"/>
                </a:solidFill>
              </a:rPr>
              <a:t>But both happen in the same </a:t>
            </a:r>
            <a:br>
              <a:rPr lang="en-US" b="1" dirty="0">
                <a:solidFill>
                  <a:srgbClr val="2C02C6"/>
                </a:solidFill>
              </a:rPr>
            </a:br>
            <a:r>
              <a:rPr lang="en-US" b="1" dirty="0">
                <a:solidFill>
                  <a:srgbClr val="2C02C6"/>
                </a:solidFill>
              </a:rPr>
              <a:t>direction N</a:t>
            </a:r>
          </a:p>
          <a:p>
            <a:pPr marL="857250" lvl="1" indent="-457200"/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840636" y="2144110"/>
            <a:ext cx="2596359" cy="66215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806950" y="2963917"/>
            <a:ext cx="3781320" cy="1917646"/>
            <a:chOff x="4428577" y="3142593"/>
            <a:chExt cx="3781320" cy="1917646"/>
          </a:xfrm>
        </p:grpSpPr>
        <p:sp>
          <p:nvSpPr>
            <p:cNvPr id="6" name="Oval 5"/>
            <p:cNvSpPr/>
            <p:nvPr/>
          </p:nvSpPr>
          <p:spPr bwMode="auto">
            <a:xfrm>
              <a:off x="4782207" y="3216167"/>
              <a:ext cx="1418896" cy="141889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181600" y="3142593"/>
              <a:ext cx="1671145" cy="167114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007860" y="3415863"/>
              <a:ext cx="1811838" cy="513862"/>
            </a:xfrm>
            <a:custGeom>
              <a:avLst/>
              <a:gdLst>
                <a:gd name="connsiteX0" fmla="*/ 0 w 1902373"/>
                <a:gd name="connsiteY0" fmla="*/ 0 h 441435"/>
                <a:gd name="connsiteX1" fmla="*/ 1902373 w 1902373"/>
                <a:gd name="connsiteY1" fmla="*/ 399394 h 441435"/>
                <a:gd name="connsiteX2" fmla="*/ 924910 w 1902373"/>
                <a:gd name="connsiteY2" fmla="*/ 441435 h 441435"/>
                <a:gd name="connsiteX0" fmla="*/ 0 w 1902373"/>
                <a:gd name="connsiteY0" fmla="*/ 0 h 513862"/>
                <a:gd name="connsiteX1" fmla="*/ 1902373 w 1902373"/>
                <a:gd name="connsiteY1" fmla="*/ 399394 h 513862"/>
                <a:gd name="connsiteX2" fmla="*/ 924910 w 1902373"/>
                <a:gd name="connsiteY2" fmla="*/ 513862 h 513862"/>
                <a:gd name="connsiteX0" fmla="*/ 0 w 1902373"/>
                <a:gd name="connsiteY0" fmla="*/ 0 h 513862"/>
                <a:gd name="connsiteX1" fmla="*/ 1902373 w 1902373"/>
                <a:gd name="connsiteY1" fmla="*/ 467295 h 513862"/>
                <a:gd name="connsiteX2" fmla="*/ 924910 w 1902373"/>
                <a:gd name="connsiteY2" fmla="*/ 513862 h 513862"/>
                <a:gd name="connsiteX0" fmla="*/ 0 w 1811838"/>
                <a:gd name="connsiteY0" fmla="*/ 0 h 513862"/>
                <a:gd name="connsiteX1" fmla="*/ 1811838 w 1811838"/>
                <a:gd name="connsiteY1" fmla="*/ 467295 h 513862"/>
                <a:gd name="connsiteX2" fmla="*/ 834375 w 1811838"/>
                <a:gd name="connsiteY2" fmla="*/ 513862 h 51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838" h="513862">
                  <a:moveTo>
                    <a:pt x="0" y="0"/>
                  </a:moveTo>
                  <a:lnTo>
                    <a:pt x="1811838" y="467295"/>
                  </a:lnTo>
                  <a:lnTo>
                    <a:pt x="834375" y="513862"/>
                  </a:lnTo>
                </a:path>
              </a:pathLst>
            </a:cu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3034" y="338433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omic Sans MS" pitchFamily="66" charset="0"/>
                </a:rPr>
                <a:t>s</a:t>
              </a:r>
              <a:r>
                <a:rPr lang="en-US" baseline="30000" dirty="0" err="1">
                  <a:latin typeface="Comic Sans MS" pitchFamily="66" charset="0"/>
                </a:rPr>
                <a:t>n</a:t>
              </a:r>
              <a:endParaRPr lang="en-US" baseline="30000" dirty="0"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67147" y="360504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omic Sans MS" pitchFamily="66" charset="0"/>
                </a:rPr>
                <a:t>s</a:t>
              </a:r>
              <a:r>
                <a:rPr lang="en-US" baseline="30000" dirty="0" err="1">
                  <a:latin typeface="Comic Sans MS" pitchFamily="66" charset="0"/>
                </a:rPr>
                <a:t>tr</a:t>
              </a:r>
              <a:endParaRPr lang="en-US" baseline="30000" dirty="0"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94975" y="3639338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s</a:t>
              </a:r>
              <a:r>
                <a:rPr lang="en-US" baseline="30000" dirty="0">
                  <a:latin typeface="Comic Sans MS" pitchFamily="66" charset="0"/>
                </a:rPr>
                <a:t>n+1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5496909" y="3951889"/>
              <a:ext cx="536028" cy="21021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181602" y="371276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a</a:t>
              </a:r>
              <a:r>
                <a:rPr lang="en-US" baseline="30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70334" y="3957152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a</a:t>
              </a:r>
              <a:r>
                <a:rPr lang="en-US" baseline="30000" dirty="0">
                  <a:latin typeface="Comic Sans MS" pitchFamily="66" charset="0"/>
                </a:rPr>
                <a:t>n+1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6046606" y="3924681"/>
              <a:ext cx="852141" cy="2743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658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4137311"/>
                </p:ext>
              </p:extLst>
            </p:nvPr>
          </p:nvGraphicFramePr>
          <p:xfrm>
            <a:off x="6339927" y="4747501"/>
            <a:ext cx="1285875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45960" imgH="520560" progId="Equation.DSMT4">
                    <p:embed/>
                  </p:oleObj>
                </mc:Choice>
                <mc:Fallback>
                  <p:oleObj name="Equation" r:id="rId2" imgW="2145960" imgH="520560" progId="Equation.DSMT4">
                    <p:embed/>
                    <p:pic>
                      <p:nvPicPr>
                        <p:cNvPr id="16589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9927" y="4747501"/>
                          <a:ext cx="1285875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89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489666"/>
                </p:ext>
              </p:extLst>
            </p:nvPr>
          </p:nvGraphicFramePr>
          <p:xfrm>
            <a:off x="4428577" y="4604626"/>
            <a:ext cx="1020763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01720" imgH="520560" progId="Equation.DSMT4">
                    <p:embed/>
                  </p:oleObj>
                </mc:Choice>
                <mc:Fallback>
                  <p:oleObj name="Equation" r:id="rId4" imgW="1701720" imgH="520560" progId="Equation.DSMT4">
                    <p:embed/>
                    <p:pic>
                      <p:nvPicPr>
                        <p:cNvPr id="16589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8577" y="4604626"/>
                          <a:ext cx="1020763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5904FB-9517-6352-3955-F00B8892570F}"/>
                  </a:ext>
                </a:extLst>
              </p:cNvPr>
              <p:cNvSpPr txBox="1"/>
              <p:nvPr/>
            </p:nvSpPr>
            <p:spPr>
              <a:xfrm>
                <a:off x="2761071" y="2225940"/>
                <a:ext cx="267592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  <m:e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5904FB-9517-6352-3955-F00B88925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071" y="2225940"/>
                <a:ext cx="2675925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3DCA80-FB98-2369-D8CE-3CE9EA0FDD55}"/>
                  </a:ext>
                </a:extLst>
              </p:cNvPr>
              <p:cNvSpPr txBox="1"/>
              <p:nvPr/>
            </p:nvSpPr>
            <p:spPr>
              <a:xfrm>
                <a:off x="884047" y="5069057"/>
                <a:ext cx="4881273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3DCA80-FB98-2369-D8CE-3CE9EA0FD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47" y="5069057"/>
                <a:ext cx="4881273" cy="718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277214-3D5A-8501-67D9-CB3BAD843763}"/>
                  </a:ext>
                </a:extLst>
              </p:cNvPr>
              <p:cNvSpPr txBox="1"/>
              <p:nvPr/>
            </p:nvSpPr>
            <p:spPr>
              <a:xfrm>
                <a:off x="937209" y="5975209"/>
                <a:ext cx="6558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277214-3D5A-8501-67D9-CB3BAD843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09" y="5975209"/>
                <a:ext cx="6558590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257552"/>
      </p:ext>
    </p:extLst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Plastic corrector cont.</a:t>
                </a:r>
              </a:p>
              <a:p>
                <a:pPr lvl="1"/>
                <a:r>
                  <a:rPr lang="en-US" dirty="0"/>
                  <a:t>Plastic consistency condition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Nonlinear (scalar) equation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𝛥𝛾</m:t>
                    </m:r>
                  </m:oMath>
                </a14:m>
                <a:endParaRPr lang="en-US" dirty="0">
                  <a:latin typeface="Symbol" pitchFamily="18" charset="2"/>
                </a:endParaRPr>
              </a:p>
              <a:p>
                <a:pPr lvl="1"/>
                <a:r>
                  <a:rPr lang="en-US" dirty="0"/>
                  <a:t>Use Newton-Raphson method (start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Stop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3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1198179" y="1671145"/>
            <a:ext cx="5990897" cy="70419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2A8701-E8F3-B73A-9152-92B385BF7B36}"/>
                  </a:ext>
                </a:extLst>
              </p:cNvPr>
              <p:cNvSpPr txBox="1"/>
              <p:nvPr/>
            </p:nvSpPr>
            <p:spPr>
              <a:xfrm>
                <a:off x="1272581" y="1635023"/>
                <a:ext cx="5407378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2A8701-E8F3-B73A-9152-92B385BF7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81" y="1635023"/>
                <a:ext cx="5407378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7498A-6BB1-4603-5B89-FCDB316F0CC9}"/>
                  </a:ext>
                </a:extLst>
              </p:cNvPr>
              <p:cNvSpPr txBox="1"/>
              <p:nvPr/>
            </p:nvSpPr>
            <p:spPr>
              <a:xfrm>
                <a:off x="608835" y="5591176"/>
                <a:ext cx="2539221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7498A-6BB1-4603-5B89-FCDB316F0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35" y="5591176"/>
                <a:ext cx="2539221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AEA7D6-A9E6-3C35-B450-B8F735EDC140}"/>
                  </a:ext>
                </a:extLst>
              </p:cNvPr>
              <p:cNvSpPr txBox="1"/>
              <p:nvPr/>
            </p:nvSpPr>
            <p:spPr>
              <a:xfrm>
                <a:off x="917508" y="3431243"/>
                <a:ext cx="5413277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AEA7D6-A9E6-3C35-B450-B8F735EDC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8" y="3431243"/>
                <a:ext cx="5413277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3664E-97B2-ECC5-7381-651900EE8B38}"/>
                  </a:ext>
                </a:extLst>
              </p:cNvPr>
              <p:cNvSpPr txBox="1"/>
              <p:nvPr/>
            </p:nvSpPr>
            <p:spPr>
              <a:xfrm>
                <a:off x="833608" y="4149901"/>
                <a:ext cx="4563365" cy="774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3664E-97B2-ECC5-7381-651900EE8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8" y="4149901"/>
                <a:ext cx="4563365" cy="774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7880DC-F232-6B1F-9358-B9A0799C1CF2}"/>
                  </a:ext>
                </a:extLst>
              </p:cNvPr>
              <p:cNvSpPr txBox="1"/>
              <p:nvPr/>
            </p:nvSpPr>
            <p:spPr>
              <a:xfrm>
                <a:off x="833608" y="4864158"/>
                <a:ext cx="2325701" cy="73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>
                            <m:fPr>
                              <m:type m:val="lin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7880DC-F232-6B1F-9358-B9A0799C1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8" y="4864158"/>
                <a:ext cx="2325701" cy="731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82930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Elastoplasticity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Most metals have both elastic and plastic properties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Initially, the material shows elastic behavior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After yielding, the material becomes plastic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By removing loading, the material becomes elastic again</a:t>
            </a:r>
          </a:p>
          <a:p>
            <a:pPr>
              <a:spcBef>
                <a:spcPts val="1200"/>
              </a:spcBef>
            </a:pPr>
            <a:r>
              <a:rPr lang="en-US" dirty="0"/>
              <a:t>We will assume </a:t>
            </a:r>
            <a:r>
              <a:rPr lang="en-US" b="1" dirty="0">
                <a:solidFill>
                  <a:srgbClr val="2C02C6"/>
                </a:solidFill>
              </a:rPr>
              <a:t>small (infinitesimal) deformation </a:t>
            </a:r>
            <a:r>
              <a:rPr lang="en-US" dirty="0"/>
              <a:t>case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Elastic and plastic strain can be </a:t>
            </a:r>
            <a:r>
              <a:rPr lang="en-US" b="1" dirty="0">
                <a:solidFill>
                  <a:srgbClr val="2C02C6"/>
                </a:solidFill>
              </a:rPr>
              <a:t>additively decomposed </a:t>
            </a:r>
            <a:r>
              <a:rPr lang="en-US" dirty="0"/>
              <a:t>by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2400"/>
              </a:spcBef>
            </a:pPr>
            <a:r>
              <a:rPr lang="en-US" dirty="0"/>
              <a:t>Strain energy density exists in terms of elastic strain</a:t>
            </a:r>
          </a:p>
          <a:p>
            <a:pPr lvl="1">
              <a:spcBef>
                <a:spcPts val="24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Stress is related to the elastic strain, not the plastic strain</a:t>
            </a:r>
          </a:p>
          <a:p>
            <a:pPr>
              <a:spcBef>
                <a:spcPts val="1200"/>
              </a:spcBef>
            </a:pPr>
            <a:r>
              <a:rPr lang="en-US" dirty="0"/>
              <a:t>The plastic strain will be considered as an internal variable, which evolves according to plastic deformation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782618" y="3582115"/>
            <a:ext cx="1644073" cy="61883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0DB285-1028-FB9A-9F49-038BB1D9928F}"/>
                  </a:ext>
                </a:extLst>
              </p:cNvPr>
              <p:cNvSpPr txBox="1"/>
              <p:nvPr/>
            </p:nvSpPr>
            <p:spPr>
              <a:xfrm>
                <a:off x="1725855" y="3646433"/>
                <a:ext cx="175759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0DB285-1028-FB9A-9F49-038BB1D99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855" y="3646433"/>
                <a:ext cx="1757597" cy="490199"/>
              </a:xfrm>
              <a:prstGeom prst="rect">
                <a:avLst/>
              </a:prstGeom>
              <a:blipFill>
                <a:blip r:embed="rId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C78F74-E9B8-4940-7473-49E57019F4B7}"/>
                  </a:ext>
                </a:extLst>
              </p:cNvPr>
              <p:cNvSpPr txBox="1"/>
              <p:nvPr/>
            </p:nvSpPr>
            <p:spPr>
              <a:xfrm>
                <a:off x="1688602" y="4636851"/>
                <a:ext cx="1794850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C78F74-E9B8-4940-7473-49E57019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02" y="4636851"/>
                <a:ext cx="1794850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N-R iteration is converged, update stress</a:t>
            </a: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3088206" y="2802338"/>
            <a:ext cx="315311" cy="1856205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7409" y="3934262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Tangent operator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594E25-D06B-FEF7-652A-3EFDD031F99E}"/>
                  </a:ext>
                </a:extLst>
              </p:cNvPr>
              <p:cNvSpPr txBox="1"/>
              <p:nvPr/>
            </p:nvSpPr>
            <p:spPr>
              <a:xfrm>
                <a:off x="655638" y="1264503"/>
                <a:ext cx="3929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𝜇𝛥𝛾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594E25-D06B-FEF7-652A-3EFDD031F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8" y="1264503"/>
                <a:ext cx="3929666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9836E7-EABB-7267-765B-957A34EA7BC0}"/>
                  </a:ext>
                </a:extLst>
              </p:cNvPr>
              <p:cNvSpPr txBox="1"/>
              <p:nvPr/>
            </p:nvSpPr>
            <p:spPr>
              <a:xfrm>
                <a:off x="655638" y="1789990"/>
                <a:ext cx="2997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9836E7-EABB-7267-765B-957A34EA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8" y="1789990"/>
                <a:ext cx="299742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6D4630-49E2-C849-017A-B8BB08A4FDF2}"/>
                  </a:ext>
                </a:extLst>
              </p:cNvPr>
              <p:cNvSpPr txBox="1"/>
              <p:nvPr/>
            </p:nvSpPr>
            <p:spPr>
              <a:xfrm>
                <a:off x="709649" y="2248991"/>
                <a:ext cx="2711832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6D4630-49E2-C849-017A-B8BB08A4F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9" y="2248991"/>
                <a:ext cx="2711832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6BD57D-DD64-3F7A-4091-0AB2B0D34DE3}"/>
                  </a:ext>
                </a:extLst>
              </p:cNvPr>
              <p:cNvSpPr txBox="1"/>
              <p:nvPr/>
            </p:nvSpPr>
            <p:spPr>
              <a:xfrm>
                <a:off x="709649" y="3133843"/>
                <a:ext cx="4009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𝜇𝛥𝛾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6BD57D-DD64-3F7A-4091-0AB2B0D3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9" y="3133843"/>
                <a:ext cx="4009559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342931-8B8E-DA64-240F-EC6E7054551A}"/>
                  </a:ext>
                </a:extLst>
              </p:cNvPr>
              <p:cNvSpPr txBox="1"/>
              <p:nvPr/>
            </p:nvSpPr>
            <p:spPr>
              <a:xfrm>
                <a:off x="2627259" y="3888096"/>
                <a:ext cx="1250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342931-8B8E-DA64-240F-EC6E70545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59" y="3888096"/>
                <a:ext cx="125015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961503"/>
      </p:ext>
    </p:extLst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combined hardening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Consistency condition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1686" y="4519447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No iteration is required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BA7D3E-D9B4-9C1A-5278-A40D0AA412FE}"/>
                  </a:ext>
                </a:extLst>
              </p:cNvPr>
              <p:cNvSpPr txBox="1"/>
              <p:nvPr/>
            </p:nvSpPr>
            <p:spPr>
              <a:xfrm>
                <a:off x="490043" y="1189384"/>
                <a:ext cx="6525183" cy="1341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  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rad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𝛥𝛾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BA7D3E-D9B4-9C1A-5278-A40D0AA4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43" y="1189384"/>
                <a:ext cx="6525183" cy="1341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4E124A-11D5-4045-3DE3-666ACE8958BF}"/>
                  </a:ext>
                </a:extLst>
              </p:cNvPr>
              <p:cNvSpPr txBox="1"/>
              <p:nvPr/>
            </p:nvSpPr>
            <p:spPr>
              <a:xfrm>
                <a:off x="865344" y="3286303"/>
                <a:ext cx="7413311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box>
                                <m:box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rad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4E124A-11D5-4045-3DE3-666ACE895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44" y="3286303"/>
                <a:ext cx="7413311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AC721D-31BE-FB13-B52C-A1E83B86E715}"/>
                  </a:ext>
                </a:extLst>
              </p:cNvPr>
              <p:cNvSpPr txBox="1"/>
              <p:nvPr/>
            </p:nvSpPr>
            <p:spPr>
              <a:xfrm>
                <a:off x="976233" y="4198634"/>
                <a:ext cx="4695453" cy="125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AC721D-31BE-FB13-B52C-A1E83B86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33" y="4198634"/>
                <a:ext cx="4695453" cy="125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A1FC9B-CBA7-ED63-37AA-70A9271A9D89}"/>
                  </a:ext>
                </a:extLst>
              </p:cNvPr>
              <p:cNvSpPr txBox="1"/>
              <p:nvPr/>
            </p:nvSpPr>
            <p:spPr>
              <a:xfrm>
                <a:off x="1593677" y="5581863"/>
                <a:ext cx="173028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A1FC9B-CBA7-ED63-37AA-70A9271A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77" y="5581863"/>
                <a:ext cx="173028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460585"/>
      </p:ext>
    </p:extLst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from the Rate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Rate form (linear hardening)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Incremental form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formulations are equivalent when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material is in the plastic state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r>
                  <a:rPr lang="en-US" dirty="0"/>
                  <a:t> is parallel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endParaRPr lang="en-US" b="1" dirty="0">
                  <a:latin typeface="Symbol" panose="05050102010706020507" pitchFamily="18" charset="2"/>
                </a:endParaRPr>
              </a:p>
              <a:p>
                <a:pPr marL="514350" indent="-457200"/>
                <a:r>
                  <a:rPr lang="en-US" dirty="0"/>
                  <a:t>When time increment is very small, these two requirements are satisfied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14619" y="1291587"/>
            <a:ext cx="4611906" cy="2233580"/>
            <a:chOff x="3588" y="2915"/>
            <a:chExt cx="5544" cy="268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498" y="3076"/>
              <a:ext cx="2524" cy="252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5724" y="4302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6504" y="3318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7482" y="3414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cxnSp>
          <p:nvCxnSpPr>
            <p:cNvPr id="11" name="AutoShape 14904"/>
            <p:cNvCxnSpPr>
              <a:cxnSpLocks noChangeShapeType="1"/>
            </p:cNvCxnSpPr>
            <p:nvPr/>
          </p:nvCxnSpPr>
          <p:spPr bwMode="auto">
            <a:xfrm flipV="1">
              <a:off x="5760" y="3441"/>
              <a:ext cx="1758" cy="8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905"/>
            <p:cNvCxnSpPr>
              <a:cxnSpLocks noChangeShapeType="1"/>
            </p:cNvCxnSpPr>
            <p:nvPr/>
          </p:nvCxnSpPr>
          <p:spPr bwMode="auto">
            <a:xfrm>
              <a:off x="6540" y="3345"/>
              <a:ext cx="978" cy="9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906"/>
            <p:cNvCxnSpPr>
              <a:cxnSpLocks noChangeShapeType="1"/>
            </p:cNvCxnSpPr>
            <p:nvPr/>
          </p:nvCxnSpPr>
          <p:spPr bwMode="auto">
            <a:xfrm>
              <a:off x="6540" y="3352"/>
              <a:ext cx="221" cy="4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Freeform 13"/>
            <p:cNvSpPr>
              <a:spLocks/>
            </p:cNvSpPr>
            <p:nvPr/>
          </p:nvSpPr>
          <p:spPr bwMode="auto">
            <a:xfrm rot="14760000">
              <a:off x="6636" y="3754"/>
              <a:ext cx="101" cy="101"/>
            </a:xfrm>
            <a:custGeom>
              <a:avLst/>
              <a:gdLst>
                <a:gd name="T0" fmla="*/ 0 w 85"/>
                <a:gd name="T1" fmla="*/ 0 h 57"/>
                <a:gd name="T2" fmla="*/ 85 w 85"/>
                <a:gd name="T3" fmla="*/ 0 h 57"/>
                <a:gd name="T4" fmla="*/ 85 w 8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57">
                  <a:moveTo>
                    <a:pt x="0" y="0"/>
                  </a:moveTo>
                  <a:lnTo>
                    <a:pt x="85" y="0"/>
                  </a:lnTo>
                  <a:lnTo>
                    <a:pt x="85" y="5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5" name="Text Box 14908"/>
            <p:cNvSpPr txBox="1">
              <a:spLocks noChangeArrowheads="1"/>
            </p:cNvSpPr>
            <p:nvPr/>
          </p:nvSpPr>
          <p:spPr bwMode="auto">
            <a:xfrm>
              <a:off x="5434" y="4261"/>
              <a:ext cx="463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baseline="30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n</a:t>
              </a:r>
              <a:r>
                <a:rPr lang="en-US" sz="1600" b="1">
                  <a:effectLst/>
                  <a:latin typeface="Euclid Symbol" panose="05050102010706020507" pitchFamily="18" charset="2"/>
                  <a:ea typeface="Malgun Gothic" panose="020B0503020000020004" pitchFamily="34" charset="-127"/>
                </a:rPr>
                <a:t>a</a:t>
              </a:r>
              <a:endParaRPr lang="en-US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6" name="Text Box 14909"/>
            <p:cNvSpPr txBox="1">
              <a:spLocks noChangeArrowheads="1"/>
            </p:cNvSpPr>
            <p:nvPr/>
          </p:nvSpPr>
          <p:spPr bwMode="auto">
            <a:xfrm>
              <a:off x="6270" y="2915"/>
              <a:ext cx="463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baseline="30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n</a:t>
              </a:r>
              <a:r>
                <a:rPr lang="en-US" sz="1600" b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s</a:t>
              </a:r>
              <a:endParaRPr lang="en-US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7" name="Text Box 14910"/>
            <p:cNvSpPr txBox="1">
              <a:spLocks noChangeArrowheads="1"/>
            </p:cNvSpPr>
            <p:nvPr/>
          </p:nvSpPr>
          <p:spPr bwMode="auto">
            <a:xfrm>
              <a:off x="6686" y="2972"/>
              <a:ext cx="815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2</a:t>
              </a:r>
              <a:r>
                <a:rPr lang="en-US" sz="1600" i="1">
                  <a:effectLst/>
                  <a:latin typeface="Euclid Symbol" panose="05050102010706020507" pitchFamily="18" charset="2"/>
                  <a:ea typeface="Malgun Gothic" panose="020B0503020000020004" pitchFamily="34" charset="-127"/>
                </a:rPr>
                <a:t>m</a:t>
              </a:r>
              <a:r>
                <a:rPr lang="en-US" sz="1600">
                  <a:effectLst/>
                  <a:latin typeface="Euclid Symbol" panose="05050102010706020507" pitchFamily="18" charset="2"/>
                  <a:ea typeface="Malgun Gothic" panose="020B0503020000020004" pitchFamily="34" charset="-127"/>
                </a:rPr>
                <a:t>D</a:t>
              </a:r>
              <a:r>
                <a:rPr lang="en-US" sz="1600" b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e</a:t>
              </a:r>
              <a:endParaRPr lang="en-US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8" name="Text Box 14911"/>
            <p:cNvSpPr txBox="1">
              <a:spLocks noChangeArrowheads="1"/>
            </p:cNvSpPr>
            <p:nvPr/>
          </p:nvSpPr>
          <p:spPr bwMode="auto">
            <a:xfrm>
              <a:off x="7461" y="3146"/>
              <a:ext cx="463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baseline="30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tr</a:t>
              </a:r>
              <a:r>
                <a:rPr lang="en-US" sz="1600" b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s</a:t>
              </a:r>
              <a:endParaRPr lang="en-US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19" name="AutoShape 14912"/>
            <p:cNvCxnSpPr>
              <a:cxnSpLocks noChangeShapeType="1"/>
            </p:cNvCxnSpPr>
            <p:nvPr/>
          </p:nvCxnSpPr>
          <p:spPr bwMode="auto">
            <a:xfrm>
              <a:off x="6780" y="3851"/>
              <a:ext cx="550" cy="11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4913"/>
            <p:cNvCxnSpPr>
              <a:cxnSpLocks noChangeShapeType="1"/>
            </p:cNvCxnSpPr>
            <p:nvPr/>
          </p:nvCxnSpPr>
          <p:spPr bwMode="auto">
            <a:xfrm>
              <a:off x="6913" y="3795"/>
              <a:ext cx="304" cy="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4914"/>
            <p:cNvCxnSpPr>
              <a:cxnSpLocks noChangeAspect="1" noChangeShapeType="1"/>
            </p:cNvCxnSpPr>
            <p:nvPr/>
          </p:nvCxnSpPr>
          <p:spPr bwMode="auto">
            <a:xfrm flipV="1">
              <a:off x="7141" y="3946"/>
              <a:ext cx="662" cy="34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915"/>
            <p:cNvCxnSpPr>
              <a:cxnSpLocks noChangeAspect="1" noChangeShapeType="1"/>
            </p:cNvCxnSpPr>
            <p:nvPr/>
          </p:nvCxnSpPr>
          <p:spPr bwMode="auto">
            <a:xfrm flipV="1">
              <a:off x="7241" y="4429"/>
              <a:ext cx="779" cy="405"/>
            </a:xfrm>
            <a:prstGeom prst="straightConnector1">
              <a:avLst/>
            </a:prstGeom>
            <a:noFill/>
            <a:ln w="19050">
              <a:solidFill>
                <a:srgbClr val="2C02C6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4916"/>
            <p:cNvCxnSpPr>
              <a:cxnSpLocks noChangeShapeType="1"/>
            </p:cNvCxnSpPr>
            <p:nvPr/>
          </p:nvCxnSpPr>
          <p:spPr bwMode="auto">
            <a:xfrm>
              <a:off x="7568" y="3514"/>
              <a:ext cx="550" cy="11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14917"/>
            <p:cNvSpPr txBox="1">
              <a:spLocks noChangeArrowheads="1"/>
            </p:cNvSpPr>
            <p:nvPr/>
          </p:nvSpPr>
          <p:spPr bwMode="auto">
            <a:xfrm>
              <a:off x="3588" y="2957"/>
              <a:ext cx="136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f</a:t>
              </a:r>
              <a:r>
                <a:rPr lang="en-US" sz="16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(</a:t>
              </a:r>
              <a:r>
                <a:rPr lang="en-US" sz="1600" i="1" baseline="30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n</a:t>
              </a:r>
              <a:r>
                <a:rPr lang="en-US" sz="1600" b="1">
                  <a:effectLst/>
                  <a:latin typeface="Euclid Symbol" panose="05050102010706020507" pitchFamily="18" charset="2"/>
                  <a:ea typeface="Malgun Gothic" panose="020B0503020000020004" pitchFamily="34" charset="-127"/>
                </a:rPr>
                <a:t>h</a:t>
              </a:r>
              <a:r>
                <a:rPr lang="en-US" sz="16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,</a:t>
              </a:r>
              <a:r>
                <a:rPr lang="en-US" sz="1600" i="1" baseline="30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n</a:t>
              </a:r>
              <a:r>
                <a:rPr lang="en-US" sz="1600" i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e</a:t>
              </a:r>
              <a:r>
                <a:rPr lang="en-US" sz="1600" i="1" baseline="-25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p</a:t>
              </a:r>
              <a:r>
                <a:rPr lang="en-US" sz="16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) = 0</a:t>
              </a:r>
              <a:endParaRPr lang="en-US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25" name="Arc 14918"/>
            <p:cNvSpPr>
              <a:spLocks/>
            </p:cNvSpPr>
            <p:nvPr/>
          </p:nvSpPr>
          <p:spPr bwMode="auto">
            <a:xfrm rot="10800000">
              <a:off x="4134" y="3372"/>
              <a:ext cx="464" cy="4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26" name="Text Box 14919"/>
            <p:cNvSpPr txBox="1">
              <a:spLocks noChangeArrowheads="1"/>
            </p:cNvSpPr>
            <p:nvPr/>
          </p:nvSpPr>
          <p:spPr bwMode="auto">
            <a:xfrm>
              <a:off x="8020" y="3472"/>
              <a:ext cx="111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f</a:t>
              </a:r>
              <a:r>
                <a:rPr lang="en-US" sz="16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(</a:t>
              </a:r>
              <a:r>
                <a:rPr lang="en-US" sz="1600" i="1" baseline="30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tr</a:t>
              </a:r>
              <a:r>
                <a:rPr lang="en-US" sz="1600" b="1">
                  <a:effectLst/>
                  <a:latin typeface="Euclid Symbol" panose="05050102010706020507" pitchFamily="18" charset="2"/>
                  <a:ea typeface="Malgun Gothic" panose="020B0503020000020004" pitchFamily="34" charset="-127"/>
                </a:rPr>
                <a:t>h</a:t>
              </a:r>
              <a:r>
                <a:rPr lang="en-US" sz="16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,</a:t>
              </a:r>
              <a:r>
                <a:rPr lang="en-US" sz="1600" i="1" baseline="30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tr</a:t>
              </a:r>
              <a:r>
                <a:rPr lang="en-US" sz="1600" i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e</a:t>
              </a:r>
              <a:r>
                <a:rPr lang="en-US" sz="1600" i="1" baseline="-25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p</a:t>
              </a:r>
              <a:r>
                <a:rPr lang="en-US" sz="16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)</a:t>
              </a:r>
              <a:endParaRPr lang="en-US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27" name="Text Box 14920"/>
            <p:cNvSpPr txBox="1">
              <a:spLocks noChangeArrowheads="1"/>
            </p:cNvSpPr>
            <p:nvPr/>
          </p:nvSpPr>
          <p:spPr bwMode="auto">
            <a:xfrm>
              <a:off x="8008" y="4697"/>
              <a:ext cx="928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2</a:t>
              </a:r>
              <a:r>
                <a:rPr lang="en-US" sz="1600" i="1">
                  <a:effectLst/>
                  <a:latin typeface="Euclid Symbol" panose="05050102010706020507" pitchFamily="18" charset="2"/>
                  <a:ea typeface="Malgun Gothic" panose="020B0503020000020004" pitchFamily="34" charset="-127"/>
                </a:rPr>
                <a:t>m</a:t>
              </a:r>
              <a:r>
                <a:rPr lang="en-US" sz="1600" b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N</a:t>
              </a:r>
              <a:r>
                <a:rPr lang="en-US" sz="1600">
                  <a:effectLst/>
                  <a:latin typeface="Euclid Symbol" panose="05050102010706020507" pitchFamily="18" charset="2"/>
                  <a:ea typeface="Malgun Gothic" panose="020B0503020000020004" pitchFamily="34" charset="-127"/>
                </a:rPr>
                <a:t>:D</a:t>
              </a:r>
              <a:r>
                <a:rPr lang="en-US" sz="1600" b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e</a:t>
              </a:r>
              <a:endParaRPr lang="en-US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28" name="Arc 14921"/>
            <p:cNvSpPr>
              <a:spLocks/>
            </p:cNvSpPr>
            <p:nvPr/>
          </p:nvSpPr>
          <p:spPr bwMode="auto">
            <a:xfrm flipH="1" flipV="1">
              <a:off x="7643" y="4623"/>
              <a:ext cx="309" cy="3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29" name="Arc 14922"/>
            <p:cNvSpPr>
              <a:spLocks/>
            </p:cNvSpPr>
            <p:nvPr/>
          </p:nvSpPr>
          <p:spPr bwMode="auto">
            <a:xfrm flipH="1">
              <a:off x="7461" y="3733"/>
              <a:ext cx="651" cy="3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6459"/>
                <a:gd name="T2" fmla="*/ 21046 w 21600"/>
                <a:gd name="T3" fmla="*/ 26459 h 26459"/>
                <a:gd name="T4" fmla="*/ 0 w 21600"/>
                <a:gd name="T5" fmla="*/ 21600 h 26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45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235"/>
                    <a:pt x="21414" y="24865"/>
                    <a:pt x="21046" y="26459"/>
                  </a:cubicBezTo>
                </a:path>
                <a:path w="21600" h="2645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235"/>
                    <a:pt x="21414" y="24865"/>
                    <a:pt x="21046" y="2645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EB2C9D-FAC9-D4C3-1878-65BAEA36DC99}"/>
                  </a:ext>
                </a:extLst>
              </p:cNvPr>
              <p:cNvSpPr txBox="1"/>
              <p:nvPr/>
            </p:nvSpPr>
            <p:spPr>
              <a:xfrm>
                <a:off x="643641" y="2897783"/>
                <a:ext cx="2834237" cy="125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EB2C9D-FAC9-D4C3-1878-65BAEA36D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1" y="2897783"/>
                <a:ext cx="2834237" cy="125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5330D-F0FC-5506-9DF9-32C03F242824}"/>
                  </a:ext>
                </a:extLst>
              </p:cNvPr>
              <p:cNvSpPr txBox="1"/>
              <p:nvPr/>
            </p:nvSpPr>
            <p:spPr>
              <a:xfrm>
                <a:off x="576476" y="1359447"/>
                <a:ext cx="1707390" cy="92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5330D-F0FC-5506-9DF9-32C03F242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" y="1359447"/>
                <a:ext cx="1707390" cy="920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598072"/>
      </p:ext>
    </p:extLst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Tangent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tangent operator – tangent operator that is consistent with numerical integration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Differentiate stress update equation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16892" y="5297214"/>
            <a:ext cx="466794" cy="978932"/>
            <a:chOff x="3237186" y="5297214"/>
            <a:chExt cx="466794" cy="978932"/>
          </a:xfrm>
        </p:grpSpPr>
        <p:sp>
          <p:nvSpPr>
            <p:cNvPr id="7" name="TextBox 6"/>
            <p:cNvSpPr txBox="1"/>
            <p:nvPr/>
          </p:nvSpPr>
          <p:spPr>
            <a:xfrm>
              <a:off x="3237186" y="590681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(1)</a:t>
              </a:r>
            </a:p>
          </p:txBody>
        </p:sp>
        <p:cxnSp>
          <p:nvCxnSpPr>
            <p:cNvPr id="10" name="Straight Arrow Connector 9"/>
            <p:cNvCxnSpPr>
              <a:stCxn id="7" idx="0"/>
            </p:cNvCxnSpPr>
            <p:nvPr/>
          </p:nvCxnSpPr>
          <p:spPr bwMode="auto">
            <a:xfrm flipH="1" flipV="1">
              <a:off x="3468412" y="5297214"/>
              <a:ext cx="2171" cy="6096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306126" y="5291960"/>
            <a:ext cx="466794" cy="984186"/>
            <a:chOff x="4913586" y="5291960"/>
            <a:chExt cx="466794" cy="984186"/>
          </a:xfrm>
        </p:grpSpPr>
        <p:sp>
          <p:nvSpPr>
            <p:cNvPr id="8" name="TextBox 7"/>
            <p:cNvSpPr txBox="1"/>
            <p:nvPr/>
          </p:nvSpPr>
          <p:spPr>
            <a:xfrm>
              <a:off x="4913586" y="590681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(2)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4849606" y="5595841"/>
              <a:ext cx="609600" cy="183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588580" y="2201916"/>
            <a:ext cx="3057247" cy="910613"/>
            <a:chOff x="588580" y="2107326"/>
            <a:chExt cx="3057247" cy="910613"/>
          </a:xfrm>
        </p:grpSpPr>
        <p:sp>
          <p:nvSpPr>
            <p:cNvPr id="12" name="TextBox 11"/>
            <p:cNvSpPr txBox="1"/>
            <p:nvPr/>
          </p:nvSpPr>
          <p:spPr>
            <a:xfrm>
              <a:off x="588580" y="2648607"/>
              <a:ext cx="305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Continuum tangent operator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2211509" y="2411207"/>
              <a:ext cx="609600" cy="183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4177863" y="2175642"/>
            <a:ext cx="3031599" cy="936887"/>
            <a:chOff x="4177863" y="2081052"/>
            <a:chExt cx="3031599" cy="936887"/>
          </a:xfrm>
        </p:grpSpPr>
        <p:sp>
          <p:nvSpPr>
            <p:cNvPr id="13" name="TextBox 12"/>
            <p:cNvSpPr txBox="1"/>
            <p:nvPr/>
          </p:nvSpPr>
          <p:spPr>
            <a:xfrm>
              <a:off x="4177863" y="2648607"/>
              <a:ext cx="3031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Consistent tangent operator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4508021" y="2384933"/>
              <a:ext cx="609600" cy="183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2C250D-1B02-FF39-AAB4-7C957829AAB1}"/>
                  </a:ext>
                </a:extLst>
              </p:cNvPr>
              <p:cNvSpPr txBox="1"/>
              <p:nvPr/>
            </p:nvSpPr>
            <p:spPr>
              <a:xfrm>
                <a:off x="2146762" y="1519850"/>
                <a:ext cx="4079835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𝑒𝑝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alg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2C250D-1B02-FF39-AAB4-7C957829A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62" y="1519850"/>
                <a:ext cx="4079835" cy="794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FCAC20-F2C8-9434-D1E5-E0755110430A}"/>
                  </a:ext>
                </a:extLst>
              </p:cNvPr>
              <p:cNvSpPr txBox="1"/>
              <p:nvPr/>
            </p:nvSpPr>
            <p:spPr>
              <a:xfrm>
                <a:off x="1061633" y="3678238"/>
                <a:ext cx="3023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𝜇𝛥𝛾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FCAC20-F2C8-9434-D1E5-E0755110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33" y="3678238"/>
                <a:ext cx="302358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6186E5-58EE-1CC1-91A5-D4BB2E055BEB}"/>
                  </a:ext>
                </a:extLst>
              </p:cNvPr>
              <p:cNvSpPr txBox="1"/>
              <p:nvPr/>
            </p:nvSpPr>
            <p:spPr>
              <a:xfrm>
                <a:off x="929898" y="4316016"/>
                <a:ext cx="4921604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𝜇𝛥𝛾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6186E5-58EE-1CC1-91A5-D4BB2E055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8" y="4316016"/>
                <a:ext cx="4921604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282384"/>
      </p:ext>
    </p:extLst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Tangent Operator 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Term (1)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78142" y="2131722"/>
            <a:ext cx="735724" cy="1303281"/>
            <a:chOff x="5391810" y="2816773"/>
            <a:chExt cx="735724" cy="1303281"/>
          </a:xfrm>
        </p:grpSpPr>
        <p:sp>
          <p:nvSpPr>
            <p:cNvPr id="10" name="Oval 9"/>
            <p:cNvSpPr/>
            <p:nvPr/>
          </p:nvSpPr>
          <p:spPr bwMode="auto">
            <a:xfrm>
              <a:off x="5391810" y="2816773"/>
              <a:ext cx="735724" cy="987973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6200000" flipH="1">
              <a:off x="5791202" y="3846787"/>
              <a:ext cx="357351" cy="18918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7025979" y="3968998"/>
            <a:ext cx="924909" cy="1040523"/>
            <a:chOff x="6747643" y="4782207"/>
            <a:chExt cx="924909" cy="1040523"/>
          </a:xfrm>
        </p:grpSpPr>
        <p:sp>
          <p:nvSpPr>
            <p:cNvPr id="25" name="Oval 24"/>
            <p:cNvSpPr/>
            <p:nvPr/>
          </p:nvSpPr>
          <p:spPr bwMode="auto">
            <a:xfrm>
              <a:off x="6747643" y="4782207"/>
              <a:ext cx="588579" cy="77776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Arrow Connector 26"/>
            <p:cNvCxnSpPr>
              <a:stCxn id="25" idx="5"/>
            </p:cNvCxnSpPr>
            <p:nvPr/>
          </p:nvCxnSpPr>
          <p:spPr bwMode="auto">
            <a:xfrm rot="16200000" flipH="1">
              <a:off x="7272960" y="5423138"/>
              <a:ext cx="376659" cy="42252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Rounded Rectangle 28"/>
          <p:cNvSpPr/>
          <p:nvPr/>
        </p:nvSpPr>
        <p:spPr bwMode="auto">
          <a:xfrm>
            <a:off x="1103586" y="5854261"/>
            <a:ext cx="1933904" cy="88286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2B080-BD33-78D1-1361-707FFE2EE66E}"/>
                  </a:ext>
                </a:extLst>
              </p:cNvPr>
              <p:cNvSpPr txBox="1"/>
              <p:nvPr/>
            </p:nvSpPr>
            <p:spPr>
              <a:xfrm>
                <a:off x="2440705" y="797879"/>
                <a:ext cx="3609258" cy="44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2B080-BD33-78D1-1361-707FFE2EE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705" y="797879"/>
                <a:ext cx="3609258" cy="445891"/>
              </a:xfrm>
              <a:prstGeom prst="rect">
                <a:avLst/>
              </a:prstGeom>
              <a:blipFill>
                <a:blip r:embed="rId2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589499-7810-7B09-D029-1F4F155C7099}"/>
                  </a:ext>
                </a:extLst>
              </p:cNvPr>
              <p:cNvSpPr txBox="1"/>
              <p:nvPr/>
            </p:nvSpPr>
            <p:spPr>
              <a:xfrm>
                <a:off x="6254583" y="635868"/>
                <a:ext cx="1711238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589499-7810-7B09-D029-1F4F155C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583" y="635868"/>
                <a:ext cx="1711238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29B852-3AA0-94A7-1DCB-C1D8ABD6E75F}"/>
                  </a:ext>
                </a:extLst>
              </p:cNvPr>
              <p:cNvSpPr txBox="1"/>
              <p:nvPr/>
            </p:nvSpPr>
            <p:spPr>
              <a:xfrm>
                <a:off x="1232481" y="1327591"/>
                <a:ext cx="6166175" cy="731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box>
                                <m:box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ra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29B852-3AA0-94A7-1DCB-C1D8ABD6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81" y="1327591"/>
                <a:ext cx="6166175" cy="731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D650B0-4ED3-E2CD-5F85-424911ABFE7C}"/>
                  </a:ext>
                </a:extLst>
              </p:cNvPr>
              <p:cNvSpPr txBox="1"/>
              <p:nvPr/>
            </p:nvSpPr>
            <p:spPr>
              <a:xfrm>
                <a:off x="1103586" y="2240016"/>
                <a:ext cx="4615366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𝑡𝑟</m:t>
                                      </m:r>
                                    </m:sup>
                                  </m:sSup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𝑡𝑟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D650B0-4ED3-E2CD-5F85-424911ABF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86" y="2240016"/>
                <a:ext cx="4615366" cy="712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678831-4793-0DAF-356D-903A3C5D95FF}"/>
                  </a:ext>
                </a:extLst>
              </p:cNvPr>
              <p:cNvSpPr txBox="1"/>
              <p:nvPr/>
            </p:nvSpPr>
            <p:spPr>
              <a:xfrm>
                <a:off x="5573627" y="3166381"/>
                <a:ext cx="3110019" cy="644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dirty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678831-4793-0DAF-356D-903A3C5D9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27" y="3166381"/>
                <a:ext cx="3110019" cy="644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E9C6B8-0C42-7BDE-A917-4DA39E422149}"/>
                  </a:ext>
                </a:extLst>
              </p:cNvPr>
              <p:cNvSpPr txBox="1"/>
              <p:nvPr/>
            </p:nvSpPr>
            <p:spPr>
              <a:xfrm>
                <a:off x="1103408" y="3247304"/>
                <a:ext cx="3096489" cy="691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E9C6B8-0C42-7BDE-A917-4DA39E422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08" y="3247304"/>
                <a:ext cx="3096489" cy="691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BE7811-4B7F-E36F-A8EC-EEE029EACCFC}"/>
                  </a:ext>
                </a:extLst>
              </p:cNvPr>
              <p:cNvSpPr txBox="1"/>
              <p:nvPr/>
            </p:nvSpPr>
            <p:spPr>
              <a:xfrm>
                <a:off x="1103408" y="4009572"/>
                <a:ext cx="6978449" cy="706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BE7811-4B7F-E36F-A8EC-EEE029EA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08" y="4009572"/>
                <a:ext cx="6978449" cy="706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AC806C-59D3-187A-E6FB-3E9BED90B8B2}"/>
                  </a:ext>
                </a:extLst>
              </p:cNvPr>
              <p:cNvSpPr txBox="1"/>
              <p:nvPr/>
            </p:nvSpPr>
            <p:spPr>
              <a:xfrm>
                <a:off x="7756539" y="4810948"/>
                <a:ext cx="952440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num>
                        <m:den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AC806C-59D3-187A-E6FB-3E9BED90B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539" y="4810948"/>
                <a:ext cx="952440" cy="6560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D68175-7012-B678-7450-3E122B30087A}"/>
                  </a:ext>
                </a:extLst>
              </p:cNvPr>
              <p:cNvSpPr txBox="1"/>
              <p:nvPr/>
            </p:nvSpPr>
            <p:spPr>
              <a:xfrm>
                <a:off x="1091199" y="4840734"/>
                <a:ext cx="567501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box>
                                <m:box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rad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D68175-7012-B678-7450-3E122B300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99" y="4840734"/>
                <a:ext cx="5675015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C34FEE-94C3-5733-128A-EE842EDC1621}"/>
                  </a:ext>
                </a:extLst>
              </p:cNvPr>
              <p:cNvSpPr txBox="1"/>
              <p:nvPr/>
            </p:nvSpPr>
            <p:spPr>
              <a:xfrm>
                <a:off x="1049573" y="5861111"/>
                <a:ext cx="1965090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C34FEE-94C3-5733-128A-EE842EDC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73" y="5861111"/>
                <a:ext cx="1965090" cy="794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CDBAEB-3DEE-15D2-2B64-76B4676C2597}"/>
                  </a:ext>
                </a:extLst>
              </p:cNvPr>
              <p:cNvSpPr txBox="1"/>
              <p:nvPr/>
            </p:nvSpPr>
            <p:spPr>
              <a:xfrm>
                <a:off x="3497519" y="5923737"/>
                <a:ext cx="4306564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𝛥𝛾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CDBAEB-3DEE-15D2-2B64-76B4676C2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19" y="5923737"/>
                <a:ext cx="4306564" cy="6560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642906"/>
      </p:ext>
    </p:extLst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Tangent Operator 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741363"/>
            <a:ext cx="8909050" cy="5873750"/>
          </a:xfrm>
        </p:spPr>
        <p:txBody>
          <a:bodyPr/>
          <a:lstStyle/>
          <a:p>
            <a:r>
              <a:rPr lang="en-US" dirty="0"/>
              <a:t>Term (2):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Consistent tangent operator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4193" y="3058510"/>
            <a:ext cx="6390290" cy="9144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56138" y="5423339"/>
            <a:ext cx="5514826" cy="94282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5217968" y="5096745"/>
            <a:ext cx="256309" cy="2649682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274133" y="6470080"/>
                <a:ext cx="2034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C02C6"/>
                    </a:solidFill>
                  </a:rPr>
                  <a:t>Not existing in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i="1" baseline="30000" dirty="0" err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𝑒𝑝</m:t>
                    </m:r>
                  </m:oMath>
                </a14:m>
                <a:endParaRPr lang="en-US" baseline="30000" dirty="0">
                  <a:solidFill>
                    <a:srgbClr val="2C02C6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33" y="6470080"/>
                <a:ext cx="2034531" cy="369332"/>
              </a:xfrm>
              <a:prstGeom prst="rect">
                <a:avLst/>
              </a:prstGeom>
              <a:blipFill>
                <a:blip r:embed="rId2"/>
                <a:stretch>
                  <a:fillRect l="-23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D0E492-A29F-CAAE-7EB9-1BFC01A9BD90}"/>
                  </a:ext>
                </a:extLst>
              </p:cNvPr>
              <p:cNvSpPr txBox="1"/>
              <p:nvPr/>
            </p:nvSpPr>
            <p:spPr>
              <a:xfrm>
                <a:off x="581049" y="1199066"/>
                <a:ext cx="2138662" cy="758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D0E492-A29F-CAAE-7EB9-1BFC01A9B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9" y="1199066"/>
                <a:ext cx="2138662" cy="758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CA23F3-0384-D956-21E6-4AC1BA568A78}"/>
                  </a:ext>
                </a:extLst>
              </p:cNvPr>
              <p:cNvSpPr txBox="1"/>
              <p:nvPr/>
            </p:nvSpPr>
            <p:spPr>
              <a:xfrm>
                <a:off x="3229780" y="1172509"/>
                <a:ext cx="4591449" cy="706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𝜇𝛥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CA23F3-0384-D956-21E6-4AC1BA56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80" y="1172509"/>
                <a:ext cx="4591449" cy="706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516F1D-2C48-D29F-83D1-51485F10E85B}"/>
                  </a:ext>
                </a:extLst>
              </p:cNvPr>
              <p:cNvSpPr txBox="1"/>
              <p:nvPr/>
            </p:nvSpPr>
            <p:spPr>
              <a:xfrm>
                <a:off x="480310" y="2114777"/>
                <a:ext cx="7283083" cy="786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𝑡𝑟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𝑡𝑟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516F1D-2C48-D29F-83D1-51485F10E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0" y="2114777"/>
                <a:ext cx="7283083" cy="786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75302E-AFE4-9D07-84AE-C4FA1A3149C2}"/>
                  </a:ext>
                </a:extLst>
              </p:cNvPr>
              <p:cNvSpPr txBox="1"/>
              <p:nvPr/>
            </p:nvSpPr>
            <p:spPr>
              <a:xfrm>
                <a:off x="655493" y="3150995"/>
                <a:ext cx="6423361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75302E-AFE4-9D07-84AE-C4FA1A31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3" y="3150995"/>
                <a:ext cx="6423361" cy="729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508189-AD23-BFC2-DD31-B07FF1E64E84}"/>
                  </a:ext>
                </a:extLst>
              </p:cNvPr>
              <p:cNvSpPr txBox="1"/>
              <p:nvPr/>
            </p:nvSpPr>
            <p:spPr>
              <a:xfrm>
                <a:off x="1015139" y="4510333"/>
                <a:ext cx="7262181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alg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𝜇𝛥𝛾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508189-AD23-BFC2-DD31-B07FF1E64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39" y="4510333"/>
                <a:ext cx="7262181" cy="7294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E81510-FF98-54C7-A129-C520A04E2A6D}"/>
                  </a:ext>
                </a:extLst>
              </p:cNvPr>
              <p:cNvSpPr txBox="1"/>
              <p:nvPr/>
            </p:nvSpPr>
            <p:spPr>
              <a:xfrm>
                <a:off x="1126656" y="5518735"/>
                <a:ext cx="5590120" cy="76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alg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E81510-FF98-54C7-A129-C520A04E2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56" y="5518735"/>
                <a:ext cx="5590120" cy="761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349619"/>
      </p:ext>
    </p:extLst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Variational equation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only nonlinearity is from stress (</a:t>
            </a:r>
            <a:r>
              <a:rPr lang="en-US" b="1" dirty="0">
                <a:solidFill>
                  <a:srgbClr val="2C02C6"/>
                </a:solidFill>
              </a:rPr>
              <a:t>material nonlinearity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Small strain, small rotation</a:t>
            </a:r>
          </a:p>
          <a:p>
            <a:r>
              <a:rPr lang="en-US" dirty="0"/>
              <a:t>Linearization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Update displacement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81186" y="4121230"/>
            <a:ext cx="7609668" cy="6096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56841" y="4853646"/>
            <a:ext cx="6132027" cy="84747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07465F-79FB-E1F4-FDB5-7C6B94F94E9C}"/>
                  </a:ext>
                </a:extLst>
              </p:cNvPr>
              <p:cNvSpPr txBox="1"/>
              <p:nvPr/>
            </p:nvSpPr>
            <p:spPr>
              <a:xfrm>
                <a:off x="1945037" y="6202324"/>
                <a:ext cx="3447547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sPre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sPre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07465F-79FB-E1F4-FDB5-7C6B94F9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37" y="6202324"/>
                <a:ext cx="3447547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CD1E25-BA2C-7CA7-1343-C7F2C39B6054}"/>
                  </a:ext>
                </a:extLst>
              </p:cNvPr>
              <p:cNvSpPr txBox="1"/>
              <p:nvPr/>
            </p:nvSpPr>
            <p:spPr>
              <a:xfrm>
                <a:off x="743919" y="1348353"/>
                <a:ext cx="4525661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sPre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sPre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CD1E25-BA2C-7CA7-1343-C7F2C39B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9" y="1348353"/>
                <a:ext cx="4525661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40C465-29D5-F2A0-8B53-313BBE8DC36F}"/>
                  </a:ext>
                </a:extLst>
              </p:cNvPr>
              <p:cNvSpPr txBox="1"/>
              <p:nvPr/>
            </p:nvSpPr>
            <p:spPr>
              <a:xfrm>
                <a:off x="5006514" y="1855095"/>
                <a:ext cx="4020011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sPre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;</m:t>
                      </m:r>
                      <m:sPre>
                        <m:sPre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sPre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Pre>
                            <m:sPre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sPr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40C465-29D5-F2A0-8B53-313BBE8DC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14" y="1855095"/>
                <a:ext cx="4020011" cy="721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3BCF72-124B-0C2C-714C-B8038FD81B39}"/>
                  </a:ext>
                </a:extLst>
              </p:cNvPr>
              <p:cNvSpPr txBox="1"/>
              <p:nvPr/>
            </p:nvSpPr>
            <p:spPr>
              <a:xfrm>
                <a:off x="498446" y="4121230"/>
                <a:ext cx="7788542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sPre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sPre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sPre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sPre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3BCF72-124B-0C2C-714C-B8038FD81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6" y="4121230"/>
                <a:ext cx="7788542" cy="506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8D4A77-062E-2C63-5B1D-8231501255DC}"/>
                  </a:ext>
                </a:extLst>
              </p:cNvPr>
              <p:cNvSpPr txBox="1"/>
              <p:nvPr/>
            </p:nvSpPr>
            <p:spPr>
              <a:xfrm>
                <a:off x="1370499" y="4853646"/>
                <a:ext cx="6218369" cy="847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sPre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sPre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alg</m:t>
                              </m:r>
                            </m:sup>
                          </m:s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8D4A77-062E-2C63-5B1D-82315012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9" y="4853646"/>
                <a:ext cx="6218369" cy="847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282013"/>
      </p:ext>
    </p:extLst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Elastoplasticity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explain for a 3D solid element at a Gauss point</a:t>
            </a:r>
          </a:p>
          <a:p>
            <a:r>
              <a:rPr lang="en-US" dirty="0"/>
              <a:t>Voigt notation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Inputs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613587" y="4328074"/>
            <a:ext cx="5649596" cy="2384316"/>
            <a:chOff x="1485" y="1481"/>
            <a:chExt cx="6131" cy="2585"/>
          </a:xfrm>
        </p:grpSpPr>
        <p:sp>
          <p:nvSpPr>
            <p:cNvPr id="7" name="Text Box 15427"/>
            <p:cNvSpPr txBox="1">
              <a:spLocks noChangeAspect="1" noChangeArrowheads="1"/>
            </p:cNvSpPr>
            <p:nvPr/>
          </p:nvSpPr>
          <p:spPr bwMode="auto">
            <a:xfrm>
              <a:off x="2025" y="3719"/>
              <a:ext cx="1785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 New Roman"/>
                  <a:ea typeface="Malgun Gothic"/>
                </a:rPr>
                <a:t>(a) Finite Element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8" name="Text Box 15428"/>
            <p:cNvSpPr txBox="1">
              <a:spLocks noChangeAspect="1" noChangeArrowheads="1"/>
            </p:cNvSpPr>
            <p:nvPr/>
          </p:nvSpPr>
          <p:spPr bwMode="auto">
            <a:xfrm>
              <a:off x="5235" y="3727"/>
              <a:ext cx="211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/>
                  <a:ea typeface="Malgun Gothic"/>
                </a:rPr>
                <a:t>(b) Reference Element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 bwMode="auto">
            <a:xfrm>
              <a:off x="1485" y="1481"/>
              <a:ext cx="6131" cy="2585"/>
              <a:chOff x="2955" y="5629"/>
              <a:chExt cx="6131" cy="2585"/>
            </a:xfrm>
          </p:grpSpPr>
          <p:sp>
            <p:nvSpPr>
              <p:cNvPr id="10" name="AutoShape 15430"/>
              <p:cNvSpPr>
                <a:spLocks noChangeAspect="1" noChangeArrowheads="1"/>
              </p:cNvSpPr>
              <p:nvPr/>
            </p:nvSpPr>
            <p:spPr bwMode="auto">
              <a:xfrm>
                <a:off x="6959" y="6125"/>
                <a:ext cx="1288" cy="1288"/>
              </a:xfrm>
              <a:prstGeom prst="cube">
                <a:avLst>
                  <a:gd name="adj" fmla="val 25000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1" name="Line 15431"/>
              <p:cNvCxnSpPr/>
              <p:nvPr/>
            </p:nvCxnSpPr>
            <p:spPr bwMode="auto">
              <a:xfrm>
                <a:off x="7291" y="6124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15432"/>
              <p:cNvCxnSpPr/>
              <p:nvPr/>
            </p:nvCxnSpPr>
            <p:spPr bwMode="auto">
              <a:xfrm flipV="1">
                <a:off x="6956" y="7089"/>
                <a:ext cx="340" cy="3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15433"/>
              <p:cNvCxnSpPr/>
              <p:nvPr/>
            </p:nvCxnSpPr>
            <p:spPr bwMode="auto">
              <a:xfrm>
                <a:off x="7291" y="7089"/>
                <a:ext cx="94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5434"/>
              <p:cNvCxnSpPr/>
              <p:nvPr/>
            </p:nvCxnSpPr>
            <p:spPr bwMode="auto">
              <a:xfrm>
                <a:off x="7631" y="6814"/>
                <a:ext cx="10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5435"/>
              <p:cNvCxnSpPr/>
              <p:nvPr/>
            </p:nvCxnSpPr>
            <p:spPr bwMode="auto">
              <a:xfrm flipV="1">
                <a:off x="7631" y="5739"/>
                <a:ext cx="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5436"/>
              <p:cNvCxnSpPr/>
              <p:nvPr/>
            </p:nvCxnSpPr>
            <p:spPr bwMode="auto">
              <a:xfrm flipH="1">
                <a:off x="6796" y="6814"/>
                <a:ext cx="835" cy="8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Text Box 15437"/>
              <p:cNvSpPr txBox="1">
                <a:spLocks noChangeAspect="1" noChangeArrowheads="1"/>
              </p:cNvSpPr>
              <p:nvPr/>
            </p:nvSpPr>
            <p:spPr bwMode="auto">
              <a:xfrm>
                <a:off x="6661" y="7478"/>
                <a:ext cx="2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Symbol"/>
                    <a:ea typeface="Malgun Gothic"/>
                  </a:rPr>
                  <a:t>x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18" name="Text Box 15438"/>
              <p:cNvSpPr txBox="1">
                <a:spLocks noChangeAspect="1" noChangeArrowheads="1"/>
              </p:cNvSpPr>
              <p:nvPr/>
            </p:nvSpPr>
            <p:spPr bwMode="auto">
              <a:xfrm>
                <a:off x="8736" y="6674"/>
                <a:ext cx="2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Symbol"/>
                    <a:ea typeface="Malgun Gothic"/>
                  </a:rPr>
                  <a:t>h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19" name="Text Box 15439"/>
              <p:cNvSpPr txBox="1">
                <a:spLocks noChangeAspect="1" noChangeArrowheads="1"/>
              </p:cNvSpPr>
              <p:nvPr/>
            </p:nvSpPr>
            <p:spPr bwMode="auto">
              <a:xfrm>
                <a:off x="7711" y="5629"/>
                <a:ext cx="2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Symbol"/>
                    <a:ea typeface="Malgun Gothic"/>
                  </a:rPr>
                  <a:t>z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20" name="Text Box 15440"/>
              <p:cNvSpPr txBox="1">
                <a:spLocks noChangeAspect="1" noChangeArrowheads="1"/>
              </p:cNvSpPr>
              <p:nvPr/>
            </p:nvSpPr>
            <p:spPr bwMode="auto">
              <a:xfrm>
                <a:off x="7911" y="7379"/>
                <a:ext cx="765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Malgun Gothic"/>
                  </a:rPr>
                  <a:t>(1,1,–1)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21" name="Text Box 15441"/>
              <p:cNvSpPr txBox="1">
                <a:spLocks noChangeAspect="1" noChangeArrowheads="1"/>
              </p:cNvSpPr>
              <p:nvPr/>
            </p:nvSpPr>
            <p:spPr bwMode="auto">
              <a:xfrm>
                <a:off x="7936" y="6359"/>
                <a:ext cx="6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Malgun Gothic"/>
                  </a:rPr>
                  <a:t>(1,1,1)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22" name="Text Box 15442"/>
              <p:cNvSpPr txBox="1">
                <a:spLocks noChangeAspect="1" noChangeArrowheads="1"/>
              </p:cNvSpPr>
              <p:nvPr/>
            </p:nvSpPr>
            <p:spPr bwMode="auto">
              <a:xfrm>
                <a:off x="8246" y="5884"/>
                <a:ext cx="735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Malgun Gothic"/>
                  </a:rPr>
                  <a:t>(–1,1,1)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23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8241" y="6944"/>
                <a:ext cx="845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Malgun Gothic"/>
                  </a:rPr>
                  <a:t>(–1,1,–1)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>
                <a:off x="3595" y="6097"/>
                <a:ext cx="1450" cy="790"/>
              </a:xfrm>
              <a:custGeom>
                <a:avLst/>
                <a:gdLst>
                  <a:gd name="T0" fmla="*/ 285 w 1450"/>
                  <a:gd name="T1" fmla="*/ 30 h 790"/>
                  <a:gd name="T2" fmla="*/ 1450 w 1450"/>
                  <a:gd name="T3" fmla="*/ 0 h 790"/>
                  <a:gd name="T4" fmla="*/ 970 w 1450"/>
                  <a:gd name="T5" fmla="*/ 790 h 790"/>
                  <a:gd name="T6" fmla="*/ 0 w 1450"/>
                  <a:gd name="T7" fmla="*/ 380 h 790"/>
                  <a:gd name="T8" fmla="*/ 285 w 1450"/>
                  <a:gd name="T9" fmla="*/ 30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0" h="790">
                    <a:moveTo>
                      <a:pt x="285" y="30"/>
                    </a:moveTo>
                    <a:lnTo>
                      <a:pt x="1450" y="0"/>
                    </a:lnTo>
                    <a:lnTo>
                      <a:pt x="970" y="790"/>
                    </a:lnTo>
                    <a:lnTo>
                      <a:pt x="0" y="380"/>
                    </a:lnTo>
                    <a:lnTo>
                      <a:pt x="28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5" name="Line 15445"/>
              <p:cNvCxnSpPr/>
              <p:nvPr/>
            </p:nvCxnSpPr>
            <p:spPr bwMode="auto">
              <a:xfrm>
                <a:off x="3595" y="6482"/>
                <a:ext cx="35" cy="6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15446"/>
              <p:cNvCxnSpPr/>
              <p:nvPr/>
            </p:nvCxnSpPr>
            <p:spPr bwMode="auto">
              <a:xfrm>
                <a:off x="4565" y="6897"/>
                <a:ext cx="125" cy="6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Line 15447"/>
              <p:cNvCxnSpPr/>
              <p:nvPr/>
            </p:nvCxnSpPr>
            <p:spPr bwMode="auto">
              <a:xfrm>
                <a:off x="5045" y="6107"/>
                <a:ext cx="90" cy="9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15448"/>
              <p:cNvCxnSpPr/>
              <p:nvPr/>
            </p:nvCxnSpPr>
            <p:spPr bwMode="auto">
              <a:xfrm>
                <a:off x="3630" y="7114"/>
                <a:ext cx="1065" cy="4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Line 15449"/>
              <p:cNvCxnSpPr/>
              <p:nvPr/>
            </p:nvCxnSpPr>
            <p:spPr bwMode="auto">
              <a:xfrm flipV="1">
                <a:off x="4695" y="7054"/>
                <a:ext cx="440" cy="4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Line 15450"/>
              <p:cNvCxnSpPr/>
              <p:nvPr/>
            </p:nvCxnSpPr>
            <p:spPr bwMode="auto">
              <a:xfrm>
                <a:off x="3885" y="6127"/>
                <a:ext cx="200" cy="7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15451"/>
              <p:cNvCxnSpPr/>
              <p:nvPr/>
            </p:nvCxnSpPr>
            <p:spPr bwMode="auto">
              <a:xfrm>
                <a:off x="4085" y="6872"/>
                <a:ext cx="1050" cy="2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15452"/>
              <p:cNvCxnSpPr/>
              <p:nvPr/>
            </p:nvCxnSpPr>
            <p:spPr bwMode="auto">
              <a:xfrm flipH="1">
                <a:off x="3630" y="6867"/>
                <a:ext cx="455" cy="2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 Box 15453"/>
              <p:cNvSpPr txBox="1">
                <a:spLocks noChangeAspect="1" noChangeArrowheads="1"/>
              </p:cNvSpPr>
              <p:nvPr/>
            </p:nvSpPr>
            <p:spPr bwMode="auto">
              <a:xfrm>
                <a:off x="3450" y="7037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30000">
                    <a:effectLst/>
                    <a:latin typeface="Times New Roman"/>
                    <a:ea typeface="Malgun Gothic"/>
                  </a:rPr>
                  <a:t>1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34" name="Text Box 15454"/>
              <p:cNvSpPr txBox="1">
                <a:spLocks noChangeAspect="1" noChangeArrowheads="1"/>
              </p:cNvSpPr>
              <p:nvPr/>
            </p:nvSpPr>
            <p:spPr bwMode="auto">
              <a:xfrm>
                <a:off x="4655" y="7507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30000">
                    <a:effectLst/>
                    <a:latin typeface="Times New Roman"/>
                    <a:ea typeface="Malgun Gothic"/>
                  </a:rPr>
                  <a:t>2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35" name="Text Box 15455"/>
              <p:cNvSpPr txBox="1">
                <a:spLocks noChangeAspect="1" noChangeArrowheads="1"/>
              </p:cNvSpPr>
              <p:nvPr/>
            </p:nvSpPr>
            <p:spPr bwMode="auto">
              <a:xfrm>
                <a:off x="5155" y="6952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30000">
                    <a:effectLst/>
                    <a:latin typeface="Times New Roman"/>
                    <a:ea typeface="Malgun Gothic"/>
                  </a:rPr>
                  <a:t>3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36" name="Text Box 15456"/>
              <p:cNvSpPr txBox="1">
                <a:spLocks noChangeAspect="1" noChangeArrowheads="1"/>
              </p:cNvSpPr>
              <p:nvPr/>
            </p:nvSpPr>
            <p:spPr bwMode="auto">
              <a:xfrm>
                <a:off x="3975" y="6862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30000">
                    <a:effectLst/>
                    <a:latin typeface="Times New Roman"/>
                    <a:ea typeface="Malgun Gothic"/>
                  </a:rPr>
                  <a:t>4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37" name="Text Box 15457"/>
              <p:cNvSpPr txBox="1">
                <a:spLocks noChangeAspect="1" noChangeArrowheads="1"/>
              </p:cNvSpPr>
              <p:nvPr/>
            </p:nvSpPr>
            <p:spPr bwMode="auto">
              <a:xfrm>
                <a:off x="3440" y="6317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30000">
                    <a:effectLst/>
                    <a:latin typeface="Times New Roman"/>
                    <a:ea typeface="Malgun Gothic"/>
                  </a:rPr>
                  <a:t>5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38" name="Text Box 15458"/>
              <p:cNvSpPr txBox="1">
                <a:spLocks noChangeAspect="1" noChangeArrowheads="1"/>
              </p:cNvSpPr>
              <p:nvPr/>
            </p:nvSpPr>
            <p:spPr bwMode="auto">
              <a:xfrm>
                <a:off x="4455" y="6582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30000">
                    <a:effectLst/>
                    <a:latin typeface="Times New Roman"/>
                    <a:ea typeface="Malgun Gothic"/>
                  </a:rPr>
                  <a:t>6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39" name="Text Box 15459"/>
              <p:cNvSpPr txBox="1">
                <a:spLocks noChangeAspect="1" noChangeArrowheads="1"/>
              </p:cNvSpPr>
              <p:nvPr/>
            </p:nvSpPr>
            <p:spPr bwMode="auto">
              <a:xfrm>
                <a:off x="5075" y="5917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30000">
                    <a:effectLst/>
                    <a:latin typeface="Times New Roman"/>
                    <a:ea typeface="Malgun Gothic"/>
                  </a:rPr>
                  <a:t>7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40" name="Text Box 15460"/>
              <p:cNvSpPr txBox="1">
                <a:spLocks noChangeAspect="1" noChangeArrowheads="1"/>
              </p:cNvSpPr>
              <p:nvPr/>
            </p:nvSpPr>
            <p:spPr bwMode="auto">
              <a:xfrm>
                <a:off x="3805" y="5872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30000">
                    <a:effectLst/>
                    <a:latin typeface="Times New Roman"/>
                    <a:ea typeface="Malgun Gothic"/>
                  </a:rPr>
                  <a:t>8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cxnSp>
            <p:nvCxnSpPr>
              <p:cNvPr id="41" name="Line 15461"/>
              <p:cNvCxnSpPr/>
              <p:nvPr/>
            </p:nvCxnSpPr>
            <p:spPr bwMode="auto">
              <a:xfrm flipV="1">
                <a:off x="3260" y="7674"/>
                <a:ext cx="505" cy="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Line 15462"/>
              <p:cNvCxnSpPr/>
              <p:nvPr/>
            </p:nvCxnSpPr>
            <p:spPr bwMode="auto">
              <a:xfrm flipH="1" flipV="1">
                <a:off x="3175" y="7334"/>
                <a:ext cx="85" cy="4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Line 15463"/>
              <p:cNvCxnSpPr/>
              <p:nvPr/>
            </p:nvCxnSpPr>
            <p:spPr bwMode="auto">
              <a:xfrm flipH="1">
                <a:off x="3010" y="7739"/>
                <a:ext cx="250" cy="3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Text Box 15464"/>
              <p:cNvSpPr txBox="1">
                <a:spLocks noChangeAspect="1" noChangeArrowheads="1"/>
              </p:cNvSpPr>
              <p:nvPr/>
            </p:nvSpPr>
            <p:spPr bwMode="auto">
              <a:xfrm>
                <a:off x="3660" y="7654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-25000">
                    <a:effectLst/>
                    <a:latin typeface="Times New Roman"/>
                    <a:ea typeface="Malgun Gothic"/>
                  </a:rPr>
                  <a:t>2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45" name="Text Box 15465"/>
              <p:cNvSpPr txBox="1">
                <a:spLocks noChangeAspect="1" noChangeArrowheads="1"/>
              </p:cNvSpPr>
              <p:nvPr/>
            </p:nvSpPr>
            <p:spPr bwMode="auto">
              <a:xfrm>
                <a:off x="3095" y="7894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-25000">
                    <a:effectLst/>
                    <a:latin typeface="Times New Roman"/>
                    <a:ea typeface="Malgun Gothic"/>
                  </a:rPr>
                  <a:t>1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46" name="Text Box 15466"/>
              <p:cNvSpPr txBox="1">
                <a:spLocks noChangeAspect="1" noChangeArrowheads="1"/>
              </p:cNvSpPr>
              <p:nvPr/>
            </p:nvSpPr>
            <p:spPr bwMode="auto">
              <a:xfrm>
                <a:off x="2955" y="7249"/>
                <a:ext cx="25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Times New Roman"/>
                    <a:ea typeface="Malgun Gothic"/>
                  </a:rPr>
                  <a:t>x</a:t>
                </a:r>
                <a:r>
                  <a:rPr lang="en-US" sz="1100" baseline="-25000">
                    <a:effectLst/>
                    <a:latin typeface="Times New Roman"/>
                    <a:ea typeface="Malgun Gothic"/>
                  </a:rPr>
                  <a:t>3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47" name="Text Box 15467"/>
              <p:cNvSpPr txBox="1">
                <a:spLocks noChangeAspect="1" noChangeArrowheads="1"/>
              </p:cNvSpPr>
              <p:nvPr/>
            </p:nvSpPr>
            <p:spPr bwMode="auto">
              <a:xfrm>
                <a:off x="6101" y="7121"/>
                <a:ext cx="88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Malgun Gothic"/>
                  </a:rPr>
                  <a:t>(1, –1,–1)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48" name="Text Box 15468"/>
              <p:cNvSpPr txBox="1">
                <a:spLocks noChangeAspect="1" noChangeArrowheads="1"/>
              </p:cNvSpPr>
              <p:nvPr/>
            </p:nvSpPr>
            <p:spPr bwMode="auto">
              <a:xfrm>
                <a:off x="6220" y="6226"/>
                <a:ext cx="88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Malgun Gothic"/>
                  </a:rPr>
                  <a:t>(1, –1,1)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49" name="Text Box 15469"/>
              <p:cNvSpPr txBox="1">
                <a:spLocks noChangeAspect="1" noChangeArrowheads="1"/>
              </p:cNvSpPr>
              <p:nvPr/>
            </p:nvSpPr>
            <p:spPr bwMode="auto">
              <a:xfrm>
                <a:off x="6462" y="5873"/>
                <a:ext cx="88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Malgun Gothic"/>
                  </a:rPr>
                  <a:t>(–1, –1,1)</a:t>
                </a:r>
                <a:endParaRPr lang="en-US" sz="1200">
                  <a:effectLst/>
                  <a:latin typeface="Times New Roman"/>
                  <a:ea typeface="Malgun Gothic"/>
                </a:endParaRPr>
              </a:p>
            </p:txBody>
          </p:sp>
          <p:sp>
            <p:nvSpPr>
              <p:cNvPr id="50" name="AutoShape 15470"/>
              <p:cNvSpPr>
                <a:spLocks noChangeAspect="1" noChangeArrowheads="1"/>
              </p:cNvSpPr>
              <p:nvPr/>
            </p:nvSpPr>
            <p:spPr bwMode="auto">
              <a:xfrm>
                <a:off x="5675" y="6730"/>
                <a:ext cx="660" cy="135"/>
              </a:xfrm>
              <a:prstGeom prst="rightArrow">
                <a:avLst>
                  <a:gd name="adj1" fmla="val 50000"/>
                  <a:gd name="adj2" fmla="val 122222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56C66F-9C05-C55C-70B1-33739C65C1B3}"/>
                  </a:ext>
                </a:extLst>
              </p:cNvPr>
              <p:cNvSpPr txBox="1"/>
              <p:nvPr/>
            </p:nvSpPr>
            <p:spPr>
              <a:xfrm>
                <a:off x="1836493" y="1657089"/>
                <a:ext cx="5048883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56C66F-9C05-C55C-70B1-33739C65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93" y="1657089"/>
                <a:ext cx="5048883" cy="468205"/>
              </a:xfrm>
              <a:prstGeom prst="rect">
                <a:avLst/>
              </a:prstGeom>
              <a:blipFill>
                <a:blip r:embed="rId2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1E7C30-D47C-F305-7EE4-70C052903E1F}"/>
                  </a:ext>
                </a:extLst>
              </p:cNvPr>
              <p:cNvSpPr txBox="1"/>
              <p:nvPr/>
            </p:nvSpPr>
            <p:spPr>
              <a:xfrm>
                <a:off x="1664268" y="2199984"/>
                <a:ext cx="671414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  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1E7C30-D47C-F305-7EE4-70C052903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68" y="2199984"/>
                <a:ext cx="6714146" cy="468205"/>
              </a:xfrm>
              <a:prstGeom prst="rect">
                <a:avLst/>
              </a:prstGeom>
              <a:blipFill>
                <a:blip r:embed="rId3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DED1AB9-19C3-D573-CFAA-36AEA3A185BB}"/>
                  </a:ext>
                </a:extLst>
              </p:cNvPr>
              <p:cNvSpPr txBox="1"/>
              <p:nvPr/>
            </p:nvSpPr>
            <p:spPr>
              <a:xfrm>
                <a:off x="1855476" y="2898183"/>
                <a:ext cx="3346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DED1AB9-19C3-D573-CFAA-36AEA3A18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76" y="2898183"/>
                <a:ext cx="334655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100531-9E49-7C73-5839-4319A5030EA4}"/>
                  </a:ext>
                </a:extLst>
              </p:cNvPr>
              <p:cNvSpPr txBox="1"/>
              <p:nvPr/>
            </p:nvSpPr>
            <p:spPr>
              <a:xfrm>
                <a:off x="1970090" y="3368797"/>
                <a:ext cx="46374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100531-9E49-7C73-5839-4319A5030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90" y="3368797"/>
                <a:ext cx="4637423" cy="400110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A96AF0F-67C5-31BB-E441-E59F88397CEF}"/>
                  </a:ext>
                </a:extLst>
              </p:cNvPr>
              <p:cNvSpPr txBox="1"/>
              <p:nvPr/>
            </p:nvSpPr>
            <p:spPr>
              <a:xfrm>
                <a:off x="2032482" y="3935415"/>
                <a:ext cx="5252592" cy="410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𝛏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7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A96AF0F-67C5-31BB-E441-E59F88397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82" y="3935415"/>
                <a:ext cx="5252592" cy="410625"/>
              </a:xfrm>
              <a:prstGeom prst="rect">
                <a:avLst/>
              </a:prstGeom>
              <a:blipFill>
                <a:blip r:embed="rId6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935852"/>
      </p:ext>
    </p:extLst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Elastoplasticity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Displacement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the natural coordinates at an integration point</a:t>
                </a:r>
              </a:p>
              <a:p>
                <a:pPr marL="400050"/>
                <a:endParaRPr lang="en-US" dirty="0"/>
              </a:p>
              <a:p>
                <a:pPr marL="400050"/>
                <a:endParaRPr lang="en-US" dirty="0"/>
              </a:p>
              <a:p>
                <a:pPr marL="400050"/>
                <a:r>
                  <a:rPr lang="en-US" dirty="0"/>
                  <a:t>Strain</a:t>
                </a:r>
              </a:p>
              <a:p>
                <a:pPr marL="400050"/>
                <a:endParaRPr lang="en-US" dirty="0"/>
              </a:p>
              <a:p>
                <a:pPr marL="400050"/>
                <a:endParaRPr lang="en-US" dirty="0"/>
              </a:p>
              <a:p>
                <a:pPr marL="400050"/>
                <a:endParaRPr lang="en-US" dirty="0"/>
              </a:p>
              <a:p>
                <a:pPr marL="400050"/>
                <a:r>
                  <a:rPr lang="en-US" dirty="0"/>
                  <a:t>Update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120869" y="3310991"/>
            <a:ext cx="2047285" cy="106005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C64DC6-23B2-A911-6865-D46AE0AF2FBA}"/>
                  </a:ext>
                </a:extLst>
              </p:cNvPr>
              <p:cNvSpPr txBox="1"/>
              <p:nvPr/>
            </p:nvSpPr>
            <p:spPr>
              <a:xfrm>
                <a:off x="958563" y="1649252"/>
                <a:ext cx="2716256" cy="1128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C64DC6-23B2-A911-6865-D46AE0AF2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63" y="1649252"/>
                <a:ext cx="2716256" cy="1128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55550D-B9CC-5A67-FB85-DDC36EC4795C}"/>
                  </a:ext>
                </a:extLst>
              </p:cNvPr>
              <p:cNvSpPr txBox="1"/>
              <p:nvPr/>
            </p:nvSpPr>
            <p:spPr>
              <a:xfrm>
                <a:off x="1005545" y="3246807"/>
                <a:ext cx="2277931" cy="1128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55550D-B9CC-5A67-FB85-DDC36EC47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5" y="3246807"/>
                <a:ext cx="2277931" cy="1128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F0C880-F361-1FCA-1CE6-4F5FBF7201BF}"/>
                  </a:ext>
                </a:extLst>
              </p:cNvPr>
              <p:cNvSpPr txBox="1"/>
              <p:nvPr/>
            </p:nvSpPr>
            <p:spPr>
              <a:xfrm>
                <a:off x="771525" y="5303316"/>
                <a:ext cx="24059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sPre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sPre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F0C880-F361-1FCA-1CE6-4F5FBF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5303316"/>
                <a:ext cx="240598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B4539D-2217-8C51-BCBA-F791CEABA3BE}"/>
                  </a:ext>
                </a:extLst>
              </p:cNvPr>
              <p:cNvSpPr txBox="1"/>
              <p:nvPr/>
            </p:nvSpPr>
            <p:spPr>
              <a:xfrm>
                <a:off x="570047" y="5764981"/>
                <a:ext cx="3024353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400" b="0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sPre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sPre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B4539D-2217-8C51-BCBA-F791CEAB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47" y="5764981"/>
                <a:ext cx="3024353" cy="477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9F1552-1C59-94B0-DEF3-B5D47ABBDC8E}"/>
                  </a:ext>
                </a:extLst>
              </p:cNvPr>
              <p:cNvSpPr txBox="1"/>
              <p:nvPr/>
            </p:nvSpPr>
            <p:spPr>
              <a:xfrm>
                <a:off x="5266479" y="2657541"/>
                <a:ext cx="2756652" cy="2041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9F1552-1C59-94B0-DEF3-B5D47ABBD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79" y="2657541"/>
                <a:ext cx="2756652" cy="20413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667470"/>
      </p:ext>
    </p:extLst>
  </p:cSld>
  <p:clrMapOvr>
    <a:masterClrMapping/>
  </p:clrMapOvr>
  <p:transition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Mapping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Elastic predictor</a:t>
            </a:r>
          </a:p>
          <a:p>
            <a:pPr lvl="1">
              <a:spcBef>
                <a:spcPts val="3600"/>
              </a:spcBef>
            </a:pPr>
            <a:r>
              <a:rPr lang="en-US" dirty="0"/>
              <a:t>Unit tensor</a:t>
            </a:r>
          </a:p>
          <a:p>
            <a:pPr lvl="1">
              <a:spcBef>
                <a:spcPts val="3600"/>
              </a:spcBef>
            </a:pPr>
            <a:r>
              <a:rPr lang="en-US" dirty="0"/>
              <a:t>Trial stress</a:t>
            </a:r>
          </a:p>
          <a:p>
            <a:pPr lvl="1">
              <a:spcBef>
                <a:spcPts val="3600"/>
              </a:spcBef>
            </a:pPr>
            <a:r>
              <a:rPr lang="en-US" dirty="0"/>
              <a:t>Trace of stress</a:t>
            </a:r>
          </a:p>
          <a:p>
            <a:pPr lvl="1">
              <a:spcBef>
                <a:spcPts val="3600"/>
              </a:spcBef>
            </a:pPr>
            <a:r>
              <a:rPr lang="en-US" dirty="0"/>
              <a:t>Shifted stress</a:t>
            </a:r>
          </a:p>
          <a:p>
            <a:pPr lvl="1">
              <a:spcBef>
                <a:spcPts val="3600"/>
              </a:spcBef>
            </a:pPr>
            <a:r>
              <a:rPr lang="en-US" dirty="0"/>
              <a:t>Norm</a:t>
            </a:r>
          </a:p>
          <a:p>
            <a:pPr lvl="1">
              <a:spcBef>
                <a:spcPts val="3600"/>
              </a:spcBef>
            </a:pPr>
            <a:r>
              <a:rPr lang="en-US" dirty="0"/>
              <a:t>Yield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87006-05D9-83E3-711E-FBDAE303BBE2}"/>
                  </a:ext>
                </a:extLst>
              </p:cNvPr>
              <p:cNvSpPr txBox="1"/>
              <p:nvPr/>
            </p:nvSpPr>
            <p:spPr>
              <a:xfrm>
                <a:off x="2872029" y="1583442"/>
                <a:ext cx="3193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87006-05D9-83E3-711E-FBDAE303B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29" y="1583442"/>
                <a:ext cx="319356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412310-BFFD-33FB-385A-A55115E819E1}"/>
                  </a:ext>
                </a:extLst>
              </p:cNvPr>
              <p:cNvSpPr txBox="1"/>
              <p:nvPr/>
            </p:nvSpPr>
            <p:spPr>
              <a:xfrm>
                <a:off x="2872029" y="2330009"/>
                <a:ext cx="2191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412310-BFFD-33FB-385A-A55115E81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29" y="2330009"/>
                <a:ext cx="219181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ADF2D5-BD07-66E8-6AA7-2C17473DDB0C}"/>
                  </a:ext>
                </a:extLst>
              </p:cNvPr>
              <p:cNvSpPr txBox="1"/>
              <p:nvPr/>
            </p:nvSpPr>
            <p:spPr>
              <a:xfrm>
                <a:off x="2872029" y="3076576"/>
                <a:ext cx="2844368" cy="403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dirty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ADF2D5-BD07-66E8-6AA7-2C17473DD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29" y="3076576"/>
                <a:ext cx="2844368" cy="403765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F7287E-47F4-EABA-492E-72D28B05D468}"/>
                  </a:ext>
                </a:extLst>
              </p:cNvPr>
              <p:cNvSpPr txBox="1"/>
              <p:nvPr/>
            </p:nvSpPr>
            <p:spPr>
              <a:xfrm>
                <a:off x="2872029" y="3680770"/>
                <a:ext cx="313412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F7287E-47F4-EABA-492E-72D28B05D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29" y="3680770"/>
                <a:ext cx="3134127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99AC1-8DB6-137D-1CE2-77D35BA66F5A}"/>
                  </a:ext>
                </a:extLst>
              </p:cNvPr>
              <p:cNvSpPr txBox="1"/>
              <p:nvPr/>
            </p:nvSpPr>
            <p:spPr>
              <a:xfrm>
                <a:off x="1687934" y="4449763"/>
                <a:ext cx="7402091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𝑡𝑟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𝑡𝑟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𝑡𝑟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𝑡𝑟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𝑡𝑟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𝑡𝑟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99AC1-8DB6-137D-1CE2-77D35BA6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34" y="4449763"/>
                <a:ext cx="7402091" cy="718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21635-C0D2-5ADF-A7C2-92558260D454}"/>
                  </a:ext>
                </a:extLst>
              </p:cNvPr>
              <p:cNvSpPr txBox="1"/>
              <p:nvPr/>
            </p:nvSpPr>
            <p:spPr>
              <a:xfrm>
                <a:off x="2872029" y="5196330"/>
                <a:ext cx="4023987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21635-C0D2-5ADF-A7C2-92558260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29" y="5196330"/>
                <a:ext cx="4023987" cy="718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70700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Elastoplasticity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Idealized elastoplastic stress-strain behavior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Initial elastic behavior with slope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>
                    <a:solidFill>
                      <a:srgbClr val="2C02C6"/>
                    </a:solidFill>
                  </a:rPr>
                  <a:t>elastic modulus</a:t>
                </a:r>
                <a:r>
                  <a:rPr lang="en-US" dirty="0"/>
                  <a:t>) until yield stress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(line o–a)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After yielding, the plastic phase with slope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>
                    <a:solidFill>
                      <a:srgbClr val="2C02C6"/>
                    </a:solidFill>
                  </a:rPr>
                  <a:t>tangent modulus</a:t>
                </a:r>
                <a:r>
                  <a:rPr lang="en-US" dirty="0"/>
                  <a:t>) (line a–b).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Upon removing load, elastic unloading </a:t>
                </a:r>
                <a:br>
                  <a:rPr lang="en-US" dirty="0"/>
                </a:br>
                <a:r>
                  <a:rPr lang="en-US" dirty="0"/>
                  <a:t>with slope E (line b-c)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Loading in the opposite direction, </a:t>
                </a:r>
                <a:br>
                  <a:rPr lang="en-US" dirty="0"/>
                </a:br>
                <a:r>
                  <a:rPr lang="en-US" dirty="0"/>
                  <a:t>the material will eventually yield </a:t>
                </a:r>
                <a:br>
                  <a:rPr lang="en-US" dirty="0"/>
                </a:br>
                <a:r>
                  <a:rPr lang="en-US" dirty="0"/>
                  <a:t>in that direction (point c)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Work hardening</a:t>
                </a:r>
                <a:r>
                  <a:rPr lang="en-US" dirty="0"/>
                  <a:t> – more force is </a:t>
                </a:r>
                <a:br>
                  <a:rPr lang="en-US" dirty="0"/>
                </a:br>
                <a:r>
                  <a:rPr lang="en-US" dirty="0"/>
                  <a:t>required to continuously deform </a:t>
                </a:r>
                <a:br>
                  <a:rPr lang="en-US" dirty="0"/>
                </a:br>
                <a:r>
                  <a:rPr lang="en-US" dirty="0"/>
                  <a:t>in the plastic region (line a-b or c-d)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171463" y="2691931"/>
            <a:ext cx="3737611" cy="3850502"/>
            <a:chOff x="5171463" y="2691931"/>
            <a:chExt cx="3737611" cy="3850502"/>
          </a:xfrm>
        </p:grpSpPr>
        <p:sp>
          <p:nvSpPr>
            <p:cNvPr id="5" name="Line 3"/>
            <p:cNvSpPr>
              <a:spLocks noChangeAspect="1" noChangeShapeType="1"/>
            </p:cNvSpPr>
            <p:nvPr/>
          </p:nvSpPr>
          <p:spPr bwMode="auto">
            <a:xfrm>
              <a:off x="5171463" y="4673091"/>
              <a:ext cx="37376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 rot="16200000">
              <a:off x="5050225" y="4673091"/>
              <a:ext cx="37386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6914767" y="3730530"/>
              <a:ext cx="658368" cy="9425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Text Box 6"/>
            <p:cNvSpPr txBox="1">
              <a:spLocks noChangeAspect="1" noChangeArrowheads="1"/>
            </p:cNvSpPr>
            <p:nvPr/>
          </p:nvSpPr>
          <p:spPr bwMode="auto">
            <a:xfrm>
              <a:off x="7468895" y="3428012"/>
              <a:ext cx="1314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spect="1" noChangeArrowheads="1"/>
            </p:cNvSpPr>
            <p:nvPr/>
          </p:nvSpPr>
          <p:spPr bwMode="auto">
            <a:xfrm>
              <a:off x="8689618" y="3103530"/>
              <a:ext cx="1314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b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7035468" y="3431437"/>
              <a:ext cx="1691183" cy="4376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7382483" y="3431437"/>
              <a:ext cx="1330452" cy="18384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5750278" y="5269908"/>
              <a:ext cx="1632204" cy="439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5750278" y="3856754"/>
              <a:ext cx="1323594" cy="1852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Text Box 12"/>
            <p:cNvSpPr txBox="1">
              <a:spLocks noChangeAspect="1" noChangeArrowheads="1"/>
            </p:cNvSpPr>
            <p:nvPr/>
          </p:nvSpPr>
          <p:spPr bwMode="auto">
            <a:xfrm>
              <a:off x="5569227" y="5435921"/>
              <a:ext cx="1314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spect="1" noChangeArrowheads="1"/>
            </p:cNvSpPr>
            <p:nvPr/>
          </p:nvSpPr>
          <p:spPr bwMode="auto">
            <a:xfrm>
              <a:off x="6988833" y="3528847"/>
              <a:ext cx="1218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14"/>
            <p:cNvSpPr txBox="1">
              <a:spLocks noChangeAspect="1" noChangeArrowheads="1"/>
            </p:cNvSpPr>
            <p:nvPr/>
          </p:nvSpPr>
          <p:spPr bwMode="auto">
            <a:xfrm>
              <a:off x="6632217" y="2691931"/>
              <a:ext cx="136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σ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spect="1" noChangeArrowheads="1"/>
            </p:cNvSpPr>
            <p:nvPr/>
          </p:nvSpPr>
          <p:spPr bwMode="auto">
            <a:xfrm>
              <a:off x="8751340" y="4674463"/>
              <a:ext cx="1170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ε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spect="1" noChangeArrowheads="1"/>
            </p:cNvSpPr>
            <p:nvPr/>
          </p:nvSpPr>
          <p:spPr bwMode="auto">
            <a:xfrm>
              <a:off x="7345450" y="5188962"/>
              <a:ext cx="1074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17"/>
            <p:cNvSpPr txBox="1">
              <a:spLocks noChangeAspect="1" noChangeArrowheads="1"/>
            </p:cNvSpPr>
            <p:nvPr/>
          </p:nvSpPr>
          <p:spPr bwMode="auto">
            <a:xfrm>
              <a:off x="6735087" y="4607235"/>
              <a:ext cx="1314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o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5861378" y="4206614"/>
              <a:ext cx="2809038" cy="7518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7243948" y="3948545"/>
              <a:ext cx="184068" cy="261258"/>
            </a:xfrm>
            <a:custGeom>
              <a:avLst/>
              <a:gdLst>
                <a:gd name="connsiteX0" fmla="*/ 0 w 380010"/>
                <a:gd name="connsiteY0" fmla="*/ 290946 h 290946"/>
                <a:gd name="connsiteX1" fmla="*/ 184068 w 380010"/>
                <a:gd name="connsiteY1" fmla="*/ 290946 h 290946"/>
                <a:gd name="connsiteX2" fmla="*/ 184068 w 380010"/>
                <a:gd name="connsiteY2" fmla="*/ 29688 h 290946"/>
                <a:gd name="connsiteX3" fmla="*/ 380010 w 380010"/>
                <a:gd name="connsiteY3" fmla="*/ 0 h 290946"/>
                <a:gd name="connsiteX0" fmla="*/ 0 w 184068"/>
                <a:gd name="connsiteY0" fmla="*/ 261258 h 261258"/>
                <a:gd name="connsiteX1" fmla="*/ 184068 w 184068"/>
                <a:gd name="connsiteY1" fmla="*/ 261258 h 261258"/>
                <a:gd name="connsiteX2" fmla="*/ 184068 w 184068"/>
                <a:gd name="connsiteY2" fmla="*/ 0 h 26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068" h="261258">
                  <a:moveTo>
                    <a:pt x="0" y="261258"/>
                  </a:moveTo>
                  <a:lnTo>
                    <a:pt x="184068" y="261258"/>
                  </a:lnTo>
                  <a:lnTo>
                    <a:pt x="18406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65522" y="3592286"/>
              <a:ext cx="457200" cy="112815"/>
            </a:xfrm>
            <a:custGeom>
              <a:avLst/>
              <a:gdLst>
                <a:gd name="connsiteX0" fmla="*/ 0 w 457200"/>
                <a:gd name="connsiteY0" fmla="*/ 112815 h 112815"/>
                <a:gd name="connsiteX1" fmla="*/ 457200 w 457200"/>
                <a:gd name="connsiteY1" fmla="*/ 112815 h 112815"/>
                <a:gd name="connsiteX2" fmla="*/ 457200 w 457200"/>
                <a:gd name="connsiteY2" fmla="*/ 0 h 11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112815">
                  <a:moveTo>
                    <a:pt x="0" y="112815"/>
                  </a:moveTo>
                  <a:lnTo>
                    <a:pt x="457200" y="112815"/>
                  </a:lnTo>
                  <a:lnTo>
                    <a:pt x="45720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 Box 6"/>
            <p:cNvSpPr txBox="1">
              <a:spLocks noChangeAspect="1" noChangeArrowheads="1"/>
            </p:cNvSpPr>
            <p:nvPr/>
          </p:nvSpPr>
          <p:spPr bwMode="auto">
            <a:xfrm>
              <a:off x="7466915" y="3901046"/>
              <a:ext cx="1451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Text Box 6"/>
            <p:cNvSpPr txBox="1">
              <a:spLocks noChangeAspect="1" noChangeArrowheads="1"/>
            </p:cNvSpPr>
            <p:nvPr/>
          </p:nvSpPr>
          <p:spPr bwMode="auto">
            <a:xfrm>
              <a:off x="8125996" y="3562599"/>
              <a:ext cx="2461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sz="20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Mapping Algorithm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Check yield status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then the material is elastic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Exit</a:t>
                </a:r>
              </a:p>
              <a:p>
                <a:r>
                  <a:rPr lang="en-US" dirty="0"/>
                  <a:t>Consistency parameter: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𝛥𝛾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Unit deviatoric tensor:      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  <m:sup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Update stress: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𝜇𝛥𝛾</m:t>
                    </m:r>
                    <m:r>
                      <a:rPr lang="en-US" sz="1800" b="1" i="0" dirty="0"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Update back stress: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𝛥𝛾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Update plastic strain: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𝛥𝛾</m:t>
                    </m:r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Calculate consistent tangent matrix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1D7BA0-652E-5D33-36C4-1B2E7E163ED6}"/>
                  </a:ext>
                </a:extLst>
              </p:cNvPr>
              <p:cNvSpPr txBox="1"/>
              <p:nvPr/>
            </p:nvSpPr>
            <p:spPr>
              <a:xfrm>
                <a:off x="1224365" y="1618756"/>
                <a:ext cx="3523722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1D7BA0-652E-5D33-36C4-1B2E7E163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65" y="1618756"/>
                <a:ext cx="3523722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452800"/>
      </p:ext>
    </p:extLst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Elastoplasticity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tangent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Internal force and tangent stiffness matrix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Solve for incremental displacement</a:t>
            </a:r>
          </a:p>
          <a:p>
            <a:endParaRPr lang="en-US" dirty="0"/>
          </a:p>
          <a:p>
            <a:r>
              <a:rPr lang="en-US" dirty="0"/>
              <a:t>The algorithm repeats until the residual reduces to zero</a:t>
            </a:r>
          </a:p>
          <a:p>
            <a:r>
              <a:rPr lang="en-US" dirty="0"/>
              <a:t>Once the solution converges, save stress and plastic variables and move to next load step</a:t>
            </a:r>
          </a:p>
        </p:txBody>
      </p:sp>
      <p:sp>
        <p:nvSpPr>
          <p:cNvPr id="5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48BAEE-23A1-774D-01A4-7D46AED9E8CC}"/>
                  </a:ext>
                </a:extLst>
              </p:cNvPr>
              <p:cNvSpPr txBox="1"/>
              <p:nvPr/>
            </p:nvSpPr>
            <p:spPr>
              <a:xfrm>
                <a:off x="938213" y="1155545"/>
                <a:ext cx="3623300" cy="958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𝛥𝛾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48BAEE-23A1-774D-01A4-7D46AED9E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13" y="1155545"/>
                <a:ext cx="3623300" cy="9582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3359E7-EAF1-74FB-C11D-AF5B85702B2B}"/>
                  </a:ext>
                </a:extLst>
              </p:cNvPr>
              <p:cNvSpPr txBox="1"/>
              <p:nvPr/>
            </p:nvSpPr>
            <p:spPr>
              <a:xfrm>
                <a:off x="949747" y="2272772"/>
                <a:ext cx="3990131" cy="413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alg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3359E7-EAF1-74FB-C11D-AF5B85702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7" y="2272772"/>
                <a:ext cx="3990131" cy="413896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713AB6-5B3E-0AF4-57AE-A6FFCD66862E}"/>
                  </a:ext>
                </a:extLst>
              </p:cNvPr>
              <p:cNvSpPr txBox="1"/>
              <p:nvPr/>
            </p:nvSpPr>
            <p:spPr>
              <a:xfrm>
                <a:off x="5565321" y="692150"/>
                <a:ext cx="3461204" cy="2233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713AB6-5B3E-0AF4-57AE-A6FFCD66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321" y="692150"/>
                <a:ext cx="3461204" cy="2233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082078-949B-8848-44C5-D1D4E08C7896}"/>
                  </a:ext>
                </a:extLst>
              </p:cNvPr>
              <p:cNvSpPr txBox="1"/>
              <p:nvPr/>
            </p:nvSpPr>
            <p:spPr>
              <a:xfrm>
                <a:off x="762320" y="3356659"/>
                <a:ext cx="3530710" cy="957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𝑁𝐺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0" dirty="0" smtClean="0">
                                              <a:latin typeface="Cambria Math" panose="02040503050406030204" pitchFamily="18" charset="0"/>
                                            </a:rPr>
                                            <m:t>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0" dirty="0" smtClean="0">
                                              <a:latin typeface="Cambria Math" panose="02040503050406030204" pitchFamily="18" charset="0"/>
                                            </a:rPr>
                                            <m:t>𝐉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082078-949B-8848-44C5-D1D4E08C7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0" y="3356659"/>
                <a:ext cx="3530710" cy="9578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BE9F24-0CCE-55F9-272F-6453848C20C7}"/>
                  </a:ext>
                </a:extLst>
              </p:cNvPr>
              <p:cNvSpPr txBox="1"/>
              <p:nvPr/>
            </p:nvSpPr>
            <p:spPr>
              <a:xfrm>
                <a:off x="4480663" y="3340020"/>
                <a:ext cx="4079258" cy="991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𝑁𝐺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p>
                                            <m:sSupPr>
                                              <m:ctrlP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𝐃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alg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𝐉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BE9F24-0CCE-55F9-272F-6453848C2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663" y="3340020"/>
                <a:ext cx="4079258" cy="991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64AEBA-9F0C-419F-916C-E959D338F099}"/>
                  </a:ext>
                </a:extLst>
              </p:cNvPr>
              <p:cNvSpPr txBox="1"/>
              <p:nvPr/>
            </p:nvSpPr>
            <p:spPr>
              <a:xfrm>
                <a:off x="762320" y="4850970"/>
                <a:ext cx="3680944" cy="50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64AEBA-9F0C-419F-916C-E959D338F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0" y="4850970"/>
                <a:ext cx="3680944" cy="507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62145"/>
      </p:ext>
    </p:extLst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COMBHARD.m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43" y="803355"/>
            <a:ext cx="8081128" cy="486902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[STR,ALP,EP,D]=COMBHARD(MP,D,DEPS,STRN,ALPN,EPN,LTAN)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Linear combined isotropic/kinamtic hardening plasticity model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	 IDEN = [1 1 1 0 0 0]'; TWO3=2/3; STWO3=sqrt(TWO3);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Identity tensor &amp; const.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	 MU=MP(2); BETA=MP(3); H=MP(4); Y0=MP(5);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8	 STRTR=STRN + D*DEPS;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9	 I1=sum(STRTR(1:3));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Trace(sigmatr)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10	 STR=STRTR - I1*IDEN/3;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Deviatoric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11	 ETA=STR - ALPN;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Shifted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12	 ETAT=sqrt(ETA(1)^2+ETA(2)^2+ETA(3)^2+2*(ETA(4)^2+ETA(5)^2+ETA(6)^2));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Norm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13	 FYLD=ETAT - STWO3*(Y0+(1-BETA)*H*EPN);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Trial yield function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14	 if FYLD&lt;Y0*1E-6, STR=STRTR; ALP=ALPN; EP=EPN; return; end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Elastic state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15	 GAMMA=FYLD/(2*MU + TWO3*H);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Plastic consistency param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16	 N=ETA/ETAT;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Unit vector normal to f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17	 EP=EPN + GAMMA*STWO3;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eff. plastic strain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18	 STR=STRTR - 2*MU*GAMMA*N;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19	 ALP=ALPN + TWO3*BETA*H*GAMMA*N;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Updated back stress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20	 if LTAN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Algorithmic tangent stiffness for plasticity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21	  V1=4*MU^2/(2*MU+TWO3*H); V2=4*MU^2*GAMMA/ETAT;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Coefficients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22	  D=D - (V1-V2)*(N*N') + V2*(IDEN*IDEN')/3;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23	  D(1,1)=D(1,1)-V2; D(2,2)=D(2,2)-V2; D(3,3)=D(3,3)-V2;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From 4th-order I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24	  D(4,4)=D(4,4)-.5*V2; D(5,5)=D(5,5)-.5*V2; D(6,6)=D(6,6)-.5*V2;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25	 end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tangent stiffness branch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26	end                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38747836"/>
      </p:ext>
    </p:extLst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1D tension test data are used for 2D or 3D stress state using failure theories</a:t>
                </a:r>
              </a:p>
              <a:p>
                <a:pPr lvl="1"/>
                <a:r>
                  <a:rPr lang="en-US" dirty="0"/>
                  <a:t>All failure criteria are independent of coordinate system (must defined using invariants)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Yielding of a ductile material is related to shear stress or deviatoric stress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Kinematic hardening shift the center of elastic domain, while isotropic hardening increase the radius of it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For rate-independent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plasticity, elastic predictor and plastic correct algorithm is used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Return mapping occurs in the radial direction of deviatoric stress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During return mapping, the yield surface also changes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590114"/>
      </p:ext>
    </p:extLst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Elastoplasticity with Finite Rotation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635465544"/>
      </p:ext>
    </p:extLst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Understand the concept of objective rate and frame-indifference (why do we need objectivity?)</a:t>
            </a:r>
          </a:p>
          <a:p>
            <a:pPr>
              <a:spcBef>
                <a:spcPts val="1200"/>
              </a:spcBef>
            </a:pPr>
            <a:r>
              <a:rPr lang="en-US" dirty="0"/>
              <a:t>Learn how to make a non-objective rate to objective one</a:t>
            </a:r>
          </a:p>
          <a:p>
            <a:pPr>
              <a:spcBef>
                <a:spcPts val="1200"/>
              </a:spcBef>
            </a:pPr>
            <a:r>
              <a:rPr lang="en-US" dirty="0"/>
              <a:t>Learn different objective stress rates</a:t>
            </a:r>
          </a:p>
          <a:p>
            <a:pPr>
              <a:spcBef>
                <a:spcPts val="1200"/>
              </a:spcBef>
            </a:pPr>
            <a:r>
              <a:rPr lang="en-US" dirty="0"/>
              <a:t>Learn how to maintain objectivity at finite rotation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midpoint configuration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how to linearize the energy form in the updated Lagrangian formulation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how to implement update Lagrangian frame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93262"/>
      </p:ext>
    </p:extLst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Elastoplasticity with Finite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studied elastoplasticity with infinitesimal deformation</a:t>
                </a:r>
              </a:p>
              <a:p>
                <a:pPr lvl="1"/>
                <a:r>
                  <a:rPr lang="en-US" dirty="0"/>
                  <a:t>Infinitesimal deformation means both strain and rotation are small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relax this limitation by allowing finite rotation</a:t>
                </a:r>
              </a:p>
              <a:p>
                <a:r>
                  <a:rPr lang="en-US" dirty="0"/>
                  <a:t>However, the engineering strain changes in rigid-body rotation (We showed in Chapter 3)</a:t>
                </a:r>
              </a:p>
              <a:p>
                <a:r>
                  <a:rPr lang="en-US" dirty="0"/>
                  <a:t>How can we use engineering strain</a:t>
                </a:r>
                <a:br>
                  <a:rPr lang="en-US" dirty="0"/>
                </a:br>
                <a:r>
                  <a:rPr lang="en-US" dirty="0"/>
                  <a:t>for a finite rotation problem?</a:t>
                </a:r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Instead of using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, we can use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baseline="30000" dirty="0" err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as a reference (Body-fixed coordinate, not </a:t>
                </a:r>
                <a:r>
                  <a:rPr lang="en-US" b="1" dirty="0" err="1">
                    <a:solidFill>
                      <a:srgbClr val="2C02C6"/>
                    </a:solidFill>
                  </a:rPr>
                  <a:t>Eulerian</a:t>
                </a:r>
                <a:r>
                  <a:rPr lang="en-US" b="1" dirty="0">
                    <a:solidFill>
                      <a:srgbClr val="2C02C6"/>
                    </a:solidFill>
                  </a:rPr>
                  <a:t> but Lagrangian)</a:t>
                </a:r>
              </a:p>
              <a:p>
                <a:r>
                  <a:rPr lang="en-US" dirty="0"/>
                  <a:t>Can the frame of reference move?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E03090-90A4-DD18-E6B5-71B2ED79D7BB}"/>
                  </a:ext>
                </a:extLst>
              </p:cNvPr>
              <p:cNvSpPr txBox="1"/>
              <p:nvPr/>
            </p:nvSpPr>
            <p:spPr>
              <a:xfrm>
                <a:off x="5519668" y="4001310"/>
                <a:ext cx="3506857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E03090-90A4-DD18-E6B5-71B2ED79D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68" y="4001310"/>
                <a:ext cx="3506857" cy="90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FF6270E-ECE1-1C05-D962-EE70F3EB7E49}"/>
              </a:ext>
            </a:extLst>
          </p:cNvPr>
          <p:cNvGrpSpPr/>
          <p:nvPr/>
        </p:nvGrpSpPr>
        <p:grpSpPr>
          <a:xfrm>
            <a:off x="2522705" y="1758607"/>
            <a:ext cx="3203643" cy="898645"/>
            <a:chOff x="2522705" y="1758607"/>
            <a:chExt cx="3203643" cy="8986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BB2EC5F-4E65-8D83-9410-F888C5C56985}"/>
                    </a:ext>
                  </a:extLst>
                </p:cNvPr>
                <p:cNvSpPr txBox="1"/>
                <p:nvPr/>
              </p:nvSpPr>
              <p:spPr>
                <a:xfrm>
                  <a:off x="2522705" y="1758607"/>
                  <a:ext cx="32036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 dirty="0" smtClean="0">
                            <a:latin typeface="Cambria Math" panose="02040503050406030204" pitchFamily="18" charset="0"/>
                          </a:rPr>
                          <m:t>sym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dirty="0" smtClean="0">
                            <a:latin typeface="Cambria Math" panose="02040503050406030204" pitchFamily="18" charset="0"/>
                          </a:rPr>
                          <m:t>skew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BB2EC5F-4E65-8D83-9410-F888C5C56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705" y="1758607"/>
                  <a:ext cx="3203643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B909455D-ACE0-62BE-1815-C2431DC165CA}"/>
                </a:ext>
              </a:extLst>
            </p:cNvPr>
            <p:cNvSpPr/>
            <p:nvPr/>
          </p:nvSpPr>
          <p:spPr bwMode="auto">
            <a:xfrm rot="16200000">
              <a:off x="3650131" y="1782420"/>
              <a:ext cx="149984" cy="902578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12CCE31A-BD61-230A-9187-5E2D915501C5}"/>
                </a:ext>
              </a:extLst>
            </p:cNvPr>
            <p:cNvSpPr/>
            <p:nvPr/>
          </p:nvSpPr>
          <p:spPr bwMode="auto">
            <a:xfrm rot="16200000">
              <a:off x="4993387" y="1782420"/>
              <a:ext cx="149984" cy="902578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756340-463B-3368-17E0-47A0F5070748}"/>
                </a:ext>
              </a:extLst>
            </p:cNvPr>
            <p:cNvSpPr txBox="1"/>
            <p:nvPr/>
          </p:nvSpPr>
          <p:spPr>
            <a:xfrm>
              <a:off x="3312743" y="2257142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strain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E3C71C-6F4D-C998-DDEB-3975DD428BF1}"/>
                </a:ext>
              </a:extLst>
            </p:cNvPr>
            <p:cNvSpPr txBox="1"/>
            <p:nvPr/>
          </p:nvSpPr>
          <p:spPr>
            <a:xfrm>
              <a:off x="4552413" y="2234822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rotation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597667"/>
      </p:ext>
    </p:extLst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take care of the issues related to the moving reference frame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(rotation and translation) using objectivity</a:t>
                </a:r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Objective tensor</a:t>
                </a:r>
                <a:r>
                  <a:rPr lang="en-US" dirty="0"/>
                  <a:t>: any tensor that is not affected by superimposed rigid body translations and rotations of the spatial frame</a:t>
                </a:r>
              </a:p>
              <a:p>
                <a:r>
                  <a:rPr lang="en-US" dirty="0"/>
                  <a:t>Rotation of a body is equivalent to rotation of coordinate frame in opposite direction</a:t>
                </a:r>
              </a:p>
              <a:p>
                <a:r>
                  <a:rPr lang="en-US" dirty="0"/>
                  <a:t>Consider two frames in the figure</a:t>
                </a:r>
                <a:br>
                  <a:rPr lang="en-US" dirty="0"/>
                </a:br>
                <a:r>
                  <a:rPr lang="en-US" dirty="0"/>
                  <a:t>(rotation + translation)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805586" y="4341702"/>
            <a:ext cx="3002805" cy="2293620"/>
            <a:chOff x="3041365" y="3973840"/>
            <a:chExt cx="3002805" cy="2293620"/>
          </a:xfrm>
        </p:grpSpPr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4359136" y="4328170"/>
              <a:ext cx="1685034" cy="1419225"/>
            </a:xfrm>
            <a:custGeom>
              <a:avLst/>
              <a:gdLst/>
              <a:ahLst/>
              <a:cxnLst>
                <a:cxn ang="0">
                  <a:pos x="8" y="897"/>
                </a:cxn>
                <a:cxn ang="0">
                  <a:pos x="168" y="427"/>
                </a:cxn>
                <a:cxn ang="0">
                  <a:pos x="608" y="57"/>
                </a:cxn>
                <a:cxn ang="0">
                  <a:pos x="1288" y="87"/>
                </a:cxn>
                <a:cxn ang="0">
                  <a:pos x="1718" y="517"/>
                </a:cxn>
                <a:cxn ang="0">
                  <a:pos x="1608" y="1197"/>
                </a:cxn>
                <a:cxn ang="0">
                  <a:pos x="898" y="1467"/>
                </a:cxn>
                <a:cxn ang="0">
                  <a:pos x="158" y="1337"/>
                </a:cxn>
                <a:cxn ang="0">
                  <a:pos x="8" y="897"/>
                </a:cxn>
              </a:cxnLst>
              <a:rect l="0" t="0" r="r" b="b"/>
              <a:pathLst>
                <a:path w="1771" h="1490">
                  <a:moveTo>
                    <a:pt x="8" y="897"/>
                  </a:moveTo>
                  <a:cubicBezTo>
                    <a:pt x="10" y="745"/>
                    <a:pt x="68" y="567"/>
                    <a:pt x="168" y="427"/>
                  </a:cubicBezTo>
                  <a:cubicBezTo>
                    <a:pt x="268" y="287"/>
                    <a:pt x="421" y="114"/>
                    <a:pt x="608" y="57"/>
                  </a:cubicBezTo>
                  <a:cubicBezTo>
                    <a:pt x="795" y="0"/>
                    <a:pt x="1103" y="10"/>
                    <a:pt x="1288" y="87"/>
                  </a:cubicBezTo>
                  <a:cubicBezTo>
                    <a:pt x="1473" y="164"/>
                    <a:pt x="1665" y="332"/>
                    <a:pt x="1718" y="517"/>
                  </a:cubicBezTo>
                  <a:cubicBezTo>
                    <a:pt x="1771" y="702"/>
                    <a:pt x="1745" y="1039"/>
                    <a:pt x="1608" y="1197"/>
                  </a:cubicBezTo>
                  <a:cubicBezTo>
                    <a:pt x="1471" y="1355"/>
                    <a:pt x="1140" y="1444"/>
                    <a:pt x="898" y="1467"/>
                  </a:cubicBezTo>
                  <a:cubicBezTo>
                    <a:pt x="656" y="1490"/>
                    <a:pt x="306" y="1432"/>
                    <a:pt x="158" y="1337"/>
                  </a:cubicBezTo>
                  <a:cubicBezTo>
                    <a:pt x="10" y="1242"/>
                    <a:pt x="0" y="1045"/>
                    <a:pt x="8" y="897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3088938" y="5354965"/>
              <a:ext cx="832527" cy="847725"/>
              <a:chOff x="3583" y="13124"/>
              <a:chExt cx="875" cy="890"/>
            </a:xfrm>
          </p:grpSpPr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 flipV="1">
                <a:off x="3903" y="13124"/>
                <a:ext cx="0" cy="5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 rot="5400000" flipV="1">
                <a:off x="4183" y="13404"/>
                <a:ext cx="0" cy="5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 flipH="1">
                <a:off x="3583" y="13674"/>
                <a:ext cx="330" cy="3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4071795" y="4486285"/>
              <a:ext cx="29780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altLang="ko-KR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5216401" y="4935865"/>
              <a:ext cx="29780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altLang="ko-KR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 rot="19296268">
              <a:off x="3041365" y="3973840"/>
              <a:ext cx="832527" cy="847725"/>
              <a:chOff x="3583" y="13124"/>
              <a:chExt cx="875" cy="890"/>
            </a:xfrm>
          </p:grpSpPr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 flipV="1">
                <a:off x="3903" y="13124"/>
                <a:ext cx="0" cy="5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 rot="5400000" flipV="1">
                <a:off x="4183" y="13404"/>
                <a:ext cx="0" cy="5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 flipH="1">
                <a:off x="3583" y="13674"/>
                <a:ext cx="330" cy="3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3428609" y="4541530"/>
              <a:ext cx="1817287" cy="504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V="1">
              <a:off x="3390550" y="5055880"/>
              <a:ext cx="1874375" cy="8286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065" name="Object 17"/>
            <p:cNvGraphicFramePr>
              <a:graphicFrameLocks noChangeAspect="1"/>
            </p:cNvGraphicFramePr>
            <p:nvPr/>
          </p:nvGraphicFramePr>
          <p:xfrm>
            <a:off x="4091776" y="5286385"/>
            <a:ext cx="19029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720" imgH="152280" progId="Equation.DSMT4">
                    <p:embed/>
                  </p:oleObj>
                </mc:Choice>
                <mc:Fallback>
                  <p:oleObj name="Equation" r:id="rId3" imgW="126720" imgH="152280" progId="Equation.DSMT4">
                    <p:embed/>
                    <p:pic>
                      <p:nvPicPr>
                        <p:cNvPr id="206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1776" y="5286385"/>
                          <a:ext cx="19029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6" name="Object 18"/>
            <p:cNvGraphicFramePr>
              <a:graphicFrameLocks noChangeAspect="1"/>
            </p:cNvGraphicFramePr>
            <p:nvPr/>
          </p:nvGraphicFramePr>
          <p:xfrm>
            <a:off x="3254492" y="3978603"/>
            <a:ext cx="78019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560" imgH="152280" progId="Equation.DSMT4">
                    <p:embed/>
                  </p:oleObj>
                </mc:Choice>
                <mc:Fallback>
                  <p:oleObj name="Equation" r:id="rId5" imgW="520560" imgH="152280" progId="Equation.DSMT4">
                    <p:embed/>
                    <p:pic>
                      <p:nvPicPr>
                        <p:cNvPr id="206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4492" y="3978603"/>
                          <a:ext cx="780197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7" name="Object 19"/>
            <p:cNvGraphicFramePr>
              <a:graphicFrameLocks noChangeAspect="1"/>
            </p:cNvGraphicFramePr>
            <p:nvPr/>
          </p:nvGraphicFramePr>
          <p:xfrm>
            <a:off x="3359152" y="5981710"/>
            <a:ext cx="837284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58720" imgH="190440" progId="Equation.DSMT4">
                    <p:embed/>
                  </p:oleObj>
                </mc:Choice>
                <mc:Fallback>
                  <p:oleObj name="Equation" r:id="rId7" imgW="558720" imgH="190440" progId="Equation.DSMT4">
                    <p:embed/>
                    <p:pic>
                      <p:nvPicPr>
                        <p:cNvPr id="206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9152" y="5981710"/>
                          <a:ext cx="837284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 bwMode="auto">
          <a:xfrm>
            <a:off x="1240222" y="5118538"/>
            <a:ext cx="2690648" cy="50449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4703" y="5917380"/>
                <a:ext cx="44444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dirty="0"/>
                  <a:t> are different by rigid-body motion,</a:t>
                </a:r>
                <a:br>
                  <a:rPr lang="en-US" dirty="0"/>
                </a:br>
                <a:r>
                  <a:rPr lang="en-US" dirty="0"/>
                  <a:t>by relative motion between observers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5917380"/>
                <a:ext cx="4444486" cy="646331"/>
              </a:xfrm>
              <a:prstGeom prst="rect">
                <a:avLst/>
              </a:prstGeom>
              <a:blipFill>
                <a:blip r:embed="rId9"/>
                <a:stretch>
                  <a:fillRect l="-1097" t="-5660" r="-54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726801-206C-0F84-6295-B66ABE7A3A34}"/>
                  </a:ext>
                </a:extLst>
              </p:cNvPr>
              <p:cNvSpPr txBox="1"/>
              <p:nvPr/>
            </p:nvSpPr>
            <p:spPr>
              <a:xfrm>
                <a:off x="1211151" y="5131887"/>
                <a:ext cx="27197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𝐜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726801-206C-0F84-6295-B66ABE7A3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51" y="5131887"/>
                <a:ext cx="2719719" cy="461665"/>
              </a:xfrm>
              <a:prstGeom prst="rect">
                <a:avLst/>
              </a:prstGeom>
              <a:blipFill>
                <a:blip r:embed="rId10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948683"/>
      </p:ext>
    </p:extLst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Tensor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Frame indifference (objectivity)</a:t>
                </a:r>
              </a:p>
              <a:p>
                <a:pPr lvl="1"/>
                <a:r>
                  <a:rPr lang="en-US" dirty="0"/>
                  <a:t>Quantities that depend only on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dirty="0"/>
                  <a:t> and not on the other aspects of the motion of the reference frame (e.g., translation, velocity and acceleration, angular velocity and angular acceleration)</a:t>
                </a:r>
              </a:p>
              <a:p>
                <a:r>
                  <a:rPr lang="en-US" dirty="0"/>
                  <a:t>Objective scalar</a:t>
                </a:r>
              </a:p>
              <a:p>
                <a:endParaRPr lang="en-US" dirty="0"/>
              </a:p>
              <a:p>
                <a:r>
                  <a:rPr lang="en-US" dirty="0"/>
                  <a:t>Objective vector</a:t>
                </a:r>
              </a:p>
              <a:p>
                <a:endParaRPr lang="en-US" dirty="0"/>
              </a:p>
              <a:p>
                <a:r>
                  <a:rPr lang="en-US" dirty="0"/>
                  <a:t>Objective tensor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In order to use a moving reference, we must use objective quantities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804744" y="2364827"/>
            <a:ext cx="1166648" cy="54653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647090" y="3415862"/>
            <a:ext cx="1471448" cy="47296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321269" y="4372303"/>
            <a:ext cx="2186152" cy="59909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F14C6E-5336-1414-BBEF-82F47C99B218}"/>
                  </a:ext>
                </a:extLst>
              </p:cNvPr>
              <p:cNvSpPr txBox="1"/>
              <p:nvPr/>
            </p:nvSpPr>
            <p:spPr>
              <a:xfrm>
                <a:off x="3868955" y="2402743"/>
                <a:ext cx="1027717" cy="470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F14C6E-5336-1414-BBEF-82F47C99B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55" y="2402743"/>
                <a:ext cx="1027717" cy="470706"/>
              </a:xfrm>
              <a:prstGeom prst="rect">
                <a:avLst/>
              </a:prstGeom>
              <a:blipFill>
                <a:blip r:embed="rId3"/>
                <a:stretch>
                  <a:fillRect l="-595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D83AAF-5B0B-DB0A-7003-630691651279}"/>
                  </a:ext>
                </a:extLst>
              </p:cNvPr>
              <p:cNvSpPr txBox="1"/>
              <p:nvPr/>
            </p:nvSpPr>
            <p:spPr>
              <a:xfrm>
                <a:off x="3647090" y="3415862"/>
                <a:ext cx="14446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D83AAF-5B0B-DB0A-7003-630691651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90" y="3415862"/>
                <a:ext cx="1444626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094D1E-B0D1-E467-6C2F-ECD5A01459F0}"/>
                  </a:ext>
                </a:extLst>
              </p:cNvPr>
              <p:cNvSpPr txBox="1"/>
              <p:nvPr/>
            </p:nvSpPr>
            <p:spPr>
              <a:xfrm>
                <a:off x="3357356" y="4441015"/>
                <a:ext cx="2113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094D1E-B0D1-E467-6C2F-ECD5A01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56" y="4441015"/>
                <a:ext cx="2113977" cy="461665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805808"/>
      </p:ext>
    </p:extLst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Deformation gradient</a:t>
                </a:r>
              </a:p>
              <a:p>
                <a:endParaRPr lang="en-US" dirty="0"/>
              </a:p>
              <a:p>
                <a:pPr lvl="1"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transforms like a vector</a:t>
                </a:r>
              </a:p>
              <a:p>
                <a:r>
                  <a:rPr lang="en-US" dirty="0"/>
                  <a:t>Right C-G deformation tensor</a:t>
                </a:r>
              </a:p>
              <a:p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2C02C6"/>
                    </a:solidFill>
                  </a:rPr>
                  <a:t>Material tensors are not affected by rigid-body motion</a:t>
                </a:r>
              </a:p>
              <a:p>
                <a:r>
                  <a:rPr lang="en-US" dirty="0"/>
                  <a:t>Left C-G deformation tensor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2C02C6"/>
                    </a:solidFill>
                  </a:rPr>
                  <a:t>Objectivity only applies to a spatial tensor, not material tensor</a:t>
                </a:r>
              </a:p>
              <a:p>
                <a:r>
                  <a:rPr lang="en-US" dirty="0"/>
                  <a:t>Deformation gradient transforms like a vector because it has one spatial component and one material component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5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46732" y="447740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Objective </a:t>
            </a:r>
            <a:br>
              <a:rPr lang="en-US" b="1" dirty="0">
                <a:solidFill>
                  <a:srgbClr val="2C02C6"/>
                </a:solidFill>
              </a:rPr>
            </a:br>
            <a:r>
              <a:rPr lang="en-US" b="1" dirty="0">
                <a:solidFill>
                  <a:srgbClr val="2C02C6"/>
                </a:solidFill>
              </a:rPr>
              <a:t>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A79909-0FA4-B951-97E0-DEE1DC937F1C}"/>
                  </a:ext>
                </a:extLst>
              </p:cNvPr>
              <p:cNvSpPr txBox="1"/>
              <p:nvPr/>
            </p:nvSpPr>
            <p:spPr>
              <a:xfrm>
                <a:off x="862519" y="1277566"/>
                <a:ext cx="6005683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  <m:d>
                            <m:d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d>
                            <m:d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A79909-0FA4-B951-97E0-DEE1DC93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19" y="1277566"/>
                <a:ext cx="6005683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C36879-BFCB-FD9E-4BF5-6672FBE07D9E}"/>
                  </a:ext>
                </a:extLst>
              </p:cNvPr>
              <p:cNvSpPr txBox="1"/>
              <p:nvPr/>
            </p:nvSpPr>
            <p:spPr>
              <a:xfrm>
                <a:off x="862519" y="3138792"/>
                <a:ext cx="5242974" cy="400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𝐐𝐅</m:t>
                              </m:r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𝐐𝐅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C36879-BFCB-FD9E-4BF5-6672FBE0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19" y="3138792"/>
                <a:ext cx="5242974" cy="400815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D3D37D-ED25-7090-B54A-43C703E36DCA}"/>
                  </a:ext>
                </a:extLst>
              </p:cNvPr>
              <p:cNvSpPr txBox="1"/>
              <p:nvPr/>
            </p:nvSpPr>
            <p:spPr>
              <a:xfrm>
                <a:off x="914400" y="4533089"/>
                <a:ext cx="5123197" cy="407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acc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𝐐𝐅</m:t>
                          </m:r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𝐐𝐅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𝐐𝐛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D3D37D-ED25-7090-B54A-43C703E3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33089"/>
                <a:ext cx="5123197" cy="407227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18593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6405</TotalTime>
  <Words>16479</Words>
  <Application>Microsoft Office PowerPoint</Application>
  <PresentationFormat>On-screen Show (4:3)</PresentationFormat>
  <Paragraphs>2507</Paragraphs>
  <Slides>162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162</vt:i4>
      </vt:variant>
    </vt:vector>
  </HeadingPairs>
  <TitlesOfParts>
    <vt:vector size="177" baseType="lpstr">
      <vt:lpstr>Cambria Math</vt:lpstr>
      <vt:lpstr>바탕</vt:lpstr>
      <vt:lpstr>Euclid Symbol</vt:lpstr>
      <vt:lpstr>Wingdings</vt:lpstr>
      <vt:lpstr>Arial</vt:lpstr>
      <vt:lpstr>Times New Roman</vt:lpstr>
      <vt:lpstr>맑은 고딕</vt:lpstr>
      <vt:lpstr>Comic Sans MS</vt:lpstr>
      <vt:lpstr>Courier New</vt:lpstr>
      <vt:lpstr>Euclid</vt:lpstr>
      <vt:lpstr>Symbol</vt:lpstr>
      <vt:lpstr>Calibri</vt:lpstr>
      <vt:lpstr>A_MyClass</vt:lpstr>
      <vt:lpstr>Equation</vt:lpstr>
      <vt:lpstr>Picture</vt:lpstr>
      <vt:lpstr>CHAP 4  FEA for Elastoplastic Problems</vt:lpstr>
      <vt:lpstr>Introduction</vt:lpstr>
      <vt:lpstr>Table of Contents</vt:lpstr>
      <vt:lpstr>1D Elastoplasticity</vt:lpstr>
      <vt:lpstr>Goals</vt:lpstr>
      <vt:lpstr>Plasticity</vt:lpstr>
      <vt:lpstr>Behavior of a Ductile Material</vt:lpstr>
      <vt:lpstr>Elastoplasticity</vt:lpstr>
      <vt:lpstr>1D Elastoplasticity</vt:lpstr>
      <vt:lpstr>Work Hardening Models</vt:lpstr>
      <vt:lpstr>Elastoplastic Analysis</vt:lpstr>
      <vt:lpstr>Elastoplastic Analysis cont.</vt:lpstr>
      <vt:lpstr>Plastic Modulus</vt:lpstr>
      <vt:lpstr>Analysis Procedure</vt:lpstr>
      <vt:lpstr>1D Finite Element Formulation </vt:lpstr>
      <vt:lpstr>1D FE Formulation cont.</vt:lpstr>
      <vt:lpstr>1D FE Formulation cont.</vt:lpstr>
      <vt:lpstr>1D FE Formulation cont.</vt:lpstr>
      <vt:lpstr>Isotropic Hardening Model</vt:lpstr>
      <vt:lpstr>State Determination (Isotropic Hardening)</vt:lpstr>
      <vt:lpstr>State Determination (Isotropic Hardening) cont.</vt:lpstr>
      <vt:lpstr>State Determination (Isotropic Hardening) cont.</vt:lpstr>
      <vt:lpstr>State Determination (Isotropic Hardening) cont.</vt:lpstr>
      <vt:lpstr>Algorithmic Tangent Stiffness</vt:lpstr>
      <vt:lpstr>Algorithm for Isotropic Hardening</vt:lpstr>
      <vt:lpstr>Ex) Elastoplastic Bar (Isotropic Hardening)</vt:lpstr>
      <vt:lpstr>Kinematic Hardening Model</vt:lpstr>
      <vt:lpstr>State Determination (Kinematic Hardening)</vt:lpstr>
      <vt:lpstr>State Determination (Kinematic Hardening) cont.</vt:lpstr>
      <vt:lpstr>Algorithm for Kinematic Hardening</vt:lpstr>
      <vt:lpstr>Ex) Elastoplastic Bar (Kinematic Hardening)</vt:lpstr>
      <vt:lpstr>Ex) Elastoplastic Bar (Kinematic Hardening)</vt:lpstr>
      <vt:lpstr>Combined Hardening Model</vt:lpstr>
      <vt:lpstr>Combined Hardening Model cont.</vt:lpstr>
      <vt:lpstr>MATLAB Program combHard1D</vt:lpstr>
      <vt:lpstr>Ex) Two bars in parallel</vt:lpstr>
      <vt:lpstr>Ex) Two bars in parallel cont.</vt:lpstr>
      <vt:lpstr>Summary</vt:lpstr>
      <vt:lpstr>1D Elastoplastic Analysis Using ABAQUS</vt:lpstr>
      <vt:lpstr>1D Elastoplastic Analysis Using ABAQUS</vt:lpstr>
      <vt:lpstr>Stress History</vt:lpstr>
      <vt:lpstr>Multi-Dimensional Elastoplastic Analysis</vt:lpstr>
      <vt:lpstr>Goals</vt:lpstr>
      <vt:lpstr>Multi-Dimensional Elastoplasticity</vt:lpstr>
      <vt:lpstr>Failure Criteria</vt:lpstr>
      <vt:lpstr>Failure Criteria cont.</vt:lpstr>
      <vt:lpstr>Failure Criteria cont.</vt:lpstr>
      <vt:lpstr>Failure Criteria cont.</vt:lpstr>
      <vt:lpstr>Equivalent Stress and Effective Strain</vt:lpstr>
      <vt:lpstr>Equivalent Stress and Effective Strain cont.</vt:lpstr>
      <vt:lpstr>Von Mises Criterion</vt:lpstr>
      <vt:lpstr>Von Mises Criterion cont.</vt:lpstr>
      <vt:lpstr>Example</vt:lpstr>
      <vt:lpstr>Example</vt:lpstr>
      <vt:lpstr>Hardening Model</vt:lpstr>
      <vt:lpstr>Hardening Model cont.</vt:lpstr>
      <vt:lpstr>Hardening Model cont.</vt:lpstr>
      <vt:lpstr>Ex) Uniaxial Bar with Hardening</vt:lpstr>
      <vt:lpstr>Ex) Uniaxial Bar with Hardening</vt:lpstr>
      <vt:lpstr>Rate-Independent Elastoplasticity</vt:lpstr>
      <vt:lpstr>Rate-Independent Elastoplasticity cont.</vt:lpstr>
      <vt:lpstr>Rate-Independent Elastoplasticity cont.</vt:lpstr>
      <vt:lpstr>Rate-Independent Elastoplasticity cont.</vt:lpstr>
      <vt:lpstr>Rate-Independent Elastoplasticity cont.</vt:lpstr>
      <vt:lpstr>Rate-Independent Elastoplasticity cont.</vt:lpstr>
      <vt:lpstr>Classical Elastoplasticity</vt:lpstr>
      <vt:lpstr>Classical Elastoplasticity cont.</vt:lpstr>
      <vt:lpstr>Classical Elastoplasticity cont.</vt:lpstr>
      <vt:lpstr>Nonlinear Hardening Models</vt:lpstr>
      <vt:lpstr>Example: Linear hardening model</vt:lpstr>
      <vt:lpstr>Example: Linear hardening model cont.</vt:lpstr>
      <vt:lpstr>Ex) Plastic Deformation of a Bar</vt:lpstr>
      <vt:lpstr>Ex) Plastic Deformation of a Bar</vt:lpstr>
      <vt:lpstr>Ex) Plastic Deformation of a Bar</vt:lpstr>
      <vt:lpstr>Numerical Integration</vt:lpstr>
      <vt:lpstr>Numerical Integration cont.</vt:lpstr>
      <vt:lpstr>Numerical Integration cont.</vt:lpstr>
      <vt:lpstr>Numerical Integration cont.</vt:lpstr>
      <vt:lpstr>Numerical Integration cont.</vt:lpstr>
      <vt:lpstr>Numerical Integration cont.</vt:lpstr>
      <vt:lpstr>Example</vt:lpstr>
      <vt:lpstr>Difference from the Rate Form</vt:lpstr>
      <vt:lpstr>Consistent Tangent Operator</vt:lpstr>
      <vt:lpstr>Consistent Tangent Operator cont</vt:lpstr>
      <vt:lpstr>Consistent Tangent Operator cont</vt:lpstr>
      <vt:lpstr>Variational Equation</vt:lpstr>
      <vt:lpstr>Implementation of Elastoplasticity</vt:lpstr>
      <vt:lpstr>Implementation of Elastoplasticity cont.</vt:lpstr>
      <vt:lpstr>Return Mapping Algorithm</vt:lpstr>
      <vt:lpstr>Return Mapping Algorithm cont.</vt:lpstr>
      <vt:lpstr>Implementation of Elastoplasticity cont.</vt:lpstr>
      <vt:lpstr>Program COMBHARD.m</vt:lpstr>
      <vt:lpstr>Summary</vt:lpstr>
      <vt:lpstr>Elastoplasticity with Finite Rotation</vt:lpstr>
      <vt:lpstr>Goals</vt:lpstr>
      <vt:lpstr>Elastoplasticity with Finite Rotation</vt:lpstr>
      <vt:lpstr>Objective Tensor</vt:lpstr>
      <vt:lpstr>Objective Tensor cont.</vt:lpstr>
      <vt:lpstr>Example</vt:lpstr>
      <vt:lpstr>Velocity Gradient</vt:lpstr>
      <vt:lpstr>Rate of Deformation and Spin Tensor</vt:lpstr>
      <vt:lpstr>Cauchy Stress Is an Objective Tensor</vt:lpstr>
      <vt:lpstr>Objective Rate</vt:lpstr>
      <vt:lpstr>Objective Rate cont.</vt:lpstr>
      <vt:lpstr>Finite Rotation and Objective Rate</vt:lpstr>
      <vt:lpstr>Finite Rotation and Objective Rate cont.</vt:lpstr>
      <vt:lpstr>Finite Rotation and Objective Rate cont.</vt:lpstr>
      <vt:lpstr>Finite Rotation and Objective Rate cont.</vt:lpstr>
      <vt:lpstr>Program ROTATESTRESS.m</vt:lpstr>
      <vt:lpstr>Variational Principle for Finite Rotation</vt:lpstr>
      <vt:lpstr>Variational Principle for Finite Rotation cont.</vt:lpstr>
      <vt:lpstr>Linearization</vt:lpstr>
      <vt:lpstr>Linearization cont.</vt:lpstr>
      <vt:lpstr>Linearization cont.</vt:lpstr>
      <vt:lpstr>Linearization cont.</vt:lpstr>
      <vt:lpstr>Linearization cont.</vt:lpstr>
      <vt:lpstr>Implementation</vt:lpstr>
      <vt:lpstr>Implementation cont.</vt:lpstr>
      <vt:lpstr>Implementation cont.</vt:lpstr>
      <vt:lpstr>Implementation cont.</vt:lpstr>
      <vt:lpstr>Implementation cont.</vt:lpstr>
      <vt:lpstr>Implementation cont.</vt:lpstr>
      <vt:lpstr>Program PLAST3D</vt:lpstr>
      <vt:lpstr>Program PLAST3D cont.</vt:lpstr>
      <vt:lpstr>Program PLAST3D cont.</vt:lpstr>
      <vt:lpstr>Ex) Simple Shear Deformation</vt:lpstr>
      <vt:lpstr>Ex) Simple Shear Deformation</vt:lpstr>
      <vt:lpstr>Summary</vt:lpstr>
      <vt:lpstr>Finite Deformation Elastoplasticity with Hyperelasticity</vt:lpstr>
      <vt:lpstr>Goals</vt:lpstr>
      <vt:lpstr>Finite Deformation Plasticity</vt:lpstr>
      <vt:lpstr>Intermediate Configuration</vt:lpstr>
      <vt:lpstr>Intermediate Configuration cont.</vt:lpstr>
      <vt:lpstr>Kirchhoff Stress – Matter of Convenience</vt:lpstr>
      <vt:lpstr>Elastic Domain and Free Energy</vt:lpstr>
      <vt:lpstr>Dissipation Function</vt:lpstr>
      <vt:lpstr>Rate of Elastic Left C-G Tensor</vt:lpstr>
      <vt:lpstr>Dissipation Function cont.</vt:lpstr>
      <vt:lpstr>Principle of Maximum Dissipation</vt:lpstr>
      <vt:lpstr>Principle of Maximum Dissipation cont.</vt:lpstr>
      <vt:lpstr>Principle of Maximum Dissipation cont.</vt:lpstr>
      <vt:lpstr>Principle of Maximum Dissipation cont.</vt:lpstr>
      <vt:lpstr>Time Integration</vt:lpstr>
      <vt:lpstr>Time Integration cont.</vt:lpstr>
      <vt:lpstr>Time Integration cont.</vt:lpstr>
      <vt:lpstr>Time Integration cont.</vt:lpstr>
      <vt:lpstr>Spectral Decomposition</vt:lpstr>
      <vt:lpstr>Return Mapping in Principal Stress Space</vt:lpstr>
      <vt:lpstr>Return Mapping in Principal Stress Space cont.</vt:lpstr>
      <vt:lpstr>Return Mapping in Principal Stress Space cont.</vt:lpstr>
      <vt:lpstr>Return Mapping Algorithm</vt:lpstr>
      <vt:lpstr>Return Mapping Algorithm cont.</vt:lpstr>
      <vt:lpstr>Ex) Incompressible Elastic Cube</vt:lpstr>
      <vt:lpstr>Ex) Incompressible Elastic Cube</vt:lpstr>
      <vt:lpstr>Consistent Tangent Operator</vt:lpstr>
      <vt:lpstr>Consistent Tangent Operator cont.</vt:lpstr>
      <vt:lpstr>Consistent Tangent Operator cont.</vt:lpstr>
      <vt:lpstr>Incremental Variational Principle</vt:lpstr>
      <vt:lpstr>MATLAB Code MULPLAST</vt:lpstr>
      <vt:lpstr>PowerPoint Presentation</vt:lpstr>
      <vt:lpstr>Ex) Shear Deformation of a Square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Kim,Nam Ho</cp:lastModifiedBy>
  <cp:revision>436</cp:revision>
  <cp:lastPrinted>2017-01-01T02:32:43Z</cp:lastPrinted>
  <dcterms:created xsi:type="dcterms:W3CDTF">2008-06-19T01:15:29Z</dcterms:created>
  <dcterms:modified xsi:type="dcterms:W3CDTF">2025-09-23T17:17:05Z</dcterms:modified>
</cp:coreProperties>
</file>