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340" r:id="rId3"/>
    <p:sldId id="341" r:id="rId4"/>
    <p:sldId id="257" r:id="rId5"/>
    <p:sldId id="324" r:id="rId6"/>
    <p:sldId id="284" r:id="rId7"/>
    <p:sldId id="285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86" r:id="rId20"/>
    <p:sldId id="325" r:id="rId21"/>
    <p:sldId id="267" r:id="rId22"/>
    <p:sldId id="268" r:id="rId23"/>
    <p:sldId id="342" r:id="rId24"/>
    <p:sldId id="269" r:id="rId25"/>
    <p:sldId id="270" r:id="rId26"/>
    <p:sldId id="343" r:id="rId27"/>
    <p:sldId id="271" r:id="rId28"/>
    <p:sldId id="272" r:id="rId29"/>
    <p:sldId id="273" r:id="rId30"/>
    <p:sldId id="274" r:id="rId31"/>
    <p:sldId id="275" r:id="rId32"/>
    <p:sldId id="344" r:id="rId33"/>
    <p:sldId id="346" r:id="rId34"/>
    <p:sldId id="276" r:id="rId35"/>
    <p:sldId id="329" r:id="rId36"/>
    <p:sldId id="277" r:id="rId37"/>
    <p:sldId id="278" r:id="rId38"/>
    <p:sldId id="347" r:id="rId39"/>
    <p:sldId id="348" r:id="rId40"/>
    <p:sldId id="352" r:id="rId41"/>
    <p:sldId id="328" r:id="rId42"/>
    <p:sldId id="330" r:id="rId43"/>
    <p:sldId id="331" r:id="rId44"/>
    <p:sldId id="332" r:id="rId45"/>
    <p:sldId id="353" r:id="rId46"/>
    <p:sldId id="349" r:id="rId47"/>
    <p:sldId id="350" r:id="rId48"/>
    <p:sldId id="351" r:id="rId49"/>
    <p:sldId id="326" r:id="rId50"/>
    <p:sldId id="354" r:id="rId51"/>
    <p:sldId id="279" r:id="rId52"/>
    <p:sldId id="280" r:id="rId53"/>
    <p:sldId id="355" r:id="rId54"/>
    <p:sldId id="356" r:id="rId55"/>
    <p:sldId id="357" r:id="rId56"/>
    <p:sldId id="358" r:id="rId57"/>
    <p:sldId id="333" r:id="rId58"/>
    <p:sldId id="359" r:id="rId59"/>
    <p:sldId id="360" r:id="rId60"/>
    <p:sldId id="368" r:id="rId61"/>
    <p:sldId id="369" r:id="rId62"/>
    <p:sldId id="361" r:id="rId63"/>
    <p:sldId id="362" r:id="rId64"/>
    <p:sldId id="363" r:id="rId65"/>
    <p:sldId id="364" r:id="rId66"/>
    <p:sldId id="365" r:id="rId67"/>
    <p:sldId id="370" r:id="rId68"/>
    <p:sldId id="366" r:id="rId69"/>
    <p:sldId id="367" r:id="rId70"/>
    <p:sldId id="371" r:id="rId71"/>
    <p:sldId id="372" r:id="rId72"/>
    <p:sldId id="373" r:id="rId73"/>
    <p:sldId id="374" r:id="rId74"/>
    <p:sldId id="375" r:id="rId75"/>
    <p:sldId id="327" r:id="rId76"/>
    <p:sldId id="300" r:id="rId77"/>
    <p:sldId id="289" r:id="rId78"/>
    <p:sldId id="339" r:id="rId79"/>
    <p:sldId id="290" r:id="rId80"/>
    <p:sldId id="291" r:id="rId81"/>
    <p:sldId id="288" r:id="rId82"/>
    <p:sldId id="335" r:id="rId83"/>
    <p:sldId id="292" r:id="rId84"/>
    <p:sldId id="293" r:id="rId85"/>
    <p:sldId id="294" r:id="rId86"/>
    <p:sldId id="295" r:id="rId87"/>
    <p:sldId id="296" r:id="rId88"/>
    <p:sldId id="297" r:id="rId89"/>
    <p:sldId id="298" r:id="rId90"/>
    <p:sldId id="299" r:id="rId91"/>
    <p:sldId id="306" r:id="rId92"/>
    <p:sldId id="307" r:id="rId93"/>
    <p:sldId id="287" r:id="rId94"/>
    <p:sldId id="301" r:id="rId95"/>
    <p:sldId id="303" r:id="rId96"/>
    <p:sldId id="304" r:id="rId97"/>
    <p:sldId id="305" r:id="rId98"/>
    <p:sldId id="308" r:id="rId99"/>
    <p:sldId id="302" r:id="rId100"/>
    <p:sldId id="258" r:id="rId101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104"/>
    </p:embeddedFont>
    <p:embeddedFont>
      <p:font typeface="Comic Sans MS" panose="030F0702030302020204" pitchFamily="66" charset="0"/>
      <p:regular r:id="rId105"/>
      <p:bold r:id="rId106"/>
      <p:italic r:id="rId107"/>
      <p:boldItalic r:id="rId108"/>
    </p:embeddedFont>
    <p:embeddedFont>
      <p:font typeface="Euclid Math Two" panose="02050601010101010101" pitchFamily="18" charset="2"/>
      <p:regular r:id="rId109"/>
      <p:bold r:id="rId110"/>
    </p:embeddedFont>
    <p:embeddedFont>
      <p:font typeface="Euclid Symbol" panose="05050102010706020507" pitchFamily="18" charset="2"/>
      <p:regular r:id="rId111"/>
      <p:bold r:id="rId112"/>
      <p:italic r:id="rId113"/>
      <p:boldItalic r:id="rId114"/>
    </p:embeddedFont>
    <p:embeddedFont>
      <p:font typeface="Malgun Gothic" panose="020B0503020000020004" pitchFamily="34" charset="-127"/>
      <p:regular r:id="rId115"/>
      <p:bold r:id="rId1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D4BCB-BD02-4170-86A3-41B291247D75}" v="692" dt="2025-09-19T02:01:55.390"/>
    <p1510:client id="{D6BD3765-3B4F-4FFD-9DDC-0855F10E967E}" v="2199" dt="2025-09-18T20:14:50.747"/>
    <p1510:client id="{F06BE1ED-7458-40B3-B215-0A0242BFE6E6}" v="748" dt="2025-09-19T14:34:28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 autoAdjust="0"/>
    <p:restoredTop sz="96843" autoAdjust="0"/>
  </p:normalViewPr>
  <p:slideViewPr>
    <p:cSldViewPr snapToGrid="0">
      <p:cViewPr varScale="1">
        <p:scale>
          <a:sx n="128" d="100"/>
          <a:sy n="128" d="100"/>
        </p:scale>
        <p:origin x="58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9.fntdata"/><Relationship Id="rId16" Type="http://schemas.openxmlformats.org/officeDocument/2006/relationships/slide" Target="slides/slide15.xml"/><Relationship Id="rId107" Type="http://schemas.openxmlformats.org/officeDocument/2006/relationships/font" Target="fonts/font4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0.fntdata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font" Target="fonts/font5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1.fntdata"/><Relationship Id="rId119" Type="http://schemas.openxmlformats.org/officeDocument/2006/relationships/theme" Target="theme/theme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6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7.fntdata"/><Relationship Id="rId115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8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47B5B6-2CC1-415A-BF0B-B91BF3F4B293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CBA9C19-D5B5-479D-9DD2-B09BF504B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3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FF48-A8B1-45EB-9454-0EAF06D42A74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2346C75-90DF-4626-8E1E-C123D8E122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0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BA5E64E-1A6B-431E-969C-4188182C2756}" type="slidenum"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gif"/><Relationship Id="rId2" Type="http://schemas.openxmlformats.org/officeDocument/2006/relationships/image" Target="../media/image216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0.png"/><Relationship Id="rId2" Type="http://schemas.openxmlformats.org/officeDocument/2006/relationships/image" Target="../media/image176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2" Type="http://schemas.openxmlformats.org/officeDocument/2006/relationships/image" Target="../media/image1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0.png"/><Relationship Id="rId2" Type="http://schemas.openxmlformats.org/officeDocument/2006/relationships/image" Target="../media/image18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0.png"/><Relationship Id="rId4" Type="http://schemas.openxmlformats.org/officeDocument/2006/relationships/image" Target="../media/image18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0.png"/><Relationship Id="rId5" Type="http://schemas.openxmlformats.org/officeDocument/2006/relationships/image" Target="../media/image1940.png"/><Relationship Id="rId4" Type="http://schemas.openxmlformats.org/officeDocument/2006/relationships/image" Target="../media/image193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/>
              <a:t>CHAP 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Finite Element Analysis of Contact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5" y="3886200"/>
            <a:ext cx="7158181" cy="1914236"/>
          </a:xfrm>
        </p:spPr>
        <p:txBody>
          <a:bodyPr/>
          <a:lstStyle/>
          <a:p>
            <a:r>
              <a:rPr lang="en-US" dirty="0"/>
              <a:t>Nam-Ho Kim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 using contact constraint</a:t>
                </a:r>
              </a:p>
              <a:p>
                <a:pPr lvl="1"/>
                <a:r>
                  <a:rPr lang="en-US" dirty="0"/>
                  <a:t>Treat both contact force and gap as unknown and add constraint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no contact. Contact occurs 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impossible</a:t>
                </a:r>
              </a:p>
              <a:p>
                <a:pPr lvl="1"/>
                <a:r>
                  <a:rPr lang="en-US" dirty="0"/>
                  <a:t>Gap condition: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1" y="3882936"/>
            <a:ext cx="5168611" cy="28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065D4-DEB4-F892-375E-1E7F24196574}"/>
                  </a:ext>
                </a:extLst>
              </p:cNvPr>
              <p:cNvSpPr txBox="1"/>
              <p:nvPr/>
            </p:nvSpPr>
            <p:spPr>
              <a:xfrm>
                <a:off x="1286052" y="1745002"/>
                <a:ext cx="6281848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065D4-DEB4-F892-375E-1E7F24196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52" y="1745002"/>
                <a:ext cx="6281848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BF07F2-F40B-F177-8838-5D5FD11E0070}"/>
                  </a:ext>
                </a:extLst>
              </p:cNvPr>
              <p:cNvSpPr txBox="1"/>
              <p:nvPr/>
            </p:nvSpPr>
            <p:spPr>
              <a:xfrm>
                <a:off x="2648103" y="3087515"/>
                <a:ext cx="2437719" cy="49455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BF07F2-F40B-F177-8838-5D5FD11E0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03" y="3087515"/>
                <a:ext cx="2437719" cy="494559"/>
              </a:xfrm>
              <a:prstGeom prst="rect">
                <a:avLst/>
              </a:prstGeom>
              <a:blipFill>
                <a:blip r:embed="rId5"/>
                <a:stretch>
                  <a:fillRect b="-823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453423"/>
      </p:ext>
    </p:extLst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Contact condition is a rough boundary nonlinearity due to discontinuous contact force and unknown contact region</a:t>
            </a:r>
          </a:p>
          <a:p>
            <a:pPr lvl="1"/>
            <a:r>
              <a:rPr lang="en-US" sz="1800" dirty="0"/>
              <a:t>Both force and displacement on the contact boundary are unknown</a:t>
            </a:r>
          </a:p>
          <a:p>
            <a:pPr lvl="1"/>
            <a:r>
              <a:rPr lang="en-US" sz="1800" dirty="0"/>
              <a:t>Contact search is necessary at each iteration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Penalty method or Lagrange multiplier method can be used to represent the contact constraint</a:t>
            </a:r>
          </a:p>
          <a:p>
            <a:pPr lvl="1"/>
            <a:r>
              <a:rPr lang="en-US" sz="1800" dirty="0"/>
              <a:t>Penalty method allows a small penetration, but easy to implement</a:t>
            </a:r>
          </a:p>
          <a:p>
            <a:pPr lvl="1"/>
            <a:r>
              <a:rPr lang="en-US" sz="1800" dirty="0">
                <a:solidFill>
                  <a:srgbClr val="2C02C6"/>
                </a:solidFill>
              </a:rPr>
              <a:t>Lagrange multiplier method can impose contact condition accurately, but requires additional variables and the matrix become positive semi-definite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Numerically, contact-target concept is used along with collocation integration (at contact nodes)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Friction makes the contact problem path-dependent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2C02C6"/>
                </a:solidFill>
              </a:rPr>
              <a:t>Discrete boundary and rigid-body motion makes the contact problem difficult to solve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55217"/>
                <a:ext cx="8909050" cy="5873750"/>
              </a:xfrm>
            </p:spPr>
            <p:txBody>
              <a:bodyPr/>
              <a:lstStyle/>
              <a:p>
                <a:r>
                  <a:rPr lang="en-US" dirty="0"/>
                  <a:t>Solution using contact constraint cont.</a:t>
                </a:r>
              </a:p>
              <a:p>
                <a:pPr lvl="1"/>
                <a:r>
                  <a:rPr lang="en-US" dirty="0"/>
                  <a:t>Contact condition</a:t>
                </a:r>
              </a:p>
              <a:p>
                <a:pPr marL="457200" lvl="1" indent="0">
                  <a:buNone/>
                </a:pPr>
                <a:r>
                  <a:rPr lang="en-US" dirty="0"/>
                  <a:t>	No penetration: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Positive contact force: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2C02C6"/>
                    </a:solidFill>
                  </a:rPr>
                  <a:t>Consistency condition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Lagrange multiplier method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=−0.00025&lt;0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 violate contact condition</a:t>
                </a:r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=75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 satisfy contact condition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55217"/>
                <a:ext cx="8909050" cy="5873750"/>
              </a:xfrm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1327" y="5791200"/>
                <a:ext cx="4451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C02C6"/>
                    </a:solidFill>
                  </a:rPr>
                  <a:t>Lagrange multiplier,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, is the contact force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27" y="5791200"/>
                <a:ext cx="4451090" cy="369332"/>
              </a:xfrm>
              <a:prstGeom prst="rect">
                <a:avLst/>
              </a:prstGeom>
              <a:blipFill>
                <a:blip r:embed="rId3"/>
                <a:stretch>
                  <a:fillRect l="-1096" t="-8197" r="-4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793479-0FD0-50C4-11E1-07A5EFA46B75}"/>
                  </a:ext>
                </a:extLst>
              </p:cNvPr>
              <p:cNvSpPr txBox="1"/>
              <p:nvPr/>
            </p:nvSpPr>
            <p:spPr>
              <a:xfrm>
                <a:off x="1118753" y="3509212"/>
                <a:ext cx="459908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0.00025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793479-0FD0-50C4-11E1-07A5EFA4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53" y="3509212"/>
                <a:ext cx="459908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45965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55217"/>
            <a:ext cx="8909050" cy="5873750"/>
          </a:xfrm>
        </p:spPr>
        <p:txBody>
          <a:bodyPr/>
          <a:lstStyle/>
          <a:p>
            <a:r>
              <a:rPr lang="en-US" dirty="0"/>
              <a:t>Penalty method</a:t>
            </a:r>
          </a:p>
          <a:p>
            <a:pPr lvl="1"/>
            <a:r>
              <a:rPr lang="en-US" dirty="0"/>
              <a:t>Small penetration is allowed, and contact force is proportional to it</a:t>
            </a:r>
          </a:p>
          <a:p>
            <a:pPr lvl="1"/>
            <a:r>
              <a:rPr lang="en-US" dirty="0"/>
              <a:t>Penetration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Contact force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From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Gap depends on penalty parameter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0175" y="2335461"/>
                <a:ext cx="23236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 0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175" y="2335461"/>
                <a:ext cx="2323649" cy="646331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87439" y="3581422"/>
                <a:ext cx="2461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: </a:t>
                </a:r>
                <a:r>
                  <a:rPr lang="en-US" dirty="0"/>
                  <a:t>penalty parameter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439" y="3581422"/>
                <a:ext cx="2461764" cy="369332"/>
              </a:xfrm>
              <a:prstGeom prst="rect">
                <a:avLst/>
              </a:prstGeom>
              <a:blipFill>
                <a:blip r:embed="rId3"/>
                <a:stretch>
                  <a:fillRect t="-10000" r="-148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E8021B-6535-A5D5-6D58-CA0232328A6C}"/>
                  </a:ext>
                </a:extLst>
              </p:cNvPr>
              <p:cNvSpPr txBox="1"/>
              <p:nvPr/>
            </p:nvSpPr>
            <p:spPr>
              <a:xfrm>
                <a:off x="861020" y="2182646"/>
                <a:ext cx="247324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E8021B-6535-A5D5-6D58-CA0232328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20" y="2182646"/>
                <a:ext cx="247324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BAB582-5B04-763E-8F0A-8E5BF810F2FC}"/>
                  </a:ext>
                </a:extLst>
              </p:cNvPr>
              <p:cNvSpPr txBox="1"/>
              <p:nvPr/>
            </p:nvSpPr>
            <p:spPr>
              <a:xfrm>
                <a:off x="934172" y="3535255"/>
                <a:ext cx="1592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BAB582-5B04-763E-8F0A-8E5BF810F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72" y="3535255"/>
                <a:ext cx="1592167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A2A2A2-70A2-4D17-834B-D3FCFCD6CBF0}"/>
                  </a:ext>
                </a:extLst>
              </p:cNvPr>
              <p:cNvSpPr txBox="1"/>
              <p:nvPr/>
            </p:nvSpPr>
            <p:spPr>
              <a:xfrm>
                <a:off x="914218" y="4503683"/>
                <a:ext cx="477630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0.00025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A2A2A2-70A2-4D17-834B-D3FCFCD6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18" y="4503683"/>
                <a:ext cx="4776308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A43734-864A-402B-2B23-8376FEBA4167}"/>
                  </a:ext>
                </a:extLst>
              </p:cNvPr>
              <p:cNvSpPr txBox="1"/>
              <p:nvPr/>
            </p:nvSpPr>
            <p:spPr>
              <a:xfrm>
                <a:off x="1562005" y="3962958"/>
                <a:ext cx="2437719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A43734-864A-402B-2B23-8376FEBA4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005" y="3962958"/>
                <a:ext cx="2437719" cy="494559"/>
              </a:xfrm>
              <a:prstGeom prst="rect">
                <a:avLst/>
              </a:prstGeom>
              <a:blipFill>
                <a:blip r:embed="rId7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50470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Penalty method cont.</a:t>
            </a:r>
          </a:p>
          <a:p>
            <a:pPr lvl="1"/>
            <a:r>
              <a:rPr lang="en-US" dirty="0"/>
              <a:t>Large penalty allows small penetration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913324"/>
              </p:ext>
            </p:extLst>
          </p:nvPr>
        </p:nvGraphicFramePr>
        <p:xfrm>
          <a:off x="762000" y="2005732"/>
          <a:ext cx="7841672" cy="2517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9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Penalty parameter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Penetration (m)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Contact force (N)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1.25×10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37.50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2.27×10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68.18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2.48×10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74.26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2.50×10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74.92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2.50×10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75.00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12935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Contact with Friction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Sequence: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applied first, followed by the axial load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no friction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ko-KR" dirty="0"/>
                  <a:t>, 1D bar deformation)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Frictional constraint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00050" lvl="1" indent="0">
                  <a:buNone/>
                </a:pPr>
                <a:r>
                  <a:rPr lang="en-US" dirty="0"/>
                  <a:t>Stick condition:</a:t>
                </a:r>
              </a:p>
              <a:p>
                <a:pPr marL="400050" lvl="1" indent="0">
                  <a:buNone/>
                </a:pPr>
                <a:r>
                  <a:rPr lang="en-US" dirty="0"/>
                  <a:t>Slip condition:</a:t>
                </a:r>
              </a:p>
              <a:p>
                <a:pPr marL="400050" lvl="1" indent="0">
                  <a:buNone/>
                </a:pPr>
                <a:r>
                  <a:rPr lang="en-US" dirty="0">
                    <a:solidFill>
                      <a:srgbClr val="2C02C6"/>
                    </a:solidFill>
                  </a:rPr>
                  <a:t>Consistency condition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4" y="4948677"/>
            <a:ext cx="4047172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31" y="4941305"/>
            <a:ext cx="3867150" cy="182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39224" y="3354565"/>
                <a:ext cx="2731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tangential friction force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224" y="3354565"/>
                <a:ext cx="2731069" cy="369332"/>
              </a:xfrm>
              <a:prstGeom prst="rect">
                <a:avLst/>
              </a:prstGeom>
              <a:blipFill>
                <a:blip r:embed="rId5"/>
                <a:stretch>
                  <a:fillRect t="-8197" r="-11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226090-DE7F-591E-C13A-6C520C55D64A}"/>
                  </a:ext>
                </a:extLst>
              </p:cNvPr>
              <p:cNvSpPr txBox="1"/>
              <p:nvPr/>
            </p:nvSpPr>
            <p:spPr>
              <a:xfrm>
                <a:off x="651924" y="1811913"/>
                <a:ext cx="3801041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friction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=1.0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226090-DE7F-591E-C13A-6C520C55D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24" y="1811913"/>
                <a:ext cx="3801041" cy="781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F4D2F3-2299-4285-2C35-7A34119F737F}"/>
                  </a:ext>
                </a:extLst>
              </p:cNvPr>
              <p:cNvSpPr txBox="1"/>
              <p:nvPr/>
            </p:nvSpPr>
            <p:spPr>
              <a:xfrm>
                <a:off x="2428086" y="3291952"/>
                <a:ext cx="3030894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𝜇𝜆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F4D2F3-2299-4285-2C35-7A34119F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86" y="3291952"/>
                <a:ext cx="3030894" cy="494559"/>
              </a:xfrm>
              <a:prstGeom prst="rect">
                <a:avLst/>
              </a:prstGeom>
              <a:blipFill>
                <a:blip r:embed="rId7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F1F47D-1ED2-5EF4-52EE-30D75DD2D8EE}"/>
                  </a:ext>
                </a:extLst>
              </p:cNvPr>
              <p:cNvSpPr txBox="1"/>
              <p:nvPr/>
            </p:nvSpPr>
            <p:spPr>
              <a:xfrm>
                <a:off x="2428086" y="3755447"/>
                <a:ext cx="3030894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𝜇𝜆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F1F47D-1ED2-5EF4-52EE-30D75DD2D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86" y="3755447"/>
                <a:ext cx="3030894" cy="494559"/>
              </a:xfrm>
              <a:prstGeom prst="rect">
                <a:avLst/>
              </a:prstGeom>
              <a:blipFill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5A5FE5-24AA-994C-89A7-56D83A84A185}"/>
                  </a:ext>
                </a:extLst>
              </p:cNvPr>
              <p:cNvSpPr txBox="1"/>
              <p:nvPr/>
            </p:nvSpPr>
            <p:spPr>
              <a:xfrm>
                <a:off x="3130779" y="4218942"/>
                <a:ext cx="2395656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𝜇𝜆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5A5FE5-24AA-994C-89A7-56D83A84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779" y="4218942"/>
                <a:ext cx="2395656" cy="494559"/>
              </a:xfrm>
              <a:prstGeom prst="rect">
                <a:avLst/>
              </a:prstGeom>
              <a:blipFill>
                <a:blip r:embed="rId9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19551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Contact with Friction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Trial-and-error solution</a:t>
                </a:r>
              </a:p>
              <a:p>
                <a:pPr lvl="1"/>
                <a:r>
                  <a:rPr lang="en-US" dirty="0"/>
                  <a:t>First assume stick condition (need to satisfy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Violate: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Next, try slip condition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=37.5</m:t>
                    </m:r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(need to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therefore, valid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2BDA39-B879-9EAD-A7E0-F8ED4DBFA73F}"/>
                  </a:ext>
                </a:extLst>
              </p:cNvPr>
              <p:cNvSpPr txBox="1"/>
              <p:nvPr/>
            </p:nvSpPr>
            <p:spPr>
              <a:xfrm>
                <a:off x="890827" y="1666846"/>
                <a:ext cx="5789277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𝑡𝐿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2BDA39-B879-9EAD-A7E0-F8ED4DBFA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27" y="1666846"/>
                <a:ext cx="5789277" cy="781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28926D-2F9C-366D-2449-D72A85AA5D0F}"/>
                  </a:ext>
                </a:extLst>
              </p:cNvPr>
              <p:cNvSpPr txBox="1"/>
              <p:nvPr/>
            </p:nvSpPr>
            <p:spPr>
              <a:xfrm>
                <a:off x="1075208" y="3592426"/>
                <a:ext cx="3945888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𝑡𝐿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=0.625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28926D-2F9C-366D-2449-D72A85AA5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08" y="3592426"/>
                <a:ext cx="3945888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53117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Contact with Friction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Solution using frictional constraint (Lagrange multiplier)</a:t>
                </a:r>
              </a:p>
              <a:p>
                <a:pPr lvl="1"/>
                <a:r>
                  <a:rPr lang="en-US" dirty="0"/>
                  <a:t>Use consistency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𝜇𝜆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</m:oMath>
                </a14:m>
                <a:r>
                  <a:rPr lang="en-US" dirty="0"/>
                  <a:t> as a Lagrange multiplier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</m:oMath>
                </a14:m>
                <a:r>
                  <a:rPr lang="en-US" dirty="0"/>
                  <a:t> as a constraint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=62.5&gt;0</m:t>
                    </m:r>
                  </m:oMath>
                </a14:m>
                <a:r>
                  <a:rPr lang="en-US" dirty="0"/>
                  <a:t>, violate the stick condition</a:t>
                </a:r>
              </a:p>
              <a:p>
                <a:pPr lvl="1"/>
                <a:r>
                  <a:rPr lang="en-US" dirty="0"/>
                  <a:t>When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</m:oMath>
                </a14:m>
                <a:r>
                  <a:rPr lang="en-US" dirty="0"/>
                  <a:t> and the slip condition is satisfied, valid solution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5DF68B-BD68-C2A9-2DF2-7F61263D470E}"/>
                  </a:ext>
                </a:extLst>
              </p:cNvPr>
              <p:cNvSpPr txBox="1"/>
              <p:nvPr/>
            </p:nvSpPr>
            <p:spPr>
              <a:xfrm>
                <a:off x="2187800" y="2362810"/>
                <a:ext cx="391235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tip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𝜇𝜆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5DF68B-BD68-C2A9-2DF2-7F61263D4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800" y="2362810"/>
                <a:ext cx="3912353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FD2AD3-F52D-1726-5DB9-B86640A7E20A}"/>
                  </a:ext>
                </a:extLst>
              </p:cNvPr>
              <p:cNvSpPr txBox="1"/>
              <p:nvPr/>
            </p:nvSpPr>
            <p:spPr>
              <a:xfrm>
                <a:off x="1623975" y="4143353"/>
                <a:ext cx="4691477" cy="80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𝜇𝜆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=0.625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FD2AD3-F52D-1726-5DB9-B86640A7E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75" y="4143353"/>
                <a:ext cx="4691477" cy="806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7258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Contact with Friction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Penalty method</a:t>
                </a:r>
              </a:p>
              <a:p>
                <a:pPr lvl="1"/>
                <a:r>
                  <a:rPr lang="en-US" dirty="0"/>
                  <a:t>Penalize 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Slip displacement and frictional force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(stick),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(no penalization)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(slip), penalize to stay close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Friction force (in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5418" y="3179618"/>
                <a:ext cx="4289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penalty parameter for tangential slip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18" y="3179618"/>
                <a:ext cx="4289572" cy="369332"/>
              </a:xfrm>
              <a:prstGeom prst="rect">
                <a:avLst/>
              </a:prstGeom>
              <a:blipFill>
                <a:blip r:embed="rId3"/>
                <a:stretch>
                  <a:fillRect t="-10000" r="-42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005B5-FAAD-4F3C-AD1E-B386EAC8BDC4}"/>
                  </a:ext>
                </a:extLst>
              </p:cNvPr>
              <p:cNvSpPr txBox="1"/>
              <p:nvPr/>
            </p:nvSpPr>
            <p:spPr>
              <a:xfrm>
                <a:off x="1035492" y="1713530"/>
                <a:ext cx="3723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𝜇𝜆</m:t>
                              </m:r>
                            </m:e>
                          </m:d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𝜇𝜆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005B5-FAAD-4F3C-AD1E-B386EAC8B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92" y="1713530"/>
                <a:ext cx="3723392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501230-3521-D953-752F-A6BB8704BD7A}"/>
                  </a:ext>
                </a:extLst>
              </p:cNvPr>
              <p:cNvSpPr txBox="1"/>
              <p:nvPr/>
            </p:nvSpPr>
            <p:spPr>
              <a:xfrm>
                <a:off x="1054762" y="3183679"/>
                <a:ext cx="1879554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501230-3521-D953-752F-A6BB8704B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62" y="3183679"/>
                <a:ext cx="1879554" cy="494559"/>
              </a:xfrm>
              <a:prstGeom prst="rect">
                <a:avLst/>
              </a:prstGeom>
              <a:blipFill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97A36B-6CDA-0AB3-9B30-24C928407F95}"/>
                  </a:ext>
                </a:extLst>
              </p:cNvPr>
              <p:cNvSpPr txBox="1"/>
              <p:nvPr/>
            </p:nvSpPr>
            <p:spPr>
              <a:xfrm>
                <a:off x="1035492" y="5445412"/>
                <a:ext cx="227850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97A36B-6CDA-0AB3-9B30-24C928407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92" y="5445412"/>
                <a:ext cx="2278509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317882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Contact with Friction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Penalty method cont.</a:t>
                </a:r>
              </a:p>
              <a:p>
                <a:pPr lvl="1"/>
                <a:r>
                  <a:rPr lang="en-US" dirty="0"/>
                  <a:t>Tip displacement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5093792" y="2279073"/>
            <a:ext cx="436418" cy="187036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09992"/>
              </p:ext>
            </p:extLst>
          </p:nvPr>
        </p:nvGraphicFramePr>
        <p:xfrm>
          <a:off x="505692" y="3557444"/>
          <a:ext cx="7994074" cy="2510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Penalty parameter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Tip displacement (m)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Frictional force (N)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5.68×10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43.18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6.19×10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38.12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6.24×10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37.56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6.25×10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37.50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6.25×10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37.50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396B2A-51A0-20E2-ADAC-4B182A2CA797}"/>
                  </a:ext>
                </a:extLst>
              </p:cNvPr>
              <p:cNvSpPr txBox="1"/>
              <p:nvPr/>
            </p:nvSpPr>
            <p:spPr>
              <a:xfrm>
                <a:off x="2955341" y="978685"/>
                <a:ext cx="2823017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𝜇𝜆</m:t>
                              </m:r>
                            </m:e>
                          </m:d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396B2A-51A0-20E2-ADAC-4B182A2CA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41" y="978685"/>
                <a:ext cx="2823017" cy="869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787E4-F7C6-046D-1C8E-78DFD9CDED89}"/>
                  </a:ext>
                </a:extLst>
              </p:cNvPr>
              <p:cNvSpPr txBox="1"/>
              <p:nvPr/>
            </p:nvSpPr>
            <p:spPr>
              <a:xfrm>
                <a:off x="2377547" y="1946643"/>
                <a:ext cx="2461251" cy="80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𝜇𝜆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787E4-F7C6-046D-1C8E-78DFD9CDE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547" y="1946643"/>
                <a:ext cx="2461251" cy="806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BD2DE2-13D7-80E7-189A-8E718DE72545}"/>
                  </a:ext>
                </a:extLst>
              </p:cNvPr>
              <p:cNvSpPr txBox="1"/>
              <p:nvPr/>
            </p:nvSpPr>
            <p:spPr>
              <a:xfrm>
                <a:off x="5778358" y="1919027"/>
                <a:ext cx="300774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𝜇𝜆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BD2DE2-13D7-80E7-189A-8E718DE72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358" y="1919027"/>
                <a:ext cx="3007746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6E93119-E6CD-29AA-BB59-36AB05B79377}"/>
              </a:ext>
            </a:extLst>
          </p:cNvPr>
          <p:cNvSpPr txBox="1"/>
          <p:nvPr/>
        </p:nvSpPr>
        <p:spPr>
          <a:xfrm>
            <a:off x="6272980" y="2745410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Slip condition</a:t>
            </a:r>
          </a:p>
        </p:txBody>
      </p:sp>
    </p:spTree>
    <p:extLst>
      <p:ext uri="{BB962C8B-B14F-4D97-AF65-F5344CB8AC3E}">
        <p14:creationId xmlns:p14="http://schemas.microsoft.com/office/powerpoint/2010/main" val="239528035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Due to unknown contact boundary, contact point should be found using either direct search (trial-and-error) or nonlinear constraint equation</a:t>
            </a:r>
          </a:p>
          <a:p>
            <a:pPr lvl="1">
              <a:spcBef>
                <a:spcPts val="2400"/>
              </a:spcBef>
            </a:pPr>
            <a:r>
              <a:rPr lang="en-US" dirty="0">
                <a:solidFill>
                  <a:srgbClr val="2C02C6"/>
                </a:solidFill>
              </a:rPr>
              <a:t>Both methods requires iterative process to find contact boundary and contact force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Contact function replace the abrupt change in contact condition with a smooth but highly nonlinear function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2C02C6"/>
                </a:solidFill>
              </a:rPr>
              <a:t>Friction force calculation depends on the sequence of load application (Path-dependent)</a:t>
            </a:r>
          </a:p>
          <a:p>
            <a:pPr>
              <a:spcBef>
                <a:spcPts val="2400"/>
              </a:spcBef>
            </a:pPr>
            <a:r>
              <a:rPr lang="en-US" dirty="0"/>
              <a:t>Friction function regularizes the discontinuous friction behavior to a smooth one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is boundary nonlinearity</a:t>
            </a:r>
          </a:p>
          <a:p>
            <a:pPr lvl="1"/>
            <a:r>
              <a:rPr lang="en-US" dirty="0"/>
              <a:t>The graph of contact force versus displacement becomes vertical</a:t>
            </a:r>
          </a:p>
          <a:p>
            <a:pPr lvl="1"/>
            <a:r>
              <a:rPr lang="en-US" dirty="0"/>
              <a:t>Both displacement and contact force are unknown in the interface</a:t>
            </a:r>
          </a:p>
          <a:p>
            <a:r>
              <a:rPr lang="en-US" dirty="0"/>
              <a:t>Objective of contact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Whether two or more bodies are in contact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Where the location or region of contact 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much contact force or pressure occurs in the interface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there is a relative motion after contact in the interface</a:t>
            </a:r>
          </a:p>
          <a:p>
            <a:pPr marL="514350" indent="-457200"/>
            <a:r>
              <a:rPr lang="en-US" dirty="0"/>
              <a:t>Finite element analysis procedure for contact problem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whether a material point in the boundary of a body is in contact with the other body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it is in contact, the corresponding contact force must be calculated</a:t>
            </a:r>
          </a:p>
        </p:txBody>
      </p:sp>
    </p:spTree>
    <p:extLst>
      <p:ext uri="{BB962C8B-B14F-4D97-AF65-F5344CB8AC3E}">
        <p14:creationId xmlns:p14="http://schemas.microsoft.com/office/powerpoint/2010/main" val="2588475635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Formulation FOR 2D Contact Problems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52181970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Contact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Contact between a flexible body and a rigid body</a:t>
                </a:r>
              </a:p>
              <a:p>
                <a:r>
                  <a:rPr lang="en-US" dirty="0"/>
                  <a:t>Point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Euclid Symbol"/>
                      </a:rPr>
                      <m:t>Ω</m:t>
                    </m:r>
                  </m:oMath>
                </a14:m>
                <a:r>
                  <a:rPr lang="en-US" dirty="0">
                    <a:sym typeface="Euclid Symbol"/>
                  </a:rPr>
                  <a:t> contacts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Euclid Symbol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  <a:sym typeface="Euclid Symbol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Euclid Symbol"/>
                          </a:rPr>
                          <m:t>𝑐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Euclid Symbol"/>
                      </a:rPr>
                      <m:t>∈</m:t>
                    </m:r>
                  </m:oMath>
                </a14:m>
                <a:r>
                  <a:rPr lang="en-US" dirty="0">
                    <a:sym typeface="Euclid Symbol"/>
                  </a:rPr>
                  <a:t> rigid surface (param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Euclid Symbol"/>
                      </a:rPr>
                      <m:t>𝜉</m:t>
                    </m:r>
                  </m:oMath>
                </a14:m>
                <a:r>
                  <a:rPr lang="en-US" dirty="0">
                    <a:sym typeface="Euclid Symbol"/>
                  </a:rPr>
                  <a:t>)</a:t>
                </a:r>
              </a:p>
              <a:p>
                <a:endParaRPr lang="en-US" dirty="0">
                  <a:sym typeface="Euclid Symbol"/>
                </a:endParaRPr>
              </a:p>
              <a:p>
                <a:r>
                  <a:rPr lang="en-US" dirty="0">
                    <a:sym typeface="Euclid Symbol"/>
                  </a:rPr>
                  <a:t>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dirty="0">
                  <a:sym typeface="Euclid Symbol"/>
                </a:endParaRPr>
              </a:p>
              <a:p>
                <a:endParaRPr lang="en-US" dirty="0">
                  <a:sym typeface="Euclid Symbol"/>
                </a:endParaRPr>
              </a:p>
              <a:p>
                <a:pPr lvl="1">
                  <a:spcBef>
                    <a:spcPts val="3600"/>
                  </a:spcBef>
                </a:pPr>
                <a:r>
                  <a:rPr lang="en-US" dirty="0">
                    <a:sym typeface="Euclid Symbol"/>
                  </a:rPr>
                  <a:t>Closest projection onto the rigid surface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3277456" y="1787703"/>
            <a:ext cx="1592495" cy="56507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60288" y="2774022"/>
            <a:ext cx="4532894" cy="60617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91164" y="3246634"/>
            <a:ext cx="1243173" cy="297950"/>
          </a:xfrm>
          <a:custGeom>
            <a:avLst/>
            <a:gdLst>
              <a:gd name="connsiteX0" fmla="*/ 0 w 1243173"/>
              <a:gd name="connsiteY0" fmla="*/ 0 h 297950"/>
              <a:gd name="connsiteX1" fmla="*/ 0 w 1243173"/>
              <a:gd name="connsiteY1" fmla="*/ 297950 h 297950"/>
              <a:gd name="connsiteX2" fmla="*/ 1243173 w 1243173"/>
              <a:gd name="connsiteY2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3173" h="297950">
                <a:moveTo>
                  <a:pt x="0" y="0"/>
                </a:moveTo>
                <a:lnTo>
                  <a:pt x="0" y="297950"/>
                </a:lnTo>
                <a:lnTo>
                  <a:pt x="1243173" y="2979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2966" y="335964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tangent vector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BC0409-E466-DF2A-DB36-91B9A73C024F}"/>
                  </a:ext>
                </a:extLst>
              </p:cNvPr>
              <p:cNvSpPr txBox="1"/>
              <p:nvPr/>
            </p:nvSpPr>
            <p:spPr>
              <a:xfrm>
                <a:off x="3266495" y="1821580"/>
                <a:ext cx="17908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BC0409-E466-DF2A-DB36-91B9A73C0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95" y="1821580"/>
                <a:ext cx="1790875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F4CF5F-4318-FB09-4E85-2AB39EDB8612}"/>
                  </a:ext>
                </a:extLst>
              </p:cNvPr>
              <p:cNvSpPr txBox="1"/>
              <p:nvPr/>
            </p:nvSpPr>
            <p:spPr>
              <a:xfrm>
                <a:off x="740092" y="2750877"/>
                <a:ext cx="4834721" cy="582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F4CF5F-4318-FB09-4E85-2AB39EDB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" y="2750877"/>
                <a:ext cx="4834721" cy="582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144B68-2AB7-EA62-D078-59657AB2F311}"/>
                  </a:ext>
                </a:extLst>
              </p:cNvPr>
              <p:cNvSpPr txBox="1"/>
              <p:nvPr/>
            </p:nvSpPr>
            <p:spPr>
              <a:xfrm>
                <a:off x="6178529" y="2488385"/>
                <a:ext cx="2590324" cy="901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</m:d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144B68-2AB7-EA62-D078-59657AB2F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29" y="2488385"/>
                <a:ext cx="2590324" cy="901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A diagram of a diagram&#10;&#10;AI-generated content may be incorrect.">
            <a:extLst>
              <a:ext uri="{FF2B5EF4-FFF2-40B4-BE49-F238E27FC236}">
                <a16:creationId xmlns:a16="http://schemas.microsoft.com/office/drawing/2014/main" id="{9B60DD0C-7484-32A2-DB7B-2EE6FB398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1" y="4022452"/>
            <a:ext cx="3597130" cy="26910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2414426" y="3209263"/>
            <a:ext cx="2524719" cy="56507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Formulation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Gap function</a:t>
            </a:r>
          </a:p>
          <a:p>
            <a:endParaRPr lang="en-US" dirty="0"/>
          </a:p>
          <a:p>
            <a:r>
              <a:rPr lang="en-US" dirty="0"/>
              <a:t>Impenetrability condition</a:t>
            </a:r>
          </a:p>
          <a:p>
            <a:endParaRPr lang="en-US" dirty="0"/>
          </a:p>
          <a:p>
            <a:r>
              <a:rPr lang="en-US" dirty="0"/>
              <a:t>Tangential slip function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055571" y="1098601"/>
            <a:ext cx="3510879" cy="63033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14427" y="2239766"/>
            <a:ext cx="2332006" cy="56507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45969" y="2075380"/>
            <a:ext cx="821932" cy="431514"/>
          </a:xfrm>
          <a:custGeom>
            <a:avLst/>
            <a:gdLst>
              <a:gd name="connsiteX0" fmla="*/ 0 w 821932"/>
              <a:gd name="connsiteY0" fmla="*/ 256854 h 431514"/>
              <a:gd name="connsiteX1" fmla="*/ 0 w 821932"/>
              <a:gd name="connsiteY1" fmla="*/ 0 h 431514"/>
              <a:gd name="connsiteX2" fmla="*/ 565078 w 821932"/>
              <a:gd name="connsiteY2" fmla="*/ 0 h 431514"/>
              <a:gd name="connsiteX3" fmla="*/ 565078 w 821932"/>
              <a:gd name="connsiteY3" fmla="*/ 431514 h 431514"/>
              <a:gd name="connsiteX4" fmla="*/ 821932 w 821932"/>
              <a:gd name="connsiteY4" fmla="*/ 431514 h 4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932" h="431514">
                <a:moveTo>
                  <a:pt x="0" y="256854"/>
                </a:moveTo>
                <a:lnTo>
                  <a:pt x="0" y="0"/>
                </a:lnTo>
                <a:lnTo>
                  <a:pt x="565078" y="0"/>
                </a:lnTo>
                <a:lnTo>
                  <a:pt x="565078" y="431514"/>
                </a:lnTo>
                <a:lnTo>
                  <a:pt x="821932" y="431514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8449" y="235278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boundary that has a </a:t>
            </a:r>
            <a:br>
              <a:rPr lang="en-US" dirty="0"/>
            </a:br>
            <a:r>
              <a:rPr lang="en-US" dirty="0"/>
              <a:t>possibility of contact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4572000" y="2996622"/>
            <a:ext cx="821932" cy="431514"/>
          </a:xfrm>
          <a:custGeom>
            <a:avLst/>
            <a:gdLst>
              <a:gd name="connsiteX0" fmla="*/ 0 w 821932"/>
              <a:gd name="connsiteY0" fmla="*/ 256854 h 431514"/>
              <a:gd name="connsiteX1" fmla="*/ 0 w 821932"/>
              <a:gd name="connsiteY1" fmla="*/ 0 h 431514"/>
              <a:gd name="connsiteX2" fmla="*/ 565078 w 821932"/>
              <a:gd name="connsiteY2" fmla="*/ 0 h 431514"/>
              <a:gd name="connsiteX3" fmla="*/ 565078 w 821932"/>
              <a:gd name="connsiteY3" fmla="*/ 431514 h 431514"/>
              <a:gd name="connsiteX4" fmla="*/ 821932 w 821932"/>
              <a:gd name="connsiteY4" fmla="*/ 431514 h 4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932" h="431514">
                <a:moveTo>
                  <a:pt x="0" y="256854"/>
                </a:moveTo>
                <a:lnTo>
                  <a:pt x="0" y="0"/>
                </a:lnTo>
                <a:lnTo>
                  <a:pt x="565078" y="0"/>
                </a:lnTo>
                <a:lnTo>
                  <a:pt x="565078" y="431514"/>
                </a:lnTo>
                <a:lnTo>
                  <a:pt x="821932" y="431514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1716" y="3240087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 at the</a:t>
            </a:r>
            <a:br>
              <a:rPr lang="en-US" dirty="0"/>
            </a:br>
            <a:r>
              <a:rPr lang="en-US" dirty="0"/>
              <a:t>previous contact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5DE75F-65BA-5672-BAAA-2A5FFD541D2D}"/>
                  </a:ext>
                </a:extLst>
              </p:cNvPr>
              <p:cNvSpPr txBox="1"/>
              <p:nvPr/>
            </p:nvSpPr>
            <p:spPr>
              <a:xfrm>
                <a:off x="1997021" y="1077165"/>
                <a:ext cx="3781869" cy="582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5DE75F-65BA-5672-BAAA-2A5FFD541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21" y="1077165"/>
                <a:ext cx="3781869" cy="5823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962394-9ECD-DE6B-6AEE-1A3BDF5BDFE5}"/>
                  </a:ext>
                </a:extLst>
              </p:cNvPr>
              <p:cNvSpPr txBox="1"/>
              <p:nvPr/>
            </p:nvSpPr>
            <p:spPr>
              <a:xfrm>
                <a:off x="2327832" y="2229523"/>
                <a:ext cx="2501839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962394-9ECD-DE6B-6AEE-1A3BDF5BD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32" y="2229523"/>
                <a:ext cx="2501839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5AA144-0578-CDF9-44EB-F49F49E67109}"/>
                  </a:ext>
                </a:extLst>
              </p:cNvPr>
              <p:cNvSpPr txBox="1"/>
              <p:nvPr/>
            </p:nvSpPr>
            <p:spPr>
              <a:xfrm>
                <a:off x="2298039" y="3241560"/>
                <a:ext cx="2745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5AA144-0578-CDF9-44EB-F49F49E6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039" y="3241560"/>
                <a:ext cx="2745367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A diagram of a diagram&#10;&#10;AI-generated content may be incorrect.">
            <a:extLst>
              <a:ext uri="{FF2B5EF4-FFF2-40B4-BE49-F238E27FC236}">
                <a16:creationId xmlns:a16="http://schemas.microsoft.com/office/drawing/2014/main" id="{6782DF03-D020-5309-821E-1EC86E2B4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1" y="4022452"/>
            <a:ext cx="3597130" cy="26910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Project to a Parabola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={3, 1}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aseline="30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aseline="300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Projection point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093779" y="4312429"/>
                <a:ext cx="199535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1.29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{1.29, 1.66}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79" y="4312429"/>
                <a:ext cx="1995354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ight Arrow 80"/>
          <p:cNvSpPr/>
          <p:nvPr/>
        </p:nvSpPr>
        <p:spPr bwMode="auto">
          <a:xfrm>
            <a:off x="6658451" y="4628485"/>
            <a:ext cx="417924" cy="216050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C46062-644E-3ECF-2F1D-04AEEE0FF658}"/>
                  </a:ext>
                </a:extLst>
              </p:cNvPr>
              <p:cNvSpPr txBox="1"/>
              <p:nvPr/>
            </p:nvSpPr>
            <p:spPr>
              <a:xfrm>
                <a:off x="472322" y="1854213"/>
                <a:ext cx="4009816" cy="941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1+4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C46062-644E-3ECF-2F1D-04AEEE0F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22" y="1854213"/>
                <a:ext cx="4009816" cy="941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9F172D-7C5D-DC24-256E-ECCE72183ED2}"/>
                  </a:ext>
                </a:extLst>
              </p:cNvPr>
              <p:cNvSpPr txBox="1"/>
              <p:nvPr/>
            </p:nvSpPr>
            <p:spPr>
              <a:xfrm>
                <a:off x="535107" y="2893858"/>
                <a:ext cx="4166140" cy="941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1+4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9F172D-7C5D-DC24-256E-ECCE7218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7" y="2893858"/>
                <a:ext cx="4166140" cy="941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646AA93-D910-FEE6-66BA-50FC4F613D2D}"/>
                  </a:ext>
                </a:extLst>
              </p:cNvPr>
              <p:cNvSpPr txBox="1"/>
              <p:nvPr/>
            </p:nvSpPr>
            <p:spPr>
              <a:xfrm>
                <a:off x="335323" y="4275636"/>
                <a:ext cx="6318076" cy="988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1+4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646AA93-D910-FEE6-66BA-50FC4F613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23" y="4275636"/>
                <a:ext cx="6318076" cy="988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C20A4F0-7B2F-C98C-0082-CB54AA74B3E1}"/>
                  </a:ext>
                </a:extLst>
              </p:cNvPr>
              <p:cNvSpPr txBox="1"/>
              <p:nvPr/>
            </p:nvSpPr>
            <p:spPr>
              <a:xfrm>
                <a:off x="552954" y="5704670"/>
                <a:ext cx="5959132" cy="988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1+4</m:t>
                              </m:r>
                              <m:sSubSup>
                                <m:sSub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=1.83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C20A4F0-7B2F-C98C-0082-CB54AA74B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54" y="5704670"/>
                <a:ext cx="5959132" cy="988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 descr="A graph of a function&#10;&#10;AI-generated content may be incorrect.">
            <a:extLst>
              <a:ext uri="{FF2B5EF4-FFF2-40B4-BE49-F238E27FC236}">
                <a16:creationId xmlns:a16="http://schemas.microsoft.com/office/drawing/2014/main" id="{F643CFB4-750F-BBC3-40DD-C53698C27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16" y="710027"/>
            <a:ext cx="3510797" cy="34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076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Governing equation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Contact conditions (small deformation)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Contact set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US" dirty="0"/>
                  <a:t> (convex)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922867" y="5404207"/>
            <a:ext cx="6434666" cy="65754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708" y="6145395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satisfies all kinematic constraints (displacement conditions)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C55A5A-FF63-C32E-9DC0-CC5C2C277A52}"/>
                  </a:ext>
                </a:extLst>
              </p:cNvPr>
              <p:cNvSpPr txBox="1"/>
              <p:nvPr/>
            </p:nvSpPr>
            <p:spPr>
              <a:xfrm>
                <a:off x="782726" y="1316736"/>
                <a:ext cx="3680174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C55A5A-FF63-C32E-9DC0-CC5C2C27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6" y="1316736"/>
                <a:ext cx="3680174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3E25B8-723F-6504-6EFD-1CCFA15A6C3A}"/>
                  </a:ext>
                </a:extLst>
              </p:cNvPr>
              <p:cNvSpPr txBox="1"/>
              <p:nvPr/>
            </p:nvSpPr>
            <p:spPr>
              <a:xfrm>
                <a:off x="922867" y="3429000"/>
                <a:ext cx="3897734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3E25B8-723F-6504-6EFD-1CCFA15A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3429000"/>
                <a:ext cx="3897734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6A0FC4-00A4-BA37-285B-B9BF12BA873C}"/>
                  </a:ext>
                </a:extLst>
              </p:cNvPr>
              <p:cNvSpPr txBox="1"/>
              <p:nvPr/>
            </p:nvSpPr>
            <p:spPr>
              <a:xfrm>
                <a:off x="855935" y="5420615"/>
                <a:ext cx="6588214" cy="641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𝛺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≥0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6A0FC4-00A4-BA37-285B-B9BF12BA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5" y="5420615"/>
                <a:ext cx="6588214" cy="641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Inequality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546208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Variational equation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(i.e.,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latin typeface="+mn-lt"/>
                  </a:rPr>
                  <a:t> is arbitrary)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546208"/>
              </a:xfrm>
              <a:blipFill>
                <a:blip r:embed="rId2"/>
                <a:stretch>
                  <a:fillRect l="-889" t="-7865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23206" y="3451559"/>
            <a:ext cx="291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it is arbitrary, we don’t know the value, but it is non-negative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11790" y="5250094"/>
            <a:ext cx="4435544" cy="60617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890" y="6030931"/>
            <a:ext cx="5381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C02C6"/>
                </a:solidFill>
              </a:rPr>
              <a:t>Variational inequality for contact problem</a:t>
            </a:r>
          </a:p>
        </p:txBody>
      </p:sp>
      <p:pic>
        <p:nvPicPr>
          <p:cNvPr id="13214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40" y="4443043"/>
            <a:ext cx="2940368" cy="2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296799-2D47-1460-9245-C15A77A925DF}"/>
                  </a:ext>
                </a:extLst>
              </p:cNvPr>
              <p:cNvSpPr txBox="1"/>
              <p:nvPr/>
            </p:nvSpPr>
            <p:spPr>
              <a:xfrm>
                <a:off x="267763" y="1264873"/>
                <a:ext cx="8534392" cy="694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n-US" sz="18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1800" b="0" i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sz="18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1800" b="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1800" b="0" i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296799-2D47-1460-9245-C15A77A92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63" y="1264873"/>
                <a:ext cx="8534392" cy="694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C9870-FEA3-6BBD-1F7C-2C23DA2879EB}"/>
                  </a:ext>
                </a:extLst>
              </p:cNvPr>
              <p:cNvSpPr txBox="1"/>
              <p:nvPr/>
            </p:nvSpPr>
            <p:spPr>
              <a:xfrm>
                <a:off x="4447211" y="2011979"/>
                <a:ext cx="4579314" cy="430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8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d>
                      <m:r>
                        <a:rPr lang="en-US" sz="18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1800" b="0" i="1"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8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C9870-FEA3-6BBD-1F7C-2C23DA28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11" y="2011979"/>
                <a:ext cx="4579314" cy="43056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BBE8D9-F827-4CF5-38CC-E348B9C61DC5}"/>
                  </a:ext>
                </a:extLst>
              </p:cNvPr>
              <p:cNvSpPr txBox="1"/>
              <p:nvPr/>
            </p:nvSpPr>
            <p:spPr>
              <a:xfrm>
                <a:off x="829289" y="2506255"/>
                <a:ext cx="5927242" cy="694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n-US" sz="18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1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18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1800" b="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BBE8D9-F827-4CF5-38CC-E348B9C61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89" y="2506255"/>
                <a:ext cx="5927242" cy="6944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7487AA-02D5-7282-2753-8184616AAE5C}"/>
                  </a:ext>
                </a:extLst>
              </p:cNvPr>
              <p:cNvSpPr txBox="1"/>
              <p:nvPr/>
            </p:nvSpPr>
            <p:spPr>
              <a:xfrm>
                <a:off x="931138" y="3243466"/>
                <a:ext cx="4579314" cy="1978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7487AA-02D5-7282-2753-8184616AA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38" y="3243466"/>
                <a:ext cx="4579314" cy="1978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94CC6-0603-F9B1-C54F-8FE3B4869967}"/>
                  </a:ext>
                </a:extLst>
              </p:cNvPr>
              <p:cNvSpPr txBox="1"/>
              <p:nvPr/>
            </p:nvSpPr>
            <p:spPr>
              <a:xfrm>
                <a:off x="1135561" y="5235054"/>
                <a:ext cx="4579314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n-US" sz="18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18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1800" b="0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18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18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b="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1800" b="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800" b="1" i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1800" b="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0">
                          <a:latin typeface="Cambria Math" panose="02040503050406030204" pitchFamily="18" charset="0"/>
                        </a:rPr>
                        <m:t>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94CC6-0603-F9B1-C54F-8FE3B486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61" y="5235054"/>
                <a:ext cx="4579314" cy="6587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1528653"/>
                <a:ext cx="8909050" cy="5086459"/>
              </a:xfrm>
            </p:spPr>
            <p:txBody>
              <a:bodyPr/>
              <a:lstStyle/>
              <a:p>
                <a:r>
                  <a:rPr lang="en-US" dirty="0"/>
                  <a:t>If the solution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out of set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it is projected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Beam deflection example</a:t>
                </a:r>
                <a:br>
                  <a:rPr lang="en-US" dirty="0"/>
                </a:br>
                <a:r>
                  <a:rPr lang="en-US" dirty="0"/>
                  <a:t>(rigid block with initial gap of 1mm)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beam deflection without rigid block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Contact condition is violated (penetration to the block)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projection of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onto convex set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applying the contact force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1528653"/>
                <a:ext cx="8909050" cy="5086459"/>
              </a:xfrm>
              <a:blipFill>
                <a:blip r:embed="rId2"/>
                <a:stretch>
                  <a:fillRect l="-1026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/>
          <p:cNvSpPr/>
          <p:nvPr/>
        </p:nvSpPr>
        <p:spPr bwMode="auto">
          <a:xfrm>
            <a:off x="885139" y="816004"/>
            <a:ext cx="4838746" cy="4487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42ABBC-82E1-C300-63CE-81089B6899AD}"/>
                  </a:ext>
                </a:extLst>
              </p:cNvPr>
              <p:cNvSpPr txBox="1"/>
              <p:nvPr/>
            </p:nvSpPr>
            <p:spPr>
              <a:xfrm>
                <a:off x="784648" y="761249"/>
                <a:ext cx="4939237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𝕂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42ABBC-82E1-C300-63CE-81089B689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48" y="761249"/>
                <a:ext cx="4939237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A diagram of a space&#10;&#10;AI-generated content may be incorrect.">
            <a:extLst>
              <a:ext uri="{FF2B5EF4-FFF2-40B4-BE49-F238E27FC236}">
                <a16:creationId xmlns:a16="http://schemas.microsoft.com/office/drawing/2014/main" id="{DCE77AA5-72A4-0CBD-7022-DD257FB2D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01" y="1049229"/>
            <a:ext cx="2946155" cy="2212949"/>
          </a:xfrm>
          <a:prstGeom prst="rect">
            <a:avLst/>
          </a:prstGeom>
        </p:spPr>
      </p:pic>
      <p:pic>
        <p:nvPicPr>
          <p:cNvPr id="37" name="Picture 36" descr="A graph of a function&#10;&#10;AI-generated content may be incorrect.">
            <a:extLst>
              <a:ext uri="{FF2B5EF4-FFF2-40B4-BE49-F238E27FC236}">
                <a16:creationId xmlns:a16="http://schemas.microsoft.com/office/drawing/2014/main" id="{4E0591C1-4F5F-14DE-919F-E6B2A5AE2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18" y="4645153"/>
            <a:ext cx="4619674" cy="21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59649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Inequality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816007"/>
          </a:xfrm>
        </p:spPr>
        <p:txBody>
          <a:bodyPr/>
          <a:lstStyle/>
          <a:p>
            <a:r>
              <a:rPr lang="en-US" dirty="0"/>
              <a:t>For large deformation problem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Variational inequality is not easy to solve directly</a:t>
            </a:r>
          </a:p>
          <a:p>
            <a:r>
              <a:rPr lang="en-US" dirty="0"/>
              <a:t>We will show that V.I. is equivalent to constrained optimization of total potential energy</a:t>
            </a:r>
          </a:p>
          <a:p>
            <a:r>
              <a:rPr lang="en-US" dirty="0"/>
              <a:t>The constraint will be imposed using either penalty method or Lagrange multiplier method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34ED29-E4BF-D84B-48E1-B54C9F7834F4}"/>
                  </a:ext>
                </a:extLst>
              </p:cNvPr>
              <p:cNvSpPr txBox="1"/>
              <p:nvPr/>
            </p:nvSpPr>
            <p:spPr>
              <a:xfrm>
                <a:off x="314554" y="1397203"/>
                <a:ext cx="8639032" cy="589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0" dirty="0">
                    <a:latin typeface="Cambria Math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lit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</m:sSup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 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 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0" dirty="0">
                    <a:latin typeface="Cambria Math" panose="02040503050406030204" pitchFamily="18" charset="0"/>
                  </a:rPr>
                  <a:t>}</a:t>
                </a:r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34ED29-E4BF-D84B-48E1-B54C9F783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54" y="1397203"/>
                <a:ext cx="8639032" cy="589777"/>
              </a:xfrm>
              <a:prstGeom prst="rect">
                <a:avLst/>
              </a:prstGeom>
              <a:blipFill>
                <a:blip r:embed="rId2"/>
                <a:stretch>
                  <a:fillRect b="-17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and Directional Derivative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energy</a:t>
            </a:r>
          </a:p>
          <a:p>
            <a:endParaRPr lang="en-US" dirty="0"/>
          </a:p>
          <a:p>
            <a:r>
              <a:rPr lang="en-US" dirty="0"/>
              <a:t>Directional derivative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Directional derivative of potential energy</a:t>
            </a:r>
          </a:p>
          <a:p>
            <a:endParaRPr lang="en-US" dirty="0"/>
          </a:p>
          <a:p>
            <a:r>
              <a:rPr lang="en-US" dirty="0"/>
              <a:t>For variational inequality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11610" y="5876818"/>
            <a:ext cx="7920780" cy="60617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1D0F56-A407-6A7D-8FC1-153E32540D65}"/>
                  </a:ext>
                </a:extLst>
              </p:cNvPr>
              <p:cNvSpPr txBox="1"/>
              <p:nvPr/>
            </p:nvSpPr>
            <p:spPr>
              <a:xfrm>
                <a:off x="918501" y="1091762"/>
                <a:ext cx="350333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1D0F56-A407-6A7D-8FC1-153E32540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01" y="1091762"/>
                <a:ext cx="3503330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495A4-52D3-DFA9-23BB-5E246C9D47BE}"/>
                  </a:ext>
                </a:extLst>
              </p:cNvPr>
              <p:cNvSpPr txBox="1"/>
              <p:nvPr/>
            </p:nvSpPr>
            <p:spPr>
              <a:xfrm>
                <a:off x="356562" y="2293701"/>
                <a:ext cx="7083286" cy="1840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𝛱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  <m:r>
                                              <a:rPr lang="en-US" sz="20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  <m:r>
                                              <a:rPr lang="en-US" sz="20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𝐯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</m:s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dirty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dirty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1" dirty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  <m:r>
                                          <a:rPr lang="en-US" sz="2000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000" b="1" dirty="0">
                                            <a:latin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  <m:r>
                                          <a:rPr lang="en-US" sz="20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 dirty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  <m:r>
                                          <a:rPr lang="en-US" sz="2000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000" b="1" dirty="0">
                                            <a:latin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dirty="0">
                                            <a:latin typeface="Cambria Math" panose="02040503050406030204" pitchFamily="18" charset="0"/>
                                          </a:rPr>
                                          <m:t>𝓁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dirty="0"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  <m:r>
                                              <a:rPr lang="en-US" sz="2000" dirty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  <m:r>
                                              <a:rPr lang="en-US" sz="2000" b="1" dirty="0">
                                                <a:latin typeface="Cambria Math" panose="02040503050406030204" pitchFamily="18" charset="0"/>
                                              </a:rPr>
                                              <m:t>𝐯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</m:sSub>
                          </m:e>
                        </m:mr>
                        <m:mr>
                          <m:e/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          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𝓁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𝓁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495A4-52D3-DFA9-23BB-5E246C9D4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2" y="2293701"/>
                <a:ext cx="7083286" cy="1840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4364C0-C952-A5B1-7CA8-A3B221B15F60}"/>
                  </a:ext>
                </a:extLst>
              </p:cNvPr>
              <p:cNvSpPr txBox="1"/>
              <p:nvPr/>
            </p:nvSpPr>
            <p:spPr>
              <a:xfrm>
                <a:off x="795453" y="4913090"/>
                <a:ext cx="3877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4364C0-C952-A5B1-7CA8-A3B221B15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53" y="4913090"/>
                <a:ext cx="3877985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A9C91-21A0-EEBF-58A2-C29456F6EC8C}"/>
                  </a:ext>
                </a:extLst>
              </p:cNvPr>
              <p:cNvSpPr txBox="1"/>
              <p:nvPr/>
            </p:nvSpPr>
            <p:spPr>
              <a:xfrm>
                <a:off x="520390" y="5900076"/>
                <a:ext cx="8012000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𝕂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A9C91-21A0-EEBF-58A2-C29456F6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90" y="5900076"/>
                <a:ext cx="8012000" cy="506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V.I. is equivalent to constrained optimization</a:t>
                </a:r>
              </a:p>
              <a:p>
                <a:pPr lvl="1"/>
                <a:r>
                  <a:rPr lang="en-US" dirty="0"/>
                  <a:t>For arbitrary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lang="en-US" dirty="0">
                  <a:sym typeface="Euclid Symbol"/>
                </a:endParaRPr>
              </a:p>
              <a:p>
                <a:pPr lvl="1"/>
                <a:endParaRPr lang="en-US" dirty="0">
                  <a:sym typeface="Euclid Symbol"/>
                </a:endParaRPr>
              </a:p>
              <a:p>
                <a:pPr lvl="1"/>
                <a:endParaRPr lang="en-US" dirty="0">
                  <a:sym typeface="Euclid Symbol"/>
                </a:endParaRPr>
              </a:p>
              <a:p>
                <a:pPr lvl="1"/>
                <a:endParaRPr lang="en-US" dirty="0">
                  <a:sym typeface="Euclid Symbol"/>
                </a:endParaRPr>
              </a:p>
              <a:p>
                <a:pPr lvl="1"/>
                <a:endParaRPr lang="en-US" dirty="0">
                  <a:sym typeface="Euclid Symbol"/>
                </a:endParaRPr>
              </a:p>
              <a:p>
                <a:pPr lvl="1"/>
                <a:endParaRPr lang="en-US" dirty="0">
                  <a:sym typeface="Euclid Symbol"/>
                </a:endParaRP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/>
                  <a:t> is the smallest potential energy in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Unique solution if and only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𝛱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dirty="0"/>
                  <a:t> is a convex function and set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US" dirty="0"/>
                  <a:t> is closed convex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853091" y="2728110"/>
            <a:ext cx="4044618" cy="520538"/>
            <a:chOff x="2860901" y="2561710"/>
            <a:chExt cx="4044618" cy="52053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860901" y="2561710"/>
              <a:ext cx="1824115" cy="520538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cxnSpLocks/>
              <a:stCxn id="7" idx="3"/>
              <a:endCxn id="10" idx="1"/>
            </p:cNvCxnSpPr>
            <p:nvPr/>
          </p:nvCxnSpPr>
          <p:spPr bwMode="auto">
            <a:xfrm>
              <a:off x="4685016" y="2821979"/>
              <a:ext cx="678093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363109" y="2637313"/>
              <a:ext cx="15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non-negative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914400" y="4579481"/>
            <a:ext cx="5969296" cy="838164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F1154F-06EA-89A1-171A-C0CB2237AD15}"/>
                  </a:ext>
                </a:extLst>
              </p:cNvPr>
              <p:cNvSpPr txBox="1"/>
              <p:nvPr/>
            </p:nvSpPr>
            <p:spPr>
              <a:xfrm>
                <a:off x="429554" y="1563102"/>
                <a:ext cx="8238958" cy="1727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𝛱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𝛱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𝓁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𝓁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𝓁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𝛱</m:t>
                                </m:r>
                                <m:d>
                                  <m:d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18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F1154F-06EA-89A1-171A-C0CB2237A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4" y="1563102"/>
                <a:ext cx="8238958" cy="1727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98C5A3-0A42-6D16-991C-DA24F675AAF5}"/>
                  </a:ext>
                </a:extLst>
              </p:cNvPr>
              <p:cNvSpPr txBox="1"/>
              <p:nvPr/>
            </p:nvSpPr>
            <p:spPr>
              <a:xfrm>
                <a:off x="632466" y="3389308"/>
                <a:ext cx="6441250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𝕂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98C5A3-0A42-6D16-991C-DA24F675A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6" y="3389308"/>
                <a:ext cx="6441250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71F57-0DBA-4610-5983-61DEE194C54D}"/>
                  </a:ext>
                </a:extLst>
              </p:cNvPr>
              <p:cNvSpPr txBox="1"/>
              <p:nvPr/>
            </p:nvSpPr>
            <p:spPr>
              <a:xfrm>
                <a:off x="822934" y="4566995"/>
                <a:ext cx="6060762" cy="79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lim>
                      </m:limLow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𝓁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71F57-0DBA-4610-5983-61DEE194C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34" y="4566995"/>
                <a:ext cx="6060762" cy="796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 of elastic system: </a:t>
            </a:r>
          </a:p>
          <a:p>
            <a:pPr lvl="1"/>
            <a:r>
              <a:rPr lang="en-US" dirty="0"/>
              <a:t>finding a displacement field that minimizes the potential energy</a:t>
            </a:r>
          </a:p>
          <a:p>
            <a:r>
              <a:rPr lang="en-US" dirty="0"/>
              <a:t>Contact condition (constrained minimization)</a:t>
            </a:r>
          </a:p>
          <a:p>
            <a:pPr lvl="1"/>
            <a:r>
              <a:rPr lang="en-US" dirty="0"/>
              <a:t>the potential is minimized while satisfying the contact constraint</a:t>
            </a:r>
          </a:p>
          <a:p>
            <a:r>
              <a:rPr lang="en-US" dirty="0"/>
              <a:t>Convert to unconstrained optimization</a:t>
            </a:r>
          </a:p>
          <a:p>
            <a:pPr lvl="1"/>
            <a:r>
              <a:rPr lang="en-US" dirty="0"/>
              <a:t>Can be solved using either the penalty method or Lagrange multiplier method</a:t>
            </a:r>
          </a:p>
          <a:p>
            <a:r>
              <a:rPr lang="en-US" dirty="0"/>
              <a:t>Contact-target concept for contact implementation</a:t>
            </a:r>
          </a:p>
          <a:p>
            <a:pPr lvl="1"/>
            <a:r>
              <a:rPr lang="en-US" dirty="0"/>
              <a:t>the nodes on the contact boundary cannot penetrate the surface elements on the target boundary</a:t>
            </a:r>
          </a:p>
        </p:txBody>
      </p:sp>
    </p:spTree>
    <p:extLst>
      <p:ext uri="{BB962C8B-B14F-4D97-AF65-F5344CB8AC3E}">
        <p14:creationId xmlns:p14="http://schemas.microsoft.com/office/powerpoint/2010/main" val="2591500699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PMPE minimizes the potential energy in the </a:t>
                </a:r>
                <a:r>
                  <a:rPr lang="en-US" dirty="0" err="1"/>
                  <a:t>kinematically</a:t>
                </a:r>
                <a:r>
                  <a:rPr lang="en-US" dirty="0"/>
                  <a:t> admissible space</a:t>
                </a:r>
              </a:p>
              <a:p>
                <a:r>
                  <a:rPr lang="en-US" dirty="0"/>
                  <a:t>Contact problem minimizes the same potential energy in the contact constraint set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constrained optimization problem can be converted into unconstrained optimization problem using the penalty method or Lagrange multiplier method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penalize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𝛱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/>
                  <a:t> using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261638" y="2980247"/>
            <a:ext cx="554805" cy="400692"/>
          </a:xfrm>
          <a:custGeom>
            <a:avLst/>
            <a:gdLst>
              <a:gd name="connsiteX0" fmla="*/ 0 w 554805"/>
              <a:gd name="connsiteY0" fmla="*/ 0 h 400692"/>
              <a:gd name="connsiteX1" fmla="*/ 0 w 554805"/>
              <a:gd name="connsiteY1" fmla="*/ 400692 h 400692"/>
              <a:gd name="connsiteX2" fmla="*/ 554805 w 554805"/>
              <a:gd name="connsiteY2" fmla="*/ 400692 h 40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05" h="400692">
                <a:moveTo>
                  <a:pt x="0" y="0"/>
                </a:moveTo>
                <a:lnTo>
                  <a:pt x="0" y="400692"/>
                </a:lnTo>
                <a:lnTo>
                  <a:pt x="554805" y="400692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955496" y="5311507"/>
            <a:ext cx="4803494" cy="81165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3589" y="5944649"/>
            <a:ext cx="2527033" cy="657010"/>
            <a:chOff x="2342508" y="5907640"/>
            <a:chExt cx="2527033" cy="657010"/>
          </a:xfrm>
        </p:grpSpPr>
        <p:sp>
          <p:nvSpPr>
            <p:cNvPr id="12" name="Freeform 11"/>
            <p:cNvSpPr/>
            <p:nvPr/>
          </p:nvSpPr>
          <p:spPr bwMode="auto">
            <a:xfrm>
              <a:off x="2342508" y="5907640"/>
              <a:ext cx="534256" cy="472612"/>
            </a:xfrm>
            <a:custGeom>
              <a:avLst/>
              <a:gdLst>
                <a:gd name="connsiteX0" fmla="*/ 0 w 534256"/>
                <a:gd name="connsiteY0" fmla="*/ 0 h 472612"/>
                <a:gd name="connsiteX1" fmla="*/ 0 w 534256"/>
                <a:gd name="connsiteY1" fmla="*/ 472612 h 472612"/>
                <a:gd name="connsiteX2" fmla="*/ 534256 w 534256"/>
                <a:gd name="connsiteY2" fmla="*/ 472612 h 47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256" h="472612">
                  <a:moveTo>
                    <a:pt x="0" y="0"/>
                  </a:moveTo>
                  <a:lnTo>
                    <a:pt x="0" y="472612"/>
                  </a:lnTo>
                  <a:lnTo>
                    <a:pt x="534256" y="47261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25392" y="6195318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penalty parameter</a:t>
              </a:r>
            </a:p>
          </p:txBody>
        </p:sp>
      </p:grp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69C21-353E-2D70-E7A1-32B8FF5137A5}"/>
                  </a:ext>
                </a:extLst>
              </p:cNvPr>
              <p:cNvSpPr txBox="1"/>
              <p:nvPr/>
            </p:nvSpPr>
            <p:spPr>
              <a:xfrm>
                <a:off x="475488" y="2396894"/>
                <a:ext cx="7988790" cy="750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𝛺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≥0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69C21-353E-2D70-E7A1-32B8FF513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" y="2396894"/>
                <a:ext cx="7988790" cy="750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446D64-A6D8-C13B-FA8F-0CC6125E1B87}"/>
                  </a:ext>
                </a:extLst>
              </p:cNvPr>
              <p:cNvSpPr txBox="1"/>
              <p:nvPr/>
            </p:nvSpPr>
            <p:spPr>
              <a:xfrm>
                <a:off x="6722667" y="3136990"/>
                <a:ext cx="15508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en-US" b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446D64-A6D8-C13B-FA8F-0CC6125E1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667" y="3136990"/>
                <a:ext cx="1550822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F8F9F8-0691-469A-1CC1-2B9083E409C7}"/>
                  </a:ext>
                </a:extLst>
              </p:cNvPr>
              <p:cNvSpPr txBox="1"/>
              <p:nvPr/>
            </p:nvSpPr>
            <p:spPr>
              <a:xfrm>
                <a:off x="955496" y="5275927"/>
                <a:ext cx="4803494" cy="917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F8F9F8-0691-469A-1CC1-2B9083E40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6" y="5275927"/>
                <a:ext cx="4803494" cy="917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Penalized unconstrained optimization problem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104595" y="1325366"/>
            <a:ext cx="5397918" cy="71919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2270590" y="2188396"/>
            <a:ext cx="493159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808252" y="239387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constrained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881920" y="2186683"/>
            <a:ext cx="493159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19582" y="2392166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unconstrained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21960" y="3657601"/>
            <a:ext cx="3945276" cy="2722651"/>
            <a:chOff x="2126751" y="3760342"/>
            <a:chExt cx="3945276" cy="272265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126751" y="3760342"/>
              <a:ext cx="3945276" cy="272265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47299" y="3832261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Solution space w/o contact </a:t>
              </a:r>
              <a:r>
                <a:rPr lang="en-US" dirty="0">
                  <a:sym typeface="Euclid Math Two"/>
                </a:rPr>
                <a:t>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595955" y="4284323"/>
              <a:ext cx="2147299" cy="15822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ym typeface="Euclid Math Two" panose="02050601010101010101" pitchFamily="18" charset="2"/>
                </a:rPr>
                <a:t></a:t>
              </a: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3092521" y="5373384"/>
              <a:ext cx="575353" cy="30822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stealth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938407" y="5722705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u</a:t>
              </a:r>
              <a:r>
                <a:rPr lang="en-US" baseline="-25000" dirty="0" err="1"/>
                <a:t>NoContact</a:t>
              </a:r>
              <a:endParaRPr lang="en-US" baseline="-25000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637048" y="5332283"/>
              <a:ext cx="102741" cy="102741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8696" y="508570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9218" y="4664467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Contact</a:t>
              </a:r>
              <a:br>
                <a:rPr lang="en-US" dirty="0"/>
              </a:br>
              <a:r>
                <a:rPr lang="en-US" dirty="0"/>
                <a:t>force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2969231" y="5137079"/>
              <a:ext cx="421241" cy="39041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E75E74-DB1E-4E6E-3EF6-DF72A444A0EE}"/>
                  </a:ext>
                </a:extLst>
              </p:cNvPr>
              <p:cNvSpPr txBox="1"/>
              <p:nvPr/>
            </p:nvSpPr>
            <p:spPr>
              <a:xfrm>
                <a:off x="1007419" y="1404794"/>
                <a:ext cx="5495094" cy="572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lim>
                      </m:limLow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E75E74-DB1E-4E6E-3EF6-DF72A44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19" y="1404794"/>
                <a:ext cx="5495094" cy="572208"/>
              </a:xfrm>
              <a:prstGeom prst="rect">
                <a:avLst/>
              </a:prstGeom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Beam Deflection with Rigid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kN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=105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initial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Assumed deflection: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Penalty function: </a:t>
                </a:r>
              </a:p>
              <a:p>
                <a:endParaRPr lang="en-US" dirty="0"/>
              </a:p>
              <a:p>
                <a:r>
                  <a:rPr lang="en-US" dirty="0"/>
                  <a:t>Penalized potential energy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93" y="4406612"/>
            <a:ext cx="5343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5135B1-C208-3CC0-D795-20EFE494C790}"/>
                  </a:ext>
                </a:extLst>
              </p:cNvPr>
              <p:cNvSpPr txBox="1"/>
              <p:nvPr/>
            </p:nvSpPr>
            <p:spPr>
              <a:xfrm>
                <a:off x="1065893" y="2115892"/>
                <a:ext cx="178446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5135B1-C208-3CC0-D795-20EFE494C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3" y="2115892"/>
                <a:ext cx="178446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A4435-CDE4-FA62-6167-15A58B437E74}"/>
                  </a:ext>
                </a:extLst>
              </p:cNvPr>
              <p:cNvSpPr txBox="1"/>
              <p:nvPr/>
            </p:nvSpPr>
            <p:spPr>
              <a:xfrm>
                <a:off x="3708806" y="2260514"/>
                <a:ext cx="4630627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A4435-CDE4-FA62-6167-15A58B437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06" y="2260514"/>
                <a:ext cx="4630627" cy="49455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D2331F-E353-A43B-744D-84295F74FB20}"/>
                  </a:ext>
                </a:extLst>
              </p:cNvPr>
              <p:cNvSpPr txBox="1"/>
              <p:nvPr/>
            </p:nvSpPr>
            <p:spPr>
              <a:xfrm>
                <a:off x="1065893" y="3445298"/>
                <a:ext cx="7198189" cy="92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𝑞𝑣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D2331F-E353-A43B-744D-84295F74F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3" y="3445298"/>
                <a:ext cx="7198189" cy="9229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6877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Beam Deflection with Rigid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Stationary condition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Penetration: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endParaRPr lang="en-US" dirty="0">
                  <a:latin typeface="Symbol" panose="05050102010706020507" pitchFamily="18" charset="2"/>
                  <a:cs typeface="Arial" panose="020B0604020202020204" pitchFamily="34" charset="0"/>
                </a:endParaRPr>
              </a:p>
              <a:p>
                <a:r>
                  <a:rPr lang="en-US" dirty="0"/>
                  <a:t>Contact force: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 bwMode="auto">
          <a:xfrm>
            <a:off x="1648435" y="1635296"/>
            <a:ext cx="565392" cy="202425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40185"/>
              </p:ext>
            </p:extLst>
          </p:nvPr>
        </p:nvGraphicFramePr>
        <p:xfrm>
          <a:off x="366459" y="3866702"/>
          <a:ext cx="8411082" cy="24573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9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Penalty parameter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Penetration (m)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Contact force (N)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2.31×10</a:t>
                      </a:r>
                      <a:r>
                        <a:rPr lang="en-US" sz="1600" baseline="30000" dirty="0">
                          <a:effectLst/>
                        </a:rPr>
                        <a:t>−3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-1.60×10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1.25×10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37.50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2.16×10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-1.55×10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2.27×10</a:t>
                      </a:r>
                      <a:r>
                        <a:rPr lang="en-US" sz="1600" baseline="30000">
                          <a:effectLst/>
                        </a:rPr>
                        <a:t>−5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68.18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2.13×10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-1.54×10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2.48×10</a:t>
                      </a:r>
                      <a:r>
                        <a:rPr lang="en-US" sz="1600" baseline="30000">
                          <a:effectLst/>
                        </a:rPr>
                        <a:t>−6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74.26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2.13×10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-1.54×10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2.50×10</a:t>
                      </a:r>
                      <a:r>
                        <a:rPr lang="en-US" sz="1600" baseline="30000">
                          <a:effectLst/>
                        </a:rPr>
                        <a:t>−7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74.92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2.13×10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-1.54×10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2.50×10</a:t>
                      </a:r>
                      <a:r>
                        <a:rPr lang="en-US" sz="1600" baseline="30000">
                          <a:effectLst/>
                        </a:rPr>
                        <a:t>−8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75.00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True value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2.13×10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-1.54×10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75.00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00BF3-1136-C67D-6BB6-1E43DCD2F63D}"/>
                  </a:ext>
                </a:extLst>
              </p:cNvPr>
              <p:cNvSpPr txBox="1"/>
              <p:nvPr/>
            </p:nvSpPr>
            <p:spPr>
              <a:xfrm>
                <a:off x="2298148" y="917400"/>
                <a:ext cx="6812698" cy="1913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144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00BF3-1136-C67D-6BB6-1E43DCD2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148" y="917400"/>
                <a:ext cx="6812698" cy="1913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DD53C-2EBC-7F2F-CA52-19B063125BF7}"/>
                  </a:ext>
                </a:extLst>
              </p:cNvPr>
              <p:cNvSpPr txBox="1"/>
              <p:nvPr/>
            </p:nvSpPr>
            <p:spPr>
              <a:xfrm>
                <a:off x="263347" y="1278132"/>
                <a:ext cx="1351267" cy="857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𝛱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DD53C-2EBC-7F2F-CA52-19B06312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7" y="1278132"/>
                <a:ext cx="1351267" cy="857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807500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Equilibrium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Variational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74270" y="2731913"/>
                <a:ext cx="28766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express in terms</a:t>
                </a:r>
                <a:br>
                  <a:rPr lang="en-US" dirty="0"/>
                </a:b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70" y="2731913"/>
                <a:ext cx="2876689" cy="646331"/>
              </a:xfrm>
              <a:prstGeom prst="rect">
                <a:avLst/>
              </a:prstGeom>
              <a:blipFill>
                <a:blip r:embed="rId2"/>
                <a:stretch>
                  <a:fillRect l="-190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 bwMode="auto">
          <a:xfrm>
            <a:off x="969806" y="4048865"/>
            <a:ext cx="4814651" cy="58562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093650" y="1379604"/>
            <a:ext cx="436418" cy="131618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6D5C60-F830-B061-CC79-51B929DD1820}"/>
                  </a:ext>
                </a:extLst>
              </p:cNvPr>
              <p:cNvSpPr txBox="1"/>
              <p:nvPr/>
            </p:nvSpPr>
            <p:spPr>
              <a:xfrm>
                <a:off x="623533" y="1214581"/>
                <a:ext cx="3470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𝛿𝛱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6D5C60-F830-B061-CC79-51B929DD1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33" y="1214581"/>
                <a:ext cx="3470117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69F931-D9B0-A670-358A-AD66FD32957B}"/>
                  </a:ext>
                </a:extLst>
              </p:cNvPr>
              <p:cNvSpPr txBox="1"/>
              <p:nvPr/>
            </p:nvSpPr>
            <p:spPr>
              <a:xfrm>
                <a:off x="4667098" y="1185794"/>
                <a:ext cx="4206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69F931-D9B0-A670-358A-AD66FD329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98" y="1185794"/>
                <a:ext cx="4206280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2DB2CA-22D3-DFFD-E781-BF8D336A6A1C}"/>
                  </a:ext>
                </a:extLst>
              </p:cNvPr>
              <p:cNvSpPr txBox="1"/>
              <p:nvPr/>
            </p:nvSpPr>
            <p:spPr>
              <a:xfrm>
                <a:off x="594917" y="1768060"/>
                <a:ext cx="7304885" cy="1287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       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          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2DB2CA-22D3-DFFD-E781-BF8D336A6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7" y="1768060"/>
                <a:ext cx="7304885" cy="12870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492CF-D71C-22FF-7CCB-BA1BCA6AC001}"/>
                  </a:ext>
                </a:extLst>
              </p:cNvPr>
              <p:cNvSpPr txBox="1"/>
              <p:nvPr/>
            </p:nvSpPr>
            <p:spPr>
              <a:xfrm>
                <a:off x="969807" y="4051964"/>
                <a:ext cx="4814651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492CF-D71C-22FF-7CCB-BA1BCA6AC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07" y="4051964"/>
                <a:ext cx="4814651" cy="5067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Frictionless Contact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Variation of the normal gap</a:t>
                </a:r>
              </a:p>
              <a:p>
                <a:endParaRPr lang="en-US" dirty="0"/>
              </a:p>
              <a:p>
                <a:r>
                  <a:rPr lang="en-US" dirty="0"/>
                  <a:t>Normal contact form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Contact force: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positive contact force is in the same direction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r>
                  <a:rPr lang="en-US" dirty="0"/>
                  <a:t>, that is, a compressive force</a:t>
                </a:r>
              </a:p>
              <a:p>
                <a:r>
                  <a:rPr lang="en-US" dirty="0"/>
                  <a:t>Displacement variation: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836659" y="2344625"/>
            <a:ext cx="3962111" cy="93731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3665874" y="1421615"/>
            <a:ext cx="436418" cy="14547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4C26FB-A079-A2C8-20E7-D72537EEB5E8}"/>
                  </a:ext>
                </a:extLst>
              </p:cNvPr>
              <p:cNvSpPr txBox="1"/>
              <p:nvPr/>
            </p:nvSpPr>
            <p:spPr>
              <a:xfrm>
                <a:off x="606301" y="1126330"/>
                <a:ext cx="3006272" cy="582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4C26FB-A079-A2C8-20E7-D72537EE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01" y="1126330"/>
                <a:ext cx="3006272" cy="582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C7D7E0-E8CA-90C7-D757-D899548F25BC}"/>
                  </a:ext>
                </a:extLst>
              </p:cNvPr>
              <p:cNvSpPr txBox="1"/>
              <p:nvPr/>
            </p:nvSpPr>
            <p:spPr>
              <a:xfrm>
                <a:off x="4291060" y="1247004"/>
                <a:ext cx="1667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C7D7E0-E8CA-90C7-D757-D899548F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60" y="1247004"/>
                <a:ext cx="1667444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8C6BAD-BFD6-8031-0CA8-33EF3544799D}"/>
                  </a:ext>
                </a:extLst>
              </p:cNvPr>
              <p:cNvSpPr txBox="1"/>
              <p:nvPr/>
            </p:nvSpPr>
            <p:spPr>
              <a:xfrm>
                <a:off x="769677" y="2337550"/>
                <a:ext cx="4098173" cy="89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8C6BAD-BFD6-8031-0CA8-33EF35447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7" y="2337550"/>
                <a:ext cx="4098173" cy="895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683348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clear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is independent of energy form</a:t>
                </a:r>
              </a:p>
              <a:p>
                <a:pPr lvl="1"/>
                <a:r>
                  <a:rPr lang="en-US" dirty="0"/>
                  <a:t>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can be used for elastic or plastic problem</a:t>
                </a:r>
              </a:p>
              <a:p>
                <a:r>
                  <a:rPr lang="en-US" dirty="0"/>
                  <a:t>It is nonlinear with respect to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(need linearization)</a:t>
                </a:r>
              </a:p>
              <a:p>
                <a:r>
                  <a:rPr lang="en-US" dirty="0"/>
                  <a:t>Increment of gap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We assume that the contact boundary is straight line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true for linear finite elements</a:t>
                </a:r>
              </a:p>
              <a:p>
                <a:pPr lvl="1"/>
                <a:r>
                  <a:rPr lang="en-US" dirty="0"/>
                  <a:t>Refer to the book for the case 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rot="10800000" flipV="1">
            <a:off x="6451996" y="2545422"/>
            <a:ext cx="955497" cy="88357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5436989" y="4840279"/>
            <a:ext cx="3482939" cy="1479478"/>
            <a:chOff x="1900719" y="5198724"/>
            <a:chExt cx="3482939" cy="1479478"/>
          </a:xfrm>
        </p:grpSpPr>
        <p:sp>
          <p:nvSpPr>
            <p:cNvPr id="9" name="Freeform 8"/>
            <p:cNvSpPr/>
            <p:nvPr/>
          </p:nvSpPr>
          <p:spPr bwMode="auto">
            <a:xfrm>
              <a:off x="1900719" y="5876818"/>
              <a:ext cx="3482939" cy="801384"/>
            </a:xfrm>
            <a:custGeom>
              <a:avLst/>
              <a:gdLst>
                <a:gd name="connsiteX0" fmla="*/ 0 w 3482939"/>
                <a:gd name="connsiteY0" fmla="*/ 801384 h 801384"/>
                <a:gd name="connsiteX1" fmla="*/ 780836 w 3482939"/>
                <a:gd name="connsiteY1" fmla="*/ 205483 h 801384"/>
                <a:gd name="connsiteX2" fmla="*/ 2116477 w 3482939"/>
                <a:gd name="connsiteY2" fmla="*/ 0 h 801384"/>
                <a:gd name="connsiteX3" fmla="*/ 3482939 w 3482939"/>
                <a:gd name="connsiteY3" fmla="*/ 308225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2939" h="801384">
                  <a:moveTo>
                    <a:pt x="0" y="801384"/>
                  </a:moveTo>
                  <a:lnTo>
                    <a:pt x="780836" y="205483"/>
                  </a:lnTo>
                  <a:lnTo>
                    <a:pt x="2116477" y="0"/>
                  </a:lnTo>
                  <a:lnTo>
                    <a:pt x="3482939" y="308225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424702" y="5198724"/>
              <a:ext cx="1695236" cy="515420"/>
            </a:xfrm>
            <a:custGeom>
              <a:avLst/>
              <a:gdLst>
                <a:gd name="connsiteX0" fmla="*/ 0 w 1695236"/>
                <a:gd name="connsiteY0" fmla="*/ 287677 h 515420"/>
                <a:gd name="connsiteX1" fmla="*/ 462337 w 1695236"/>
                <a:gd name="connsiteY1" fmla="*/ 441789 h 515420"/>
                <a:gd name="connsiteX2" fmla="*/ 1047964 w 1695236"/>
                <a:gd name="connsiteY2" fmla="*/ 441789 h 515420"/>
                <a:gd name="connsiteX3" fmla="*/ 1695236 w 1695236"/>
                <a:gd name="connsiteY3" fmla="*/ 0 h 51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236" h="515420">
                  <a:moveTo>
                    <a:pt x="0" y="287677"/>
                  </a:moveTo>
                  <a:cubicBezTo>
                    <a:pt x="143838" y="351890"/>
                    <a:pt x="287676" y="416104"/>
                    <a:pt x="462337" y="441789"/>
                  </a:cubicBezTo>
                  <a:cubicBezTo>
                    <a:pt x="636998" y="467474"/>
                    <a:pt x="842481" y="515420"/>
                    <a:pt x="1047964" y="441789"/>
                  </a:cubicBezTo>
                  <a:cubicBezTo>
                    <a:pt x="1253447" y="368158"/>
                    <a:pt x="1474341" y="184079"/>
                    <a:pt x="1695236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6200000" flipV="1">
              <a:off x="3220949" y="5799761"/>
              <a:ext cx="297950" cy="410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681555" y="6195316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Rigid surface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C72BE3-4847-2282-213D-813EB9ADA64B}"/>
                  </a:ext>
                </a:extLst>
              </p:cNvPr>
              <p:cNvSpPr txBox="1"/>
              <p:nvPr/>
            </p:nvSpPr>
            <p:spPr>
              <a:xfrm>
                <a:off x="877825" y="2708104"/>
                <a:ext cx="7507633" cy="648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C72BE3-4847-2282-213D-813EB9ADA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5" y="2708104"/>
                <a:ext cx="7507633" cy="648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2C30DB-F810-F520-B1B2-B862333DD7BB}"/>
                  </a:ext>
                </a:extLst>
              </p:cNvPr>
              <p:cNvSpPr txBox="1"/>
              <p:nvPr/>
            </p:nvSpPr>
            <p:spPr>
              <a:xfrm>
                <a:off x="877825" y="3598841"/>
                <a:ext cx="3003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sepChr m:val=";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2C30DB-F810-F520-B1B2-B862333DD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5" y="3598841"/>
                <a:ext cx="3003964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A47592-212C-CBF7-5DA5-B5E9BA1ADB1F}"/>
                  </a:ext>
                </a:extLst>
              </p:cNvPr>
              <p:cNvSpPr txBox="1"/>
              <p:nvPr/>
            </p:nvSpPr>
            <p:spPr>
              <a:xfrm>
                <a:off x="5442772" y="3470276"/>
                <a:ext cx="1697126" cy="657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0">
                                <a:latin typeface="Cambria Math" panose="02040503050406030204" pitchFamily="18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0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0">
                                <a:latin typeface="Cambria Math" panose="02040503050406030204" pitchFamily="18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A47592-212C-CBF7-5DA5-B5E9BA1AD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772" y="3470276"/>
                <a:ext cx="1697126" cy="6572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2786535"/>
          </a:xfrm>
        </p:spPr>
        <p:txBody>
          <a:bodyPr/>
          <a:lstStyle/>
          <a:p>
            <a:r>
              <a:rPr lang="en-US" dirty="0"/>
              <a:t>Linearization of contact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N-R iteration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32933" y="2020421"/>
            <a:ext cx="4700582" cy="83287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BB818C-EFF0-B064-7F53-97C107574C46}"/>
                  </a:ext>
                </a:extLst>
              </p:cNvPr>
              <p:cNvSpPr txBox="1"/>
              <p:nvPr/>
            </p:nvSpPr>
            <p:spPr>
              <a:xfrm>
                <a:off x="1032933" y="1160438"/>
                <a:ext cx="3946530" cy="89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BB818C-EFF0-B064-7F53-97C107574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33" y="1160438"/>
                <a:ext cx="3946530" cy="895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40AD57-3451-F151-59AB-A363AEFF6A5A}"/>
                  </a:ext>
                </a:extLst>
              </p:cNvPr>
              <p:cNvSpPr txBox="1"/>
              <p:nvPr/>
            </p:nvSpPr>
            <p:spPr>
              <a:xfrm>
                <a:off x="1032933" y="1958112"/>
                <a:ext cx="4798621" cy="89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40AD57-3451-F151-59AB-A363AEFF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33" y="1958112"/>
                <a:ext cx="4798621" cy="895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665652-6DFC-6882-7DD3-25AF6FF751B1}"/>
                  </a:ext>
                </a:extLst>
              </p:cNvPr>
              <p:cNvSpPr txBox="1"/>
              <p:nvPr/>
            </p:nvSpPr>
            <p:spPr>
              <a:xfrm>
                <a:off x="117475" y="3390071"/>
                <a:ext cx="8914363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665652-6DFC-6882-7DD3-25AF6FF75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" y="3390071"/>
                <a:ext cx="8914363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Frictionless Contact of a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Calculate displacement, penetration and contact force at the contact interface.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=1.0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kN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Plane strain: </a:t>
                </a:r>
                <a14:m>
                  <m:oMath xmlns:m="http://schemas.openxmlformats.org/officeDocument/2006/math">
                    <m:r>
                      <a:rPr lang="en-US" sz="2000" b="1" dirty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000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000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Contact boundary: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:endParaRPr lang="en-US" dirty="0"/>
              </a:p>
              <a:p>
                <a:r>
                  <a:rPr lang="en-US" dirty="0"/>
                  <a:t>Gap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Contact form: </a:t>
                </a:r>
              </a:p>
              <a:p>
                <a:r>
                  <a:rPr lang="en-US" dirty="0"/>
                  <a:t>Penalized potential energy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414223" y="1097351"/>
            <a:ext cx="2595551" cy="2473561"/>
            <a:chOff x="0" y="0"/>
            <a:chExt cx="1906889" cy="181591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69069" y="83344"/>
              <a:ext cx="0" cy="404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0" y="0"/>
              <a:ext cx="1906889" cy="1815916"/>
              <a:chOff x="0" y="0"/>
              <a:chExt cx="1907340" cy="181451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2407" y="254793"/>
                <a:ext cx="954881" cy="228600"/>
                <a:chOff x="0" y="0"/>
                <a:chExt cx="954881" cy="228600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381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192881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381000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571500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759618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950118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0" y="2382"/>
                  <a:ext cx="95488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907340" cy="1814512"/>
                <a:chOff x="0" y="0"/>
                <a:chExt cx="1907340" cy="181451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71450" y="488156"/>
                  <a:ext cx="981075" cy="9810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5244" y="371475"/>
                  <a:ext cx="1552575" cy="1109662"/>
                </a:xfrm>
                <a:custGeom>
                  <a:avLst/>
                  <a:gdLst>
                    <a:gd name="connsiteX0" fmla="*/ 0 w 1552575"/>
                    <a:gd name="connsiteY0" fmla="*/ 0 h 1109662"/>
                    <a:gd name="connsiteX1" fmla="*/ 0 w 1552575"/>
                    <a:gd name="connsiteY1" fmla="*/ 1109662 h 1109662"/>
                    <a:gd name="connsiteX2" fmla="*/ 28575 w 1552575"/>
                    <a:gd name="connsiteY2" fmla="*/ 1109662 h 1109662"/>
                    <a:gd name="connsiteX3" fmla="*/ 1552575 w 1552575"/>
                    <a:gd name="connsiteY3" fmla="*/ 1109662 h 110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575" h="1109662">
                      <a:moveTo>
                        <a:pt x="0" y="0"/>
                      </a:moveTo>
                      <a:lnTo>
                        <a:pt x="0" y="1109662"/>
                      </a:lnTo>
                      <a:lnTo>
                        <a:pt x="28575" y="1109662"/>
                      </a:lnTo>
                      <a:lnTo>
                        <a:pt x="1552575" y="110966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7625" y="533400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7625" y="740568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7625" y="947737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7625" y="1154906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7625" y="1364456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8" name="Text Box 805"/>
                <p:cNvSpPr txBox="1"/>
                <p:nvPr/>
              </p:nvSpPr>
              <p:spPr>
                <a:xfrm>
                  <a:off x="1583532" y="1366837"/>
                  <a:ext cx="138113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i="1">
                      <a:effectLst/>
                      <a:ea typeface="Malgun Gothic" panose="020B0503020000020004" pitchFamily="34" charset="-127"/>
                    </a:rPr>
                    <a:t>x</a:t>
                  </a:r>
                  <a:endParaRPr lang="en-US">
                    <a:effectLst/>
                    <a:ea typeface="Malgun Gothic" panose="020B0503020000020004" pitchFamily="34" charset="-127"/>
                  </a:endParaRPr>
                </a:p>
              </p:txBody>
            </p:sp>
            <p:sp>
              <p:nvSpPr>
                <p:cNvPr id="19" name="Text Box 806"/>
                <p:cNvSpPr txBox="1"/>
                <p:nvPr/>
              </p:nvSpPr>
              <p:spPr>
                <a:xfrm>
                  <a:off x="0" y="0"/>
                  <a:ext cx="137795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i="1">
                      <a:effectLst/>
                      <a:ea typeface="Malgun Gothic" panose="020B0503020000020004" pitchFamily="34" charset="-127"/>
                    </a:rPr>
                    <a:t>y</a:t>
                  </a:r>
                  <a:endParaRPr lang="en-US">
                    <a:effectLst/>
                    <a:ea typeface="Malgun Gothic" panose="020B0503020000020004" pitchFamily="34" charset="-127"/>
                  </a:endParaRPr>
                </a:p>
              </p:txBody>
            </p:sp>
            <p:sp>
              <p:nvSpPr>
                <p:cNvPr id="20" name="Text Box 807"/>
                <p:cNvSpPr txBox="1"/>
                <p:nvPr/>
              </p:nvSpPr>
              <p:spPr>
                <a:xfrm>
                  <a:off x="616744" y="64293"/>
                  <a:ext cx="137795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i="1">
                      <a:effectLst/>
                      <a:ea typeface="Malgun Gothic" panose="020B0503020000020004" pitchFamily="34" charset="-127"/>
                    </a:rPr>
                    <a:t>q</a:t>
                  </a:r>
                  <a:endParaRPr lang="en-US">
                    <a:effectLst/>
                    <a:ea typeface="Malgun Gothic" panose="020B0503020000020004" pitchFamily="34" charset="-127"/>
                  </a:endParaRPr>
                </a:p>
              </p:txBody>
            </p:sp>
            <p:sp>
              <p:nvSpPr>
                <p:cNvPr id="21" name="Text Box 808"/>
                <p:cNvSpPr txBox="1"/>
                <p:nvPr/>
              </p:nvSpPr>
              <p:spPr>
                <a:xfrm>
                  <a:off x="145257" y="1624012"/>
                  <a:ext cx="1064419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effectLst/>
                      <a:ea typeface="Malgun Gothic" panose="020B0503020000020004" pitchFamily="34" charset="-127"/>
                    </a:rPr>
                    <a:t>Rigid body</a:t>
                  </a:r>
                </a:p>
              </p:txBody>
            </p:sp>
            <p:sp>
              <p:nvSpPr>
                <p:cNvPr id="22" name="Text Box 809"/>
                <p:cNvSpPr txBox="1"/>
                <p:nvPr/>
              </p:nvSpPr>
              <p:spPr>
                <a:xfrm>
                  <a:off x="221457" y="852487"/>
                  <a:ext cx="878681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effectLst/>
                      <a:ea typeface="Malgun Gothic" panose="020B0503020000020004" pitchFamily="34" charset="-127"/>
                    </a:rPr>
                    <a:t>Elastic body</a:t>
                  </a:r>
                </a:p>
              </p:txBody>
            </p:sp>
            <p:sp>
              <p:nvSpPr>
                <p:cNvPr id="23" name="Text Box 810"/>
                <p:cNvSpPr txBox="1"/>
                <p:nvPr/>
              </p:nvSpPr>
              <p:spPr>
                <a:xfrm>
                  <a:off x="104775" y="1462087"/>
                  <a:ext cx="137795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effectLst/>
                      <a:ea typeface="Malgun Gothic" panose="020B0503020000020004" pitchFamily="34" charset="-127"/>
                    </a:rPr>
                    <a:t>0</a:t>
                  </a:r>
                </a:p>
              </p:txBody>
            </p:sp>
            <p:sp>
              <p:nvSpPr>
                <p:cNvPr id="24" name="Text Box 811"/>
                <p:cNvSpPr txBox="1"/>
                <p:nvPr/>
              </p:nvSpPr>
              <p:spPr>
                <a:xfrm>
                  <a:off x="1090613" y="1462087"/>
                  <a:ext cx="137795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effectLst/>
                      <a:ea typeface="Malgun Gothic" panose="020B0503020000020004" pitchFamily="34" charset="-127"/>
                    </a:rPr>
                    <a:t>1</a:t>
                  </a:r>
                </a:p>
              </p:txBody>
            </p:sp>
            <p:sp>
              <p:nvSpPr>
                <p:cNvPr id="25" name="Text Box 812"/>
                <p:cNvSpPr txBox="1"/>
                <p:nvPr/>
              </p:nvSpPr>
              <p:spPr>
                <a:xfrm>
                  <a:off x="1154865" y="519425"/>
                  <a:ext cx="752475" cy="37623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effectLst/>
                      <a:ea typeface="Malgun Gothic" panose="020B0503020000020004" pitchFamily="34" charset="-127"/>
                    </a:rPr>
                    <a:t>Contact boundary</a:t>
                  </a: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781050" y="922735"/>
                  <a:ext cx="419100" cy="5488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698247-A3C6-A1CF-6793-7D13A766011C}"/>
                  </a:ext>
                </a:extLst>
              </p:cNvPr>
              <p:cNvSpPr txBox="1"/>
              <p:nvPr/>
            </p:nvSpPr>
            <p:spPr>
              <a:xfrm>
                <a:off x="655497" y="3157579"/>
                <a:ext cx="5168531" cy="542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698247-A3C6-A1CF-6793-7D13A7660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7" y="3157579"/>
                <a:ext cx="5168531" cy="542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103956-2853-3E6F-D971-64CEB7FF4D4F}"/>
                  </a:ext>
                </a:extLst>
              </p:cNvPr>
              <p:cNvSpPr txBox="1"/>
              <p:nvPr/>
            </p:nvSpPr>
            <p:spPr>
              <a:xfrm>
                <a:off x="2314754" y="4036714"/>
                <a:ext cx="4270336" cy="92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103956-2853-3E6F-D971-64CEB7FF4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54" y="4036714"/>
                <a:ext cx="4270336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CACD4B-9EEC-F4F3-C879-8F65B4B5C9C9}"/>
                  </a:ext>
                </a:extLst>
              </p:cNvPr>
              <p:cNvSpPr txBox="1"/>
              <p:nvPr/>
            </p:nvSpPr>
            <p:spPr>
              <a:xfrm>
                <a:off x="212184" y="5331885"/>
                <a:ext cx="8719631" cy="92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𝛱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CACD4B-9EEC-F4F3-C879-8F65B4B5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84" y="5331885"/>
                <a:ext cx="8719631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325181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Frictionless Contact of a Block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dirty="0"/>
                  <a:t> becomes a diagonal matrix, decoupled x &amp; y</a:t>
                </a:r>
              </a:p>
              <a:p>
                <a:r>
                  <a:rPr lang="en-US" dirty="0"/>
                  <a:t>Since load is only y-direction,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Linear displacement in y-direction</a:t>
                </a:r>
              </a:p>
              <a:p>
                <a:endParaRPr lang="en-US" dirty="0"/>
              </a:p>
              <a:p>
                <a:r>
                  <a:rPr lang="en-US" dirty="0"/>
                  <a:t>Penalized potential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Need to satisfy for arbitrary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0656" y="5442578"/>
                <a:ext cx="33265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C02C6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increases,</a:t>
                </a:r>
                <a:br>
                  <a:rPr lang="en-US" dirty="0">
                    <a:solidFill>
                      <a:srgbClr val="2C02C6"/>
                    </a:solidFill>
                  </a:rPr>
                </a:br>
                <a:r>
                  <a:rPr lang="en-US" dirty="0">
                    <a:solidFill>
                      <a:srgbClr val="2C02C6"/>
                    </a:solidFill>
                  </a:rPr>
                  <a:t>penetration decreases but</a:t>
                </a:r>
              </a:p>
              <a:p>
                <a:r>
                  <a:rPr lang="en-US" dirty="0">
                    <a:solidFill>
                      <a:srgbClr val="2C02C6"/>
                    </a:solidFill>
                  </a:rPr>
                  <a:t>contact force remains constant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656" y="5442578"/>
                <a:ext cx="3326552" cy="923330"/>
              </a:xfrm>
              <a:prstGeom prst="rect">
                <a:avLst/>
              </a:prstGeom>
              <a:blipFill>
                <a:blip r:embed="rId3"/>
                <a:stretch>
                  <a:fillRect l="-1465" t="-3974" r="-109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ACE37-46C3-CEE0-934C-3CE6FFC414FE}"/>
                  </a:ext>
                </a:extLst>
              </p:cNvPr>
              <p:cNvSpPr txBox="1"/>
              <p:nvPr/>
            </p:nvSpPr>
            <p:spPr>
              <a:xfrm>
                <a:off x="1345997" y="2256077"/>
                <a:ext cx="4362476" cy="542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ACE37-46C3-CEE0-934C-3CE6FFC4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97" y="2256077"/>
                <a:ext cx="4362476" cy="542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71B9DB-9CEB-213F-3DB5-8EB6D1493D58}"/>
                  </a:ext>
                </a:extLst>
              </p:cNvPr>
              <p:cNvSpPr txBox="1"/>
              <p:nvPr/>
            </p:nvSpPr>
            <p:spPr>
              <a:xfrm>
                <a:off x="247590" y="3315770"/>
                <a:ext cx="8896410" cy="92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</m:e>
                      </m:acc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71B9DB-9CEB-213F-3DB5-8EB6D1493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0" y="3315770"/>
                <a:ext cx="889641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F48A41-7F35-F592-54B2-EBEA833EE805}"/>
                  </a:ext>
                </a:extLst>
              </p:cNvPr>
              <p:cNvSpPr txBox="1"/>
              <p:nvPr/>
            </p:nvSpPr>
            <p:spPr>
              <a:xfrm>
                <a:off x="814703" y="4684483"/>
                <a:ext cx="3471656" cy="787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F48A41-7F35-F592-54B2-EBEA833EE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03" y="4684483"/>
                <a:ext cx="3471656" cy="787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2BADE8-40E0-B85A-90AC-082FE548010B}"/>
                  </a:ext>
                </a:extLst>
              </p:cNvPr>
              <p:cNvSpPr txBox="1"/>
              <p:nvPr/>
            </p:nvSpPr>
            <p:spPr>
              <a:xfrm>
                <a:off x="814703" y="5420394"/>
                <a:ext cx="4370042" cy="787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2BADE8-40E0-B85A-90AC-082FE5480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03" y="5420394"/>
                <a:ext cx="4370042" cy="787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AEC22-542C-6D76-60DC-9A58C4DD3F57}"/>
                  </a:ext>
                </a:extLst>
              </p:cNvPr>
              <p:cNvSpPr txBox="1"/>
              <p:nvPr/>
            </p:nvSpPr>
            <p:spPr>
              <a:xfrm>
                <a:off x="245648" y="6104816"/>
                <a:ext cx="3661515" cy="733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AEC22-542C-6D76-60DC-9A58C4DD3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48" y="6104816"/>
                <a:ext cx="3661515" cy="733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17615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Learn the computational difficulty in boundary nonlinearity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the concept of variational inequality and its relationship with the constrained optimization</a:t>
            </a:r>
          </a:p>
          <a:p>
            <a:pPr>
              <a:spcBef>
                <a:spcPts val="1200"/>
              </a:spcBef>
            </a:pPr>
            <a:r>
              <a:rPr lang="en-US" dirty="0"/>
              <a:t>Learn how to impose contact constraint and friction constraints using penalty method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difference between Lagrange multiplier method and penalty method</a:t>
            </a:r>
          </a:p>
          <a:p>
            <a:pPr>
              <a:spcBef>
                <a:spcPts val="1200"/>
              </a:spcBef>
            </a:pPr>
            <a:r>
              <a:rPr lang="en-US" dirty="0"/>
              <a:t>Learn how to integrate contact constraint with the structural variational equation</a:t>
            </a:r>
          </a:p>
          <a:p>
            <a:pPr>
              <a:spcBef>
                <a:spcPts val="1200"/>
              </a:spcBef>
            </a:pPr>
            <a:r>
              <a:rPr lang="en-US" dirty="0"/>
              <a:t>Learn how to implement the contact constraints in finite element analysis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collocational integration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2E9D-E675-9B69-9819-2833ABAA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Frictionless Contact of a Block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A5368-EDF2-E0E0-5446-6FF3914D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 of penetration and penalty parameter remains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CCBF409-0846-22EC-BB18-0AE605B034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979191"/>
                  </p:ext>
                </p:extLst>
              </p:nvPr>
            </p:nvGraphicFramePr>
            <p:xfrm>
              <a:off x="314554" y="1711401"/>
              <a:ext cx="8528606" cy="30800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4985">
                      <a:extLst>
                        <a:ext uri="{9D8B030D-6E8A-4147-A177-3AD203B41FA5}">
                          <a16:colId xmlns:a16="http://schemas.microsoft.com/office/drawing/2014/main" val="1176085906"/>
                        </a:ext>
                      </a:extLst>
                    </a:gridCol>
                    <a:gridCol w="2978430">
                      <a:extLst>
                        <a:ext uri="{9D8B030D-6E8A-4147-A177-3AD203B41FA5}">
                          <a16:colId xmlns:a16="http://schemas.microsoft.com/office/drawing/2014/main" val="1813118383"/>
                        </a:ext>
                      </a:extLst>
                    </a:gridCol>
                    <a:gridCol w="2157040">
                      <a:extLst>
                        <a:ext uri="{9D8B030D-6E8A-4147-A177-3AD203B41FA5}">
                          <a16:colId xmlns:a16="http://schemas.microsoft.com/office/drawing/2014/main" val="2515251460"/>
                        </a:ext>
                      </a:extLst>
                    </a:gridCol>
                    <a:gridCol w="1908151">
                      <a:extLst>
                        <a:ext uri="{9D8B030D-6E8A-4147-A177-3AD203B41FA5}">
                          <a16:colId xmlns:a16="http://schemas.microsoft.com/office/drawing/2014/main" val="4042935848"/>
                        </a:ext>
                      </a:extLst>
                    </a:gridCol>
                  </a:tblGrid>
                  <a:tr h="82536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Penalty parameter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Displacement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Penetration (m)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Contact force (N)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extLst>
                      <a:ext uri="{0D108BD9-81ED-4DB2-BD59-A6C34878D82A}">
                        <a16:rowId xmlns:a16="http://schemas.microsoft.com/office/drawing/2014/main" val="1930239245"/>
                      </a:ext>
                    </a:extLst>
                  </a:tr>
                  <a:tr h="4251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aseline="30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extLst>
                      <a:ext uri="{0D108BD9-81ED-4DB2-BD59-A6C34878D82A}">
                        <a16:rowId xmlns:a16="http://schemas.microsoft.com/office/drawing/2014/main" val="1739842434"/>
                      </a:ext>
                    </a:extLst>
                  </a:tr>
                  <a:tr h="4251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extLst>
                      <a:ext uri="{0D108BD9-81ED-4DB2-BD59-A6C34878D82A}">
                        <a16:rowId xmlns:a16="http://schemas.microsoft.com/office/drawing/2014/main" val="4029170985"/>
                      </a:ext>
                    </a:extLst>
                  </a:tr>
                  <a:tr h="4251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extLst>
                      <a:ext uri="{0D108BD9-81ED-4DB2-BD59-A6C34878D82A}">
                        <a16:rowId xmlns:a16="http://schemas.microsoft.com/office/drawing/2014/main" val="4106907868"/>
                      </a:ext>
                    </a:extLst>
                  </a:tr>
                  <a:tr h="4251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extLst>
                      <a:ext uri="{0D108BD9-81ED-4DB2-BD59-A6C34878D82A}">
                        <a16:rowId xmlns:a16="http://schemas.microsoft.com/office/drawing/2014/main" val="414205422"/>
                      </a:ext>
                    </a:extLst>
                  </a:tr>
                  <a:tr h="5539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True value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0.0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extLst>
                      <a:ext uri="{0D108BD9-81ED-4DB2-BD59-A6C34878D82A}">
                        <a16:rowId xmlns:a16="http://schemas.microsoft.com/office/drawing/2014/main" val="10333457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CCBF409-0846-22EC-BB18-0AE605B034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979191"/>
                  </p:ext>
                </p:extLst>
              </p:nvPr>
            </p:nvGraphicFramePr>
            <p:xfrm>
              <a:off x="314554" y="1711401"/>
              <a:ext cx="8528606" cy="30800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4985">
                      <a:extLst>
                        <a:ext uri="{9D8B030D-6E8A-4147-A177-3AD203B41FA5}">
                          <a16:colId xmlns:a16="http://schemas.microsoft.com/office/drawing/2014/main" val="1176085906"/>
                        </a:ext>
                      </a:extLst>
                    </a:gridCol>
                    <a:gridCol w="2978430">
                      <a:extLst>
                        <a:ext uri="{9D8B030D-6E8A-4147-A177-3AD203B41FA5}">
                          <a16:colId xmlns:a16="http://schemas.microsoft.com/office/drawing/2014/main" val="1813118383"/>
                        </a:ext>
                      </a:extLst>
                    </a:gridCol>
                    <a:gridCol w="2157040">
                      <a:extLst>
                        <a:ext uri="{9D8B030D-6E8A-4147-A177-3AD203B41FA5}">
                          <a16:colId xmlns:a16="http://schemas.microsoft.com/office/drawing/2014/main" val="2515251460"/>
                        </a:ext>
                      </a:extLst>
                    </a:gridCol>
                    <a:gridCol w="1908151">
                      <a:extLst>
                        <a:ext uri="{9D8B030D-6E8A-4147-A177-3AD203B41FA5}">
                          <a16:colId xmlns:a16="http://schemas.microsoft.com/office/drawing/2014/main" val="4042935848"/>
                        </a:ext>
                      </a:extLst>
                    </a:gridCol>
                  </a:tblGrid>
                  <a:tr h="82536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Penalty parameter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Displacement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Penetration (m)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Contact force (N)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extLst>
                      <a:ext uri="{0D108BD9-81ED-4DB2-BD59-A6C34878D82A}">
                        <a16:rowId xmlns:a16="http://schemas.microsoft.com/office/drawing/2014/main" val="1930239245"/>
                      </a:ext>
                    </a:extLst>
                  </a:tr>
                  <a:tr h="425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410" t="-198551" r="-475410" b="-4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50102" t="-198551" r="-137219" b="-4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207345" t="-198551" r="-89548" b="-4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347604" t="-198551" r="-1278" b="-440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9842434"/>
                      </a:ext>
                    </a:extLst>
                  </a:tr>
                  <a:tr h="425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410" t="-294286" r="-475410" b="-3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50102" t="-294286" r="-137219" b="-3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207345" t="-294286" r="-89548" b="-3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347604" t="-294286" r="-1278" b="-3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9170985"/>
                      </a:ext>
                    </a:extLst>
                  </a:tr>
                  <a:tr h="425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410" t="-394286" r="-475410" b="-2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50102" t="-394286" r="-137219" b="-2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207345" t="-394286" r="-89548" b="-2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347604" t="-394286" r="-1278" b="-2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6907868"/>
                      </a:ext>
                    </a:extLst>
                  </a:tr>
                  <a:tr h="425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410" t="-494286" r="-475410" b="-1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50102" t="-494286" r="-137219" b="-1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207345" t="-494286" r="-89548" b="-1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347604" t="-494286" r="-1278" b="-1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05422"/>
                      </a:ext>
                    </a:extLst>
                  </a:tr>
                  <a:tr h="5539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True value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50102" t="-457143" r="-137219" b="-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0.0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95505" marR="9550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505" marR="95505" marT="0" marB="0" anchor="ctr">
                        <a:blipFill>
                          <a:blip r:embed="rId2"/>
                          <a:stretch>
                            <a:fillRect l="-347604" t="-457143" r="-1278" b="-32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33457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6650181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Frictional Contact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frictional contact depends on load history</a:t>
            </a:r>
          </a:p>
          <a:p>
            <a:r>
              <a:rPr lang="en-US" dirty="0"/>
              <a:t>Frictional interface law – regularization of Coulomb law</a:t>
            </a:r>
          </a:p>
          <a:p>
            <a:r>
              <a:rPr lang="en-US" dirty="0"/>
              <a:t>Friction form</a:t>
            </a:r>
          </a:p>
          <a:p>
            <a:endParaRPr lang="en-US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ight Arrow 29"/>
          <p:cNvSpPr/>
          <p:nvPr/>
        </p:nvSpPr>
        <p:spPr bwMode="auto">
          <a:xfrm>
            <a:off x="1884214" y="3387435"/>
            <a:ext cx="540327" cy="180109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E22DB9-CF76-2D76-2CF5-2482FBED998D}"/>
                  </a:ext>
                </a:extLst>
              </p:cNvPr>
              <p:cNvSpPr txBox="1"/>
              <p:nvPr/>
            </p:nvSpPr>
            <p:spPr>
              <a:xfrm>
                <a:off x="2247538" y="1653582"/>
                <a:ext cx="3531544" cy="895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E22DB9-CF76-2D76-2CF5-2482FBED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538" y="1653582"/>
                <a:ext cx="3531544" cy="895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5D7007-D8CA-659C-3FD7-15B2DF5998EE}"/>
                  </a:ext>
                </a:extLst>
              </p:cNvPr>
              <p:cNvSpPr txBox="1"/>
              <p:nvPr/>
            </p:nvSpPr>
            <p:spPr>
              <a:xfrm>
                <a:off x="2247538" y="2500313"/>
                <a:ext cx="3016082" cy="469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5D7007-D8CA-659C-3FD7-15B2DF599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538" y="2500313"/>
                <a:ext cx="3016082" cy="469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395D42-94EC-55EE-9DA1-D376E0CF4D00}"/>
                  </a:ext>
                </a:extLst>
              </p:cNvPr>
              <p:cNvSpPr txBox="1"/>
              <p:nvPr/>
            </p:nvSpPr>
            <p:spPr>
              <a:xfrm>
                <a:off x="2459698" y="3089225"/>
                <a:ext cx="4040722" cy="8951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395D42-94EC-55EE-9DA1-D376E0CF4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98" y="3089225"/>
                <a:ext cx="4040722" cy="895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2E2E7-2DBE-669B-5B12-B81F4942EFBB}"/>
                  </a:ext>
                </a:extLst>
              </p:cNvPr>
              <p:cNvSpPr txBox="1"/>
              <p:nvPr/>
            </p:nvSpPr>
            <p:spPr>
              <a:xfrm>
                <a:off x="6762316" y="2645445"/>
                <a:ext cx="2287293" cy="2278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𝜉𝜉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𝜉𝜉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𝜉𝜉𝜉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d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𝐭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2E2E7-2DBE-669B-5B12-B81F4942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6" y="2645445"/>
                <a:ext cx="2287293" cy="2278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iagram of a function&#10;&#10;AI-generated content may be incorrect.">
            <a:extLst>
              <a:ext uri="{FF2B5EF4-FFF2-40B4-BE49-F238E27FC236}">
                <a16:creationId xmlns:a16="http://schemas.microsoft.com/office/drawing/2014/main" id="{464C57EE-B867-974F-2F04-5A87E01B5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38" y="4649541"/>
            <a:ext cx="3589992" cy="202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20609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During stick condition,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regularization param.)</a:t>
                </a:r>
              </a:p>
              <a:p>
                <a:endParaRPr lang="en-US" dirty="0"/>
              </a:p>
              <a:p>
                <a:r>
                  <a:rPr lang="en-US" dirty="0"/>
                  <a:t>When slip occurs,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Modified friction form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90911A-4292-18C6-F7A2-1EC5CC189DBE}"/>
                  </a:ext>
                </a:extLst>
              </p:cNvPr>
              <p:cNvSpPr txBox="1"/>
              <p:nvPr/>
            </p:nvSpPr>
            <p:spPr>
              <a:xfrm>
                <a:off x="490118" y="2836016"/>
                <a:ext cx="7893507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nary>
                                  <m:naryPr>
                                    <m:limLoc m:val="subSup"/>
                                    <m:grow m:val="on"/>
                                    <m:supHide m:val="on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𝛤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 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</m:nary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        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sgn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nary>
                                  <m:naryPr>
                                    <m:limLoc m:val="subSup"/>
                                    <m:grow m:val="on"/>
                                    <m:supHide m:val="on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𝛤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 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</m:nary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    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90911A-4292-18C6-F7A2-1EC5CC189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18" y="2836016"/>
                <a:ext cx="7893507" cy="1846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7DAAB9-27B9-C09A-840D-DAAC3A2215F7}"/>
                  </a:ext>
                </a:extLst>
              </p:cNvPr>
              <p:cNvSpPr txBox="1"/>
              <p:nvPr/>
            </p:nvSpPr>
            <p:spPr>
              <a:xfrm>
                <a:off x="1693734" y="1287475"/>
                <a:ext cx="2540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7DAAB9-27B9-C09A-840D-DAAC3A221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34" y="1287475"/>
                <a:ext cx="2540311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925744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of Stick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 of slip</a:t>
            </a:r>
          </a:p>
          <a:p>
            <a:endParaRPr lang="en-US" dirty="0"/>
          </a:p>
          <a:p>
            <a:r>
              <a:rPr lang="en-US" dirty="0"/>
              <a:t>Increment of tangential vector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Incremental slip form for the stick condition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F8E578-1747-410C-5F31-8791E86A4436}"/>
                  </a:ext>
                </a:extLst>
              </p:cNvPr>
              <p:cNvSpPr txBox="1"/>
              <p:nvPr/>
            </p:nvSpPr>
            <p:spPr>
              <a:xfrm>
                <a:off x="1385600" y="1271632"/>
                <a:ext cx="4474879" cy="471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sepChr m:val=";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 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F8E578-1747-410C-5F31-8791E86A4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00" y="1271632"/>
                <a:ext cx="4474879" cy="471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A4D3C0-2696-D190-04C4-B7DC79775727}"/>
                  </a:ext>
                </a:extLst>
              </p:cNvPr>
              <p:cNvSpPr txBox="1"/>
              <p:nvPr/>
            </p:nvSpPr>
            <p:spPr>
              <a:xfrm>
                <a:off x="1385600" y="2443277"/>
                <a:ext cx="4506426" cy="724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A4D3C0-2696-D190-04C4-B7DC79775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00" y="2443277"/>
                <a:ext cx="4506426" cy="724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0D4C69-424C-A10C-2399-A3684337325B}"/>
                  </a:ext>
                </a:extLst>
              </p:cNvPr>
              <p:cNvSpPr txBox="1"/>
              <p:nvPr/>
            </p:nvSpPr>
            <p:spPr>
              <a:xfrm>
                <a:off x="117475" y="3710484"/>
                <a:ext cx="8937126" cy="2606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𝛼𝜈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p>
                                    </m:sSub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                          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𝐭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𝛼𝛽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𝐭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0D4C69-424C-A10C-2399-A36843373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" y="3710484"/>
                <a:ext cx="8937126" cy="260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27855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of Slip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 for slip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sgn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Friction form: </a:t>
                </a:r>
              </a:p>
              <a:p>
                <a:endParaRPr lang="en-US" dirty="0"/>
              </a:p>
              <a:p>
                <a:r>
                  <a:rPr lang="en-US" dirty="0"/>
                  <a:t>Linearized slip form </a:t>
                </a:r>
                <a:r>
                  <a:rPr lang="en-US" dirty="0">
                    <a:solidFill>
                      <a:srgbClr val="2C02C6"/>
                    </a:solidFill>
                  </a:rPr>
                  <a:t>(not symmetric!!)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BBD028-FEE2-A174-5F2B-FCD3B8E016D9}"/>
                  </a:ext>
                </a:extLst>
              </p:cNvPr>
              <p:cNvSpPr txBox="1"/>
              <p:nvPr/>
            </p:nvSpPr>
            <p:spPr>
              <a:xfrm>
                <a:off x="2311603" y="1147846"/>
                <a:ext cx="4067973" cy="89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BBD028-FEE2-A174-5F2B-FCD3B8E01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603" y="1147846"/>
                <a:ext cx="4067973" cy="895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89F5EC-E496-49F6-1273-998A5AA3621E}"/>
                  </a:ext>
                </a:extLst>
              </p:cNvPr>
              <p:cNvSpPr txBox="1"/>
              <p:nvPr/>
            </p:nvSpPr>
            <p:spPr>
              <a:xfrm>
                <a:off x="175918" y="2795108"/>
                <a:ext cx="8914107" cy="2606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𝛼𝜈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p>
                                    </m:sSub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𝐭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 </m:t>
                                        </m:r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𝛼𝛽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𝐭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89F5EC-E496-49F6-1273-998A5AA36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8" y="2795108"/>
                <a:ext cx="8914107" cy="260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242291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4203-21D7-3B9E-A78D-EA3158AF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1E820-70F8-4805-5793-2FF53AA0EB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contact form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Linearization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N-R iteration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current load increment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be the current iteration counter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Contact form is independent of structural form</a:t>
                </a:r>
              </a:p>
              <a:p>
                <a:pPr lvl="1"/>
                <a:r>
                  <a:rPr lang="en-US" dirty="0"/>
                  <a:t>Can be applied to different material models.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1E820-70F8-4805-5793-2FF53AA0EB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EC754B-C76F-38F1-5847-4C2F4F1B2546}"/>
                  </a:ext>
                </a:extLst>
              </p:cNvPr>
              <p:cNvSpPr txBox="1"/>
              <p:nvPr/>
            </p:nvSpPr>
            <p:spPr>
              <a:xfrm>
                <a:off x="117475" y="3082751"/>
                <a:ext cx="8478317" cy="1004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&amp;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p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sPre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p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sPre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e>
                        <m:e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&amp;           =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𝓁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sepChr m:val=",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p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sPre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sepChr m:val=",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p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sPre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 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∀</m:t>
                          </m:r>
                          <m:acc>
                            <m:accPr>
                              <m:chr m:val="̅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eqAr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EC754B-C76F-38F1-5847-4C2F4F1B2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" y="3082751"/>
                <a:ext cx="8478317" cy="1004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851666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Frictional Slip of a Cantilever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Distributed load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axial load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Contact force: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=–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=75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Penalized potential energy (axial alone)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93" y="4406612"/>
            <a:ext cx="5343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6372879" y="5249075"/>
            <a:ext cx="83063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266339" y="506440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P=100N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55907-DF87-25C6-5ADD-5DCE10D23FCB}"/>
                  </a:ext>
                </a:extLst>
              </p:cNvPr>
              <p:cNvSpPr txBox="1"/>
              <p:nvPr/>
            </p:nvSpPr>
            <p:spPr>
              <a:xfrm>
                <a:off x="1081941" y="2225769"/>
                <a:ext cx="5947077" cy="980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𝑃𝑢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55907-DF87-25C6-5ADD-5DCE10D23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41" y="2225769"/>
                <a:ext cx="5947077" cy="980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60D8E3-17EA-5EFA-49C4-086E13327410}"/>
                  </a:ext>
                </a:extLst>
              </p:cNvPr>
              <p:cNvSpPr txBox="1"/>
              <p:nvPr/>
            </p:nvSpPr>
            <p:spPr>
              <a:xfrm>
                <a:off x="1081941" y="3225240"/>
                <a:ext cx="7860422" cy="92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𝛱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60D8E3-17EA-5EFA-49C4-086E13327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41" y="3225240"/>
                <a:ext cx="7860422" cy="9229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633160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Frictional Slip of a Cantilever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axial displacement field: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Tangential slip in terms of displacement</a:t>
                </a:r>
              </a:p>
              <a:p>
                <a:pPr lvl="1"/>
                <a:r>
                  <a:rPr lang="en-US" dirty="0"/>
                  <a:t>Parametric coordinate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has an origin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and it has the same length as the x-coordinate</a:t>
                </a:r>
              </a:p>
              <a:p>
                <a:endParaRPr lang="en-US" dirty="0"/>
              </a:p>
              <a:p>
                <a:r>
                  <a:rPr lang="en-US" dirty="0"/>
                  <a:t>Assume the stick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 bwMode="auto">
          <a:xfrm>
            <a:off x="923136" y="5014913"/>
            <a:ext cx="319877" cy="15716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5288" y="5761757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02C6"/>
                </a:solidFill>
              </a:rPr>
              <a:t>The assumption is violated!!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2126A8-A70E-08F4-BC13-A5BD30D6CBC8}"/>
                  </a:ext>
                </a:extLst>
              </p:cNvPr>
              <p:cNvSpPr txBox="1"/>
              <p:nvPr/>
            </p:nvSpPr>
            <p:spPr>
              <a:xfrm>
                <a:off x="724205" y="1243584"/>
                <a:ext cx="6755824" cy="529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2126A8-A70E-08F4-BC13-A5BD30D6C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05" y="1243584"/>
                <a:ext cx="6755824" cy="529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10A0E3-76DF-6FC5-BB27-461A06A2F0A2}"/>
                  </a:ext>
                </a:extLst>
              </p:cNvPr>
              <p:cNvSpPr txBox="1"/>
              <p:nvPr/>
            </p:nvSpPr>
            <p:spPr>
              <a:xfrm>
                <a:off x="885825" y="3081997"/>
                <a:ext cx="3471078" cy="52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10A0E3-76DF-6FC5-BB27-461A06A2F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081997"/>
                <a:ext cx="3471078" cy="520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71C619-05A6-47E4-6FA4-8B2E2E4704AD}"/>
                  </a:ext>
                </a:extLst>
              </p:cNvPr>
              <p:cNvSpPr txBox="1"/>
              <p:nvPr/>
            </p:nvSpPr>
            <p:spPr>
              <a:xfrm>
                <a:off x="4635704" y="3111557"/>
                <a:ext cx="1128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71C619-05A6-47E4-6FA4-8B2E2E470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704" y="3111557"/>
                <a:ext cx="1128835" cy="461665"/>
              </a:xfrm>
              <a:prstGeom prst="rect">
                <a:avLst/>
              </a:prstGeom>
              <a:blipFill>
                <a:blip r:embed="rId5"/>
                <a:stretch>
                  <a:fillRect l="-107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DC9342-9651-DF6F-DA7F-609019C7A5B0}"/>
                  </a:ext>
                </a:extLst>
              </p:cNvPr>
              <p:cNvSpPr txBox="1"/>
              <p:nvPr/>
            </p:nvSpPr>
            <p:spPr>
              <a:xfrm>
                <a:off x="6089824" y="3111557"/>
                <a:ext cx="2936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DC9342-9651-DF6F-DA7F-609019C7A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824" y="3111557"/>
                <a:ext cx="2936701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BB419F-E7A0-181E-19A2-7C94EFDE5AA7}"/>
                  </a:ext>
                </a:extLst>
              </p:cNvPr>
              <p:cNvSpPr txBox="1"/>
              <p:nvPr/>
            </p:nvSpPr>
            <p:spPr>
              <a:xfrm>
                <a:off x="760491" y="4147014"/>
                <a:ext cx="5175969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BB419F-E7A0-181E-19A2-7C94EFDE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1" y="4147014"/>
                <a:ext cx="5175969" cy="506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527547-E2F6-ADAC-B82C-9AFDBDF99CAE}"/>
                  </a:ext>
                </a:extLst>
              </p:cNvPr>
              <p:cNvSpPr txBox="1"/>
              <p:nvPr/>
            </p:nvSpPr>
            <p:spPr>
              <a:xfrm>
                <a:off x="1331366" y="4681223"/>
                <a:ext cx="4510209" cy="84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𝑃𝑥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=9.09×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527547-E2F6-ADAC-B82C-9AFDBDF9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366" y="4681223"/>
                <a:ext cx="4510209" cy="8461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A90F8A-1627-587F-F2FC-5D64EF334B82}"/>
                  </a:ext>
                </a:extLst>
              </p:cNvPr>
              <p:cNvSpPr txBox="1"/>
              <p:nvPr/>
            </p:nvSpPr>
            <p:spPr>
              <a:xfrm>
                <a:off x="1111921" y="5653385"/>
                <a:ext cx="4319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=90.9&gt;37.5=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A90F8A-1627-587F-F2FC-5D64EF334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21" y="5653385"/>
                <a:ext cx="4319067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238826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Frictional Slip of a Cantilever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the slip condition: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 contact force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=70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=37.5</m:t>
                    </m:r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701680" y="3007518"/>
            <a:ext cx="319877" cy="15716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 bwMode="auto">
          <a:xfrm>
            <a:off x="701679" y="3599656"/>
            <a:ext cx="319877" cy="15716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701678" y="4127501"/>
            <a:ext cx="319877" cy="15716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4F4235-CC1D-99B9-5EEA-9BB12F5CD53E}"/>
                  </a:ext>
                </a:extLst>
              </p:cNvPr>
              <p:cNvSpPr txBox="1"/>
              <p:nvPr/>
            </p:nvSpPr>
            <p:spPr>
              <a:xfrm>
                <a:off x="271887" y="1141203"/>
                <a:ext cx="8813375" cy="92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𝛱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sgn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=0,∀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4F4235-CC1D-99B9-5EEA-9BB12F5CD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7" y="1141203"/>
                <a:ext cx="8813375" cy="922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B0A829-44D8-0C52-23BA-5535881FC6F8}"/>
                  </a:ext>
                </a:extLst>
              </p:cNvPr>
              <p:cNvSpPr txBox="1"/>
              <p:nvPr/>
            </p:nvSpPr>
            <p:spPr>
              <a:xfrm>
                <a:off x="1021555" y="2781766"/>
                <a:ext cx="5100242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+37.5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B0A829-44D8-0C52-23BA-5535881F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55" y="2781766"/>
                <a:ext cx="5100242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2F225-6ECD-E339-203D-983741E4462D}"/>
                  </a:ext>
                </a:extLst>
              </p:cNvPr>
              <p:cNvSpPr txBox="1"/>
              <p:nvPr/>
            </p:nvSpPr>
            <p:spPr>
              <a:xfrm>
                <a:off x="1037841" y="3398387"/>
                <a:ext cx="2533835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=62.5×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2F225-6ECD-E339-203D-983741E44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41" y="3398387"/>
                <a:ext cx="2533835" cy="465833"/>
              </a:xfrm>
              <a:prstGeom prst="rect">
                <a:avLst/>
              </a:prstGeom>
              <a:blipFill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1E1C04-DD19-1500-11CC-5311AA7E3D4C}"/>
                  </a:ext>
                </a:extLst>
              </p:cNvPr>
              <p:cNvSpPr txBox="1"/>
              <p:nvPr/>
            </p:nvSpPr>
            <p:spPr>
              <a:xfrm>
                <a:off x="1037841" y="3958802"/>
                <a:ext cx="2397772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=0.625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1E1C04-DD19-1500-11CC-5311AA7E3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41" y="3958802"/>
                <a:ext cx="2397772" cy="494559"/>
              </a:xfrm>
              <a:prstGeom prst="rect">
                <a:avLst/>
              </a:prstGeom>
              <a:blipFill>
                <a:blip r:embed="rId6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461165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Formulation of Contact Problems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5.4</a:t>
            </a:r>
          </a:p>
        </p:txBody>
      </p:sp>
    </p:spTree>
    <p:extLst>
      <p:ext uri="{BB962C8B-B14F-4D97-AF65-F5344CB8AC3E}">
        <p14:creationId xmlns:p14="http://schemas.microsoft.com/office/powerpoint/2010/main" val="87760565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Contact Examples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2104361825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FB51-C989-AE76-CB49-C23CAC22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Flexible-Rigid Body Contact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81553C6-231C-BDE2-FF7E-15C708A66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a portion of the contact boundary where the contact body penetrates the target body</a:t>
                </a:r>
              </a:p>
              <a:p>
                <a:r>
                  <a:rPr lang="en-US" b="0" dirty="0"/>
                  <a:t>Contact between a </a:t>
                </a:r>
                <a:r>
                  <a:rPr lang="en-US" dirty="0"/>
                  <a:t>contact node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 and a straight target segment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Contact pair: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Approaches:</a:t>
                </a:r>
              </a:p>
              <a:p>
                <a:pPr lvl="1"/>
                <a:r>
                  <a:rPr lang="en-US" dirty="0"/>
                  <a:t>(1) to find if the contact pair is in contact or in separation</a:t>
                </a:r>
              </a:p>
              <a:p>
                <a:pPr lvl="1"/>
                <a:r>
                  <a:rPr lang="en-US" dirty="0"/>
                  <a:t>(2) to calculate the contact force and penetration if it is in contact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81553C6-231C-BDE2-FF7E-15C708A66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18523048-3D88-C2A9-5CAD-1BD7A91EB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602" y="4608577"/>
            <a:ext cx="5540589" cy="185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4231157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Contact-Target contact</a:t>
                </a:r>
              </a:p>
              <a:p>
                <a:pPr lvl="1"/>
                <a:r>
                  <a:rPr lang="en-US" dirty="0"/>
                  <a:t>The rigid body has fixed or prescribed displacement</a:t>
                </a:r>
              </a:p>
              <a:p>
                <a:pPr lvl="1"/>
                <a:r>
                  <a:rPr lang="en-US" dirty="0"/>
                  <a:t>Point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projected onto the piecewise linear segments of the rigid body with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the projected point</a:t>
                </a:r>
              </a:p>
              <a:p>
                <a:pPr lvl="1"/>
                <a:r>
                  <a:rPr lang="en-US" dirty="0"/>
                  <a:t>Unit normal and tangent vectors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2026888" y="3982467"/>
            <a:ext cx="5572316" cy="2398993"/>
            <a:chOff x="3192" y="3738"/>
            <a:chExt cx="5851" cy="2519"/>
          </a:xfrm>
        </p:grpSpPr>
        <p:sp>
          <p:nvSpPr>
            <p:cNvPr id="141316" name="Line 4"/>
            <p:cNvSpPr>
              <a:spLocks noChangeShapeType="1"/>
            </p:cNvSpPr>
            <p:nvPr/>
          </p:nvSpPr>
          <p:spPr bwMode="auto">
            <a:xfrm>
              <a:off x="4362" y="3738"/>
              <a:ext cx="1711" cy="7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7" name="Line 5"/>
            <p:cNvSpPr>
              <a:spLocks noChangeShapeType="1"/>
            </p:cNvSpPr>
            <p:nvPr/>
          </p:nvSpPr>
          <p:spPr bwMode="auto">
            <a:xfrm flipV="1">
              <a:off x="6072" y="3783"/>
              <a:ext cx="1681" cy="7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8" name="Line 6"/>
            <p:cNvSpPr>
              <a:spLocks noChangeShapeType="1"/>
            </p:cNvSpPr>
            <p:nvPr/>
          </p:nvSpPr>
          <p:spPr bwMode="auto">
            <a:xfrm>
              <a:off x="7992" y="5570"/>
              <a:ext cx="1051" cy="4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 flipH="1">
              <a:off x="3192" y="5570"/>
              <a:ext cx="901" cy="5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0" name="Line 8"/>
            <p:cNvSpPr>
              <a:spLocks noChangeShapeType="1"/>
            </p:cNvSpPr>
            <p:nvPr/>
          </p:nvSpPr>
          <p:spPr bwMode="auto">
            <a:xfrm>
              <a:off x="6087" y="4534"/>
              <a:ext cx="1" cy="10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1" name="Line 9"/>
            <p:cNvSpPr>
              <a:spLocks noChangeShapeType="1"/>
            </p:cNvSpPr>
            <p:nvPr/>
          </p:nvSpPr>
          <p:spPr bwMode="auto">
            <a:xfrm>
              <a:off x="6087" y="5569"/>
              <a:ext cx="6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 flipV="1">
              <a:off x="6087" y="5088"/>
              <a:ext cx="1" cy="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3" name="Oval 11"/>
            <p:cNvSpPr>
              <a:spLocks noChangeArrowheads="1"/>
            </p:cNvSpPr>
            <p:nvPr/>
          </p:nvSpPr>
          <p:spPr bwMode="auto">
            <a:xfrm>
              <a:off x="7962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4" name="Oval 12"/>
            <p:cNvSpPr>
              <a:spLocks noChangeArrowheads="1"/>
            </p:cNvSpPr>
            <p:nvPr/>
          </p:nvSpPr>
          <p:spPr bwMode="auto">
            <a:xfrm>
              <a:off x="4047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5" name="Oval 13"/>
            <p:cNvSpPr>
              <a:spLocks noChangeArrowheads="1"/>
            </p:cNvSpPr>
            <p:nvPr/>
          </p:nvSpPr>
          <p:spPr bwMode="auto">
            <a:xfrm>
              <a:off x="6057" y="4489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6" name="Line 14"/>
            <p:cNvSpPr>
              <a:spLocks noChangeShapeType="1"/>
            </p:cNvSpPr>
            <p:nvPr/>
          </p:nvSpPr>
          <p:spPr bwMode="auto">
            <a:xfrm>
              <a:off x="40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7" name="Line 15"/>
            <p:cNvSpPr>
              <a:spLocks noChangeShapeType="1"/>
            </p:cNvSpPr>
            <p:nvPr/>
          </p:nvSpPr>
          <p:spPr bwMode="auto">
            <a:xfrm>
              <a:off x="4092" y="5924"/>
              <a:ext cx="19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8" name="Line 16"/>
            <p:cNvSpPr>
              <a:spLocks noChangeShapeType="1"/>
            </p:cNvSpPr>
            <p:nvPr/>
          </p:nvSpPr>
          <p:spPr bwMode="auto">
            <a:xfrm flipV="1">
              <a:off x="7242" y="4489"/>
              <a:ext cx="1" cy="10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9" name="Line 17"/>
            <p:cNvSpPr>
              <a:spLocks noChangeShapeType="1"/>
            </p:cNvSpPr>
            <p:nvPr/>
          </p:nvSpPr>
          <p:spPr bwMode="auto">
            <a:xfrm>
              <a:off x="4092" y="5243"/>
              <a:ext cx="108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30" name="Line 18"/>
            <p:cNvSpPr>
              <a:spLocks noChangeShapeType="1"/>
            </p:cNvSpPr>
            <p:nvPr/>
          </p:nvSpPr>
          <p:spPr bwMode="auto">
            <a:xfrm>
              <a:off x="4087" y="5569"/>
              <a:ext cx="39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31" name="Text Box 19"/>
            <p:cNvSpPr txBox="1">
              <a:spLocks noChangeArrowheads="1"/>
            </p:cNvSpPr>
            <p:nvPr/>
          </p:nvSpPr>
          <p:spPr bwMode="auto">
            <a:xfrm>
              <a:off x="7365" y="470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g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6510" y="5655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t</a:t>
              </a:r>
              <a:endParaRPr kumimoji="0" lang="en-US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3" name="Text Box 21"/>
            <p:cNvSpPr txBox="1">
              <a:spLocks noChangeArrowheads="1"/>
            </p:cNvSpPr>
            <p:nvPr/>
          </p:nvSpPr>
          <p:spPr bwMode="auto">
            <a:xfrm>
              <a:off x="6240" y="5069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n</a:t>
              </a:r>
              <a:endParaRPr kumimoji="0" lang="en-US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4" name="Text Box 22"/>
            <p:cNvSpPr txBox="1">
              <a:spLocks noChangeArrowheads="1"/>
            </p:cNvSpPr>
            <p:nvPr/>
          </p:nvSpPr>
          <p:spPr bwMode="auto">
            <a:xfrm>
              <a:off x="5392" y="3863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Contact body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6637" y="5742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Target body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6" name="Text Box 24"/>
            <p:cNvSpPr txBox="1">
              <a:spLocks noChangeArrowheads="1"/>
            </p:cNvSpPr>
            <p:nvPr/>
          </p:nvSpPr>
          <p:spPr bwMode="auto">
            <a:xfrm>
              <a:off x="6015" y="554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7" name="Text Box 25"/>
            <p:cNvSpPr txBox="1">
              <a:spLocks noChangeArrowheads="1"/>
            </p:cNvSpPr>
            <p:nvPr/>
          </p:nvSpPr>
          <p:spPr bwMode="auto">
            <a:xfrm>
              <a:off x="4950" y="561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8" name="Text Box 26"/>
            <p:cNvSpPr txBox="1">
              <a:spLocks noChangeArrowheads="1"/>
            </p:cNvSpPr>
            <p:nvPr/>
          </p:nvSpPr>
          <p:spPr bwMode="auto">
            <a:xfrm>
              <a:off x="4635" y="489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9" name="Text Box 27"/>
            <p:cNvSpPr txBox="1">
              <a:spLocks noChangeArrowheads="1"/>
            </p:cNvSpPr>
            <p:nvPr/>
          </p:nvSpPr>
          <p:spPr bwMode="auto">
            <a:xfrm>
              <a:off x="3877" y="527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8085" y="5264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6030" y="4199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</a:t>
              </a:r>
              <a:endParaRPr kumimoji="0" lang="en-US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2" name="Oval 30"/>
            <p:cNvSpPr>
              <a:spLocks noChangeArrowheads="1"/>
            </p:cNvSpPr>
            <p:nvPr/>
          </p:nvSpPr>
          <p:spPr bwMode="auto">
            <a:xfrm>
              <a:off x="6051" y="5532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3" name="Line 31"/>
            <p:cNvSpPr>
              <a:spLocks noChangeShapeType="1"/>
            </p:cNvSpPr>
            <p:nvPr/>
          </p:nvSpPr>
          <p:spPr bwMode="auto">
            <a:xfrm>
              <a:off x="4102" y="6184"/>
              <a:ext cx="388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4" name="Line 32"/>
            <p:cNvSpPr>
              <a:spLocks noChangeShapeType="1"/>
            </p:cNvSpPr>
            <p:nvPr/>
          </p:nvSpPr>
          <p:spPr bwMode="auto">
            <a:xfrm>
              <a:off x="79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5" name="Text Box 33"/>
            <p:cNvSpPr txBox="1">
              <a:spLocks noChangeArrowheads="1"/>
            </p:cNvSpPr>
            <p:nvPr/>
          </p:nvSpPr>
          <p:spPr bwMode="auto">
            <a:xfrm>
              <a:off x="6230" y="5935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L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6" name="Text Box 34"/>
            <p:cNvSpPr txBox="1">
              <a:spLocks noChangeArrowheads="1"/>
            </p:cNvSpPr>
            <p:nvPr/>
          </p:nvSpPr>
          <p:spPr bwMode="auto">
            <a:xfrm>
              <a:off x="5215" y="5282"/>
              <a:ext cx="29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r>
                <a:rPr kumimoji="0" lang="en-US" altLang="ko-KR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7" name="Oval 35"/>
            <p:cNvSpPr>
              <a:spLocks noChangeArrowheads="1"/>
            </p:cNvSpPr>
            <p:nvPr/>
          </p:nvSpPr>
          <p:spPr bwMode="auto">
            <a:xfrm>
              <a:off x="5121" y="552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35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1919862" y="2917861"/>
            <a:ext cx="5375883" cy="87330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DD57CD-9412-21EF-66F0-95EB4D95A9E6}"/>
                  </a:ext>
                </a:extLst>
              </p:cNvPr>
              <p:cNvSpPr txBox="1"/>
              <p:nvPr/>
            </p:nvSpPr>
            <p:spPr>
              <a:xfrm>
                <a:off x="1742831" y="2961919"/>
                <a:ext cx="5644049" cy="814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</m:d>
                        </m:den>
                      </m:f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DD57CD-9412-21EF-66F0-95EB4D95A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31" y="2961919"/>
                <a:ext cx="5644049" cy="814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Formulation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 at contact point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Gap function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Contact occurs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Contact forces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integration weight (length of element)</a:t>
                </a:r>
              </a:p>
              <a:p>
                <a:pPr lvl="1"/>
                <a:r>
                  <a:rPr lang="en-US" dirty="0"/>
                  <a:t>Contact force is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393880" y="1243173"/>
            <a:ext cx="2969303" cy="87330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5029" y="286649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Impenetrability condition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673767" y="4211027"/>
            <a:ext cx="2494813" cy="59444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1A1613-1DCD-C3DA-F314-4F11E11E815F}"/>
                  </a:ext>
                </a:extLst>
              </p:cNvPr>
              <p:cNvSpPr txBox="1"/>
              <p:nvPr/>
            </p:nvSpPr>
            <p:spPr>
              <a:xfrm>
                <a:off x="2377718" y="1243173"/>
                <a:ext cx="3089115" cy="83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1A1613-1DCD-C3DA-F314-4F11E11E8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18" y="1243173"/>
                <a:ext cx="3089115" cy="835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F851BF-2AA5-7245-1C56-7E0C867008CA}"/>
                  </a:ext>
                </a:extLst>
              </p:cNvPr>
              <p:cNvSpPr txBox="1"/>
              <p:nvPr/>
            </p:nvSpPr>
            <p:spPr>
              <a:xfrm>
                <a:off x="2041219" y="2771067"/>
                <a:ext cx="3278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F851BF-2AA5-7245-1C56-7E0C86700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19" y="2771067"/>
                <a:ext cx="3278270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5D0B31-384F-AFAA-3E9E-1A1A2201518C}"/>
                  </a:ext>
                </a:extLst>
              </p:cNvPr>
              <p:cNvSpPr txBox="1"/>
              <p:nvPr/>
            </p:nvSpPr>
            <p:spPr>
              <a:xfrm>
                <a:off x="2534112" y="4280676"/>
                <a:ext cx="26896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5D0B31-384F-AFAA-3E9E-1A1A22015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12" y="4280676"/>
                <a:ext cx="2689698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5E9E-A8DE-D02E-FC50-A2FBC78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Collocation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E62FA-8C82-7D1B-F8A1-BDAAA41ADE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Contact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integral along the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Collocation integral: Numerical integration at node location</a:t>
                </a:r>
              </a:p>
              <a:p>
                <a:r>
                  <a:rPr lang="en-US" dirty="0"/>
                  <a:t>Discrete contact form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Gauss quadrature is difficult because integration point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node</a:t>
                </a:r>
              </a:p>
              <a:p>
                <a:pPr lvl="1"/>
                <a:r>
                  <a:rPr lang="en-US" dirty="0"/>
                  <a:t>Collocation integral: integration points = node, weights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represents the domain that an integration point covers</a:t>
                </a:r>
              </a:p>
              <a:p>
                <a:pPr lvl="1"/>
                <a:r>
                  <a:rPr lang="en-US" dirty="0"/>
                  <a:t>calculating integration weight for general elements is difficult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can be included in the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by putting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for all contact nodes </a:t>
                </a:r>
              </a:p>
              <a:p>
                <a:pPr lvl="1"/>
                <a:r>
                  <a:rPr lang="en-US" dirty="0"/>
                  <a:t>can cause confusion interpreting the physical meaning of the gap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E62FA-8C82-7D1B-F8A1-BDAAA41AD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771A0-E054-5E8C-B17F-489D6CE4A96E}"/>
                  </a:ext>
                </a:extLst>
              </p:cNvPr>
              <p:cNvSpPr txBox="1"/>
              <p:nvPr/>
            </p:nvSpPr>
            <p:spPr>
              <a:xfrm>
                <a:off x="726332" y="2352538"/>
                <a:ext cx="8171234" cy="1130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𝑁𝐶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0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latin typeface="Cambria Math" panose="02040503050406030204" pitchFamily="18" charset="0"/>
                                            </a:rPr>
                                            <m:t>𝐞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𝑁𝐶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0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1" i="0">
                                              <a:latin typeface="Cambria Math" panose="02040503050406030204" pitchFamily="18" charset="0"/>
                                            </a:rPr>
                                            <m:t>𝐟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771A0-E054-5E8C-B17F-489D6CE4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32" y="2352538"/>
                <a:ext cx="8171234" cy="1130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037446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AB08-14A3-33E4-1131-57F60C12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AEB04-DA8A-2B6D-F298-CCC447446B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Discrete incremental form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Tangent stiffness: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Assembled contact stiffness: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N-R iteration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Residual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ext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int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AEB04-DA8A-2B6D-F298-CCC447446B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E83328-1637-13AA-1F28-9893DC3C4802}"/>
                  </a:ext>
                </a:extLst>
              </p:cNvPr>
              <p:cNvSpPr txBox="1"/>
              <p:nvPr/>
            </p:nvSpPr>
            <p:spPr>
              <a:xfrm>
                <a:off x="304141" y="1295472"/>
                <a:ext cx="8521429" cy="957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𝑁𝐶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Sup>
                                    <m:sSub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0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𝑁𝐶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0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Sup>
                        <m:sSub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E83328-1637-13AA-1F28-9893DC3C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1" y="1295472"/>
                <a:ext cx="8521429" cy="957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B9307B-7D93-E102-90CC-489CAA67E3EB}"/>
                  </a:ext>
                </a:extLst>
              </p:cNvPr>
              <p:cNvSpPr txBox="1"/>
              <p:nvPr/>
            </p:nvSpPr>
            <p:spPr>
              <a:xfrm>
                <a:off x="959796" y="3916082"/>
                <a:ext cx="6595353" cy="51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B9307B-7D93-E102-90CC-489CAA67E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96" y="3916082"/>
                <a:ext cx="6595353" cy="518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33961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D221-67C4-8371-48EF-736F7F15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Collocation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A5D51-F4CA-6D1F-AE98-C12DDAD622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Single element: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integration weight is ignored,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=500 </m:t>
                    </m:r>
                    <m:r>
                      <m:rPr>
                        <m:nor/>
                      </m:rPr>
                      <a:rPr lang="en-US"/>
                      <m:t>N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/2=0.5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lvl="1"/>
                <a:r>
                  <a:rPr lang="en-US" dirty="0"/>
                  <a:t>Analytical solution (slide 40): </a:t>
                </a:r>
                <a:br>
                  <a:rPr lang="en-US" dirty="0"/>
                </a:br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=−0.01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A5D51-F4CA-6D1F-AE98-C12DDAD62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rigid floor&#10;&#10;AI-generated content may be incorrect.">
            <a:extLst>
              <a:ext uri="{FF2B5EF4-FFF2-40B4-BE49-F238E27FC236}">
                <a16:creationId xmlns:a16="http://schemas.microsoft.com/office/drawing/2014/main" id="{1349A59F-9120-6316-F739-5B44FA230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17" y="4488075"/>
            <a:ext cx="4339652" cy="2225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4484BE-2765-50F2-092F-C9CCA0C25952}"/>
                  </a:ext>
                </a:extLst>
              </p:cNvPr>
              <p:cNvSpPr txBox="1"/>
              <p:nvPr/>
            </p:nvSpPr>
            <p:spPr>
              <a:xfrm>
                <a:off x="6028573" y="4744015"/>
                <a:ext cx="16326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=1.0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4484BE-2765-50F2-092F-C9CCA0C25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573" y="4744015"/>
                <a:ext cx="1632624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E357DA-ED29-7EB3-BEE6-23FC88655DA2}"/>
                  </a:ext>
                </a:extLst>
              </p:cNvPr>
              <p:cNvSpPr txBox="1"/>
              <p:nvPr/>
            </p:nvSpPr>
            <p:spPr>
              <a:xfrm>
                <a:off x="1742728" y="1664933"/>
                <a:ext cx="5102157" cy="67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=−0.005,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E357DA-ED29-7EB3-BEE6-23FC8865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28" y="1664933"/>
                <a:ext cx="5102157" cy="677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46E9CD-9727-D29A-8449-6D8CE9CF7FA3}"/>
                  </a:ext>
                </a:extLst>
              </p:cNvPr>
              <p:cNvSpPr txBox="1"/>
              <p:nvPr/>
            </p:nvSpPr>
            <p:spPr>
              <a:xfrm>
                <a:off x="1632481" y="2770083"/>
                <a:ext cx="5322650" cy="67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=−0.01,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46E9CD-9727-D29A-8449-6D8CE9CF7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81" y="2770083"/>
                <a:ext cx="5322650" cy="677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629474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D26D-AA66-0A93-E0FC-F8C29E96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Collocation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9E337-5CC0-4340-36AD-AA25397FBB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Four elements:</a:t>
                </a:r>
              </a:p>
              <a:p>
                <a:pPr lvl="1"/>
                <a:r>
                  <a:rPr lang="en-US" dirty="0"/>
                  <a:t>when integration weight is ignored, uniform contact stress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contact force is equally distributed two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en-US"/>
                      <m:t>N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en-US"/>
                      <m:t>N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/2=0.25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0.25=0.5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Therefore, including integration weights is correct</a:t>
                </a:r>
              </a:p>
              <a:p>
                <a:r>
                  <a:rPr lang="en-US" dirty="0">
                    <a:solidFill>
                      <a:srgbClr val="2C02C6"/>
                    </a:solidFill>
                  </a:rPr>
                  <a:t>If integration weights are not used,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includes integration weights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9E337-5CC0-4340-36AD-AA25397FBB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BAA910-38BE-A239-A940-78D4BE825EF4}"/>
                  </a:ext>
                </a:extLst>
              </p:cNvPr>
              <p:cNvSpPr txBox="1"/>
              <p:nvPr/>
            </p:nvSpPr>
            <p:spPr>
              <a:xfrm>
                <a:off x="1319871" y="1995334"/>
                <a:ext cx="6489969" cy="67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=−0.0025,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BAA910-38BE-A239-A940-78D4BE825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71" y="1995334"/>
                <a:ext cx="6489969" cy="677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D0AE3-C62A-5CEF-57B6-CFCE0C150134}"/>
                  </a:ext>
                </a:extLst>
              </p:cNvPr>
              <p:cNvSpPr txBox="1"/>
              <p:nvPr/>
            </p:nvSpPr>
            <p:spPr>
              <a:xfrm>
                <a:off x="1395919" y="3007293"/>
                <a:ext cx="6489969" cy="67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=−0.01,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D0AE3-C62A-5CEF-57B6-CFCE0C15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19" y="3007293"/>
                <a:ext cx="6489969" cy="677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580222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Frictional Slip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Frictional slip</a:t>
            </a:r>
          </a:p>
          <a:p>
            <a:endParaRPr lang="en-US" dirty="0"/>
          </a:p>
          <a:p>
            <a:r>
              <a:rPr lang="en-US" dirty="0"/>
              <a:t>Friction force and tangent stiffness (stick condition)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Friction force and tangent stiffness (slip condition)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7899F5-AA70-7636-C976-F908BCAAB218}"/>
                  </a:ext>
                </a:extLst>
              </p:cNvPr>
              <p:cNvSpPr txBox="1"/>
              <p:nvPr/>
            </p:nvSpPr>
            <p:spPr>
              <a:xfrm>
                <a:off x="869516" y="1258245"/>
                <a:ext cx="2398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7899F5-AA70-7636-C976-F908BCAAB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6" y="1258245"/>
                <a:ext cx="2398349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F4D643-2753-15B4-3D06-F447EBF077D0}"/>
                  </a:ext>
                </a:extLst>
              </p:cNvPr>
              <p:cNvSpPr txBox="1"/>
              <p:nvPr/>
            </p:nvSpPr>
            <p:spPr>
              <a:xfrm>
                <a:off x="777957" y="2772843"/>
                <a:ext cx="2116670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F4D643-2753-15B4-3D06-F447EBF0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57" y="2772843"/>
                <a:ext cx="2116670" cy="472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EDE1F1-52B8-BCA5-44E0-B13C1F2F707C}"/>
                  </a:ext>
                </a:extLst>
              </p:cNvPr>
              <p:cNvSpPr txBox="1"/>
              <p:nvPr/>
            </p:nvSpPr>
            <p:spPr>
              <a:xfrm>
                <a:off x="814532" y="3855110"/>
                <a:ext cx="67158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      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EDE1F1-52B8-BCA5-44E0-B13C1F2F7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32" y="3855110"/>
                <a:ext cx="6715813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AAE656-1133-C400-0051-F2751AC4F717}"/>
                  </a:ext>
                </a:extLst>
              </p:cNvPr>
              <p:cNvSpPr txBox="1"/>
              <p:nvPr/>
            </p:nvSpPr>
            <p:spPr>
              <a:xfrm>
                <a:off x="832523" y="4456588"/>
                <a:ext cx="3331681" cy="469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AAE656-1133-C400-0051-F2751AC4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23" y="4456588"/>
                <a:ext cx="3331681" cy="469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30956B-E6B6-9890-D6E5-A7F0D644BC3A}"/>
                  </a:ext>
                </a:extLst>
              </p:cNvPr>
              <p:cNvSpPr txBox="1"/>
              <p:nvPr/>
            </p:nvSpPr>
            <p:spPr>
              <a:xfrm>
                <a:off x="711108" y="2212753"/>
                <a:ext cx="5741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      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  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30956B-E6B6-9890-D6E5-A7F0D644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8" y="2212753"/>
                <a:ext cx="5741572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267027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18AA-57CF-5E39-CC3D-EB139D79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Frictional Slip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DC445-468C-61A6-7A9C-CD673FAFA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Tangential form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Linearized tangential form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N-R iteration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lvl="1"/>
                <a:r>
                  <a:rPr lang="en-US" dirty="0"/>
                  <a:t>Contact stiffness: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Contact force: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DC445-468C-61A6-7A9C-CD673FAFA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8EA19-AA4E-0934-D9AB-6D090DCBEBC5}"/>
                  </a:ext>
                </a:extLst>
              </p:cNvPr>
              <p:cNvSpPr txBox="1"/>
              <p:nvPr/>
            </p:nvSpPr>
            <p:spPr>
              <a:xfrm>
                <a:off x="1070043" y="1154350"/>
                <a:ext cx="5106270" cy="1138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)≈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𝑁𝐶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8EA19-AA4E-0934-D9AB-6D090DCBE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43" y="1154350"/>
                <a:ext cx="5106270" cy="1138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791B8A-677B-DEF6-94DC-E35D7C954BAD}"/>
                  </a:ext>
                </a:extLst>
              </p:cNvPr>
              <p:cNvSpPr txBox="1"/>
              <p:nvPr/>
            </p:nvSpPr>
            <p:spPr>
              <a:xfrm>
                <a:off x="1134893" y="2795081"/>
                <a:ext cx="5821787" cy="1138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)≈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𝑁𝐶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791B8A-677B-DEF6-94DC-E35D7C954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93" y="2795081"/>
                <a:ext cx="5821787" cy="1138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66DED-A699-9A52-BC6D-B9070C0D8743}"/>
                  </a:ext>
                </a:extLst>
              </p:cNvPr>
              <p:cNvSpPr txBox="1"/>
              <p:nvPr/>
            </p:nvSpPr>
            <p:spPr>
              <a:xfrm>
                <a:off x="1225685" y="4435812"/>
                <a:ext cx="6385338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res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},  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66DED-A699-9A52-BC6D-B9070C0D8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85" y="4435812"/>
                <a:ext cx="6385338" cy="523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117728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133D-56F5-A7DB-A374-E559024F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Flexible-Flexible Contact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A91DD-1450-EA9C-9985-D2DAC6A8AA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Both contact and target bodies are deformable</a:t>
                </a:r>
              </a:p>
              <a:p>
                <a:pPr lvl="1"/>
                <a:r>
                  <a:rPr lang="en-US" dirty="0"/>
                  <a:t>Equal and opposite contact force is applied at contact node and target segment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need interpolate contact force at target segment</a:t>
                </a:r>
              </a:p>
              <a:p>
                <a:pPr lvl="1"/>
                <a:r>
                  <a:rPr lang="en-US" dirty="0"/>
                  <a:t>Let contact force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b="1" i="1"/>
                          <m:t>𝐟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  <m:sup>
                        <m:r>
                          <a:rPr lang="en-US" i="1"/>
                          <m:t>𝑐</m:t>
                        </m:r>
                      </m:sup>
                    </m:sSubSup>
                  </m:oMath>
                </a14:m>
                <a:r>
                  <a:rPr lang="en-US" dirty="0"/>
                  <a:t> at a contact node</a:t>
                </a:r>
              </a:p>
              <a:p>
                <a:pPr lvl="1"/>
                <a:r>
                  <a:rPr lang="en-US" dirty="0"/>
                  <a:t>Contact forces at target nodes are </a:t>
                </a:r>
                <a14:m>
                  <m:oMath xmlns:m="http://schemas.openxmlformats.org/officeDocument/2006/math">
                    <m:r>
                      <a:rPr lang="en-US" i="1"/>
                      <m:t>[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b="1" i="1"/>
                          <m:t>𝐟</m:t>
                        </m:r>
                      </m:e>
                      <m:sub>
                        <m:r>
                          <a:rPr lang="en-US" i="1"/>
                          <m:t>𝑐</m:t>
                        </m:r>
                        <m:r>
                          <a:rPr lang="en-US" i="1"/>
                          <m:t>1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</m:sSubSup>
                    <m:r>
                      <a:rPr lang="en-US" i="1"/>
                      <m:t>,</m:t>
                    </m:r>
                    <m:r>
                      <m:rPr>
                        <m:nor/>
                      </m:rPr>
                      <a:rPr lang="en-US"/>
                      <m:t> 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b="1" i="1"/>
                          <m:t>𝐟</m:t>
                        </m:r>
                      </m:e>
                      <m:sub>
                        <m:r>
                          <a:rPr lang="en-US" i="1"/>
                          <m:t>𝑐</m:t>
                        </m:r>
                        <m:r>
                          <a:rPr lang="en-US" i="1"/>
                          <m:t>2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</m:sSubSup>
                    <m:r>
                      <a:rPr lang="en-US" i="1"/>
                      <m:t>]=[−(1−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𝜉</m:t>
                        </m:r>
                      </m:e>
                      <m:sub>
                        <m:r>
                          <a:rPr lang="en-US" i="1"/>
                          <m:t>𝑐</m:t>
                        </m:r>
                      </m:sub>
                    </m:sSub>
                    <m:r>
                      <a:rPr lang="en-US" i="1"/>
                      <m:t>)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b="1" i="1"/>
                          <m:t>𝐟</m:t>
                        </m:r>
                      </m:e>
                      <m:sub>
                        <m:r>
                          <a:rPr lang="en-US" i="1"/>
                          <m:t>𝑐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</m:sSubSup>
                    <m:r>
                      <a:rPr lang="en-US" i="1"/>
                      <m:t>,</m:t>
                    </m:r>
                    <m:r>
                      <m:rPr>
                        <m:nor/>
                      </m:rPr>
                      <a:rPr lang="en-US"/>
                      <m:t> </m:t>
                    </m:r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𝜉</m:t>
                        </m:r>
                      </m:e>
                      <m:sub>
                        <m:r>
                          <a:rPr lang="en-US" i="1"/>
                          <m:t>𝑐</m:t>
                        </m:r>
                      </m:sub>
                    </m:sSub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b="1" i="1"/>
                          <m:t>𝐟</m:t>
                        </m:r>
                      </m:e>
                      <m:sub>
                        <m:r>
                          <a:rPr lang="en-US" i="1"/>
                          <m:t>𝑐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</m:sSubSup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Contact forces at contact pair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/>
                        </m:ctrlPr>
                      </m:accPr>
                      <m:e>
                        <m:r>
                          <a:rPr lang="en-US" b="1" i="1"/>
                          <m:t>𝐱</m:t>
                        </m:r>
                      </m:e>
                    </m:acc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{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b="1" i="1"/>
                              <m:t>𝐱</m:t>
                            </m:r>
                          </m:e>
                          <m:sub>
                            <m:r>
                              <a:rPr lang="en-US" i="1"/>
                              <m:t>𝑠</m:t>
                            </m:r>
                          </m:sub>
                        </m:sSub>
                        <m:r>
                          <a:rPr lang="en-US" i="1"/>
                          <m:t>,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b="1" i="1"/>
                              <m:t>𝐱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  <m:r>
                          <a:rPr lang="en-US" i="1"/>
                          <m:t>,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b="1" i="1"/>
                              <m:t>𝐱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  <m:r>
                          <a:rPr lang="en-US" i="1"/>
                          <m:t>}</m:t>
                        </m:r>
                      </m:e>
                      <m:sup>
                        <m:r>
                          <m:rPr>
                            <m:nor/>
                          </m:rPr>
                          <a:rPr lang="en-US"/>
                          <m:t>T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A91DD-1450-EA9C-9985-D2DAC6A8A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92024-644E-57CA-0689-D25A7EC18BCE}"/>
                  </a:ext>
                </a:extLst>
              </p:cNvPr>
              <p:cNvSpPr txBox="1"/>
              <p:nvPr/>
            </p:nvSpPr>
            <p:spPr>
              <a:xfrm>
                <a:off x="1623974" y="3470360"/>
                <a:ext cx="5230539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</m:acc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sepChr m:val=",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  <m:e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92024-644E-57CA-0689-D25A7EC18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74" y="3470360"/>
                <a:ext cx="5230539" cy="493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3">
            <a:extLst>
              <a:ext uri="{FF2B5EF4-FFF2-40B4-BE49-F238E27FC236}">
                <a16:creationId xmlns:a16="http://schemas.microsoft.com/office/drawing/2014/main" id="{5E446F19-E9FD-5A28-E208-95890B8E5DFA}"/>
              </a:ext>
            </a:extLst>
          </p:cNvPr>
          <p:cNvGrpSpPr>
            <a:grpSpLocks/>
          </p:cNvGrpSpPr>
          <p:nvPr/>
        </p:nvGrpSpPr>
        <p:grpSpPr bwMode="auto">
          <a:xfrm>
            <a:off x="1544085" y="4314545"/>
            <a:ext cx="5572316" cy="2398993"/>
            <a:chOff x="3192" y="3738"/>
            <a:chExt cx="5851" cy="2519"/>
          </a:xfrm>
        </p:grpSpPr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B85DA2CF-CB9F-4E71-E256-BD507DB9E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" y="3738"/>
              <a:ext cx="1711" cy="7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5B31790B-3D64-8F3D-2140-A1A365717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2" y="3783"/>
              <a:ext cx="1681" cy="7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63502C6F-C4C6-5D23-5045-9C0C0D327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2" y="5570"/>
              <a:ext cx="1051" cy="4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18510B14-1AF1-B712-689C-3F2D82A78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2" y="5570"/>
              <a:ext cx="901" cy="5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B616069D-60AE-086A-8E27-3EA699128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" y="4534"/>
              <a:ext cx="1" cy="10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98F20E33-DEE0-E808-3836-5F641454C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" y="5569"/>
              <a:ext cx="6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C1329494-2BBD-6B9B-5B82-1DA52B7B7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7" y="5088"/>
              <a:ext cx="1" cy="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120A945C-05EA-A699-06E9-DC19B54CA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2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A9C4BA38-A95A-0E6D-A933-060355FA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359E00E1-7BFF-ECB9-F2DA-EFDFDB748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" y="4489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0AD24DB4-7D2E-0EF6-77FC-8705DB0B3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CFCE28C8-44D5-E459-11BB-E30FFD1F3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5924"/>
              <a:ext cx="19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71819F3C-555C-7BEB-FEE7-BD792C699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2" y="4489"/>
              <a:ext cx="1" cy="10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476CE7E9-D049-6E3A-A3A0-A0ED9E4E5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5243"/>
              <a:ext cx="108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85097789-71BE-74E2-6D4F-9BC800383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7" y="5569"/>
              <a:ext cx="39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233A2674-E540-1BAB-ED7F-40AE2157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5" y="470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g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9DE3563B-60A8-00AA-AD7F-89FCBF648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" y="5655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t</a:t>
              </a:r>
              <a:endParaRPr kumimoji="0" lang="en-US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998AD35B-C34F-64B4-C521-F3F10D552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" y="5069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n</a:t>
              </a:r>
              <a:endParaRPr kumimoji="0" lang="en-US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57F04949-9ADC-E6BF-1FD2-C6DB9F201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2" y="3863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Contact body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7095FC8E-D528-54F9-1330-9FF3BE205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7" y="5742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Target body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1861F1B3-3336-8CEB-947A-E8370C66E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" y="554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BA04D8D8-2D50-3EA7-7B35-F75952D1C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" y="561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Text Box 26">
              <a:extLst>
                <a:ext uri="{FF2B5EF4-FFF2-40B4-BE49-F238E27FC236}">
                  <a16:creationId xmlns:a16="http://schemas.microsoft.com/office/drawing/2014/main" id="{B43DC605-0827-0064-B0AA-B567FA7AC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5" y="489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638BC3A0-A0B7-DD7E-E35B-41BCB7C71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" y="527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E392DBF1-CC7E-CA8E-A91E-15CD55549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5" y="5264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938A89DF-A46D-A4B5-C185-D7819591A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" y="4199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</a:t>
              </a:r>
              <a:endParaRPr kumimoji="0" lang="en-US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Oval 30">
              <a:extLst>
                <a:ext uri="{FF2B5EF4-FFF2-40B4-BE49-F238E27FC236}">
                  <a16:creationId xmlns:a16="http://schemas.microsoft.com/office/drawing/2014/main" id="{41AD0C47-474D-ABC0-9085-C3352199F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" y="5532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FBDC4CEE-A0EA-F0B3-B819-1F8A41333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" y="6184"/>
              <a:ext cx="388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23B5D78F-DAF6-1B71-4228-9147B56D0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C79B54B6-E76F-5ECC-CA47-83263B86D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" y="5935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L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Text Box 34">
              <a:extLst>
                <a:ext uri="{FF2B5EF4-FFF2-40B4-BE49-F238E27FC236}">
                  <a16:creationId xmlns:a16="http://schemas.microsoft.com/office/drawing/2014/main" id="{80D39B2A-7B19-6DCD-C94A-9D09B6EE1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" y="5282"/>
              <a:ext cx="29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r>
                <a:rPr kumimoji="0" lang="en-US" altLang="ko-KR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Oval 35">
              <a:extLst>
                <a:ext uri="{FF2B5EF4-FFF2-40B4-BE49-F238E27FC236}">
                  <a16:creationId xmlns:a16="http://schemas.microsoft.com/office/drawing/2014/main" id="{B5FFED09-1B76-FCF5-616D-B18AAFEA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552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977420-644A-7230-4537-B2CB0566E483}"/>
                  </a:ext>
                </a:extLst>
              </p:cNvPr>
              <p:cNvSpPr txBox="1"/>
              <p:nvPr/>
            </p:nvSpPr>
            <p:spPr>
              <a:xfrm>
                <a:off x="6024957" y="4271249"/>
                <a:ext cx="3065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977420-644A-7230-4537-B2CB0566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957" y="4271249"/>
                <a:ext cx="3065068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3BABEF-2C5F-E5E5-9232-3442ACF7D620}"/>
                  </a:ext>
                </a:extLst>
              </p:cNvPr>
              <p:cNvSpPr txBox="1"/>
              <p:nvPr/>
            </p:nvSpPr>
            <p:spPr>
              <a:xfrm>
                <a:off x="6078931" y="4747337"/>
                <a:ext cx="30650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3BABEF-2C5F-E5E5-9232-3442ACF7D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31" y="4747337"/>
                <a:ext cx="3065069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69286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Problem – Boundary Nonlinearity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problem is categorized as boundary nonlinearity</a:t>
            </a:r>
          </a:p>
          <a:p>
            <a:r>
              <a:rPr lang="en-US" dirty="0"/>
              <a:t>Body 1 cannot penetrate Body 2 (impenetrability)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Why nonlinear?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Both contact boundary and contact </a:t>
            </a:r>
            <a:br>
              <a:rPr lang="en-US" dirty="0">
                <a:solidFill>
                  <a:srgbClr val="2C02C6"/>
                </a:solidFill>
              </a:rPr>
            </a:br>
            <a:r>
              <a:rPr lang="en-US" dirty="0">
                <a:solidFill>
                  <a:srgbClr val="2C02C6"/>
                </a:solidFill>
              </a:rPr>
              <a:t>stress are unknown!!!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Abrupt change </a:t>
            </a:r>
            <a:r>
              <a:rPr lang="en-US" dirty="0"/>
              <a:t>in contact force</a:t>
            </a:r>
            <a:br>
              <a:rPr lang="en-US" dirty="0"/>
            </a:br>
            <a:r>
              <a:rPr lang="en-US" dirty="0"/>
              <a:t>(difficult in NR iteration)</a:t>
            </a:r>
          </a:p>
        </p:txBody>
      </p:sp>
      <p:grpSp>
        <p:nvGrpSpPr>
          <p:cNvPr id="5" name="Group 29"/>
          <p:cNvGrpSpPr/>
          <p:nvPr/>
        </p:nvGrpSpPr>
        <p:grpSpPr>
          <a:xfrm>
            <a:off x="1291021" y="2129663"/>
            <a:ext cx="6112055" cy="1950095"/>
            <a:chOff x="1185917" y="1992756"/>
            <a:chExt cx="6112055" cy="1950095"/>
          </a:xfrm>
        </p:grpSpPr>
        <p:sp>
          <p:nvSpPr>
            <p:cNvPr id="4" name="Freeform 3"/>
            <p:cNvSpPr/>
            <p:nvPr/>
          </p:nvSpPr>
          <p:spPr bwMode="auto">
            <a:xfrm>
              <a:off x="1185917" y="2051269"/>
              <a:ext cx="1518745" cy="1557283"/>
            </a:xfrm>
            <a:custGeom>
              <a:avLst/>
              <a:gdLst>
                <a:gd name="connsiteX0" fmla="*/ 422166 w 1518745"/>
                <a:gd name="connsiteY0" fmla="*/ 124372 h 1557283"/>
                <a:gd name="connsiteX1" fmla="*/ 989724 w 1518745"/>
                <a:gd name="connsiteY1" fmla="*/ 40290 h 1557283"/>
                <a:gd name="connsiteX2" fmla="*/ 1368097 w 1518745"/>
                <a:gd name="connsiteY2" fmla="*/ 366110 h 1557283"/>
                <a:gd name="connsiteX3" fmla="*/ 1452180 w 1518745"/>
                <a:gd name="connsiteY3" fmla="*/ 586828 h 1557283"/>
                <a:gd name="connsiteX4" fmla="*/ 1494221 w 1518745"/>
                <a:gd name="connsiteY4" fmla="*/ 923159 h 1557283"/>
                <a:gd name="connsiteX5" fmla="*/ 1347076 w 1518745"/>
                <a:gd name="connsiteY5" fmla="*/ 1427655 h 1557283"/>
                <a:gd name="connsiteX6" fmla="*/ 464207 w 1518745"/>
                <a:gd name="connsiteY6" fmla="*/ 1469697 h 1557283"/>
                <a:gd name="connsiteX7" fmla="*/ 43793 w 1518745"/>
                <a:gd name="connsiteY7" fmla="*/ 902138 h 1557283"/>
                <a:gd name="connsiteX8" fmla="*/ 201449 w 1518745"/>
                <a:gd name="connsiteY8" fmla="*/ 366110 h 1557283"/>
                <a:gd name="connsiteX9" fmla="*/ 422166 w 1518745"/>
                <a:gd name="connsiteY9" fmla="*/ 124372 h 15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8745" h="1557283">
                  <a:moveTo>
                    <a:pt x="422166" y="124372"/>
                  </a:moveTo>
                  <a:cubicBezTo>
                    <a:pt x="553545" y="70069"/>
                    <a:pt x="832069" y="0"/>
                    <a:pt x="989724" y="40290"/>
                  </a:cubicBezTo>
                  <a:cubicBezTo>
                    <a:pt x="1147379" y="80580"/>
                    <a:pt x="1291021" y="275020"/>
                    <a:pt x="1368097" y="366110"/>
                  </a:cubicBezTo>
                  <a:cubicBezTo>
                    <a:pt x="1445173" y="457200"/>
                    <a:pt x="1431159" y="493987"/>
                    <a:pt x="1452180" y="586828"/>
                  </a:cubicBezTo>
                  <a:cubicBezTo>
                    <a:pt x="1473201" y="679669"/>
                    <a:pt x="1511738" y="783021"/>
                    <a:pt x="1494221" y="923159"/>
                  </a:cubicBezTo>
                  <a:cubicBezTo>
                    <a:pt x="1476704" y="1063297"/>
                    <a:pt x="1518745" y="1336565"/>
                    <a:pt x="1347076" y="1427655"/>
                  </a:cubicBezTo>
                  <a:cubicBezTo>
                    <a:pt x="1175407" y="1518745"/>
                    <a:pt x="681421" y="1557283"/>
                    <a:pt x="464207" y="1469697"/>
                  </a:cubicBezTo>
                  <a:cubicBezTo>
                    <a:pt x="246993" y="1382111"/>
                    <a:pt x="87586" y="1086069"/>
                    <a:pt x="43793" y="902138"/>
                  </a:cubicBezTo>
                  <a:cubicBezTo>
                    <a:pt x="0" y="718207"/>
                    <a:pt x="141890" y="495738"/>
                    <a:pt x="201449" y="366110"/>
                  </a:cubicBezTo>
                  <a:cubicBezTo>
                    <a:pt x="261008" y="236482"/>
                    <a:pt x="290787" y="178675"/>
                    <a:pt x="422166" y="12437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610301" y="1992756"/>
              <a:ext cx="1479220" cy="1502332"/>
            </a:xfrm>
            <a:custGeom>
              <a:avLst/>
              <a:gdLst>
                <a:gd name="connsiteX0" fmla="*/ 748277 w 1479220"/>
                <a:gd name="connsiteY0" fmla="*/ 31058 h 1502332"/>
                <a:gd name="connsiteX1" fmla="*/ 401585 w 1479220"/>
                <a:gd name="connsiteY1" fmla="*/ 31058 h 1502332"/>
                <a:gd name="connsiteX2" fmla="*/ 167568 w 1479220"/>
                <a:gd name="connsiteY2" fmla="*/ 217405 h 1502332"/>
                <a:gd name="connsiteX3" fmla="*/ 20224 w 1479220"/>
                <a:gd name="connsiteY3" fmla="*/ 460089 h 1502332"/>
                <a:gd name="connsiteX4" fmla="*/ 46226 w 1479220"/>
                <a:gd name="connsiteY4" fmla="*/ 689773 h 1502332"/>
                <a:gd name="connsiteX5" fmla="*/ 76562 w 1479220"/>
                <a:gd name="connsiteY5" fmla="*/ 841451 h 1502332"/>
                <a:gd name="connsiteX6" fmla="*/ 67894 w 1479220"/>
                <a:gd name="connsiteY6" fmla="*/ 1084135 h 1502332"/>
                <a:gd name="connsiteX7" fmla="*/ 171902 w 1479220"/>
                <a:gd name="connsiteY7" fmla="*/ 1326819 h 1502332"/>
                <a:gd name="connsiteX8" fmla="*/ 618268 w 1479220"/>
                <a:gd name="connsiteY8" fmla="*/ 1487164 h 1502332"/>
                <a:gd name="connsiteX9" fmla="*/ 1237980 w 1479220"/>
                <a:gd name="connsiteY9" fmla="*/ 1235813 h 1502332"/>
                <a:gd name="connsiteX10" fmla="*/ 1445995 w 1479220"/>
                <a:gd name="connsiteY10" fmla="*/ 542429 h 1502332"/>
                <a:gd name="connsiteX11" fmla="*/ 1038632 w 1479220"/>
                <a:gd name="connsiteY11" fmla="*/ 130732 h 1502332"/>
                <a:gd name="connsiteX12" fmla="*/ 748277 w 1479220"/>
                <a:gd name="connsiteY12" fmla="*/ 31058 h 150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220" h="1502332">
                  <a:moveTo>
                    <a:pt x="748277" y="31058"/>
                  </a:moveTo>
                  <a:cubicBezTo>
                    <a:pt x="642103" y="14446"/>
                    <a:pt x="498370" y="0"/>
                    <a:pt x="401585" y="31058"/>
                  </a:cubicBezTo>
                  <a:cubicBezTo>
                    <a:pt x="304800" y="62116"/>
                    <a:pt x="231128" y="145900"/>
                    <a:pt x="167568" y="217405"/>
                  </a:cubicBezTo>
                  <a:cubicBezTo>
                    <a:pt x="104008" y="288910"/>
                    <a:pt x="40448" y="381361"/>
                    <a:pt x="20224" y="460089"/>
                  </a:cubicBezTo>
                  <a:cubicBezTo>
                    <a:pt x="0" y="538817"/>
                    <a:pt x="36836" y="626213"/>
                    <a:pt x="46226" y="689773"/>
                  </a:cubicBezTo>
                  <a:cubicBezTo>
                    <a:pt x="55616" y="753333"/>
                    <a:pt x="72951" y="775724"/>
                    <a:pt x="76562" y="841451"/>
                  </a:cubicBezTo>
                  <a:cubicBezTo>
                    <a:pt x="80173" y="907178"/>
                    <a:pt x="52004" y="1003240"/>
                    <a:pt x="67894" y="1084135"/>
                  </a:cubicBezTo>
                  <a:cubicBezTo>
                    <a:pt x="83784" y="1165030"/>
                    <a:pt x="80173" y="1259648"/>
                    <a:pt x="171902" y="1326819"/>
                  </a:cubicBezTo>
                  <a:cubicBezTo>
                    <a:pt x="263631" y="1393990"/>
                    <a:pt x="440588" y="1502332"/>
                    <a:pt x="618268" y="1487164"/>
                  </a:cubicBezTo>
                  <a:cubicBezTo>
                    <a:pt x="795948" y="1471996"/>
                    <a:pt x="1100026" y="1393269"/>
                    <a:pt x="1237980" y="1235813"/>
                  </a:cubicBezTo>
                  <a:cubicBezTo>
                    <a:pt x="1375934" y="1078357"/>
                    <a:pt x="1479220" y="726609"/>
                    <a:pt x="1445995" y="542429"/>
                  </a:cubicBezTo>
                  <a:cubicBezTo>
                    <a:pt x="1412770" y="358249"/>
                    <a:pt x="1157085" y="215960"/>
                    <a:pt x="1038632" y="130732"/>
                  </a:cubicBezTo>
                  <a:cubicBezTo>
                    <a:pt x="920179" y="45504"/>
                    <a:pt x="854451" y="47670"/>
                    <a:pt x="748277" y="3105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2550" y="2194171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Body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01460" y="2272999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Body 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2290763" y="2609851"/>
              <a:ext cx="333375" cy="85725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319341" y="2805114"/>
              <a:ext cx="361949" cy="42861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309813" y="2990850"/>
              <a:ext cx="361953" cy="14290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2647951" y="2500312"/>
              <a:ext cx="338137" cy="104777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 flipV="1">
              <a:off x="2695580" y="2771774"/>
              <a:ext cx="357183" cy="38103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>
              <a:off x="2676529" y="3009904"/>
              <a:ext cx="376235" cy="28573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2669628" y="2995452"/>
              <a:ext cx="977462" cy="746234"/>
            </a:xfrm>
            <a:custGeom>
              <a:avLst/>
              <a:gdLst>
                <a:gd name="connsiteX0" fmla="*/ 0 w 977462"/>
                <a:gd name="connsiteY0" fmla="*/ 0 h 746234"/>
                <a:gd name="connsiteX1" fmla="*/ 252248 w 977462"/>
                <a:gd name="connsiteY1" fmla="*/ 588579 h 746234"/>
                <a:gd name="connsiteX2" fmla="*/ 977462 w 977462"/>
                <a:gd name="connsiteY2" fmla="*/ 746234 h 74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462" h="746234">
                  <a:moveTo>
                    <a:pt x="0" y="0"/>
                  </a:moveTo>
                  <a:cubicBezTo>
                    <a:pt x="44669" y="232103"/>
                    <a:pt x="89338" y="464207"/>
                    <a:pt x="252248" y="588579"/>
                  </a:cubicBezTo>
                  <a:cubicBezTo>
                    <a:pt x="415158" y="712951"/>
                    <a:pt x="696310" y="729592"/>
                    <a:pt x="977462" y="746234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3516" y="3573519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Contact boundary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25309" y="2937641"/>
              <a:ext cx="3172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Contact stress (compressive)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10800000">
              <a:off x="2974429" y="2785243"/>
              <a:ext cx="1150881" cy="29502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lg" len="lg"/>
            </a:ln>
            <a:effectLst/>
          </p:spPr>
        </p:cxnSp>
      </p:grpSp>
      <p:grpSp>
        <p:nvGrpSpPr>
          <p:cNvPr id="6" name="Group 20"/>
          <p:cNvGrpSpPr/>
          <p:nvPr/>
        </p:nvGrpSpPr>
        <p:grpSpPr>
          <a:xfrm>
            <a:off x="5974472" y="4525791"/>
            <a:ext cx="2636209" cy="1839324"/>
            <a:chOff x="5488322" y="983841"/>
            <a:chExt cx="2636209" cy="1839324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rot="5400000" flipH="1" flipV="1">
              <a:off x="5715000" y="2016880"/>
              <a:ext cx="13716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0800000" flipH="1" flipV="1">
              <a:off x="5488322" y="2444183"/>
              <a:ext cx="159730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6760055" y="2453833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Penetration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5555848" y="2442258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974473" y="2027483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5599016" y="983841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Contact force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C5CA-6DB2-F9D0-A85C-116D3B3B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Flexible-Flexible Contact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84EEA-53E0-8033-2F10-F9847E456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Variations of normal gap and tangential slip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Contact form and tangential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augmented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D8376B-A9B5-599E-B836-AEB26F2E4A1C}"/>
                  </a:ext>
                </a:extLst>
              </p:cNvPr>
              <p:cNvSpPr txBox="1"/>
              <p:nvPr/>
            </p:nvSpPr>
            <p:spPr>
              <a:xfrm>
                <a:off x="2501799" y="1433179"/>
                <a:ext cx="2801721" cy="40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D8376B-A9B5-599E-B836-AEB26F2E4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799" y="1433179"/>
                <a:ext cx="2801721" cy="405624"/>
              </a:xfrm>
              <a:prstGeom prst="rect">
                <a:avLst/>
              </a:prstGeom>
              <a:blipFill>
                <a:blip r:embed="rId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154A16-9EC0-83ED-9821-0AD3CFE32483}"/>
                  </a:ext>
                </a:extLst>
              </p:cNvPr>
              <p:cNvSpPr txBox="1"/>
              <p:nvPr/>
            </p:nvSpPr>
            <p:spPr>
              <a:xfrm>
                <a:off x="1667866" y="1838803"/>
                <a:ext cx="5157215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p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154A16-9EC0-83ED-9821-0AD3CFE3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66" y="1838803"/>
                <a:ext cx="5157215" cy="710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109435-789B-FA6E-2BB1-B8B18E915EB2}"/>
                  </a:ext>
                </a:extLst>
              </p:cNvPr>
              <p:cNvSpPr txBox="1"/>
              <p:nvPr/>
            </p:nvSpPr>
            <p:spPr>
              <a:xfrm>
                <a:off x="2033626" y="3185076"/>
                <a:ext cx="4019177" cy="761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/>
                          </m:ctrlPr>
                        </m:sSubPr>
                        <m:e>
                          <m:r>
                            <a:rPr lang="en-US" sz="2000" i="1"/>
                            <m:t>𝑏</m:t>
                          </m:r>
                        </m:e>
                        <m:sub>
                          <m:r>
                            <a:rPr lang="en-US" sz="2000" i="1"/>
                            <m:t>𝑁</m:t>
                          </m:r>
                        </m:sub>
                      </m:sSub>
                      <m:r>
                        <a:rPr lang="en-US" sz="2000" i="1"/>
                        <m:t>(</m:t>
                      </m:r>
                      <m:r>
                        <a:rPr lang="en-US" sz="2000" b="1" i="1"/>
                        <m:t>𝐮</m:t>
                      </m:r>
                      <m:r>
                        <a:rPr lang="en-US" sz="2000" i="1"/>
                        <m:t>,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)=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𝜔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/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/>
                                <m:t>Γ</m:t>
                              </m:r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𝑔</m:t>
                              </m:r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/>
                              </m:ctrlPr>
                            </m:sSubSupPr>
                            <m:e>
                              <m:r>
                                <a:rPr lang="en-US" sz="2000" b="1" i="1"/>
                                <m:t>𝐞</m:t>
                              </m:r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000" i="1"/>
                            <m:t>(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/>
                                <m:t>𝑠</m:t>
                              </m:r>
                            </m:sub>
                          </m:sSub>
                          <m:r>
                            <a:rPr lang="en-US" sz="2000" i="1"/>
                            <m:t>−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</m:sSub>
                          <m:r>
                            <a:rPr lang="en-US" sz="2000" i="1"/>
                            <m:t>)</m:t>
                          </m:r>
                          <m:r>
                            <m:rPr>
                              <m:nor/>
                            </m:rPr>
                            <a:rPr lang="en-US" sz="2000"/>
                            <m:t> </m:t>
                          </m:r>
                          <m:r>
                            <m:rPr>
                              <m:nor/>
                            </m:rPr>
                            <a:rPr lang="en-US" sz="2000"/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000"/>
                            <m:t>Γ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109435-789B-FA6E-2BB1-B8B18E915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26" y="3185076"/>
                <a:ext cx="4019177" cy="761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8A658-32FB-D4A7-52D4-573635987D02}"/>
                  </a:ext>
                </a:extLst>
              </p:cNvPr>
              <p:cNvSpPr txBox="1"/>
              <p:nvPr/>
            </p:nvSpPr>
            <p:spPr>
              <a:xfrm>
                <a:off x="1389718" y="3821890"/>
                <a:ext cx="6364563" cy="1033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/>
                          </m:ctrlPr>
                        </m:sSubPr>
                        <m:e>
                          <m:r>
                            <a:rPr lang="en-US" sz="2000" i="1"/>
                            <m:t>𝑏</m:t>
                          </m:r>
                        </m:e>
                        <m:sub>
                          <m:r>
                            <a:rPr lang="en-US" sz="2000" i="1"/>
                            <m:t>𝑇</m:t>
                          </m:r>
                        </m:sub>
                      </m:sSub>
                      <m:r>
                        <a:rPr lang="en-US" sz="2000" i="1"/>
                        <m:t>(</m:t>
                      </m:r>
                      <m:r>
                        <a:rPr lang="en-US" sz="2000" b="1" i="1"/>
                        <m:t>𝐮</m:t>
                      </m:r>
                      <m:r>
                        <a:rPr lang="en-US" sz="2000" i="1"/>
                        <m:t>,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)=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𝜔</m:t>
                          </m:r>
                        </m:e>
                        <m:sub>
                          <m:r>
                            <a:rPr lang="en-US" sz="2000" i="1"/>
                            <m:t>𝑡</m:t>
                          </m:r>
                        </m:sub>
                      </m:sSub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/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/>
                                <m:t>Γ</m:t>
                              </m:r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𝑔</m:t>
                              </m:r>
                            </m:e>
                            <m:sub>
                              <m:r>
                                <a:rPr lang="en-US" sz="2000" i="1"/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/>
                              </m:ctrlPr>
                            </m:dPr>
                            <m:e>
                              <m:r>
                                <a:rPr lang="en-US" sz="2000" i="1"/>
                                <m:t>𝜈</m:t>
                              </m:r>
                              <m:sSubSup>
                                <m:sSubSupPr>
                                  <m:ctrlPr>
                                    <a:rPr lang="en-US" sz="2000" i="1"/>
                                  </m:ctrlPr>
                                </m:sSubSupPr>
                                <m:e>
                                  <m:r>
                                    <a:rPr lang="en-US" sz="2000" b="1" i="1"/>
                                    <m:t>𝐞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000" i="1"/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/>
                                      </m:ctrlPr>
                                    </m:accPr>
                                    <m:e>
                                      <m:r>
                                        <a:rPr lang="en-US" sz="2000" b="1" i="1"/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/>
                                    <m:t>𝑠</m:t>
                                  </m:r>
                                </m:sub>
                              </m:sSub>
                              <m:r>
                                <a:rPr lang="en-US" sz="2000" i="1"/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/>
                                      </m:ctrlPr>
                                    </m:accPr>
                                    <m:e>
                                      <m:r>
                                        <a:rPr lang="en-US" sz="2000" b="1" i="1"/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/>
                                    <m:t>𝑐</m:t>
                                  </m:r>
                                </m:sub>
                              </m:sSub>
                              <m:r>
                                <a:rPr lang="en-US" sz="2000" i="1"/>
                                <m:t>)+</m:t>
                              </m:r>
                              <m:f>
                                <m:fPr>
                                  <m:ctrlPr>
                                    <a:rPr lang="en-US" sz="2000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/>
                                      </m:ctrlPr>
                                    </m:sSubPr>
                                    <m:e>
                                      <m:r>
                                        <a:rPr lang="en-US" sz="2000" i="1"/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000" i="1"/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/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/>
                                            <m:t>𝐭</m:t>
                                          </m:r>
                                        </m:e>
                                        <m:sup>
                                          <m:r>
                                            <a:rPr lang="en-US" sz="2000" i="1"/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000" i="1"/>
                                    <m:t>𝑐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000" i="1"/>
                                  </m:ctrlPr>
                                </m:sSubSupPr>
                                <m:e>
                                  <m:r>
                                    <a:rPr lang="en-US" sz="2000" b="1" i="1"/>
                                    <m:t>𝐞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1" i="1"/>
                                      </m:ctrlPr>
                                    </m:accPr>
                                    <m:e>
                                      <m:r>
                                        <a:rPr lang="en-US" sz="2000" b="1" i="1"/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/>
                                    <m:t>𝑐</m:t>
                                  </m:r>
                                  <m:r>
                                    <a:rPr lang="en-US" sz="2000" i="1"/>
                                    <m:t>,</m:t>
                                  </m:r>
                                  <m:r>
                                    <a:rPr lang="en-US" sz="2000" i="1"/>
                                    <m:t>𝜉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2000"/>
                            <m:t> </m:t>
                          </m:r>
                          <m:r>
                            <m:rPr>
                              <m:nor/>
                            </m:rPr>
                            <a:rPr lang="en-US" sz="2000"/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000"/>
                            <m:t>Γ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8A658-32FB-D4A7-52D4-573635987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718" y="3821890"/>
                <a:ext cx="6364563" cy="1033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025C1DF-523B-EF1F-4889-C95033AD5D1D}"/>
              </a:ext>
            </a:extLst>
          </p:cNvPr>
          <p:cNvSpPr txBox="1"/>
          <p:nvPr/>
        </p:nvSpPr>
        <p:spPr>
          <a:xfrm>
            <a:off x="6208125" y="3077527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Additional term due to</a:t>
            </a:r>
            <a:br>
              <a:rPr lang="en-US" sz="2000" dirty="0"/>
            </a:br>
            <a:r>
              <a:rPr lang="en-US" sz="2000" dirty="0"/>
              <a:t>deformable target body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F5AD92-1533-DBE1-3CA9-FA97E5941D7F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0061" y="3733290"/>
            <a:ext cx="490118" cy="42838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7FF4C1-7FDB-3C7E-7C3D-F057D3D1BF63}"/>
                  </a:ext>
                </a:extLst>
              </p:cNvPr>
              <p:cNvSpPr txBox="1"/>
              <p:nvPr/>
            </p:nvSpPr>
            <p:spPr>
              <a:xfrm>
                <a:off x="885139" y="5219267"/>
                <a:ext cx="7644850" cy="14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/>
                          </m:ctrlPr>
                        </m:eqArrPr>
                        <m:e>
                          <m:acc>
                            <m:accPr>
                              <m:chr m:val="̂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b="1" i="1"/>
                                <m:t>𝐮</m:t>
                              </m:r>
                            </m:e>
                          </m:acc>
                          <m:r>
                            <a:rPr lang="en-US" i="1"/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/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𝑠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i="1"/>
                            <m:t>,</m:t>
                          </m:r>
                          <m:r>
                            <m:rPr>
                              <m:nor/>
                            </m:rPr>
                            <a:rPr lang="en-US"/>
                            <m:t> </m:t>
                          </m:r>
                          <m:r>
                            <a:rPr lang="en-US" b="1" i="1"/>
                            <m:t>𝐍</m:t>
                          </m:r>
                          <m:r>
                            <a:rPr lang="en-US" i="1"/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/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/>
                                    <m:t>−(1−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i="1"/>
                            <m:t>,</m:t>
                          </m:r>
                          <m:r>
                            <m:rPr>
                              <m:nor/>
                            </m:rPr>
                            <a:rPr lang="en-US"/>
                            <m:t> </m:t>
                          </m:r>
                          <m:r>
                            <a:rPr lang="en-US" b="1" i="1"/>
                            <m:t>𝐓</m:t>
                          </m:r>
                          <m:r>
                            <a:rPr lang="en-US" i="1"/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/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/>
                                    <m:t>−(1−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𝑡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i="1"/>
                            <m:t>,</m:t>
                          </m:r>
                          <m:r>
                            <m:rPr>
                              <m:nor/>
                            </m:rPr>
                            <a:rPr lang="en-US"/>
                            <m:t> </m:t>
                          </m:r>
                          <m:r>
                            <a:rPr lang="en-US" b="1" i="1"/>
                            <m:t>𝐏</m:t>
                          </m:r>
                          <m:r>
                            <a:rPr lang="en-US" i="1"/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/>
                                  </m:ctrlPr>
                                </m:eqArrPr>
                                <m:e>
                                  <m:r>
                                    <a:rPr lang="en-US" b="1" i="1"/>
                                    <m:t>𝟎</m:t>
                                  </m:r>
                                </m:e>
                                <m:e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i="1"/>
                            <m:t>,</m:t>
                          </m:r>
                          <m:r>
                            <m:rPr>
                              <m:nor/>
                            </m:rPr>
                            <a:rPr lang="en-US"/>
                            <m:t> </m:t>
                          </m:r>
                          <m:r>
                            <a:rPr lang="en-US" b="1" i="1"/>
                            <m:t>𝐐</m:t>
                          </m:r>
                          <m:r>
                            <a:rPr lang="en-US" i="1"/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/>
                                  </m:ctrlPr>
                                </m:eqArrPr>
                                <m:e>
                                  <m:r>
                                    <a:rPr lang="en-US" b="1" i="1"/>
                                    <m:t>𝟎</m:t>
                                  </m:r>
                                </m:e>
                                <m:e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b="1" i="1"/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𝑡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b="1" i="1"/>
                                <m:t>𝐂</m:t>
                              </m:r>
                            </m:e>
                            <m:sub>
                              <m:r>
                                <a:rPr lang="en-US" i="1"/>
                                <m:t>𝑛</m:t>
                              </m:r>
                            </m:sub>
                          </m:sSub>
                          <m:r>
                            <a:rPr lang="en-US" i="1"/>
                            <m:t>=</m:t>
                          </m:r>
                          <m:r>
                            <a:rPr lang="en-US" b="1" i="1"/>
                            <m:t>𝐍</m:t>
                          </m:r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𝑔</m:t>
                                  </m:r>
                                </m:e>
                                <m:sub>
                                  <m:r>
                                    <a:rPr lang="en-US" i="1"/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𝑙</m:t>
                                  </m:r>
                                </m:e>
                                <m:sup>
                                  <m:r>
                                    <a:rPr lang="en-US" i="1"/>
                                    <m:t>0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𝑙</m:t>
                                  </m:r>
                                </m:e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/>
                            <m:t>𝐐</m:t>
                          </m:r>
                          <m:r>
                            <a:rPr lang="en-US" i="1"/>
                            <m:t>,</m:t>
                          </m:r>
                          <m:r>
                            <m:rPr>
                              <m:nor/>
                            </m:rPr>
                            <a:rPr lang="en-US"/>
                            <m:t>    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b="1" i="1"/>
                                <m:t>𝐂</m:t>
                              </m:r>
                            </m:e>
                            <m:sub>
                              <m:r>
                                <a:rPr lang="en-US" i="1"/>
                                <m:t>𝑡</m:t>
                              </m:r>
                            </m:sub>
                          </m:sSub>
                          <m:r>
                            <a:rPr lang="en-US" i="1"/>
                            <m:t>=</m:t>
                          </m:r>
                          <m:r>
                            <a:rPr lang="en-US" b="1" i="1"/>
                            <m:t>𝐓</m:t>
                          </m:r>
                          <m:r>
                            <a:rPr lang="en-US" i="1"/>
                            <m:t>+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𝑔</m:t>
                                  </m:r>
                                </m:e>
                                <m:sub>
                                  <m:r>
                                    <a:rPr lang="en-US" i="1"/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𝑙</m:t>
                                  </m:r>
                                </m:e>
                                <m:sup>
                                  <m:r>
                                    <a:rPr lang="en-US" i="1"/>
                                    <m:t>0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𝑙</m:t>
                                  </m:r>
                                </m:e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/>
                            <m:t>𝐏</m:t>
                          </m:r>
                        </m:e>
                      </m:eqAr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7FF4C1-7FDB-3C7E-7C3D-F057D3D1B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39" y="5219267"/>
                <a:ext cx="7644850" cy="1474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177303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7E4F-1C90-1A36-5F0F-37E4E4E7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Flexible-Flexible Contact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71BDE-6D1F-50FA-410A-AE7316C8A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Stick condition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Slip condition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9A046C-7A85-84A8-A884-F8569AF561CE}"/>
                  </a:ext>
                </a:extLst>
              </p:cNvPr>
              <p:cNvSpPr txBox="1"/>
              <p:nvPr/>
            </p:nvSpPr>
            <p:spPr>
              <a:xfrm>
                <a:off x="358661" y="1148487"/>
                <a:ext cx="8426678" cy="94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i="1"/>
                            <m:t>𝑏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b="1" i="1"/>
                                <m:t>𝐮</m:t>
                              </m:r>
                              <m:r>
                                <a:rPr lang="en-US" i="1"/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/>
                                  </m:ctrlPr>
                                </m:accPr>
                                <m:e>
                                  <m:r>
                                    <a:rPr lang="en-US" b="1" i="1"/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i="1"/>
                            <m:t>=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𝑏</m:t>
                              </m:r>
                            </m:e>
                            <m:sub>
                              <m:r>
                                <a:rPr lang="en-US" i="1"/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b="1" i="1"/>
                                <m:t>𝐮</m:t>
                              </m:r>
                              <m:r>
                                <a:rPr lang="en-US" i="1"/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/>
                                  </m:ctrlPr>
                                </m:accPr>
                                <m:e>
                                  <m:r>
                                    <a:rPr lang="en-US" b="1" i="1"/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𝑏</m:t>
                              </m:r>
                            </m:e>
                            <m:sub>
                              <m:r>
                                <a:rPr lang="en-US" i="1"/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b="1" i="1"/>
                                <m:t>𝐮</m:t>
                              </m:r>
                              <m:r>
                                <a:rPr lang="en-US" i="1"/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/>
                                  </m:ctrlPr>
                                </m:accPr>
                                <m:e>
                                  <m:r>
                                    <a:rPr lang="en-US" b="1" i="1"/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𝐮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𝐍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𝐮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≡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i="1"/>
                            <m:t>               </m:t>
                          </m:r>
                        </m:e>
                      </m:eqAr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9A046C-7A85-84A8-A884-F8569AF56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1" y="1148487"/>
                <a:ext cx="8426678" cy="945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ED9A1D-717D-633E-91CE-85F6E3E000B4}"/>
                  </a:ext>
                </a:extLst>
              </p:cNvPr>
              <p:cNvSpPr txBox="1"/>
              <p:nvPr/>
            </p:nvSpPr>
            <p:spPr>
              <a:xfrm>
                <a:off x="344347" y="2801588"/>
                <a:ext cx="5191999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/>
                          </m:ctrlPr>
                        </m:sSubSupPr>
                        <m:e>
                          <m:r>
                            <a:rPr lang="en-US" i="1"/>
                            <m:t>𝑏</m:t>
                          </m:r>
                        </m:e>
                        <m:sub>
                          <m:r>
                            <a:rPr lang="en-US" i="1"/>
                            <m:t>𝑁</m:t>
                          </m:r>
                        </m:sub>
                        <m:sup>
                          <m:r>
                            <a:rPr lang="en-US" i="1"/>
                            <m:t>∗</m:t>
                          </m:r>
                        </m:sup>
                      </m:sSubSup>
                      <m:r>
                        <a:rPr lang="en-US" i="1"/>
                        <m:t>(</m:t>
                      </m:r>
                      <m:r>
                        <a:rPr lang="en-US" b="1" i="1"/>
                        <m:t>𝐮</m:t>
                      </m:r>
                      <m:r>
                        <a:rPr lang="en-US" i="1"/>
                        <m:t>;</m:t>
                      </m:r>
                      <m:r>
                        <m:rPr>
                          <m:sty m:val="p"/>
                        </m:rPr>
                        <a:rPr lang="en-US"/>
                        <m:t>Δ</m:t>
                      </m:r>
                      <m:r>
                        <a:rPr lang="en-US" b="1" i="1"/>
                        <m:t>𝐮</m:t>
                      </m:r>
                      <m:r>
                        <a:rPr lang="en-US" i="1"/>
                        <m:t>,</m:t>
                      </m:r>
                      <m:acc>
                        <m:accPr>
                          <m:chr m:val="̅"/>
                          <m:ctrlPr>
                            <a:rPr lang="en-US" i="1"/>
                          </m:ctrlPr>
                        </m:accPr>
                        <m:e>
                          <m:r>
                            <a:rPr lang="en-US" b="1" i="1"/>
                            <m:t>𝐮</m:t>
                          </m:r>
                        </m:e>
                      </m:acc>
                      <m:r>
                        <a:rPr lang="en-US" i="1"/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𝐼</m:t>
                          </m:r>
                          <m:r>
                            <a:rPr lang="en-US" i="1"/>
                            <m:t>=1</m:t>
                          </m:r>
                        </m:sub>
                        <m:sup>
                          <m:r>
                            <a:rPr lang="en-US" i="1"/>
                            <m:t>𝑁𝐶</m:t>
                          </m:r>
                        </m:sup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h</m:t>
                                  </m:r>
                                  <m:sSup>
                                    <m:sSupPr>
                                      <m:ctrlPr>
                                        <a:rPr lang="en-US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/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/>
                                                <m:t>𝐮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/>
                                          </m:ctrlPr>
                                        </m:sSubPr>
                                        <m:e>
                                          <m:r>
                                            <a:rPr lang="en-US" b="1" i="1"/>
                                            <m:t>𝐂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𝑛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/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/>
                                            <m:t>𝐂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/>
                                    <m:t>Δ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/>
                                      </m:ctrlPr>
                                    </m:accPr>
                                    <m:e>
                                      <m:r>
                                        <a:rPr lang="en-US" b="1" i="1"/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i="1"/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i="1"/>
                        <m:t>≡</m:t>
                      </m:r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en-US" b="1" i="1"/>
                            <m:t>𝐊</m:t>
                          </m:r>
                        </m:e>
                        <m:sub>
                          <m:r>
                            <a:rPr lang="en-US" i="1"/>
                            <m:t>𝑐</m:t>
                          </m:r>
                        </m:sub>
                        <m:sup>
                          <m:r>
                            <a:rPr lang="en-US" i="1"/>
                            <m:t>𝑛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/>
                        <m:t>Δ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b="1" i="1"/>
                            <m:t>𝐝</m:t>
                          </m:r>
                        </m:e>
                        <m:sub>
                          <m:r>
                            <a:rPr lang="en-US" i="1"/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ED9A1D-717D-633E-91CE-85F6E3E0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47" y="2801588"/>
                <a:ext cx="5191999" cy="876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64028-B1E7-6478-6A69-BC1F6FAB551F}"/>
                  </a:ext>
                </a:extLst>
              </p:cNvPr>
              <p:cNvSpPr txBox="1"/>
              <p:nvPr/>
            </p:nvSpPr>
            <p:spPr>
              <a:xfrm>
                <a:off x="344347" y="4079245"/>
                <a:ext cx="8610114" cy="950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/>
                          </m:ctrlPr>
                        </m:eqArrPr>
                        <m:e>
                          <m:sSubSup>
                            <m:sSubSupPr>
                              <m:ctrlPr>
                                <a:rPr lang="en-US" i="1"/>
                              </m:ctrlPr>
                            </m:sSubSupPr>
                            <m:e>
                              <m:r>
                                <a:rPr lang="en-US" i="1"/>
                                <m:t>𝑏</m:t>
                              </m:r>
                            </m:e>
                            <m:sub>
                              <m:r>
                                <a:rPr lang="en-US" i="1"/>
                                <m:t>𝑇</m:t>
                              </m:r>
                            </m:sub>
                            <m:sup>
                              <m:r>
                                <a:rPr lang="en-US" i="1"/>
                                <m:t>∗</m:t>
                              </m:r>
                            </m:sup>
                          </m:sSubSup>
                          <m:r>
                            <a:rPr lang="en-US" i="1"/>
                            <m:t>(</m:t>
                          </m:r>
                          <m:r>
                            <a:rPr lang="en-US" b="1" i="1"/>
                            <m:t>𝐮</m:t>
                          </m:r>
                          <m:r>
                            <a:rPr lang="en-US" i="1"/>
                            <m:t>;</m:t>
                          </m:r>
                          <m:r>
                            <m:rPr>
                              <m:sty m:val="p"/>
                            </m:rPr>
                            <a:rPr lang="en-US"/>
                            <m:t>Δ</m:t>
                          </m:r>
                          <m:r>
                            <a:rPr lang="en-US" b="1" i="1"/>
                            <m:t>𝐮</m:t>
                          </m:r>
                          <m:r>
                            <a:rPr lang="en-US" i="1"/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b="1" i="1"/>
                                <m:t>𝐮</m:t>
                              </m:r>
                            </m:e>
                          </m:acc>
                          <m:r>
                            <a:rPr lang="en-US" i="1"/>
                            <m:t>)=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/>
                              </m:ctrlPr>
                            </m:naryPr>
                            <m:sub>
                              <m:r>
                                <a:rPr lang="en-US" i="1"/>
                                <m:t>𝐼</m:t>
                              </m:r>
                              <m:r>
                                <a:rPr lang="en-US" i="1"/>
                                <m:t>=1</m:t>
                              </m:r>
                            </m:sub>
                            <m:sup>
                              <m:r>
                                <a:rPr lang="en-US" i="1"/>
                                <m:t>𝑁𝐶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/>
                                          </m:ctrlPr>
                                        </m:sSubPr>
                                        <m:e>
                                          <m:r>
                                            <a:rPr lang="en-US" i="1"/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/>
                                        <m:t>h</m:t>
                                      </m:r>
                                      <m:sSup>
                                        <m:sSupPr>
                                          <m:ctrlPr>
                                            <a:rPr lang="en-US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/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/>
                                                    <m:t>𝐮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/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i="1"/>
                                          </m:ctrlPr>
                                        </m:sSubPr>
                                        <m:e>
                                          <m:r>
                                            <a:rPr lang="en-US" b="1" i="1"/>
                                            <m:t>𝐂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𝑡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/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/>
                                            <m:t>𝐂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US" i="1"/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/>
                                          </m:ctrlPr>
                                        </m:fPr>
                                        <m:num>
                                          <m:r>
                                            <a:rPr lang="en-US" i="1"/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/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/>
                                                <m:t>𝑡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/>
                                            <m:t>𝑙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i="1"/>
                                          </m:ctrlPr>
                                        </m:dPr>
                                        <m:e>
                                          <m:r>
                                            <a:rPr lang="en-US" i="1"/>
                                            <m:t>𝑠𝑦𝑚</m:t>
                                          </m:r>
                                          <m:r>
                                            <a:rPr lang="en-US" i="1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/>
                                                <m:t>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/>
                                                <m:t>𝑛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i="1"/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/>
                                                <m:t>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/>
                                            <m:t>)−</m:t>
                                          </m:r>
                                          <m:r>
                                            <a:rPr lang="en-US" i="1"/>
                                            <m:t>𝑠𝑦𝑚</m:t>
                                          </m:r>
                                          <m:r>
                                            <a:rPr lang="en-US" i="1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/>
                                                <m:t>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/>
                                                <m:t>𝑡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i="1"/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/>
                                                <m:t>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/>
                                            <m:t>)</m:t>
                                          </m:r>
                                        </m:e>
                                      </m:d>
                                      <m:r>
                                        <a:rPr lang="en-US" i="1"/>
                                        <m:t>]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/>
                                        <m:t>Δ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/>
                                          </m:ctrlPr>
                                        </m:accPr>
                                        <m:e>
                                          <m:r>
                                            <a:rPr lang="en-US" b="1" i="1"/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US" i="1"/>
                                    <m:t>𝐼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nary>
                        </m:e>
                        <m:e>
                          <m:r>
                            <a:rPr lang="en-US" i="1"/>
                            <m:t>                                                                    </m:t>
                          </m:r>
                        </m:e>
                      </m:eqAr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64028-B1E7-6478-6A69-BC1F6FAB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47" y="4079245"/>
                <a:ext cx="8610114" cy="950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54A9B9-4F66-2265-CA6C-90E02485C2A7}"/>
                  </a:ext>
                </a:extLst>
              </p:cNvPr>
              <p:cNvSpPr txBox="1"/>
              <p:nvPr/>
            </p:nvSpPr>
            <p:spPr>
              <a:xfrm>
                <a:off x="344347" y="5529861"/>
                <a:ext cx="8989192" cy="950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/>
                          </m:ctrlPr>
                        </m:eqArrPr>
                        <m:e>
                          <m:sSubSup>
                            <m:sSubSupPr>
                              <m:ctrlPr>
                                <a:rPr lang="en-US" i="1"/>
                              </m:ctrlPr>
                            </m:sSubSupPr>
                            <m:e>
                              <m:r>
                                <a:rPr lang="en-US" i="1"/>
                                <m:t>𝑏</m:t>
                              </m:r>
                            </m:e>
                            <m:sub>
                              <m:r>
                                <a:rPr lang="en-US" i="1"/>
                                <m:t>𝑇</m:t>
                              </m:r>
                            </m:sub>
                            <m:sup>
                              <m:r>
                                <a:rPr lang="en-US" i="1"/>
                                <m:t>∗</m:t>
                              </m:r>
                            </m:sup>
                          </m:sSubSup>
                          <m:r>
                            <a:rPr lang="en-US" i="1"/>
                            <m:t>(</m:t>
                          </m:r>
                          <m:r>
                            <a:rPr lang="en-US" b="1" i="1"/>
                            <m:t>𝐮</m:t>
                          </m:r>
                          <m:r>
                            <a:rPr lang="en-US" i="1"/>
                            <m:t>;</m:t>
                          </m:r>
                          <m:r>
                            <m:rPr>
                              <m:sty m:val="p"/>
                            </m:rPr>
                            <a:rPr lang="en-US"/>
                            <m:t>Δ</m:t>
                          </m:r>
                          <m:r>
                            <a:rPr lang="en-US" b="1" i="1"/>
                            <m:t>𝐮</m:t>
                          </m:r>
                          <m:r>
                            <a:rPr lang="en-US" i="1"/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b="1" i="1"/>
                                <m:t>𝐮</m:t>
                              </m:r>
                            </m:e>
                          </m:acc>
                          <m:r>
                            <a:rPr lang="en-US" i="1"/>
                            <m:t>)=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/>
                              </m:ctrlPr>
                            </m:naryPr>
                            <m:sub>
                              <m:r>
                                <a:rPr lang="en-US" i="1"/>
                                <m:t>𝐼</m:t>
                              </m:r>
                              <m:r>
                                <a:rPr lang="en-US" i="1"/>
                                <m:t>=1</m:t>
                              </m:r>
                            </m:sub>
                            <m:sup>
                              <m:r>
                                <a:rPr lang="en-US" i="1"/>
                                <m:t>𝑁𝐶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/>
                                          </m:ctrlPr>
                                        </m:sSubPr>
                                        <m:e>
                                          <m:r>
                                            <a:rPr lang="en-US" i="1"/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/>
                                        <m:t>h</m:t>
                                      </m:r>
                                      <m:sSup>
                                        <m:sSupPr>
                                          <m:ctrlPr>
                                            <a:rPr lang="en-US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/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1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/>
                                                    <m:t>𝐮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/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i="1"/>
                                          </m:ctrlPr>
                                        </m:sSubPr>
                                        <m:e>
                                          <m:r>
                                            <a:rPr lang="en-US" b="1" i="1"/>
                                            <m:t>𝐂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𝑡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i="1"/>
                                          </m:ctrlPr>
                                        </m:sSupPr>
                                        <m:e>
                                          <m:r>
                                            <a:rPr lang="en-US" b="1" i="1"/>
                                            <m:t>𝐍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/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/>
                                          </m:ctrlPr>
                                        </m:fPr>
                                        <m:num>
                                          <m:r>
                                            <a:rPr lang="en-US" i="1"/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/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/>
                                                <m:t>𝑁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/>
                                            <m:t>𝑙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i="1"/>
                                          </m:ctrlPr>
                                        </m:dPr>
                                        <m:e>
                                          <m:r>
                                            <a:rPr lang="en-US" i="1"/>
                                            <m:t>𝑠𝑦𝑚</m:t>
                                          </m:r>
                                          <m:r>
                                            <a:rPr lang="en-US" i="1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/>
                                                <m:t>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/>
                                                <m:t>𝑛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i="1"/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/>
                                                <m:t>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/>
                                            <m:t>)−</m:t>
                                          </m:r>
                                          <m:r>
                                            <a:rPr lang="en-US" i="1"/>
                                            <m:t>𝑠𝑦𝑚</m:t>
                                          </m:r>
                                          <m:r>
                                            <a:rPr lang="en-US" i="1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/>
                                                <m:t>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/>
                                                <m:t>𝑡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i="1"/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/>
                                                <m:t>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/>
                                            <m:t>)</m:t>
                                          </m:r>
                                        </m:e>
                                      </m:d>
                                      <m:r>
                                        <a:rPr lang="en-US" i="1"/>
                                        <m:t>]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/>
                                        <m:t>Δ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/>
                                          </m:ctrlPr>
                                        </m:accPr>
                                        <m:e>
                                          <m:r>
                                            <a:rPr lang="en-US" b="1" i="1"/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US" i="1"/>
                                    <m:t>𝐼</m:t>
                                  </m:r>
                                </m:sub>
                              </m:sSub>
                            </m:e>
                          </m:nary>
                        </m:e>
                        <m:e>
                          <m:r>
                            <a:rPr lang="en-US" i="1"/>
                            <m:t>                                                                       </m:t>
                          </m:r>
                        </m:e>
                      </m:eqArr>
                      <m:r>
                        <a:rPr lang="en-US" sz="2000" i="1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54A9B9-4F66-2265-CA6C-90E02485C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47" y="5529861"/>
                <a:ext cx="8989192" cy="950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039845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11AC-FD52-382F-A76F-E3CA738A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for Contact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9D2A6-1A6D-F7D8-82DE-3867F4103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contact problem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%******************************************************************************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XYZC=[1.1 2; -0.1 2];                                  </a:t>
                </a: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Rigid body coordinates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CNODE=[5 6];                                                    </a:t>
                </a: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nodes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LEC=[7 8];                                                    </a:t>
                </a: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Target segments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CDISP=[7 2 -0.2;8 2 -0.2];                   </a:t>
                </a: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Prescribed displ. of rigid nodes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CONTPARM=[1E8 1E7 0.4];     </a:t>
                </a: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parameters [wN, wT, friction coefficient]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CONTACT=struct('XYZC',XYZC,'XYZP',XYZC,'CDISP',CDISP,'CNODE',CNODE,...        </a:t>
                </a: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'LEC',LEC,'PARM',CONTPARM);                  </a:t>
                </a: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structure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noProof="1" dirty="0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400" b="1" noProof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NLFEA(PARAM,NOUT,MID,PROP,[],SDISPT,XYZ,LE,CONTACT,[]);         </a:t>
                </a: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Calling NLFEA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%******************************************************************************</a:t>
                </a:r>
                <a:endParaRPr lang="en-US" sz="12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Rigid nodes: defined in XYZC</a:t>
                </a:r>
              </a:p>
              <a:p>
                <a:pPr lvl="1"/>
                <a:r>
                  <a:rPr lang="en-US" dirty="0"/>
                  <a:t>Contact nodes: defined in CNODE</a:t>
                </a:r>
              </a:p>
              <a:p>
                <a:pPr lvl="1"/>
                <a:r>
                  <a:rPr lang="en-US" dirty="0"/>
                  <a:t>Target segments: defined in LEC</a:t>
                </a:r>
              </a:p>
              <a:p>
                <a:pPr lvl="1"/>
                <a:r>
                  <a:rPr lang="en-US" dirty="0"/>
                  <a:t>Prescribed displacements of rigid nodes: defined in CDISP</a:t>
                </a:r>
              </a:p>
              <a:p>
                <a:pPr lvl="1"/>
                <a:r>
                  <a:rPr lang="en-US" dirty="0"/>
                  <a:t>Contact parameters: defined in CONTPARM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Send to NLFEA using a structure: defined in CONTACT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9D2A6-1A6D-F7D8-82DE-3867F4103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030618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D83E-E79D-B1D4-80DD-5E3147B9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for Contact Analysis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21551-2496-D53B-29AD-CE13BF9AC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pair: defined using contact nodes &amp; target segments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NLFEA calls CNTELM to calculate the global contact stiffness matrix and contact force vector</a:t>
            </a:r>
          </a:p>
          <a:p>
            <a:r>
              <a:rPr lang="en-US" dirty="0"/>
              <a:t>CNTELM calls CNTELM2D or ENTELM3D to calculate contact force and contact stiffness for each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7C6EB1-45E4-EFC3-1841-CB152507927E}"/>
                  </a:ext>
                </a:extLst>
              </p:cNvPr>
              <p:cNvSpPr txBox="1"/>
              <p:nvPr/>
            </p:nvSpPr>
            <p:spPr>
              <a:xfrm>
                <a:off x="2697805" y="1368356"/>
                <a:ext cx="2685094" cy="607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ELXY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7C6EB1-45E4-EFC3-1841-CB1525079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05" y="1368356"/>
                <a:ext cx="2685094" cy="6070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604337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06BCD-B703-555D-D96F-33620D534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54" y="110246"/>
            <a:ext cx="7885146" cy="6679659"/>
          </a:xfrm>
        </p:spPr>
        <p:txBody>
          <a:bodyPr/>
          <a:lstStyle/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CNTELM(CNT,XYZ,CDISP,NUMNP,LTAN)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COMPUTE CONTACT STIFFNESS &amp; FORCE AND ASSEMBLE TO GLOBAL STIFFNESS &amp; FORCE  %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	 global DISPTD FORCE GKF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Global variables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	 NCNT=size(CNT.CNODE,2); NTARG=size(CNT.LEC,1);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No. of contact pairs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8	 NDOF=size(XYZ,2); NETARG=2^(NDOF-1);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Dimensions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9	 ELXY=zeros(NDOF,NTARG+1);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Coordinates of contact pairs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10	 ELXYP=zeros(NDOF,NTARG+1);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Coordinates at previous time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11	 for ICNT=1:NCNT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contact nodes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12	  IDOF=NDOF*(CNT.CNODE(ICNT)-1)+(1:NDOF);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node DOFs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13	  ELXY(:,1)=XYZ(CNT.CNODE(ICNT),:)+DISPTD(IDOF)';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Coordinates of contact nodes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14	  ELXYP(:,1)=XYZ(CNT.CNODE(ICNT),:)+CDISP(IDOF)';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Coordinates at previous time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15	  for ITARG=1:NTARG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target segments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16	   if CNT.LEC(ITARG,1)&gt;NUMNP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Target nodes are rigid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17	    for i=1:NETARG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all nodes in current target segment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18	     ELXY(:,i+1)=XYZ(CNT.LEC(ITARG,i),:);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Coordinates of target nodes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19	     ELXYP(:,i+1)=CNT.XYZP(CNT.LEC(ITARG,i)-NUMNP,:);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Coord. at previous time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20	    end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for i loop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21	   else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Target nodes are flexible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22	    for i=1:NETARG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all nodes in current target segment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23	     JDOF=NDOF*(CNT.LEC(ITARG,i)-1)+(1:NDOF);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DOF of flexible target nodes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24	     ELXY(:,i+1)=XYZ(CNT.LEC(ITARG,i),:)+DISPTD(JDOF)';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Current coordinates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25	     ELXYP(:,i+1)=XYZ(CNT.LEC(ITARG,i),:)+CDISP(JDOF)';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Previous coordinates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26	     IDOF=[IDOF JDOF];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Accumulated DOFs of flexible nodes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27	    end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for i loop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28	   end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if CNT.LEC(ITARG,1)&gt;NUMNP loop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29	   NFLEX=size(IDOF,2);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 of flexible DOFs in contact pair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30	   if NDOF == 2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2D contact branch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31	    [F,KC]=CNTELM2D(ELXY,ELXYP,CNT.PARM);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2D contact force and stiffness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32	   else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3D contact branch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33	    [F,KC]=CNTELM3D(ELXY,ELXYP,CNT.PARM);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3D contact force and stiffness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34	   end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if NDOF branch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35	   if ~isempty(F)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 &amp; KC are non-empty when contact occurs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36	    FORCE(IDOF)=FORCE(IDOF)+F(1:NFLEX);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Assemble contact force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37	    if LTAN, GKF(IDOF,IDOF)=GKF(IDOF,IDOF)+KC(1:NFLEX,1:NFLEX); end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stiffness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38	    break;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Stop checking other target segments. One target per contact node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39	   end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if ~isempty(F) branch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40	   IDOF=NDOF*(CNT.CNODE(ICNT)-1)+(1:NDOF);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node DOFs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41	  end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target segment loop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42	 end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contact node loop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43	end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function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50831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30B78-AE59-F4A0-3C68-00F2AAC9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57" y="395177"/>
            <a:ext cx="7931286" cy="4831404"/>
          </a:xfrm>
        </p:spPr>
        <p:txBody>
          <a:bodyPr/>
          <a:lstStyle/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45	function [F,KC]=CNTELM2D(ELXY,ELXYP,PARM)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46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47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COMPUTE CONTACT STIFFNESS AND FORCE FOR 2D CONTACT PAIR                     %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48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49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50	 F=[]; KC=[];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Return null when no contact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51	 XT=ELXY(:,3)-ELXY(:,2); XLEN=norm(XT);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target segment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52	 if XLEN &lt; 1E-6, return; end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Error in target segment definition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53	 XTP=ELXYP(:,3)-ELXYP(:,2); XLENP  = norm(XTP);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at previous time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54	 XT=XT/XLEN;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Unit tangent vector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55	 XTP=XTP/XLENP;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Unit tangent at previous time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56	 XN=[-XT(2); XT(1)];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Unit normal vector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57	 GN=(ELXY(:,1)-ELXY(:,2))'*XN;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Gap b/w contact and target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58	 ALPHA=(ELXY(:,1)-ELXY(:,2))'*XT/XLEN;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Parametric coordinate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59	 ALPHA0=((ELXYP(:,1)-ELXYP(:,2))'*XTP)/XLENP;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Param. coord. at previous time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60	 if (ALPHA&gt;1.05)||(ALPHA&lt;-0.05)||(GN&gt;=0)||(GN&lt;=-XLEN), return; end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61	 XLAMBN=-PARM(1)*GN;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Normal contact force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62	 GT=(ALPHA-ALPHA0)*XLENP;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Tangential slip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63	 XLAMBT=-PARM(2)*GT;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Tangential force for stick cond.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64	 FRTOL=PARM(3)*XLAMBN;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Criterion for stick/slip condition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65	 NN=[XN; -(1-ALPHA)*XN; -ALPHA*XN];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Augmented normal vector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66	 TT=[XT; -(1-ALPHA)*XT; -ALPHA*XT];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Augmented tangential vector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67	 if abs(XLAMBT)&gt;FRTOL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Slip condition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68	  XLAMBT=-FRTOL*sign(GT);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Tangential force for slip condition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69	  KC=PARM(1)*(NN*NN')-PARM(3)*PARM(1)*sign(GT)*(TT*NN');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stiffness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70	 else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Stick condition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71	  KC=PARM(1)*(NN*NN')+PARM(2)*(TT*TT');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stiffness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72	 end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stick/slip branch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73	 F= XLAMBN*NN+XLAMBT*TT;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force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74	end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function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85750" algn="l"/>
              </a:tabLst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DE13F-FFCC-AB39-352F-045F54EDC18A}"/>
              </a:ext>
            </a:extLst>
          </p:cNvPr>
          <p:cNvSpPr txBox="1"/>
          <p:nvPr/>
        </p:nvSpPr>
        <p:spPr>
          <a:xfrm>
            <a:off x="1419149" y="5742432"/>
            <a:ext cx="646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Refer to the book for detailed explanations of the codes</a:t>
            </a:r>
          </a:p>
        </p:txBody>
      </p:sp>
    </p:spTree>
    <p:extLst>
      <p:ext uri="{BB962C8B-B14F-4D97-AF65-F5344CB8AC3E}">
        <p14:creationId xmlns:p14="http://schemas.microsoft.com/office/powerpoint/2010/main" val="3858198864"/>
      </p:ext>
    </p:extLst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C033-A732-31B0-7A6C-A2A3DD82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Contact Compression of Two Elements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C6B31-1BE7-7044-AFA4-576D7E35E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Two plane-strain elements are under </a:t>
                </a:r>
                <a:br>
                  <a:rPr lang="en-US" sz="2000" dirty="0"/>
                </a:br>
                <a:r>
                  <a:rPr lang="en-US" sz="2000" dirty="0"/>
                  <a:t>contact with a rigid wall on the top. </a:t>
                </a:r>
                <a:br>
                  <a:rPr lang="en-US" sz="2000" dirty="0"/>
                </a:br>
                <a:r>
                  <a:rPr lang="en-US" sz="2000" dirty="0"/>
                  <a:t>The rigid wall moves down by </a:t>
                </a:r>
                <a14:m>
                  <m:oMath xmlns:m="http://schemas.openxmlformats.org/officeDocument/2006/math">
                    <m:r>
                      <a:rPr lang="en-US" sz="2000" i="1"/>
                      <m:t>0.2 </m:t>
                    </m:r>
                    <m:r>
                      <m:rPr>
                        <m:sty m:val="p"/>
                      </m:rPr>
                      <a:rPr lang="en-US" sz="2000"/>
                      <m:t>m</m:t>
                    </m:r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i="1"/>
                          <m:t>𝜔</m:t>
                        </m:r>
                      </m:e>
                      <m:sub>
                        <m:r>
                          <a:rPr lang="en-US" sz="2000" i="1"/>
                          <m:t>𝑛</m:t>
                        </m:r>
                      </m:sub>
                    </m:sSub>
                    <m:r>
                      <a:rPr lang="en-US" sz="2000" i="1"/>
                      <m:t>=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10</m:t>
                        </m:r>
                      </m:e>
                      <m:sup>
                        <m:r>
                          <a:rPr lang="en-US" sz="2000" i="1"/>
                          <m:t>8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i="1"/>
                          <m:t>𝜔</m:t>
                        </m:r>
                      </m:e>
                      <m:sub>
                        <m:r>
                          <a:rPr lang="en-US" sz="2000" i="1"/>
                          <m:t>𝑡</m:t>
                        </m:r>
                      </m:sub>
                    </m:sSub>
                    <m:r>
                      <a:rPr lang="en-US" sz="2000" i="1"/>
                      <m:t>=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10</m:t>
                        </m:r>
                      </m:e>
                      <m:sup>
                        <m:r>
                          <a:rPr lang="en-US" sz="2000" i="1"/>
                          <m:t>7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/>
                      <m:t>𝜇</m:t>
                    </m:r>
                    <m:r>
                      <a:rPr lang="en-US" sz="2000" i="1"/>
                      <m:t>=0.4</m:t>
                    </m:r>
                  </m:oMath>
                </a14:m>
                <a:r>
                  <a:rPr lang="en-US" sz="2000" dirty="0"/>
                  <a:t>,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/>
                      <m:t>𝐸</m:t>
                    </m:r>
                    <m:r>
                      <a:rPr lang="en-US" sz="2000" i="1"/>
                      <m:t>=2×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10</m:t>
                        </m:r>
                      </m:e>
                      <m:sup>
                        <m:r>
                          <a:rPr lang="en-US" sz="2000" i="1"/>
                          <m:t>6</m:t>
                        </m:r>
                      </m:sup>
                    </m:sSup>
                    <m:r>
                      <a:rPr lang="en-US" sz="2000" i="1"/>
                      <m:t> </m:t>
                    </m:r>
                    <m:r>
                      <m:rPr>
                        <m:sty m:val="p"/>
                      </m:rPr>
                      <a:rPr lang="en-US" sz="2000"/>
                      <m:t>Pa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/>
                      <m:t>𝜈</m:t>
                    </m:r>
                    <m:r>
                      <a:rPr lang="en-US" sz="2000" i="1"/>
                      <m:t>=0.3</m:t>
                    </m:r>
                  </m:oMath>
                </a14:m>
                <a:endParaRPr lang="en-US" sz="2000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%******************************************************************************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Two-element contact example 2D plane strain                                 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%******************************************************************************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XYZ=[0 0; 1 0; 0 1; 1 1; 0 2; 1 2];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Nodal coordinates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LE=[1 2 4 3;3 4 6 5];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Element connectivity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SDISPT=[1 1 0;1 2 0;2 2 0;3 1 0;5 1 0];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Prescribed displ. [Node, DOF, Value]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TIMS=[0.0 1.0 0.2 0.0 1.0]';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Load increments [Start End Increment IF FF]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MID=0; PROP=[2E6 0.3];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Linear elastic material PROP=[E NU]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XYZC=[-0.1 2; 1.1 2];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Rigid body coordinates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CNODE=[5 6];                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nodes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LEC=[8 7];                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Target segments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CDISP=[7 2 -0.2;8 2 -0.2];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Prescribed displ. of rigid nodes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CONTPARM=[1E8 1E7 0.4];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parameters [wN, wT, friction coefficient]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CONTACT=struct('XYZC',XYZC,'XYZP',XYZC,'CDISP',CDISP,'CNODE',CNODE,...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'LEC',LEC,'PARM',CONTPARM);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structure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PARAM=struct('ITRA',70,'ATOL',1.0E5,'NTOL',6,'TOL',1E-6,'TIMS',TIMS);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Param.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NOUT=fopen('output.txt','w'); 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Output file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NLFEA(PARAM,NOUT,MID,PROP,[],SDISPT,XYZ,LE,CONTACT,[]);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Calling NLFEA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%******************************************************************************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C6B31-1BE7-7044-AFA4-576D7E35E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519" b="-4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iagram of a wall with wheels and a couple of circles&#10;&#10;AI-generated content may be incorrect.">
            <a:extLst>
              <a:ext uri="{FF2B5EF4-FFF2-40B4-BE49-F238E27FC236}">
                <a16:creationId xmlns:a16="http://schemas.microsoft.com/office/drawing/2014/main" id="{A34D38E7-6CAD-B677-50B5-18E398991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24" y="539125"/>
            <a:ext cx="4133088" cy="26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81707"/>
      </p:ext>
    </p:extLst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01D3-9004-402A-357E-A550E37D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424282"/>
            <a:ext cx="8909050" cy="61908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TIME =   1.000e+00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Nodal Displacements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Node          U1          U2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1   0.000e+00   0.000e+00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2   4.522e-02   0.000e+00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3   1.631e-18  -1.066e-01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4   4.508e-02  -9.968e-02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5   0.000e+00  -1.989e-01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6   1.055e-02  -1.988e-01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Element Stresses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    S11         S22         S33         S12         S23         S13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Element    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3.329e+02  -2.310e+05  -6.919e+04   1.107e+03   0.000e+00   0.000e+00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1.199e+02  -2.311e+05  -6.928e+04   4.193e+03   0.000e+00   0.000e+00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4.962e+03  -2.202e+05  -6.456e+04   1.046e+03   0.000e+00   0.000e+00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4.749e+03  -2.203e+05  -6.465e+04   4.132e+03   0.000e+00   0.000e+00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Element    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-6.453e+03  -2.088e+05  -6.458e+04  -1.375e+03   0.000e+00   0.000e+00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-6.013e+04  -2.318e+05  -8.759e+04  -4.396e+03   0.000e+00   0.000e+00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-1.099e+04  -2.194e+05  -6.911e+04  -1.671e+04   0.000e+00   0.000e+00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-6.466e+04  -2.424e+05  -9.212e+04  -1.973e+04   0.000e+00   0.000e+00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Contact Forces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Node          F1          F2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5   0.000e+00  -1.056e+05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    6  -3.302e+04  -1.200e+05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		 *** Successful end of program ***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5DE48-2BD0-AE80-EB12-DD995AE15FE5}"/>
              </a:ext>
            </a:extLst>
          </p:cNvPr>
          <p:cNvSpPr txBox="1"/>
          <p:nvPr/>
        </p:nvSpPr>
        <p:spPr>
          <a:xfrm>
            <a:off x="4125773" y="1514246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Nodal displacements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62F72-6823-27B2-7C9A-DB23F59EDDEE}"/>
              </a:ext>
            </a:extLst>
          </p:cNvPr>
          <p:cNvSpPr txBox="1"/>
          <p:nvPr/>
        </p:nvSpPr>
        <p:spPr>
          <a:xfrm>
            <a:off x="7423708" y="3812305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Element</a:t>
            </a:r>
            <a:br>
              <a:rPr lang="en-US" sz="2000" dirty="0"/>
            </a:br>
            <a:r>
              <a:rPr lang="en-US" sz="2000" dirty="0"/>
              <a:t>stresses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78C29-DA2F-2EB6-971E-35D2A2C56AFB}"/>
              </a:ext>
            </a:extLst>
          </p:cNvPr>
          <p:cNvSpPr txBox="1"/>
          <p:nvPr/>
        </p:nvSpPr>
        <p:spPr>
          <a:xfrm>
            <a:off x="4125773" y="5551017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Contact forces</a:t>
            </a:r>
          </a:p>
        </p:txBody>
      </p:sp>
    </p:spTree>
    <p:extLst>
      <p:ext uri="{BB962C8B-B14F-4D97-AF65-F5344CB8AC3E}">
        <p14:creationId xmlns:p14="http://schemas.microsoft.com/office/powerpoint/2010/main" val="4053745306"/>
      </p:ext>
    </p:extLst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7786F-D6F0-5204-43E1-9DE6439FD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72F41-FCDA-ECA2-447D-F3F284A4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Contact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9C4EF-3D09-5BAC-AF44-0E07233AC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5.5</a:t>
            </a:r>
          </a:p>
        </p:txBody>
      </p:sp>
    </p:spTree>
    <p:extLst>
      <p:ext uri="{BB962C8B-B14F-4D97-AF65-F5344CB8AC3E}">
        <p14:creationId xmlns:p14="http://schemas.microsoft.com/office/powerpoint/2010/main" val="3217752767"/>
      </p:ext>
    </p:extLst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8E633E-D0A8-A7A3-399A-E2BA0E67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Contact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AE421D3-EDD1-0E96-8E08-1BD479B204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tangent vectors: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b="1" i="1"/>
                          <m:t>𝐭</m:t>
                        </m:r>
                      </m:e>
                      <m:sub>
                        <m:r>
                          <a:rPr lang="en-US" i="1"/>
                          <m:t>𝛼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b="1" i="1"/>
                          <m:t>𝐱</m:t>
                        </m:r>
                      </m:e>
                      <m:sub>
                        <m:r>
                          <a:rPr lang="en-US" i="1"/>
                          <m:t>𝑐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𝛼</m:t>
                        </m:r>
                      </m:sub>
                    </m:sSub>
                    <m:r>
                      <a:rPr lang="en-US" i="1"/>
                      <m:t>,</m:t>
                    </m:r>
                    <m:r>
                      <m:rPr>
                        <m:nor/>
                      </m:rPr>
                      <a:rPr lang="en-US"/>
                      <m:t>   </m:t>
                    </m:r>
                    <m:r>
                      <a:rPr lang="en-US" i="1"/>
                      <m:t>𝛼</m:t>
                    </m:r>
                    <m:r>
                      <a:rPr lang="en-US" i="1"/>
                      <m:t>=1,2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Two parameters: </a:t>
                </a:r>
                <a14:m>
                  <m:oMath xmlns:m="http://schemas.openxmlformats.org/officeDocument/2006/math">
                    <m:r>
                      <a:rPr lang="en-US" b="1" i="1"/>
                      <m:t>𝛏</m:t>
                    </m:r>
                    <m:r>
                      <a:rPr lang="en-US" i="1"/>
                      <m:t>={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𝜉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𝜉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b="1" i="1"/>
                          <m:t>𝐱</m:t>
                        </m:r>
                      </m:e>
                      <m:sub>
                        <m:r>
                          <a:rPr lang="en-US" i="1"/>
                          <m:t>𝑐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𝛼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 i="1"/>
                      <m:t>𝜕</m:t>
                    </m:r>
                    <m:sSub>
                      <m:sSubPr>
                        <m:ctrlPr>
                          <a:rPr lang="en-US" b="1" i="1"/>
                        </m:ctrlPr>
                      </m:sSubPr>
                      <m:e>
                        <m:r>
                          <a:rPr lang="en-US" b="1" i="1"/>
                          <m:t>𝐱</m:t>
                        </m:r>
                      </m:e>
                      <m:sub>
                        <m:r>
                          <a:rPr lang="en-US" i="1"/>
                          <m:t>𝑐</m:t>
                        </m:r>
                      </m:sub>
                    </m:sSub>
                    <m:r>
                      <a:rPr lang="en-US" i="1"/>
                      <m:t>/</m:t>
                    </m:r>
                    <m:r>
                      <a:rPr lang="en-US" i="1"/>
                      <m:t>𝜕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𝜉</m:t>
                        </m:r>
                      </m:e>
                      <m:sub>
                        <m:r>
                          <a:rPr lang="en-US" i="1"/>
                          <m:t>𝛼</m:t>
                        </m:r>
                      </m:sub>
                    </m:sSub>
                    <m:r>
                      <a:rPr lang="en-US" i="1"/>
                      <m:t>, </m:t>
                    </m:r>
                    <m:r>
                      <a:rPr lang="en-US" i="1"/>
                      <m:t>𝛼</m:t>
                    </m:r>
                    <m:r>
                      <a:rPr lang="en-US" i="1"/>
                      <m:t>=1,2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FE shape functions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Consistency condition (closest projection)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Need local N-R method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/>
                        </m:ctrlPr>
                      </m:sSupPr>
                      <m:e>
                        <m:r>
                          <a:rPr lang="en-US" b="1" i="1"/>
                          <m:t>𝛏</m:t>
                        </m:r>
                      </m:e>
                      <m:sup>
                        <m:r>
                          <a:rPr lang="en-US" i="1"/>
                          <m:t>𝑐</m:t>
                        </m:r>
                      </m:sup>
                    </m:sSup>
                    <m:r>
                      <a:rPr lang="en-US" i="1"/>
                      <m:t>={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𝜉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  <m:sup>
                        <m:r>
                          <a:rPr lang="en-US" i="1"/>
                          <m:t>𝑐</m:t>
                        </m:r>
                      </m:sup>
                    </m:sSubSup>
                    <m:r>
                      <a:rPr lang="en-US" i="1"/>
                      <m:t>,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𝜉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  <m:sup>
                        <m:r>
                          <a:rPr lang="en-US" i="1"/>
                          <m:t>𝑐</m:t>
                        </m:r>
                      </m:sup>
                    </m:sSubSup>
                    <m:r>
                      <a:rPr lang="en-US" i="1"/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AE421D3-EDD1-0E96-8E08-1BD479B20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contact node&#10;&#10;AI-generated content may be incorrect.">
            <a:extLst>
              <a:ext uri="{FF2B5EF4-FFF2-40B4-BE49-F238E27FC236}">
                <a16:creationId xmlns:a16="http://schemas.microsoft.com/office/drawing/2014/main" id="{69F0CB82-BFFD-CF29-EE22-74223B938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53" y="642938"/>
            <a:ext cx="3021832" cy="2319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0231B4-1E57-4FDB-3DF1-D7728CEF5483}"/>
                  </a:ext>
                </a:extLst>
              </p:cNvPr>
              <p:cNvSpPr txBox="1"/>
              <p:nvPr/>
            </p:nvSpPr>
            <p:spPr>
              <a:xfrm>
                <a:off x="1002182" y="2633471"/>
                <a:ext cx="3119444" cy="87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b="1" i="1"/>
                            <m:t>𝐭</m:t>
                          </m:r>
                        </m:e>
                        <m:sub>
                          <m:r>
                            <a:rPr lang="en-US" i="1"/>
                            <m:t>𝛼</m:t>
                          </m:r>
                        </m:sub>
                      </m:sSub>
                      <m:r>
                        <a:rPr lang="en-US" i="1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𝐼</m:t>
                          </m:r>
                          <m:r>
                            <a:rPr lang="en-US" i="1"/>
                            <m:t>=1</m:t>
                          </m:r>
                        </m:sub>
                        <m:sup>
                          <m:r>
                            <a:rPr lang="en-US" i="1"/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𝜕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𝑁</m:t>
                                  </m:r>
                                </m:e>
                                <m:sub>
                                  <m:r>
                                    <a:rPr lang="en-US" i="1"/>
                                    <m:t>𝐼</m:t>
                                  </m:r>
                                </m:sub>
                              </m:sSub>
                              <m:r>
                                <a:rPr lang="en-US" i="1"/>
                                <m:t>(</m:t>
                              </m:r>
                              <m:r>
                                <a:rPr lang="en-US" b="1" i="1"/>
                                <m:t>𝛏</m:t>
                              </m:r>
                              <m:r>
                                <a:rPr lang="en-US" i="1"/>
                                <m:t>)</m:t>
                              </m:r>
                            </m:num>
                            <m:den>
                              <m:r>
                                <a:rPr lang="en-US" i="1"/>
                                <m:t>𝜕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𝜉</m:t>
                                  </m:r>
                                </m:e>
                                <m:sub>
                                  <m:r>
                                    <a:rPr lang="en-US" i="1"/>
                                    <m:t>𝛼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b="1" i="1"/>
                                <m:t>𝐱</m:t>
                              </m:r>
                            </m:e>
                            <m:sub>
                              <m:r>
                                <a:rPr lang="en-US" i="1"/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i="1"/>
                        <m:t>,</m:t>
                      </m:r>
                      <m:r>
                        <m:rPr>
                          <m:nor/>
                        </m:rPr>
                        <a:rPr lang="en-US"/>
                        <m:t>   </m:t>
                      </m:r>
                      <m:r>
                        <a:rPr lang="en-US" i="1"/>
                        <m:t>𝛼</m:t>
                      </m:r>
                      <m:r>
                        <a:rPr lang="en-US" i="1"/>
                        <m:t>=1,2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0231B4-1E57-4FDB-3DF1-D7728CEF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82" y="2633471"/>
                <a:ext cx="3119444" cy="875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0C0340-9ECA-A659-B8BD-4F54CDFCBF7D}"/>
                  </a:ext>
                </a:extLst>
              </p:cNvPr>
              <p:cNvSpPr txBox="1"/>
              <p:nvPr/>
            </p:nvSpPr>
            <p:spPr>
              <a:xfrm>
                <a:off x="4791456" y="2739684"/>
                <a:ext cx="1696747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b="1" i="1"/>
                            <m:t>𝐞</m:t>
                          </m:r>
                        </m:e>
                        <m:sub>
                          <m:r>
                            <a:rPr lang="en-US" i="1"/>
                            <m:t>𝑛</m:t>
                          </m:r>
                        </m:sub>
                      </m:sSub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b="1" i="1"/>
                                <m:t>𝐭</m:t>
                              </m:r>
                            </m:e>
                            <m:sub>
                              <m:r>
                                <a:rPr lang="en-US" i="1"/>
                                <m:t>1</m:t>
                              </m:r>
                            </m:sub>
                          </m:sSub>
                          <m:r>
                            <a:rPr lang="en-US" i="1"/>
                            <m:t>×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b="1" i="1"/>
                                <m:t>𝐭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b="1" i="1"/>
                                    <m:t>𝐭</m:t>
                                  </m:r>
                                </m:e>
                                <m:sub>
                                  <m:r>
                                    <a:rPr lang="en-US" i="1"/>
                                    <m:t>1</m:t>
                                  </m:r>
                                </m:sub>
                              </m:sSub>
                              <m:r>
                                <a:rPr lang="en-US" i="1"/>
                                <m:t>×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b="1" i="1"/>
                                    <m:t>𝐭</m:t>
                                  </m:r>
                                </m:e>
                                <m:sub>
                                  <m:r>
                                    <a:rPr lang="en-US" i="1"/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0C0340-9ECA-A659-B8BD-4F54CDFCB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456" y="2739684"/>
                <a:ext cx="1696747" cy="642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0BB3E1-D100-5A49-0CD6-DB0858905589}"/>
                  </a:ext>
                </a:extLst>
              </p:cNvPr>
              <p:cNvSpPr txBox="1"/>
              <p:nvPr/>
            </p:nvSpPr>
            <p:spPr>
              <a:xfrm>
                <a:off x="1097280" y="4242816"/>
                <a:ext cx="4744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/>
                          </m:ctrlPr>
                        </m:sSubPr>
                        <m:e>
                          <m:r>
                            <a:rPr lang="en-US" sz="2000" i="1"/>
                            <m:t>𝜑</m:t>
                          </m:r>
                        </m:e>
                        <m:sub>
                          <m:r>
                            <a:rPr lang="en-US" sz="2000" i="1"/>
                            <m:t>𝛼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b="1" i="1"/>
                                <m:t>𝐱</m:t>
                              </m:r>
                            </m:e>
                            <m:sub>
                              <m:r>
                                <a:rPr lang="en-US" sz="2000" i="1"/>
                                <m:t>𝑠</m:t>
                              </m:r>
                            </m:sub>
                          </m:sSub>
                          <m:r>
                            <a:rPr lang="en-US" sz="2000" i="1"/>
                            <m:t>−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b="1" i="1"/>
                                <m:t>𝐱</m:t>
                              </m:r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</m:sSub>
                          <m:r>
                            <a:rPr lang="en-US" sz="2000" i="1"/>
                            <m:t>(</m:t>
                          </m:r>
                          <m:r>
                            <a:rPr lang="en-US" sz="2000" b="1" i="1"/>
                            <m:t>𝛏</m:t>
                          </m:r>
                          <m:r>
                            <a:rPr lang="en-US" sz="2000" i="1"/>
                            <m:t>))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𝐭</m:t>
                          </m:r>
                        </m:e>
                        <m:sub>
                          <m:r>
                            <a:rPr lang="en-US" sz="2000" i="1"/>
                            <m:t>𝛼</m:t>
                          </m:r>
                        </m:sub>
                      </m:sSub>
                      <m:r>
                        <a:rPr lang="en-US" sz="2000" i="1"/>
                        <m:t>(</m:t>
                      </m:r>
                      <m:r>
                        <a:rPr lang="en-US" sz="2000" b="1" i="1"/>
                        <m:t>𝛏</m:t>
                      </m:r>
                      <m:r>
                        <a:rPr lang="en-US" sz="2000" i="1"/>
                        <m:t>)=0,</m:t>
                      </m:r>
                      <m:r>
                        <m:rPr>
                          <m:nor/>
                        </m:rPr>
                        <a:rPr lang="en-US" sz="2000"/>
                        <m:t>     </m:t>
                      </m:r>
                      <m:r>
                        <a:rPr lang="en-US" sz="2000" i="1"/>
                        <m:t>𝛼</m:t>
                      </m:r>
                      <m:r>
                        <a:rPr lang="en-US" sz="2000" i="1"/>
                        <m:t>=1,2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0BB3E1-D100-5A49-0CD6-DB0858905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242816"/>
                <a:ext cx="4744119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7F6AE0-FEA2-BF6E-EFFF-2A39E0D330A7}"/>
                  </a:ext>
                </a:extLst>
              </p:cNvPr>
              <p:cNvSpPr txBox="1"/>
              <p:nvPr/>
            </p:nvSpPr>
            <p:spPr>
              <a:xfrm>
                <a:off x="2410996" y="5206458"/>
                <a:ext cx="3228833" cy="1408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/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/>
                                    </m:ctrlPr>
                                  </m:fPr>
                                  <m:num>
                                    <m:r>
                                      <a:rPr lang="en-US" sz="2000" i="1"/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/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/>
                                    </m:ctrlPr>
                                  </m:fPr>
                                  <m:num>
                                    <m:r>
                                      <a:rPr lang="en-US" sz="2000" i="1"/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/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/>
                                    </m:ctrlPr>
                                  </m:fPr>
                                  <m:num>
                                    <m:r>
                                      <a:rPr lang="en-US" sz="2000" i="1"/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/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/>
                                    </m:ctrlPr>
                                  </m:fPr>
                                  <m:num>
                                    <m:r>
                                      <a:rPr lang="en-US" sz="2000" i="1"/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/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/>
                              </m:ctrlPr>
                            </m:eqArrPr>
                            <m:e>
                              <m:r>
                                <a:rPr lang="en-US" sz="2000" i="1"/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i="1"/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/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i="1"/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/>
                              </m:ctrlPr>
                            </m:eqArrPr>
                            <m:e>
                              <m:r>
                                <a:rPr lang="en-US" sz="2000" i="1"/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i="1"/>
                                    <m:t>𝜑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/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i="1"/>
                                    <m:t>𝜑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7F6AE0-FEA2-BF6E-EFFF-2A39E0D33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996" y="5206458"/>
                <a:ext cx="3228833" cy="1408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12993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contact problems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Unknown boundary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boundary is unknown a priori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It is a part of solution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Candidate boundary is often given</a:t>
            </a:r>
          </a:p>
          <a:p>
            <a:pPr>
              <a:spcBef>
                <a:spcPts val="600"/>
              </a:spcBef>
            </a:pPr>
            <a:r>
              <a:rPr lang="en-US" dirty="0"/>
              <a:t>Abrupt change in force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Extremely discontinuous force profile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When contact occurs, contact force </a:t>
            </a:r>
            <a:br>
              <a:rPr lang="en-US" dirty="0"/>
            </a:br>
            <a:r>
              <a:rPr lang="en-US" dirty="0"/>
              <a:t>cannot be determined from displacement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Similar to incompressibility (Lagrange </a:t>
            </a:r>
            <a:br>
              <a:rPr lang="en-US" dirty="0">
                <a:solidFill>
                  <a:srgbClr val="2C02C6"/>
                </a:solidFill>
              </a:rPr>
            </a:br>
            <a:r>
              <a:rPr lang="en-US" dirty="0">
                <a:solidFill>
                  <a:srgbClr val="2C02C6"/>
                </a:solidFill>
              </a:rPr>
              <a:t>multiplier or penalty method)</a:t>
            </a:r>
          </a:p>
          <a:p>
            <a:pPr>
              <a:spcBef>
                <a:spcPts val="600"/>
              </a:spcBef>
            </a:pPr>
            <a:r>
              <a:rPr lang="en-US" dirty="0"/>
              <a:t>Discrete boundary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 continuum, contact boundary varies smoothly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In numerical model, contact boundary varies node to node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Very sensitive to boundary discretization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6090222" y="2951591"/>
            <a:ext cx="2636209" cy="1839324"/>
            <a:chOff x="5488322" y="983841"/>
            <a:chExt cx="2636209" cy="1839324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5715000" y="2016880"/>
              <a:ext cx="13716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10800000" flipH="1" flipV="1">
              <a:off x="5488322" y="2444183"/>
              <a:ext cx="159730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760055" y="2453833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Penetration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5555848" y="2442258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5974473" y="2027483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599016" y="983841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Contact force</a:t>
              </a: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5457912" y="752259"/>
            <a:ext cx="3111954" cy="2032496"/>
            <a:chOff x="5457912" y="752259"/>
            <a:chExt cx="3111954" cy="2032496"/>
          </a:xfrm>
        </p:grpSpPr>
        <p:sp>
          <p:nvSpPr>
            <p:cNvPr id="16" name="Freeform 15"/>
            <p:cNvSpPr/>
            <p:nvPr/>
          </p:nvSpPr>
          <p:spPr bwMode="auto">
            <a:xfrm>
              <a:off x="5457912" y="1227472"/>
              <a:ext cx="1518745" cy="1557283"/>
            </a:xfrm>
            <a:custGeom>
              <a:avLst/>
              <a:gdLst>
                <a:gd name="connsiteX0" fmla="*/ 422166 w 1518745"/>
                <a:gd name="connsiteY0" fmla="*/ 124372 h 1557283"/>
                <a:gd name="connsiteX1" fmla="*/ 989724 w 1518745"/>
                <a:gd name="connsiteY1" fmla="*/ 40290 h 1557283"/>
                <a:gd name="connsiteX2" fmla="*/ 1368097 w 1518745"/>
                <a:gd name="connsiteY2" fmla="*/ 366110 h 1557283"/>
                <a:gd name="connsiteX3" fmla="*/ 1452180 w 1518745"/>
                <a:gd name="connsiteY3" fmla="*/ 586828 h 1557283"/>
                <a:gd name="connsiteX4" fmla="*/ 1494221 w 1518745"/>
                <a:gd name="connsiteY4" fmla="*/ 923159 h 1557283"/>
                <a:gd name="connsiteX5" fmla="*/ 1347076 w 1518745"/>
                <a:gd name="connsiteY5" fmla="*/ 1427655 h 1557283"/>
                <a:gd name="connsiteX6" fmla="*/ 464207 w 1518745"/>
                <a:gd name="connsiteY6" fmla="*/ 1469697 h 1557283"/>
                <a:gd name="connsiteX7" fmla="*/ 43793 w 1518745"/>
                <a:gd name="connsiteY7" fmla="*/ 902138 h 1557283"/>
                <a:gd name="connsiteX8" fmla="*/ 201449 w 1518745"/>
                <a:gd name="connsiteY8" fmla="*/ 366110 h 1557283"/>
                <a:gd name="connsiteX9" fmla="*/ 422166 w 1518745"/>
                <a:gd name="connsiteY9" fmla="*/ 124372 h 15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8745" h="1557283">
                  <a:moveTo>
                    <a:pt x="422166" y="124372"/>
                  </a:moveTo>
                  <a:cubicBezTo>
                    <a:pt x="553545" y="70069"/>
                    <a:pt x="832069" y="0"/>
                    <a:pt x="989724" y="40290"/>
                  </a:cubicBezTo>
                  <a:cubicBezTo>
                    <a:pt x="1147379" y="80580"/>
                    <a:pt x="1291021" y="275020"/>
                    <a:pt x="1368097" y="366110"/>
                  </a:cubicBezTo>
                  <a:cubicBezTo>
                    <a:pt x="1445173" y="457200"/>
                    <a:pt x="1431159" y="493987"/>
                    <a:pt x="1452180" y="586828"/>
                  </a:cubicBezTo>
                  <a:cubicBezTo>
                    <a:pt x="1473201" y="679669"/>
                    <a:pt x="1511738" y="783021"/>
                    <a:pt x="1494221" y="923159"/>
                  </a:cubicBezTo>
                  <a:cubicBezTo>
                    <a:pt x="1476704" y="1063297"/>
                    <a:pt x="1518745" y="1336565"/>
                    <a:pt x="1347076" y="1427655"/>
                  </a:cubicBezTo>
                  <a:cubicBezTo>
                    <a:pt x="1175407" y="1518745"/>
                    <a:pt x="681421" y="1557283"/>
                    <a:pt x="464207" y="1469697"/>
                  </a:cubicBezTo>
                  <a:cubicBezTo>
                    <a:pt x="246993" y="1382111"/>
                    <a:pt x="87586" y="1086069"/>
                    <a:pt x="43793" y="902138"/>
                  </a:cubicBezTo>
                  <a:cubicBezTo>
                    <a:pt x="0" y="718207"/>
                    <a:pt x="141890" y="495738"/>
                    <a:pt x="201449" y="366110"/>
                  </a:cubicBezTo>
                  <a:cubicBezTo>
                    <a:pt x="261008" y="236482"/>
                    <a:pt x="290787" y="178675"/>
                    <a:pt x="422166" y="12437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090646" y="752259"/>
              <a:ext cx="1479220" cy="1502332"/>
            </a:xfrm>
            <a:custGeom>
              <a:avLst/>
              <a:gdLst>
                <a:gd name="connsiteX0" fmla="*/ 748277 w 1479220"/>
                <a:gd name="connsiteY0" fmla="*/ 31058 h 1502332"/>
                <a:gd name="connsiteX1" fmla="*/ 401585 w 1479220"/>
                <a:gd name="connsiteY1" fmla="*/ 31058 h 1502332"/>
                <a:gd name="connsiteX2" fmla="*/ 167568 w 1479220"/>
                <a:gd name="connsiteY2" fmla="*/ 217405 h 1502332"/>
                <a:gd name="connsiteX3" fmla="*/ 20224 w 1479220"/>
                <a:gd name="connsiteY3" fmla="*/ 460089 h 1502332"/>
                <a:gd name="connsiteX4" fmla="*/ 46226 w 1479220"/>
                <a:gd name="connsiteY4" fmla="*/ 689773 h 1502332"/>
                <a:gd name="connsiteX5" fmla="*/ 76562 w 1479220"/>
                <a:gd name="connsiteY5" fmla="*/ 841451 h 1502332"/>
                <a:gd name="connsiteX6" fmla="*/ 67894 w 1479220"/>
                <a:gd name="connsiteY6" fmla="*/ 1084135 h 1502332"/>
                <a:gd name="connsiteX7" fmla="*/ 171902 w 1479220"/>
                <a:gd name="connsiteY7" fmla="*/ 1326819 h 1502332"/>
                <a:gd name="connsiteX8" fmla="*/ 618268 w 1479220"/>
                <a:gd name="connsiteY8" fmla="*/ 1487164 h 1502332"/>
                <a:gd name="connsiteX9" fmla="*/ 1237980 w 1479220"/>
                <a:gd name="connsiteY9" fmla="*/ 1235813 h 1502332"/>
                <a:gd name="connsiteX10" fmla="*/ 1445995 w 1479220"/>
                <a:gd name="connsiteY10" fmla="*/ 542429 h 1502332"/>
                <a:gd name="connsiteX11" fmla="*/ 1038632 w 1479220"/>
                <a:gd name="connsiteY11" fmla="*/ 130732 h 1502332"/>
                <a:gd name="connsiteX12" fmla="*/ 748277 w 1479220"/>
                <a:gd name="connsiteY12" fmla="*/ 31058 h 150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220" h="1502332">
                  <a:moveTo>
                    <a:pt x="748277" y="31058"/>
                  </a:moveTo>
                  <a:cubicBezTo>
                    <a:pt x="642103" y="14446"/>
                    <a:pt x="498370" y="0"/>
                    <a:pt x="401585" y="31058"/>
                  </a:cubicBezTo>
                  <a:cubicBezTo>
                    <a:pt x="304800" y="62116"/>
                    <a:pt x="231128" y="145900"/>
                    <a:pt x="167568" y="217405"/>
                  </a:cubicBezTo>
                  <a:cubicBezTo>
                    <a:pt x="104008" y="288910"/>
                    <a:pt x="40448" y="381361"/>
                    <a:pt x="20224" y="460089"/>
                  </a:cubicBezTo>
                  <a:cubicBezTo>
                    <a:pt x="0" y="538817"/>
                    <a:pt x="36836" y="626213"/>
                    <a:pt x="46226" y="689773"/>
                  </a:cubicBezTo>
                  <a:cubicBezTo>
                    <a:pt x="55616" y="753333"/>
                    <a:pt x="72951" y="775724"/>
                    <a:pt x="76562" y="841451"/>
                  </a:cubicBezTo>
                  <a:cubicBezTo>
                    <a:pt x="80173" y="907178"/>
                    <a:pt x="52004" y="1003240"/>
                    <a:pt x="67894" y="1084135"/>
                  </a:cubicBezTo>
                  <a:cubicBezTo>
                    <a:pt x="83784" y="1165030"/>
                    <a:pt x="80173" y="1259648"/>
                    <a:pt x="171902" y="1326819"/>
                  </a:cubicBezTo>
                  <a:cubicBezTo>
                    <a:pt x="263631" y="1393990"/>
                    <a:pt x="440588" y="1502332"/>
                    <a:pt x="618268" y="1487164"/>
                  </a:cubicBezTo>
                  <a:cubicBezTo>
                    <a:pt x="795948" y="1471996"/>
                    <a:pt x="1100026" y="1393269"/>
                    <a:pt x="1237980" y="1235813"/>
                  </a:cubicBezTo>
                  <a:cubicBezTo>
                    <a:pt x="1375934" y="1078357"/>
                    <a:pt x="1479220" y="726609"/>
                    <a:pt x="1445995" y="542429"/>
                  </a:cubicBezTo>
                  <a:cubicBezTo>
                    <a:pt x="1412770" y="358249"/>
                    <a:pt x="1157085" y="215960"/>
                    <a:pt x="1038632" y="130732"/>
                  </a:cubicBezTo>
                  <a:cubicBezTo>
                    <a:pt x="920179" y="45504"/>
                    <a:pt x="854451" y="47670"/>
                    <a:pt x="748277" y="3105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42895" y="953674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Body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73455" y="1449202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Body 2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rot="10800000" flipV="1">
              <a:off x="7303625" y="1435259"/>
              <a:ext cx="428264" cy="13889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6090213" y="1967696"/>
              <a:ext cx="507357" cy="16397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37"/>
          <p:cNvGrpSpPr/>
          <p:nvPr/>
        </p:nvGrpSpPr>
        <p:grpSpPr>
          <a:xfrm>
            <a:off x="6574420" y="1250066"/>
            <a:ext cx="868102" cy="1273215"/>
            <a:chOff x="6574420" y="1250066"/>
            <a:chExt cx="868102" cy="1273215"/>
          </a:xfrm>
        </p:grpSpPr>
        <p:sp>
          <p:nvSpPr>
            <p:cNvPr id="36" name="Freeform 35"/>
            <p:cNvSpPr/>
            <p:nvPr/>
          </p:nvSpPr>
          <p:spPr bwMode="auto">
            <a:xfrm>
              <a:off x="7106856" y="1250066"/>
              <a:ext cx="335666" cy="925975"/>
            </a:xfrm>
            <a:custGeom>
              <a:avLst/>
              <a:gdLst>
                <a:gd name="connsiteX0" fmla="*/ 0 w 335666"/>
                <a:gd name="connsiteY0" fmla="*/ 0 h 925975"/>
                <a:gd name="connsiteX1" fmla="*/ 46298 w 335666"/>
                <a:gd name="connsiteY1" fmla="*/ 219919 h 925975"/>
                <a:gd name="connsiteX2" fmla="*/ 69448 w 335666"/>
                <a:gd name="connsiteY2" fmla="*/ 312516 h 925975"/>
                <a:gd name="connsiteX3" fmla="*/ 46298 w 335666"/>
                <a:gd name="connsiteY3" fmla="*/ 532435 h 925975"/>
                <a:gd name="connsiteX4" fmla="*/ 92597 w 335666"/>
                <a:gd name="connsiteY4" fmla="*/ 763929 h 925975"/>
                <a:gd name="connsiteX5" fmla="*/ 335666 w 335666"/>
                <a:gd name="connsiteY5" fmla="*/ 925975 h 92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666" h="925975">
                  <a:moveTo>
                    <a:pt x="0" y="0"/>
                  </a:moveTo>
                  <a:cubicBezTo>
                    <a:pt x="17361" y="83916"/>
                    <a:pt x="34723" y="167833"/>
                    <a:pt x="46298" y="219919"/>
                  </a:cubicBezTo>
                  <a:cubicBezTo>
                    <a:pt x="57873" y="272005"/>
                    <a:pt x="69448" y="260430"/>
                    <a:pt x="69448" y="312516"/>
                  </a:cubicBezTo>
                  <a:cubicBezTo>
                    <a:pt x="69448" y="364602"/>
                    <a:pt x="42440" y="457199"/>
                    <a:pt x="46298" y="532435"/>
                  </a:cubicBezTo>
                  <a:cubicBezTo>
                    <a:pt x="50156" y="607671"/>
                    <a:pt x="44369" y="698339"/>
                    <a:pt x="92597" y="763929"/>
                  </a:cubicBezTo>
                  <a:cubicBezTo>
                    <a:pt x="140825" y="829519"/>
                    <a:pt x="238245" y="877747"/>
                    <a:pt x="335666" y="925975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6574420" y="1319514"/>
              <a:ext cx="385823" cy="1203767"/>
            </a:xfrm>
            <a:custGeom>
              <a:avLst/>
              <a:gdLst>
                <a:gd name="connsiteX0" fmla="*/ 0 w 385823"/>
                <a:gd name="connsiteY0" fmla="*/ 0 h 1203767"/>
                <a:gd name="connsiteX1" fmla="*/ 231494 w 385823"/>
                <a:gd name="connsiteY1" fmla="*/ 243068 h 1203767"/>
                <a:gd name="connsiteX2" fmla="*/ 335666 w 385823"/>
                <a:gd name="connsiteY2" fmla="*/ 439838 h 1203767"/>
                <a:gd name="connsiteX3" fmla="*/ 381965 w 385823"/>
                <a:gd name="connsiteY3" fmla="*/ 717630 h 1203767"/>
                <a:gd name="connsiteX4" fmla="*/ 358815 w 385823"/>
                <a:gd name="connsiteY4" fmla="*/ 983848 h 1203767"/>
                <a:gd name="connsiteX5" fmla="*/ 335666 w 385823"/>
                <a:gd name="connsiteY5" fmla="*/ 1203767 h 12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823" h="1203767">
                  <a:moveTo>
                    <a:pt x="0" y="0"/>
                  </a:moveTo>
                  <a:cubicBezTo>
                    <a:pt x="87775" y="84881"/>
                    <a:pt x="175550" y="169762"/>
                    <a:pt x="231494" y="243068"/>
                  </a:cubicBezTo>
                  <a:cubicBezTo>
                    <a:pt x="287438" y="316374"/>
                    <a:pt x="310588" y="360744"/>
                    <a:pt x="335666" y="439838"/>
                  </a:cubicBezTo>
                  <a:cubicBezTo>
                    <a:pt x="360744" y="518932"/>
                    <a:pt x="378107" y="626962"/>
                    <a:pt x="381965" y="717630"/>
                  </a:cubicBezTo>
                  <a:cubicBezTo>
                    <a:pt x="385823" y="808298"/>
                    <a:pt x="366532" y="902825"/>
                    <a:pt x="358815" y="983848"/>
                  </a:cubicBezTo>
                  <a:cubicBezTo>
                    <a:pt x="351098" y="1064871"/>
                    <a:pt x="343382" y="1134319"/>
                    <a:pt x="335666" y="1203767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70A0-9993-AFD2-5046-3950B35D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Contact Formulation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994D5-58FE-817F-E69D-AE6AF4CFB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Contact search</a:t>
                </a:r>
              </a:p>
              <a:p>
                <a:pPr lvl="1"/>
                <a:r>
                  <a:rPr lang="en-US" dirty="0"/>
                  <a:t>Contact occurs in this target element if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𝜉</m:t>
                            </m:r>
                          </m:e>
                          <m:sub>
                            <m:r>
                              <a:rPr lang="en-US" i="1"/>
                              <m:t>𝛼</m:t>
                            </m:r>
                          </m:sub>
                        </m:sSub>
                      </m:e>
                    </m:d>
                    <m:r>
                      <a:rPr lang="en-US" i="1"/>
                      <m:t>≤1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𝑔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r>
                      <a:rPr lang="en-US" i="1"/>
                      <m:t>≤0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𝑔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(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b="1" i="1"/>
                              <m:t>𝐱</m:t>
                            </m:r>
                          </m:e>
                          <m:sub>
                            <m:r>
                              <a:rPr lang="en-US" i="1"/>
                              <m:t>𝑠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b="1" i="1"/>
                              <m:t>𝐱</m:t>
                            </m:r>
                          </m:e>
                          <m:sub>
                            <m:r>
                              <a:rPr lang="en-US" i="1"/>
                              <m:t>𝑐</m:t>
                            </m:r>
                          </m:sub>
                        </m:sSub>
                        <m:r>
                          <a:rPr lang="en-US" i="1"/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b="1" i="1"/>
                          <m:t>𝐞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 Contact force and tangent stiffness only for violated pairs</a:t>
                </a:r>
              </a:p>
              <a:p>
                <a:pPr lvl="1"/>
                <a:r>
                  <a:rPr lang="en-US" dirty="0"/>
                  <a:t>Contact force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b="1" i="1"/>
                          <m:t>𝐟</m:t>
                        </m:r>
                      </m:e>
                      <m:sub>
                        <m:r>
                          <a:rPr lang="en-US" i="1"/>
                          <m:t>𝑐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</m:sSubSup>
                    <m:r>
                      <a:rPr lang="en-US" i="1"/>
                      <m:t>=−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𝜔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𝑔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b="1" i="1"/>
                          <m:t>𝐞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Tangent stiffness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b="1" i="1"/>
                          <m:t>𝐤</m:t>
                        </m:r>
                      </m:e>
                      <m:sub>
                        <m:r>
                          <a:rPr lang="en-US" i="1"/>
                          <m:t>𝑐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</m:sSubSup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𝜔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b="1" i="1"/>
                          <m:t>𝐞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b="1" i="1"/>
                          <m:t>𝐞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Tangential slip with friction</a:t>
                </a:r>
              </a:p>
              <a:p>
                <a:pPr lvl="1"/>
                <a:r>
                  <a:rPr lang="en-US" dirty="0"/>
                  <a:t>Tangential slip: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𝑔</m:t>
                        </m:r>
                      </m:e>
                      <m:sub>
                        <m:r>
                          <a:rPr lang="en-US" i="1"/>
                          <m:t>𝑡</m:t>
                        </m:r>
                      </m:sub>
                    </m:sSub>
                    <m:r>
                      <a:rPr lang="en-US" i="1"/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b="1" i="1"/>
                              <m:t>𝐱</m:t>
                            </m:r>
                          </m:e>
                          <m:sub>
                            <m:r>
                              <a:rPr lang="en-US" i="1"/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b="1" i="1"/>
                                  <m:t>𝛏</m:t>
                                </m:r>
                              </m:e>
                              <m:sub>
                                <m:r>
                                  <a:rPr lang="en-US" i="1"/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b="1" i="1"/>
                              <m:t>𝐱</m:t>
                            </m:r>
                          </m:e>
                          <m:sub>
                            <m:r>
                              <a:rPr lang="en-US" i="1"/>
                              <m:t>𝑐</m:t>
                            </m:r>
                          </m:sub>
                        </m:sSub>
                        <m:r>
                          <a:rPr lang="en-US" i="1"/>
                          <m:t>(</m:t>
                        </m:r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b="1" i="1"/>
                              <m:t>𝛏</m:t>
                            </m:r>
                          </m:e>
                          <m:sub>
                            <m:r>
                              <a:rPr lang="en-US" i="1"/>
                              <m:t>𝑐</m:t>
                            </m:r>
                          </m:sub>
                          <m:sup>
                            <m:r>
                              <a:rPr lang="en-US" i="1"/>
                              <m:t>0</m:t>
                            </m:r>
                          </m:sup>
                        </m:sSubSup>
                        <m:r>
                          <a:rPr lang="en-US" i="1"/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Tangent vector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994D5-58FE-817F-E69D-AE6AF4CFB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37A571C-7848-D79A-2CCC-97381B0F00C2}"/>
              </a:ext>
            </a:extLst>
          </p:cNvPr>
          <p:cNvGrpSpPr/>
          <p:nvPr/>
        </p:nvGrpSpPr>
        <p:grpSpPr>
          <a:xfrm>
            <a:off x="4659782" y="3593989"/>
            <a:ext cx="3313352" cy="619566"/>
            <a:chOff x="4659782" y="3593989"/>
            <a:chExt cx="3313352" cy="6195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ADB79C-E234-1C84-D8B6-6AEAA1DB7D5C}"/>
                </a:ext>
              </a:extLst>
            </p:cNvPr>
            <p:cNvSpPr txBox="1"/>
            <p:nvPr/>
          </p:nvSpPr>
          <p:spPr>
            <a:xfrm>
              <a:off x="5266944" y="3593989"/>
              <a:ext cx="2706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Previous contact point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EE12C-5792-3499-EEB8-A3555F63E6D9}"/>
                </a:ext>
              </a:extLst>
            </p:cNvPr>
            <p:cNvSpPr/>
            <p:nvPr/>
          </p:nvSpPr>
          <p:spPr bwMode="auto">
            <a:xfrm>
              <a:off x="4659782" y="3774643"/>
              <a:ext cx="665684" cy="438912"/>
            </a:xfrm>
            <a:custGeom>
              <a:avLst/>
              <a:gdLst>
                <a:gd name="connsiteX0" fmla="*/ 665684 w 665684"/>
                <a:gd name="connsiteY0" fmla="*/ 0 h 438912"/>
                <a:gd name="connsiteX1" fmla="*/ 0 w 665684"/>
                <a:gd name="connsiteY1" fmla="*/ 0 h 438912"/>
                <a:gd name="connsiteX2" fmla="*/ 0 w 665684"/>
                <a:gd name="connsiteY2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684" h="438912">
                  <a:moveTo>
                    <a:pt x="665684" y="0"/>
                  </a:moveTo>
                  <a:lnTo>
                    <a:pt x="0" y="0"/>
                  </a:lnTo>
                  <a:lnTo>
                    <a:pt x="0" y="43891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16A257-D794-B55C-589F-28DDEF3DD820}"/>
                  </a:ext>
                </a:extLst>
              </p:cNvPr>
              <p:cNvSpPr txBox="1"/>
              <p:nvPr/>
            </p:nvSpPr>
            <p:spPr>
              <a:xfrm>
                <a:off x="2618842" y="4696358"/>
                <a:ext cx="2761269" cy="772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/>
                          </m:ctrlPr>
                        </m:sSubPr>
                        <m:e>
                          <m:r>
                            <a:rPr lang="en-US" sz="2000" b="1" i="1"/>
                            <m:t>𝐞</m:t>
                          </m:r>
                        </m:e>
                        <m:sub>
                          <m:r>
                            <a:rPr lang="en-US" sz="2000" i="1"/>
                            <m:t>𝑡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b="1" i="1"/>
                                <m:t>𝐱</m:t>
                              </m:r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b="1" i="1"/>
                                    <m:t>𝛏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/>
                            <m:t>−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b="1" i="1"/>
                                <m:t>𝐱</m:t>
                              </m:r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</m:sSub>
                          <m:r>
                            <a:rPr lang="en-US" sz="2000" i="1"/>
                            <m:t>(</m:t>
                          </m:r>
                          <m:sSubSup>
                            <m:sSubSupPr>
                              <m:ctrlPr>
                                <a:rPr lang="en-US" sz="2000" i="1"/>
                              </m:ctrlPr>
                            </m:sSubSupPr>
                            <m:e>
                              <m:r>
                                <a:rPr lang="en-US" sz="2000" b="1" i="1"/>
                                <m:t>𝛏</m:t>
                              </m:r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  <m:sup>
                              <m:r>
                                <a:rPr lang="en-US" sz="2000" i="1"/>
                                <m:t>0</m:t>
                              </m:r>
                            </m:sup>
                          </m:sSubSup>
                          <m:r>
                            <a:rPr lang="en-US" sz="2000" i="1"/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b="1" i="1"/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/>
                                      </m:ctrlPr>
                                    </m:sSubPr>
                                    <m:e>
                                      <m:r>
                                        <a:rPr lang="en-US" sz="2000" b="1" i="1"/>
                                        <m:t>𝛏</m:t>
                                      </m:r>
                                    </m:e>
                                    <m:sub>
                                      <m:r>
                                        <a:rPr lang="en-US" sz="2000" i="1"/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/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b="1" i="1"/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𝑐</m:t>
                                  </m:r>
                                </m:sub>
                              </m:sSub>
                              <m:r>
                                <a:rPr lang="en-US" sz="2000" i="1"/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/>
                                  </m:ctrlPr>
                                </m:sSubSupPr>
                                <m:e>
                                  <m:r>
                                    <a:rPr lang="en-US" sz="2000" b="1" i="1"/>
                                    <m:t>𝛏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/>
                                    <m:t>0</m:t>
                                  </m:r>
                                </m:sup>
                              </m:sSubSup>
                              <m:r>
                                <a:rPr lang="en-US" sz="2000" i="1"/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16A257-D794-B55C-589F-28DDEF3DD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842" y="4696358"/>
                <a:ext cx="2761269" cy="772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3BC8106-47DC-50A0-DC05-95220A7D81B9}"/>
              </a:ext>
            </a:extLst>
          </p:cNvPr>
          <p:cNvSpPr txBox="1"/>
          <p:nvPr/>
        </p:nvSpPr>
        <p:spPr>
          <a:xfrm>
            <a:off x="5451075" y="476086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2C02C6"/>
                </a:solidFill>
              </a:rPr>
              <a:t>This is not in the parametric</a:t>
            </a:r>
            <a:br>
              <a:rPr lang="en-US" sz="2000" dirty="0">
                <a:solidFill>
                  <a:srgbClr val="2C02C6"/>
                </a:solidFill>
              </a:rPr>
            </a:br>
            <a:r>
              <a:rPr lang="en-US" sz="2000" dirty="0">
                <a:solidFill>
                  <a:srgbClr val="2C02C6"/>
                </a:solidFill>
              </a:rPr>
              <a:t>direction but the slip direction</a:t>
            </a:r>
          </a:p>
        </p:txBody>
      </p:sp>
    </p:spTree>
    <p:extLst>
      <p:ext uri="{BB962C8B-B14F-4D97-AF65-F5344CB8AC3E}">
        <p14:creationId xmlns:p14="http://schemas.microsoft.com/office/powerpoint/2010/main" val="722217070"/>
      </p:ext>
    </p:extLst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3801-1033-7610-73CA-F15B087E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Contact Formulation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D036-9408-FA7C-CFFE-816E9C4FE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force and tangent stiffness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Matlab implementation</a:t>
            </a:r>
          </a:p>
          <a:p>
            <a:pPr lvl="1"/>
            <a:r>
              <a:rPr lang="en-US" dirty="0"/>
              <a:t>Contact pair (1 contact node, 4 target nodes)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Augmented arrays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335DDA-B32F-E574-BA5D-25D1404DE372}"/>
                  </a:ext>
                </a:extLst>
              </p:cNvPr>
              <p:cNvSpPr txBox="1"/>
              <p:nvPr/>
            </p:nvSpPr>
            <p:spPr>
              <a:xfrm>
                <a:off x="1699479" y="1228355"/>
                <a:ext cx="428931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𝐟</m:t>
                          </m:r>
                        </m:e>
                        <m:sub>
                          <m:r>
                            <a:rPr lang="en-US" sz="2000" i="1"/>
                            <m:t>𝑐</m:t>
                          </m:r>
                        </m:sub>
                        <m:sup>
                          <m:r>
                            <a:rPr lang="en-US" sz="2000" i="1"/>
                            <m:t>𝑡</m:t>
                          </m:r>
                        </m:sup>
                      </m:sSubSup>
                      <m:r>
                        <a:rPr lang="en-US" sz="2000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/>
                              </m:ctrlPr>
                            </m:mPr>
                            <m:mr>
                              <m:e>
                                <m:r>
                                  <a:rPr lang="en-US" sz="2000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/>
                                    </m:ctrlPr>
                                  </m:sSubPr>
                                  <m:e>
                                    <m:r>
                                      <a:rPr lang="en-US" sz="2000" i="1"/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/>
                                    </m:ctrlPr>
                                  </m:sSubPr>
                                  <m:e>
                                    <m:r>
                                      <a:rPr lang="en-US" sz="2000" i="1"/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1" i="1"/>
                                    </m:ctrlPr>
                                  </m:sSubPr>
                                  <m:e>
                                    <m:r>
                                      <a:rPr lang="en-US" sz="2000" b="1" i="1"/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/>
                                  <m:t>if</m:t>
                                </m:r>
                                <m:r>
                                  <a:rPr lang="en-US" sz="2000" i="1"/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/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/>
                                    </m:ctrlPr>
                                  </m:dPr>
                                  <m:e>
                                    <m:r>
                                      <a:rPr lang="en-US" sz="2000" i="1"/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/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2000" i="1"/>
                                    </m:ctrlPr>
                                  </m:sSubPr>
                                  <m:e>
                                    <m:r>
                                      <a:rPr lang="en-US" sz="2000" i="1"/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/>
                                    </m:ctrlPr>
                                  </m:sSubPr>
                                  <m:e>
                                    <m:r>
                                      <a:rPr lang="en-US" sz="2000" i="1"/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1" i="1"/>
                                    </m:ctrlPr>
                                  </m:sSubPr>
                                  <m:e>
                                    <m:r>
                                      <a:rPr lang="en-US" sz="2000" b="1" i="1"/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/>
                                  <m:t>otherwise</m:t>
                                </m:r>
                                <m:r>
                                  <a:rPr lang="en-US" sz="2000"/>
                                  <m:t>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335DDA-B32F-E574-BA5D-25D1404DE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79" y="1228355"/>
                <a:ext cx="4289316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BBB94-ABB9-E5B5-F034-C7AF9C22C03C}"/>
                  </a:ext>
                </a:extLst>
              </p:cNvPr>
              <p:cNvSpPr txBox="1"/>
              <p:nvPr/>
            </p:nvSpPr>
            <p:spPr>
              <a:xfrm>
                <a:off x="1699479" y="2007223"/>
                <a:ext cx="4509120" cy="891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𝐤</m:t>
                          </m:r>
                        </m:e>
                        <m:sub>
                          <m:r>
                            <a:rPr lang="en-US" sz="2000" i="1"/>
                            <m:t>𝑐</m:t>
                          </m:r>
                        </m:sub>
                        <m:sup>
                          <m:r>
                            <a:rPr lang="en-US" sz="2000" i="1"/>
                            <m:t>𝑡</m:t>
                          </m:r>
                        </m:sup>
                      </m:sSubSup>
                      <m:r>
                        <a:rPr lang="en-US" sz="2000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/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/>
                                    </m:ctrlPr>
                                  </m:sSubPr>
                                  <m:e>
                                    <m:r>
                                      <a:rPr lang="en-US" sz="2000" i="1"/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1" i="1"/>
                                    </m:ctrlPr>
                                  </m:sSubPr>
                                  <m:e>
                                    <m:r>
                                      <a:rPr lang="en-US" sz="2000" b="1" i="1"/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𝑡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/>
                                    </m:ctrlPr>
                                  </m:sSubSupPr>
                                  <m:e>
                                    <m:r>
                                      <a:rPr lang="en-US" sz="2000" b="1" i="1"/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𝑡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000"/>
                                      <m:t>T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/>
                                  <m:t>if</m:t>
                                </m:r>
                                <m:r>
                                  <a:rPr lang="en-US" sz="2000" i="1"/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/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/>
                                    </m:ctrlPr>
                                  </m:dPr>
                                  <m:e>
                                    <m:r>
                                      <a:rPr lang="en-US" sz="2000" i="1"/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/>
                                        </m:ctrlPr>
                                      </m:sSubPr>
                                      <m:e>
                                        <m:r>
                                          <a:rPr lang="en-US" sz="2000" i="1"/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000" i="1"/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/>
                                  <m:t>−</m:t>
                                </m:r>
                                <m:r>
                                  <a:rPr lang="en-US" sz="2000" i="1"/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2000" i="1"/>
                                    </m:ctrlPr>
                                  </m:sSubPr>
                                  <m:e>
                                    <m:r>
                                      <a:rPr lang="en-US" sz="2000" i="1"/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1" i="1"/>
                                    </m:ctrlPr>
                                  </m:sSubPr>
                                  <m:e>
                                    <m:r>
                                      <a:rPr lang="en-US" sz="2000" b="1" i="1"/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𝑡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b="1" i="1"/>
                                    </m:ctrlPr>
                                  </m:sSubSupPr>
                                  <m:e>
                                    <m:r>
                                      <a:rPr lang="en-US" sz="2000" b="1" i="1"/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sz="2000" i="1"/>
                                      <m:t>𝑛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000"/>
                                      <m:t>T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/>
                                  <m:t>otherwise</m:t>
                                </m:r>
                                <m:r>
                                  <a:rPr lang="en-US" sz="2000"/>
                                  <m:t>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BBB94-ABB9-E5B5-F034-C7AF9C22C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79" y="2007223"/>
                <a:ext cx="4509120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B19206-3BA7-C89F-5075-9646CBB4227A}"/>
                  </a:ext>
                </a:extLst>
              </p:cNvPr>
              <p:cNvSpPr txBox="1"/>
              <p:nvPr/>
            </p:nvSpPr>
            <p:spPr>
              <a:xfrm>
                <a:off x="1629285" y="3959059"/>
                <a:ext cx="4579314" cy="906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smtClean="0"/>
                        <m:t>ELXY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B19206-3BA7-C89F-5075-9646CBB42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85" y="3959059"/>
                <a:ext cx="4579314" cy="906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C40D7D-57E5-0EF5-3F0E-369DFC687247}"/>
                  </a:ext>
                </a:extLst>
              </p:cNvPr>
              <p:cNvSpPr txBox="1"/>
              <p:nvPr/>
            </p:nvSpPr>
            <p:spPr>
              <a:xfrm>
                <a:off x="2041496" y="5340466"/>
                <a:ext cx="4167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[1, −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𝑁</m:t>
                          </m:r>
                        </m:e>
                        <m:sub>
                          <m:r>
                            <a:rPr lang="en-US" sz="2000" i="1"/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b="1" i="1"/>
                            <m:t>𝛏</m:t>
                          </m:r>
                        </m:e>
                      </m:d>
                      <m:r>
                        <a:rPr lang="en-US" sz="2000" i="1"/>
                        <m:t>, −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𝑁</m:t>
                          </m:r>
                        </m:e>
                        <m:sub>
                          <m:r>
                            <a:rPr lang="en-US" sz="2000" i="1"/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b="1" i="1"/>
                            <m:t>𝛏</m:t>
                          </m:r>
                        </m:e>
                      </m:d>
                      <m:r>
                        <a:rPr lang="en-US" sz="2000" i="1"/>
                        <m:t>, −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𝑁</m:t>
                          </m:r>
                        </m:e>
                        <m:sub>
                          <m:r>
                            <a:rPr lang="en-US" sz="2000" i="1"/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b="1" i="1"/>
                            <m:t>𝛏</m:t>
                          </m:r>
                        </m:e>
                      </m:d>
                      <m:r>
                        <a:rPr lang="en-US" sz="2000" i="1"/>
                        <m:t>, −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𝑁</m:t>
                          </m:r>
                        </m:e>
                        <m:sub>
                          <m:r>
                            <a:rPr lang="en-US" sz="2000" i="1"/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b="1" i="1"/>
                            <m:t>𝛏</m:t>
                          </m:r>
                        </m:e>
                      </m:d>
                      <m:r>
                        <a:rPr lang="en-US" sz="2000" i="1"/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C40D7D-57E5-0EF5-3F0E-369DFC687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96" y="5340466"/>
                <a:ext cx="4167103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000456"/>
      </p:ext>
    </p:extLst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79CD-6660-CD36-2804-01A46691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CNTELM3D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2E1BD-1058-9D5E-C872-675DB63E927E}"/>
              </a:ext>
            </a:extLst>
          </p:cNvPr>
          <p:cNvSpPr txBox="1"/>
          <p:nvPr/>
        </p:nvSpPr>
        <p:spPr>
          <a:xfrm>
            <a:off x="525753" y="487025"/>
            <a:ext cx="781688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	function [F,KC]=CNTELM3D(ELXY,ELXYP,PARM)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COMPUTE CONTACT STIFFNESS AND FORCE FOR 3D CONTACT PAIR                     %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	 F=[]; KC=[];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Return null when no contact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	 [T1,T2,XC,XS,~]=CUTL(0,0,ELXY);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Two tangent vectors and contact nodes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	 XN=cross(T1,T2); XN=XN/norm(XN);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Unit normal vector at the center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	 XI=(XS'*T1)/(norm(T1)^2);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Parametric coord. along T1 dir.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	 ETA=(XS'*T2)/(norm(T2)^2);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Parametric coord. along T2 dir.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	 GN=XN'*XS;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Gap in the normal dir.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	 XX=(ELXY(:,1)-ELXY(:,2)+ELXY(:,3)-ELXY(:,4))/4;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2nd-derivative of </a:t>
            </a:r>
            <a:r>
              <a:rPr lang="en-US" sz="12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Xc</a:t>
            </a:r>
            <a:endParaRPr lang="en-US" sz="1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	 if((abs(XI)&gt;1.2)||(abs(ETA)&gt;1.2)||GN&gt;0.1), return; end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 contact occurs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	 for ICOUNT=1:20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NR iteration to find contact point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	  [T1,T2,XC,XS,AN] = CUTL(XI,ETA,ELXY);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Two tangent vectors and contact nodes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	  A=[-T1'*T1, XS'*XX-T2'*T1; XS'*XX-T2'*T1, -T2'*T2];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Jacobian of NR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	  B=[-XS'*T1; -XS'*T2];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Residual of NR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	  DXI=A\B;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Incremental parametric coordinates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	  XI=XI+DXI(1); ETA=ETA+DXI(2);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 parametric coordinates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	  if(norm(DXI)&lt;1.E-6), break; end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Converged NR iteration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21	 end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local N-R loop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	 XN=cross(T1,T2); XN=XN/norm(XN);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Unit normal vector at contact point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	 GN=XN'*XS;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Gap in the normal dir.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24	 if((abs(XI)&gt;1.05)||(abs(ETA)&gt;1.05)||GN&gt;0), return; end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 contact occurs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	 XX=(ELXYP(:,1)-ELXYP(:,2)+ELXYP(:,3)-ELXYP(:,4))/4;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2nd-derivative of </a:t>
            </a:r>
            <a:r>
              <a:rPr lang="en-US" sz="12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Xc</a:t>
            </a:r>
            <a:endParaRPr lang="en-US" sz="1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26	 XIP=XI; ETAP=ETA;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Previous parametric coordinates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27	 for ICOUNT=1:20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NR iteration to find contact point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28	  [T1P,T2P,~,XSP,~] = CUTL(XIP,ETAP,ELXYP);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vectors &amp; contact nodes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29	  A=[-T1P'*T1P, XSP'*XX-T2P'*T1P; XSP'*XX-T2P'*T1P, -T2P'*T2P];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Jacobian of NR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	  B=[-XSP'*T1P; -XSP'*T2P];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Residual of NR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	  DXIP=A\B;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Incremental parametric coordinates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32	  XIP=XIP+DXIP(1); ETAP=ETAP+DXIP(2);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Update parametric coordinates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	  if(norm(DXIP)&lt;1.E-6), break; end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Converged NR iteration</a:t>
            </a:r>
          </a:p>
          <a:p>
            <a:pPr algn="l">
              <a:tabLst>
                <a:tab pos="284163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34	 end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local N-R loop</a:t>
            </a:r>
          </a:p>
        </p:txBody>
      </p:sp>
    </p:spTree>
    <p:extLst>
      <p:ext uri="{BB962C8B-B14F-4D97-AF65-F5344CB8AC3E}">
        <p14:creationId xmlns:p14="http://schemas.microsoft.com/office/powerpoint/2010/main" val="407907908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962D-3B07-F535-4F9E-13632D1C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CNTELM3D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C949B-BFF1-5106-A99E-733A5D08A4FC}"/>
              </a:ext>
            </a:extLst>
          </p:cNvPr>
          <p:cNvSpPr txBox="1"/>
          <p:nvPr/>
        </p:nvSpPr>
        <p:spPr>
          <a:xfrm>
            <a:off x="338378" y="622478"/>
            <a:ext cx="781688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	 [~,~,XCP,~,~] = CUTL(XIP,ETAP,ELXY);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Previous contact point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36	 GT=XC-XCP; XT=GT/norm(GT);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Tangential slip &amp; unit vector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37	 if norm(GT)&lt;1E-10, XT=(T1+T2)/norm(T1+T2); end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vector with zero slip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	 NN=XN*AN; NN=reshape(NN,[],1);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Augmented normal vector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39	 TT=XT*AN; TT=reshape(TT,[],1);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Augmented tangential vector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40	 TT1=T1/norm(T1)*AN; TT1=reshape(TT1,[],1);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Augmented tangent 1 vector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	 TT2=T2/norm(T2)*AN; TT2=reshape(TT2,[],1);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Augmented tangent 2 vector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42	 XLAMBN=-PARM(1)*GN;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Normal contact force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43	 XLAMBT=-PARM(2)*norm(GT);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Tangential force for stick cond.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	 if abs(XLAMBT)&gt;PARM(3)*XLAMBN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Slip condition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	  XLAMBT=-PARM(3)*XLAMBN;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Tangential force for slip condition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46	  KC=PARM(1)*(NN*NN')-PARM(3)*PARM(1)*(TT*NN');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stiffness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47	 else   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Stick condition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	  KC=PARM(1)*(NN*NN')+PARM(2)*(TT1*TT1'+TT2*TT2');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stiffness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49	 end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if abs(XLAMBT)&gt;PARM(3)*XLAMBN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50	 F= XLAMBN*NN+XLAMBT*TT;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force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51	end                     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53	function [T1,T2,XC,XS,AN] = CUTL(XI,ETA,ELXY)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54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COMPUTE COORD. OF CENTEROID AND TWO TANGENT VECTORS                         %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56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57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58	 XN=[-1 1 1 -1; -1 -1 1 1];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Parametric coordinates of 4 nodes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59	 T1=zeros(3,1); T2=T1; XC=T1; XS=T1;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Definition of vectors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60	 for J = 1:3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coord. dir.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61	  T1(J)=sum(XN(1,:).*(1+ETA*XN(2,:)).*ELXY(J,2:5)./4);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1 vector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	  T2(J)=sum(XN(2,:).*(1+XI *XN(1,:)).*ELXY(J,2:5)./4);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2 vector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63	  XC(J)=sum((1+XI*XN(1,:)).*(1+ETA*XN(2,:)).*ELXY(J,2:5)./4);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Contact point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64	  XS(J)=ELXY(J,1)-XC(J);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Relative contact node location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65	 end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coord. dir. loop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66	 AN=[1 -(1+XI*XN(1,:)).*(1+ETA*XN(2,:))/4];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Augmented shape function vector</a:t>
            </a:r>
          </a:p>
          <a:p>
            <a:pPr algn="l">
              <a:tabLst>
                <a:tab pos="34607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67	end                     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34052803"/>
      </p:ext>
    </p:extLst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D918-23CB-A07D-7981-2436EFB16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rectangular box with circles and arrows&#10;&#10;AI-generated content may be incorrect.">
            <a:extLst>
              <a:ext uri="{FF2B5EF4-FFF2-40B4-BE49-F238E27FC236}">
                <a16:creationId xmlns:a16="http://schemas.microsoft.com/office/drawing/2014/main" id="{454D3C46-CD55-11E9-9608-FEF142C44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32" y="575274"/>
            <a:ext cx="2456681" cy="3102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56225-6FE4-9C54-5982-0BD7E28A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Contact Compression of Two 3D Elements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B9AE53-E9D4-C4B8-C519-273E347A13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Rigid wall moves down by </a:t>
                </a:r>
                <a14:m>
                  <m:oMath xmlns:m="http://schemas.openxmlformats.org/officeDocument/2006/math">
                    <m:r>
                      <a:rPr lang="en-US" i="1"/>
                      <m:t>0.2 </m:t>
                    </m:r>
                    <m:r>
                      <m:rPr>
                        <m:sty m:val="p"/>
                      </m:rPr>
                      <a:rPr lang="en-US"/>
                      <m:t>m</m:t>
                    </m:r>
                  </m:oMath>
                </a14:m>
                <a:r>
                  <a:rPr lang="en-US" dirty="0"/>
                  <a:t>, </a:t>
                </a:r>
                <a:br>
                  <a:rPr lang="en-US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𝜔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0.5×10</m:t>
                        </m:r>
                      </m:e>
                      <m:sup>
                        <m:r>
                          <a:rPr lang="en-US" i="1"/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𝜔</m:t>
                        </m:r>
                      </m:e>
                      <m:sub>
                        <m:r>
                          <a:rPr lang="en-US" i="1"/>
                          <m:t>𝑡</m:t>
                        </m:r>
                      </m:sub>
                    </m:sSub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0.5×10</m:t>
                        </m:r>
                      </m:e>
                      <m:sup>
                        <m:r>
                          <a:rPr lang="en-US" i="1"/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/>
                      <m:t>𝜇</m:t>
                    </m:r>
                    <m:r>
                      <a:rPr lang="en-US" i="1"/>
                      <m:t>=0.4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𝐸</m:t>
                    </m:r>
                    <m:r>
                      <a:rPr lang="en-US" i="1"/>
                      <m:t>=2×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6</m:t>
                        </m:r>
                      </m:sup>
                    </m:sSup>
                    <m: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/>
                      <m:t>Pa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𝜈</m:t>
                    </m:r>
                    <m:r>
                      <a:rPr lang="en-US" i="1"/>
                      <m:t>=0.3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%******************************************************************************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Two-element contact example 3D                                              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%******************************************************************************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XYZ=[0 0 0; 1 0 0; 0 1 0; 1 1 0; 0 2 0; 1 2 0;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Nodal coordinates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0 0 1; 1 0 1; 0 1 1; 1 1 1; 0 2 1; 1 2 1];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LE=[1 2 4 3 7 8 10 9;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Element connectivity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3 4 6 5 9 10 12 11];                  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SDISPT=[1 1 0;1 2 0;1 3 0;2 2 0;2 3 0;3 1 0;3 3 0;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Prescribed displacements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4 3 0;5 1 0;5 3 0;6 3 0;7 1 0;7 2 0;7 3 0;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8 2 0;8 3 0;9 1 0;9 3 0;10 3 0;11 1 0;11 3 0;12 3 0];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TIMS=[0.0 1.0 0.2 0.0 1.0]';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Load increments [Start End Increment IF FF]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MID=0; PROP=[2E6, 0.3];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Linear elastic material PROP=[E NU]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XYZC=[-0.1 2 -0.1; 1.1 2 -0.1; -0.1 2 1.1; 1.1 2 1.1];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Rigid body coordinates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CNODE=[5 6 11 12];          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nodes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CDISP=[13 2 -0.2;14 2 -0.2;15 2 -0.2;16 2 -0.2];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Displacementd of rigid nodes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LEC=[13 14 16 15];         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Target element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CONTPARM=[0.5E8 0.5E7 0.4];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parameters [wN, wT, friction coeff.]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CONTACT=struct('XYZC',XYZC,'XYZP',XYZC,'CDISP',CDISP,'CNODE',CNODE,...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'LEC',LEC,'PARM',CONTPARM);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Contact structure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PARAM=struct('ITRA',70,'ATOL',1.0E5,'NTOL',6,'TOL',1E-6,'TIMS',TIMS);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Param.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NOUT=fopen('output.txt','w');                            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Output file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NLFEA(PARAM,NOUT,MID,PROP,[],SDISPT,XYZ,LE,CONTACT,[]);         </a:t>
                </a: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Calling NLFEA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%******************************************************************************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B9AE53-E9D4-C4B8-C519-273E347A1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727" b="-4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874753"/>
      </p:ext>
    </p:extLst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Analysis Procedure and Modeling 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5.6</a:t>
            </a:r>
          </a:p>
        </p:txBody>
      </p:sp>
    </p:spTree>
    <p:extLst>
      <p:ext uri="{BB962C8B-B14F-4D97-AF65-F5344CB8AC3E}">
        <p14:creationId xmlns:p14="http://schemas.microsoft.com/office/powerpoint/2010/main" val="68665146"/>
      </p:ext>
    </p:extLst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Contact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Weld contact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 contact node is bonded to the target segment (no relative motion)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Conceptually same with rigid-link or MPC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For contact purpose, it allows a slight elastic deformation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Decompose forces in normal and tangential directions</a:t>
            </a:r>
          </a:p>
          <a:p>
            <a:pPr>
              <a:spcBef>
                <a:spcPts val="600"/>
              </a:spcBef>
            </a:pPr>
            <a:r>
              <a:rPr lang="en-US" dirty="0"/>
              <a:t>Rough contact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Similar to weld, but the contact can be separated</a:t>
            </a:r>
          </a:p>
          <a:p>
            <a:pPr>
              <a:spcBef>
                <a:spcPts val="600"/>
              </a:spcBef>
            </a:pPr>
            <a:r>
              <a:rPr lang="en-US" dirty="0"/>
              <a:t>Stick contact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relative motion is within an elastic deformation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Tangent stiffness is symmetric,</a:t>
            </a:r>
          </a:p>
          <a:p>
            <a:pPr>
              <a:spcBef>
                <a:spcPts val="600"/>
              </a:spcBef>
            </a:pPr>
            <a:r>
              <a:rPr lang="en-US" dirty="0"/>
              <a:t>Slip contact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relative motion is governed by Coulomb friction model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Tangent stiffness become </a:t>
            </a:r>
            <a:r>
              <a:rPr lang="en-US" dirty="0" err="1"/>
              <a:t>unsymmetric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Easiest case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User can specify which contact node will contact with which target segment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This is only possible when deformation is small and no relative motion exists in the contact surface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and target nodes are often located at the same position and connected by a compression-only spring (</a:t>
            </a:r>
            <a:r>
              <a:rPr lang="en-US" dirty="0">
                <a:solidFill>
                  <a:srgbClr val="FF0000"/>
                </a:solidFill>
              </a:rPr>
              <a:t>node-to-node contact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Works for very limited cases</a:t>
            </a:r>
          </a:p>
          <a:p>
            <a:pPr>
              <a:spcBef>
                <a:spcPts val="600"/>
              </a:spcBef>
            </a:pPr>
            <a:r>
              <a:rPr lang="en-US" dirty="0"/>
              <a:t>General case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User does not know which contact node will contact with which target segment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But, user can specify candidates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Then, the contact algorithm searches for contacting target segment for each contact node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Time consuming process, because this needs to be done at every iteration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Search cont.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2436" y="3207899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Node-to-surface </a:t>
            </a:r>
            <a:br>
              <a:rPr lang="en-US" dirty="0"/>
            </a:br>
            <a:r>
              <a:rPr lang="en-US" dirty="0"/>
              <a:t>contact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8198" y="317728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Surface-to-surface </a:t>
            </a:r>
            <a:br>
              <a:rPr lang="en-US" dirty="0"/>
            </a:br>
            <a:r>
              <a:rPr lang="en-US" dirty="0"/>
              <a:t>contact search</a:t>
            </a:r>
          </a:p>
        </p:txBody>
      </p:sp>
      <p:pic>
        <p:nvPicPr>
          <p:cNvPr id="7" name="Picture 6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25807B2E-6556-10E8-51B5-5F50B9522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" y="486381"/>
            <a:ext cx="8574374" cy="25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411"/>
      </p:ext>
    </p:extLst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Contact-Target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Theoretically, there is no need to distinguish Body 1 from Body 2</a:t>
            </a:r>
          </a:p>
          <a:p>
            <a:r>
              <a:rPr lang="en-US" sz="2000" dirty="0">
                <a:solidFill>
                  <a:srgbClr val="2C02C6"/>
                </a:solidFill>
              </a:rPr>
              <a:t>However, the distinction is often made for numerical convenience</a:t>
            </a:r>
          </a:p>
          <a:p>
            <a:r>
              <a:rPr lang="en-US" sz="2000" dirty="0"/>
              <a:t>One body is called a contact body, while the other body is called a target body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Contact condition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2C02C6"/>
                </a:solidFill>
              </a:rPr>
              <a:t>the contact body cannot penetrate into the target body</a:t>
            </a:r>
            <a:r>
              <a:rPr lang="en-US" sz="2000" dirty="0"/>
              <a:t> </a:t>
            </a:r>
          </a:p>
          <a:p>
            <a:r>
              <a:rPr lang="en-US" sz="2000" dirty="0"/>
              <a:t>The target body can penetrate into the contact body (physically not possible, but numerically it’s not checked)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3091410" y="4074340"/>
            <a:ext cx="2566838" cy="2147052"/>
            <a:chOff x="3091410" y="4074340"/>
            <a:chExt cx="2566838" cy="2147052"/>
          </a:xfrm>
        </p:grpSpPr>
        <p:grpSp>
          <p:nvGrpSpPr>
            <p:cNvPr id="5" name="Group 29"/>
            <p:cNvGrpSpPr/>
            <p:nvPr/>
          </p:nvGrpSpPr>
          <p:grpSpPr>
            <a:xfrm>
              <a:off x="4766271" y="4188637"/>
              <a:ext cx="891977" cy="2032755"/>
              <a:chOff x="4766271" y="4188637"/>
              <a:chExt cx="891977" cy="2032755"/>
            </a:xfrm>
          </p:grpSpPr>
          <p:grpSp>
            <p:nvGrpSpPr>
              <p:cNvPr id="6" name="Group 32"/>
              <p:cNvGrpSpPr/>
              <p:nvPr/>
            </p:nvGrpSpPr>
            <p:grpSpPr>
              <a:xfrm rot="16200000">
                <a:off x="4226720" y="4779998"/>
                <a:ext cx="1989666" cy="844952"/>
                <a:chOff x="1006997" y="4097438"/>
                <a:chExt cx="2708476" cy="844952"/>
              </a:xfrm>
            </p:grpSpPr>
            <p:cxnSp>
              <p:nvCxnSpPr>
                <p:cNvPr id="12" name="Straight Connector 11"/>
                <p:cNvCxnSpPr/>
                <p:nvPr/>
              </p:nvCxnSpPr>
              <p:spPr bwMode="auto">
                <a:xfrm>
                  <a:off x="1006997" y="4109017"/>
                  <a:ext cx="2708476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 rot="5400000">
                  <a:off x="584522" y="4519914"/>
                  <a:ext cx="84495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3"/>
                <p:cNvCxnSpPr/>
                <p:nvPr/>
              </p:nvCxnSpPr>
              <p:spPr bwMode="auto">
                <a:xfrm rot="5400000">
                  <a:off x="1480297" y="4519914"/>
                  <a:ext cx="84495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 rot="5400000">
                  <a:off x="2376072" y="4519914"/>
                  <a:ext cx="84495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 rot="5400000">
                  <a:off x="3271847" y="4519914"/>
                  <a:ext cx="84495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" name="Group 31"/>
              <p:cNvGrpSpPr/>
              <p:nvPr/>
            </p:nvGrpSpPr>
            <p:grpSpPr>
              <a:xfrm rot="16200000">
                <a:off x="3796587" y="5158321"/>
                <a:ext cx="2032755" cy="93388"/>
                <a:chOff x="974211" y="4064631"/>
                <a:chExt cx="2767132" cy="93388"/>
              </a:xfrm>
            </p:grpSpPr>
            <p:sp>
              <p:nvSpPr>
                <p:cNvPr id="8" name="Oval 7"/>
                <p:cNvSpPr>
                  <a:spLocks noChangeAspect="1"/>
                </p:cNvSpPr>
                <p:nvPr/>
              </p:nvSpPr>
              <p:spPr bwMode="auto">
                <a:xfrm>
                  <a:off x="974211" y="4064631"/>
                  <a:ext cx="91440" cy="91440"/>
                </a:xfrm>
                <a:prstGeom prst="ellipse">
                  <a:avLst/>
                </a:prstGeom>
                <a:solidFill>
                  <a:srgbClr val="2C02C6"/>
                </a:solidFill>
                <a:ln w="12700" cap="flat" cmpd="sng" algn="ctr">
                  <a:solidFill>
                    <a:srgbClr val="2C02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" name="Oval 8"/>
                <p:cNvSpPr>
                  <a:spLocks noChangeAspect="1"/>
                </p:cNvSpPr>
                <p:nvPr/>
              </p:nvSpPr>
              <p:spPr bwMode="auto">
                <a:xfrm>
                  <a:off x="1867388" y="4066567"/>
                  <a:ext cx="91440" cy="91440"/>
                </a:xfrm>
                <a:prstGeom prst="ellipse">
                  <a:avLst/>
                </a:prstGeom>
                <a:solidFill>
                  <a:srgbClr val="2C02C6"/>
                </a:solidFill>
                <a:ln w="12700" cap="flat" cmpd="sng" algn="ctr">
                  <a:solidFill>
                    <a:srgbClr val="2C02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Oval 9"/>
                <p:cNvSpPr>
                  <a:spLocks noChangeAspect="1"/>
                </p:cNvSpPr>
                <p:nvPr/>
              </p:nvSpPr>
              <p:spPr bwMode="auto">
                <a:xfrm>
                  <a:off x="2758644" y="4066573"/>
                  <a:ext cx="91440" cy="91440"/>
                </a:xfrm>
                <a:prstGeom prst="ellipse">
                  <a:avLst/>
                </a:prstGeom>
                <a:solidFill>
                  <a:srgbClr val="2C02C6"/>
                </a:solidFill>
                <a:ln w="12700" cap="flat" cmpd="sng" algn="ctr">
                  <a:solidFill>
                    <a:srgbClr val="2C02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Oval 10"/>
                <p:cNvSpPr>
                  <a:spLocks noChangeAspect="1"/>
                </p:cNvSpPr>
                <p:nvPr/>
              </p:nvSpPr>
              <p:spPr bwMode="auto">
                <a:xfrm>
                  <a:off x="3649903" y="4066579"/>
                  <a:ext cx="91440" cy="91440"/>
                </a:xfrm>
                <a:prstGeom prst="ellipse">
                  <a:avLst/>
                </a:prstGeom>
                <a:solidFill>
                  <a:srgbClr val="2C02C6"/>
                </a:solidFill>
                <a:ln w="12700" cap="flat" cmpd="sng" algn="ctr">
                  <a:solidFill>
                    <a:srgbClr val="2C02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096308" y="5026475"/>
                <a:ext cx="561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Slave</a:t>
                </a:r>
              </a:p>
            </p:txBody>
          </p:sp>
        </p:grpSp>
        <p:grpSp>
          <p:nvGrpSpPr>
            <p:cNvPr id="19" name="Group 30"/>
            <p:cNvGrpSpPr/>
            <p:nvPr/>
          </p:nvGrpSpPr>
          <p:grpSpPr>
            <a:xfrm>
              <a:off x="3091410" y="4074340"/>
              <a:ext cx="1793942" cy="1841190"/>
              <a:chOff x="2350610" y="4305840"/>
              <a:chExt cx="1793942" cy="1841190"/>
            </a:xfrm>
          </p:grpSpPr>
          <p:sp>
            <p:nvSpPr>
              <p:cNvPr id="18" name="Arc 3"/>
              <p:cNvSpPr/>
              <p:nvPr/>
            </p:nvSpPr>
            <p:spPr bwMode="auto">
              <a:xfrm rot="16200000">
                <a:off x="2350610" y="4352962"/>
                <a:ext cx="1747778" cy="1747778"/>
              </a:xfrm>
              <a:prstGeom prst="arc">
                <a:avLst>
                  <a:gd name="adj1" fmla="val 21531321"/>
                  <a:gd name="adj2" fmla="val 11027332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oup 15"/>
              <p:cNvGrpSpPr/>
              <p:nvPr/>
            </p:nvGrpSpPr>
            <p:grpSpPr>
              <a:xfrm rot="16200000">
                <a:off x="2760575" y="4763052"/>
                <a:ext cx="1841190" cy="926765"/>
                <a:chOff x="1354245" y="3055706"/>
                <a:chExt cx="1841190" cy="926765"/>
              </a:xfrm>
            </p:grpSpPr>
            <p:sp>
              <p:nvSpPr>
                <p:cNvPr id="21" name="Oval 20"/>
                <p:cNvSpPr>
                  <a:spLocks noChangeAspect="1"/>
                </p:cNvSpPr>
                <p:nvPr/>
              </p:nvSpPr>
              <p:spPr bwMode="auto">
                <a:xfrm>
                  <a:off x="1354245" y="3055706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Oval 21"/>
                <p:cNvSpPr>
                  <a:spLocks noChangeAspect="1"/>
                </p:cNvSpPr>
                <p:nvPr/>
              </p:nvSpPr>
              <p:spPr bwMode="auto">
                <a:xfrm>
                  <a:off x="1448770" y="342803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Oval 22"/>
                <p:cNvSpPr>
                  <a:spLocks noChangeAspect="1"/>
                </p:cNvSpPr>
                <p:nvPr/>
              </p:nvSpPr>
              <p:spPr bwMode="auto">
                <a:xfrm>
                  <a:off x="1645545" y="368268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 bwMode="auto">
                <a:xfrm>
                  <a:off x="1934920" y="384473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 bwMode="auto">
                <a:xfrm>
                  <a:off x="2247445" y="389103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 bwMode="auto">
                <a:xfrm>
                  <a:off x="2548395" y="382158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 bwMode="auto">
                <a:xfrm>
                  <a:off x="2803045" y="3671106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 bwMode="auto">
                <a:xfrm>
                  <a:off x="3011395" y="340488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Oval 28"/>
                <p:cNvSpPr>
                  <a:spLocks noChangeAspect="1"/>
                </p:cNvSpPr>
                <p:nvPr/>
              </p:nvSpPr>
              <p:spPr bwMode="auto">
                <a:xfrm>
                  <a:off x="3103995" y="308078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3014312" y="5057842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Master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of a Cantilever Beam with a Rigid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=105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initial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Trial-and-error solution</a:t>
                </a:r>
              </a:p>
              <a:p>
                <a:pPr lvl="1"/>
                <a:r>
                  <a:rPr lang="en-US" dirty="0"/>
                  <a:t>First assume that the deflection is smaller than the gap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 assumption is wrong, the beam will be in contact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93" y="4406612"/>
            <a:ext cx="5343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C1D81C-D396-30DF-945A-95CC047CBF35}"/>
                  </a:ext>
                </a:extLst>
              </p:cNvPr>
              <p:cNvSpPr txBox="1"/>
              <p:nvPr/>
            </p:nvSpPr>
            <p:spPr>
              <a:xfrm>
                <a:off x="760781" y="2157271"/>
                <a:ext cx="8094587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𝐿𝑥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=0.00125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C1D81C-D396-30DF-945A-95CC047C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81" y="2157271"/>
                <a:ext cx="8094587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478009"/>
      </p:ext>
    </p:extLst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1105019" y="2408561"/>
            <a:ext cx="2448409" cy="43881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Contact-Target Contact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3147731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/>
                  <a:t>Contact condition between a contact node and a target segment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solidFill>
                      <a:srgbClr val="2C02C6"/>
                    </a:solidFill>
                  </a:rPr>
                  <a:t>In 2D, contact pair is often given in terms of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1" i="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0" baseline="-2500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0" baseline="-2500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0" dirty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>
                  <a:solidFill>
                    <a:srgbClr val="2C02C6"/>
                  </a:solidFill>
                </a:endParaRPr>
              </a:p>
              <a:p>
                <a:r>
                  <a:rPr lang="en-US" sz="2000" dirty="0"/>
                  <a:t>Contact node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000" dirty="0"/>
                  <a:t> is projected onto the piecewise linear segments of the target segment with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as the projected point</a:t>
                </a:r>
              </a:p>
              <a:p>
                <a:r>
                  <a:rPr lang="en-US" sz="2000" dirty="0"/>
                  <a:t>Gap: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b="0" i="0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0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: no contact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/>
                  <a:t>: contact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3147731"/>
              </a:xfrm>
              <a:blipFill>
                <a:blip r:embed="rId2"/>
                <a:stretch>
                  <a:fillRect l="-684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62938" y="4039983"/>
            <a:ext cx="5572316" cy="2119957"/>
            <a:chOff x="3192" y="4005"/>
            <a:chExt cx="5851" cy="2226"/>
          </a:xfrm>
        </p:grpSpPr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6030" y="4466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</a:t>
              </a:r>
              <a:endParaRPr kumimoji="0" lang="en-US" sz="200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16" name="Line 4"/>
            <p:cNvSpPr>
              <a:spLocks noChangeShapeType="1"/>
            </p:cNvSpPr>
            <p:nvPr/>
          </p:nvSpPr>
          <p:spPr bwMode="auto">
            <a:xfrm>
              <a:off x="4362" y="4005"/>
              <a:ext cx="1711" cy="7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17" name="Line 5"/>
            <p:cNvSpPr>
              <a:spLocks noChangeShapeType="1"/>
            </p:cNvSpPr>
            <p:nvPr/>
          </p:nvSpPr>
          <p:spPr bwMode="auto">
            <a:xfrm flipV="1">
              <a:off x="6072" y="4050"/>
              <a:ext cx="1681" cy="7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18" name="Line 6"/>
            <p:cNvSpPr>
              <a:spLocks noChangeShapeType="1"/>
            </p:cNvSpPr>
            <p:nvPr/>
          </p:nvSpPr>
          <p:spPr bwMode="auto">
            <a:xfrm>
              <a:off x="7992" y="5570"/>
              <a:ext cx="1051" cy="4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 flipH="1">
              <a:off x="3192" y="5570"/>
              <a:ext cx="901" cy="5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0" name="Line 8"/>
            <p:cNvSpPr>
              <a:spLocks noChangeShapeType="1"/>
            </p:cNvSpPr>
            <p:nvPr/>
          </p:nvSpPr>
          <p:spPr bwMode="auto">
            <a:xfrm>
              <a:off x="6088" y="4782"/>
              <a:ext cx="0" cy="7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1" name="Line 9"/>
            <p:cNvSpPr>
              <a:spLocks noChangeShapeType="1"/>
            </p:cNvSpPr>
            <p:nvPr/>
          </p:nvSpPr>
          <p:spPr bwMode="auto">
            <a:xfrm>
              <a:off x="6087" y="5569"/>
              <a:ext cx="6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 flipV="1">
              <a:off x="6087" y="5088"/>
              <a:ext cx="1" cy="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3" name="Oval 11"/>
            <p:cNvSpPr>
              <a:spLocks noChangeArrowheads="1"/>
            </p:cNvSpPr>
            <p:nvPr/>
          </p:nvSpPr>
          <p:spPr bwMode="auto">
            <a:xfrm>
              <a:off x="7962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4" name="Oval 12"/>
            <p:cNvSpPr>
              <a:spLocks noChangeArrowheads="1"/>
            </p:cNvSpPr>
            <p:nvPr/>
          </p:nvSpPr>
          <p:spPr bwMode="auto">
            <a:xfrm>
              <a:off x="4047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5" name="Oval 13"/>
            <p:cNvSpPr>
              <a:spLocks noChangeArrowheads="1"/>
            </p:cNvSpPr>
            <p:nvPr/>
          </p:nvSpPr>
          <p:spPr bwMode="auto">
            <a:xfrm>
              <a:off x="6057" y="472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6" name="Line 14"/>
            <p:cNvSpPr>
              <a:spLocks noChangeShapeType="1"/>
            </p:cNvSpPr>
            <p:nvPr/>
          </p:nvSpPr>
          <p:spPr bwMode="auto">
            <a:xfrm>
              <a:off x="40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7" name="Line 15"/>
            <p:cNvSpPr>
              <a:spLocks noChangeShapeType="1"/>
            </p:cNvSpPr>
            <p:nvPr/>
          </p:nvSpPr>
          <p:spPr bwMode="auto">
            <a:xfrm>
              <a:off x="4092" y="5924"/>
              <a:ext cx="19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8" name="Line 16"/>
            <p:cNvSpPr>
              <a:spLocks noChangeShapeType="1"/>
            </p:cNvSpPr>
            <p:nvPr/>
          </p:nvSpPr>
          <p:spPr bwMode="auto">
            <a:xfrm flipV="1">
              <a:off x="7242" y="4709"/>
              <a:ext cx="0" cy="8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9" name="Line 17"/>
            <p:cNvSpPr>
              <a:spLocks noChangeShapeType="1"/>
            </p:cNvSpPr>
            <p:nvPr/>
          </p:nvSpPr>
          <p:spPr bwMode="auto">
            <a:xfrm>
              <a:off x="4092" y="5243"/>
              <a:ext cx="108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30" name="Line 18"/>
            <p:cNvSpPr>
              <a:spLocks noChangeShapeType="1"/>
            </p:cNvSpPr>
            <p:nvPr/>
          </p:nvSpPr>
          <p:spPr bwMode="auto">
            <a:xfrm>
              <a:off x="4087" y="5569"/>
              <a:ext cx="39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31" name="Text Box 19"/>
            <p:cNvSpPr txBox="1">
              <a:spLocks noChangeArrowheads="1"/>
            </p:cNvSpPr>
            <p:nvPr/>
          </p:nvSpPr>
          <p:spPr bwMode="auto">
            <a:xfrm>
              <a:off x="7365" y="495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g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6510" y="5570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sz="200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t</a:t>
              </a:r>
              <a:endParaRPr kumimoji="0" lang="en-US" sz="200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3" name="Text Box 21"/>
            <p:cNvSpPr txBox="1">
              <a:spLocks noChangeArrowheads="1"/>
            </p:cNvSpPr>
            <p:nvPr/>
          </p:nvSpPr>
          <p:spPr bwMode="auto">
            <a:xfrm>
              <a:off x="6240" y="5069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sz="200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n</a:t>
              </a:r>
              <a:endParaRPr kumimoji="0" lang="en-US" sz="200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4" name="Text Box 22"/>
            <p:cNvSpPr txBox="1">
              <a:spLocks noChangeArrowheads="1"/>
            </p:cNvSpPr>
            <p:nvPr/>
          </p:nvSpPr>
          <p:spPr bwMode="auto">
            <a:xfrm>
              <a:off x="5392" y="4130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Contact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6637" y="5742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Target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6" name="Text Box 24"/>
            <p:cNvSpPr txBox="1">
              <a:spLocks noChangeArrowheads="1"/>
            </p:cNvSpPr>
            <p:nvPr/>
          </p:nvSpPr>
          <p:spPr bwMode="auto">
            <a:xfrm>
              <a:off x="6015" y="554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7" name="Text Box 25"/>
            <p:cNvSpPr txBox="1">
              <a:spLocks noChangeArrowheads="1"/>
            </p:cNvSpPr>
            <p:nvPr/>
          </p:nvSpPr>
          <p:spPr bwMode="auto">
            <a:xfrm>
              <a:off x="4950" y="5568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8" name="Text Box 26"/>
            <p:cNvSpPr txBox="1">
              <a:spLocks noChangeArrowheads="1"/>
            </p:cNvSpPr>
            <p:nvPr/>
          </p:nvSpPr>
          <p:spPr bwMode="auto">
            <a:xfrm>
              <a:off x="4635" y="489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9" name="Text Box 27"/>
            <p:cNvSpPr txBox="1">
              <a:spLocks noChangeArrowheads="1"/>
            </p:cNvSpPr>
            <p:nvPr/>
          </p:nvSpPr>
          <p:spPr bwMode="auto">
            <a:xfrm>
              <a:off x="3877" y="5211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8085" y="5264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2" name="Oval 30"/>
            <p:cNvSpPr>
              <a:spLocks noChangeAspect="1" noChangeArrowheads="1"/>
            </p:cNvSpPr>
            <p:nvPr/>
          </p:nvSpPr>
          <p:spPr bwMode="auto">
            <a:xfrm>
              <a:off x="6039" y="5520"/>
              <a:ext cx="96" cy="9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43" name="Line 31"/>
            <p:cNvSpPr>
              <a:spLocks noChangeShapeType="1"/>
            </p:cNvSpPr>
            <p:nvPr/>
          </p:nvSpPr>
          <p:spPr bwMode="auto">
            <a:xfrm>
              <a:off x="4102" y="6184"/>
              <a:ext cx="388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44" name="Line 32"/>
            <p:cNvSpPr>
              <a:spLocks noChangeShapeType="1"/>
            </p:cNvSpPr>
            <p:nvPr/>
          </p:nvSpPr>
          <p:spPr bwMode="auto">
            <a:xfrm>
              <a:off x="79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45" name="Text Box 33"/>
            <p:cNvSpPr txBox="1">
              <a:spLocks noChangeArrowheads="1"/>
            </p:cNvSpPr>
            <p:nvPr/>
          </p:nvSpPr>
          <p:spPr bwMode="auto">
            <a:xfrm>
              <a:off x="6230" y="5886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6" name="Text Box 34"/>
            <p:cNvSpPr txBox="1">
              <a:spLocks noChangeArrowheads="1"/>
            </p:cNvSpPr>
            <p:nvPr/>
          </p:nvSpPr>
          <p:spPr bwMode="auto">
            <a:xfrm>
              <a:off x="5215" y="5221"/>
              <a:ext cx="29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r>
                <a:rPr kumimoji="0" lang="en-US" altLang="ko-KR" sz="20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7" name="Oval 35"/>
            <p:cNvSpPr>
              <a:spLocks noChangeAspect="1" noChangeArrowheads="1"/>
            </p:cNvSpPr>
            <p:nvPr/>
          </p:nvSpPr>
          <p:spPr bwMode="auto">
            <a:xfrm>
              <a:off x="5109" y="5508"/>
              <a:ext cx="96" cy="9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14135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Formulation (Two-Step Procedure)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Search nodes/segments that violate contact constraint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contact force for the violated nodes/segments (contact force)</a:t>
            </a:r>
          </a:p>
        </p:txBody>
      </p:sp>
      <p:grpSp>
        <p:nvGrpSpPr>
          <p:cNvPr id="4" name="Group 77"/>
          <p:cNvGrpSpPr/>
          <p:nvPr/>
        </p:nvGrpSpPr>
        <p:grpSpPr>
          <a:xfrm>
            <a:off x="2894632" y="4465217"/>
            <a:ext cx="2830513" cy="2142868"/>
            <a:chOff x="2894632" y="4465217"/>
            <a:chExt cx="2830513" cy="2142868"/>
          </a:xfrm>
        </p:grpSpPr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894632" y="5454642"/>
              <a:ext cx="2830513" cy="457200"/>
              <a:chOff x="564" y="3408"/>
              <a:chExt cx="1932" cy="312"/>
            </a:xfrm>
          </p:grpSpPr>
          <p:cxnSp>
            <p:nvCxnSpPr>
              <p:cNvPr id="41" name="AutoShape 11"/>
              <p:cNvCxnSpPr>
                <a:cxnSpLocks noChangeShapeType="1"/>
              </p:cNvCxnSpPr>
              <p:nvPr/>
            </p:nvCxnSpPr>
            <p:spPr bwMode="auto">
              <a:xfrm>
                <a:off x="57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42" name="AutoShape 12"/>
              <p:cNvCxnSpPr>
                <a:cxnSpLocks noChangeShapeType="1"/>
              </p:cNvCxnSpPr>
              <p:nvPr/>
            </p:nvCxnSpPr>
            <p:spPr bwMode="auto">
              <a:xfrm>
                <a:off x="105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3" name="AutoShape 13"/>
              <p:cNvCxnSpPr>
                <a:cxnSpLocks noChangeShapeType="1"/>
              </p:cNvCxnSpPr>
              <p:nvPr/>
            </p:nvCxnSpPr>
            <p:spPr bwMode="auto">
              <a:xfrm>
                <a:off x="153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/>
              </a:ln>
              <a:effectLst/>
            </p:spPr>
          </p:cxnSp>
          <p:cxnSp>
            <p:nvCxnSpPr>
              <p:cNvPr id="44" name="AutoShape 14"/>
              <p:cNvCxnSpPr>
                <a:cxnSpLocks noChangeShapeType="1"/>
              </p:cNvCxnSpPr>
              <p:nvPr/>
            </p:nvCxnSpPr>
            <p:spPr bwMode="auto">
              <a:xfrm>
                <a:off x="201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45" name="Line 15"/>
              <p:cNvSpPr>
                <a:spLocks noChangeShapeType="1"/>
              </p:cNvSpPr>
              <p:nvPr/>
            </p:nvSpPr>
            <p:spPr bwMode="auto">
              <a:xfrm>
                <a:off x="572" y="3440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>
                <a:off x="153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564" y="3672"/>
                <a:ext cx="192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0" y="0"/>
                  </a:cxn>
                  <a:cxn ang="0">
                    <a:pos x="960" y="48"/>
                  </a:cxn>
                  <a:cxn ang="0">
                    <a:pos x="1440" y="0"/>
                  </a:cxn>
                  <a:cxn ang="0">
                    <a:pos x="1920" y="48"/>
                  </a:cxn>
                </a:cxnLst>
                <a:rect l="0" t="0" r="r" b="b"/>
                <a:pathLst>
                  <a:path w="1920" h="48">
                    <a:moveTo>
                      <a:pt x="0" y="48"/>
                    </a:moveTo>
                    <a:cubicBezTo>
                      <a:pt x="160" y="24"/>
                      <a:pt x="320" y="0"/>
                      <a:pt x="480" y="0"/>
                    </a:cubicBezTo>
                    <a:cubicBezTo>
                      <a:pt x="640" y="0"/>
                      <a:pt x="800" y="48"/>
                      <a:pt x="960" y="48"/>
                    </a:cubicBezTo>
                    <a:cubicBezTo>
                      <a:pt x="1120" y="48"/>
                      <a:pt x="1280" y="0"/>
                      <a:pt x="1440" y="0"/>
                    </a:cubicBezTo>
                    <a:cubicBezTo>
                      <a:pt x="1600" y="0"/>
                      <a:pt x="1760" y="24"/>
                      <a:pt x="1920" y="4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21"/>
            <p:cNvGrpSpPr>
              <a:grpSpLocks/>
            </p:cNvGrpSpPr>
            <p:nvPr/>
          </p:nvGrpSpPr>
          <p:grpSpPr bwMode="auto">
            <a:xfrm>
              <a:off x="3034332" y="4465217"/>
              <a:ext cx="2462213" cy="984250"/>
              <a:chOff x="624" y="2496"/>
              <a:chExt cx="1680" cy="672"/>
            </a:xfrm>
          </p:grpSpPr>
          <p:cxnSp>
            <p:nvCxnSpPr>
              <p:cNvPr id="52" name="AutoShape 22"/>
              <p:cNvCxnSpPr>
                <a:cxnSpLocks noChangeShapeType="1"/>
              </p:cNvCxnSpPr>
              <p:nvPr/>
            </p:nvCxnSpPr>
            <p:spPr bwMode="auto">
              <a:xfrm>
                <a:off x="672" y="2832"/>
                <a:ext cx="248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53" name="AutoShape 23"/>
              <p:cNvCxnSpPr>
                <a:cxnSpLocks noChangeShapeType="1"/>
              </p:cNvCxnSpPr>
              <p:nvPr/>
            </p:nvCxnSpPr>
            <p:spPr bwMode="auto">
              <a:xfrm>
                <a:off x="920" y="3056"/>
                <a:ext cx="346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" name="AutoShape 24"/>
              <p:cNvCxnSpPr>
                <a:cxnSpLocks noChangeShapeType="1"/>
              </p:cNvCxnSpPr>
              <p:nvPr/>
            </p:nvCxnSpPr>
            <p:spPr bwMode="auto">
              <a:xfrm>
                <a:off x="1266" y="3168"/>
                <a:ext cx="396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55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662" y="3056"/>
                <a:ext cx="347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6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009" y="2832"/>
                <a:ext cx="247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57" name="Line 27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28"/>
              <p:cNvSpPr>
                <a:spLocks noChangeShapeType="1"/>
              </p:cNvSpPr>
              <p:nvPr/>
            </p:nvSpPr>
            <p:spPr bwMode="auto">
              <a:xfrm flipV="1">
                <a:off x="912" y="2588"/>
                <a:ext cx="64" cy="4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 flipV="1">
                <a:off x="1264" y="2688"/>
                <a:ext cx="32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1628" y="2696"/>
                <a:ext cx="24" cy="464"/>
              </a:xfrm>
              <a:custGeom>
                <a:avLst/>
                <a:gdLst/>
                <a:ahLst/>
                <a:cxnLst>
                  <a:cxn ang="0">
                    <a:pos x="24" y="464"/>
                  </a:cxn>
                  <a:cxn ang="0">
                    <a:pos x="0" y="0"/>
                  </a:cxn>
                </a:cxnLst>
                <a:rect l="0" t="0" r="r" b="b"/>
                <a:pathLst>
                  <a:path w="24" h="464">
                    <a:moveTo>
                      <a:pt x="24" y="46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31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80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32"/>
              <p:cNvSpPr>
                <a:spLocks noChangeShapeType="1"/>
              </p:cNvSpPr>
              <p:nvPr/>
            </p:nvSpPr>
            <p:spPr bwMode="auto">
              <a:xfrm flipV="1">
                <a:off x="2256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33"/>
              <p:cNvSpPr>
                <a:spLocks noChangeShapeType="1"/>
              </p:cNvSpPr>
              <p:nvPr/>
            </p:nvSpPr>
            <p:spPr bwMode="auto">
              <a:xfrm>
                <a:off x="940" y="2792"/>
                <a:ext cx="336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>
                <a:off x="1284" y="2916"/>
                <a:ext cx="352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 flipV="1">
                <a:off x="1644" y="2792"/>
                <a:ext cx="324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6"/>
              <p:cNvSpPr>
                <a:spLocks noChangeShapeType="1"/>
              </p:cNvSpPr>
              <p:nvPr/>
            </p:nvSpPr>
            <p:spPr bwMode="auto">
              <a:xfrm>
                <a:off x="640" y="2636"/>
                <a:ext cx="304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7"/>
              <p:cNvSpPr>
                <a:spLocks noChangeShapeType="1"/>
              </p:cNvSpPr>
              <p:nvPr/>
            </p:nvSpPr>
            <p:spPr bwMode="auto">
              <a:xfrm flipV="1">
                <a:off x="1960" y="2636"/>
                <a:ext cx="320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624" y="2496"/>
                <a:ext cx="168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76"/>
                  </a:cxn>
                  <a:cxn ang="0">
                    <a:pos x="672" y="180"/>
                  </a:cxn>
                  <a:cxn ang="0">
                    <a:pos x="1012" y="180"/>
                  </a:cxn>
                  <a:cxn ang="0">
                    <a:pos x="1292" y="84"/>
                  </a:cxn>
                  <a:cxn ang="0">
                    <a:pos x="1680" y="0"/>
                  </a:cxn>
                </a:cxnLst>
                <a:rect l="0" t="0" r="r" b="b"/>
                <a:pathLst>
                  <a:path w="1680" h="197">
                    <a:moveTo>
                      <a:pt x="0" y="0"/>
                    </a:moveTo>
                    <a:cubicBezTo>
                      <a:pt x="61" y="13"/>
                      <a:pt x="252" y="46"/>
                      <a:pt x="364" y="76"/>
                    </a:cubicBezTo>
                    <a:cubicBezTo>
                      <a:pt x="476" y="106"/>
                      <a:pt x="564" y="163"/>
                      <a:pt x="672" y="180"/>
                    </a:cubicBezTo>
                    <a:cubicBezTo>
                      <a:pt x="780" y="197"/>
                      <a:pt x="909" y="196"/>
                      <a:pt x="1012" y="180"/>
                    </a:cubicBezTo>
                    <a:cubicBezTo>
                      <a:pt x="1115" y="164"/>
                      <a:pt x="1181" y="114"/>
                      <a:pt x="1292" y="84"/>
                    </a:cubicBezTo>
                    <a:cubicBezTo>
                      <a:pt x="1403" y="54"/>
                      <a:pt x="1599" y="17"/>
                      <a:pt x="168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70" name="Straight Arrow Connector 69"/>
            <p:cNvCxnSpPr/>
            <p:nvPr/>
          </p:nvCxnSpPr>
          <p:spPr bwMode="auto">
            <a:xfrm rot="5400000" flipH="1" flipV="1">
              <a:off x="3559216" y="5874158"/>
              <a:ext cx="821802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rot="5400000" flipH="1" flipV="1">
              <a:off x="4139891" y="5864508"/>
              <a:ext cx="821802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3492414" y="6238753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Contact force</a:t>
              </a:r>
            </a:p>
          </p:txBody>
        </p:sp>
      </p:grpSp>
      <p:grpSp>
        <p:nvGrpSpPr>
          <p:cNvPr id="36" name="Group 75"/>
          <p:cNvGrpSpPr/>
          <p:nvPr/>
        </p:nvGrpSpPr>
        <p:grpSpPr>
          <a:xfrm>
            <a:off x="362277" y="1458404"/>
            <a:ext cx="7647709" cy="1794981"/>
            <a:chOff x="362277" y="1458404"/>
            <a:chExt cx="7647709" cy="1794981"/>
          </a:xfrm>
        </p:grpSpPr>
        <p:grpSp>
          <p:nvGrpSpPr>
            <p:cNvPr id="38" name="Group 10"/>
            <p:cNvGrpSpPr>
              <a:grpSpLocks/>
            </p:cNvGrpSpPr>
            <p:nvPr/>
          </p:nvGrpSpPr>
          <p:grpSpPr bwMode="auto">
            <a:xfrm>
              <a:off x="2881132" y="2477942"/>
              <a:ext cx="2830513" cy="457200"/>
              <a:chOff x="564" y="3408"/>
              <a:chExt cx="1932" cy="312"/>
            </a:xfrm>
          </p:grpSpPr>
          <p:cxnSp>
            <p:nvCxnSpPr>
              <p:cNvPr id="5" name="AutoShape 11"/>
              <p:cNvCxnSpPr>
                <a:cxnSpLocks noChangeShapeType="1"/>
              </p:cNvCxnSpPr>
              <p:nvPr/>
            </p:nvCxnSpPr>
            <p:spPr bwMode="auto">
              <a:xfrm>
                <a:off x="57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6" name="AutoShape 12"/>
              <p:cNvCxnSpPr>
                <a:cxnSpLocks noChangeShapeType="1"/>
              </p:cNvCxnSpPr>
              <p:nvPr/>
            </p:nvCxnSpPr>
            <p:spPr bwMode="auto">
              <a:xfrm>
                <a:off x="105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" name="AutoShape 13"/>
              <p:cNvCxnSpPr>
                <a:cxnSpLocks noChangeShapeType="1"/>
              </p:cNvCxnSpPr>
              <p:nvPr/>
            </p:nvCxnSpPr>
            <p:spPr bwMode="auto">
              <a:xfrm>
                <a:off x="153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/>
              </a:ln>
              <a:effectLst/>
            </p:spPr>
          </p:cxnSp>
          <p:cxnSp>
            <p:nvCxnSpPr>
              <p:cNvPr id="8" name="AutoShape 14"/>
              <p:cNvCxnSpPr>
                <a:cxnSpLocks noChangeShapeType="1"/>
              </p:cNvCxnSpPr>
              <p:nvPr/>
            </p:nvCxnSpPr>
            <p:spPr bwMode="auto">
              <a:xfrm>
                <a:off x="201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572" y="3440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153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564" y="3672"/>
                <a:ext cx="192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0" y="0"/>
                  </a:cxn>
                  <a:cxn ang="0">
                    <a:pos x="960" y="48"/>
                  </a:cxn>
                  <a:cxn ang="0">
                    <a:pos x="1440" y="0"/>
                  </a:cxn>
                  <a:cxn ang="0">
                    <a:pos x="1920" y="48"/>
                  </a:cxn>
                </a:cxnLst>
                <a:rect l="0" t="0" r="r" b="b"/>
                <a:pathLst>
                  <a:path w="1920" h="48">
                    <a:moveTo>
                      <a:pt x="0" y="48"/>
                    </a:moveTo>
                    <a:cubicBezTo>
                      <a:pt x="160" y="24"/>
                      <a:pt x="320" y="0"/>
                      <a:pt x="480" y="0"/>
                    </a:cubicBezTo>
                    <a:cubicBezTo>
                      <a:pt x="640" y="0"/>
                      <a:pt x="800" y="48"/>
                      <a:pt x="960" y="48"/>
                    </a:cubicBezTo>
                    <a:cubicBezTo>
                      <a:pt x="1120" y="48"/>
                      <a:pt x="1280" y="0"/>
                      <a:pt x="1440" y="0"/>
                    </a:cubicBezTo>
                    <a:cubicBezTo>
                      <a:pt x="1600" y="0"/>
                      <a:pt x="1760" y="24"/>
                      <a:pt x="1920" y="4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1"/>
            <p:cNvGrpSpPr>
              <a:grpSpLocks/>
            </p:cNvGrpSpPr>
            <p:nvPr/>
          </p:nvGrpSpPr>
          <p:grpSpPr bwMode="auto">
            <a:xfrm>
              <a:off x="3020832" y="1581117"/>
              <a:ext cx="2462213" cy="984250"/>
              <a:chOff x="624" y="2496"/>
              <a:chExt cx="1680" cy="672"/>
            </a:xfrm>
          </p:grpSpPr>
          <p:cxnSp>
            <p:nvCxnSpPr>
              <p:cNvPr id="16" name="AutoShape 22"/>
              <p:cNvCxnSpPr>
                <a:cxnSpLocks noChangeShapeType="1"/>
              </p:cNvCxnSpPr>
              <p:nvPr/>
            </p:nvCxnSpPr>
            <p:spPr bwMode="auto">
              <a:xfrm>
                <a:off x="672" y="2832"/>
                <a:ext cx="248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7" name="AutoShape 23"/>
              <p:cNvCxnSpPr>
                <a:cxnSpLocks noChangeShapeType="1"/>
              </p:cNvCxnSpPr>
              <p:nvPr/>
            </p:nvCxnSpPr>
            <p:spPr bwMode="auto">
              <a:xfrm>
                <a:off x="920" y="3056"/>
                <a:ext cx="346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" name="AutoShape 24"/>
              <p:cNvCxnSpPr>
                <a:cxnSpLocks noChangeShapeType="1"/>
              </p:cNvCxnSpPr>
              <p:nvPr/>
            </p:nvCxnSpPr>
            <p:spPr bwMode="auto">
              <a:xfrm>
                <a:off x="1266" y="3168"/>
                <a:ext cx="396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9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662" y="3056"/>
                <a:ext cx="347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009" y="2832"/>
                <a:ext cx="247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V="1">
                <a:off x="912" y="2588"/>
                <a:ext cx="64" cy="4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V="1">
                <a:off x="1264" y="2688"/>
                <a:ext cx="32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1628" y="2696"/>
                <a:ext cx="24" cy="464"/>
              </a:xfrm>
              <a:custGeom>
                <a:avLst/>
                <a:gdLst/>
                <a:ahLst/>
                <a:cxnLst>
                  <a:cxn ang="0">
                    <a:pos x="24" y="464"/>
                  </a:cxn>
                  <a:cxn ang="0">
                    <a:pos x="0" y="0"/>
                  </a:cxn>
                </a:cxnLst>
                <a:rect l="0" t="0" r="r" b="b"/>
                <a:pathLst>
                  <a:path w="24" h="464">
                    <a:moveTo>
                      <a:pt x="24" y="46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80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V="1">
                <a:off x="2256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940" y="2792"/>
                <a:ext cx="336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1284" y="2916"/>
                <a:ext cx="352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V="1">
                <a:off x="1644" y="2792"/>
                <a:ext cx="324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>
                <a:off x="640" y="2636"/>
                <a:ext cx="304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 flipV="1">
                <a:off x="1960" y="2636"/>
                <a:ext cx="320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auto">
              <a:xfrm>
                <a:off x="624" y="2496"/>
                <a:ext cx="168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76"/>
                  </a:cxn>
                  <a:cxn ang="0">
                    <a:pos x="672" y="180"/>
                  </a:cxn>
                  <a:cxn ang="0">
                    <a:pos x="1012" y="180"/>
                  </a:cxn>
                  <a:cxn ang="0">
                    <a:pos x="1292" y="84"/>
                  </a:cxn>
                  <a:cxn ang="0">
                    <a:pos x="1680" y="0"/>
                  </a:cxn>
                </a:cxnLst>
                <a:rect l="0" t="0" r="r" b="b"/>
                <a:pathLst>
                  <a:path w="1680" h="197">
                    <a:moveTo>
                      <a:pt x="0" y="0"/>
                    </a:moveTo>
                    <a:cubicBezTo>
                      <a:pt x="61" y="13"/>
                      <a:pt x="252" y="46"/>
                      <a:pt x="364" y="76"/>
                    </a:cubicBezTo>
                    <a:cubicBezTo>
                      <a:pt x="476" y="106"/>
                      <a:pt x="564" y="163"/>
                      <a:pt x="672" y="180"/>
                    </a:cubicBezTo>
                    <a:cubicBezTo>
                      <a:pt x="780" y="197"/>
                      <a:pt x="909" y="196"/>
                      <a:pt x="1012" y="180"/>
                    </a:cubicBezTo>
                    <a:cubicBezTo>
                      <a:pt x="1115" y="164"/>
                      <a:pt x="1181" y="114"/>
                      <a:pt x="1292" y="84"/>
                    </a:cubicBezTo>
                    <a:cubicBezTo>
                      <a:pt x="1403" y="54"/>
                      <a:pt x="1599" y="17"/>
                      <a:pt x="168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249568" y="1458404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Violated nodes</a:t>
              </a:r>
            </a:p>
          </p:txBody>
        </p:sp>
        <p:cxnSp>
          <p:nvCxnSpPr>
            <p:cNvPr id="35" name="Straight Arrow Connector 34"/>
            <p:cNvCxnSpPr>
              <a:stCxn id="33" idx="1"/>
            </p:cNvCxnSpPr>
            <p:nvPr/>
          </p:nvCxnSpPr>
          <p:spPr bwMode="auto">
            <a:xfrm rot="10800000" flipV="1">
              <a:off x="3958818" y="1643069"/>
              <a:ext cx="2290750" cy="91057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stCxn id="33" idx="1"/>
            </p:cNvCxnSpPr>
            <p:nvPr/>
          </p:nvCxnSpPr>
          <p:spPr bwMode="auto">
            <a:xfrm rot="10800000" flipV="1">
              <a:off x="4548852" y="1643070"/>
              <a:ext cx="1700717" cy="92650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3819433" y="149312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Body 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3343" y="2884053"/>
              <a:ext cx="918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Body 2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2277" y="1817233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Contact candidates</a:t>
              </a:r>
            </a:p>
          </p:txBody>
        </p:sp>
        <p:cxnSp>
          <p:nvCxnSpPr>
            <p:cNvPr id="77" name="Straight Arrow Connector 76"/>
            <p:cNvCxnSpPr>
              <a:stCxn id="75" idx="3"/>
              <a:endCxn id="21" idx="0"/>
            </p:cNvCxnSpPr>
            <p:nvPr/>
          </p:nvCxnSpPr>
          <p:spPr bwMode="auto">
            <a:xfrm>
              <a:off x="2521843" y="2001899"/>
              <a:ext cx="569338" cy="7134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75" idx="3"/>
              <a:endCxn id="22" idx="0"/>
            </p:cNvCxnSpPr>
            <p:nvPr/>
          </p:nvCxnSpPr>
          <p:spPr bwMode="auto">
            <a:xfrm>
              <a:off x="2521843" y="2001899"/>
              <a:ext cx="921083" cy="35255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Tolerance and Load Increment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tolerance</a:t>
            </a:r>
          </a:p>
          <a:p>
            <a:pPr lvl="1"/>
            <a:r>
              <a:rPr lang="en-US" dirty="0"/>
              <a:t>Minimum distance to search for contact (1% of element length)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Load increment and contact detection</a:t>
            </a:r>
          </a:p>
          <a:p>
            <a:pPr lvl="1"/>
            <a:r>
              <a:rPr lang="en-US" dirty="0"/>
              <a:t>Too large load increment may miss contact detection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09" y="1697815"/>
            <a:ext cx="5486400" cy="1065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2763" y="2763345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of</a:t>
            </a:r>
            <a:br>
              <a:rPr lang="en-US" dirty="0"/>
            </a:br>
            <a:r>
              <a:rPr lang="en-US" dirty="0"/>
              <a:t>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2240" y="2763345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</a:t>
            </a:r>
            <a:br>
              <a:rPr lang="en-US" dirty="0"/>
            </a:br>
            <a:r>
              <a:rPr lang="en-US" dirty="0"/>
              <a:t>tolerance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1040" y="2763345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of</a:t>
            </a:r>
            <a:br>
              <a:rPr lang="en-US" dirty="0"/>
            </a:br>
            <a:r>
              <a:rPr lang="en-US" dirty="0"/>
              <a:t>contact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23" y="4925464"/>
            <a:ext cx="5486400" cy="11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1047"/>
      </p:ext>
    </p:extLst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2"/>
                <a:ext cx="8909050" cy="4120005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For those contacting pairs, penetration needs to be corrected by applying a force (</a:t>
                </a:r>
                <a:r>
                  <a:rPr lang="en-US" dirty="0">
                    <a:solidFill>
                      <a:srgbClr val="FF0000"/>
                    </a:solidFill>
                  </a:rPr>
                  <a:t>contact force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More penetration needs more force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Penalty-based contact force (compression-only spring)</a:t>
                </a:r>
              </a:p>
              <a:p>
                <a:pPr>
                  <a:lnSpc>
                    <a:spcPct val="200000"/>
                  </a:lnSpc>
                  <a:spcBef>
                    <a:spcPts val="600"/>
                  </a:spcBef>
                </a:pPr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Penalty parameter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): Contact stiffness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It allows a small penetration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It depends on material stiffness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The bigger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 less allowed penetration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2"/>
                <a:ext cx="8909050" cy="4120005"/>
              </a:xfrm>
              <a:blipFill>
                <a:blip r:embed="rId2"/>
                <a:stretch>
                  <a:fillRect l="-889" t="-1037" r="-342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954190" y="5509169"/>
            <a:ext cx="221902" cy="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377211" y="5093308"/>
            <a:ext cx="1629505" cy="72950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med"/>
            <a:tailEnd type="non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5763" y="5136164"/>
            <a:ext cx="1600934" cy="700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med"/>
            <a:tailEnd type="non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834313" y="5530429"/>
            <a:ext cx="1000941" cy="42951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med"/>
            <a:tailEnd type="non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262938" y="5530429"/>
            <a:ext cx="858085" cy="50094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med"/>
            <a:tailEnd type="non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2" name="Oval 11"/>
          <p:cNvSpPr>
            <a:spLocks noChangeAspect="1" noChangeArrowheads="1"/>
          </p:cNvSpPr>
          <p:nvPr/>
        </p:nvSpPr>
        <p:spPr bwMode="auto">
          <a:xfrm>
            <a:off x="5794167" y="5490283"/>
            <a:ext cx="91440" cy="91439"/>
          </a:xfrm>
          <a:prstGeom prst="ellipse">
            <a:avLst/>
          </a:prstGeom>
          <a:solidFill>
            <a:srgbClr val="2C02C6"/>
          </a:solidFill>
          <a:ln w="12700">
            <a:solidFill>
              <a:srgbClr val="2C02C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2065639" y="5490283"/>
            <a:ext cx="91440" cy="91439"/>
          </a:xfrm>
          <a:prstGeom prst="ellipse">
            <a:avLst/>
          </a:prstGeom>
          <a:solidFill>
            <a:srgbClr val="2C02C6"/>
          </a:solidFill>
          <a:ln w="12700">
            <a:solidFill>
              <a:srgbClr val="2C02C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3968328" y="5774176"/>
            <a:ext cx="91440" cy="91439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115309" y="5529477"/>
            <a:ext cx="372852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963055" y="5133373"/>
            <a:ext cx="221902" cy="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x</a:t>
            </a:r>
            <a:r>
              <a:rPr kumimoji="0" lang="en-US" altLang="ko-KR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915311" y="5188531"/>
            <a:ext cx="221902" cy="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x</a:t>
            </a:r>
            <a:r>
              <a:rPr kumimoji="0" lang="en-US" altLang="ko-K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922884" y="5239006"/>
            <a:ext cx="221902" cy="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x</a:t>
            </a:r>
            <a:r>
              <a:rPr kumimoji="0" lang="en-US" altLang="ko-K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2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>
            <a:spLocks noChangeAspect="1" noChangeArrowheads="1"/>
          </p:cNvSpPr>
          <p:nvPr/>
        </p:nvSpPr>
        <p:spPr bwMode="auto">
          <a:xfrm>
            <a:off x="3974335" y="5482811"/>
            <a:ext cx="91428" cy="91427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3692327" y="6157731"/>
            <a:ext cx="648183" cy="1588"/>
          </a:xfrm>
          <a:prstGeom prst="straightConnector1">
            <a:avLst/>
          </a:prstGeom>
          <a:noFill/>
          <a:ln w="5715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0800000">
            <a:off x="3125179" y="5833636"/>
            <a:ext cx="7407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3119378" y="5677383"/>
            <a:ext cx="28936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591381" y="5509542"/>
            <a:ext cx="6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g &lt; 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39124" y="6169307"/>
            <a:ext cx="41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F</a:t>
            </a:r>
            <a:r>
              <a:rPr lang="en-US" baseline="-25000" dirty="0">
                <a:latin typeface="Comic Sans MS" pitchFamily="66" charset="0"/>
              </a:rPr>
              <a:t>C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928170" y="2558009"/>
            <a:ext cx="1877915" cy="54401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E2CC96-9D84-EBB3-1B00-F2DB9E7FAEE4}"/>
                  </a:ext>
                </a:extLst>
              </p:cNvPr>
              <p:cNvSpPr txBox="1"/>
              <p:nvPr/>
            </p:nvSpPr>
            <p:spPr>
              <a:xfrm>
                <a:off x="2928171" y="2573104"/>
                <a:ext cx="19608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E2CC96-9D84-EBB3-1B00-F2DB9E7FA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71" y="2573104"/>
                <a:ext cx="1960858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Stiffness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2"/>
            <a:ext cx="8909050" cy="529367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Contact stiffness depends on the material stiffness of contacting two bodies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2C02C6"/>
                </a:solidFill>
              </a:rPr>
              <a:t>Large contact stiffness reduces penetration, but can cause problem in convergence</a:t>
            </a:r>
          </a:p>
          <a:p>
            <a:pPr>
              <a:spcBef>
                <a:spcPts val="1800"/>
              </a:spcBef>
            </a:pPr>
            <a:r>
              <a:rPr lang="en-US" dirty="0"/>
              <a:t>Proper contact stiffness can be determined from allowed penetration (need experience)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2C02C6"/>
                </a:solidFill>
              </a:rPr>
              <a:t>Normally expressed as a scalar multiple of material’s elastic modulus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Start with small initial SF and increase it gradually until reasonable penetration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F038FC-88AC-0C23-6E28-7A48BC284992}"/>
                  </a:ext>
                </a:extLst>
              </p:cNvPr>
              <p:cNvSpPr txBox="1"/>
              <p:nvPr/>
            </p:nvSpPr>
            <p:spPr>
              <a:xfrm>
                <a:off x="2388915" y="4484218"/>
                <a:ext cx="3573735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𝑆𝐹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𝑆𝐹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≈1.0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F038FC-88AC-0C23-6E28-7A48BC28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15" y="4484218"/>
                <a:ext cx="3573735" cy="506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Multiplier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In penalty method, the contact force is calculated from penetration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2C02C6"/>
                </a:solidFill>
              </a:rPr>
              <a:t>Contact force is a function of deformation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Lagrange multiplier method can impose contact condition exactly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2C02C6"/>
                </a:solidFill>
              </a:rPr>
              <a:t>Contact force is a Lagrange multiplier to impose impenetrability condition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Contact force is an independent variable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C02C6"/>
                </a:solidFill>
              </a:rPr>
              <a:t>Complimentary condition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Stiffness matrix is positive semi-definite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C02C6"/>
                </a:solidFill>
              </a:rPr>
              <a:t>Contact force is applied in the normal direction to the master segment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743200" y="3391386"/>
            <a:ext cx="1643605" cy="56716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C59903-E8A4-C69E-B68A-974557832C90}"/>
                  </a:ext>
                </a:extLst>
              </p:cNvPr>
              <p:cNvSpPr txBox="1"/>
              <p:nvPr/>
            </p:nvSpPr>
            <p:spPr>
              <a:xfrm>
                <a:off x="2663888" y="3427217"/>
                <a:ext cx="17781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C59903-E8A4-C69E-B68A-974557832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888" y="3427217"/>
                <a:ext cx="1778115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F2D8CB-6592-3663-F5B7-B74AE3F9DC4B}"/>
                  </a:ext>
                </a:extLst>
              </p:cNvPr>
              <p:cNvSpPr txBox="1"/>
              <p:nvPr/>
            </p:nvSpPr>
            <p:spPr>
              <a:xfrm>
                <a:off x="5271587" y="3244442"/>
                <a:ext cx="3754938" cy="827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contact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contact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F2D8CB-6592-3663-F5B7-B74AE3F9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587" y="3244442"/>
                <a:ext cx="3754938" cy="827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672B28-840B-4569-D3B1-302C0D48D21B}"/>
                  </a:ext>
                </a:extLst>
              </p:cNvPr>
              <p:cNvSpPr txBox="1"/>
              <p:nvPr/>
            </p:nvSpPr>
            <p:spPr>
              <a:xfrm>
                <a:off x="2355494" y="4740250"/>
                <a:ext cx="2796215" cy="778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672B28-840B-4569-D3B1-302C0D48D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494" y="4740250"/>
                <a:ext cx="2796215" cy="778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Contact force is an internal force at the interface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Newton’s 3rd law: equal and opposite forces act on interface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Due to discretization, force distribution can be different, but the resultants should be the same</a:t>
            </a:r>
          </a:p>
        </p:txBody>
      </p:sp>
      <p:grpSp>
        <p:nvGrpSpPr>
          <p:cNvPr id="4" name="Group 52"/>
          <p:cNvGrpSpPr/>
          <p:nvPr/>
        </p:nvGrpSpPr>
        <p:grpSpPr>
          <a:xfrm>
            <a:off x="3034332" y="1828800"/>
            <a:ext cx="2462213" cy="1821863"/>
            <a:chOff x="3034332" y="1828800"/>
            <a:chExt cx="2462213" cy="1821863"/>
          </a:xfrm>
        </p:grpSpPr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3034332" y="2092342"/>
              <a:ext cx="2462213" cy="984250"/>
              <a:chOff x="624" y="2496"/>
              <a:chExt cx="1680" cy="672"/>
            </a:xfrm>
          </p:grpSpPr>
          <p:cxnSp>
            <p:nvCxnSpPr>
              <p:cNvPr id="16" name="AutoShape 22"/>
              <p:cNvCxnSpPr>
                <a:cxnSpLocks noChangeShapeType="1"/>
              </p:cNvCxnSpPr>
              <p:nvPr/>
            </p:nvCxnSpPr>
            <p:spPr bwMode="auto">
              <a:xfrm>
                <a:off x="672" y="2832"/>
                <a:ext cx="248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7" name="AutoShape 23"/>
              <p:cNvCxnSpPr>
                <a:cxnSpLocks noChangeShapeType="1"/>
              </p:cNvCxnSpPr>
              <p:nvPr/>
            </p:nvCxnSpPr>
            <p:spPr bwMode="auto">
              <a:xfrm>
                <a:off x="920" y="3056"/>
                <a:ext cx="346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" name="AutoShape 24"/>
              <p:cNvCxnSpPr>
                <a:cxnSpLocks noChangeShapeType="1"/>
              </p:cNvCxnSpPr>
              <p:nvPr/>
            </p:nvCxnSpPr>
            <p:spPr bwMode="auto">
              <a:xfrm>
                <a:off x="1266" y="3168"/>
                <a:ext cx="396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9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662" y="3056"/>
                <a:ext cx="347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009" y="2832"/>
                <a:ext cx="247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V="1">
                <a:off x="912" y="2588"/>
                <a:ext cx="64" cy="4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V="1">
                <a:off x="1264" y="2688"/>
                <a:ext cx="32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1628" y="2696"/>
                <a:ext cx="24" cy="464"/>
              </a:xfrm>
              <a:custGeom>
                <a:avLst/>
                <a:gdLst/>
                <a:ahLst/>
                <a:cxnLst>
                  <a:cxn ang="0">
                    <a:pos x="24" y="464"/>
                  </a:cxn>
                  <a:cxn ang="0">
                    <a:pos x="0" y="0"/>
                  </a:cxn>
                </a:cxnLst>
                <a:rect l="0" t="0" r="r" b="b"/>
                <a:pathLst>
                  <a:path w="24" h="464">
                    <a:moveTo>
                      <a:pt x="24" y="46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80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V="1">
                <a:off x="2256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940" y="2792"/>
                <a:ext cx="336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1284" y="2916"/>
                <a:ext cx="352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V="1">
                <a:off x="1644" y="2792"/>
                <a:ext cx="324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>
                <a:off x="640" y="2636"/>
                <a:ext cx="304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 flipV="1">
                <a:off x="1960" y="2636"/>
                <a:ext cx="320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auto">
              <a:xfrm>
                <a:off x="624" y="2496"/>
                <a:ext cx="168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76"/>
                  </a:cxn>
                  <a:cxn ang="0">
                    <a:pos x="672" y="180"/>
                  </a:cxn>
                  <a:cxn ang="0">
                    <a:pos x="1012" y="180"/>
                  </a:cxn>
                  <a:cxn ang="0">
                    <a:pos x="1292" y="84"/>
                  </a:cxn>
                  <a:cxn ang="0">
                    <a:pos x="1680" y="0"/>
                  </a:cxn>
                </a:cxnLst>
                <a:rect l="0" t="0" r="r" b="b"/>
                <a:pathLst>
                  <a:path w="1680" h="197">
                    <a:moveTo>
                      <a:pt x="0" y="0"/>
                    </a:moveTo>
                    <a:cubicBezTo>
                      <a:pt x="61" y="13"/>
                      <a:pt x="252" y="46"/>
                      <a:pt x="364" y="76"/>
                    </a:cubicBezTo>
                    <a:cubicBezTo>
                      <a:pt x="476" y="106"/>
                      <a:pt x="564" y="163"/>
                      <a:pt x="672" y="180"/>
                    </a:cubicBezTo>
                    <a:cubicBezTo>
                      <a:pt x="780" y="197"/>
                      <a:pt x="909" y="196"/>
                      <a:pt x="1012" y="180"/>
                    </a:cubicBezTo>
                    <a:cubicBezTo>
                      <a:pt x="1115" y="164"/>
                      <a:pt x="1181" y="114"/>
                      <a:pt x="1292" y="84"/>
                    </a:cubicBezTo>
                    <a:cubicBezTo>
                      <a:pt x="1403" y="54"/>
                      <a:pt x="1599" y="17"/>
                      <a:pt x="168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 bwMode="auto">
            <a:xfrm rot="5400000">
              <a:off x="3941180" y="2193408"/>
              <a:ext cx="613459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rot="16200000" flipV="1">
              <a:off x="3694240" y="3347002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16200000" flipV="1">
              <a:off x="4286490" y="3372077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3553606" y="3102011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C1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37780" y="3127090"/>
              <a:ext cx="511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C2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97511" y="18288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C02C6"/>
                  </a:solidFill>
                </a:rPr>
                <a:t>F</a:t>
              </a:r>
              <a:endParaRPr lang="en-US" b="1" dirty="0">
                <a:solidFill>
                  <a:srgbClr val="2C02C6"/>
                </a:solidFill>
              </a:endParaRPr>
            </a:p>
          </p:txBody>
        </p:sp>
      </p:grp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2894632" y="4100367"/>
            <a:ext cx="2830513" cy="457200"/>
            <a:chOff x="564" y="3408"/>
            <a:chExt cx="1932" cy="312"/>
          </a:xfrm>
        </p:grpSpPr>
        <p:cxnSp>
          <p:nvCxnSpPr>
            <p:cNvPr id="5" name="AutoShape 11"/>
            <p:cNvCxnSpPr>
              <a:cxnSpLocks noChangeShapeType="1"/>
            </p:cNvCxnSpPr>
            <p:nvPr/>
          </p:nvCxnSpPr>
          <p:spPr bwMode="auto">
            <a:xfrm>
              <a:off x="576" y="3408"/>
              <a:ext cx="480" cy="0"/>
            </a:xfrm>
            <a:prstGeom prst="straightConnector1">
              <a:avLst/>
            </a:prstGeom>
            <a:noFill/>
            <a:ln w="31750">
              <a:solidFill>
                <a:srgbClr val="2C02C6"/>
              </a:solidFill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6" name="AutoShape 12"/>
            <p:cNvCxnSpPr>
              <a:cxnSpLocks noChangeShapeType="1"/>
            </p:cNvCxnSpPr>
            <p:nvPr/>
          </p:nvCxnSpPr>
          <p:spPr bwMode="auto">
            <a:xfrm>
              <a:off x="1056" y="3408"/>
              <a:ext cx="480" cy="0"/>
            </a:xfrm>
            <a:prstGeom prst="straightConnector1">
              <a:avLst/>
            </a:prstGeom>
            <a:noFill/>
            <a:ln w="31750">
              <a:solidFill>
                <a:srgbClr val="2C02C6"/>
              </a:solidFill>
              <a:round/>
              <a:headEnd/>
              <a:tailEnd/>
            </a:ln>
            <a:effectLst/>
          </p:spPr>
        </p:cxnSp>
        <p:cxnSp>
          <p:nvCxnSpPr>
            <p:cNvPr id="7" name="AutoShape 13"/>
            <p:cNvCxnSpPr>
              <a:cxnSpLocks noChangeShapeType="1"/>
            </p:cNvCxnSpPr>
            <p:nvPr/>
          </p:nvCxnSpPr>
          <p:spPr bwMode="auto">
            <a:xfrm>
              <a:off x="1536" y="3408"/>
              <a:ext cx="480" cy="0"/>
            </a:xfrm>
            <a:prstGeom prst="straightConnector1">
              <a:avLst/>
            </a:prstGeom>
            <a:noFill/>
            <a:ln w="31750">
              <a:solidFill>
                <a:srgbClr val="2C02C6"/>
              </a:solidFill>
              <a:round/>
              <a:headEnd type="oval" w="med" len="med"/>
              <a:tailEnd/>
            </a:ln>
            <a:effectLst/>
          </p:spPr>
        </p:cxnSp>
        <p:cxnSp>
          <p:nvCxnSpPr>
            <p:cNvPr id="8" name="AutoShape 14"/>
            <p:cNvCxnSpPr>
              <a:cxnSpLocks noChangeShapeType="1"/>
            </p:cNvCxnSpPr>
            <p:nvPr/>
          </p:nvCxnSpPr>
          <p:spPr bwMode="auto">
            <a:xfrm>
              <a:off x="2016" y="3408"/>
              <a:ext cx="480" cy="0"/>
            </a:xfrm>
            <a:prstGeom prst="straightConnector1">
              <a:avLst/>
            </a:prstGeom>
            <a:noFill/>
            <a:ln w="31750">
              <a:solidFill>
                <a:srgbClr val="2C02C6"/>
              </a:solidFill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572" y="3440"/>
              <a:ext cx="0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056" y="3408"/>
              <a:ext cx="0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1536" y="3408"/>
              <a:ext cx="0" cy="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016" y="3408"/>
              <a:ext cx="0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496" y="3408"/>
              <a:ext cx="0" cy="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64" y="3672"/>
              <a:ext cx="1920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0" y="0"/>
                </a:cxn>
                <a:cxn ang="0">
                  <a:pos x="960" y="48"/>
                </a:cxn>
                <a:cxn ang="0">
                  <a:pos x="1440" y="0"/>
                </a:cxn>
                <a:cxn ang="0">
                  <a:pos x="1920" y="48"/>
                </a:cxn>
              </a:cxnLst>
              <a:rect l="0" t="0" r="r" b="b"/>
              <a:pathLst>
                <a:path w="1920" h="48">
                  <a:moveTo>
                    <a:pt x="0" y="48"/>
                  </a:moveTo>
                  <a:cubicBezTo>
                    <a:pt x="160" y="24"/>
                    <a:pt x="320" y="0"/>
                    <a:pt x="480" y="0"/>
                  </a:cubicBezTo>
                  <a:cubicBezTo>
                    <a:pt x="640" y="0"/>
                    <a:pt x="800" y="48"/>
                    <a:pt x="960" y="48"/>
                  </a:cubicBezTo>
                  <a:cubicBezTo>
                    <a:pt x="1120" y="48"/>
                    <a:pt x="1280" y="0"/>
                    <a:pt x="1440" y="0"/>
                  </a:cubicBezTo>
                  <a:cubicBezTo>
                    <a:pt x="1600" y="0"/>
                    <a:pt x="1760" y="24"/>
                    <a:pt x="1920" y="4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rot="16200000" flipV="1">
            <a:off x="3943105" y="4764983"/>
            <a:ext cx="613459" cy="1588"/>
          </a:xfrm>
          <a:prstGeom prst="straightConnector1">
            <a:avLst/>
          </a:prstGeom>
          <a:noFill/>
          <a:ln w="5715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4039565" y="3831227"/>
            <a:ext cx="555585" cy="1588"/>
          </a:xfrm>
          <a:prstGeom prst="straightConnector1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4861161" y="3925185"/>
            <a:ext cx="326806" cy="1588"/>
          </a:xfrm>
          <a:prstGeom prst="straightConnector1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3462554" y="3950263"/>
            <a:ext cx="326806" cy="1588"/>
          </a:xfrm>
          <a:prstGeom prst="straightConnector1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127256" y="359008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C02C6"/>
                </a:solidFill>
              </a:rPr>
              <a:t>q</a:t>
            </a:r>
            <a:r>
              <a:rPr lang="en-US" baseline="-25000" dirty="0">
                <a:solidFill>
                  <a:srgbClr val="2C02C6"/>
                </a:solidFill>
              </a:rPr>
              <a:t>C1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22055" y="3626740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C02C6"/>
                </a:solidFill>
              </a:rPr>
              <a:t>q</a:t>
            </a:r>
            <a:r>
              <a:rPr lang="en-US" baseline="-25000" dirty="0">
                <a:solidFill>
                  <a:srgbClr val="2C02C6"/>
                </a:solidFill>
              </a:rPr>
              <a:t>C2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0930" y="365181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C02C6"/>
                </a:solidFill>
              </a:rPr>
              <a:t>q</a:t>
            </a:r>
            <a:r>
              <a:rPr lang="en-US" baseline="-25000" dirty="0">
                <a:solidFill>
                  <a:srgbClr val="2C02C6"/>
                </a:solidFill>
              </a:rPr>
              <a:t>C2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68888" y="466653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C02C6"/>
                </a:solidFill>
              </a:rPr>
              <a:t>F</a:t>
            </a:r>
            <a:endParaRPr lang="en-US" b="1" dirty="0">
              <a:solidFill>
                <a:srgbClr val="2C02C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B8573E-BD35-F42B-BCE0-5327B4F0E0FA}"/>
                  </a:ext>
                </a:extLst>
              </p:cNvPr>
              <p:cNvSpPr txBox="1"/>
              <p:nvPr/>
            </p:nvSpPr>
            <p:spPr>
              <a:xfrm>
                <a:off x="6053839" y="2546386"/>
                <a:ext cx="2888740" cy="116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ci</m:t>
                              </m:r>
                            </m:sub>
                          </m:sSub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ci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B8573E-BD35-F42B-BCE0-5327B4F0E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39" y="2546386"/>
                <a:ext cx="2888740" cy="1165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Add contact force as an external force</a:t>
            </a:r>
          </a:p>
          <a:p>
            <a:pPr>
              <a:spcBef>
                <a:spcPts val="600"/>
              </a:spcBef>
            </a:pPr>
            <a:r>
              <a:rPr lang="en-US" dirty="0"/>
              <a:t>Ex) Linear elastic materials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Contact force depends on </a:t>
            </a:r>
            <a:br>
              <a:rPr lang="en-US" dirty="0">
                <a:solidFill>
                  <a:srgbClr val="2C02C6"/>
                </a:solidFill>
              </a:rPr>
            </a:br>
            <a:r>
              <a:rPr lang="en-US" dirty="0">
                <a:solidFill>
                  <a:srgbClr val="2C02C6"/>
                </a:solidFill>
              </a:rPr>
              <a:t>displacement (nonlinear, unknown)</a:t>
            </a:r>
          </a:p>
        </p:txBody>
      </p:sp>
      <p:grpSp>
        <p:nvGrpSpPr>
          <p:cNvPr id="4" name="Group 138"/>
          <p:cNvGrpSpPr/>
          <p:nvPr/>
        </p:nvGrpSpPr>
        <p:grpSpPr>
          <a:xfrm>
            <a:off x="6066983" y="1192175"/>
            <a:ext cx="2462215" cy="1821863"/>
            <a:chOff x="3034333" y="1828800"/>
            <a:chExt cx="2462215" cy="1821863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034333" y="2092342"/>
              <a:ext cx="2462215" cy="984250"/>
              <a:chOff x="624" y="2496"/>
              <a:chExt cx="1680" cy="672"/>
            </a:xfrm>
          </p:grpSpPr>
          <p:cxnSp>
            <p:nvCxnSpPr>
              <p:cNvPr id="147" name="AutoShape 22"/>
              <p:cNvCxnSpPr>
                <a:cxnSpLocks noChangeShapeType="1"/>
              </p:cNvCxnSpPr>
              <p:nvPr/>
            </p:nvCxnSpPr>
            <p:spPr bwMode="auto">
              <a:xfrm>
                <a:off x="672" y="2832"/>
                <a:ext cx="248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48" name="AutoShape 23"/>
              <p:cNvCxnSpPr>
                <a:cxnSpLocks noChangeShapeType="1"/>
              </p:cNvCxnSpPr>
              <p:nvPr/>
            </p:nvCxnSpPr>
            <p:spPr bwMode="auto">
              <a:xfrm>
                <a:off x="920" y="3056"/>
                <a:ext cx="346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9" name="AutoShape 24"/>
              <p:cNvCxnSpPr>
                <a:cxnSpLocks noChangeShapeType="1"/>
              </p:cNvCxnSpPr>
              <p:nvPr/>
            </p:nvCxnSpPr>
            <p:spPr bwMode="auto">
              <a:xfrm>
                <a:off x="1266" y="3168"/>
                <a:ext cx="396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50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662" y="3056"/>
                <a:ext cx="347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51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009" y="2832"/>
                <a:ext cx="247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52" name="Line 27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Line 28"/>
              <p:cNvSpPr>
                <a:spLocks noChangeShapeType="1"/>
              </p:cNvSpPr>
              <p:nvPr/>
            </p:nvSpPr>
            <p:spPr bwMode="auto">
              <a:xfrm flipV="1">
                <a:off x="912" y="2588"/>
                <a:ext cx="64" cy="4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Line 29"/>
              <p:cNvSpPr>
                <a:spLocks noChangeShapeType="1"/>
              </p:cNvSpPr>
              <p:nvPr/>
            </p:nvSpPr>
            <p:spPr bwMode="auto">
              <a:xfrm flipV="1">
                <a:off x="1264" y="2688"/>
                <a:ext cx="32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Freeform 30"/>
              <p:cNvSpPr>
                <a:spLocks/>
              </p:cNvSpPr>
              <p:nvPr/>
            </p:nvSpPr>
            <p:spPr bwMode="auto">
              <a:xfrm>
                <a:off x="1628" y="2696"/>
                <a:ext cx="24" cy="464"/>
              </a:xfrm>
              <a:custGeom>
                <a:avLst/>
                <a:gdLst/>
                <a:ahLst/>
                <a:cxnLst>
                  <a:cxn ang="0">
                    <a:pos x="24" y="464"/>
                  </a:cxn>
                  <a:cxn ang="0">
                    <a:pos x="0" y="0"/>
                  </a:cxn>
                </a:cxnLst>
                <a:rect l="0" t="0" r="r" b="b"/>
                <a:pathLst>
                  <a:path w="24" h="464">
                    <a:moveTo>
                      <a:pt x="24" y="46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31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80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32"/>
              <p:cNvSpPr>
                <a:spLocks noChangeShapeType="1"/>
              </p:cNvSpPr>
              <p:nvPr/>
            </p:nvSpPr>
            <p:spPr bwMode="auto">
              <a:xfrm flipV="1">
                <a:off x="2256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33"/>
              <p:cNvSpPr>
                <a:spLocks noChangeShapeType="1"/>
              </p:cNvSpPr>
              <p:nvPr/>
            </p:nvSpPr>
            <p:spPr bwMode="auto">
              <a:xfrm>
                <a:off x="940" y="2792"/>
                <a:ext cx="336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34"/>
              <p:cNvSpPr>
                <a:spLocks noChangeShapeType="1"/>
              </p:cNvSpPr>
              <p:nvPr/>
            </p:nvSpPr>
            <p:spPr bwMode="auto">
              <a:xfrm>
                <a:off x="1284" y="2916"/>
                <a:ext cx="352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35"/>
              <p:cNvSpPr>
                <a:spLocks noChangeShapeType="1"/>
              </p:cNvSpPr>
              <p:nvPr/>
            </p:nvSpPr>
            <p:spPr bwMode="auto">
              <a:xfrm flipV="1">
                <a:off x="1644" y="2792"/>
                <a:ext cx="324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36"/>
              <p:cNvSpPr>
                <a:spLocks noChangeShapeType="1"/>
              </p:cNvSpPr>
              <p:nvPr/>
            </p:nvSpPr>
            <p:spPr bwMode="auto">
              <a:xfrm>
                <a:off x="640" y="2636"/>
                <a:ext cx="304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37"/>
              <p:cNvSpPr>
                <a:spLocks noChangeShapeType="1"/>
              </p:cNvSpPr>
              <p:nvPr/>
            </p:nvSpPr>
            <p:spPr bwMode="auto">
              <a:xfrm flipV="1">
                <a:off x="1960" y="2636"/>
                <a:ext cx="320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38"/>
              <p:cNvSpPr>
                <a:spLocks/>
              </p:cNvSpPr>
              <p:nvPr/>
            </p:nvSpPr>
            <p:spPr bwMode="auto">
              <a:xfrm>
                <a:off x="624" y="2496"/>
                <a:ext cx="168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76"/>
                  </a:cxn>
                  <a:cxn ang="0">
                    <a:pos x="672" y="180"/>
                  </a:cxn>
                  <a:cxn ang="0">
                    <a:pos x="1012" y="180"/>
                  </a:cxn>
                  <a:cxn ang="0">
                    <a:pos x="1292" y="84"/>
                  </a:cxn>
                  <a:cxn ang="0">
                    <a:pos x="1680" y="0"/>
                  </a:cxn>
                </a:cxnLst>
                <a:rect l="0" t="0" r="r" b="b"/>
                <a:pathLst>
                  <a:path w="1680" h="197">
                    <a:moveTo>
                      <a:pt x="0" y="0"/>
                    </a:moveTo>
                    <a:cubicBezTo>
                      <a:pt x="61" y="13"/>
                      <a:pt x="252" y="46"/>
                      <a:pt x="364" y="76"/>
                    </a:cubicBezTo>
                    <a:cubicBezTo>
                      <a:pt x="476" y="106"/>
                      <a:pt x="564" y="163"/>
                      <a:pt x="672" y="180"/>
                    </a:cubicBezTo>
                    <a:cubicBezTo>
                      <a:pt x="780" y="197"/>
                      <a:pt x="909" y="196"/>
                      <a:pt x="1012" y="180"/>
                    </a:cubicBezTo>
                    <a:cubicBezTo>
                      <a:pt x="1115" y="164"/>
                      <a:pt x="1181" y="114"/>
                      <a:pt x="1292" y="84"/>
                    </a:cubicBezTo>
                    <a:cubicBezTo>
                      <a:pt x="1403" y="54"/>
                      <a:pt x="1599" y="17"/>
                      <a:pt x="168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41" name="Straight Arrow Connector 140"/>
            <p:cNvCxnSpPr/>
            <p:nvPr/>
          </p:nvCxnSpPr>
          <p:spPr bwMode="auto">
            <a:xfrm rot="5400000">
              <a:off x="3941180" y="2193408"/>
              <a:ext cx="613459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2" name="Straight Arrow Connector 141"/>
            <p:cNvCxnSpPr/>
            <p:nvPr/>
          </p:nvCxnSpPr>
          <p:spPr bwMode="auto">
            <a:xfrm rot="16200000" flipV="1">
              <a:off x="3694240" y="3347002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3" name="Straight Arrow Connector 142"/>
            <p:cNvCxnSpPr/>
            <p:nvPr/>
          </p:nvCxnSpPr>
          <p:spPr bwMode="auto">
            <a:xfrm rot="16200000" flipV="1">
              <a:off x="4286490" y="3372077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4" name="TextBox 143"/>
            <p:cNvSpPr txBox="1"/>
            <p:nvPr/>
          </p:nvSpPr>
          <p:spPr>
            <a:xfrm>
              <a:off x="3553606" y="3102011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C1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537780" y="3127090"/>
              <a:ext cx="511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C2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297511" y="18288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C02C6"/>
                  </a:solidFill>
                </a:rPr>
                <a:t>F</a:t>
              </a:r>
              <a:endParaRPr lang="en-US" b="1" dirty="0">
                <a:solidFill>
                  <a:srgbClr val="2C02C6"/>
                </a:solidFill>
              </a:endParaRPr>
            </a:p>
          </p:txBody>
        </p:sp>
      </p:grpSp>
      <p:grpSp>
        <p:nvGrpSpPr>
          <p:cNvPr id="6" name="Group 202"/>
          <p:cNvGrpSpPr/>
          <p:nvPr/>
        </p:nvGrpSpPr>
        <p:grpSpPr>
          <a:xfrm>
            <a:off x="5927282" y="2917603"/>
            <a:ext cx="2830513" cy="1518278"/>
            <a:chOff x="2894632" y="3554228"/>
            <a:chExt cx="2830513" cy="1518278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894632" y="4100367"/>
              <a:ext cx="2830513" cy="457200"/>
              <a:chOff x="564" y="3408"/>
              <a:chExt cx="1932" cy="312"/>
            </a:xfrm>
          </p:grpSpPr>
          <p:cxnSp>
            <p:nvCxnSpPr>
              <p:cNvPr id="185" name="AutoShape 11"/>
              <p:cNvCxnSpPr>
                <a:cxnSpLocks noChangeShapeType="1"/>
              </p:cNvCxnSpPr>
              <p:nvPr/>
            </p:nvCxnSpPr>
            <p:spPr bwMode="auto">
              <a:xfrm>
                <a:off x="57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86" name="AutoShape 12"/>
              <p:cNvCxnSpPr>
                <a:cxnSpLocks noChangeShapeType="1"/>
              </p:cNvCxnSpPr>
              <p:nvPr/>
            </p:nvCxnSpPr>
            <p:spPr bwMode="auto">
              <a:xfrm>
                <a:off x="105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7" name="AutoShape 13"/>
              <p:cNvCxnSpPr>
                <a:cxnSpLocks noChangeShapeType="1"/>
              </p:cNvCxnSpPr>
              <p:nvPr/>
            </p:nvCxnSpPr>
            <p:spPr bwMode="auto">
              <a:xfrm>
                <a:off x="153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/>
              </a:ln>
              <a:effectLst/>
            </p:spPr>
          </p:cxnSp>
          <p:cxnSp>
            <p:nvCxnSpPr>
              <p:cNvPr id="188" name="AutoShape 14"/>
              <p:cNvCxnSpPr>
                <a:cxnSpLocks noChangeShapeType="1"/>
              </p:cNvCxnSpPr>
              <p:nvPr/>
            </p:nvCxnSpPr>
            <p:spPr bwMode="auto">
              <a:xfrm>
                <a:off x="201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72" y="3440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7"/>
              <p:cNvSpPr>
                <a:spLocks noChangeShapeType="1"/>
              </p:cNvSpPr>
              <p:nvPr/>
            </p:nvSpPr>
            <p:spPr bwMode="auto">
              <a:xfrm>
                <a:off x="153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8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Freeform 20"/>
              <p:cNvSpPr>
                <a:spLocks/>
              </p:cNvSpPr>
              <p:nvPr/>
            </p:nvSpPr>
            <p:spPr bwMode="auto">
              <a:xfrm>
                <a:off x="564" y="3672"/>
                <a:ext cx="192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0" y="0"/>
                  </a:cxn>
                  <a:cxn ang="0">
                    <a:pos x="960" y="48"/>
                  </a:cxn>
                  <a:cxn ang="0">
                    <a:pos x="1440" y="0"/>
                  </a:cxn>
                  <a:cxn ang="0">
                    <a:pos x="1920" y="48"/>
                  </a:cxn>
                </a:cxnLst>
                <a:rect l="0" t="0" r="r" b="b"/>
                <a:pathLst>
                  <a:path w="1920" h="48">
                    <a:moveTo>
                      <a:pt x="0" y="48"/>
                    </a:moveTo>
                    <a:cubicBezTo>
                      <a:pt x="160" y="24"/>
                      <a:pt x="320" y="0"/>
                      <a:pt x="480" y="0"/>
                    </a:cubicBezTo>
                    <a:cubicBezTo>
                      <a:pt x="640" y="0"/>
                      <a:pt x="800" y="48"/>
                      <a:pt x="960" y="48"/>
                    </a:cubicBezTo>
                    <a:cubicBezTo>
                      <a:pt x="1120" y="48"/>
                      <a:pt x="1280" y="0"/>
                      <a:pt x="1440" y="0"/>
                    </a:cubicBezTo>
                    <a:cubicBezTo>
                      <a:pt x="1600" y="0"/>
                      <a:pt x="1760" y="24"/>
                      <a:pt x="1920" y="4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95" name="Straight Arrow Connector 194"/>
            <p:cNvCxnSpPr/>
            <p:nvPr/>
          </p:nvCxnSpPr>
          <p:spPr bwMode="auto">
            <a:xfrm rot="16200000" flipV="1">
              <a:off x="3943105" y="4764983"/>
              <a:ext cx="613459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6" name="Straight Arrow Connector 195"/>
            <p:cNvCxnSpPr/>
            <p:nvPr/>
          </p:nvCxnSpPr>
          <p:spPr bwMode="auto">
            <a:xfrm rot="5400000">
              <a:off x="4039565" y="3831227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7" name="Straight Arrow Connector 196"/>
            <p:cNvCxnSpPr/>
            <p:nvPr/>
          </p:nvCxnSpPr>
          <p:spPr bwMode="auto">
            <a:xfrm rot="5400000">
              <a:off x="4861161" y="3925185"/>
              <a:ext cx="326806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 bwMode="auto">
            <a:xfrm rot="5400000">
              <a:off x="3462554" y="3950263"/>
              <a:ext cx="326806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9" name="TextBox 198"/>
            <p:cNvSpPr txBox="1"/>
            <p:nvPr/>
          </p:nvSpPr>
          <p:spPr>
            <a:xfrm>
              <a:off x="3127256" y="359008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C02C6"/>
                  </a:solidFill>
                </a:rPr>
                <a:t>q</a:t>
              </a:r>
              <a:r>
                <a:rPr lang="en-US" baseline="-25000" dirty="0">
                  <a:solidFill>
                    <a:srgbClr val="2C02C6"/>
                  </a:solidFill>
                </a:rPr>
                <a:t>C1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822055" y="3626740"/>
              <a:ext cx="511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C02C6"/>
                  </a:solidFill>
                </a:rPr>
                <a:t>q</a:t>
              </a:r>
              <a:r>
                <a:rPr lang="en-US" baseline="-25000" dirty="0">
                  <a:solidFill>
                    <a:srgbClr val="2C02C6"/>
                  </a:solidFill>
                </a:rPr>
                <a:t>C2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050930" y="3651815"/>
              <a:ext cx="511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C02C6"/>
                  </a:solidFill>
                </a:rPr>
                <a:t>q</a:t>
              </a:r>
              <a:r>
                <a:rPr lang="en-US" baseline="-25000" dirty="0">
                  <a:solidFill>
                    <a:srgbClr val="2C02C6"/>
                  </a:solidFill>
                </a:rPr>
                <a:t>C2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368888" y="4666532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C02C6"/>
                  </a:solidFill>
                </a:rPr>
                <a:t>F</a:t>
              </a:r>
              <a:endParaRPr lang="en-US" b="1" dirty="0">
                <a:solidFill>
                  <a:srgbClr val="2C02C6"/>
                </a:solidFill>
              </a:endParaRPr>
            </a:p>
          </p:txBody>
        </p:sp>
      </p:grpSp>
      <p:cxnSp>
        <p:nvCxnSpPr>
          <p:cNvPr id="206" name="Straight Arrow Connector 205"/>
          <p:cNvCxnSpPr>
            <a:stCxn id="144" idx="1"/>
          </p:cNvCxnSpPr>
          <p:nvPr/>
        </p:nvCxnSpPr>
        <p:spPr bwMode="auto">
          <a:xfrm flipH="1" flipV="1">
            <a:off x="4606726" y="2222341"/>
            <a:ext cx="1979530" cy="42771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8" name="Straight Arrow Connector 207"/>
          <p:cNvCxnSpPr>
            <a:stCxn id="145" idx="1"/>
          </p:cNvCxnSpPr>
          <p:nvPr/>
        </p:nvCxnSpPr>
        <p:spPr bwMode="auto">
          <a:xfrm rot="10800000">
            <a:off x="4595150" y="2210765"/>
            <a:ext cx="2975281" cy="46436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>
            <a:stCxn id="199" idx="1"/>
          </p:cNvCxnSpPr>
          <p:nvPr/>
        </p:nvCxnSpPr>
        <p:spPr bwMode="auto">
          <a:xfrm flipH="1" flipV="1">
            <a:off x="4583575" y="2210765"/>
            <a:ext cx="1576331" cy="92736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2" name="Straight Arrow Connector 211"/>
          <p:cNvCxnSpPr>
            <a:stCxn id="200" idx="1"/>
          </p:cNvCxnSpPr>
          <p:nvPr/>
        </p:nvCxnSpPr>
        <p:spPr bwMode="auto">
          <a:xfrm rot="10800000">
            <a:off x="4572001" y="2210765"/>
            <a:ext cx="2282705" cy="96401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201" idx="1"/>
          </p:cNvCxnSpPr>
          <p:nvPr/>
        </p:nvCxnSpPr>
        <p:spPr bwMode="auto">
          <a:xfrm rot="10800000">
            <a:off x="4560426" y="2210766"/>
            <a:ext cx="3523155" cy="98909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5" name="Rounded Rectangle 214"/>
          <p:cNvSpPr/>
          <p:nvPr/>
        </p:nvSpPr>
        <p:spPr bwMode="auto">
          <a:xfrm>
            <a:off x="3356658" y="1909823"/>
            <a:ext cx="1264873" cy="706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540543" y="262744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Contact </a:t>
            </a:r>
            <a:br>
              <a:rPr lang="en-US" dirty="0"/>
            </a:br>
            <a:r>
              <a:rPr lang="en-US" dirty="0"/>
              <a:t>force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1092688" y="2627449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Internal </a:t>
            </a:r>
            <a:br>
              <a:rPr lang="en-US" dirty="0"/>
            </a:br>
            <a:r>
              <a:rPr lang="en-US" dirty="0"/>
              <a:t>force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2301529" y="262744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External </a:t>
            </a:r>
            <a:br>
              <a:rPr lang="en-US" dirty="0"/>
            </a:br>
            <a:r>
              <a:rPr lang="en-US" dirty="0"/>
              <a:t>force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709322" y="5876747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Contact stiffness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455971" y="5034985"/>
            <a:ext cx="191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Tangent stiffness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053975" y="4823659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Residual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61E6C-420B-1205-6550-21B0D3F6532F}"/>
                  </a:ext>
                </a:extLst>
              </p:cNvPr>
              <p:cNvSpPr txBox="1"/>
              <p:nvPr/>
            </p:nvSpPr>
            <p:spPr>
              <a:xfrm>
                <a:off x="962008" y="4331722"/>
                <a:ext cx="54521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61E6C-420B-1205-6550-21B0D3F65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08" y="4331722"/>
                <a:ext cx="5452134" cy="461665"/>
              </a:xfrm>
              <a:prstGeom prst="rect">
                <a:avLst/>
              </a:prstGeom>
              <a:blipFill>
                <a:blip r:embed="rId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3CB63-61BC-C655-723C-C41BED560DE4}"/>
                  </a:ext>
                </a:extLst>
              </p:cNvPr>
              <p:cNvSpPr txBox="1"/>
              <p:nvPr/>
            </p:nvSpPr>
            <p:spPr>
              <a:xfrm>
                <a:off x="1235018" y="2003176"/>
                <a:ext cx="33161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3CB63-61BC-C655-723C-C41BED560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18" y="2003176"/>
                <a:ext cx="3316164" cy="461665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3102F1-A3AA-37E5-DAFD-FA3194C46865}"/>
                  </a:ext>
                </a:extLst>
              </p:cNvPr>
              <p:cNvSpPr txBox="1"/>
              <p:nvPr/>
            </p:nvSpPr>
            <p:spPr>
              <a:xfrm>
                <a:off x="1774181" y="5580052"/>
                <a:ext cx="1933991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3102F1-A3AA-37E5-DAFD-FA3194C46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81" y="5580052"/>
                <a:ext cx="1933991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22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So far, contact force is applied to the normal direction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 It is independent of load history (potential problem)</a:t>
            </a:r>
          </a:p>
          <a:p>
            <a:pPr>
              <a:spcBef>
                <a:spcPts val="600"/>
              </a:spcBef>
            </a:pPr>
            <a:r>
              <a:rPr lang="en-US" dirty="0"/>
              <a:t>Friction force is produced by a relative motion in the interface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Friction force is applied to the parallel direction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It depends on load history (path dependent)</a:t>
            </a:r>
          </a:p>
          <a:p>
            <a:pPr>
              <a:spcBef>
                <a:spcPts val="600"/>
              </a:spcBef>
            </a:pPr>
            <a:r>
              <a:rPr lang="en-US" dirty="0"/>
              <a:t>Coulomb friction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5365467" y="3356577"/>
            <a:ext cx="3581752" cy="2279231"/>
            <a:chOff x="2147716" y="3854297"/>
            <a:chExt cx="3581752" cy="2279231"/>
          </a:xfrm>
        </p:grpSpPr>
        <p:sp>
          <p:nvSpPr>
            <p:cNvPr id="6" name="Freeform 5"/>
            <p:cNvSpPr/>
            <p:nvPr/>
          </p:nvSpPr>
          <p:spPr bwMode="auto">
            <a:xfrm>
              <a:off x="3571942" y="3854297"/>
              <a:ext cx="1479220" cy="1502332"/>
            </a:xfrm>
            <a:custGeom>
              <a:avLst/>
              <a:gdLst>
                <a:gd name="connsiteX0" fmla="*/ 748277 w 1479220"/>
                <a:gd name="connsiteY0" fmla="*/ 31058 h 1502332"/>
                <a:gd name="connsiteX1" fmla="*/ 401585 w 1479220"/>
                <a:gd name="connsiteY1" fmla="*/ 31058 h 1502332"/>
                <a:gd name="connsiteX2" fmla="*/ 167568 w 1479220"/>
                <a:gd name="connsiteY2" fmla="*/ 217405 h 1502332"/>
                <a:gd name="connsiteX3" fmla="*/ 20224 w 1479220"/>
                <a:gd name="connsiteY3" fmla="*/ 460089 h 1502332"/>
                <a:gd name="connsiteX4" fmla="*/ 46226 w 1479220"/>
                <a:gd name="connsiteY4" fmla="*/ 689773 h 1502332"/>
                <a:gd name="connsiteX5" fmla="*/ 76562 w 1479220"/>
                <a:gd name="connsiteY5" fmla="*/ 841451 h 1502332"/>
                <a:gd name="connsiteX6" fmla="*/ 67894 w 1479220"/>
                <a:gd name="connsiteY6" fmla="*/ 1084135 h 1502332"/>
                <a:gd name="connsiteX7" fmla="*/ 171902 w 1479220"/>
                <a:gd name="connsiteY7" fmla="*/ 1326819 h 1502332"/>
                <a:gd name="connsiteX8" fmla="*/ 618268 w 1479220"/>
                <a:gd name="connsiteY8" fmla="*/ 1487164 h 1502332"/>
                <a:gd name="connsiteX9" fmla="*/ 1237980 w 1479220"/>
                <a:gd name="connsiteY9" fmla="*/ 1235813 h 1502332"/>
                <a:gd name="connsiteX10" fmla="*/ 1445995 w 1479220"/>
                <a:gd name="connsiteY10" fmla="*/ 542429 h 1502332"/>
                <a:gd name="connsiteX11" fmla="*/ 1038632 w 1479220"/>
                <a:gd name="connsiteY11" fmla="*/ 130732 h 1502332"/>
                <a:gd name="connsiteX12" fmla="*/ 748277 w 1479220"/>
                <a:gd name="connsiteY12" fmla="*/ 31058 h 150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220" h="1502332">
                  <a:moveTo>
                    <a:pt x="748277" y="31058"/>
                  </a:moveTo>
                  <a:cubicBezTo>
                    <a:pt x="642103" y="14446"/>
                    <a:pt x="498370" y="0"/>
                    <a:pt x="401585" y="31058"/>
                  </a:cubicBezTo>
                  <a:cubicBezTo>
                    <a:pt x="304800" y="62116"/>
                    <a:pt x="231128" y="145900"/>
                    <a:pt x="167568" y="217405"/>
                  </a:cubicBezTo>
                  <a:cubicBezTo>
                    <a:pt x="104008" y="288910"/>
                    <a:pt x="40448" y="381361"/>
                    <a:pt x="20224" y="460089"/>
                  </a:cubicBezTo>
                  <a:cubicBezTo>
                    <a:pt x="0" y="538817"/>
                    <a:pt x="36836" y="626213"/>
                    <a:pt x="46226" y="689773"/>
                  </a:cubicBezTo>
                  <a:cubicBezTo>
                    <a:pt x="55616" y="753333"/>
                    <a:pt x="72951" y="775724"/>
                    <a:pt x="76562" y="841451"/>
                  </a:cubicBezTo>
                  <a:cubicBezTo>
                    <a:pt x="80173" y="907178"/>
                    <a:pt x="52004" y="1003240"/>
                    <a:pt x="67894" y="1084135"/>
                  </a:cubicBezTo>
                  <a:cubicBezTo>
                    <a:pt x="83784" y="1165030"/>
                    <a:pt x="80173" y="1259648"/>
                    <a:pt x="171902" y="1326819"/>
                  </a:cubicBezTo>
                  <a:cubicBezTo>
                    <a:pt x="263631" y="1393990"/>
                    <a:pt x="440588" y="1502332"/>
                    <a:pt x="618268" y="1487164"/>
                  </a:cubicBezTo>
                  <a:cubicBezTo>
                    <a:pt x="795948" y="1471996"/>
                    <a:pt x="1100026" y="1393269"/>
                    <a:pt x="1237980" y="1235813"/>
                  </a:cubicBezTo>
                  <a:cubicBezTo>
                    <a:pt x="1375934" y="1078357"/>
                    <a:pt x="1479220" y="726609"/>
                    <a:pt x="1445995" y="542429"/>
                  </a:cubicBezTo>
                  <a:cubicBezTo>
                    <a:pt x="1412770" y="358249"/>
                    <a:pt x="1157085" y="215960"/>
                    <a:pt x="1038632" y="130732"/>
                  </a:cubicBezTo>
                  <a:cubicBezTo>
                    <a:pt x="920179" y="45504"/>
                    <a:pt x="854451" y="47670"/>
                    <a:pt x="748277" y="3105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5766" y="3997837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Body 1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5400000">
              <a:off x="3970127" y="4664605"/>
              <a:ext cx="509267" cy="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Freeform 11"/>
            <p:cNvSpPr/>
            <p:nvPr/>
          </p:nvSpPr>
          <p:spPr bwMode="auto">
            <a:xfrm>
              <a:off x="2615878" y="5335929"/>
              <a:ext cx="3113590" cy="497712"/>
            </a:xfrm>
            <a:custGeom>
              <a:avLst/>
              <a:gdLst>
                <a:gd name="connsiteX0" fmla="*/ 0 w 3113590"/>
                <a:gd name="connsiteY0" fmla="*/ 497712 h 497712"/>
                <a:gd name="connsiteX1" fmla="*/ 0 w 3113590"/>
                <a:gd name="connsiteY1" fmla="*/ 11575 h 497712"/>
                <a:gd name="connsiteX2" fmla="*/ 3113590 w 3113590"/>
                <a:gd name="connsiteY2" fmla="*/ 0 h 497712"/>
                <a:gd name="connsiteX3" fmla="*/ 3113590 w 3113590"/>
                <a:gd name="connsiteY3" fmla="*/ 393539 h 4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590" h="497712">
                  <a:moveTo>
                    <a:pt x="0" y="497712"/>
                  </a:moveTo>
                  <a:lnTo>
                    <a:pt x="0" y="11575"/>
                  </a:lnTo>
                  <a:lnTo>
                    <a:pt x="3113590" y="0"/>
                  </a:lnTo>
                  <a:lnTo>
                    <a:pt x="3113590" y="393539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3929607" y="5584782"/>
              <a:ext cx="497712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3345083" y="5324354"/>
              <a:ext cx="821803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411380" y="5764196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Contact force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7716" y="4967446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Friction force</a:t>
              </a: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1180610" y="4946221"/>
            <a:ext cx="3591166" cy="1537202"/>
            <a:chOff x="1180610" y="4575821"/>
            <a:chExt cx="3591166" cy="153720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180610" y="5434314"/>
              <a:ext cx="2500132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654162" y="5127566"/>
              <a:ext cx="1117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Relative </a:t>
              </a:r>
              <a:br>
                <a:rPr lang="en-US" dirty="0"/>
              </a:br>
              <a:r>
                <a:rPr lang="en-US" dirty="0"/>
                <a:t>motion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717642" y="5399989"/>
              <a:ext cx="142448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354238" y="5868365"/>
              <a:ext cx="1064871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432638" y="5025315"/>
              <a:ext cx="1064871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1985059" y="5445888"/>
              <a:ext cx="868101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387553" y="4575821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Friction </a:t>
              </a:r>
              <a:br>
                <a:rPr lang="en-US" dirty="0"/>
              </a:br>
              <a:r>
                <a:rPr lang="en-US" dirty="0"/>
                <a:t>force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BD30E0-37D5-4765-3676-E7DEC7B80F5B}"/>
                  </a:ext>
                </a:extLst>
              </p:cNvPr>
              <p:cNvSpPr txBox="1"/>
              <p:nvPr/>
            </p:nvSpPr>
            <p:spPr>
              <a:xfrm>
                <a:off x="1054789" y="3602380"/>
                <a:ext cx="2442720" cy="1010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Stick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   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Slip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BD30E0-37D5-4765-3676-E7DEC7B80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89" y="3602380"/>
                <a:ext cx="2442720" cy="1010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Force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Coulomb friction force is indeterminate when two bodies are stick (no unique determination of friction force)</a:t>
            </a:r>
          </a:p>
          <a:p>
            <a:r>
              <a:rPr lang="en-US" dirty="0">
                <a:solidFill>
                  <a:srgbClr val="2C02C6"/>
                </a:solidFill>
              </a:rPr>
              <a:t>In reality, there is a small elastic deformation before slip</a:t>
            </a:r>
          </a:p>
          <a:p>
            <a:r>
              <a:rPr lang="en-US" dirty="0"/>
              <a:t>Regularized friction model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elasto</a:t>
            </a:r>
            <a:r>
              <a:rPr lang="en-US" dirty="0"/>
              <a:t>-perfectly-plastic model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1909823" y="3869759"/>
            <a:ext cx="4953963" cy="2710927"/>
            <a:chOff x="1909823" y="3869759"/>
            <a:chExt cx="4953963" cy="271092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909823" y="5562623"/>
              <a:ext cx="3750198" cy="23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73851" y="5264552"/>
              <a:ext cx="1289935" cy="650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Relative </a:t>
              </a:r>
              <a:br>
                <a:rPr lang="en-US" dirty="0"/>
              </a:br>
              <a:r>
                <a:rPr lang="en-US" dirty="0"/>
                <a:t>motion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2715371" y="5511135"/>
              <a:ext cx="2136720" cy="23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019790" y="6213699"/>
              <a:ext cx="1597307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961490" y="4949124"/>
              <a:ext cx="1597307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3142527" y="5411183"/>
              <a:ext cx="1273217" cy="358816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062528" y="3869759"/>
              <a:ext cx="1474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Friction </a:t>
              </a:r>
              <a:br>
                <a:rPr lang="en-US" dirty="0"/>
              </a:br>
              <a:r>
                <a:rPr lang="en-US" dirty="0"/>
                <a:t>force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738624" y="4988706"/>
              <a:ext cx="9259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740549" y="6217581"/>
              <a:ext cx="9259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139392" y="4780359"/>
                  <a:ext cx="596124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392" y="4780359"/>
                  <a:ext cx="596124" cy="362984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 19"/>
            <p:cNvSpPr/>
            <p:nvPr/>
          </p:nvSpPr>
          <p:spPr bwMode="auto">
            <a:xfrm>
              <a:off x="3808071" y="5116010"/>
              <a:ext cx="115747" cy="347241"/>
            </a:xfrm>
            <a:custGeom>
              <a:avLst/>
              <a:gdLst>
                <a:gd name="connsiteX0" fmla="*/ 115747 w 115747"/>
                <a:gd name="connsiteY0" fmla="*/ 0 h 347241"/>
                <a:gd name="connsiteX1" fmla="*/ 115747 w 115747"/>
                <a:gd name="connsiteY1" fmla="*/ 347241 h 347241"/>
                <a:gd name="connsiteX2" fmla="*/ 0 w 115747"/>
                <a:gd name="connsiteY2" fmla="*/ 347241 h 34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47" h="347241">
                  <a:moveTo>
                    <a:pt x="115747" y="0"/>
                  </a:moveTo>
                  <a:lnTo>
                    <a:pt x="115747" y="347241"/>
                  </a:lnTo>
                  <a:lnTo>
                    <a:pt x="0" y="34724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21321" y="5162309"/>
                  <a:ext cx="459165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321" y="5162309"/>
                  <a:ext cx="459165" cy="362984"/>
                </a:xfrm>
                <a:prstGeom prst="rect">
                  <a:avLst/>
                </a:prstGeom>
                <a:blipFill>
                  <a:blip r:embed="rId3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27377" y="3196468"/>
                <a:ext cx="2493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tangential stiffness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77" y="3196468"/>
                <a:ext cx="2493631" cy="369332"/>
              </a:xfrm>
              <a:prstGeom prst="rect">
                <a:avLst/>
              </a:prstGeom>
              <a:blipFill>
                <a:blip r:embed="rId4"/>
                <a:stretch>
                  <a:fillRect t="-8197" r="-17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8B23B-271C-2C62-6778-D6E83CB9DBC5}"/>
                  </a:ext>
                </a:extLst>
              </p:cNvPr>
              <p:cNvSpPr txBox="1"/>
              <p:nvPr/>
            </p:nvSpPr>
            <p:spPr>
              <a:xfrm>
                <a:off x="877824" y="3157930"/>
                <a:ext cx="2409057" cy="1010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Stick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   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Slip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8B23B-271C-2C62-6778-D6E83CB9D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4" y="3157930"/>
                <a:ext cx="2409057" cy="1010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Trial-and-error solution cont.</a:t>
                </a:r>
              </a:p>
              <a:p>
                <a:pPr lvl="1"/>
                <a:r>
                  <a:rPr lang="en-US" dirty="0"/>
                  <a:t>Now contact occurs. Contact in one-point (tip).</a:t>
                </a:r>
              </a:p>
              <a:p>
                <a:pPr lvl="1"/>
                <a:r>
                  <a:rPr lang="en-US" dirty="0"/>
                  <a:t>Contact force,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to prevent penetration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Determine the contact force from tip displacement = gap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A25395-1BEA-7DB6-B222-7A248214E998}"/>
                  </a:ext>
                </a:extLst>
              </p:cNvPr>
              <p:cNvSpPr txBox="1"/>
              <p:nvPr/>
            </p:nvSpPr>
            <p:spPr>
              <a:xfrm>
                <a:off x="943297" y="2202444"/>
                <a:ext cx="6058903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A25395-1BEA-7DB6-B222-7A248214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97" y="2202444"/>
                <a:ext cx="6058903" cy="833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548356-574E-0044-86C5-2D5FDD7A62CA}"/>
                  </a:ext>
                </a:extLst>
              </p:cNvPr>
              <p:cNvSpPr txBox="1"/>
              <p:nvPr/>
            </p:nvSpPr>
            <p:spPr>
              <a:xfrm>
                <a:off x="673009" y="3703279"/>
                <a:ext cx="7557325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tip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=0.00125−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=0.001=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548356-574E-0044-86C5-2D5FDD7A6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09" y="3703279"/>
                <a:ext cx="7557325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CFAE54-AFF4-5D83-88D0-0F7E1E89429C}"/>
                  </a:ext>
                </a:extLst>
              </p:cNvPr>
              <p:cNvSpPr txBox="1"/>
              <p:nvPr/>
            </p:nvSpPr>
            <p:spPr>
              <a:xfrm>
                <a:off x="2823304" y="4595383"/>
                <a:ext cx="3112775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=75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mr>
                        <m:m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CFAE54-AFF4-5D83-88D0-0F7E1E894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04" y="4595383"/>
                <a:ext cx="3112775" cy="778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459552"/>
      </p:ext>
    </p:extLst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Tangential Stiffness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sz="2000" dirty="0"/>
                  <a:t>Tangential stiffness determines the stick case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It is related to shear strength of the material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Contact surface with a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behaves like a rigid body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elongate elastic stick condition too much (inaccurate)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1909823" y="5562623"/>
            <a:ext cx="3750198" cy="238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573851" y="5264552"/>
            <a:ext cx="1289935" cy="65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Relative </a:t>
            </a:r>
            <a:br>
              <a:rPr lang="en-US" dirty="0"/>
            </a:br>
            <a:r>
              <a:rPr lang="en-US" dirty="0"/>
              <a:t>motion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2715371" y="5511135"/>
            <a:ext cx="2136720" cy="238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019790" y="6213699"/>
            <a:ext cx="1597307" cy="0"/>
          </a:xfrm>
          <a:prstGeom prst="line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961490" y="4949124"/>
            <a:ext cx="1597307" cy="0"/>
          </a:xfrm>
          <a:prstGeom prst="line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3125166" y="5011840"/>
            <a:ext cx="1261641" cy="1145895"/>
          </a:xfrm>
          <a:prstGeom prst="line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62528" y="3869759"/>
            <a:ext cx="147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Friction </a:t>
            </a:r>
            <a:br>
              <a:rPr lang="en-US" dirty="0"/>
            </a:br>
            <a:r>
              <a:rPr lang="en-US" dirty="0"/>
              <a:t>force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738624" y="4988706"/>
            <a:ext cx="925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740549" y="6217581"/>
            <a:ext cx="925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37788" y="4780359"/>
                <a:ext cx="59933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788" y="4780359"/>
                <a:ext cx="599331" cy="362984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 bwMode="auto">
          <a:xfrm>
            <a:off x="3935394" y="5058135"/>
            <a:ext cx="312516" cy="347241"/>
          </a:xfrm>
          <a:custGeom>
            <a:avLst/>
            <a:gdLst>
              <a:gd name="connsiteX0" fmla="*/ 115747 w 115747"/>
              <a:gd name="connsiteY0" fmla="*/ 0 h 347241"/>
              <a:gd name="connsiteX1" fmla="*/ 115747 w 115747"/>
              <a:gd name="connsiteY1" fmla="*/ 347241 h 347241"/>
              <a:gd name="connsiteX2" fmla="*/ 0 w 115747"/>
              <a:gd name="connsiteY2" fmla="*/ 347241 h 34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47" h="347241">
                <a:moveTo>
                  <a:pt x="115747" y="0"/>
                </a:moveTo>
                <a:lnTo>
                  <a:pt x="115747" y="347241"/>
                </a:lnTo>
                <a:lnTo>
                  <a:pt x="0" y="347241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3258" y="5046561"/>
                <a:ext cx="46237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258" y="5046561"/>
                <a:ext cx="462371" cy="362984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rot="5400000">
            <a:off x="3159887" y="5405378"/>
            <a:ext cx="1261644" cy="358816"/>
          </a:xfrm>
          <a:prstGeom prst="line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CF35CD-35B1-5CD4-89A2-64FEAFE7CD88}"/>
                  </a:ext>
                </a:extLst>
              </p:cNvPr>
              <p:cNvSpPr txBox="1"/>
              <p:nvPr/>
            </p:nvSpPr>
            <p:spPr>
              <a:xfrm>
                <a:off x="2622286" y="1075972"/>
                <a:ext cx="1985993" cy="857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Stick</m:t>
                            </m:r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Slip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CF35CD-35B1-5CD4-89A2-64FEAFE7C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286" y="1075972"/>
                <a:ext cx="1985993" cy="8576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F9FE37-39F7-BBA3-0878-E90EF91D88AB}"/>
                  </a:ext>
                </a:extLst>
              </p:cNvPr>
              <p:cNvSpPr txBox="1"/>
              <p:nvPr/>
            </p:nvSpPr>
            <p:spPr>
              <a:xfrm>
                <a:off x="2293542" y="2231650"/>
                <a:ext cx="2977995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𝑆𝐹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𝑆𝐹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≈0.5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F9FE37-39F7-BBA3-0878-E90EF91D8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2" y="2231650"/>
                <a:ext cx="2977995" cy="437684"/>
              </a:xfrm>
              <a:prstGeom prst="rect">
                <a:avLst/>
              </a:prstGeom>
              <a:blipFill>
                <a:blip r:embed="rId6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Target and Contact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Contact constraint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A contact node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>
                <a:solidFill>
                  <a:srgbClr val="2C02C6"/>
                </a:solidFill>
              </a:rPr>
              <a:t> penetrate the target segment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 target node </a:t>
            </a:r>
            <a:r>
              <a:rPr lang="en-US" dirty="0">
                <a:solidFill>
                  <a:srgbClr val="FF0000"/>
                </a:solidFill>
              </a:rPr>
              <a:t>CAN</a:t>
            </a:r>
            <a:r>
              <a:rPr lang="en-US" dirty="0"/>
              <a:t> penetrate the contact segment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There is not much difference in a fine mesh, but the results can be quite different in a coarse mesh</a:t>
            </a:r>
          </a:p>
          <a:p>
            <a:pPr>
              <a:spcBef>
                <a:spcPts val="600"/>
              </a:spcBef>
            </a:pPr>
            <a:r>
              <a:rPr lang="en-US" dirty="0"/>
              <a:t>How to choose target and contact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Rigid surface to a target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Convex surface to a contact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Fine mesh to a contact</a:t>
            </a:r>
          </a:p>
        </p:txBody>
      </p:sp>
      <p:grpSp>
        <p:nvGrpSpPr>
          <p:cNvPr id="14" name="Group 61"/>
          <p:cNvGrpSpPr/>
          <p:nvPr/>
        </p:nvGrpSpPr>
        <p:grpSpPr>
          <a:xfrm>
            <a:off x="974211" y="5800881"/>
            <a:ext cx="2767132" cy="877759"/>
            <a:chOff x="974211" y="4064631"/>
            <a:chExt cx="2767132" cy="877759"/>
          </a:xfrm>
        </p:grpSpPr>
        <p:grpSp>
          <p:nvGrpSpPr>
            <p:cNvPr id="16" name="Group 32"/>
            <p:cNvGrpSpPr/>
            <p:nvPr/>
          </p:nvGrpSpPr>
          <p:grpSpPr>
            <a:xfrm>
              <a:off x="1006997" y="4097438"/>
              <a:ext cx="2708476" cy="844952"/>
              <a:chOff x="1006997" y="4097438"/>
              <a:chExt cx="2708476" cy="844952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1006997" y="4109017"/>
                <a:ext cx="270847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584522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1480297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2376072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3271847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" name="Group 31"/>
            <p:cNvGrpSpPr/>
            <p:nvPr/>
          </p:nvGrpSpPr>
          <p:grpSpPr>
            <a:xfrm>
              <a:off x="974211" y="4064631"/>
              <a:ext cx="2767132" cy="93388"/>
              <a:chOff x="974211" y="4064631"/>
              <a:chExt cx="2767132" cy="93388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974211" y="4064631"/>
                <a:ext cx="91440" cy="91440"/>
              </a:xfrm>
              <a:prstGeom prst="ellipse">
                <a:avLst/>
              </a:prstGeom>
              <a:solidFill>
                <a:srgbClr val="2C02C6"/>
              </a:solidFill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 bwMode="auto">
              <a:xfrm>
                <a:off x="1867388" y="4066567"/>
                <a:ext cx="91440" cy="91440"/>
              </a:xfrm>
              <a:prstGeom prst="ellipse">
                <a:avLst/>
              </a:prstGeom>
              <a:solidFill>
                <a:srgbClr val="2C02C6"/>
              </a:solidFill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2758644" y="4066573"/>
                <a:ext cx="91440" cy="91440"/>
              </a:xfrm>
              <a:prstGeom prst="ellipse">
                <a:avLst/>
              </a:prstGeom>
              <a:solidFill>
                <a:srgbClr val="2C02C6"/>
              </a:solidFill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3649903" y="4066579"/>
                <a:ext cx="91440" cy="91440"/>
              </a:xfrm>
              <a:prstGeom prst="ellipse">
                <a:avLst/>
              </a:prstGeom>
              <a:solidFill>
                <a:srgbClr val="2C02C6"/>
              </a:solidFill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966960" y="4490973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Slave</a:t>
              </a:r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1412120" y="3507165"/>
            <a:ext cx="1841190" cy="1794856"/>
            <a:chOff x="1400545" y="2500140"/>
            <a:chExt cx="1841190" cy="1794856"/>
          </a:xfrm>
        </p:grpSpPr>
        <p:sp>
          <p:nvSpPr>
            <p:cNvPr id="4" name="Arc 3"/>
            <p:cNvSpPr/>
            <p:nvPr/>
          </p:nvSpPr>
          <p:spPr bwMode="auto">
            <a:xfrm>
              <a:off x="1446835" y="2500140"/>
              <a:ext cx="1747778" cy="1747778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7" name="Group 15"/>
            <p:cNvGrpSpPr/>
            <p:nvPr/>
          </p:nvGrpSpPr>
          <p:grpSpPr>
            <a:xfrm>
              <a:off x="1400545" y="3368231"/>
              <a:ext cx="1841190" cy="926765"/>
              <a:chOff x="1354245" y="3055706"/>
              <a:chExt cx="1841190" cy="926765"/>
            </a:xfrm>
          </p:grpSpPr>
          <p:sp>
            <p:nvSpPr>
              <p:cNvPr id="5" name="Oval 4"/>
              <p:cNvSpPr>
                <a:spLocks noChangeAspect="1"/>
              </p:cNvSpPr>
              <p:nvPr/>
            </p:nvSpPr>
            <p:spPr bwMode="auto">
              <a:xfrm>
                <a:off x="1354245" y="3055706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1448770" y="342803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1645545" y="36826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1934920" y="384473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2247445" y="389103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2548395" y="38215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2803045" y="3671106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3011395" y="34048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3103995" y="30807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22403" y="3485904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Master</a:t>
              </a:r>
            </a:p>
          </p:txBody>
        </p:sp>
      </p:grpSp>
      <p:grpSp>
        <p:nvGrpSpPr>
          <p:cNvPr id="28" name="Group 62"/>
          <p:cNvGrpSpPr/>
          <p:nvPr/>
        </p:nvGrpSpPr>
        <p:grpSpPr>
          <a:xfrm>
            <a:off x="4981086" y="5802806"/>
            <a:ext cx="2767132" cy="877759"/>
            <a:chOff x="4981086" y="4066556"/>
            <a:chExt cx="2767132" cy="877759"/>
          </a:xfrm>
        </p:grpSpPr>
        <p:grpSp>
          <p:nvGrpSpPr>
            <p:cNvPr id="29" name="Group 45"/>
            <p:cNvGrpSpPr/>
            <p:nvPr/>
          </p:nvGrpSpPr>
          <p:grpSpPr>
            <a:xfrm>
              <a:off x="5013872" y="4099363"/>
              <a:ext cx="2708476" cy="844952"/>
              <a:chOff x="1006997" y="4097438"/>
              <a:chExt cx="2708476" cy="844952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1006997" y="4109017"/>
                <a:ext cx="270847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5400000">
                <a:off x="584522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rot="5400000">
                <a:off x="1480297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>
                <a:off x="2376072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5400000">
                <a:off x="3271847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51"/>
            <p:cNvGrpSpPr/>
            <p:nvPr/>
          </p:nvGrpSpPr>
          <p:grpSpPr>
            <a:xfrm>
              <a:off x="4981086" y="4066556"/>
              <a:ext cx="2767132" cy="93388"/>
              <a:chOff x="974211" y="4064631"/>
              <a:chExt cx="2767132" cy="93388"/>
            </a:xfrm>
            <a:solidFill>
              <a:srgbClr val="FF0000"/>
            </a:solidFill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974211" y="40646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 bwMode="auto">
              <a:xfrm>
                <a:off x="1867388" y="4066567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 bwMode="auto">
              <a:xfrm>
                <a:off x="2758644" y="4066573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 bwMode="auto">
              <a:xfrm>
                <a:off x="3649903" y="4066579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873648" y="4492898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Master</a:t>
              </a:r>
            </a:p>
          </p:txBody>
        </p:sp>
      </p:grpSp>
      <p:grpSp>
        <p:nvGrpSpPr>
          <p:cNvPr id="31" name="Group 59"/>
          <p:cNvGrpSpPr/>
          <p:nvPr/>
        </p:nvGrpSpPr>
        <p:grpSpPr>
          <a:xfrm>
            <a:off x="5407420" y="3636415"/>
            <a:ext cx="1841190" cy="1794856"/>
            <a:chOff x="5407420" y="2374740"/>
            <a:chExt cx="1841190" cy="1794856"/>
          </a:xfrm>
        </p:grpSpPr>
        <p:sp>
          <p:nvSpPr>
            <p:cNvPr id="59" name="Arc 58"/>
            <p:cNvSpPr/>
            <p:nvPr/>
          </p:nvSpPr>
          <p:spPr bwMode="auto">
            <a:xfrm>
              <a:off x="5453710" y="2374740"/>
              <a:ext cx="1747778" cy="1747778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2" name="Group 35"/>
            <p:cNvGrpSpPr/>
            <p:nvPr/>
          </p:nvGrpSpPr>
          <p:grpSpPr>
            <a:xfrm>
              <a:off x="5407420" y="3242831"/>
              <a:ext cx="1841190" cy="926765"/>
              <a:chOff x="1354245" y="3055706"/>
              <a:chExt cx="1841190" cy="926765"/>
            </a:xfrm>
            <a:solidFill>
              <a:srgbClr val="2C02C6"/>
            </a:solidFill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1354245" y="3055706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>
                <a:off x="1448770" y="34280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1645545" y="36826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1934920" y="38447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2247445" y="38910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2548395" y="38215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2803045" y="3671106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3011395" y="34048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3103995" y="30807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929466" y="3360504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Slave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3079 L 0.00278 0.0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8797E-6 L -3.88889E-6 0.064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Target and Contact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88612"/>
            <a:ext cx="8909050" cy="2279629"/>
          </a:xfrm>
        </p:spPr>
        <p:txBody>
          <a:bodyPr/>
          <a:lstStyle/>
          <a:p>
            <a:r>
              <a:rPr lang="en-US" dirty="0"/>
              <a:t>How to prevent penetration?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Can define contact-target pair twice by changing the role</a:t>
            </a:r>
          </a:p>
          <a:p>
            <a:pPr lvl="1"/>
            <a:r>
              <a:rPr lang="en-US" dirty="0"/>
              <a:t>Some surface-to-surface contact algorithms use this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Careful in defining contact-target pairs</a:t>
            </a:r>
          </a:p>
        </p:txBody>
      </p:sp>
      <p:grpSp>
        <p:nvGrpSpPr>
          <p:cNvPr id="4" name="Group 39"/>
          <p:cNvGrpSpPr/>
          <p:nvPr/>
        </p:nvGrpSpPr>
        <p:grpSpPr>
          <a:xfrm>
            <a:off x="3196562" y="2882103"/>
            <a:ext cx="2767132" cy="3171475"/>
            <a:chOff x="1414061" y="2465415"/>
            <a:chExt cx="2767132" cy="3171475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1446847" y="4803517"/>
              <a:ext cx="2708476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1024372" y="5214414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1920147" y="5214414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2815922" y="5214414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711697" y="5214414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" name="Group 31"/>
            <p:cNvGrpSpPr/>
            <p:nvPr/>
          </p:nvGrpSpPr>
          <p:grpSpPr>
            <a:xfrm>
              <a:off x="1414061" y="4759131"/>
              <a:ext cx="2767132" cy="93388"/>
              <a:chOff x="974211" y="4064631"/>
              <a:chExt cx="2767132" cy="93388"/>
            </a:xfrm>
            <a:solidFill>
              <a:schemeClr val="tx1"/>
            </a:solidFill>
          </p:grpSpPr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974211" y="40646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1867388" y="4066567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2758644" y="4066573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3649903" y="4066579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Arc 3"/>
            <p:cNvSpPr/>
            <p:nvPr/>
          </p:nvSpPr>
          <p:spPr bwMode="auto">
            <a:xfrm>
              <a:off x="1898260" y="2465415"/>
              <a:ext cx="1747778" cy="1747778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1851970" y="3333506"/>
              <a:ext cx="1841190" cy="926765"/>
              <a:chOff x="1354245" y="3055706"/>
              <a:chExt cx="1841190" cy="926765"/>
            </a:xfrm>
            <a:solidFill>
              <a:schemeClr val="tx1"/>
            </a:solidFill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1354245" y="3055706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1448770" y="34280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1645545" y="36826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 bwMode="auto">
              <a:xfrm>
                <a:off x="1934920" y="38447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2247445" y="38910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2548395" y="38215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2803045" y="3671106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3011395" y="34048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3103995" y="30807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7" name="Group 35"/>
          <p:cNvGrpSpPr/>
          <p:nvPr/>
        </p:nvGrpSpPr>
        <p:grpSpPr>
          <a:xfrm>
            <a:off x="3240106" y="2858947"/>
            <a:ext cx="5370008" cy="2326527"/>
            <a:chOff x="1448772" y="2432615"/>
            <a:chExt cx="5370008" cy="2326527"/>
          </a:xfrm>
        </p:grpSpPr>
        <p:sp>
          <p:nvSpPr>
            <p:cNvPr id="30" name="Arc 3"/>
            <p:cNvSpPr>
              <a:spLocks noChangeAspect="1"/>
            </p:cNvSpPr>
            <p:nvPr/>
          </p:nvSpPr>
          <p:spPr bwMode="auto">
            <a:xfrm>
              <a:off x="1853885" y="2432615"/>
              <a:ext cx="1828800" cy="1828800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448772" y="4759142"/>
              <a:ext cx="2708476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4530974" y="4004840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Contact-target pair 1</a:t>
              </a: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692324" y="3565003"/>
              <a:ext cx="787079" cy="1180617"/>
            </a:xfrm>
            <a:custGeom>
              <a:avLst/>
              <a:gdLst>
                <a:gd name="connsiteX0" fmla="*/ 0 w 787079"/>
                <a:gd name="connsiteY0" fmla="*/ 0 h 1180617"/>
                <a:gd name="connsiteX1" fmla="*/ 787079 w 787079"/>
                <a:gd name="connsiteY1" fmla="*/ 636607 h 1180617"/>
                <a:gd name="connsiteX2" fmla="*/ 34724 w 787079"/>
                <a:gd name="connsiteY2" fmla="*/ 1180617 h 1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079" h="1180617">
                  <a:moveTo>
                    <a:pt x="0" y="0"/>
                  </a:moveTo>
                  <a:lnTo>
                    <a:pt x="787079" y="636607"/>
                  </a:lnTo>
                  <a:lnTo>
                    <a:pt x="34724" y="1180617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38"/>
          <p:cNvGrpSpPr/>
          <p:nvPr/>
        </p:nvGrpSpPr>
        <p:grpSpPr>
          <a:xfrm>
            <a:off x="497203" y="2811038"/>
            <a:ext cx="5443253" cy="2326527"/>
            <a:chOff x="-1295655" y="2388240"/>
            <a:chExt cx="5443253" cy="2326527"/>
          </a:xfrm>
        </p:grpSpPr>
        <p:sp>
          <p:nvSpPr>
            <p:cNvPr id="34" name="Arc 3"/>
            <p:cNvSpPr>
              <a:spLocks noChangeAspect="1"/>
            </p:cNvSpPr>
            <p:nvPr/>
          </p:nvSpPr>
          <p:spPr bwMode="auto">
            <a:xfrm>
              <a:off x="1809510" y="2388240"/>
              <a:ext cx="1920240" cy="1920240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rgbClr val="2C02C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439122" y="4714767"/>
              <a:ext cx="270847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-1295655" y="4116421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Contact-target pair 2</a:t>
              </a: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1058779" y="3741821"/>
              <a:ext cx="926432" cy="962526"/>
            </a:xfrm>
            <a:custGeom>
              <a:avLst/>
              <a:gdLst>
                <a:gd name="connsiteX0" fmla="*/ 806116 w 926432"/>
                <a:gd name="connsiteY0" fmla="*/ 0 h 962526"/>
                <a:gd name="connsiteX1" fmla="*/ 0 w 926432"/>
                <a:gd name="connsiteY1" fmla="*/ 553453 h 962526"/>
                <a:gd name="connsiteX2" fmla="*/ 926432 w 926432"/>
                <a:gd name="connsiteY2" fmla="*/ 962526 h 96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6432" h="962526">
                  <a:moveTo>
                    <a:pt x="806116" y="0"/>
                  </a:moveTo>
                  <a:lnTo>
                    <a:pt x="0" y="553453"/>
                  </a:lnTo>
                  <a:lnTo>
                    <a:pt x="926432" y="962526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or Rigid Bodies?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Flexible-Flexible Contact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Body1 and Body2 have a similar stiffness and both can deform</a:t>
            </a:r>
          </a:p>
          <a:p>
            <a:pPr>
              <a:spcBef>
                <a:spcPts val="600"/>
              </a:spcBef>
            </a:pPr>
            <a:r>
              <a:rPr lang="en-US" dirty="0"/>
              <a:t>Flexible-Rigid Contact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Stiffness of Body2 is significantly larger than that of Body1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Body2 can be assumed to be a rigid body </a:t>
            </a:r>
            <a:br>
              <a:rPr lang="en-US" dirty="0"/>
            </a:br>
            <a:r>
              <a:rPr lang="en-US" dirty="0"/>
              <a:t>(no deformation but can move)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Rubber contacting to steel</a:t>
            </a:r>
          </a:p>
          <a:p>
            <a:pPr>
              <a:spcBef>
                <a:spcPts val="600"/>
              </a:spcBef>
            </a:pPr>
            <a:r>
              <a:rPr lang="en-US" dirty="0"/>
              <a:t>Why not flexible-flexible?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When two bodies have a large difference in </a:t>
            </a:r>
            <a:br>
              <a:rPr lang="en-US" dirty="0"/>
            </a:br>
            <a:r>
              <a:rPr lang="en-US" dirty="0"/>
              <a:t>stiffness, the matrix becomes ill-conditioned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Enough to model contacting surface only for Body2</a:t>
            </a:r>
          </a:p>
          <a:p>
            <a:pPr>
              <a:spcBef>
                <a:spcPts val="600"/>
              </a:spcBef>
            </a:pPr>
            <a:r>
              <a:rPr lang="en-US" dirty="0"/>
              <a:t>Friction in the interface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Friction makes the contact analysis path-dependent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Careful in the order of load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7B0D07-3C74-7991-B3AA-522AD75C5908}"/>
                  </a:ext>
                </a:extLst>
              </p:cNvPr>
              <p:cNvSpPr txBox="1"/>
              <p:nvPr/>
            </p:nvSpPr>
            <p:spPr>
              <a:xfrm>
                <a:off x="6232551" y="2865159"/>
                <a:ext cx="2231136" cy="1127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7B0D07-3C74-7991-B3AA-522AD75C5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51" y="2865159"/>
                <a:ext cx="2231136" cy="1127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discretization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stress (pressure) is </a:t>
            </a:r>
            <a:br>
              <a:rPr lang="en-US" dirty="0"/>
            </a:br>
            <a:r>
              <a:rPr lang="en-US" dirty="0"/>
              <a:t>high on the edge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 stress is sensitive </a:t>
            </a:r>
            <a:br>
              <a:rPr lang="en-US" dirty="0"/>
            </a:br>
            <a:r>
              <a:rPr lang="en-US" dirty="0"/>
              <a:t>to discretization</a:t>
            </a:r>
          </a:p>
        </p:txBody>
      </p:sp>
      <p:grpSp>
        <p:nvGrpSpPr>
          <p:cNvPr id="7" name="Group 32"/>
          <p:cNvGrpSpPr/>
          <p:nvPr/>
        </p:nvGrpSpPr>
        <p:grpSpPr>
          <a:xfrm>
            <a:off x="5513022" y="1647599"/>
            <a:ext cx="3448098" cy="1442785"/>
            <a:chOff x="2678382" y="1687068"/>
            <a:chExt cx="3448098" cy="1442785"/>
          </a:xfrm>
        </p:grpSpPr>
        <p:sp>
          <p:nvSpPr>
            <p:cNvPr id="4" name="Rectangle 3"/>
            <p:cNvSpPr/>
            <p:nvPr/>
          </p:nvSpPr>
          <p:spPr bwMode="auto">
            <a:xfrm>
              <a:off x="3378939" y="1687068"/>
              <a:ext cx="2098548" cy="822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678382" y="2515237"/>
              <a:ext cx="3448098" cy="614616"/>
            </a:xfrm>
            <a:custGeom>
              <a:avLst/>
              <a:gdLst>
                <a:gd name="connsiteX0" fmla="*/ 0 w 3831220"/>
                <a:gd name="connsiteY0" fmla="*/ 682907 h 682907"/>
                <a:gd name="connsiteX1" fmla="*/ 0 w 3831220"/>
                <a:gd name="connsiteY1" fmla="*/ 11575 h 682907"/>
                <a:gd name="connsiteX2" fmla="*/ 3819645 w 3831220"/>
                <a:gd name="connsiteY2" fmla="*/ 0 h 682907"/>
                <a:gd name="connsiteX3" fmla="*/ 3831220 w 3831220"/>
                <a:gd name="connsiteY3" fmla="*/ 590309 h 68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220" h="682907">
                  <a:moveTo>
                    <a:pt x="0" y="682907"/>
                  </a:moveTo>
                  <a:lnTo>
                    <a:pt x="0" y="11575"/>
                  </a:lnTo>
                  <a:lnTo>
                    <a:pt x="3819645" y="0"/>
                  </a:lnTo>
                  <a:lnTo>
                    <a:pt x="3831220" y="590309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74235" y="1933956"/>
              <a:ext cx="1544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Contact body</a:t>
              </a: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6189755" y="777240"/>
            <a:ext cx="2146347" cy="870359"/>
            <a:chOff x="3355115" y="816709"/>
            <a:chExt cx="2146347" cy="870359"/>
          </a:xfrm>
        </p:grpSpPr>
        <p:grpSp>
          <p:nvGrpSpPr>
            <p:cNvPr id="26" name="Group 30"/>
            <p:cNvGrpSpPr/>
            <p:nvPr/>
          </p:nvGrpSpPr>
          <p:grpSpPr>
            <a:xfrm>
              <a:off x="3378225" y="1234440"/>
              <a:ext cx="2123237" cy="452628"/>
              <a:chOff x="1599406" y="1783080"/>
              <a:chExt cx="2359152" cy="50292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rot="5400000">
                <a:off x="1348740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5400000">
                <a:off x="1681729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 rot="5400000">
                <a:off x="2014718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rot="5400000">
                <a:off x="2347707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rot="5400000">
                <a:off x="2680696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rot="5400000">
                <a:off x="3013685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rot="5400000">
                <a:off x="3346674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rot="5400000">
                <a:off x="3679666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1599406" y="1783080"/>
                <a:ext cx="235915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3355115" y="816709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Uniform pressure</a:t>
              </a:r>
            </a:p>
          </p:txBody>
        </p:sp>
      </p:grpSp>
      <p:grpSp>
        <p:nvGrpSpPr>
          <p:cNvPr id="27" name="Group 36"/>
          <p:cNvGrpSpPr/>
          <p:nvPr/>
        </p:nvGrpSpPr>
        <p:grpSpPr>
          <a:xfrm>
            <a:off x="6215225" y="2470559"/>
            <a:ext cx="2119945" cy="1101852"/>
            <a:chOff x="3380585" y="2510028"/>
            <a:chExt cx="2119945" cy="1101852"/>
          </a:xfrm>
        </p:grpSpPr>
        <p:grpSp>
          <p:nvGrpSpPr>
            <p:cNvPr id="28" name="Group 29"/>
            <p:cNvGrpSpPr/>
            <p:nvPr/>
          </p:nvGrpSpPr>
          <p:grpSpPr>
            <a:xfrm>
              <a:off x="3380585" y="2510028"/>
              <a:ext cx="2119945" cy="617221"/>
              <a:chOff x="1602029" y="3200400"/>
              <a:chExt cx="2355494" cy="685801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 rot="16200000" flipV="1">
                <a:off x="1276382" y="3542506"/>
                <a:ext cx="6858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rot="16200000" flipV="1">
                <a:off x="1700811" y="345106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16200000" flipV="1">
                <a:off x="2079520" y="3405347"/>
                <a:ext cx="41148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 rot="16200000" flipV="1">
                <a:off x="2412509" y="3405347"/>
                <a:ext cx="41148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2745498" y="3405347"/>
                <a:ext cx="41148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3078487" y="3405347"/>
                <a:ext cx="41148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rot="16200000" flipV="1">
                <a:off x="3365756" y="3451067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16200000" flipV="1">
                <a:off x="3607308" y="3542507"/>
                <a:ext cx="6858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Freeform 28"/>
              <p:cNvSpPr/>
              <p:nvPr/>
            </p:nvSpPr>
            <p:spPr bwMode="auto">
              <a:xfrm>
                <a:off x="1602029" y="3583228"/>
                <a:ext cx="2355494" cy="301143"/>
              </a:xfrm>
              <a:custGeom>
                <a:avLst/>
                <a:gdLst>
                  <a:gd name="connsiteX0" fmla="*/ 0 w 2355494"/>
                  <a:gd name="connsiteY0" fmla="*/ 301143 h 301143"/>
                  <a:gd name="connsiteX1" fmla="*/ 343814 w 2355494"/>
                  <a:gd name="connsiteY1" fmla="*/ 110948 h 301143"/>
                  <a:gd name="connsiteX2" fmla="*/ 680313 w 2355494"/>
                  <a:gd name="connsiteY2" fmla="*/ 15850 h 301143"/>
                  <a:gd name="connsiteX3" fmla="*/ 1016813 w 2355494"/>
                  <a:gd name="connsiteY3" fmla="*/ 15850 h 301143"/>
                  <a:gd name="connsiteX4" fmla="*/ 1331366 w 2355494"/>
                  <a:gd name="connsiteY4" fmla="*/ 23166 h 301143"/>
                  <a:gd name="connsiteX5" fmla="*/ 1682496 w 2355494"/>
                  <a:gd name="connsiteY5" fmla="*/ 23166 h 301143"/>
                  <a:gd name="connsiteX6" fmla="*/ 2011680 w 2355494"/>
                  <a:gd name="connsiteY6" fmla="*/ 118263 h 301143"/>
                  <a:gd name="connsiteX7" fmla="*/ 2355494 w 2355494"/>
                  <a:gd name="connsiteY7" fmla="*/ 301143 h 30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5494" h="301143">
                    <a:moveTo>
                      <a:pt x="0" y="301143"/>
                    </a:moveTo>
                    <a:cubicBezTo>
                      <a:pt x="115214" y="229820"/>
                      <a:pt x="230428" y="158497"/>
                      <a:pt x="343814" y="110948"/>
                    </a:cubicBezTo>
                    <a:cubicBezTo>
                      <a:pt x="457200" y="63399"/>
                      <a:pt x="568147" y="31700"/>
                      <a:pt x="680313" y="15850"/>
                    </a:cubicBezTo>
                    <a:cubicBezTo>
                      <a:pt x="792479" y="0"/>
                      <a:pt x="908304" y="14631"/>
                      <a:pt x="1016813" y="15850"/>
                    </a:cubicBezTo>
                    <a:cubicBezTo>
                      <a:pt x="1125322" y="17069"/>
                      <a:pt x="1220419" y="21947"/>
                      <a:pt x="1331366" y="23166"/>
                    </a:cubicBezTo>
                    <a:cubicBezTo>
                      <a:pt x="1442313" y="24385"/>
                      <a:pt x="1569110" y="7317"/>
                      <a:pt x="1682496" y="23166"/>
                    </a:cubicBezTo>
                    <a:cubicBezTo>
                      <a:pt x="1795882" y="39016"/>
                      <a:pt x="1899514" y="71934"/>
                      <a:pt x="2011680" y="118263"/>
                    </a:cubicBezTo>
                    <a:cubicBezTo>
                      <a:pt x="2123846" y="164593"/>
                      <a:pt x="2239670" y="232868"/>
                      <a:pt x="2355494" y="301143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642557" y="2965549"/>
              <a:ext cx="16081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Non-uniform </a:t>
              </a:r>
              <a:br>
                <a:rPr lang="en-US" dirty="0"/>
              </a:br>
              <a:r>
                <a:rPr lang="en-US" dirty="0"/>
                <a:t>contact stress</a:t>
              </a:r>
            </a:p>
          </p:txBody>
        </p:sp>
      </p:grpSp>
      <p:grpSp>
        <p:nvGrpSpPr>
          <p:cNvPr id="30" name="Group 66"/>
          <p:cNvGrpSpPr/>
          <p:nvPr/>
        </p:nvGrpSpPr>
        <p:grpSpPr>
          <a:xfrm>
            <a:off x="868680" y="3474720"/>
            <a:ext cx="5581580" cy="2338371"/>
            <a:chOff x="868680" y="3474720"/>
            <a:chExt cx="5581580" cy="2338371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508760" y="3931920"/>
              <a:ext cx="73152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1" name="Group 48"/>
            <p:cNvGrpSpPr/>
            <p:nvPr/>
          </p:nvGrpSpPr>
          <p:grpSpPr>
            <a:xfrm>
              <a:off x="1005840" y="4389120"/>
              <a:ext cx="2377440" cy="594360"/>
              <a:chOff x="1005840" y="4389120"/>
              <a:chExt cx="2377440" cy="594360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70866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1048294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1387928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5400000">
                <a:off x="1727562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rot="5400000">
                <a:off x="2067196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40683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2746464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5400000">
                <a:off x="308610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1005840" y="4389120"/>
                <a:ext cx="237744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1" name="Straight Connector 50"/>
            <p:cNvCxnSpPr/>
            <p:nvPr/>
          </p:nvCxnSpPr>
          <p:spPr bwMode="auto">
            <a:xfrm>
              <a:off x="868680" y="5257800"/>
              <a:ext cx="26974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5400000">
              <a:off x="1578134" y="3725386"/>
              <a:ext cx="50292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Freeform 46"/>
            <p:cNvSpPr/>
            <p:nvPr/>
          </p:nvSpPr>
          <p:spPr bwMode="auto">
            <a:xfrm flipV="1">
              <a:off x="1006997" y="5263587"/>
              <a:ext cx="2361236" cy="451413"/>
            </a:xfrm>
            <a:custGeom>
              <a:avLst/>
              <a:gdLst>
                <a:gd name="connsiteX0" fmla="*/ 0 w 2361236"/>
                <a:gd name="connsiteY0" fmla="*/ 451413 h 451413"/>
                <a:gd name="connsiteX1" fmla="*/ 335666 w 2361236"/>
                <a:gd name="connsiteY1" fmla="*/ 381965 h 451413"/>
                <a:gd name="connsiteX2" fmla="*/ 682907 w 2361236"/>
                <a:gd name="connsiteY2" fmla="*/ 0 h 451413"/>
                <a:gd name="connsiteX3" fmla="*/ 1006998 w 2361236"/>
                <a:gd name="connsiteY3" fmla="*/ 0 h 451413"/>
                <a:gd name="connsiteX4" fmla="*/ 1354238 w 2361236"/>
                <a:gd name="connsiteY4" fmla="*/ 393540 h 451413"/>
                <a:gd name="connsiteX5" fmla="*/ 1701479 w 2361236"/>
                <a:gd name="connsiteY5" fmla="*/ 451413 h 451413"/>
                <a:gd name="connsiteX6" fmla="*/ 2037145 w 2361236"/>
                <a:gd name="connsiteY6" fmla="*/ 451413 h 451413"/>
                <a:gd name="connsiteX7" fmla="*/ 2361236 w 2361236"/>
                <a:gd name="connsiteY7" fmla="*/ 451413 h 4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236" h="451413">
                  <a:moveTo>
                    <a:pt x="0" y="451413"/>
                  </a:moveTo>
                  <a:lnTo>
                    <a:pt x="335666" y="381965"/>
                  </a:lnTo>
                  <a:lnTo>
                    <a:pt x="682907" y="0"/>
                  </a:lnTo>
                  <a:lnTo>
                    <a:pt x="1006998" y="0"/>
                  </a:lnTo>
                  <a:lnTo>
                    <a:pt x="1354238" y="393540"/>
                  </a:lnTo>
                  <a:lnTo>
                    <a:pt x="1701479" y="451413"/>
                  </a:lnTo>
                  <a:lnTo>
                    <a:pt x="2037145" y="451413"/>
                  </a:lnTo>
                  <a:lnTo>
                    <a:pt x="2361236" y="451413"/>
                  </a:lnTo>
                </a:path>
              </a:pathLst>
            </a:cu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480560" y="3931920"/>
              <a:ext cx="73152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2" name="Group 52"/>
            <p:cNvGrpSpPr/>
            <p:nvPr/>
          </p:nvGrpSpPr>
          <p:grpSpPr>
            <a:xfrm>
              <a:off x="3840480" y="4389120"/>
              <a:ext cx="2377440" cy="594360"/>
              <a:chOff x="1005840" y="4389120"/>
              <a:chExt cx="2377440" cy="594360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rot="5400000">
                <a:off x="70866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rot="5400000">
                <a:off x="1048294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5400000">
                <a:off x="1387928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rot="5400000">
                <a:off x="1727562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5400000">
                <a:off x="2067196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rot="5400000">
                <a:off x="240683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rot="5400000">
                <a:off x="2746464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5400000">
                <a:off x="308610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1005840" y="4389120"/>
                <a:ext cx="237744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4" name="Straight Arrow Connector 63"/>
            <p:cNvCxnSpPr/>
            <p:nvPr/>
          </p:nvCxnSpPr>
          <p:spPr bwMode="auto">
            <a:xfrm rot="5400000">
              <a:off x="4641374" y="3725386"/>
              <a:ext cx="50292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Freeform 64"/>
            <p:cNvSpPr/>
            <p:nvPr/>
          </p:nvSpPr>
          <p:spPr bwMode="auto">
            <a:xfrm flipV="1">
              <a:off x="3840480" y="5267627"/>
              <a:ext cx="2361236" cy="545464"/>
            </a:xfrm>
            <a:custGeom>
              <a:avLst/>
              <a:gdLst>
                <a:gd name="connsiteX0" fmla="*/ 0 w 2361236"/>
                <a:gd name="connsiteY0" fmla="*/ 451413 h 451413"/>
                <a:gd name="connsiteX1" fmla="*/ 335666 w 2361236"/>
                <a:gd name="connsiteY1" fmla="*/ 381965 h 451413"/>
                <a:gd name="connsiteX2" fmla="*/ 682907 w 2361236"/>
                <a:gd name="connsiteY2" fmla="*/ 0 h 451413"/>
                <a:gd name="connsiteX3" fmla="*/ 1006998 w 2361236"/>
                <a:gd name="connsiteY3" fmla="*/ 0 h 451413"/>
                <a:gd name="connsiteX4" fmla="*/ 1354238 w 2361236"/>
                <a:gd name="connsiteY4" fmla="*/ 393540 h 451413"/>
                <a:gd name="connsiteX5" fmla="*/ 1701479 w 2361236"/>
                <a:gd name="connsiteY5" fmla="*/ 451413 h 451413"/>
                <a:gd name="connsiteX6" fmla="*/ 2037145 w 2361236"/>
                <a:gd name="connsiteY6" fmla="*/ 451413 h 451413"/>
                <a:gd name="connsiteX7" fmla="*/ 2361236 w 2361236"/>
                <a:gd name="connsiteY7" fmla="*/ 451413 h 451413"/>
                <a:gd name="connsiteX0" fmla="*/ 0 w 2361236"/>
                <a:gd name="connsiteY0" fmla="*/ 451413 h 465454"/>
                <a:gd name="connsiteX1" fmla="*/ 343617 w 2361236"/>
                <a:gd name="connsiteY1" fmla="*/ 465454 h 465454"/>
                <a:gd name="connsiteX2" fmla="*/ 682907 w 2361236"/>
                <a:gd name="connsiteY2" fmla="*/ 0 h 465454"/>
                <a:gd name="connsiteX3" fmla="*/ 1006998 w 2361236"/>
                <a:gd name="connsiteY3" fmla="*/ 0 h 465454"/>
                <a:gd name="connsiteX4" fmla="*/ 1354238 w 2361236"/>
                <a:gd name="connsiteY4" fmla="*/ 393540 h 465454"/>
                <a:gd name="connsiteX5" fmla="*/ 1701479 w 2361236"/>
                <a:gd name="connsiteY5" fmla="*/ 451413 h 465454"/>
                <a:gd name="connsiteX6" fmla="*/ 2037145 w 2361236"/>
                <a:gd name="connsiteY6" fmla="*/ 451413 h 465454"/>
                <a:gd name="connsiteX7" fmla="*/ 2361236 w 2361236"/>
                <a:gd name="connsiteY7" fmla="*/ 451413 h 465454"/>
                <a:gd name="connsiteX0" fmla="*/ 0 w 2361236"/>
                <a:gd name="connsiteY0" fmla="*/ 463340 h 465454"/>
                <a:gd name="connsiteX1" fmla="*/ 343617 w 2361236"/>
                <a:gd name="connsiteY1" fmla="*/ 465454 h 465454"/>
                <a:gd name="connsiteX2" fmla="*/ 682907 w 2361236"/>
                <a:gd name="connsiteY2" fmla="*/ 0 h 465454"/>
                <a:gd name="connsiteX3" fmla="*/ 1006998 w 2361236"/>
                <a:gd name="connsiteY3" fmla="*/ 0 h 465454"/>
                <a:gd name="connsiteX4" fmla="*/ 1354238 w 2361236"/>
                <a:gd name="connsiteY4" fmla="*/ 393540 h 465454"/>
                <a:gd name="connsiteX5" fmla="*/ 1701479 w 2361236"/>
                <a:gd name="connsiteY5" fmla="*/ 451413 h 465454"/>
                <a:gd name="connsiteX6" fmla="*/ 2037145 w 2361236"/>
                <a:gd name="connsiteY6" fmla="*/ 451413 h 465454"/>
                <a:gd name="connsiteX7" fmla="*/ 2361236 w 2361236"/>
                <a:gd name="connsiteY7" fmla="*/ 451413 h 465454"/>
                <a:gd name="connsiteX0" fmla="*/ 0 w 2361236"/>
                <a:gd name="connsiteY0" fmla="*/ 463340 h 465454"/>
                <a:gd name="connsiteX1" fmla="*/ 343617 w 2361236"/>
                <a:gd name="connsiteY1" fmla="*/ 465454 h 465454"/>
                <a:gd name="connsiteX2" fmla="*/ 682907 w 2361236"/>
                <a:gd name="connsiteY2" fmla="*/ 143123 h 465454"/>
                <a:gd name="connsiteX3" fmla="*/ 1006998 w 2361236"/>
                <a:gd name="connsiteY3" fmla="*/ 0 h 465454"/>
                <a:gd name="connsiteX4" fmla="*/ 1354238 w 2361236"/>
                <a:gd name="connsiteY4" fmla="*/ 393540 h 465454"/>
                <a:gd name="connsiteX5" fmla="*/ 1701479 w 2361236"/>
                <a:gd name="connsiteY5" fmla="*/ 451413 h 465454"/>
                <a:gd name="connsiteX6" fmla="*/ 2037145 w 2361236"/>
                <a:gd name="connsiteY6" fmla="*/ 451413 h 465454"/>
                <a:gd name="connsiteX7" fmla="*/ 2361236 w 2361236"/>
                <a:gd name="connsiteY7" fmla="*/ 451413 h 465454"/>
                <a:gd name="connsiteX0" fmla="*/ 0 w 2361236"/>
                <a:gd name="connsiteY0" fmla="*/ 463340 h 465454"/>
                <a:gd name="connsiteX1" fmla="*/ 343617 w 2361236"/>
                <a:gd name="connsiteY1" fmla="*/ 465454 h 465454"/>
                <a:gd name="connsiteX2" fmla="*/ 682907 w 2361236"/>
                <a:gd name="connsiteY2" fmla="*/ 143123 h 465454"/>
                <a:gd name="connsiteX3" fmla="*/ 1006998 w 2361236"/>
                <a:gd name="connsiteY3" fmla="*/ 0 h 465454"/>
                <a:gd name="connsiteX4" fmla="*/ 1342311 w 2361236"/>
                <a:gd name="connsiteY4" fmla="*/ 158977 h 465454"/>
                <a:gd name="connsiteX5" fmla="*/ 1701479 w 2361236"/>
                <a:gd name="connsiteY5" fmla="*/ 451413 h 465454"/>
                <a:gd name="connsiteX6" fmla="*/ 2037145 w 2361236"/>
                <a:gd name="connsiteY6" fmla="*/ 451413 h 465454"/>
                <a:gd name="connsiteX7" fmla="*/ 2361236 w 2361236"/>
                <a:gd name="connsiteY7" fmla="*/ 451413 h 465454"/>
                <a:gd name="connsiteX0" fmla="*/ 0 w 2361236"/>
                <a:gd name="connsiteY0" fmla="*/ 543350 h 545464"/>
                <a:gd name="connsiteX1" fmla="*/ 343617 w 2361236"/>
                <a:gd name="connsiteY1" fmla="*/ 545464 h 545464"/>
                <a:gd name="connsiteX2" fmla="*/ 682907 w 2361236"/>
                <a:gd name="connsiteY2" fmla="*/ 223133 h 545464"/>
                <a:gd name="connsiteX3" fmla="*/ 1006998 w 2361236"/>
                <a:gd name="connsiteY3" fmla="*/ 0 h 545464"/>
                <a:gd name="connsiteX4" fmla="*/ 1342311 w 2361236"/>
                <a:gd name="connsiteY4" fmla="*/ 238987 h 545464"/>
                <a:gd name="connsiteX5" fmla="*/ 1701479 w 2361236"/>
                <a:gd name="connsiteY5" fmla="*/ 531423 h 545464"/>
                <a:gd name="connsiteX6" fmla="*/ 2037145 w 2361236"/>
                <a:gd name="connsiteY6" fmla="*/ 531423 h 545464"/>
                <a:gd name="connsiteX7" fmla="*/ 2361236 w 2361236"/>
                <a:gd name="connsiteY7" fmla="*/ 531423 h 54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236" h="545464">
                  <a:moveTo>
                    <a:pt x="0" y="543350"/>
                  </a:moveTo>
                  <a:lnTo>
                    <a:pt x="343617" y="545464"/>
                  </a:lnTo>
                  <a:lnTo>
                    <a:pt x="682907" y="223133"/>
                  </a:lnTo>
                  <a:lnTo>
                    <a:pt x="1006998" y="0"/>
                  </a:lnTo>
                  <a:lnTo>
                    <a:pt x="1342311" y="238987"/>
                  </a:lnTo>
                  <a:lnTo>
                    <a:pt x="1701479" y="531423"/>
                  </a:lnTo>
                  <a:lnTo>
                    <a:pt x="2037145" y="531423"/>
                  </a:lnTo>
                  <a:lnTo>
                    <a:pt x="2361236" y="531423"/>
                  </a:lnTo>
                </a:path>
              </a:pathLst>
            </a:cu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3752780" y="5259725"/>
              <a:ext cx="26974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Rigid-Body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685800"/>
            <a:ext cx="8909050" cy="5873750"/>
          </a:xfrm>
        </p:spPr>
        <p:txBody>
          <a:bodyPr/>
          <a:lstStyle/>
          <a:p>
            <a:r>
              <a:rPr lang="en-US" dirty="0"/>
              <a:t>Contact constraint is different from displacement BC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Contact force is proportional to the penetration amount</a:t>
            </a:r>
          </a:p>
          <a:p>
            <a:pPr lvl="1"/>
            <a:r>
              <a:rPr lang="en-US" dirty="0"/>
              <a:t>A contact body between two rigid-bodies can either fly out or oscillate between two surfaces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Always better to </a:t>
            </a:r>
            <a:r>
              <a:rPr lang="en-US" dirty="0">
                <a:solidFill>
                  <a:srgbClr val="FF0000"/>
                </a:solidFill>
              </a:rPr>
              <a:t>remove rigid-body motion without contact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2468880" y="5828507"/>
            <a:ext cx="6858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5554401" y="3405347"/>
            <a:ext cx="6858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17"/>
          <p:cNvGrpSpPr/>
          <p:nvPr/>
        </p:nvGrpSpPr>
        <p:grpSpPr>
          <a:xfrm>
            <a:off x="4716683" y="3063241"/>
            <a:ext cx="2361236" cy="3063240"/>
            <a:chOff x="4716683" y="3063241"/>
            <a:chExt cx="2361236" cy="3063240"/>
          </a:xfrm>
        </p:grpSpPr>
        <p:sp>
          <p:nvSpPr>
            <p:cNvPr id="11" name="Freeform 10"/>
            <p:cNvSpPr/>
            <p:nvPr/>
          </p:nvSpPr>
          <p:spPr bwMode="auto">
            <a:xfrm>
              <a:off x="4716683" y="3063241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flipV="1">
              <a:off x="4716683" y="5420426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5064" y="3242549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Rigid target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5064" y="5669281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Rigid target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029200" y="3703321"/>
              <a:ext cx="1736202" cy="1736202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31162" y="3063241"/>
            <a:ext cx="2361236" cy="3063240"/>
            <a:chOff x="1631162" y="3063241"/>
            <a:chExt cx="2361236" cy="3063240"/>
          </a:xfrm>
        </p:grpSpPr>
        <p:sp>
          <p:nvSpPr>
            <p:cNvPr id="5" name="Freeform 4"/>
            <p:cNvSpPr/>
            <p:nvPr/>
          </p:nvSpPr>
          <p:spPr bwMode="auto">
            <a:xfrm>
              <a:off x="1631162" y="3063241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flipV="1">
              <a:off x="1631162" y="5420426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9543" y="3242549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Rigid target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29543" y="5669281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Rigid target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1943679" y="3795919"/>
              <a:ext cx="1736202" cy="1736202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Rigid-Body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149891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When a body has rigid-body motion, an initial gap can cause singular matrix (infinite/very large displacements)</a:t>
            </a:r>
          </a:p>
          <a:p>
            <a:pPr>
              <a:spcBef>
                <a:spcPts val="1800"/>
              </a:spcBef>
            </a:pPr>
            <a:r>
              <a:rPr lang="en-US" dirty="0"/>
              <a:t>Same is true for initial overlap</a:t>
            </a:r>
          </a:p>
        </p:txBody>
      </p:sp>
      <p:grpSp>
        <p:nvGrpSpPr>
          <p:cNvPr id="4" name="Group 20"/>
          <p:cNvGrpSpPr/>
          <p:nvPr/>
        </p:nvGrpSpPr>
        <p:grpSpPr>
          <a:xfrm>
            <a:off x="1631162" y="2926080"/>
            <a:ext cx="2361236" cy="2559162"/>
            <a:chOff x="1631162" y="2926080"/>
            <a:chExt cx="2361236" cy="2559162"/>
          </a:xfrm>
        </p:grpSpPr>
        <p:sp>
          <p:nvSpPr>
            <p:cNvPr id="12" name="Freeform 11"/>
            <p:cNvSpPr/>
            <p:nvPr/>
          </p:nvSpPr>
          <p:spPr bwMode="auto">
            <a:xfrm flipV="1">
              <a:off x="1631162" y="4779187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9543" y="5028042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Rigid target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943679" y="2926080"/>
              <a:ext cx="1736202" cy="1736202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2468880" y="3496786"/>
              <a:ext cx="685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1"/>
          <p:cNvGrpSpPr/>
          <p:nvPr/>
        </p:nvGrpSpPr>
        <p:grpSpPr>
          <a:xfrm>
            <a:off x="4716683" y="3108960"/>
            <a:ext cx="2361236" cy="2377440"/>
            <a:chOff x="4716683" y="3108960"/>
            <a:chExt cx="2361236" cy="2377440"/>
          </a:xfrm>
        </p:grpSpPr>
        <p:sp>
          <p:nvSpPr>
            <p:cNvPr id="6" name="Freeform 5"/>
            <p:cNvSpPr/>
            <p:nvPr/>
          </p:nvSpPr>
          <p:spPr bwMode="auto">
            <a:xfrm flipV="1">
              <a:off x="4716683" y="4780345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15064" y="502920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Rigid target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029200" y="3108960"/>
              <a:ext cx="1736202" cy="1736202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5554401" y="3771106"/>
              <a:ext cx="685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5531541" y="5119846"/>
            <a:ext cx="73152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Rigid-Body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rigid-body motion</a:t>
            </a:r>
          </a:p>
          <a:p>
            <a:pPr lvl="1"/>
            <a:r>
              <a:rPr lang="en-US" dirty="0"/>
              <a:t>A small, artificial bar elements can be used to remove rigid-body motion without affecting analysis results much</a:t>
            </a:r>
          </a:p>
        </p:txBody>
      </p:sp>
      <p:pic>
        <p:nvPicPr>
          <p:cNvPr id="187394" name="Picture 2" descr="M1Deformed"/>
          <p:cNvPicPr>
            <a:picLocks noChangeAspect="1" noChangeArrowheads="1"/>
          </p:cNvPicPr>
          <p:nvPr/>
        </p:nvPicPr>
        <p:blipFill>
          <a:blip r:embed="rId2" cstate="print"/>
          <a:srcRect l="5919" t="22577" r="6260" b="32887"/>
          <a:stretch>
            <a:fillRect/>
          </a:stretch>
        </p:blipFill>
        <p:spPr bwMode="auto">
          <a:xfrm>
            <a:off x="433632" y="2665611"/>
            <a:ext cx="3208795" cy="127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 descr="M2Bushing"/>
          <p:cNvPicPr>
            <a:picLocks noChangeAspect="1" noChangeArrowheads="1"/>
          </p:cNvPicPr>
          <p:nvPr/>
        </p:nvPicPr>
        <p:blipFill>
          <a:blip r:embed="rId3" cstate="print"/>
          <a:srcRect l="23933" t="15299" r="24919" b="19134"/>
          <a:stretch>
            <a:fillRect/>
          </a:stretch>
        </p:blipFill>
        <p:spPr bwMode="auto">
          <a:xfrm>
            <a:off x="1103609" y="4440024"/>
            <a:ext cx="1868840" cy="187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 descr="M2Pressure"/>
          <p:cNvPicPr>
            <a:picLocks noChangeAspect="1" noChangeArrowheads="1"/>
          </p:cNvPicPr>
          <p:nvPr/>
        </p:nvPicPr>
        <p:blipFill>
          <a:blip r:embed="rId4" cstate="print"/>
          <a:srcRect l="20855" t="14887" r="22206" b="17484"/>
          <a:stretch>
            <a:fillRect/>
          </a:stretch>
        </p:blipFill>
        <p:spPr bwMode="auto">
          <a:xfrm>
            <a:off x="4236030" y="4392890"/>
            <a:ext cx="2080432" cy="192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05527" y="378583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stress </a:t>
            </a:r>
            <a:br>
              <a:rPr lang="en-US" dirty="0"/>
            </a:br>
            <a:r>
              <a:rPr lang="en-US" dirty="0"/>
              <a:t>at bushing due to </a:t>
            </a:r>
            <a:br>
              <a:rPr lang="en-US" dirty="0"/>
            </a:br>
            <a:r>
              <a:rPr lang="en-US" dirty="0"/>
              <a:t>shaft bending</a:t>
            </a:r>
          </a:p>
        </p:txBody>
      </p:sp>
      <p:grpSp>
        <p:nvGrpSpPr>
          <p:cNvPr id="4" name="그룹 10"/>
          <p:cNvGrpSpPr/>
          <p:nvPr/>
        </p:nvGrpSpPr>
        <p:grpSpPr>
          <a:xfrm>
            <a:off x="3846136" y="2274217"/>
            <a:ext cx="2860220" cy="2053706"/>
            <a:chOff x="3912124" y="2375555"/>
            <a:chExt cx="2860220" cy="2053706"/>
          </a:xfrm>
        </p:grpSpPr>
        <p:pic>
          <p:nvPicPr>
            <p:cNvPr id="187395" name="Picture 3" descr="M2Stress"/>
            <p:cNvPicPr>
              <a:picLocks noChangeAspect="1" noChangeArrowheads="1"/>
            </p:cNvPicPr>
            <p:nvPr/>
          </p:nvPicPr>
          <p:blipFill>
            <a:blip r:embed="rId5" cstate="print"/>
            <a:srcRect l="12578" t="14330" r="10947" b="15567"/>
            <a:stretch>
              <a:fillRect/>
            </a:stretch>
          </p:blipFill>
          <p:spPr bwMode="auto">
            <a:xfrm>
              <a:off x="3978111" y="2428739"/>
              <a:ext cx="2794233" cy="2000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 bwMode="auto">
            <a:xfrm>
              <a:off x="3912124" y="2375555"/>
              <a:ext cx="405352" cy="57503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Difficulty at a Corner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9372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Convergence iteration is stable when a variable (force) varies smoothly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The slope of finite elements are discontinuous along the curved surface</a:t>
            </a:r>
          </a:p>
          <a:p>
            <a:pPr>
              <a:spcBef>
                <a:spcPts val="600"/>
              </a:spcBef>
            </a:pPr>
            <a:r>
              <a:rPr lang="en-US" dirty="0"/>
              <a:t>This can cause oscillation in residual force (not converging)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Need to make the corner smooth using either higher-order elements or many linear elements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About 10 elements in 90 degrees, or use higher-order elements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100218" y="3284043"/>
            <a:ext cx="4694645" cy="1398885"/>
            <a:chOff x="1533043" y="3839643"/>
            <a:chExt cx="4694645" cy="1398885"/>
          </a:xfrm>
        </p:grpSpPr>
        <p:sp>
          <p:nvSpPr>
            <p:cNvPr id="13" name="Freeform 12"/>
            <p:cNvSpPr/>
            <p:nvPr/>
          </p:nvSpPr>
          <p:spPr bwMode="auto">
            <a:xfrm>
              <a:off x="1557495" y="3858567"/>
              <a:ext cx="4652386" cy="1361552"/>
            </a:xfrm>
            <a:custGeom>
              <a:avLst/>
              <a:gdLst>
                <a:gd name="connsiteX0" fmla="*/ 0 w 4652386"/>
                <a:gd name="connsiteY0" fmla="*/ 0 h 1361552"/>
                <a:gd name="connsiteX1" fmla="*/ 678263 w 4652386"/>
                <a:gd name="connsiteY1" fmla="*/ 688312 h 1361552"/>
                <a:gd name="connsiteX2" fmla="*/ 1376624 w 4652386"/>
                <a:gd name="connsiteY2" fmla="*/ 1155560 h 1361552"/>
                <a:gd name="connsiteX3" fmla="*/ 2286000 w 4652386"/>
                <a:gd name="connsiteY3" fmla="*/ 1361552 h 1361552"/>
                <a:gd name="connsiteX4" fmla="*/ 3109964 w 4652386"/>
                <a:gd name="connsiteY4" fmla="*/ 1220875 h 1361552"/>
                <a:gd name="connsiteX5" fmla="*/ 3969098 w 4652386"/>
                <a:gd name="connsiteY5" fmla="*/ 683288 h 1361552"/>
                <a:gd name="connsiteX6" fmla="*/ 4652386 w 4652386"/>
                <a:gd name="connsiteY6" fmla="*/ 5024 h 136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2386" h="1361552">
                  <a:moveTo>
                    <a:pt x="0" y="0"/>
                  </a:moveTo>
                  <a:lnTo>
                    <a:pt x="678263" y="688312"/>
                  </a:lnTo>
                  <a:lnTo>
                    <a:pt x="1376624" y="1155560"/>
                  </a:lnTo>
                  <a:lnTo>
                    <a:pt x="2286000" y="1361552"/>
                  </a:lnTo>
                  <a:lnTo>
                    <a:pt x="3109964" y="1220875"/>
                  </a:lnTo>
                  <a:lnTo>
                    <a:pt x="3969098" y="683288"/>
                  </a:lnTo>
                  <a:lnTo>
                    <a:pt x="4652386" y="5024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209632" y="4521256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2904624" y="4990168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3815648" y="5192808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4651312" y="5058840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502048" y="4517928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1533043" y="3839643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181968" y="3839643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3565353" y="3044018"/>
            <a:ext cx="1596845" cy="2100538"/>
            <a:chOff x="2998178" y="3599618"/>
            <a:chExt cx="1596845" cy="2100538"/>
          </a:xfrm>
        </p:grpSpPr>
        <p:sp>
          <p:nvSpPr>
            <p:cNvPr id="14" name="Oval 13"/>
            <p:cNvSpPr/>
            <p:nvPr/>
          </p:nvSpPr>
          <p:spPr bwMode="auto">
            <a:xfrm rot="21235796">
              <a:off x="3015913" y="3609350"/>
              <a:ext cx="1557494" cy="155749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 rot="21235796">
              <a:off x="3543034" y="5114478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 rot="21235796">
              <a:off x="3847568" y="514041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 rot="21235796">
              <a:off x="4133842" y="505273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 rot="21235796">
              <a:off x="2998178" y="444812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 rot="21235796">
              <a:off x="3081164" y="472913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 rot="21235796">
              <a:off x="3273341" y="4966666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 rot="21235796">
              <a:off x="4362498" y="486297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 rot="21235796">
              <a:off x="4518587" y="4589909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 rot="21235796">
              <a:off x="4549303" y="4293754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 rot="21235796">
              <a:off x="3015388" y="4153406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 rot="21235796">
              <a:off x="3162474" y="3881297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 rot="21235796">
              <a:off x="3391160" y="3691561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 rot="21235796">
              <a:off x="3684875" y="3599618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 rot="21235796">
              <a:off x="3981555" y="3621172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 rot="21235796">
              <a:off x="4254668" y="3763599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 rot="21235796">
              <a:off x="4451345" y="4000651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5400000">
              <a:off x="3522815" y="4254736"/>
              <a:ext cx="552993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3209314" y="5346863"/>
              <a:ext cx="564076" cy="142510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62"/>
          <p:cNvGrpSpPr/>
          <p:nvPr/>
        </p:nvGrpSpPr>
        <p:grpSpPr>
          <a:xfrm>
            <a:off x="3723691" y="3053906"/>
            <a:ext cx="1596845" cy="2155964"/>
            <a:chOff x="3156516" y="3609506"/>
            <a:chExt cx="1596845" cy="2155964"/>
          </a:xfrm>
        </p:grpSpPr>
        <p:sp>
          <p:nvSpPr>
            <p:cNvPr id="41" name="Oval 40"/>
            <p:cNvSpPr/>
            <p:nvPr/>
          </p:nvSpPr>
          <p:spPr bwMode="auto">
            <a:xfrm rot="21235796">
              <a:off x="3174251" y="3619238"/>
              <a:ext cx="1557494" cy="155749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 rot="21235796">
              <a:off x="3701372" y="5124366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 rot="21235796">
              <a:off x="4005906" y="5150301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 rot="21235796">
              <a:off x="4292180" y="506262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 rot="21235796">
              <a:off x="3156516" y="445801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 rot="21235796">
              <a:off x="3239502" y="473902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 rot="21235796">
              <a:off x="3431679" y="4976554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 rot="21235796">
              <a:off x="4520836" y="487286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 rot="21235796">
              <a:off x="4676925" y="4599797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 rot="21235796">
              <a:off x="4707641" y="4303642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 rot="21235796">
              <a:off x="3173726" y="4163294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 rot="21235796">
              <a:off x="3320812" y="389118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 rot="21235796">
              <a:off x="3549498" y="3701449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 rot="21235796">
              <a:off x="3843213" y="3609506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 rot="21235796">
              <a:off x="4139893" y="3631060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auto">
            <a:xfrm rot="21235796">
              <a:off x="4413006" y="3773487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 rot="21235796">
              <a:off x="4609683" y="4010539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rot="5400000">
              <a:off x="3681153" y="4264624"/>
              <a:ext cx="552993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rot="16200000" flipV="1">
              <a:off x="3780328" y="5425059"/>
              <a:ext cx="589812" cy="91009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Curved Contact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Curved surface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Contact pressure is VERY sensitive to the curvature</a:t>
            </a:r>
          </a:p>
          <a:p>
            <a:pPr lvl="1"/>
            <a:r>
              <a:rPr lang="en-US" dirty="0"/>
              <a:t>Linear elements often yield unsmooth contact pressure distribution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Less quadratic elements is better than many linear elements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1371600" y="2947179"/>
            <a:ext cx="2649458" cy="2674127"/>
            <a:chOff x="1280160" y="2261585"/>
            <a:chExt cx="2649458" cy="2674127"/>
          </a:xfrm>
        </p:grpSpPr>
        <p:sp>
          <p:nvSpPr>
            <p:cNvPr id="5" name="Freeform 4"/>
            <p:cNvSpPr/>
            <p:nvPr/>
          </p:nvSpPr>
          <p:spPr bwMode="auto">
            <a:xfrm>
              <a:off x="1280160" y="2261585"/>
              <a:ext cx="2649458" cy="2674127"/>
            </a:xfrm>
            <a:custGeom>
              <a:avLst/>
              <a:gdLst>
                <a:gd name="connsiteX0" fmla="*/ 888087 w 1766305"/>
                <a:gd name="connsiteY0" fmla="*/ 0 h 1782751"/>
                <a:gd name="connsiteX1" fmla="*/ 1289370 w 1766305"/>
                <a:gd name="connsiteY1" fmla="*/ 95387 h 1782751"/>
                <a:gd name="connsiteX2" fmla="*/ 1628159 w 1766305"/>
                <a:gd name="connsiteY2" fmla="*/ 394705 h 1782751"/>
                <a:gd name="connsiteX3" fmla="*/ 1766305 w 1766305"/>
                <a:gd name="connsiteY3" fmla="*/ 753229 h 1782751"/>
                <a:gd name="connsiteX4" fmla="*/ 1746570 w 1766305"/>
                <a:gd name="connsiteY4" fmla="*/ 1124909 h 1782751"/>
                <a:gd name="connsiteX5" fmla="*/ 1588688 w 1766305"/>
                <a:gd name="connsiteY5" fmla="*/ 1440673 h 1782751"/>
                <a:gd name="connsiteX6" fmla="*/ 1305816 w 1766305"/>
                <a:gd name="connsiteY6" fmla="*/ 1680786 h 1782751"/>
                <a:gd name="connsiteX7" fmla="*/ 930846 w 1766305"/>
                <a:gd name="connsiteY7" fmla="*/ 1782751 h 1782751"/>
                <a:gd name="connsiteX8" fmla="*/ 542720 w 1766305"/>
                <a:gd name="connsiteY8" fmla="*/ 1710388 h 1782751"/>
                <a:gd name="connsiteX9" fmla="*/ 246691 w 1766305"/>
                <a:gd name="connsiteY9" fmla="*/ 1509747 h 1782751"/>
                <a:gd name="connsiteX10" fmla="*/ 52628 w 1766305"/>
                <a:gd name="connsiteY10" fmla="*/ 1200561 h 1782751"/>
                <a:gd name="connsiteX11" fmla="*/ 0 w 1766305"/>
                <a:gd name="connsiteY11" fmla="*/ 835459 h 1782751"/>
                <a:gd name="connsiteX12" fmla="*/ 111833 w 1766305"/>
                <a:gd name="connsiteY12" fmla="*/ 447332 h 1782751"/>
                <a:gd name="connsiteX13" fmla="*/ 365103 w 1766305"/>
                <a:gd name="connsiteY13" fmla="*/ 167750 h 1782751"/>
                <a:gd name="connsiteX14" fmla="*/ 647974 w 1766305"/>
                <a:gd name="connsiteY14" fmla="*/ 36181 h 1782751"/>
                <a:gd name="connsiteX15" fmla="*/ 888087 w 1766305"/>
                <a:gd name="connsiteY15" fmla="*/ 0 h 17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6305" h="1782751">
                  <a:moveTo>
                    <a:pt x="888087" y="0"/>
                  </a:moveTo>
                  <a:lnTo>
                    <a:pt x="1289370" y="95387"/>
                  </a:lnTo>
                  <a:lnTo>
                    <a:pt x="1628159" y="394705"/>
                  </a:lnTo>
                  <a:lnTo>
                    <a:pt x="1766305" y="753229"/>
                  </a:lnTo>
                  <a:lnTo>
                    <a:pt x="1746570" y="1124909"/>
                  </a:lnTo>
                  <a:lnTo>
                    <a:pt x="1588688" y="1440673"/>
                  </a:lnTo>
                  <a:lnTo>
                    <a:pt x="1305816" y="1680786"/>
                  </a:lnTo>
                  <a:lnTo>
                    <a:pt x="930846" y="1782751"/>
                  </a:lnTo>
                  <a:lnTo>
                    <a:pt x="542720" y="1710388"/>
                  </a:lnTo>
                  <a:lnTo>
                    <a:pt x="246691" y="1509747"/>
                  </a:lnTo>
                  <a:lnTo>
                    <a:pt x="52628" y="1200561"/>
                  </a:lnTo>
                  <a:lnTo>
                    <a:pt x="0" y="835459"/>
                  </a:lnTo>
                  <a:lnTo>
                    <a:pt x="111833" y="447332"/>
                  </a:lnTo>
                  <a:lnTo>
                    <a:pt x="365103" y="167750"/>
                  </a:lnTo>
                  <a:lnTo>
                    <a:pt x="647974" y="36181"/>
                  </a:lnTo>
                  <a:lnTo>
                    <a:pt x="888087" y="0"/>
                  </a:lnTo>
                  <a:close/>
                </a:path>
              </a:pathLst>
            </a:custGeom>
            <a:solidFill>
              <a:srgbClr val="2C02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 bwMode="auto">
            <a:xfrm rot="3122977">
              <a:off x="1309978" y="2289950"/>
              <a:ext cx="2593253" cy="2617397"/>
            </a:xfrm>
            <a:custGeom>
              <a:avLst/>
              <a:gdLst>
                <a:gd name="connsiteX0" fmla="*/ 888087 w 1766305"/>
                <a:gd name="connsiteY0" fmla="*/ 0 h 1782751"/>
                <a:gd name="connsiteX1" fmla="*/ 1289370 w 1766305"/>
                <a:gd name="connsiteY1" fmla="*/ 95387 h 1782751"/>
                <a:gd name="connsiteX2" fmla="*/ 1628159 w 1766305"/>
                <a:gd name="connsiteY2" fmla="*/ 394705 h 1782751"/>
                <a:gd name="connsiteX3" fmla="*/ 1766305 w 1766305"/>
                <a:gd name="connsiteY3" fmla="*/ 753229 h 1782751"/>
                <a:gd name="connsiteX4" fmla="*/ 1746570 w 1766305"/>
                <a:gd name="connsiteY4" fmla="*/ 1124909 h 1782751"/>
                <a:gd name="connsiteX5" fmla="*/ 1588688 w 1766305"/>
                <a:gd name="connsiteY5" fmla="*/ 1440673 h 1782751"/>
                <a:gd name="connsiteX6" fmla="*/ 1305816 w 1766305"/>
                <a:gd name="connsiteY6" fmla="*/ 1680786 h 1782751"/>
                <a:gd name="connsiteX7" fmla="*/ 930846 w 1766305"/>
                <a:gd name="connsiteY7" fmla="*/ 1782751 h 1782751"/>
                <a:gd name="connsiteX8" fmla="*/ 542720 w 1766305"/>
                <a:gd name="connsiteY8" fmla="*/ 1710388 h 1782751"/>
                <a:gd name="connsiteX9" fmla="*/ 246691 w 1766305"/>
                <a:gd name="connsiteY9" fmla="*/ 1509747 h 1782751"/>
                <a:gd name="connsiteX10" fmla="*/ 52628 w 1766305"/>
                <a:gd name="connsiteY10" fmla="*/ 1200561 h 1782751"/>
                <a:gd name="connsiteX11" fmla="*/ 0 w 1766305"/>
                <a:gd name="connsiteY11" fmla="*/ 835459 h 1782751"/>
                <a:gd name="connsiteX12" fmla="*/ 111833 w 1766305"/>
                <a:gd name="connsiteY12" fmla="*/ 447332 h 1782751"/>
                <a:gd name="connsiteX13" fmla="*/ 365103 w 1766305"/>
                <a:gd name="connsiteY13" fmla="*/ 167750 h 1782751"/>
                <a:gd name="connsiteX14" fmla="*/ 647974 w 1766305"/>
                <a:gd name="connsiteY14" fmla="*/ 36181 h 1782751"/>
                <a:gd name="connsiteX15" fmla="*/ 888087 w 1766305"/>
                <a:gd name="connsiteY15" fmla="*/ 0 h 17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6305" h="1782751">
                  <a:moveTo>
                    <a:pt x="888087" y="0"/>
                  </a:moveTo>
                  <a:lnTo>
                    <a:pt x="1289370" y="95387"/>
                  </a:lnTo>
                  <a:lnTo>
                    <a:pt x="1628159" y="394705"/>
                  </a:lnTo>
                  <a:lnTo>
                    <a:pt x="1766305" y="753229"/>
                  </a:lnTo>
                  <a:lnTo>
                    <a:pt x="1746570" y="1124909"/>
                  </a:lnTo>
                  <a:lnTo>
                    <a:pt x="1588688" y="1440673"/>
                  </a:lnTo>
                  <a:lnTo>
                    <a:pt x="1305816" y="1680786"/>
                  </a:lnTo>
                  <a:lnTo>
                    <a:pt x="930846" y="1782751"/>
                  </a:lnTo>
                  <a:lnTo>
                    <a:pt x="542720" y="1710388"/>
                  </a:lnTo>
                  <a:lnTo>
                    <a:pt x="246691" y="1509747"/>
                  </a:lnTo>
                  <a:lnTo>
                    <a:pt x="52628" y="1200561"/>
                  </a:lnTo>
                  <a:lnTo>
                    <a:pt x="0" y="835459"/>
                  </a:lnTo>
                  <a:lnTo>
                    <a:pt x="111833" y="447332"/>
                  </a:lnTo>
                  <a:lnTo>
                    <a:pt x="365103" y="167750"/>
                  </a:lnTo>
                  <a:lnTo>
                    <a:pt x="647974" y="36181"/>
                  </a:lnTo>
                  <a:lnTo>
                    <a:pt x="888087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1640" y="3429000"/>
              <a:ext cx="1883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Linear elements</a:t>
              </a: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4805680" y="2979261"/>
            <a:ext cx="2692400" cy="2690019"/>
            <a:chOff x="4714240" y="2293667"/>
            <a:chExt cx="2692400" cy="2690019"/>
          </a:xfrm>
        </p:grpSpPr>
        <p:sp>
          <p:nvSpPr>
            <p:cNvPr id="7" name="Freeform 6"/>
            <p:cNvSpPr/>
            <p:nvPr/>
          </p:nvSpPr>
          <p:spPr bwMode="auto">
            <a:xfrm>
              <a:off x="4714240" y="2293667"/>
              <a:ext cx="2692400" cy="2690019"/>
            </a:xfrm>
            <a:custGeom>
              <a:avLst/>
              <a:gdLst>
                <a:gd name="connsiteX0" fmla="*/ 891646 w 1794933"/>
                <a:gd name="connsiteY0" fmla="*/ 5292 h 1793346"/>
                <a:gd name="connsiteX1" fmla="*/ 1285346 w 1794933"/>
                <a:gd name="connsiteY1" fmla="*/ 94192 h 1793346"/>
                <a:gd name="connsiteX2" fmla="*/ 1507596 w 1794933"/>
                <a:gd name="connsiteY2" fmla="*/ 246592 h 1793346"/>
                <a:gd name="connsiteX3" fmla="*/ 1723496 w 1794933"/>
                <a:gd name="connsiteY3" fmla="*/ 567267 h 1793346"/>
                <a:gd name="connsiteX4" fmla="*/ 1783821 w 1794933"/>
                <a:gd name="connsiteY4" fmla="*/ 960967 h 1793346"/>
                <a:gd name="connsiteX5" fmla="*/ 1656821 w 1794933"/>
                <a:gd name="connsiteY5" fmla="*/ 1361017 h 1793346"/>
                <a:gd name="connsiteX6" fmla="*/ 1428221 w 1794933"/>
                <a:gd name="connsiteY6" fmla="*/ 1615017 h 1793346"/>
                <a:gd name="connsiteX7" fmla="*/ 1145646 w 1794933"/>
                <a:gd name="connsiteY7" fmla="*/ 1754717 h 1793346"/>
                <a:gd name="connsiteX8" fmla="*/ 821796 w 1794933"/>
                <a:gd name="connsiteY8" fmla="*/ 1786467 h 1793346"/>
                <a:gd name="connsiteX9" fmla="*/ 529696 w 1794933"/>
                <a:gd name="connsiteY9" fmla="*/ 1713442 h 1793346"/>
                <a:gd name="connsiteX10" fmla="*/ 272521 w 1794933"/>
                <a:gd name="connsiteY10" fmla="*/ 1535642 h 1793346"/>
                <a:gd name="connsiteX11" fmla="*/ 75671 w 1794933"/>
                <a:gd name="connsiteY11" fmla="*/ 1249892 h 1793346"/>
                <a:gd name="connsiteX12" fmla="*/ 2646 w 1794933"/>
                <a:gd name="connsiteY12" fmla="*/ 916517 h 1793346"/>
                <a:gd name="connsiteX13" fmla="*/ 59796 w 1794933"/>
                <a:gd name="connsiteY13" fmla="*/ 573617 h 1793346"/>
                <a:gd name="connsiteX14" fmla="*/ 282046 w 1794933"/>
                <a:gd name="connsiteY14" fmla="*/ 243417 h 1793346"/>
                <a:gd name="connsiteX15" fmla="*/ 574146 w 1794933"/>
                <a:gd name="connsiteY15" fmla="*/ 62442 h 1793346"/>
                <a:gd name="connsiteX16" fmla="*/ 891646 w 1794933"/>
                <a:gd name="connsiteY16" fmla="*/ 5292 h 179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4933" h="1793346">
                  <a:moveTo>
                    <a:pt x="891646" y="5292"/>
                  </a:moveTo>
                  <a:cubicBezTo>
                    <a:pt x="1010179" y="10584"/>
                    <a:pt x="1182688" y="53975"/>
                    <a:pt x="1285346" y="94192"/>
                  </a:cubicBezTo>
                  <a:cubicBezTo>
                    <a:pt x="1388004" y="134409"/>
                    <a:pt x="1434571" y="167746"/>
                    <a:pt x="1507596" y="246592"/>
                  </a:cubicBezTo>
                  <a:cubicBezTo>
                    <a:pt x="1580621" y="325438"/>
                    <a:pt x="1677459" y="448205"/>
                    <a:pt x="1723496" y="567267"/>
                  </a:cubicBezTo>
                  <a:cubicBezTo>
                    <a:pt x="1769533" y="686329"/>
                    <a:pt x="1794933" y="828675"/>
                    <a:pt x="1783821" y="960967"/>
                  </a:cubicBezTo>
                  <a:cubicBezTo>
                    <a:pt x="1772709" y="1093259"/>
                    <a:pt x="1716088" y="1252009"/>
                    <a:pt x="1656821" y="1361017"/>
                  </a:cubicBezTo>
                  <a:cubicBezTo>
                    <a:pt x="1597554" y="1470025"/>
                    <a:pt x="1513417" y="1549400"/>
                    <a:pt x="1428221" y="1615017"/>
                  </a:cubicBezTo>
                  <a:cubicBezTo>
                    <a:pt x="1343025" y="1680634"/>
                    <a:pt x="1246717" y="1726142"/>
                    <a:pt x="1145646" y="1754717"/>
                  </a:cubicBezTo>
                  <a:cubicBezTo>
                    <a:pt x="1044575" y="1783292"/>
                    <a:pt x="924454" y="1793346"/>
                    <a:pt x="821796" y="1786467"/>
                  </a:cubicBezTo>
                  <a:cubicBezTo>
                    <a:pt x="719138" y="1779588"/>
                    <a:pt x="621242" y="1755246"/>
                    <a:pt x="529696" y="1713442"/>
                  </a:cubicBezTo>
                  <a:cubicBezTo>
                    <a:pt x="438150" y="1671638"/>
                    <a:pt x="348192" y="1612900"/>
                    <a:pt x="272521" y="1535642"/>
                  </a:cubicBezTo>
                  <a:cubicBezTo>
                    <a:pt x="196850" y="1458384"/>
                    <a:pt x="120650" y="1353080"/>
                    <a:pt x="75671" y="1249892"/>
                  </a:cubicBezTo>
                  <a:cubicBezTo>
                    <a:pt x="30692" y="1146705"/>
                    <a:pt x="5292" y="1029229"/>
                    <a:pt x="2646" y="916517"/>
                  </a:cubicBezTo>
                  <a:cubicBezTo>
                    <a:pt x="0" y="803805"/>
                    <a:pt x="13229" y="685800"/>
                    <a:pt x="59796" y="573617"/>
                  </a:cubicBezTo>
                  <a:cubicBezTo>
                    <a:pt x="106363" y="461434"/>
                    <a:pt x="196321" y="328613"/>
                    <a:pt x="282046" y="243417"/>
                  </a:cubicBezTo>
                  <a:cubicBezTo>
                    <a:pt x="367771" y="158221"/>
                    <a:pt x="465667" y="102659"/>
                    <a:pt x="574146" y="62442"/>
                  </a:cubicBezTo>
                  <a:cubicBezTo>
                    <a:pt x="682625" y="22225"/>
                    <a:pt x="773113" y="0"/>
                    <a:pt x="891646" y="5292"/>
                  </a:cubicBezTo>
                  <a:close/>
                </a:path>
              </a:pathLst>
            </a:custGeom>
            <a:solidFill>
              <a:srgbClr val="2C02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 rot="4153106">
              <a:off x="4741164" y="2320568"/>
              <a:ext cx="2638551" cy="2636219"/>
            </a:xfrm>
            <a:custGeom>
              <a:avLst/>
              <a:gdLst>
                <a:gd name="connsiteX0" fmla="*/ 891646 w 1794933"/>
                <a:gd name="connsiteY0" fmla="*/ 5292 h 1793346"/>
                <a:gd name="connsiteX1" fmla="*/ 1285346 w 1794933"/>
                <a:gd name="connsiteY1" fmla="*/ 94192 h 1793346"/>
                <a:gd name="connsiteX2" fmla="*/ 1507596 w 1794933"/>
                <a:gd name="connsiteY2" fmla="*/ 246592 h 1793346"/>
                <a:gd name="connsiteX3" fmla="*/ 1723496 w 1794933"/>
                <a:gd name="connsiteY3" fmla="*/ 567267 h 1793346"/>
                <a:gd name="connsiteX4" fmla="*/ 1783821 w 1794933"/>
                <a:gd name="connsiteY4" fmla="*/ 960967 h 1793346"/>
                <a:gd name="connsiteX5" fmla="*/ 1656821 w 1794933"/>
                <a:gd name="connsiteY5" fmla="*/ 1361017 h 1793346"/>
                <a:gd name="connsiteX6" fmla="*/ 1428221 w 1794933"/>
                <a:gd name="connsiteY6" fmla="*/ 1615017 h 1793346"/>
                <a:gd name="connsiteX7" fmla="*/ 1145646 w 1794933"/>
                <a:gd name="connsiteY7" fmla="*/ 1754717 h 1793346"/>
                <a:gd name="connsiteX8" fmla="*/ 821796 w 1794933"/>
                <a:gd name="connsiteY8" fmla="*/ 1786467 h 1793346"/>
                <a:gd name="connsiteX9" fmla="*/ 529696 w 1794933"/>
                <a:gd name="connsiteY9" fmla="*/ 1713442 h 1793346"/>
                <a:gd name="connsiteX10" fmla="*/ 272521 w 1794933"/>
                <a:gd name="connsiteY10" fmla="*/ 1535642 h 1793346"/>
                <a:gd name="connsiteX11" fmla="*/ 75671 w 1794933"/>
                <a:gd name="connsiteY11" fmla="*/ 1249892 h 1793346"/>
                <a:gd name="connsiteX12" fmla="*/ 2646 w 1794933"/>
                <a:gd name="connsiteY12" fmla="*/ 916517 h 1793346"/>
                <a:gd name="connsiteX13" fmla="*/ 59796 w 1794933"/>
                <a:gd name="connsiteY13" fmla="*/ 573617 h 1793346"/>
                <a:gd name="connsiteX14" fmla="*/ 282046 w 1794933"/>
                <a:gd name="connsiteY14" fmla="*/ 243417 h 1793346"/>
                <a:gd name="connsiteX15" fmla="*/ 574146 w 1794933"/>
                <a:gd name="connsiteY15" fmla="*/ 62442 h 1793346"/>
                <a:gd name="connsiteX16" fmla="*/ 891646 w 1794933"/>
                <a:gd name="connsiteY16" fmla="*/ 5292 h 179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4933" h="1793346">
                  <a:moveTo>
                    <a:pt x="891646" y="5292"/>
                  </a:moveTo>
                  <a:cubicBezTo>
                    <a:pt x="1010179" y="10584"/>
                    <a:pt x="1182688" y="53975"/>
                    <a:pt x="1285346" y="94192"/>
                  </a:cubicBezTo>
                  <a:cubicBezTo>
                    <a:pt x="1388004" y="134409"/>
                    <a:pt x="1434571" y="167746"/>
                    <a:pt x="1507596" y="246592"/>
                  </a:cubicBezTo>
                  <a:cubicBezTo>
                    <a:pt x="1580621" y="325438"/>
                    <a:pt x="1677459" y="448205"/>
                    <a:pt x="1723496" y="567267"/>
                  </a:cubicBezTo>
                  <a:cubicBezTo>
                    <a:pt x="1769533" y="686329"/>
                    <a:pt x="1794933" y="828675"/>
                    <a:pt x="1783821" y="960967"/>
                  </a:cubicBezTo>
                  <a:cubicBezTo>
                    <a:pt x="1772709" y="1093259"/>
                    <a:pt x="1716088" y="1252009"/>
                    <a:pt x="1656821" y="1361017"/>
                  </a:cubicBezTo>
                  <a:cubicBezTo>
                    <a:pt x="1597554" y="1470025"/>
                    <a:pt x="1513417" y="1549400"/>
                    <a:pt x="1428221" y="1615017"/>
                  </a:cubicBezTo>
                  <a:cubicBezTo>
                    <a:pt x="1343025" y="1680634"/>
                    <a:pt x="1246717" y="1726142"/>
                    <a:pt x="1145646" y="1754717"/>
                  </a:cubicBezTo>
                  <a:cubicBezTo>
                    <a:pt x="1044575" y="1783292"/>
                    <a:pt x="924454" y="1793346"/>
                    <a:pt x="821796" y="1786467"/>
                  </a:cubicBezTo>
                  <a:cubicBezTo>
                    <a:pt x="719138" y="1779588"/>
                    <a:pt x="621242" y="1755246"/>
                    <a:pt x="529696" y="1713442"/>
                  </a:cubicBezTo>
                  <a:cubicBezTo>
                    <a:pt x="438150" y="1671638"/>
                    <a:pt x="348192" y="1612900"/>
                    <a:pt x="272521" y="1535642"/>
                  </a:cubicBezTo>
                  <a:cubicBezTo>
                    <a:pt x="196850" y="1458384"/>
                    <a:pt x="120650" y="1353080"/>
                    <a:pt x="75671" y="1249892"/>
                  </a:cubicBezTo>
                  <a:cubicBezTo>
                    <a:pt x="30692" y="1146705"/>
                    <a:pt x="5292" y="1029229"/>
                    <a:pt x="2646" y="916517"/>
                  </a:cubicBezTo>
                  <a:cubicBezTo>
                    <a:pt x="0" y="803805"/>
                    <a:pt x="13229" y="685800"/>
                    <a:pt x="59796" y="573617"/>
                  </a:cubicBezTo>
                  <a:cubicBezTo>
                    <a:pt x="106363" y="461434"/>
                    <a:pt x="196321" y="328613"/>
                    <a:pt x="282046" y="243417"/>
                  </a:cubicBezTo>
                  <a:cubicBezTo>
                    <a:pt x="367771" y="158221"/>
                    <a:pt x="465667" y="102659"/>
                    <a:pt x="574146" y="62442"/>
                  </a:cubicBezTo>
                  <a:cubicBezTo>
                    <a:pt x="682625" y="22225"/>
                    <a:pt x="773113" y="0"/>
                    <a:pt x="891646" y="529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5677" y="3429000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Quadratic elements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8158</TotalTime>
  <Words>9611</Words>
  <Application>Microsoft Office PowerPoint</Application>
  <PresentationFormat>On-screen Show (4:3)</PresentationFormat>
  <Paragraphs>1372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Cambria Math</vt:lpstr>
      <vt:lpstr>Wingdings</vt:lpstr>
      <vt:lpstr>Arial</vt:lpstr>
      <vt:lpstr>Times New Roman</vt:lpstr>
      <vt:lpstr>Comic Sans MS</vt:lpstr>
      <vt:lpstr>Symbol</vt:lpstr>
      <vt:lpstr>Courier New</vt:lpstr>
      <vt:lpstr>Malgun Gothic</vt:lpstr>
      <vt:lpstr>Euclid Symbol</vt:lpstr>
      <vt:lpstr>Calibri</vt:lpstr>
      <vt:lpstr>Euclid Math Two</vt:lpstr>
      <vt:lpstr>A_MyClass</vt:lpstr>
      <vt:lpstr>CHAP 5  Finite Element Analysis of Contact Problem</vt:lpstr>
      <vt:lpstr>Introduction</vt:lpstr>
      <vt:lpstr>Introduction</vt:lpstr>
      <vt:lpstr>Goals</vt:lpstr>
      <vt:lpstr>1D Contact Examples</vt:lpstr>
      <vt:lpstr>Contact Problem – Boundary Nonlinearity</vt:lpstr>
      <vt:lpstr>Why are contact problems difficult?</vt:lpstr>
      <vt:lpstr>Contact of a Cantilever Beam with a Rigid Block</vt:lpstr>
      <vt:lpstr>Cantilever Beam Contact with a Rigid Block cont.</vt:lpstr>
      <vt:lpstr>Cantilever Beam Contact with a Rigid Block cont.</vt:lpstr>
      <vt:lpstr>Cantilever Beam Contact with a Rigid Block cont.</vt:lpstr>
      <vt:lpstr>Cantilever Beam Contact with a Rigid Block cont.</vt:lpstr>
      <vt:lpstr>Cantilever Beam Contact with a Rigid Block cont.</vt:lpstr>
      <vt:lpstr>Beam Contact with Friction</vt:lpstr>
      <vt:lpstr>Beam Contact with Friction cont.</vt:lpstr>
      <vt:lpstr>Beam Contact with Friction cont.</vt:lpstr>
      <vt:lpstr>Beam Contact with Friction cont.</vt:lpstr>
      <vt:lpstr>Beam Contact with Friction cont.</vt:lpstr>
      <vt:lpstr>Observations</vt:lpstr>
      <vt:lpstr>General Formulation FOR 2D Contact Problems</vt:lpstr>
      <vt:lpstr>General Contact Formulation</vt:lpstr>
      <vt:lpstr>Contact Formulation cont.</vt:lpstr>
      <vt:lpstr>Ex) Project to a Parabola</vt:lpstr>
      <vt:lpstr>Variational Inequality</vt:lpstr>
      <vt:lpstr>Variational Inequality cont.</vt:lpstr>
      <vt:lpstr>Illustration of Projection</vt:lpstr>
      <vt:lpstr>Variational Inequality cont.</vt:lpstr>
      <vt:lpstr>Potential Energy and Directional Derivative</vt:lpstr>
      <vt:lpstr>Equivalence</vt:lpstr>
      <vt:lpstr>Constrained Optimization</vt:lpstr>
      <vt:lpstr>Constrained Optimization cont.</vt:lpstr>
      <vt:lpstr>Ex) Beam Deflection with Rigid Block</vt:lpstr>
      <vt:lpstr>Ex) Beam Deflection with Rigid Block</vt:lpstr>
      <vt:lpstr>Variational Equation</vt:lpstr>
      <vt:lpstr>Frictionless Contact Formulation</vt:lpstr>
      <vt:lpstr>Linearization</vt:lpstr>
      <vt:lpstr>Linearization cont.</vt:lpstr>
      <vt:lpstr>Ex) Frictionless Contact of a Block</vt:lpstr>
      <vt:lpstr>Ex) Frictionless Contact of a Block cont.</vt:lpstr>
      <vt:lpstr>Ex) Frictionless Contact of a Block cont.</vt:lpstr>
      <vt:lpstr>Frictional Contact Formulation</vt:lpstr>
      <vt:lpstr>Friction Force</vt:lpstr>
      <vt:lpstr>Linearization of Stick Form</vt:lpstr>
      <vt:lpstr>Linearization of Slip Form</vt:lpstr>
      <vt:lpstr>Linearization</vt:lpstr>
      <vt:lpstr>Ex) Frictional Slip of a Cantilever Beam</vt:lpstr>
      <vt:lpstr>Ex) Frictional Slip of a Cantilever Beam</vt:lpstr>
      <vt:lpstr>Ex) Frictional Slip of a Cantilever Beam</vt:lpstr>
      <vt:lpstr>Finite Element Formulation of Contact Problems</vt:lpstr>
      <vt:lpstr>Flexible-Rigid Body Contact</vt:lpstr>
      <vt:lpstr>Finite Element Formulation</vt:lpstr>
      <vt:lpstr>Finite Element Formulation cont.</vt:lpstr>
      <vt:lpstr>Collocation Integral</vt:lpstr>
      <vt:lpstr>Linearization</vt:lpstr>
      <vt:lpstr>Ex) Collocation Integration</vt:lpstr>
      <vt:lpstr>Ex) Collocation Integration</vt:lpstr>
      <vt:lpstr>Frictional Slip</vt:lpstr>
      <vt:lpstr>Frictional Slip cont.</vt:lpstr>
      <vt:lpstr>Flexible-Flexible Contact</vt:lpstr>
      <vt:lpstr>Flexible-Flexible Contact cont.</vt:lpstr>
      <vt:lpstr>Flexible-Flexible Contact cont.</vt:lpstr>
      <vt:lpstr>MATLAB Code for Contact Analysis</vt:lpstr>
      <vt:lpstr>MATLAB Code for Contact Analysis cont.</vt:lpstr>
      <vt:lpstr>PowerPoint Presentation</vt:lpstr>
      <vt:lpstr>PowerPoint Presentation</vt:lpstr>
      <vt:lpstr>Ex) Contact Compression of Two Elements</vt:lpstr>
      <vt:lpstr>PowerPoint Presentation</vt:lpstr>
      <vt:lpstr>3D Contact Analysis</vt:lpstr>
      <vt:lpstr>3D Contact Formulation</vt:lpstr>
      <vt:lpstr>3D Contact Formulation cont.</vt:lpstr>
      <vt:lpstr>3D Contact Formulation cont.</vt:lpstr>
      <vt:lpstr>CNTELM3D</vt:lpstr>
      <vt:lpstr>CNTELM3D cont.</vt:lpstr>
      <vt:lpstr>Ex) Contact Compression of Two 3D Elements</vt:lpstr>
      <vt:lpstr>Contact Analysis Procedure and Modeling Issues</vt:lpstr>
      <vt:lpstr>Types of Contact Interface</vt:lpstr>
      <vt:lpstr>Contact Search</vt:lpstr>
      <vt:lpstr>Contact Search cont.</vt:lpstr>
      <vt:lpstr>Contact-Target Contact</vt:lpstr>
      <vt:lpstr>Contact-Target Contact cont.</vt:lpstr>
      <vt:lpstr>Contact Formulation (Two-Step Procedure)</vt:lpstr>
      <vt:lpstr>Contact Tolerance and Load Increment</vt:lpstr>
      <vt:lpstr>Contact Force</vt:lpstr>
      <vt:lpstr>Contact Stiffness</vt:lpstr>
      <vt:lpstr>Lagrange Multiplier Method</vt:lpstr>
      <vt:lpstr>Observations</vt:lpstr>
      <vt:lpstr>Contact Formulation</vt:lpstr>
      <vt:lpstr>Friction Force</vt:lpstr>
      <vt:lpstr>Friction Force cont.</vt:lpstr>
      <vt:lpstr>Tangential Stiffness</vt:lpstr>
      <vt:lpstr>Selection of Target and Contact Surfaces</vt:lpstr>
      <vt:lpstr>Selection of Target and Contact Surfaces</vt:lpstr>
      <vt:lpstr>Flexible or Rigid Bodies?</vt:lpstr>
      <vt:lpstr>Effect of discretization</vt:lpstr>
      <vt:lpstr>Rigid-Body Motion</vt:lpstr>
      <vt:lpstr>Rigid-Body Motion</vt:lpstr>
      <vt:lpstr>Rigid-Body Motion</vt:lpstr>
      <vt:lpstr>Convergence Difficulty at a Corner</vt:lpstr>
      <vt:lpstr>Curved Contact Surface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Kim,Nam Ho</cp:lastModifiedBy>
  <cp:revision>582</cp:revision>
  <dcterms:created xsi:type="dcterms:W3CDTF">2008-06-19T01:15:29Z</dcterms:created>
  <dcterms:modified xsi:type="dcterms:W3CDTF">2025-09-19T14:38:00Z</dcterms:modified>
</cp:coreProperties>
</file>