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338" r:id="rId3"/>
    <p:sldId id="339" r:id="rId4"/>
    <p:sldId id="340" r:id="rId5"/>
    <p:sldId id="341" r:id="rId6"/>
    <p:sldId id="344" r:id="rId7"/>
    <p:sldId id="324" r:id="rId8"/>
    <p:sldId id="336" r:id="rId9"/>
    <p:sldId id="342" r:id="rId10"/>
    <p:sldId id="343" r:id="rId11"/>
    <p:sldId id="297" r:id="rId12"/>
    <p:sldId id="260" r:id="rId13"/>
    <p:sldId id="298" r:id="rId14"/>
    <p:sldId id="299" r:id="rId15"/>
    <p:sldId id="326" r:id="rId16"/>
    <p:sldId id="327" r:id="rId17"/>
    <p:sldId id="300" r:id="rId18"/>
    <p:sldId id="301" r:id="rId19"/>
    <p:sldId id="328" r:id="rId20"/>
    <p:sldId id="329" r:id="rId21"/>
    <p:sldId id="330" r:id="rId22"/>
    <p:sldId id="303" r:id="rId23"/>
    <p:sldId id="304" r:id="rId24"/>
    <p:sldId id="305" r:id="rId25"/>
    <p:sldId id="306" r:id="rId26"/>
    <p:sldId id="334" r:id="rId27"/>
    <p:sldId id="307" r:id="rId28"/>
    <p:sldId id="308" r:id="rId29"/>
    <p:sldId id="331" r:id="rId30"/>
    <p:sldId id="309" r:id="rId31"/>
    <p:sldId id="346" r:id="rId32"/>
    <p:sldId id="345" r:id="rId33"/>
    <p:sldId id="335" r:id="rId34"/>
  </p:sldIdLst>
  <p:sldSz cx="9144000" cy="6858000" type="screen4x3"/>
  <p:notesSz cx="7315200" cy="9601200"/>
  <p:embeddedFontLst>
    <p:embeddedFont>
      <p:font typeface="Comic Sans MS" pitchFamily="66" charset="0"/>
      <p:regular r:id="rId37"/>
      <p:bold r:id="rId38"/>
    </p:embeddedFont>
    <p:embeddedFont>
      <p:font typeface="Calibri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2C0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2" autoAdjust="0"/>
    <p:restoredTop sz="94712" autoAdjust="0"/>
  </p:normalViewPr>
  <p:slideViewPr>
    <p:cSldViewPr snapToGrid="0">
      <p:cViewPr varScale="1">
        <p:scale>
          <a:sx n="87" d="100"/>
          <a:sy n="87" d="100"/>
        </p:scale>
        <p:origin x="-49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50"/>
    </p:cViewPr>
  </p:sorterViewPr>
  <p:notesViewPr>
    <p:cSldViewPr snapToGrid="0">
      <p:cViewPr varScale="1">
        <p:scale>
          <a:sx n="87" d="100"/>
          <a:sy n="87" d="100"/>
        </p:scale>
        <p:origin x="-1632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4847B5B6-2CC1-415A-BF0B-B91BF3F4B293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1CBA9C19-D5B5-479D-9DD2-B09BF504B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90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E50FF48-A8B1-45EB-9454-0EAF06D42A74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2346C75-90DF-4626-8E1E-C123D8E122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8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49213"/>
            <a:ext cx="2262187" cy="6565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8" y="49213"/>
            <a:ext cx="6635750" cy="6565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741363"/>
            <a:ext cx="4378325" cy="587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1363"/>
            <a:ext cx="4378325" cy="587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88" y="49213"/>
            <a:ext cx="90503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475" y="741363"/>
            <a:ext cx="890905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0056" name="AutoShape 8"/>
          <p:cNvSpPr>
            <a:spLocks noChangeArrowheads="1"/>
          </p:cNvSpPr>
          <p:nvPr/>
        </p:nvSpPr>
        <p:spPr bwMode="auto">
          <a:xfrm>
            <a:off x="49213" y="49213"/>
            <a:ext cx="9050337" cy="6764337"/>
          </a:xfrm>
          <a:prstGeom prst="roundRect">
            <a:avLst>
              <a:gd name="adj" fmla="val 1667"/>
            </a:avLst>
          </a:prstGeom>
          <a:noFill/>
          <a:ln w="57150" cmpd="thickThin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8648700" y="6491288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EBA5E64E-1A6B-431E-969C-4188182C2756}" type="slidenum">
              <a:rPr lang="en-US" sz="1400"/>
              <a:pPr algn="r">
                <a:spcBef>
                  <a:spcPct val="50000"/>
                </a:spcBef>
              </a:pPr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omic Sans MS" pitchFamily="66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omic Sans MS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8864"/>
            <a:ext cx="7772400" cy="2443527"/>
          </a:xfrm>
        </p:spPr>
        <p:txBody>
          <a:bodyPr/>
          <a:lstStyle/>
          <a:p>
            <a:r>
              <a:rPr lang="en-US" dirty="0" smtClean="0"/>
              <a:t>Finite Element Analysis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Using </a:t>
            </a:r>
            <a:r>
              <a:rPr lang="en-US" dirty="0" err="1" smtClean="0"/>
              <a:t>Abaqus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945" y="3886200"/>
            <a:ext cx="7158181" cy="1914236"/>
          </a:xfrm>
        </p:spPr>
        <p:txBody>
          <a:bodyPr/>
          <a:lstStyle/>
          <a:p>
            <a:r>
              <a:rPr lang="en-US" dirty="0" smtClean="0"/>
              <a:t>Instructor</a:t>
            </a:r>
            <a:r>
              <a:rPr lang="en-US" dirty="0" smtClean="0"/>
              <a:t>: Nam-Ho Kim (nkim@ufl.edu)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Modeling</a:t>
            </a:r>
            <a:endParaRPr lang="en-US" dirty="0"/>
          </a:p>
        </p:txBody>
      </p:sp>
      <p:sp>
        <p:nvSpPr>
          <p:cNvPr id="124" name="직사각형 123"/>
          <p:cNvSpPr/>
          <p:nvPr/>
        </p:nvSpPr>
        <p:spPr bwMode="auto">
          <a:xfrm>
            <a:off x="3008155" y="4517250"/>
            <a:ext cx="2794000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직사각형 124"/>
          <p:cNvSpPr/>
          <p:nvPr/>
        </p:nvSpPr>
        <p:spPr bwMode="auto">
          <a:xfrm>
            <a:off x="3033555" y="4326750"/>
            <a:ext cx="3035300" cy="203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직사각형 126"/>
          <p:cNvSpPr/>
          <p:nvPr/>
        </p:nvSpPr>
        <p:spPr bwMode="auto">
          <a:xfrm>
            <a:off x="5802155" y="4364850"/>
            <a:ext cx="266700" cy="7620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직각 삼각형 127"/>
          <p:cNvSpPr/>
          <p:nvPr/>
        </p:nvSpPr>
        <p:spPr bwMode="auto">
          <a:xfrm flipH="1">
            <a:off x="5840255" y="4898250"/>
            <a:ext cx="304800" cy="241300"/>
          </a:xfrm>
          <a:prstGeom prst="rtTriangle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직각 삼각형 129"/>
          <p:cNvSpPr/>
          <p:nvPr/>
        </p:nvSpPr>
        <p:spPr bwMode="auto">
          <a:xfrm flipV="1">
            <a:off x="3008155" y="4326750"/>
            <a:ext cx="304800" cy="241300"/>
          </a:xfrm>
          <a:prstGeom prst="rtTriangle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직각 삼각형 136"/>
          <p:cNvSpPr/>
          <p:nvPr/>
        </p:nvSpPr>
        <p:spPr bwMode="auto">
          <a:xfrm flipV="1">
            <a:off x="5764055" y="4326750"/>
            <a:ext cx="304800" cy="24130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9" name="그룹 331"/>
          <p:cNvGrpSpPr/>
          <p:nvPr/>
        </p:nvGrpSpPr>
        <p:grpSpPr>
          <a:xfrm>
            <a:off x="2669673" y="3732796"/>
            <a:ext cx="3449982" cy="1692806"/>
            <a:chOff x="5160618" y="3470046"/>
            <a:chExt cx="3449982" cy="1692806"/>
          </a:xfrm>
        </p:grpSpPr>
        <p:cxnSp>
          <p:nvCxnSpPr>
            <p:cNvPr id="140" name="직선 화살표 연결선 139"/>
            <p:cNvCxnSpPr/>
            <p:nvPr/>
          </p:nvCxnSpPr>
          <p:spPr bwMode="auto">
            <a:xfrm rot="5400000">
              <a:off x="8140771" y="4077656"/>
              <a:ext cx="332088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41" name="이등변 삼각형 140"/>
            <p:cNvSpPr/>
            <p:nvPr/>
          </p:nvSpPr>
          <p:spPr bwMode="auto">
            <a:xfrm rot="5400000">
              <a:off x="5198081" y="4141574"/>
              <a:ext cx="166255" cy="237506"/>
            </a:xfrm>
            <a:prstGeom prst="triangle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2" name="직선 연결선 141"/>
            <p:cNvCxnSpPr/>
            <p:nvPr/>
          </p:nvCxnSpPr>
          <p:spPr bwMode="auto">
            <a:xfrm>
              <a:off x="5494892" y="4270598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43" name="직선 연결선 142"/>
            <p:cNvCxnSpPr/>
            <p:nvPr/>
          </p:nvCxnSpPr>
          <p:spPr bwMode="auto">
            <a:xfrm>
              <a:off x="6198142" y="4279777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44" name="직선 연결선 143"/>
            <p:cNvCxnSpPr/>
            <p:nvPr/>
          </p:nvCxnSpPr>
          <p:spPr bwMode="auto">
            <a:xfrm>
              <a:off x="6903215" y="4279779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45" name="직선 연결선 144"/>
            <p:cNvCxnSpPr/>
            <p:nvPr/>
          </p:nvCxnSpPr>
          <p:spPr bwMode="auto">
            <a:xfrm>
              <a:off x="7606465" y="4277941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46" name="직선 화살표 연결선 145"/>
            <p:cNvCxnSpPr/>
            <p:nvPr/>
          </p:nvCxnSpPr>
          <p:spPr bwMode="auto">
            <a:xfrm rot="5400000">
              <a:off x="7315049" y="3931807"/>
              <a:ext cx="594909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47" name="직선 화살표 연결선 146"/>
            <p:cNvCxnSpPr/>
            <p:nvPr/>
          </p:nvCxnSpPr>
          <p:spPr bwMode="auto">
            <a:xfrm rot="5400000">
              <a:off x="6620986" y="3953841"/>
              <a:ext cx="594909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48" name="직선 화살표 연결선 147"/>
            <p:cNvCxnSpPr/>
            <p:nvPr/>
          </p:nvCxnSpPr>
          <p:spPr bwMode="auto">
            <a:xfrm rot="5400000">
              <a:off x="5893873" y="3953841"/>
              <a:ext cx="594909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49" name="직선 연결선 148"/>
            <p:cNvCxnSpPr/>
            <p:nvPr/>
          </p:nvCxnSpPr>
          <p:spPr bwMode="auto">
            <a:xfrm>
              <a:off x="6207321" y="4861840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50" name="직선 연결선 149"/>
            <p:cNvCxnSpPr/>
            <p:nvPr/>
          </p:nvCxnSpPr>
          <p:spPr bwMode="auto">
            <a:xfrm>
              <a:off x="6912394" y="4872859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51" name="직선 연결선 150"/>
            <p:cNvCxnSpPr/>
            <p:nvPr/>
          </p:nvCxnSpPr>
          <p:spPr bwMode="auto">
            <a:xfrm>
              <a:off x="7604627" y="4871021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sp>
          <p:nvSpPr>
            <p:cNvPr id="152" name="이등변 삼각형 151"/>
            <p:cNvSpPr/>
            <p:nvPr/>
          </p:nvSpPr>
          <p:spPr bwMode="auto">
            <a:xfrm flipH="1">
              <a:off x="5399238" y="4925346"/>
              <a:ext cx="166255" cy="237506"/>
            </a:xfrm>
            <a:prstGeom prst="triangle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이등변 삼각형 152"/>
            <p:cNvSpPr/>
            <p:nvPr/>
          </p:nvSpPr>
          <p:spPr bwMode="auto">
            <a:xfrm rot="5400000">
              <a:off x="5196243" y="4712620"/>
              <a:ext cx="166255" cy="237506"/>
            </a:xfrm>
            <a:prstGeom prst="triangle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4" name="직선 연결선 153"/>
            <p:cNvCxnSpPr/>
            <p:nvPr/>
          </p:nvCxnSpPr>
          <p:spPr bwMode="auto">
            <a:xfrm>
              <a:off x="5504071" y="4852661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55" name="직선 연결선 154"/>
            <p:cNvCxnSpPr/>
            <p:nvPr/>
          </p:nvCxnSpPr>
          <p:spPr bwMode="auto">
            <a:xfrm rot="5400000" flipH="1" flipV="1">
              <a:off x="8006268" y="4567581"/>
              <a:ext cx="581175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56" name="직선 연결선 155"/>
            <p:cNvCxnSpPr/>
            <p:nvPr/>
          </p:nvCxnSpPr>
          <p:spPr bwMode="auto">
            <a:xfrm rot="5400000" flipH="1" flipV="1">
              <a:off x="7310359" y="4576760"/>
              <a:ext cx="581175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57" name="직선 연결선 156"/>
            <p:cNvCxnSpPr/>
            <p:nvPr/>
          </p:nvCxnSpPr>
          <p:spPr bwMode="auto">
            <a:xfrm rot="5400000" flipH="1" flipV="1">
              <a:off x="6605291" y="4576760"/>
              <a:ext cx="581175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58" name="직선 연결선 157"/>
            <p:cNvCxnSpPr/>
            <p:nvPr/>
          </p:nvCxnSpPr>
          <p:spPr bwMode="auto">
            <a:xfrm rot="5400000" flipH="1" flipV="1">
              <a:off x="5909393" y="4563907"/>
              <a:ext cx="581175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59" name="직선 연결선 158"/>
            <p:cNvCxnSpPr/>
            <p:nvPr/>
          </p:nvCxnSpPr>
          <p:spPr bwMode="auto">
            <a:xfrm rot="5400000" flipH="1" flipV="1">
              <a:off x="5193297" y="4541874"/>
              <a:ext cx="581175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sp>
          <p:nvSpPr>
            <p:cNvPr id="160" name="이등변 삼각형 159"/>
            <p:cNvSpPr/>
            <p:nvPr/>
          </p:nvSpPr>
          <p:spPr bwMode="auto">
            <a:xfrm flipH="1">
              <a:off x="5401076" y="4354300"/>
              <a:ext cx="166255" cy="237506"/>
            </a:xfrm>
            <a:prstGeom prst="triangle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1" name="직선 연결선 160"/>
            <p:cNvCxnSpPr/>
            <p:nvPr/>
          </p:nvCxnSpPr>
          <p:spPr bwMode="auto">
            <a:xfrm flipV="1">
              <a:off x="8309556" y="4076700"/>
              <a:ext cx="256111" cy="20997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62" name="직선 연결선 161"/>
            <p:cNvCxnSpPr/>
            <p:nvPr/>
          </p:nvCxnSpPr>
          <p:spPr bwMode="auto">
            <a:xfrm flipV="1">
              <a:off x="7623756" y="4064000"/>
              <a:ext cx="250244" cy="20997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63" name="직선 연결선 162"/>
            <p:cNvCxnSpPr/>
            <p:nvPr/>
          </p:nvCxnSpPr>
          <p:spPr bwMode="auto">
            <a:xfrm flipV="1">
              <a:off x="6925256" y="4064000"/>
              <a:ext cx="313744" cy="22267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64" name="직선 연결선 163"/>
            <p:cNvCxnSpPr/>
            <p:nvPr/>
          </p:nvCxnSpPr>
          <p:spPr bwMode="auto">
            <a:xfrm flipV="1">
              <a:off x="6214056" y="4051300"/>
              <a:ext cx="275644" cy="22267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65" name="직선 연결선 164"/>
            <p:cNvCxnSpPr/>
            <p:nvPr/>
          </p:nvCxnSpPr>
          <p:spPr bwMode="auto">
            <a:xfrm flipV="1">
              <a:off x="8309556" y="4648200"/>
              <a:ext cx="301044" cy="22267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66" name="직선 연결선 165"/>
            <p:cNvCxnSpPr/>
            <p:nvPr/>
          </p:nvCxnSpPr>
          <p:spPr bwMode="auto">
            <a:xfrm>
              <a:off x="5740400" y="4051300"/>
              <a:ext cx="2857500" cy="2540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직선 연결선 166"/>
            <p:cNvCxnSpPr/>
            <p:nvPr/>
          </p:nvCxnSpPr>
          <p:spPr bwMode="auto">
            <a:xfrm rot="16200000" flipH="1">
              <a:off x="8293100" y="4356100"/>
              <a:ext cx="584200" cy="2540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직선 화살표 연결선 167"/>
            <p:cNvCxnSpPr/>
            <p:nvPr/>
          </p:nvCxnSpPr>
          <p:spPr bwMode="auto">
            <a:xfrm rot="5400000">
              <a:off x="8407471" y="3912556"/>
              <a:ext cx="332088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69" name="직선 화살표 연결선 168"/>
            <p:cNvCxnSpPr/>
            <p:nvPr/>
          </p:nvCxnSpPr>
          <p:spPr bwMode="auto">
            <a:xfrm rot="5400000">
              <a:off x="7581749" y="3766707"/>
              <a:ext cx="594909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70" name="직선 화살표 연결선 169"/>
            <p:cNvCxnSpPr/>
            <p:nvPr/>
          </p:nvCxnSpPr>
          <p:spPr bwMode="auto">
            <a:xfrm rot="5400000">
              <a:off x="6887686" y="3788741"/>
              <a:ext cx="594909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71" name="직선 화살표 연결선 170"/>
            <p:cNvCxnSpPr/>
            <p:nvPr/>
          </p:nvCxnSpPr>
          <p:spPr bwMode="auto">
            <a:xfrm rot="5400000">
              <a:off x="6160573" y="3788741"/>
              <a:ext cx="594909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72" name="이등변 삼각형 171"/>
            <p:cNvSpPr/>
            <p:nvPr/>
          </p:nvSpPr>
          <p:spPr bwMode="auto">
            <a:xfrm rot="5400000">
              <a:off x="5515581" y="3925675"/>
              <a:ext cx="166255" cy="237506"/>
            </a:xfrm>
            <a:prstGeom prst="triangle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3" name="직선 화살표 연결선 172"/>
            <p:cNvCxnSpPr/>
            <p:nvPr/>
          </p:nvCxnSpPr>
          <p:spPr bwMode="auto">
            <a:xfrm rot="5400000">
              <a:off x="5325043" y="4060213"/>
              <a:ext cx="341270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76" name="직선 화살표 연결선 175"/>
            <p:cNvCxnSpPr/>
            <p:nvPr/>
          </p:nvCxnSpPr>
          <p:spPr bwMode="auto">
            <a:xfrm rot="5400000">
              <a:off x="5591743" y="3895113"/>
              <a:ext cx="341270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77" name="직선 연결선 176"/>
            <p:cNvCxnSpPr/>
            <p:nvPr/>
          </p:nvCxnSpPr>
          <p:spPr bwMode="auto">
            <a:xfrm flipV="1">
              <a:off x="5515556" y="4051300"/>
              <a:ext cx="275644" cy="20997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</p:grpSp>
      <p:grpSp>
        <p:nvGrpSpPr>
          <p:cNvPr id="178" name="그룹 140"/>
          <p:cNvGrpSpPr/>
          <p:nvPr/>
        </p:nvGrpSpPr>
        <p:grpSpPr>
          <a:xfrm>
            <a:off x="2755166" y="1044995"/>
            <a:ext cx="3145153" cy="956660"/>
            <a:chOff x="5160773" y="1001494"/>
            <a:chExt cx="3145153" cy="956660"/>
          </a:xfrm>
        </p:grpSpPr>
        <p:cxnSp>
          <p:nvCxnSpPr>
            <p:cNvPr id="179" name="직선 화살표 연결선 178"/>
            <p:cNvCxnSpPr/>
            <p:nvPr/>
          </p:nvCxnSpPr>
          <p:spPr bwMode="auto">
            <a:xfrm rot="5400000">
              <a:off x="8139088" y="1444004"/>
              <a:ext cx="332088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81" name="이등변 삼각형 180"/>
            <p:cNvSpPr/>
            <p:nvPr/>
          </p:nvSpPr>
          <p:spPr bwMode="auto">
            <a:xfrm flipH="1">
              <a:off x="5399393" y="1720648"/>
              <a:ext cx="166255" cy="237506"/>
            </a:xfrm>
            <a:prstGeom prst="triangle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이등변 삼각형 191"/>
            <p:cNvSpPr/>
            <p:nvPr/>
          </p:nvSpPr>
          <p:spPr bwMode="auto">
            <a:xfrm rot="5400000">
              <a:off x="5196398" y="1507922"/>
              <a:ext cx="166255" cy="237506"/>
            </a:xfrm>
            <a:prstGeom prst="triangle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3" name="직선 연결선 182"/>
            <p:cNvCxnSpPr/>
            <p:nvPr/>
          </p:nvCxnSpPr>
          <p:spPr bwMode="auto">
            <a:xfrm>
              <a:off x="5493209" y="1636946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84" name="직선 연결선 183"/>
            <p:cNvCxnSpPr/>
            <p:nvPr/>
          </p:nvCxnSpPr>
          <p:spPr bwMode="auto">
            <a:xfrm>
              <a:off x="6196459" y="1646125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85" name="직선 연결선 184"/>
            <p:cNvCxnSpPr/>
            <p:nvPr/>
          </p:nvCxnSpPr>
          <p:spPr bwMode="auto">
            <a:xfrm>
              <a:off x="6901532" y="1646127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86" name="직선 연결선 185"/>
            <p:cNvCxnSpPr/>
            <p:nvPr/>
          </p:nvCxnSpPr>
          <p:spPr bwMode="auto">
            <a:xfrm>
              <a:off x="7604782" y="1644289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87" name="직선 화살표 연결선 186"/>
            <p:cNvCxnSpPr/>
            <p:nvPr/>
          </p:nvCxnSpPr>
          <p:spPr bwMode="auto">
            <a:xfrm rot="5400000">
              <a:off x="7313366" y="1298155"/>
              <a:ext cx="594909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88" name="직선 화살표 연결선 187"/>
            <p:cNvCxnSpPr/>
            <p:nvPr/>
          </p:nvCxnSpPr>
          <p:spPr bwMode="auto">
            <a:xfrm rot="5400000">
              <a:off x="6619303" y="1320189"/>
              <a:ext cx="594909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89" name="직선 화살표 연결선 188"/>
            <p:cNvCxnSpPr/>
            <p:nvPr/>
          </p:nvCxnSpPr>
          <p:spPr bwMode="auto">
            <a:xfrm rot="5400000">
              <a:off x="5892190" y="1320189"/>
              <a:ext cx="594909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90" name="직선 화살표 연결선 189"/>
            <p:cNvCxnSpPr/>
            <p:nvPr/>
          </p:nvCxnSpPr>
          <p:spPr bwMode="auto">
            <a:xfrm rot="5400000">
              <a:off x="5323360" y="1426561"/>
              <a:ext cx="341270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194" name="TextBox 193"/>
          <p:cNvSpPr txBox="1"/>
          <p:nvPr/>
        </p:nvSpPr>
        <p:spPr>
          <a:xfrm>
            <a:off x="419100" y="2219222"/>
            <a:ext cx="8521700" cy="138499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Line (Beam element)</a:t>
            </a:r>
          </a:p>
          <a:p>
            <a:r>
              <a:rPr lang="en-US" sz="2800" dirty="0" smtClean="0">
                <a:latin typeface="Comic Sans MS" pitchFamily="66" charset="0"/>
              </a:rPr>
              <a:t>	- </a:t>
            </a:r>
            <a:r>
              <a:rPr lang="en-US" sz="2800" dirty="0" err="1" smtClean="0">
                <a:latin typeface="Comic Sans MS" pitchFamily="66" charset="0"/>
              </a:rPr>
              <a:t>Discretized</a:t>
            </a:r>
            <a:r>
              <a:rPr lang="en-US" sz="2800" dirty="0" smtClean="0">
                <a:latin typeface="Comic Sans MS" pitchFamily="66" charset="0"/>
              </a:rPr>
              <a:t> geometry with beam element</a:t>
            </a:r>
          </a:p>
          <a:p>
            <a:r>
              <a:rPr lang="en-US" sz="2800" dirty="0" smtClean="0">
                <a:latin typeface="Comic Sans MS" pitchFamily="66" charset="0"/>
              </a:rPr>
              <a:t>	- </a:t>
            </a:r>
            <a:r>
              <a:rPr lang="en-US" sz="2800" dirty="0" err="1" smtClean="0">
                <a:latin typeface="Comic Sans MS" pitchFamily="66" charset="0"/>
              </a:rPr>
              <a:t>Discretized</a:t>
            </a:r>
            <a:r>
              <a:rPr lang="en-US" sz="2800" dirty="0" smtClean="0">
                <a:latin typeface="Comic Sans MS" pitchFamily="66" charset="0"/>
              </a:rPr>
              <a:t> BC and load on nodes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358399" y="5219918"/>
            <a:ext cx="8328401" cy="138499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Volume (Solid element)</a:t>
            </a:r>
          </a:p>
          <a:p>
            <a:r>
              <a:rPr lang="en-US" sz="2800" dirty="0" smtClean="0">
                <a:latin typeface="Comic Sans MS" pitchFamily="66" charset="0"/>
              </a:rPr>
              <a:t>	- </a:t>
            </a:r>
            <a:r>
              <a:rPr lang="en-US" sz="2800" dirty="0" err="1" smtClean="0">
                <a:latin typeface="Comic Sans MS" pitchFamily="66" charset="0"/>
              </a:rPr>
              <a:t>Discretized</a:t>
            </a:r>
            <a:r>
              <a:rPr lang="en-US" sz="2800" dirty="0" smtClean="0">
                <a:latin typeface="Comic Sans MS" pitchFamily="66" charset="0"/>
              </a:rPr>
              <a:t> geometry with solid element</a:t>
            </a:r>
          </a:p>
          <a:p>
            <a:r>
              <a:rPr lang="en-US" sz="2800" dirty="0" smtClean="0">
                <a:latin typeface="Comic Sans MS" pitchFamily="66" charset="0"/>
              </a:rPr>
              <a:t>	- </a:t>
            </a:r>
            <a:r>
              <a:rPr lang="en-US" sz="2800" dirty="0" err="1" smtClean="0">
                <a:latin typeface="Comic Sans MS" pitchFamily="66" charset="0"/>
              </a:rPr>
              <a:t>Discretized</a:t>
            </a:r>
            <a:r>
              <a:rPr lang="en-US" sz="2800" dirty="0" smtClean="0">
                <a:latin typeface="Comic Sans MS" pitchFamily="66" charset="0"/>
              </a:rPr>
              <a:t> BC and load on nodes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maea210-02:2080/v6.9/books/gsa/graphics/gst-main-window-n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88" y="798150"/>
            <a:ext cx="7772400" cy="59421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</a:t>
            </a:r>
            <a:r>
              <a:rPr lang="en-US" dirty="0" err="1" smtClean="0"/>
              <a:t>Abaqus</a:t>
            </a:r>
            <a:r>
              <a:rPr lang="en-US" dirty="0" smtClean="0"/>
              <a:t>/CAE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476659"/>
            <a:ext cx="2951402" cy="511240"/>
          </a:xfrm>
        </p:spPr>
        <p:txBody>
          <a:bodyPr/>
          <a:lstStyle/>
          <a:p>
            <a:r>
              <a:rPr lang="en-US" dirty="0" smtClean="0"/>
              <a:t>Startup window</a:t>
            </a:r>
            <a:endParaRPr lang="en-US" dirty="0"/>
          </a:p>
        </p:txBody>
      </p:sp>
      <p:pic>
        <p:nvPicPr>
          <p:cNvPr id="40962" name="Picture 2" descr="http://maea210-02:2080/v6.9/books/gsa/graphics/gsi-start-cae-n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4188" y="2133226"/>
            <a:ext cx="4269631" cy="306680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Overhead Hoist</a:t>
            </a:r>
            <a:endParaRPr lang="en-US" dirty="0"/>
          </a:p>
        </p:txBody>
      </p:sp>
      <p:pic>
        <p:nvPicPr>
          <p:cNvPr id="4" name="Content Placeholder 3" descr="gsx-hoist-schemat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1128" y="752652"/>
            <a:ext cx="6872056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475" y="1042163"/>
          <a:ext cx="890905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810"/>
                <a:gridCol w="1781810"/>
                <a:gridCol w="1781810"/>
                <a:gridCol w="1781810"/>
                <a:gridCol w="17818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Quantity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 (mm)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 Unit (ft)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 Unit (inch)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lbf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lbf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tonne (10</a:t>
                      </a:r>
                      <a:r>
                        <a:rPr lang="en-US" baseline="30000"/>
                        <a:t>3</a:t>
                      </a:r>
                      <a:r>
                        <a:rPr lang="en-US"/>
                        <a:t> 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slug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lbf s</a:t>
                      </a:r>
                      <a:r>
                        <a:rPr lang="en-US" baseline="30000"/>
                        <a:t>2</a:t>
                      </a:r>
                      <a:r>
                        <a:rPr lang="en-US"/>
                        <a:t>/in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Pa (N/m</a:t>
                      </a:r>
                      <a:r>
                        <a:rPr lang="en-US" baseline="30000"/>
                        <a:t>2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MPa (N/mm</a:t>
                      </a:r>
                      <a:r>
                        <a:rPr lang="en-US" baseline="30000"/>
                        <a:t>2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lbf/ft</a:t>
                      </a:r>
                      <a:r>
                        <a:rPr lang="en-US" baseline="3000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psi (lbf/in</a:t>
                      </a:r>
                      <a:r>
                        <a:rPr lang="en-US" baseline="30000"/>
                        <a:t>2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mJ (10</a:t>
                      </a:r>
                      <a:r>
                        <a:rPr lang="en-US" baseline="30000"/>
                        <a:t>–3</a:t>
                      </a:r>
                      <a:r>
                        <a:rPr lang="en-US"/>
                        <a:t> 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ft lbf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 lbf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kg/m</a:t>
                      </a:r>
                      <a:r>
                        <a:rPr lang="en-US" baseline="3000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tonne/mm</a:t>
                      </a:r>
                      <a:r>
                        <a:rPr lang="en-US" baseline="3000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slug/ft</a:t>
                      </a:r>
                      <a:r>
                        <a:rPr lang="en-US" baseline="3000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lbf</a:t>
                      </a:r>
                      <a:r>
                        <a:rPr lang="en-US" dirty="0"/>
                        <a:t> s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/in</a:t>
                      </a:r>
                      <a:r>
                        <a:rPr lang="en-US" baseline="30000" dirty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76926" y="4396874"/>
            <a:ext cx="4596130" cy="964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Comic Sans MS" pitchFamily="66" charset="0"/>
              </a:rPr>
              <a:t>Abaqus</a:t>
            </a:r>
            <a:r>
              <a:rPr lang="en-US" sz="2000" dirty="0" smtClean="0">
                <a:latin typeface="Comic Sans MS" pitchFamily="66" charset="0"/>
              </a:rPr>
              <a:t> does not have built-in units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Users must use consistent units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</a:p>
          <a:p>
            <a:pPr lvl="1"/>
            <a:r>
              <a:rPr lang="en-US" dirty="0" smtClean="0"/>
              <a:t>Create 2D Planar, Deformable, Wire, Approx size = 4.0</a:t>
            </a:r>
          </a:p>
          <a:p>
            <a:pPr lvl="1"/>
            <a:r>
              <a:rPr lang="en-US" dirty="0" smtClean="0"/>
              <a:t>Provide complete constrains and dimensions</a:t>
            </a:r>
          </a:p>
          <a:p>
            <a:pPr lvl="1"/>
            <a:r>
              <a:rPr lang="en-US" dirty="0" smtClean="0"/>
              <a:t>Merge duplicate points</a:t>
            </a:r>
          </a:p>
          <a:p>
            <a:pPr lvl="1"/>
            <a:endParaRPr lang="en-US" dirty="0"/>
          </a:p>
        </p:txBody>
      </p:sp>
      <p:pic>
        <p:nvPicPr>
          <p:cNvPr id="15362" name="Picture 2" descr="http://maea210-02:2080/v6.9/books/gsa/graphics/gss-frame-part-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511" y="2755285"/>
            <a:ext cx="5515989" cy="3846136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8438" y="1730375"/>
            <a:ext cx="22955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exact geometry</a:t>
            </a:r>
          </a:p>
          <a:p>
            <a:pPr lvl="1"/>
            <a:r>
              <a:rPr lang="en-US" dirty="0" smtClean="0"/>
              <a:t>Add constraints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Add dimension</a:t>
            </a:r>
          </a:p>
          <a:p>
            <a:pPr lvl="1"/>
            <a:r>
              <a:rPr lang="en-US" dirty="0" smtClean="0"/>
              <a:t>Over constraint warning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15362" name="Picture 2" descr="http://maea210-02:2080/v6.9/books/gsa/graphics/gss-frame-part-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1701" y="1361845"/>
            <a:ext cx="5459940" cy="3807055"/>
          </a:xfrm>
          <a:prstGeom prst="rect">
            <a:avLst/>
          </a:prstGeom>
          <a:noFill/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25" y="130492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25" y="497522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2038" y="1763713"/>
            <a:ext cx="1228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 geometry modeling</a:t>
            </a:r>
          </a:p>
          <a:p>
            <a:pPr lvl="1">
              <a:buNone/>
            </a:pPr>
            <a:r>
              <a:rPr lang="en-US" dirty="0" smtClean="0"/>
              <a:t>1.  Go back to the sketch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825" y="1731963"/>
            <a:ext cx="24193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6725" y="1724025"/>
            <a:ext cx="24193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4571097" y="1250434"/>
            <a:ext cx="2783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>
                <a:latin typeface="Comic Sans MS" pitchFamily="66" charset="0"/>
              </a:rPr>
              <a:t>2. Update geometry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Material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Name: Steel</a:t>
            </a:r>
          </a:p>
          <a:p>
            <a:pPr lvl="1"/>
            <a:r>
              <a:rPr lang="en-US" dirty="0" smtClean="0"/>
              <a:t>Mechanical</a:t>
            </a:r>
            <a:br>
              <a:rPr lang="en-US" dirty="0" smtClean="0"/>
            </a:br>
            <a:r>
              <a:rPr lang="en-US" dirty="0" smtClean="0"/>
              <a:t>Elasticity</a:t>
            </a:r>
            <a:br>
              <a:rPr lang="en-US" dirty="0" smtClean="0"/>
            </a:br>
            <a:r>
              <a:rPr lang="en-US" dirty="0" smtClean="0"/>
              <a:t>Elastic</a:t>
            </a:r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7013" y="557605"/>
            <a:ext cx="4764087" cy="613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Section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cross-sectional area using CLI (diameter = 5mm)</a:t>
            </a:r>
          </a:p>
          <a:p>
            <a:r>
              <a:rPr lang="en-US" dirty="0" smtClean="0"/>
              <a:t>Sections</a:t>
            </a:r>
          </a:p>
          <a:p>
            <a:pPr lvl="1"/>
            <a:r>
              <a:rPr lang="en-US" dirty="0" smtClean="0"/>
              <a:t>Name: </a:t>
            </a:r>
            <a:r>
              <a:rPr lang="en-US" dirty="0" err="1" smtClean="0"/>
              <a:t>Circular_Section</a:t>
            </a:r>
            <a:endParaRPr lang="en-US" dirty="0" smtClean="0"/>
          </a:p>
          <a:p>
            <a:pPr lvl="1"/>
            <a:r>
              <a:rPr lang="en-US" dirty="0" smtClean="0"/>
              <a:t>Beam, Truss</a:t>
            </a:r>
          </a:p>
          <a:p>
            <a:pPr lvl="1"/>
            <a:r>
              <a:rPr lang="en-US" dirty="0" smtClean="0"/>
              <a:t>Choose material (Steel)</a:t>
            </a:r>
          </a:p>
          <a:p>
            <a:pPr lvl="1"/>
            <a:r>
              <a:rPr lang="en-US" dirty="0" smtClean="0"/>
              <a:t>Write area</a:t>
            </a: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0" y="1425575"/>
            <a:ext cx="2438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8450" y="4057650"/>
            <a:ext cx="27813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Section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the section to the part</a:t>
            </a:r>
          </a:p>
          <a:p>
            <a:pPr lvl="1"/>
            <a:r>
              <a:rPr lang="en-US" dirty="0" smtClean="0"/>
              <a:t>Section Assignments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Select all wires</a:t>
            </a:r>
          </a:p>
          <a:p>
            <a:pPr lvl="1"/>
            <a:r>
              <a:rPr lang="en-US" dirty="0" smtClean="0"/>
              <a:t>Assign </a:t>
            </a:r>
            <a:r>
              <a:rPr lang="en-US" dirty="0" err="1" smtClean="0"/>
              <a:t>Circular_Section</a:t>
            </a:r>
            <a:endParaRPr lang="en-US" dirty="0"/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4013" y="3941763"/>
            <a:ext cx="26955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9725" y="801688"/>
            <a:ext cx="2419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Abaqus</a:t>
            </a:r>
            <a:r>
              <a:rPr lang="en-US" dirty="0" smtClean="0"/>
              <a:t> Basics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192374" y="3402835"/>
            <a:ext cx="2743200" cy="63948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Simulation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Arial" charset="0"/>
              </a:rPr>
              <a:t>Abaqus</a:t>
            </a:r>
            <a:r>
              <a:rPr lang="en-US" sz="2000" dirty="0" smtClean="0">
                <a:latin typeface="Arial" charset="0"/>
              </a:rPr>
              <a:t>/Standard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192374" y="4243853"/>
            <a:ext cx="2743200" cy="117506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Output file: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Job.odb, job.dat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192374" y="5622200"/>
            <a:ext cx="2743200" cy="87319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Postprocessing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Arial" charset="0"/>
              </a:rPr>
              <a:t>Abaqus</a:t>
            </a:r>
            <a:r>
              <a:rPr lang="en-US" sz="2000" dirty="0" smtClean="0">
                <a:latin typeface="Arial" charset="0"/>
              </a:rPr>
              <a:t>/CAE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>
            <a:stCxn id="6" idx="2"/>
            <a:endCxn id="7" idx="0"/>
          </p:cNvCxnSpPr>
          <p:nvPr/>
        </p:nvCxnSpPr>
        <p:spPr bwMode="auto">
          <a:xfrm rot="5400000">
            <a:off x="4463207" y="4143085"/>
            <a:ext cx="201535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7" idx="4"/>
            <a:endCxn id="8" idx="0"/>
          </p:cNvCxnSpPr>
          <p:nvPr/>
        </p:nvCxnSpPr>
        <p:spPr bwMode="auto">
          <a:xfrm rot="5400000">
            <a:off x="4462333" y="5520558"/>
            <a:ext cx="203283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그룹 20"/>
          <p:cNvGrpSpPr/>
          <p:nvPr/>
        </p:nvGrpSpPr>
        <p:grpSpPr>
          <a:xfrm>
            <a:off x="3231500" y="988699"/>
            <a:ext cx="4960905" cy="866274"/>
            <a:chOff x="1237046" y="937290"/>
            <a:chExt cx="4960905" cy="866274"/>
          </a:xfrm>
        </p:grpSpPr>
        <p:sp>
          <p:nvSpPr>
            <p:cNvPr id="4" name="Rectangle 3"/>
            <p:cNvSpPr/>
            <p:nvPr/>
          </p:nvSpPr>
          <p:spPr bwMode="auto">
            <a:xfrm>
              <a:off x="1237046" y="937290"/>
              <a:ext cx="2743200" cy="866274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Preprocessing</a:t>
              </a:r>
            </a:p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latin typeface="Arial" charset="0"/>
                </a:rPr>
                <a:t>Abaqus</a:t>
              </a:r>
              <a:r>
                <a:rPr lang="en-US" sz="2000" dirty="0" smtClean="0">
                  <a:latin typeface="Arial" charset="0"/>
                </a:rPr>
                <a:t>/CAE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38645" y="1207992"/>
              <a:ext cx="2159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Interactive Mode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024394" y="2426052"/>
            <a:ext cx="247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Analysis Input file</a:t>
            </a:r>
          </a:p>
        </p:txBody>
      </p:sp>
      <p:sp>
        <p:nvSpPr>
          <p:cNvPr id="37" name="Oval 4"/>
          <p:cNvSpPr/>
          <p:nvPr/>
        </p:nvSpPr>
        <p:spPr bwMode="auto">
          <a:xfrm>
            <a:off x="3193274" y="2106746"/>
            <a:ext cx="2743200" cy="113175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file (text):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Job.inp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Straight Arrow Connector 11"/>
          <p:cNvCxnSpPr>
            <a:endCxn id="6" idx="0"/>
          </p:cNvCxnSpPr>
          <p:nvPr/>
        </p:nvCxnSpPr>
        <p:spPr bwMode="auto">
          <a:xfrm rot="5400000">
            <a:off x="4466214" y="3304174"/>
            <a:ext cx="196421" cy="9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11"/>
          <p:cNvCxnSpPr/>
          <p:nvPr/>
        </p:nvCxnSpPr>
        <p:spPr bwMode="auto">
          <a:xfrm rot="5400000">
            <a:off x="4435236" y="1980028"/>
            <a:ext cx="263079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왼쪽 중괄호 20"/>
          <p:cNvSpPr/>
          <p:nvPr/>
        </p:nvSpPr>
        <p:spPr bwMode="auto">
          <a:xfrm>
            <a:off x="2627585" y="2112579"/>
            <a:ext cx="451946" cy="3321269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2339" y="3566424"/>
            <a:ext cx="163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FEM Solver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and Analysis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parts can be assembled in a model</a:t>
            </a:r>
          </a:p>
          <a:p>
            <a:r>
              <a:rPr lang="en-US" dirty="0" smtClean="0"/>
              <a:t>Single assembly per model</a:t>
            </a:r>
          </a:p>
          <a:p>
            <a:r>
              <a:rPr lang="en-US" dirty="0" smtClean="0"/>
              <a:t>Assembly</a:t>
            </a:r>
          </a:p>
          <a:p>
            <a:pPr lvl="1"/>
            <a:r>
              <a:rPr lang="en-US" dirty="0" smtClean="0"/>
              <a:t>Instances: Choose the frame wireframe</a:t>
            </a:r>
          </a:p>
          <a:p>
            <a:r>
              <a:rPr lang="en-US" dirty="0" smtClean="0"/>
              <a:t>Analysis Step</a:t>
            </a:r>
          </a:p>
          <a:p>
            <a:pPr lvl="1"/>
            <a:r>
              <a:rPr lang="en-US" dirty="0" smtClean="0"/>
              <a:t>Configuring analysis procedure</a:t>
            </a:r>
          </a:p>
          <a:p>
            <a:r>
              <a:rPr lang="en-US" dirty="0" smtClean="0"/>
              <a:t>Steps</a:t>
            </a:r>
          </a:p>
          <a:p>
            <a:pPr lvl="1"/>
            <a:r>
              <a:rPr lang="en-US" dirty="0" smtClean="0"/>
              <a:t>Name: Apply Load</a:t>
            </a:r>
          </a:p>
          <a:p>
            <a:pPr lvl="1"/>
            <a:r>
              <a:rPr lang="en-US" dirty="0" smtClean="0"/>
              <a:t>Type: Linear perturbation</a:t>
            </a:r>
          </a:p>
          <a:p>
            <a:pPr lvl="1"/>
            <a:r>
              <a:rPr lang="en-US" dirty="0" smtClean="0"/>
              <a:t>Choose Static, Linear perturbation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9663" y="1450975"/>
            <a:ext cx="22764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and Analysis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614363"/>
            <a:ext cx="8909050" cy="5873750"/>
          </a:xfrm>
        </p:spPr>
        <p:txBody>
          <a:bodyPr/>
          <a:lstStyle/>
          <a:p>
            <a:r>
              <a:rPr lang="en-US" dirty="0" smtClean="0"/>
              <a:t>Examine Field Output Request (automatically requested)</a:t>
            </a:r>
          </a:p>
          <a:p>
            <a:r>
              <a:rPr lang="en-US" dirty="0" smtClean="0"/>
              <a:t>User can change the request</a:t>
            </a:r>
            <a:endParaRPr lang="en-US" dirty="0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639" y="1286719"/>
            <a:ext cx="3638907" cy="507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Boundary conditions: Displacements or rotations are known</a:t>
            </a:r>
          </a:p>
          <a:p>
            <a:r>
              <a:rPr lang="en-US" dirty="0" smtClean="0"/>
              <a:t>BCs</a:t>
            </a:r>
          </a:p>
          <a:p>
            <a:pPr lvl="1"/>
            <a:r>
              <a:rPr lang="en-US" dirty="0" smtClean="0"/>
              <a:t>Name: Fixed</a:t>
            </a:r>
          </a:p>
          <a:p>
            <a:pPr lvl="1"/>
            <a:r>
              <a:rPr lang="en-US" dirty="0" smtClean="0"/>
              <a:t>Step: Initial</a:t>
            </a:r>
          </a:p>
          <a:p>
            <a:pPr lvl="1"/>
            <a:r>
              <a:rPr lang="en-US" dirty="0" smtClean="0"/>
              <a:t>Category: Mechanical</a:t>
            </a:r>
          </a:p>
          <a:p>
            <a:pPr lvl="1"/>
            <a:r>
              <a:rPr lang="en-US" dirty="0" smtClean="0"/>
              <a:t>Type: Displacement/Rotation</a:t>
            </a:r>
          </a:p>
          <a:p>
            <a:pPr lvl="1"/>
            <a:r>
              <a:rPr lang="en-US" dirty="0" smtClean="0"/>
              <a:t>Choose lower-left point</a:t>
            </a:r>
          </a:p>
          <a:p>
            <a:pPr lvl="1"/>
            <a:r>
              <a:rPr lang="en-US" dirty="0" smtClean="0"/>
              <a:t>Select U1 and U2</a:t>
            </a:r>
          </a:p>
          <a:p>
            <a:r>
              <a:rPr lang="en-US" dirty="0" smtClean="0"/>
              <a:t>Repeat for lower-right corner</a:t>
            </a:r>
          </a:p>
          <a:p>
            <a:pPr lvl="1"/>
            <a:r>
              <a:rPr lang="en-US" dirty="0" smtClean="0"/>
              <a:t>Fix U2 only</a:t>
            </a:r>
            <a:endParaRPr lang="en-US" dirty="0"/>
          </a:p>
        </p:txBody>
      </p:sp>
      <p:pic>
        <p:nvPicPr>
          <p:cNvPr id="5" name="Content Placeholder 3" descr="gsx-hoist-schematic.png"/>
          <p:cNvPicPr>
            <a:picLocks noChangeAspect="1"/>
          </p:cNvPicPr>
          <p:nvPr/>
        </p:nvPicPr>
        <p:blipFill>
          <a:blip r:embed="rId2" cstate="print"/>
          <a:srcRect t="5621" r="29297" b="38253"/>
          <a:stretch>
            <a:fillRect/>
          </a:stretch>
        </p:blipFill>
        <p:spPr bwMode="auto">
          <a:xfrm>
            <a:off x="4610147" y="1227221"/>
            <a:ext cx="4252056" cy="288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775" y="4089400"/>
            <a:ext cx="26860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Loads</a:t>
            </a:r>
          </a:p>
          <a:p>
            <a:pPr lvl="1"/>
            <a:r>
              <a:rPr lang="en-US" dirty="0" smtClean="0"/>
              <a:t>Name: Force</a:t>
            </a:r>
          </a:p>
          <a:p>
            <a:pPr lvl="1"/>
            <a:r>
              <a:rPr lang="en-US" dirty="0" smtClean="0"/>
              <a:t>Step: Applied Load</a:t>
            </a:r>
          </a:p>
          <a:p>
            <a:pPr lvl="1"/>
            <a:r>
              <a:rPr lang="en-US" dirty="0" smtClean="0"/>
              <a:t>Category: Mechanical</a:t>
            </a:r>
          </a:p>
          <a:p>
            <a:pPr lvl="1"/>
            <a:r>
              <a:rPr lang="en-US" dirty="0" smtClean="0"/>
              <a:t>Type: Concentrated force</a:t>
            </a:r>
          </a:p>
          <a:p>
            <a:r>
              <a:rPr lang="en-US" dirty="0" smtClean="0"/>
              <a:t>Choose lower-center point</a:t>
            </a:r>
          </a:p>
          <a:p>
            <a:r>
              <a:rPr lang="en-US" dirty="0" smtClean="0"/>
              <a:t>CF2 = -10000.0</a:t>
            </a:r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075" y="3582988"/>
            <a:ext cx="26860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1038" y="420688"/>
            <a:ext cx="30575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Meshing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</a:p>
          <a:p>
            <a:pPr lvl="1"/>
            <a:r>
              <a:rPr lang="en-US" dirty="0" smtClean="0"/>
              <a:t>Part-1, Mesh</a:t>
            </a:r>
          </a:p>
          <a:p>
            <a:r>
              <a:rPr lang="en-US" dirty="0" smtClean="0"/>
              <a:t>Menu Mesh, Element Types (side menu    )</a:t>
            </a:r>
          </a:p>
          <a:p>
            <a:r>
              <a:rPr lang="en-US" dirty="0" smtClean="0"/>
              <a:t>Select all wireframes</a:t>
            </a:r>
          </a:p>
          <a:p>
            <a:r>
              <a:rPr lang="en-US" dirty="0" smtClean="0"/>
              <a:t>Library: Standard</a:t>
            </a:r>
          </a:p>
          <a:p>
            <a:r>
              <a:rPr lang="en-US" dirty="0" smtClean="0"/>
              <a:t>Order: Linear</a:t>
            </a:r>
          </a:p>
          <a:p>
            <a:r>
              <a:rPr lang="en-US" dirty="0" smtClean="0"/>
              <a:t>Family: Truss</a:t>
            </a:r>
          </a:p>
          <a:p>
            <a:r>
              <a:rPr lang="en-US" dirty="0" smtClean="0"/>
              <a:t>T2D2: 2-node linear</a:t>
            </a:r>
            <a:br>
              <a:rPr lang="en-US" dirty="0" smtClean="0"/>
            </a:br>
            <a:r>
              <a:rPr lang="en-US" dirty="0" smtClean="0"/>
              <a:t>           2-D truss</a:t>
            </a:r>
          </a:p>
          <a:p>
            <a:endParaRPr lang="en-US" dirty="0" smtClean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5388" y="2476500"/>
            <a:ext cx="5196399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725" y="182562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Meshing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Seed a mesh</a:t>
            </a:r>
          </a:p>
          <a:p>
            <a:pPr lvl="1"/>
            <a:r>
              <a:rPr lang="en-US" dirty="0" smtClean="0"/>
              <a:t>Control how to mesh (element size, etc)</a:t>
            </a:r>
          </a:p>
          <a:p>
            <a:r>
              <a:rPr lang="en-US" dirty="0" smtClean="0"/>
              <a:t>Menu Seed, Part (side menu    )</a:t>
            </a:r>
          </a:p>
          <a:p>
            <a:pPr lvl="1"/>
            <a:r>
              <a:rPr lang="en-US" dirty="0" smtClean="0"/>
              <a:t>Global size = 1.0</a:t>
            </a:r>
          </a:p>
          <a:p>
            <a:r>
              <a:rPr lang="en-US" dirty="0" smtClean="0"/>
              <a:t>Menu Mesh, Part, Yes (side menu    )</a:t>
            </a:r>
          </a:p>
          <a:p>
            <a:r>
              <a:rPr lang="en-US" dirty="0" smtClean="0"/>
              <a:t>Menu View, Part Display Option</a:t>
            </a:r>
          </a:p>
          <a:p>
            <a:pPr lvl="1"/>
            <a:r>
              <a:rPr lang="en-US" dirty="0" smtClean="0"/>
              <a:t>Label on</a:t>
            </a:r>
            <a:endParaRPr lang="en-US" dirty="0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5738" y="3606800"/>
            <a:ext cx="35147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82562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1925" y="279082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Menu Seed, Part (side menu    )</a:t>
            </a:r>
          </a:p>
          <a:p>
            <a:pPr lvl="1"/>
            <a:r>
              <a:rPr lang="en-US" dirty="0" smtClean="0"/>
              <a:t>Change the seed size (Global size) 1.0 to 0.5</a:t>
            </a:r>
          </a:p>
          <a:p>
            <a:pPr lvl="1"/>
            <a:r>
              <a:rPr lang="en-US" dirty="0" smtClean="0"/>
              <a:t>Delete the previous mesh</a:t>
            </a:r>
          </a:p>
          <a:p>
            <a:r>
              <a:rPr lang="en-US" dirty="0" smtClean="0"/>
              <a:t>Menu Mesh, Part, Yes (side menu    )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425" y="86042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925" y="182562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6975" y="3338513"/>
            <a:ext cx="52292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8" y="2971800"/>
            <a:ext cx="35147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Analysis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Jobs</a:t>
            </a:r>
          </a:p>
          <a:p>
            <a:r>
              <a:rPr lang="en-US" dirty="0" smtClean="0"/>
              <a:t>Jobs, Truss</a:t>
            </a:r>
          </a:p>
          <a:p>
            <a:pPr lvl="1"/>
            <a:r>
              <a:rPr lang="en-US" dirty="0" smtClean="0"/>
              <a:t>Data Check</a:t>
            </a:r>
          </a:p>
          <a:p>
            <a:pPr lvl="1"/>
            <a:r>
              <a:rPr lang="en-US" dirty="0" smtClean="0"/>
              <a:t>Monitor</a:t>
            </a:r>
          </a:p>
          <a:p>
            <a:pPr lvl="1"/>
            <a:r>
              <a:rPr lang="en-US" dirty="0" smtClean="0"/>
              <a:t>Continue (or, submit)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575" y="1892300"/>
            <a:ext cx="45148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74625"/>
            <a:ext cx="1752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“Model” tab to “Results” tab</a:t>
            </a:r>
          </a:p>
          <a:p>
            <a:r>
              <a:rPr lang="en-US" dirty="0" smtClean="0"/>
              <a:t>Menu File, Open Job.odb file</a:t>
            </a:r>
          </a:p>
          <a:p>
            <a:r>
              <a:rPr lang="en-US" dirty="0" smtClean="0"/>
              <a:t>Common Plot Option (side menu    ), click on the Labels tab</a:t>
            </a:r>
          </a:p>
          <a:p>
            <a:pPr>
              <a:buNone/>
            </a:pPr>
            <a:r>
              <a:rPr lang="en-US" dirty="0" smtClean="0"/>
              <a:t>		(Show element labels, Show node labels)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3325" y="190182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2898775"/>
            <a:ext cx="33147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4172156" y="2977634"/>
            <a:ext cx="4673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Set Font for All Model Labels…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8138" y="4014788"/>
            <a:ext cx="45815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Deformation scale</a:t>
            </a:r>
          </a:p>
          <a:p>
            <a:r>
              <a:rPr lang="en-US" dirty="0" smtClean="0"/>
              <a:t>Common Plot Option (side menu    ), click on the Basic tab, Deformation Scale Factor area </a:t>
            </a:r>
          </a:p>
          <a:p>
            <a:pPr>
              <a:buNone/>
            </a:pPr>
            <a:r>
              <a:rPr lang="en-US" dirty="0" smtClean="0"/>
              <a:t>		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160" y="2689883"/>
            <a:ext cx="33147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6284" y="2954611"/>
            <a:ext cx="49434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9601" y="137105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Analysis in ABAQUS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63393"/>
            <a:ext cx="8909050" cy="477809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Interactive mode</a:t>
            </a:r>
          </a:p>
          <a:p>
            <a:pPr lvl="1"/>
            <a:r>
              <a:rPr lang="en-US" dirty="0" smtClean="0"/>
              <a:t>Create an FE model and analysis using GUI</a:t>
            </a:r>
          </a:p>
          <a:p>
            <a:pPr lvl="1"/>
            <a:r>
              <a:rPr lang="en-US" dirty="0" smtClean="0"/>
              <a:t>Advantage: Automatic </a:t>
            </a:r>
            <a:r>
              <a:rPr lang="en-US" dirty="0" err="1" smtClean="0"/>
              <a:t>discretization</a:t>
            </a:r>
            <a:r>
              <a:rPr lang="en-US" dirty="0" smtClean="0"/>
              <a:t> and no need to remember commands</a:t>
            </a:r>
          </a:p>
          <a:p>
            <a:pPr lvl="1"/>
            <a:r>
              <a:rPr lang="en-US" dirty="0" smtClean="0"/>
              <a:t>Disadvantage: No automatic procedures for changing model or parameters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Python script</a:t>
            </a:r>
          </a:p>
          <a:p>
            <a:pPr lvl="1"/>
            <a:r>
              <a:rPr lang="en-US" dirty="0" smtClean="0"/>
              <a:t>All GUI user actions will be saved as Python script</a:t>
            </a:r>
          </a:p>
          <a:p>
            <a:pPr lvl="1"/>
            <a:r>
              <a:rPr lang="en-US" dirty="0" smtClean="0"/>
              <a:t>Advantage: Users can repeat the same command procedure</a:t>
            </a:r>
          </a:p>
          <a:p>
            <a:pPr lvl="1"/>
            <a:r>
              <a:rPr lang="en-US" dirty="0" smtClean="0"/>
              <a:t>Disadvantage: Need to learn Python script language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4657725" cy="5873750"/>
          </a:xfrm>
        </p:spPr>
        <p:txBody>
          <a:bodyPr/>
          <a:lstStyle/>
          <a:p>
            <a:r>
              <a:rPr lang="en-US" dirty="0" smtClean="0"/>
              <a:t>Tools, XY Data, Manager</a:t>
            </a:r>
          </a:p>
          <a:p>
            <a:pPr lvl="1"/>
            <a:r>
              <a:rPr lang="en-US" dirty="0" smtClean="0"/>
              <a:t>Position: Integration Point</a:t>
            </a:r>
          </a:p>
          <a:p>
            <a:pPr lvl="1"/>
            <a:r>
              <a:rPr lang="en-US" dirty="0" smtClean="0"/>
              <a:t>Stress components, S11 (Try with displacements and reaction)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9588" y="459335"/>
            <a:ext cx="16573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0520" y="2511972"/>
            <a:ext cx="3979290" cy="408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5095656" cy="5873750"/>
          </a:xfrm>
        </p:spPr>
        <p:txBody>
          <a:bodyPr/>
          <a:lstStyle/>
          <a:p>
            <a:pPr lvl="1"/>
            <a:r>
              <a:rPr lang="en-US" dirty="0" smtClean="0"/>
              <a:t>Click on the Elements/Nodes tab</a:t>
            </a:r>
          </a:p>
          <a:p>
            <a:pPr lvl="1"/>
            <a:r>
              <a:rPr lang="en-US" dirty="0" smtClean="0"/>
              <a:t>Select Element/Nodes you want to see result and save</a:t>
            </a:r>
          </a:p>
          <a:p>
            <a:pPr lvl="1"/>
            <a:r>
              <a:rPr lang="en-US" dirty="0" smtClean="0"/>
              <a:t>Click Edit… to see the result</a:t>
            </a:r>
          </a:p>
          <a:p>
            <a:pPr lvl="1"/>
            <a:endParaRPr lang="en-US" dirty="0" smtClean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1044" y="1650124"/>
            <a:ext cx="4593284" cy="471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555" y="4169972"/>
            <a:ext cx="5529590" cy="208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4657725" cy="5873750"/>
          </a:xfrm>
        </p:spPr>
        <p:txBody>
          <a:bodyPr/>
          <a:lstStyle/>
          <a:p>
            <a:r>
              <a:rPr lang="en-US" dirty="0" smtClean="0"/>
              <a:t>Report, Field Output</a:t>
            </a:r>
          </a:p>
          <a:p>
            <a:pPr lvl="1"/>
            <a:r>
              <a:rPr lang="en-US" dirty="0" smtClean="0"/>
              <a:t>Position: Integration Point</a:t>
            </a:r>
          </a:p>
          <a:p>
            <a:pPr lvl="1"/>
            <a:r>
              <a:rPr lang="en-US" dirty="0" smtClean="0"/>
              <a:t>Stress components, S11 (Try with displacements and reaction)</a:t>
            </a:r>
          </a:p>
          <a:p>
            <a:pPr lvl="1"/>
            <a:r>
              <a:rPr lang="en-US" dirty="0" smtClean="0"/>
              <a:t>Default report file name is “abaqus.rpt”</a:t>
            </a:r>
          </a:p>
          <a:p>
            <a:pPr lvl="1"/>
            <a:r>
              <a:rPr lang="en-US" dirty="0" smtClean="0"/>
              <a:t>The report file is generated in “C:\temp” folder</a:t>
            </a:r>
          </a:p>
          <a:p>
            <a:pPr lvl="1"/>
            <a:endParaRPr lang="en-US" sz="1800" dirty="0" smtClean="0"/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0300" y="819150"/>
            <a:ext cx="37338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4271301"/>
            <a:ext cx="4204138" cy="237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741363"/>
            <a:ext cx="8784787" cy="5873750"/>
          </a:xfrm>
        </p:spPr>
        <p:txBody>
          <a:bodyPr/>
          <a:lstStyle/>
          <a:p>
            <a:r>
              <a:rPr lang="en-US" dirty="0" smtClean="0"/>
              <a:t>Save job.cae file</a:t>
            </a:r>
          </a:p>
          <a:p>
            <a:r>
              <a:rPr lang="en-US" dirty="0" smtClean="0"/>
              <a:t>Menu, File, Save As…</a:t>
            </a:r>
          </a:p>
          <a:p>
            <a:pPr>
              <a:buNone/>
            </a:pPr>
            <a:r>
              <a:rPr lang="en-US" dirty="0" smtClean="0"/>
              <a:t>	- job.cae file is saved</a:t>
            </a:r>
          </a:p>
          <a:p>
            <a:pPr>
              <a:buNone/>
            </a:pPr>
            <a:r>
              <a:rPr lang="en-US" dirty="0" smtClean="0"/>
              <a:t>	- job.jnl file is saved as well (user action history, python code)</a:t>
            </a:r>
          </a:p>
          <a:p>
            <a:endParaRPr lang="en-US" dirty="0" smtClean="0"/>
          </a:p>
          <a:p>
            <a:pPr lvl="1"/>
            <a:endParaRPr lang="en-US" sz="1800" dirty="0" smtClean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0" y="3000375"/>
            <a:ext cx="49149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Analysis in ABAQUS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708309"/>
            <a:ext cx="8909050" cy="2861156"/>
          </a:xfrm>
        </p:spPr>
        <p:txBody>
          <a:bodyPr/>
          <a:lstStyle/>
          <a:p>
            <a:r>
              <a:rPr lang="en-US" dirty="0" smtClean="0"/>
              <a:t>Analysis input file</a:t>
            </a:r>
          </a:p>
          <a:p>
            <a:pPr lvl="1"/>
            <a:r>
              <a:rPr lang="en-US" dirty="0" smtClean="0"/>
              <a:t>ABAQUS solver reads an analysis input file</a:t>
            </a:r>
          </a:p>
          <a:p>
            <a:pPr lvl="1"/>
            <a:r>
              <a:rPr lang="en-US" dirty="0" smtClean="0"/>
              <a:t>Possible to manually create an analysis input file </a:t>
            </a:r>
          </a:p>
          <a:p>
            <a:pPr lvl="1"/>
            <a:r>
              <a:rPr lang="en-US" dirty="0" smtClean="0"/>
              <a:t>Advantage: Users can change model directly without GUI</a:t>
            </a:r>
          </a:p>
          <a:p>
            <a:pPr lvl="1"/>
            <a:r>
              <a:rPr lang="en-US" dirty="0" smtClean="0"/>
              <a:t>Disadvantage: Users have to </a:t>
            </a:r>
            <a:r>
              <a:rPr lang="en-US" dirty="0" err="1" smtClean="0"/>
              <a:t>discretize</a:t>
            </a:r>
            <a:r>
              <a:rPr lang="en-US" dirty="0" smtClean="0"/>
              <a:t> model and learn ABAQUS input file grammar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in ABAQUS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Geometry modeling (define geometry)</a:t>
            </a:r>
          </a:p>
          <a:p>
            <a:r>
              <a:rPr lang="en-US" dirty="0" smtClean="0"/>
              <a:t>Creating nodes and elements (</a:t>
            </a:r>
            <a:r>
              <a:rPr lang="en-US" dirty="0" err="1" smtClean="0"/>
              <a:t>discretization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Element section properties (area, moment of inertia, etc)</a:t>
            </a:r>
          </a:p>
          <a:p>
            <a:r>
              <a:rPr lang="en-US" dirty="0" smtClean="0"/>
              <a:t>Material data (linear/nonlinear, elastic/plastic, isotropic/orthotropic, etc)</a:t>
            </a:r>
          </a:p>
          <a:p>
            <a:r>
              <a:rPr lang="en-US" dirty="0" smtClean="0"/>
              <a:t>Loads and boundary conditions (nodal force, pressure, gravity, fixed displacement, joint, relation, etc)</a:t>
            </a:r>
          </a:p>
          <a:p>
            <a:r>
              <a:rPr lang="en-US" dirty="0" smtClean="0"/>
              <a:t>Analysis type (linear/nonlinear, static/dynamic, etc)</a:t>
            </a:r>
          </a:p>
          <a:p>
            <a:r>
              <a:rPr lang="en-US" dirty="0" smtClean="0"/>
              <a:t>Output requests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688" y="49213"/>
            <a:ext cx="9050337" cy="593725"/>
          </a:xfrm>
        </p:spPr>
        <p:txBody>
          <a:bodyPr/>
          <a:lstStyle/>
          <a:p>
            <a:r>
              <a:rPr lang="en-US" dirty="0" smtClean="0"/>
              <a:t>FEM Modeling</a:t>
            </a:r>
            <a:endParaRPr lang="en-US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768" y="2490952"/>
            <a:ext cx="2844320" cy="263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81" y="2490951"/>
            <a:ext cx="2615049" cy="252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3798" y="2701159"/>
            <a:ext cx="2146065" cy="216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그룹 15"/>
          <p:cNvGrpSpPr/>
          <p:nvPr/>
        </p:nvGrpSpPr>
        <p:grpSpPr>
          <a:xfrm>
            <a:off x="2822028" y="3605047"/>
            <a:ext cx="310055" cy="136637"/>
            <a:chOff x="2758966" y="1671145"/>
            <a:chExt cx="404648" cy="120869"/>
          </a:xfrm>
        </p:grpSpPr>
        <p:cxnSp>
          <p:nvCxnSpPr>
            <p:cNvPr id="14" name="직선 연결선 13"/>
            <p:cNvCxnSpPr/>
            <p:nvPr/>
          </p:nvCxnSpPr>
          <p:spPr bwMode="auto">
            <a:xfrm>
              <a:off x="2764221" y="1671145"/>
              <a:ext cx="399393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직선 연결선 14"/>
            <p:cNvCxnSpPr/>
            <p:nvPr/>
          </p:nvCxnSpPr>
          <p:spPr bwMode="auto">
            <a:xfrm>
              <a:off x="2758966" y="1792014"/>
              <a:ext cx="399393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그룹 17"/>
          <p:cNvGrpSpPr/>
          <p:nvPr/>
        </p:nvGrpSpPr>
        <p:grpSpPr>
          <a:xfrm>
            <a:off x="5875283" y="3662856"/>
            <a:ext cx="357351" cy="162910"/>
            <a:chOff x="2758966" y="1671145"/>
            <a:chExt cx="404648" cy="120869"/>
          </a:xfrm>
        </p:grpSpPr>
        <p:cxnSp>
          <p:nvCxnSpPr>
            <p:cNvPr id="19" name="직선 연결선 18"/>
            <p:cNvCxnSpPr/>
            <p:nvPr/>
          </p:nvCxnSpPr>
          <p:spPr bwMode="auto">
            <a:xfrm>
              <a:off x="2764221" y="1671145"/>
              <a:ext cx="399393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직선 연결선 19"/>
            <p:cNvCxnSpPr/>
            <p:nvPr/>
          </p:nvCxnSpPr>
          <p:spPr bwMode="auto">
            <a:xfrm>
              <a:off x="2758966" y="1792014"/>
              <a:ext cx="399393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Modeling</a:t>
            </a:r>
            <a:endParaRPr lang="en-US" dirty="0"/>
          </a:p>
        </p:txBody>
      </p:sp>
      <p:grpSp>
        <p:nvGrpSpPr>
          <p:cNvPr id="176" name="그룹 175"/>
          <p:cNvGrpSpPr/>
          <p:nvPr/>
        </p:nvGrpSpPr>
        <p:grpSpPr>
          <a:xfrm>
            <a:off x="533400" y="768306"/>
            <a:ext cx="3862332" cy="2399934"/>
            <a:chOff x="533400" y="768306"/>
            <a:chExt cx="3862332" cy="2399934"/>
          </a:xfrm>
        </p:grpSpPr>
        <p:sp>
          <p:nvSpPr>
            <p:cNvPr id="38" name="직사각형 37"/>
            <p:cNvSpPr/>
            <p:nvPr/>
          </p:nvSpPr>
          <p:spPr bwMode="auto">
            <a:xfrm>
              <a:off x="533400" y="787725"/>
              <a:ext cx="1402080" cy="1760220"/>
            </a:xfrm>
            <a:prstGeom prst="rect">
              <a:avLst/>
            </a:prstGeom>
            <a:blipFill dpi="0" rotWithShape="1">
              <a:blip r:embed="rId2" cstate="print">
                <a:alphaModFix amt="63000"/>
              </a:blip>
              <a:srcRect/>
              <a:tile tx="0" ty="0" sx="100000" sy="100000" flip="none" algn="tl"/>
            </a:blip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직각 삼각형 52"/>
            <p:cNvSpPr/>
            <p:nvPr/>
          </p:nvSpPr>
          <p:spPr bwMode="auto">
            <a:xfrm rot="5400000">
              <a:off x="947736" y="1411612"/>
              <a:ext cx="581025" cy="438151"/>
            </a:xfrm>
            <a:prstGeom prst="rtTriangle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직사각형 62"/>
            <p:cNvSpPr/>
            <p:nvPr/>
          </p:nvSpPr>
          <p:spPr bwMode="auto">
            <a:xfrm rot="1852333">
              <a:off x="1057965" y="1834265"/>
              <a:ext cx="2228850" cy="71414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6" name="직선 연결선 65"/>
            <p:cNvCxnSpPr/>
            <p:nvPr/>
          </p:nvCxnSpPr>
          <p:spPr bwMode="auto">
            <a:xfrm>
              <a:off x="995551" y="1329787"/>
              <a:ext cx="2060647" cy="124816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직선 연결선 67"/>
            <p:cNvCxnSpPr/>
            <p:nvPr/>
          </p:nvCxnSpPr>
          <p:spPr bwMode="auto">
            <a:xfrm rot="5400000">
              <a:off x="714202" y="1644726"/>
              <a:ext cx="581890" cy="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직선 연결선 68"/>
            <p:cNvCxnSpPr/>
            <p:nvPr/>
          </p:nvCxnSpPr>
          <p:spPr bwMode="auto">
            <a:xfrm>
              <a:off x="1012767" y="1331110"/>
              <a:ext cx="451262" cy="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직선 연결선 69"/>
            <p:cNvCxnSpPr/>
            <p:nvPr/>
          </p:nvCxnSpPr>
          <p:spPr bwMode="auto">
            <a:xfrm>
              <a:off x="1439416" y="1327056"/>
              <a:ext cx="2063948" cy="1250159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직선 연결선 70"/>
            <p:cNvCxnSpPr/>
            <p:nvPr/>
          </p:nvCxnSpPr>
          <p:spPr bwMode="auto">
            <a:xfrm>
              <a:off x="1018411" y="1923321"/>
              <a:ext cx="2055295" cy="1244919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직사각형 66"/>
            <p:cNvSpPr/>
            <p:nvPr/>
          </p:nvSpPr>
          <p:spPr bwMode="auto">
            <a:xfrm>
              <a:off x="3066848" y="2577253"/>
              <a:ext cx="451262" cy="581891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93600" y="1053496"/>
              <a:ext cx="1802132" cy="523220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itchFamily="66" charset="0"/>
                </a:rPr>
                <a:t>Pressure</a:t>
              </a:r>
            </a:p>
          </p:txBody>
        </p:sp>
        <p:cxnSp>
          <p:nvCxnSpPr>
            <p:cNvPr id="95" name="직선 화살표 연결선 94"/>
            <p:cNvCxnSpPr/>
            <p:nvPr/>
          </p:nvCxnSpPr>
          <p:spPr bwMode="auto">
            <a:xfrm rot="5400000">
              <a:off x="3216926" y="2280493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6" name="직선 화살표 연결선 95"/>
            <p:cNvCxnSpPr/>
            <p:nvPr/>
          </p:nvCxnSpPr>
          <p:spPr bwMode="auto">
            <a:xfrm rot="5400000">
              <a:off x="2763398" y="2278657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7" name="직선 화살표 연결선 96"/>
            <p:cNvCxnSpPr/>
            <p:nvPr/>
          </p:nvCxnSpPr>
          <p:spPr bwMode="auto">
            <a:xfrm rot="5400000">
              <a:off x="714261" y="1055786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8" name="직선 화살표 연결선 97"/>
            <p:cNvCxnSpPr/>
            <p:nvPr/>
          </p:nvCxnSpPr>
          <p:spPr bwMode="auto">
            <a:xfrm rot="5400000">
              <a:off x="1164116" y="1053951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9" name="직선 화살표 연결선 98"/>
            <p:cNvCxnSpPr/>
            <p:nvPr/>
          </p:nvCxnSpPr>
          <p:spPr bwMode="auto">
            <a:xfrm rot="5400000">
              <a:off x="2190521" y="1672730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0" name="직선 화살표 연결선 99"/>
            <p:cNvCxnSpPr/>
            <p:nvPr/>
          </p:nvCxnSpPr>
          <p:spPr bwMode="auto">
            <a:xfrm rot="5400000">
              <a:off x="1771880" y="1705780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1" name="직선 화살표 연결선 100"/>
            <p:cNvCxnSpPr/>
            <p:nvPr/>
          </p:nvCxnSpPr>
          <p:spPr bwMode="auto">
            <a:xfrm rot="5400000">
              <a:off x="2278656" y="2003236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2" name="직선 화살표 연결선 101"/>
            <p:cNvCxnSpPr/>
            <p:nvPr/>
          </p:nvCxnSpPr>
          <p:spPr bwMode="auto">
            <a:xfrm rot="5400000">
              <a:off x="2708314" y="1992219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3" name="직선 화살표 연결선 102"/>
            <p:cNvCxnSpPr/>
            <p:nvPr/>
          </p:nvCxnSpPr>
          <p:spPr bwMode="auto">
            <a:xfrm rot="5400000">
              <a:off x="2983731" y="2146451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4" name="직선 화살표 연결선 103"/>
            <p:cNvCxnSpPr/>
            <p:nvPr/>
          </p:nvCxnSpPr>
          <p:spPr bwMode="auto">
            <a:xfrm rot="5400000">
              <a:off x="2530203" y="2144615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5" name="직선 화살표 연결선 104"/>
            <p:cNvCxnSpPr/>
            <p:nvPr/>
          </p:nvCxnSpPr>
          <p:spPr bwMode="auto">
            <a:xfrm rot="5400000">
              <a:off x="2487977" y="1849000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6" name="직선 화살표 연결선 105"/>
            <p:cNvCxnSpPr/>
            <p:nvPr/>
          </p:nvCxnSpPr>
          <p:spPr bwMode="auto">
            <a:xfrm rot="5400000">
              <a:off x="2034449" y="1847164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7" name="직선 화살표 연결선 106"/>
            <p:cNvCxnSpPr/>
            <p:nvPr/>
          </p:nvCxnSpPr>
          <p:spPr bwMode="auto">
            <a:xfrm rot="5400000">
              <a:off x="1738830" y="1397308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8" name="직선 화살표 연결선 107"/>
            <p:cNvCxnSpPr/>
            <p:nvPr/>
          </p:nvCxnSpPr>
          <p:spPr bwMode="auto">
            <a:xfrm rot="5400000">
              <a:off x="1285302" y="1395472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9" name="직선 화살표 연결선 108"/>
            <p:cNvCxnSpPr/>
            <p:nvPr/>
          </p:nvCxnSpPr>
          <p:spPr bwMode="auto">
            <a:xfrm rot="5400000">
              <a:off x="1981200" y="1551544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0" name="직선 화살표 연결선 109"/>
            <p:cNvCxnSpPr/>
            <p:nvPr/>
          </p:nvCxnSpPr>
          <p:spPr bwMode="auto">
            <a:xfrm rot="5400000">
              <a:off x="1527672" y="1549708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1" name="직선 화살표 연결선 110"/>
            <p:cNvCxnSpPr/>
            <p:nvPr/>
          </p:nvCxnSpPr>
          <p:spPr bwMode="auto">
            <a:xfrm rot="5400000">
              <a:off x="1485442" y="1243072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2" name="직선 화살표 연결선 111"/>
            <p:cNvCxnSpPr/>
            <p:nvPr/>
          </p:nvCxnSpPr>
          <p:spPr bwMode="auto">
            <a:xfrm rot="5400000">
              <a:off x="1031914" y="1241236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3" name="직선 화살표 연결선 112"/>
            <p:cNvCxnSpPr/>
            <p:nvPr/>
          </p:nvCxnSpPr>
          <p:spPr bwMode="auto">
            <a:xfrm rot="5400000">
              <a:off x="3016782" y="2300689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4" name="직선 화살표 연결선 113"/>
            <p:cNvCxnSpPr/>
            <p:nvPr/>
          </p:nvCxnSpPr>
          <p:spPr bwMode="auto">
            <a:xfrm rot="5400000">
              <a:off x="963972" y="1063130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5" name="직선 화살표 연결선 114"/>
            <p:cNvCxnSpPr/>
            <p:nvPr/>
          </p:nvCxnSpPr>
          <p:spPr bwMode="auto">
            <a:xfrm rot="5400000">
              <a:off x="1990377" y="1692926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6" name="직선 화살표 연결선 115"/>
            <p:cNvCxnSpPr/>
            <p:nvPr/>
          </p:nvCxnSpPr>
          <p:spPr bwMode="auto">
            <a:xfrm rot="5400000">
              <a:off x="2508170" y="2012415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7" name="직선 화살표 연결선 116"/>
            <p:cNvCxnSpPr/>
            <p:nvPr/>
          </p:nvCxnSpPr>
          <p:spPr bwMode="auto">
            <a:xfrm rot="5400000">
              <a:off x="2783587" y="2166647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8" name="직선 화살표 연결선 117"/>
            <p:cNvCxnSpPr/>
            <p:nvPr/>
          </p:nvCxnSpPr>
          <p:spPr bwMode="auto">
            <a:xfrm rot="5400000">
              <a:off x="2287833" y="1869196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9" name="직선 화살표 연결선 118"/>
            <p:cNvCxnSpPr/>
            <p:nvPr/>
          </p:nvCxnSpPr>
          <p:spPr bwMode="auto">
            <a:xfrm rot="5400000">
              <a:off x="1538686" y="1417504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0" name="직선 화살표 연결선 119"/>
            <p:cNvCxnSpPr/>
            <p:nvPr/>
          </p:nvCxnSpPr>
          <p:spPr bwMode="auto">
            <a:xfrm rot="5400000">
              <a:off x="1781056" y="1571740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1" name="직선 화살표 연결선 120"/>
            <p:cNvCxnSpPr/>
            <p:nvPr/>
          </p:nvCxnSpPr>
          <p:spPr bwMode="auto">
            <a:xfrm rot="5400000">
              <a:off x="1285298" y="1263268"/>
              <a:ext cx="572877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6" name="직사각형 125"/>
            <p:cNvSpPr/>
            <p:nvPr/>
          </p:nvSpPr>
          <p:spPr bwMode="auto">
            <a:xfrm>
              <a:off x="2062477" y="1980506"/>
              <a:ext cx="451262" cy="58189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9" name="Content Placeholder 2"/>
          <p:cNvSpPr>
            <a:spLocks noGrp="1"/>
          </p:cNvSpPr>
          <p:nvPr>
            <p:ph idx="1"/>
          </p:nvPr>
        </p:nvSpPr>
        <p:spPr>
          <a:xfrm>
            <a:off x="177263" y="3570230"/>
            <a:ext cx="8259057" cy="2932170"/>
          </a:xfrm>
        </p:spPr>
        <p:txBody>
          <a:bodyPr/>
          <a:lstStyle/>
          <a:p>
            <a:r>
              <a:rPr lang="en-US" dirty="0" smtClean="0"/>
              <a:t>Which analysis type?</a:t>
            </a:r>
          </a:p>
          <a:p>
            <a:r>
              <a:rPr lang="en-US" dirty="0" smtClean="0"/>
              <a:t>Which element type?</a:t>
            </a:r>
          </a:p>
          <a:p>
            <a:pPr lvl="1"/>
            <a:r>
              <a:rPr lang="en-US" dirty="0" smtClean="0"/>
              <a:t>Section properties</a:t>
            </a:r>
          </a:p>
          <a:p>
            <a:pPr lvl="1"/>
            <a:r>
              <a:rPr lang="en-US" dirty="0" smtClean="0"/>
              <a:t>Material properties</a:t>
            </a:r>
          </a:p>
          <a:p>
            <a:pPr lvl="1"/>
            <a:r>
              <a:rPr lang="en-US" dirty="0" smtClean="0"/>
              <a:t>Loads and boundary conditions</a:t>
            </a:r>
          </a:p>
          <a:p>
            <a:pPr lvl="1"/>
            <a:r>
              <a:rPr lang="en-US" dirty="0" smtClean="0"/>
              <a:t>Output requests</a:t>
            </a:r>
          </a:p>
        </p:txBody>
      </p:sp>
      <p:grpSp>
        <p:nvGrpSpPr>
          <p:cNvPr id="141" name="그룹 140"/>
          <p:cNvGrpSpPr/>
          <p:nvPr/>
        </p:nvGrpSpPr>
        <p:grpSpPr>
          <a:xfrm>
            <a:off x="5006650" y="1360305"/>
            <a:ext cx="3342580" cy="1110415"/>
            <a:chOff x="4963346" y="1001494"/>
            <a:chExt cx="3342580" cy="1110415"/>
          </a:xfrm>
        </p:grpSpPr>
        <p:cxnSp>
          <p:nvCxnSpPr>
            <p:cNvPr id="49" name="직선 화살표 연결선 48"/>
            <p:cNvCxnSpPr/>
            <p:nvPr/>
          </p:nvCxnSpPr>
          <p:spPr bwMode="auto">
            <a:xfrm rot="5400000">
              <a:off x="8139088" y="1444004"/>
              <a:ext cx="332088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54" name="이등변 삼각형 53"/>
            <p:cNvSpPr/>
            <p:nvPr/>
          </p:nvSpPr>
          <p:spPr bwMode="auto">
            <a:xfrm>
              <a:off x="5409369" y="1736723"/>
              <a:ext cx="166255" cy="375186"/>
            </a:xfrm>
            <a:prstGeom prst="triangle">
              <a:avLst/>
            </a:prstGeom>
            <a:noFill/>
            <a:ln w="31750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이등변 삼각형 54"/>
            <p:cNvSpPr/>
            <p:nvPr/>
          </p:nvSpPr>
          <p:spPr bwMode="auto">
            <a:xfrm flipH="1">
              <a:off x="5399393" y="1720648"/>
              <a:ext cx="166255" cy="237506"/>
            </a:xfrm>
            <a:prstGeom prst="triangle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9" name="그룹 58"/>
            <p:cNvGrpSpPr/>
            <p:nvPr/>
          </p:nvGrpSpPr>
          <p:grpSpPr>
            <a:xfrm flipH="1">
              <a:off x="4963346" y="1543547"/>
              <a:ext cx="463879" cy="168916"/>
              <a:chOff x="3115037" y="5545731"/>
              <a:chExt cx="463879" cy="168916"/>
            </a:xfrm>
          </p:grpSpPr>
          <p:sp>
            <p:nvSpPr>
              <p:cNvPr id="57" name="이등변 삼각형 56"/>
              <p:cNvSpPr/>
              <p:nvPr/>
            </p:nvSpPr>
            <p:spPr bwMode="auto">
              <a:xfrm rot="16200000" flipH="1">
                <a:off x="3263849" y="5399580"/>
                <a:ext cx="166255" cy="463879"/>
              </a:xfrm>
              <a:prstGeom prst="triangle">
                <a:avLst/>
              </a:prstGeom>
              <a:noFill/>
              <a:ln w="31750" cap="flat" cmpd="sng" algn="ctr">
                <a:solidFill>
                  <a:srgbClr val="2C02C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이등변 삼각형 57"/>
              <p:cNvSpPr/>
              <p:nvPr/>
            </p:nvSpPr>
            <p:spPr bwMode="auto">
              <a:xfrm rot="16200000" flipH="1">
                <a:off x="3179609" y="5510106"/>
                <a:ext cx="166255" cy="237506"/>
              </a:xfrm>
              <a:prstGeom prst="triangle">
                <a:avLst/>
              </a:prstGeom>
              <a:noFill/>
              <a:ln w="31750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60" name="직선 연결선 59"/>
            <p:cNvCxnSpPr/>
            <p:nvPr/>
          </p:nvCxnSpPr>
          <p:spPr bwMode="auto">
            <a:xfrm>
              <a:off x="5493209" y="1636946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31" name="직선 연결선 130"/>
            <p:cNvCxnSpPr/>
            <p:nvPr/>
          </p:nvCxnSpPr>
          <p:spPr bwMode="auto">
            <a:xfrm>
              <a:off x="6196459" y="1646125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32" name="직선 연결선 131"/>
            <p:cNvCxnSpPr/>
            <p:nvPr/>
          </p:nvCxnSpPr>
          <p:spPr bwMode="auto">
            <a:xfrm>
              <a:off x="6901532" y="1646127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33" name="직선 연결선 132"/>
            <p:cNvCxnSpPr/>
            <p:nvPr/>
          </p:nvCxnSpPr>
          <p:spPr bwMode="auto">
            <a:xfrm>
              <a:off x="7604782" y="1644289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134" name="직선 화살표 연결선 133"/>
            <p:cNvCxnSpPr/>
            <p:nvPr/>
          </p:nvCxnSpPr>
          <p:spPr bwMode="auto">
            <a:xfrm rot="5400000">
              <a:off x="7313366" y="1298155"/>
              <a:ext cx="594909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35" name="직선 화살표 연결선 134"/>
            <p:cNvCxnSpPr/>
            <p:nvPr/>
          </p:nvCxnSpPr>
          <p:spPr bwMode="auto">
            <a:xfrm rot="5400000">
              <a:off x="6619303" y="1320189"/>
              <a:ext cx="594909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36" name="직선 화살표 연결선 135"/>
            <p:cNvCxnSpPr/>
            <p:nvPr/>
          </p:nvCxnSpPr>
          <p:spPr bwMode="auto">
            <a:xfrm rot="5400000">
              <a:off x="5892190" y="1320189"/>
              <a:ext cx="594909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38" name="직선 화살표 연결선 137"/>
            <p:cNvCxnSpPr/>
            <p:nvPr/>
          </p:nvCxnSpPr>
          <p:spPr bwMode="auto">
            <a:xfrm rot="5400000">
              <a:off x="5323360" y="1426561"/>
              <a:ext cx="341270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174" name="TextBox 173"/>
          <p:cNvSpPr txBox="1"/>
          <p:nvPr/>
        </p:nvSpPr>
        <p:spPr>
          <a:xfrm>
            <a:off x="5832100" y="2399696"/>
            <a:ext cx="2727700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Beam element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781300" y="5193696"/>
            <a:ext cx="2613400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Solid element</a:t>
            </a:r>
          </a:p>
        </p:txBody>
      </p:sp>
      <p:sp>
        <p:nvSpPr>
          <p:cNvPr id="215" name="직사각형 214"/>
          <p:cNvSpPr/>
          <p:nvPr/>
        </p:nvSpPr>
        <p:spPr bwMode="auto">
          <a:xfrm>
            <a:off x="5499100" y="4254500"/>
            <a:ext cx="2794000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6" name="직사각형 215"/>
          <p:cNvSpPr/>
          <p:nvPr/>
        </p:nvSpPr>
        <p:spPr bwMode="auto">
          <a:xfrm>
            <a:off x="5524500" y="4064000"/>
            <a:ext cx="3035300" cy="203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7" name="직사각형 216"/>
          <p:cNvSpPr/>
          <p:nvPr/>
        </p:nvSpPr>
        <p:spPr bwMode="auto">
          <a:xfrm>
            <a:off x="8293100" y="4102100"/>
            <a:ext cx="266700" cy="7620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5" name="직각 삼각형 254"/>
          <p:cNvSpPr/>
          <p:nvPr/>
        </p:nvSpPr>
        <p:spPr bwMode="auto">
          <a:xfrm flipH="1">
            <a:off x="8331200" y="4635500"/>
            <a:ext cx="304800" cy="241300"/>
          </a:xfrm>
          <a:prstGeom prst="rtTriangle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" name="직각 삼각형 255"/>
          <p:cNvSpPr/>
          <p:nvPr/>
        </p:nvSpPr>
        <p:spPr bwMode="auto">
          <a:xfrm flipV="1">
            <a:off x="5499100" y="4064000"/>
            <a:ext cx="304800" cy="241300"/>
          </a:xfrm>
          <a:prstGeom prst="rtTriangle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1" name="직각 삼각형 330"/>
          <p:cNvSpPr/>
          <p:nvPr/>
        </p:nvSpPr>
        <p:spPr bwMode="auto">
          <a:xfrm flipV="1">
            <a:off x="8255000" y="4064000"/>
            <a:ext cx="304800" cy="24130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32" name="그룹 331"/>
          <p:cNvGrpSpPr/>
          <p:nvPr/>
        </p:nvGrpSpPr>
        <p:grpSpPr>
          <a:xfrm>
            <a:off x="5160618" y="3470046"/>
            <a:ext cx="3449982" cy="1692806"/>
            <a:chOff x="5160618" y="3470046"/>
            <a:chExt cx="3449982" cy="1692806"/>
          </a:xfrm>
        </p:grpSpPr>
        <p:cxnSp>
          <p:nvCxnSpPr>
            <p:cNvPr id="333" name="직선 화살표 연결선 332"/>
            <p:cNvCxnSpPr/>
            <p:nvPr/>
          </p:nvCxnSpPr>
          <p:spPr bwMode="auto">
            <a:xfrm rot="5400000">
              <a:off x="8140771" y="4077656"/>
              <a:ext cx="332088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34" name="이등변 삼각형 333"/>
            <p:cNvSpPr/>
            <p:nvPr/>
          </p:nvSpPr>
          <p:spPr bwMode="auto">
            <a:xfrm rot="5400000">
              <a:off x="5198081" y="4141574"/>
              <a:ext cx="166255" cy="237506"/>
            </a:xfrm>
            <a:prstGeom prst="triangle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35" name="직선 연결선 334"/>
            <p:cNvCxnSpPr/>
            <p:nvPr/>
          </p:nvCxnSpPr>
          <p:spPr bwMode="auto">
            <a:xfrm>
              <a:off x="5494892" y="4270598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336" name="직선 연결선 335"/>
            <p:cNvCxnSpPr/>
            <p:nvPr/>
          </p:nvCxnSpPr>
          <p:spPr bwMode="auto">
            <a:xfrm>
              <a:off x="6198142" y="4279777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337" name="직선 연결선 336"/>
            <p:cNvCxnSpPr/>
            <p:nvPr/>
          </p:nvCxnSpPr>
          <p:spPr bwMode="auto">
            <a:xfrm>
              <a:off x="6903215" y="4279779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338" name="직선 연결선 337"/>
            <p:cNvCxnSpPr/>
            <p:nvPr/>
          </p:nvCxnSpPr>
          <p:spPr bwMode="auto">
            <a:xfrm>
              <a:off x="7606465" y="4277941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339" name="직선 화살표 연결선 338"/>
            <p:cNvCxnSpPr/>
            <p:nvPr/>
          </p:nvCxnSpPr>
          <p:spPr bwMode="auto">
            <a:xfrm rot="5400000">
              <a:off x="7315049" y="3931807"/>
              <a:ext cx="594909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40" name="직선 화살표 연결선 339"/>
            <p:cNvCxnSpPr/>
            <p:nvPr/>
          </p:nvCxnSpPr>
          <p:spPr bwMode="auto">
            <a:xfrm rot="5400000">
              <a:off x="6620986" y="3953841"/>
              <a:ext cx="594909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41" name="직선 화살표 연결선 340"/>
            <p:cNvCxnSpPr/>
            <p:nvPr/>
          </p:nvCxnSpPr>
          <p:spPr bwMode="auto">
            <a:xfrm rot="5400000">
              <a:off x="5893873" y="3953841"/>
              <a:ext cx="594909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42" name="직선 연결선 341"/>
            <p:cNvCxnSpPr/>
            <p:nvPr/>
          </p:nvCxnSpPr>
          <p:spPr bwMode="auto">
            <a:xfrm>
              <a:off x="6207321" y="4861840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343" name="직선 연결선 342"/>
            <p:cNvCxnSpPr/>
            <p:nvPr/>
          </p:nvCxnSpPr>
          <p:spPr bwMode="auto">
            <a:xfrm>
              <a:off x="6912394" y="4872859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344" name="직선 연결선 343"/>
            <p:cNvCxnSpPr/>
            <p:nvPr/>
          </p:nvCxnSpPr>
          <p:spPr bwMode="auto">
            <a:xfrm>
              <a:off x="7604627" y="4871021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sp>
          <p:nvSpPr>
            <p:cNvPr id="345" name="이등변 삼각형 344"/>
            <p:cNvSpPr/>
            <p:nvPr/>
          </p:nvSpPr>
          <p:spPr bwMode="auto">
            <a:xfrm flipH="1">
              <a:off x="5399238" y="4925346"/>
              <a:ext cx="166255" cy="237506"/>
            </a:xfrm>
            <a:prstGeom prst="triangle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6" name="이등변 삼각형 345"/>
            <p:cNvSpPr/>
            <p:nvPr/>
          </p:nvSpPr>
          <p:spPr bwMode="auto">
            <a:xfrm rot="5400000">
              <a:off x="5196243" y="4712620"/>
              <a:ext cx="166255" cy="237506"/>
            </a:xfrm>
            <a:prstGeom prst="triangle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7" name="직선 연결선 346"/>
            <p:cNvCxnSpPr/>
            <p:nvPr/>
          </p:nvCxnSpPr>
          <p:spPr bwMode="auto">
            <a:xfrm>
              <a:off x="5504071" y="4852661"/>
              <a:ext cx="698271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348" name="직선 연결선 347"/>
            <p:cNvCxnSpPr/>
            <p:nvPr/>
          </p:nvCxnSpPr>
          <p:spPr bwMode="auto">
            <a:xfrm rot="5400000" flipH="1" flipV="1">
              <a:off x="8006268" y="4567581"/>
              <a:ext cx="581175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349" name="직선 연결선 348"/>
            <p:cNvCxnSpPr/>
            <p:nvPr/>
          </p:nvCxnSpPr>
          <p:spPr bwMode="auto">
            <a:xfrm rot="5400000" flipH="1" flipV="1">
              <a:off x="7310359" y="4576760"/>
              <a:ext cx="581175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350" name="직선 연결선 349"/>
            <p:cNvCxnSpPr/>
            <p:nvPr/>
          </p:nvCxnSpPr>
          <p:spPr bwMode="auto">
            <a:xfrm rot="5400000" flipH="1" flipV="1">
              <a:off x="6605291" y="4576760"/>
              <a:ext cx="581175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351" name="직선 연결선 350"/>
            <p:cNvCxnSpPr/>
            <p:nvPr/>
          </p:nvCxnSpPr>
          <p:spPr bwMode="auto">
            <a:xfrm rot="5400000" flipH="1" flipV="1">
              <a:off x="5909393" y="4563907"/>
              <a:ext cx="581175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352" name="직선 연결선 351"/>
            <p:cNvCxnSpPr/>
            <p:nvPr/>
          </p:nvCxnSpPr>
          <p:spPr bwMode="auto">
            <a:xfrm rot="5400000" flipH="1" flipV="1">
              <a:off x="5193297" y="4541874"/>
              <a:ext cx="581175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sp>
          <p:nvSpPr>
            <p:cNvPr id="353" name="이등변 삼각형 352"/>
            <p:cNvSpPr/>
            <p:nvPr/>
          </p:nvSpPr>
          <p:spPr bwMode="auto">
            <a:xfrm flipH="1">
              <a:off x="5401076" y="4354300"/>
              <a:ext cx="166255" cy="237506"/>
            </a:xfrm>
            <a:prstGeom prst="triangle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54" name="직선 연결선 353"/>
            <p:cNvCxnSpPr/>
            <p:nvPr/>
          </p:nvCxnSpPr>
          <p:spPr bwMode="auto">
            <a:xfrm flipV="1">
              <a:off x="8309556" y="4076700"/>
              <a:ext cx="256111" cy="20997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355" name="직선 연결선 354"/>
            <p:cNvCxnSpPr/>
            <p:nvPr/>
          </p:nvCxnSpPr>
          <p:spPr bwMode="auto">
            <a:xfrm flipV="1">
              <a:off x="7623756" y="4064000"/>
              <a:ext cx="250244" cy="20997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356" name="직선 연결선 355"/>
            <p:cNvCxnSpPr/>
            <p:nvPr/>
          </p:nvCxnSpPr>
          <p:spPr bwMode="auto">
            <a:xfrm flipV="1">
              <a:off x="6925256" y="4064000"/>
              <a:ext cx="313744" cy="22267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357" name="직선 연결선 356"/>
            <p:cNvCxnSpPr/>
            <p:nvPr/>
          </p:nvCxnSpPr>
          <p:spPr bwMode="auto">
            <a:xfrm flipV="1">
              <a:off x="6214056" y="4051300"/>
              <a:ext cx="275644" cy="22267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358" name="직선 연결선 357"/>
            <p:cNvCxnSpPr/>
            <p:nvPr/>
          </p:nvCxnSpPr>
          <p:spPr bwMode="auto">
            <a:xfrm flipV="1">
              <a:off x="8309556" y="4648200"/>
              <a:ext cx="301044" cy="22267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  <p:cxnSp>
          <p:nvCxnSpPr>
            <p:cNvPr id="359" name="직선 연결선 358"/>
            <p:cNvCxnSpPr/>
            <p:nvPr/>
          </p:nvCxnSpPr>
          <p:spPr bwMode="auto">
            <a:xfrm>
              <a:off x="5740400" y="4051300"/>
              <a:ext cx="2857500" cy="2540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0" name="직선 연결선 359"/>
            <p:cNvCxnSpPr/>
            <p:nvPr/>
          </p:nvCxnSpPr>
          <p:spPr bwMode="auto">
            <a:xfrm rot="16200000" flipH="1">
              <a:off x="8293100" y="4356100"/>
              <a:ext cx="584200" cy="2540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1" name="직선 화살표 연결선 360"/>
            <p:cNvCxnSpPr/>
            <p:nvPr/>
          </p:nvCxnSpPr>
          <p:spPr bwMode="auto">
            <a:xfrm rot="5400000">
              <a:off x="8407471" y="3912556"/>
              <a:ext cx="332088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62" name="직선 화살표 연결선 361"/>
            <p:cNvCxnSpPr/>
            <p:nvPr/>
          </p:nvCxnSpPr>
          <p:spPr bwMode="auto">
            <a:xfrm rot="5400000">
              <a:off x="7581749" y="3766707"/>
              <a:ext cx="594909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63" name="직선 화살표 연결선 362"/>
            <p:cNvCxnSpPr/>
            <p:nvPr/>
          </p:nvCxnSpPr>
          <p:spPr bwMode="auto">
            <a:xfrm rot="5400000">
              <a:off x="6887686" y="3788741"/>
              <a:ext cx="594909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64" name="직선 화살표 연결선 363"/>
            <p:cNvCxnSpPr/>
            <p:nvPr/>
          </p:nvCxnSpPr>
          <p:spPr bwMode="auto">
            <a:xfrm rot="5400000">
              <a:off x="6160573" y="3788741"/>
              <a:ext cx="594909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65" name="이등변 삼각형 364"/>
            <p:cNvSpPr/>
            <p:nvPr/>
          </p:nvSpPr>
          <p:spPr bwMode="auto">
            <a:xfrm rot="5400000">
              <a:off x="5515581" y="3925675"/>
              <a:ext cx="166255" cy="237506"/>
            </a:xfrm>
            <a:prstGeom prst="triangle">
              <a:avLst/>
            </a:prstGeom>
            <a:noFill/>
            <a:ln w="317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66" name="직선 화살표 연결선 365"/>
            <p:cNvCxnSpPr/>
            <p:nvPr/>
          </p:nvCxnSpPr>
          <p:spPr bwMode="auto">
            <a:xfrm rot="5400000">
              <a:off x="5325043" y="4060213"/>
              <a:ext cx="341270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67" name="직선 화살표 연결선 366"/>
            <p:cNvCxnSpPr/>
            <p:nvPr/>
          </p:nvCxnSpPr>
          <p:spPr bwMode="auto">
            <a:xfrm rot="5400000">
              <a:off x="5591743" y="3895113"/>
              <a:ext cx="341270" cy="158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68" name="직선 연결선 367"/>
            <p:cNvCxnSpPr/>
            <p:nvPr/>
          </p:nvCxnSpPr>
          <p:spPr bwMode="auto">
            <a:xfrm flipV="1">
              <a:off x="5515556" y="4051300"/>
              <a:ext cx="275644" cy="20997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oval" w="lg" len="lg"/>
              <a:tailEnd type="oval" w="lg" len="lg"/>
            </a:ln>
            <a:effectLst/>
          </p:spPr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/>
          <p:cNvSpPr txBox="1"/>
          <p:nvPr/>
        </p:nvSpPr>
        <p:spPr>
          <a:xfrm>
            <a:off x="419100" y="1798808"/>
            <a:ext cx="8521700" cy="1815882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Line (Beam element)</a:t>
            </a:r>
          </a:p>
          <a:p>
            <a:r>
              <a:rPr lang="en-US" sz="2800" dirty="0" smtClean="0">
                <a:latin typeface="Comic Sans MS" pitchFamily="66" charset="0"/>
              </a:rPr>
              <a:t>	- Assign section properties (area, moment 	of inertia)  </a:t>
            </a:r>
          </a:p>
          <a:p>
            <a:r>
              <a:rPr lang="en-US" sz="2800" dirty="0" smtClean="0">
                <a:latin typeface="Comic Sans MS" pitchFamily="66" charset="0"/>
              </a:rPr>
              <a:t>	- Assign material properties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58399" y="5219918"/>
            <a:ext cx="8328401" cy="138499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Volume (Solid element)</a:t>
            </a:r>
          </a:p>
          <a:p>
            <a:r>
              <a:rPr lang="en-US" sz="2800" dirty="0" smtClean="0">
                <a:latin typeface="Comic Sans MS" pitchFamily="66" charset="0"/>
              </a:rPr>
              <a:t>	- Assign section properties</a:t>
            </a:r>
          </a:p>
          <a:p>
            <a:r>
              <a:rPr lang="en-US" sz="2800" dirty="0" smtClean="0">
                <a:latin typeface="Comic Sans MS" pitchFamily="66" charset="0"/>
              </a:rPr>
              <a:t>	- Assign material properties</a:t>
            </a:r>
          </a:p>
        </p:txBody>
      </p:sp>
      <p:sp>
        <p:nvSpPr>
          <p:cNvPr id="206" name="Title 1"/>
          <p:cNvSpPr>
            <a:spLocks noGrp="1"/>
          </p:cNvSpPr>
          <p:nvPr>
            <p:ph type="title"/>
          </p:nvPr>
        </p:nvSpPr>
        <p:spPr>
          <a:xfrm>
            <a:off x="39688" y="49213"/>
            <a:ext cx="9050337" cy="593725"/>
          </a:xfrm>
        </p:spPr>
        <p:txBody>
          <a:bodyPr/>
          <a:lstStyle/>
          <a:p>
            <a:r>
              <a:rPr lang="en-US" dirty="0" smtClean="0"/>
              <a:t>FEM Modeling</a:t>
            </a:r>
            <a:endParaRPr lang="en-US" dirty="0"/>
          </a:p>
        </p:txBody>
      </p:sp>
      <p:grpSp>
        <p:nvGrpSpPr>
          <p:cNvPr id="208" name="그룹 13"/>
          <p:cNvGrpSpPr/>
          <p:nvPr/>
        </p:nvGrpSpPr>
        <p:grpSpPr>
          <a:xfrm>
            <a:off x="2976617" y="4294298"/>
            <a:ext cx="3136900" cy="812800"/>
            <a:chOff x="5499100" y="4064000"/>
            <a:chExt cx="3136900" cy="812800"/>
          </a:xfrm>
        </p:grpSpPr>
        <p:sp>
          <p:nvSpPr>
            <p:cNvPr id="217" name="직사각형 216"/>
            <p:cNvSpPr/>
            <p:nvPr/>
          </p:nvSpPr>
          <p:spPr bwMode="auto">
            <a:xfrm>
              <a:off x="5499100" y="4267200"/>
              <a:ext cx="2794000" cy="5969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8" name="직사각형 217"/>
            <p:cNvSpPr/>
            <p:nvPr/>
          </p:nvSpPr>
          <p:spPr bwMode="auto">
            <a:xfrm>
              <a:off x="5505450" y="4064000"/>
              <a:ext cx="3054350" cy="254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9" name="직사각형 218"/>
            <p:cNvSpPr/>
            <p:nvPr/>
          </p:nvSpPr>
          <p:spPr bwMode="auto">
            <a:xfrm>
              <a:off x="8293100" y="4076700"/>
              <a:ext cx="266700" cy="78740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직각 삼각형 219"/>
            <p:cNvSpPr/>
            <p:nvPr/>
          </p:nvSpPr>
          <p:spPr bwMode="auto">
            <a:xfrm flipH="1">
              <a:off x="8286750" y="4635500"/>
              <a:ext cx="349250" cy="241300"/>
            </a:xfrm>
            <a:prstGeom prst="rtTriangle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직각 삼각형 220"/>
            <p:cNvSpPr/>
            <p:nvPr/>
          </p:nvSpPr>
          <p:spPr bwMode="auto">
            <a:xfrm flipV="1">
              <a:off x="5499100" y="4064000"/>
              <a:ext cx="304800" cy="241300"/>
            </a:xfrm>
            <a:prstGeom prst="rtTriangle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직각 삼각형 221"/>
            <p:cNvSpPr/>
            <p:nvPr/>
          </p:nvSpPr>
          <p:spPr bwMode="auto">
            <a:xfrm flipV="1">
              <a:off x="8286750" y="4070350"/>
              <a:ext cx="273050" cy="241300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23" name="직선 연결선 222"/>
          <p:cNvCxnSpPr/>
          <p:nvPr/>
        </p:nvCxnSpPr>
        <p:spPr bwMode="auto">
          <a:xfrm>
            <a:off x="3081986" y="1677222"/>
            <a:ext cx="2819400" cy="0"/>
          </a:xfrm>
          <a:prstGeom prst="line">
            <a:avLst/>
          </a:prstGeom>
          <a:noFill/>
          <a:ln w="476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 bwMode="auto">
          <a:xfrm>
            <a:off x="3081986" y="1677222"/>
            <a:ext cx="2819400" cy="0"/>
          </a:xfrm>
          <a:prstGeom prst="line">
            <a:avLst/>
          </a:prstGeom>
          <a:noFill/>
          <a:ln w="476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6" name="그룹 55"/>
          <p:cNvGrpSpPr/>
          <p:nvPr/>
        </p:nvGrpSpPr>
        <p:grpSpPr>
          <a:xfrm>
            <a:off x="2976617" y="4294298"/>
            <a:ext cx="3136900" cy="812800"/>
            <a:chOff x="2976617" y="4294298"/>
            <a:chExt cx="3136900" cy="812800"/>
          </a:xfrm>
        </p:grpSpPr>
        <p:sp>
          <p:nvSpPr>
            <p:cNvPr id="15" name="직사각형 14"/>
            <p:cNvSpPr/>
            <p:nvPr/>
          </p:nvSpPr>
          <p:spPr bwMode="auto">
            <a:xfrm>
              <a:off x="2976617" y="4497498"/>
              <a:ext cx="2794000" cy="5969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2982967" y="4294298"/>
              <a:ext cx="3054350" cy="254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직사각형 16"/>
            <p:cNvSpPr/>
            <p:nvPr/>
          </p:nvSpPr>
          <p:spPr bwMode="auto">
            <a:xfrm>
              <a:off x="5770617" y="4306998"/>
              <a:ext cx="266700" cy="78740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직각 삼각형 17"/>
            <p:cNvSpPr/>
            <p:nvPr/>
          </p:nvSpPr>
          <p:spPr bwMode="auto">
            <a:xfrm flipH="1">
              <a:off x="5764267" y="4865798"/>
              <a:ext cx="349250" cy="241300"/>
            </a:xfrm>
            <a:prstGeom prst="rtTriangle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직각 삼각형 18"/>
            <p:cNvSpPr/>
            <p:nvPr/>
          </p:nvSpPr>
          <p:spPr bwMode="auto">
            <a:xfrm flipV="1">
              <a:off x="2976617" y="4294298"/>
              <a:ext cx="304800" cy="241300"/>
            </a:xfrm>
            <a:prstGeom prst="rtTriangle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직각 삼각형 19"/>
            <p:cNvSpPr/>
            <p:nvPr/>
          </p:nvSpPr>
          <p:spPr bwMode="auto">
            <a:xfrm flipV="1">
              <a:off x="5764267" y="4300648"/>
              <a:ext cx="273050" cy="241300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2" name="직선 화살표 연결선 21"/>
          <p:cNvCxnSpPr/>
          <p:nvPr/>
        </p:nvCxnSpPr>
        <p:spPr bwMode="auto">
          <a:xfrm rot="5400000">
            <a:off x="5450812" y="4261695"/>
            <a:ext cx="572877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직선 화살표 연결선 22"/>
          <p:cNvCxnSpPr/>
          <p:nvPr/>
        </p:nvCxnSpPr>
        <p:spPr bwMode="auto">
          <a:xfrm rot="5400000">
            <a:off x="2961612" y="4020395"/>
            <a:ext cx="572877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직선 화살표 연결선 23"/>
          <p:cNvCxnSpPr/>
          <p:nvPr/>
        </p:nvCxnSpPr>
        <p:spPr bwMode="auto">
          <a:xfrm rot="5400000">
            <a:off x="5717512" y="4020395"/>
            <a:ext cx="572877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직선 연결선 27"/>
          <p:cNvCxnSpPr/>
          <p:nvPr/>
        </p:nvCxnSpPr>
        <p:spPr bwMode="auto">
          <a:xfrm>
            <a:off x="2983186" y="3975100"/>
            <a:ext cx="27559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직선 연결선 30"/>
          <p:cNvCxnSpPr/>
          <p:nvPr/>
        </p:nvCxnSpPr>
        <p:spPr bwMode="auto">
          <a:xfrm>
            <a:off x="3249886" y="3733800"/>
            <a:ext cx="27559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직선 연결선 32"/>
          <p:cNvCxnSpPr/>
          <p:nvPr/>
        </p:nvCxnSpPr>
        <p:spPr bwMode="auto">
          <a:xfrm flipV="1">
            <a:off x="2980646" y="3733800"/>
            <a:ext cx="264160" cy="2438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직선 연결선 35"/>
          <p:cNvCxnSpPr/>
          <p:nvPr/>
        </p:nvCxnSpPr>
        <p:spPr bwMode="auto">
          <a:xfrm flipV="1">
            <a:off x="5723846" y="3741420"/>
            <a:ext cx="264160" cy="2438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직선 화살표 연결선 36"/>
          <p:cNvCxnSpPr/>
          <p:nvPr/>
        </p:nvCxnSpPr>
        <p:spPr bwMode="auto">
          <a:xfrm rot="5400000">
            <a:off x="2818672" y="1378095"/>
            <a:ext cx="572877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직선 화살표 연결선 37"/>
          <p:cNvCxnSpPr/>
          <p:nvPr/>
        </p:nvCxnSpPr>
        <p:spPr bwMode="auto">
          <a:xfrm rot="5400000">
            <a:off x="5574572" y="1378095"/>
            <a:ext cx="572877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직선 연결선 38"/>
          <p:cNvCxnSpPr/>
          <p:nvPr/>
        </p:nvCxnSpPr>
        <p:spPr bwMode="auto">
          <a:xfrm>
            <a:off x="3106946" y="1091500"/>
            <a:ext cx="27559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39688" y="49213"/>
            <a:ext cx="9050337" cy="593725"/>
          </a:xfrm>
        </p:spPr>
        <p:txBody>
          <a:bodyPr/>
          <a:lstStyle/>
          <a:p>
            <a:r>
              <a:rPr lang="en-US" dirty="0" smtClean="0"/>
              <a:t>FEM Modeling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19100" y="1798808"/>
            <a:ext cx="8521700" cy="138499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Line (Beam element)</a:t>
            </a:r>
          </a:p>
          <a:p>
            <a:r>
              <a:rPr lang="en-US" sz="2800" dirty="0" smtClean="0">
                <a:latin typeface="Comic Sans MS" pitchFamily="66" charset="0"/>
              </a:rPr>
              <a:t>	- Apply distributed load “on the line”</a:t>
            </a:r>
          </a:p>
          <a:p>
            <a:r>
              <a:rPr lang="en-US" sz="2800" dirty="0" smtClean="0">
                <a:latin typeface="Comic Sans MS" pitchFamily="66" charset="0"/>
              </a:rPr>
              <a:t>	- Apply fixed BC “at the point”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8399" y="5219918"/>
            <a:ext cx="8328401" cy="138499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Volume (Solid element)</a:t>
            </a:r>
          </a:p>
          <a:p>
            <a:r>
              <a:rPr lang="en-US" sz="2800" dirty="0" smtClean="0">
                <a:latin typeface="Comic Sans MS" pitchFamily="66" charset="0"/>
              </a:rPr>
              <a:t>	- Apply distribution load “on the surface”</a:t>
            </a:r>
          </a:p>
          <a:p>
            <a:r>
              <a:rPr lang="en-US" sz="2800" dirty="0" smtClean="0">
                <a:latin typeface="Comic Sans MS" pitchFamily="66" charset="0"/>
              </a:rPr>
              <a:t>	- Apply fixed BC “on the surface”</a:t>
            </a:r>
          </a:p>
        </p:txBody>
      </p:sp>
      <p:cxnSp>
        <p:nvCxnSpPr>
          <p:cNvPr id="47" name="구부러진 연결선 46"/>
          <p:cNvCxnSpPr/>
          <p:nvPr/>
        </p:nvCxnSpPr>
        <p:spPr bwMode="auto">
          <a:xfrm>
            <a:off x="2596055" y="1303283"/>
            <a:ext cx="462455" cy="378372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직사각형 48"/>
          <p:cNvSpPr/>
          <p:nvPr/>
        </p:nvSpPr>
        <p:spPr>
          <a:xfrm>
            <a:off x="1458377" y="1100223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fixed BC</a:t>
            </a:r>
            <a:endParaRPr lang="en-US" dirty="0"/>
          </a:p>
        </p:txBody>
      </p:sp>
      <p:cxnSp>
        <p:nvCxnSpPr>
          <p:cNvPr id="50" name="구부러진 연결선 49"/>
          <p:cNvCxnSpPr/>
          <p:nvPr/>
        </p:nvCxnSpPr>
        <p:spPr bwMode="auto">
          <a:xfrm>
            <a:off x="2596055" y="4499578"/>
            <a:ext cx="562304" cy="236482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직사각형 51"/>
          <p:cNvSpPr/>
          <p:nvPr/>
        </p:nvSpPr>
        <p:spPr>
          <a:xfrm>
            <a:off x="1525709" y="4344800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fixed BC</a:t>
            </a:r>
            <a:endParaRPr lang="en-US" dirty="0"/>
          </a:p>
        </p:txBody>
      </p:sp>
      <p:sp>
        <p:nvSpPr>
          <p:cNvPr id="53" name="직사각형 52"/>
          <p:cNvSpPr/>
          <p:nvPr/>
        </p:nvSpPr>
        <p:spPr bwMode="auto">
          <a:xfrm>
            <a:off x="2978151" y="4310063"/>
            <a:ext cx="288923" cy="789590"/>
          </a:xfrm>
          <a:prstGeom prst="rect">
            <a:avLst/>
          </a:prstGeom>
          <a:solidFill>
            <a:schemeClr val="accent5">
              <a:lumMod val="90000"/>
              <a:alpha val="46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직각 삼각형 53"/>
          <p:cNvSpPr/>
          <p:nvPr/>
        </p:nvSpPr>
        <p:spPr bwMode="auto">
          <a:xfrm flipH="1">
            <a:off x="2971802" y="4871053"/>
            <a:ext cx="349250" cy="22482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직각 삼각형 54"/>
          <p:cNvSpPr/>
          <p:nvPr/>
        </p:nvSpPr>
        <p:spPr bwMode="auto">
          <a:xfrm flipV="1">
            <a:off x="2971802" y="4305903"/>
            <a:ext cx="295273" cy="241300"/>
          </a:xfrm>
          <a:prstGeom prst="rtTriangle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7" name="직선 화살표 연결선 56"/>
          <p:cNvCxnSpPr/>
          <p:nvPr/>
        </p:nvCxnSpPr>
        <p:spPr bwMode="auto">
          <a:xfrm rot="5400000">
            <a:off x="2694912" y="4261694"/>
            <a:ext cx="572877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_MyClas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omic Sans MS" pitchFamily="66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A_MyClass</Template>
  <TotalTime>10268</TotalTime>
  <Words>880</Words>
  <Application>Microsoft Office PowerPoint</Application>
  <PresentationFormat>On-screen Show (4:3)</PresentationFormat>
  <Paragraphs>259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Comic Sans MS</vt:lpstr>
      <vt:lpstr>Calibri</vt:lpstr>
      <vt:lpstr>A_MyClass</vt:lpstr>
      <vt:lpstr>Finite Element Analysis  Using Abaqus</vt:lpstr>
      <vt:lpstr>Abaqus Basics</vt:lpstr>
      <vt:lpstr>Methods of Analysis in ABAQUS</vt:lpstr>
      <vt:lpstr>Methods of Analysis in ABAQUS</vt:lpstr>
      <vt:lpstr>Components in ABAQUS Model</vt:lpstr>
      <vt:lpstr>FEM Modeling</vt:lpstr>
      <vt:lpstr>FEM Modeling</vt:lpstr>
      <vt:lpstr>FEM Modeling</vt:lpstr>
      <vt:lpstr>FEM Modeling</vt:lpstr>
      <vt:lpstr>FEM Modeling</vt:lpstr>
      <vt:lpstr>Start Abaqus/CAE</vt:lpstr>
      <vt:lpstr>Example: Overhead Hoist</vt:lpstr>
      <vt:lpstr>Units</vt:lpstr>
      <vt:lpstr>Create Part</vt:lpstr>
      <vt:lpstr>Geometry Constraint</vt:lpstr>
      <vt:lpstr>Geometry Modification</vt:lpstr>
      <vt:lpstr>Define Material Properties</vt:lpstr>
      <vt:lpstr>Define Section Properties</vt:lpstr>
      <vt:lpstr>Define Section Properties</vt:lpstr>
      <vt:lpstr>Assembly and Analysis Step</vt:lpstr>
      <vt:lpstr>Assembly and Analysis Step</vt:lpstr>
      <vt:lpstr>Boundary Conditions</vt:lpstr>
      <vt:lpstr>Applied Loads</vt:lpstr>
      <vt:lpstr>Meshing the Model</vt:lpstr>
      <vt:lpstr>Meshing the Model</vt:lpstr>
      <vt:lpstr>Mesh Modification</vt:lpstr>
      <vt:lpstr>Creating an Analysis Job</vt:lpstr>
      <vt:lpstr>Postprocessing</vt:lpstr>
      <vt:lpstr>Postprocessing</vt:lpstr>
      <vt:lpstr>Postprocessing</vt:lpstr>
      <vt:lpstr>Postprocessing</vt:lpstr>
      <vt:lpstr>Postprocessing</vt:lpstr>
      <vt:lpstr>Save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Nam-Ho Kim</dc:creator>
  <cp:lastModifiedBy>Nam-ho Kim (Contingent)</cp:lastModifiedBy>
  <cp:revision>768</cp:revision>
  <cp:lastPrinted>2014-09-12T02:26:23Z</cp:lastPrinted>
  <dcterms:created xsi:type="dcterms:W3CDTF">2008-06-19T01:15:29Z</dcterms:created>
  <dcterms:modified xsi:type="dcterms:W3CDTF">2014-09-12T02:26:33Z</dcterms:modified>
</cp:coreProperties>
</file>