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310" r:id="rId2"/>
    <p:sldId id="320" r:id="rId3"/>
    <p:sldId id="328" r:id="rId4"/>
    <p:sldId id="332" r:id="rId5"/>
    <p:sldId id="317" r:id="rId6"/>
    <p:sldId id="321" r:id="rId7"/>
    <p:sldId id="322" r:id="rId8"/>
    <p:sldId id="323" r:id="rId9"/>
    <p:sldId id="326" r:id="rId10"/>
    <p:sldId id="327" r:id="rId11"/>
    <p:sldId id="333" r:id="rId12"/>
    <p:sldId id="331" r:id="rId13"/>
    <p:sldId id="330" r:id="rId14"/>
    <p:sldId id="334" r:id="rId15"/>
  </p:sldIdLst>
  <p:sldSz cx="9144000" cy="6858000" type="screen4x3"/>
  <p:notesSz cx="7315200" cy="9601200"/>
  <p:embeddedFontLst>
    <p:embeddedFont>
      <p:font typeface="Calibri" pitchFamily="34" charset="0"/>
      <p:regular r:id="rId18"/>
      <p:bold r:id="rId19"/>
      <p:italic r:id="rId20"/>
      <p:boldItalic r:id="rId21"/>
    </p:embeddedFont>
    <p:embeddedFont>
      <p:font typeface="Comic Sans MS" pitchFamily="66" charset="0"/>
      <p:regular r:id="rId22"/>
      <p:bold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02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80" autoAdjust="0"/>
    <p:restoredTop sz="94737" autoAdjust="0"/>
  </p:normalViewPr>
  <p:slideViewPr>
    <p:cSldViewPr snapToGrid="0">
      <p:cViewPr varScale="1">
        <p:scale>
          <a:sx n="79" d="100"/>
          <a:sy n="7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450"/>
    </p:cViewPr>
  </p:sorterViewPr>
  <p:notesViewPr>
    <p:cSldViewPr snapToGrid="0">
      <p:cViewPr varScale="1">
        <p:scale>
          <a:sx n="87" d="100"/>
          <a:sy n="87" d="100"/>
        </p:scale>
        <p:origin x="-1632" y="-8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4847B5B6-2CC1-415A-BF0B-B91BF3F4B293}" type="datetimeFigureOut">
              <a:rPr lang="en-US" smtClean="0"/>
              <a:pPr/>
              <a:t>2/23/2012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1CBA9C19-D5B5-479D-9DD2-B09BF504BF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421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9E50FF48-A8B1-45EB-9454-0EAF06D42A74}" type="datetimeFigureOut">
              <a:rPr lang="en-US" smtClean="0"/>
              <a:pPr/>
              <a:t>2/23/2012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C2346C75-90DF-4626-8E1E-C123D8E122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58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7838" y="49213"/>
            <a:ext cx="2262187" cy="6565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8" y="49213"/>
            <a:ext cx="6635750" cy="6565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475" y="741363"/>
            <a:ext cx="4378325" cy="5873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41363"/>
            <a:ext cx="4378325" cy="5873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688" y="49213"/>
            <a:ext cx="9050337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475" y="741363"/>
            <a:ext cx="8909050" cy="587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30056" name="AutoShape 8"/>
          <p:cNvSpPr>
            <a:spLocks noChangeArrowheads="1"/>
          </p:cNvSpPr>
          <p:nvPr/>
        </p:nvSpPr>
        <p:spPr bwMode="auto">
          <a:xfrm>
            <a:off x="49213" y="49213"/>
            <a:ext cx="9050337" cy="6764337"/>
          </a:xfrm>
          <a:prstGeom prst="roundRect">
            <a:avLst>
              <a:gd name="adj" fmla="val 1667"/>
            </a:avLst>
          </a:prstGeom>
          <a:noFill/>
          <a:ln w="57150" cmpd="thickThin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8648700" y="6491288"/>
            <a:ext cx="495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EBA5E64E-1A6B-431E-969C-4188182C2756}" type="slidenum">
              <a:rPr lang="en-US" sz="1400"/>
              <a:pPr algn="r">
                <a:spcBef>
                  <a:spcPct val="50000"/>
                </a:spcBef>
              </a:pPr>
              <a:t>‹#›</a:t>
            </a:fld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pitchFamily="66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omic Sans MS" pitchFamily="66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omic Sans MS" pitchFamily="66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omic Sans MS" pitchFamily="66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Comic Sans MS" pitchFamily="66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Tutorial 3: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Plane Beam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CLAMPED-CLAMPED BEAM</a:t>
            </a:r>
            <a:endParaRPr lang="en-US" dirty="0"/>
          </a:p>
        </p:txBody>
      </p:sp>
      <p:sp>
        <p:nvSpPr>
          <p:cNvPr id="32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err="1" smtClean="0"/>
              <a:t>XYData</a:t>
            </a:r>
            <a:r>
              <a:rPr lang="en-US" dirty="0" smtClean="0"/>
              <a:t>, path, X Values = Sequence ID</a:t>
            </a:r>
          </a:p>
          <a:p>
            <a:pPr lvl="1"/>
            <a:r>
              <a:rPr lang="en-US" dirty="0" smtClean="0"/>
              <a:t>Field output, SM1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adjust font size of the </a:t>
            </a:r>
            <a:r>
              <a:rPr lang="en-US" dirty="0" err="1" smtClean="0"/>
              <a:t>XYData</a:t>
            </a:r>
            <a:r>
              <a:rPr lang="en-US" dirty="0" smtClean="0"/>
              <a:t> plot </a:t>
            </a:r>
          </a:p>
          <a:p>
            <a:pPr lvl="1"/>
            <a:r>
              <a:rPr lang="en-US" dirty="0" smtClean="0"/>
              <a:t>Double click object to open a dialog box to adjust its properties</a:t>
            </a:r>
            <a:br>
              <a:rPr lang="en-US" dirty="0" smtClean="0"/>
            </a:br>
            <a:r>
              <a:rPr lang="en-US" dirty="0" smtClean="0"/>
              <a:t>(ex: double click the legend box to enlarge its font size)</a:t>
            </a: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523" y="1818300"/>
            <a:ext cx="3948224" cy="1490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0617" y="1586604"/>
            <a:ext cx="1280367" cy="18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45995" y="1226946"/>
            <a:ext cx="2461581" cy="3303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2539" y="3577517"/>
            <a:ext cx="3349128" cy="180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Sign Convention for force and moment</a:t>
            </a:r>
          </a:p>
          <a:p>
            <a:pPr lvl="1"/>
            <a:r>
              <a:rPr lang="en-US" dirty="0" smtClean="0"/>
              <a:t>Must not be confused with sign convention for displacements</a:t>
            </a:r>
          </a:p>
          <a:p>
            <a:pPr lvl="1"/>
            <a:r>
              <a:rPr lang="en-US" dirty="0" smtClean="0"/>
              <a:t>Users must make sure which sign convention is used in a FEA software </a:t>
            </a:r>
          </a:p>
          <a:p>
            <a:pPr lvl="1"/>
            <a:r>
              <a:rPr lang="en-US" dirty="0" smtClean="0"/>
              <a:t>Shear force and bending moment sign convention of ABAQUS for beam diagram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CLAMPED-CLAMPED BEAM</a:t>
            </a:r>
            <a:endParaRPr lang="en-US" dirty="0"/>
          </a:p>
        </p:txBody>
      </p:sp>
      <p:grpSp>
        <p:nvGrpSpPr>
          <p:cNvPr id="18" name="Group 58"/>
          <p:cNvGrpSpPr/>
          <p:nvPr/>
        </p:nvGrpSpPr>
        <p:grpSpPr>
          <a:xfrm>
            <a:off x="1407557" y="3171485"/>
            <a:ext cx="6334921" cy="1526124"/>
            <a:chOff x="4238625" y="5701880"/>
            <a:chExt cx="3467100" cy="835247"/>
          </a:xfrm>
        </p:grpSpPr>
        <p:cxnSp>
          <p:nvCxnSpPr>
            <p:cNvPr id="19" name="Straight Connector 59"/>
            <p:cNvCxnSpPr/>
            <p:nvPr/>
          </p:nvCxnSpPr>
          <p:spPr bwMode="auto">
            <a:xfrm flipH="1" flipV="1">
              <a:off x="4819650" y="5800726"/>
              <a:ext cx="4396" cy="443644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0" name="Rectangle 60"/>
            <p:cNvSpPr/>
            <p:nvPr/>
          </p:nvSpPr>
          <p:spPr bwMode="auto">
            <a:xfrm>
              <a:off x="4924425" y="5936262"/>
              <a:ext cx="2105025" cy="17897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1" name="Straight Connector 61"/>
            <p:cNvCxnSpPr/>
            <p:nvPr/>
          </p:nvCxnSpPr>
          <p:spPr bwMode="auto">
            <a:xfrm flipH="1" flipV="1">
              <a:off x="7115175" y="5810251"/>
              <a:ext cx="4396" cy="443644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2" name="Arc 62"/>
            <p:cNvSpPr/>
            <p:nvPr/>
          </p:nvSpPr>
          <p:spPr bwMode="auto">
            <a:xfrm rot="2710844">
              <a:off x="6829605" y="5752679"/>
              <a:ext cx="551158" cy="551158"/>
            </a:xfrm>
            <a:prstGeom prst="arc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Arc 63"/>
            <p:cNvSpPr/>
            <p:nvPr/>
          </p:nvSpPr>
          <p:spPr bwMode="auto">
            <a:xfrm rot="13526175">
              <a:off x="4562655" y="5762204"/>
              <a:ext cx="551158" cy="551158"/>
            </a:xfrm>
            <a:prstGeom prst="arc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353300" y="5867400"/>
              <a:ext cx="3524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M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238625" y="5876925"/>
              <a:ext cx="3524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M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657725" y="6229350"/>
              <a:ext cx="3524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V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972255" y="5701880"/>
              <a:ext cx="3524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V</a:t>
              </a:r>
            </a:p>
          </p:txBody>
        </p:sp>
      </p:grpSp>
      <p:grpSp>
        <p:nvGrpSpPr>
          <p:cNvPr id="53" name="그룹 52"/>
          <p:cNvGrpSpPr/>
          <p:nvPr/>
        </p:nvGrpSpPr>
        <p:grpSpPr>
          <a:xfrm>
            <a:off x="4288004" y="2955402"/>
            <a:ext cx="1382796" cy="819870"/>
            <a:chOff x="4357442" y="2909106"/>
            <a:chExt cx="1382796" cy="819870"/>
          </a:xfrm>
        </p:grpSpPr>
        <p:cxnSp>
          <p:nvCxnSpPr>
            <p:cNvPr id="29" name="직선 화살표 연결선 28"/>
            <p:cNvCxnSpPr/>
            <p:nvPr/>
          </p:nvCxnSpPr>
          <p:spPr bwMode="auto">
            <a:xfrm>
              <a:off x="4664613" y="3715473"/>
              <a:ext cx="706056" cy="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" name="직선 화살표 연결선 29"/>
            <p:cNvCxnSpPr/>
            <p:nvPr/>
          </p:nvCxnSpPr>
          <p:spPr bwMode="auto">
            <a:xfrm flipV="1">
              <a:off x="4654967" y="3032567"/>
              <a:ext cx="9646" cy="696409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TextBox 31"/>
            <p:cNvSpPr txBox="1"/>
            <p:nvPr/>
          </p:nvSpPr>
          <p:spPr>
            <a:xfrm>
              <a:off x="5096304" y="3393313"/>
              <a:ext cx="64393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x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357442" y="2909106"/>
              <a:ext cx="64393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y</a:t>
              </a:r>
            </a:p>
          </p:txBody>
        </p:sp>
      </p:grpSp>
      <p:grpSp>
        <p:nvGrpSpPr>
          <p:cNvPr id="34" name="Group 1"/>
          <p:cNvGrpSpPr>
            <a:grpSpLocks noChangeAspect="1"/>
          </p:cNvGrpSpPr>
          <p:nvPr/>
        </p:nvGrpSpPr>
        <p:grpSpPr bwMode="auto">
          <a:xfrm>
            <a:off x="2343955" y="4470751"/>
            <a:ext cx="4754865" cy="2192692"/>
            <a:chOff x="4253" y="11368"/>
            <a:chExt cx="3743" cy="1727"/>
          </a:xfrm>
        </p:grpSpPr>
        <p:sp>
          <p:nvSpPr>
            <p:cNvPr id="35" name="Rectangle 19"/>
            <p:cNvSpPr>
              <a:spLocks noChangeArrowheads="1"/>
            </p:cNvSpPr>
            <p:nvPr/>
          </p:nvSpPr>
          <p:spPr bwMode="auto">
            <a:xfrm>
              <a:off x="4400" y="12000"/>
              <a:ext cx="1728" cy="28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6" name="Rectangle 18"/>
            <p:cNvSpPr>
              <a:spLocks noChangeArrowheads="1"/>
            </p:cNvSpPr>
            <p:nvPr/>
          </p:nvSpPr>
          <p:spPr bwMode="auto">
            <a:xfrm>
              <a:off x="6125" y="12001"/>
              <a:ext cx="1728" cy="28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7" name="Line 17"/>
            <p:cNvSpPr>
              <a:spLocks noChangeShapeType="1"/>
            </p:cNvSpPr>
            <p:nvPr/>
          </p:nvSpPr>
          <p:spPr bwMode="auto">
            <a:xfrm flipV="1">
              <a:off x="6127" y="12280"/>
              <a:ext cx="0" cy="4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8" name="Rectangle 16" descr="Wide upward diagonal"/>
            <p:cNvSpPr>
              <a:spLocks noChangeArrowheads="1"/>
            </p:cNvSpPr>
            <p:nvPr/>
          </p:nvSpPr>
          <p:spPr bwMode="auto">
            <a:xfrm>
              <a:off x="4253" y="11761"/>
              <a:ext cx="143" cy="76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9" name="Line 15"/>
            <p:cNvSpPr>
              <a:spLocks noChangeShapeType="1"/>
            </p:cNvSpPr>
            <p:nvPr/>
          </p:nvSpPr>
          <p:spPr bwMode="auto">
            <a:xfrm flipV="1">
              <a:off x="4389" y="11453"/>
              <a:ext cx="0" cy="1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40" name="Text Box 14"/>
            <p:cNvSpPr txBox="1">
              <a:spLocks noChangeArrowheads="1"/>
            </p:cNvSpPr>
            <p:nvPr/>
          </p:nvSpPr>
          <p:spPr bwMode="auto">
            <a:xfrm>
              <a:off x="5721" y="12806"/>
              <a:ext cx="930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q</a:t>
              </a:r>
              <a:r>
                <a:rPr kumimoji="0" lang="en-US" sz="18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</a:t>
              </a: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= 30 </a:t>
              </a:r>
              <a:r>
                <a:rPr kumimoji="0" lang="en-US" sz="18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N</a:t>
              </a: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/</a:t>
              </a:r>
              <a:r>
                <a:rPr kumimoji="0" lang="en-US" sz="18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m</a:t>
              </a:r>
              <a:endParaRPr kumimoji="0" lang="en-US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Line 13"/>
            <p:cNvSpPr>
              <a:spLocks noChangeShapeType="1"/>
            </p:cNvSpPr>
            <p:nvPr/>
          </p:nvSpPr>
          <p:spPr bwMode="auto">
            <a:xfrm rot="5400000" flipV="1">
              <a:off x="4623" y="11915"/>
              <a:ext cx="0" cy="4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auto">
            <a:xfrm>
              <a:off x="4375" y="11368"/>
              <a:ext cx="360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y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 Box 11"/>
            <p:cNvSpPr txBox="1">
              <a:spLocks noChangeArrowheads="1"/>
            </p:cNvSpPr>
            <p:nvPr/>
          </p:nvSpPr>
          <p:spPr bwMode="auto">
            <a:xfrm>
              <a:off x="4756" y="12025"/>
              <a:ext cx="360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Oval 10"/>
            <p:cNvSpPr>
              <a:spLocks noChangeArrowheads="1"/>
            </p:cNvSpPr>
            <p:nvPr/>
          </p:nvSpPr>
          <p:spPr bwMode="auto">
            <a:xfrm>
              <a:off x="4454" y="11681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9"/>
            <p:cNvSpPr>
              <a:spLocks noChangeArrowheads="1"/>
            </p:cNvSpPr>
            <p:nvPr/>
          </p:nvSpPr>
          <p:spPr bwMode="auto">
            <a:xfrm>
              <a:off x="5972" y="11681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Line 8"/>
            <p:cNvSpPr>
              <a:spLocks noChangeShapeType="1"/>
            </p:cNvSpPr>
            <p:nvPr/>
          </p:nvSpPr>
          <p:spPr bwMode="auto">
            <a:xfrm>
              <a:off x="4383" y="11633"/>
              <a:ext cx="345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48" name="Text Box 6"/>
            <p:cNvSpPr txBox="1">
              <a:spLocks noChangeArrowheads="1"/>
            </p:cNvSpPr>
            <p:nvPr/>
          </p:nvSpPr>
          <p:spPr bwMode="auto">
            <a:xfrm>
              <a:off x="6335" y="11502"/>
              <a:ext cx="360" cy="24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 m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ectangle 5" descr="Wide upward diagonal"/>
            <p:cNvSpPr>
              <a:spLocks noChangeArrowheads="1"/>
            </p:cNvSpPr>
            <p:nvPr/>
          </p:nvSpPr>
          <p:spPr bwMode="auto">
            <a:xfrm>
              <a:off x="7853" y="11743"/>
              <a:ext cx="143" cy="76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50" name="Line 4"/>
            <p:cNvSpPr>
              <a:spLocks noChangeShapeType="1"/>
            </p:cNvSpPr>
            <p:nvPr/>
          </p:nvSpPr>
          <p:spPr bwMode="auto">
            <a:xfrm>
              <a:off x="7847" y="11477"/>
              <a:ext cx="0" cy="101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51" name="Oval 3"/>
            <p:cNvSpPr>
              <a:spLocks noChangeArrowheads="1"/>
            </p:cNvSpPr>
            <p:nvPr/>
          </p:nvSpPr>
          <p:spPr bwMode="auto">
            <a:xfrm>
              <a:off x="7520" y="11681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4" name="그룹 53"/>
          <p:cNvGrpSpPr/>
          <p:nvPr/>
        </p:nvGrpSpPr>
        <p:grpSpPr>
          <a:xfrm>
            <a:off x="2524342" y="5617069"/>
            <a:ext cx="4389120" cy="587744"/>
            <a:chOff x="2049780" y="4228096"/>
            <a:chExt cx="4389120" cy="770624"/>
          </a:xfrm>
        </p:grpSpPr>
        <p:sp>
          <p:nvSpPr>
            <p:cNvPr id="55" name="Line 17"/>
            <p:cNvSpPr>
              <a:spLocks noChangeShapeType="1"/>
            </p:cNvSpPr>
            <p:nvPr/>
          </p:nvSpPr>
          <p:spPr bwMode="auto">
            <a:xfrm flipV="1">
              <a:off x="3979346" y="422809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56" name="Line 17"/>
            <p:cNvSpPr>
              <a:spLocks noChangeShapeType="1"/>
            </p:cNvSpPr>
            <p:nvPr/>
          </p:nvSpPr>
          <p:spPr bwMode="auto">
            <a:xfrm flipV="1">
              <a:off x="371264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57" name="Line 17"/>
            <p:cNvSpPr>
              <a:spLocks noChangeShapeType="1"/>
            </p:cNvSpPr>
            <p:nvPr/>
          </p:nvSpPr>
          <p:spPr bwMode="auto">
            <a:xfrm flipV="1">
              <a:off x="344594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58" name="Line 17"/>
            <p:cNvSpPr>
              <a:spLocks noChangeShapeType="1"/>
            </p:cNvSpPr>
            <p:nvPr/>
          </p:nvSpPr>
          <p:spPr bwMode="auto">
            <a:xfrm flipV="1">
              <a:off x="317162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59" name="Line 17"/>
            <p:cNvSpPr>
              <a:spLocks noChangeShapeType="1"/>
            </p:cNvSpPr>
            <p:nvPr/>
          </p:nvSpPr>
          <p:spPr bwMode="auto">
            <a:xfrm flipV="1">
              <a:off x="288206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60" name="Line 17"/>
            <p:cNvSpPr>
              <a:spLocks noChangeShapeType="1"/>
            </p:cNvSpPr>
            <p:nvPr/>
          </p:nvSpPr>
          <p:spPr bwMode="auto">
            <a:xfrm flipV="1">
              <a:off x="260012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61" name="Line 17"/>
            <p:cNvSpPr>
              <a:spLocks noChangeShapeType="1"/>
            </p:cNvSpPr>
            <p:nvPr/>
          </p:nvSpPr>
          <p:spPr bwMode="auto">
            <a:xfrm flipV="1">
              <a:off x="232580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62" name="Line 17"/>
            <p:cNvSpPr>
              <a:spLocks noChangeShapeType="1"/>
            </p:cNvSpPr>
            <p:nvPr/>
          </p:nvSpPr>
          <p:spPr bwMode="auto">
            <a:xfrm flipV="1">
              <a:off x="205910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63" name="Line 17"/>
            <p:cNvSpPr>
              <a:spLocks noChangeShapeType="1"/>
            </p:cNvSpPr>
            <p:nvPr/>
          </p:nvSpPr>
          <p:spPr bwMode="auto">
            <a:xfrm flipV="1">
              <a:off x="643298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64" name="Line 17"/>
            <p:cNvSpPr>
              <a:spLocks noChangeShapeType="1"/>
            </p:cNvSpPr>
            <p:nvPr/>
          </p:nvSpPr>
          <p:spPr bwMode="auto">
            <a:xfrm flipV="1">
              <a:off x="616628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65" name="Line 17"/>
            <p:cNvSpPr>
              <a:spLocks noChangeShapeType="1"/>
            </p:cNvSpPr>
            <p:nvPr/>
          </p:nvSpPr>
          <p:spPr bwMode="auto">
            <a:xfrm flipV="1">
              <a:off x="589196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66" name="Line 17"/>
            <p:cNvSpPr>
              <a:spLocks noChangeShapeType="1"/>
            </p:cNvSpPr>
            <p:nvPr/>
          </p:nvSpPr>
          <p:spPr bwMode="auto">
            <a:xfrm flipV="1">
              <a:off x="561764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67" name="Line 17"/>
            <p:cNvSpPr>
              <a:spLocks noChangeShapeType="1"/>
            </p:cNvSpPr>
            <p:nvPr/>
          </p:nvSpPr>
          <p:spPr bwMode="auto">
            <a:xfrm flipV="1">
              <a:off x="533570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68" name="Line 17"/>
            <p:cNvSpPr>
              <a:spLocks noChangeShapeType="1"/>
            </p:cNvSpPr>
            <p:nvPr/>
          </p:nvSpPr>
          <p:spPr bwMode="auto">
            <a:xfrm flipV="1">
              <a:off x="505376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69" name="Line 17"/>
            <p:cNvSpPr>
              <a:spLocks noChangeShapeType="1"/>
            </p:cNvSpPr>
            <p:nvPr/>
          </p:nvSpPr>
          <p:spPr bwMode="auto">
            <a:xfrm flipV="1">
              <a:off x="478706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70" name="Line 17"/>
            <p:cNvSpPr>
              <a:spLocks noChangeShapeType="1"/>
            </p:cNvSpPr>
            <p:nvPr/>
          </p:nvSpPr>
          <p:spPr bwMode="auto">
            <a:xfrm flipV="1">
              <a:off x="451274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cxnSp>
          <p:nvCxnSpPr>
            <p:cNvPr id="71" name="직선 연결선 70"/>
            <p:cNvCxnSpPr/>
            <p:nvPr/>
          </p:nvCxnSpPr>
          <p:spPr bwMode="auto">
            <a:xfrm>
              <a:off x="2049780" y="4998720"/>
              <a:ext cx="438912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Common Plot Options</a:t>
            </a:r>
          </a:p>
          <a:p>
            <a:pPr lvl="1"/>
            <a:r>
              <a:rPr lang="en-US" dirty="0" err="1" smtClean="0"/>
              <a:t>Normals</a:t>
            </a:r>
            <a:r>
              <a:rPr lang="en-US" dirty="0" smtClean="0"/>
              <a:t>, check “Show </a:t>
            </a:r>
            <a:r>
              <a:rPr lang="en-US" dirty="0" err="1" smtClean="0"/>
              <a:t>normals</a:t>
            </a:r>
            <a:r>
              <a:rPr lang="en-US" dirty="0" smtClean="0"/>
              <a:t>”, “On element”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Module part, View, Part Display Options</a:t>
            </a:r>
          </a:p>
          <a:p>
            <a:pPr lvl="1"/>
            <a:r>
              <a:rPr lang="en-US" dirty="0" smtClean="0"/>
              <a:t>check “Render Beam Profile”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CLAMPED-CLAMPED BEAM</a:t>
            </a:r>
            <a:endParaRPr lang="en-US" dirty="0"/>
          </a:p>
        </p:txBody>
      </p:sp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32183" y="1566977"/>
            <a:ext cx="37338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430" y="2233098"/>
            <a:ext cx="2979373" cy="2893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8886" y="2776250"/>
            <a:ext cx="2141715" cy="3905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Result</a:t>
            </a:r>
          </a:p>
          <a:p>
            <a:pPr lvl="1"/>
            <a:r>
              <a:rPr lang="en-US" dirty="0" smtClean="0"/>
              <a:t>Field output, SM1</a:t>
            </a:r>
          </a:p>
          <a:p>
            <a:pPr lvl="1"/>
            <a:r>
              <a:rPr lang="en-US" dirty="0" smtClean="0"/>
              <a:t>Shear force output (SF2) is not available for B23 element</a:t>
            </a:r>
          </a:p>
          <a:p>
            <a:r>
              <a:rPr lang="en-US" dirty="0" smtClean="0"/>
              <a:t>Contour Plot Options</a:t>
            </a:r>
          </a:p>
          <a:p>
            <a:pPr lvl="1"/>
            <a:r>
              <a:rPr lang="en-US" dirty="0" smtClean="0"/>
              <a:t>Check “Show tick masks for line elements”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CLAMPED-CLAMPED BEAM</a:t>
            </a:r>
            <a:endParaRPr lang="en-US" dirty="0"/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8521" y="3372554"/>
            <a:ext cx="2467874" cy="277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1451" y="3119016"/>
            <a:ext cx="6227532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Change element type</a:t>
            </a:r>
          </a:p>
          <a:p>
            <a:pPr lvl="1"/>
            <a:r>
              <a:rPr lang="en-US" dirty="0" smtClean="0"/>
              <a:t>Element type, “Timoshenko beam theory” or </a:t>
            </a:r>
            <a:r>
              <a:rPr lang="en-US" dirty="0" err="1" smtClean="0"/>
              <a:t>Mindling</a:t>
            </a:r>
            <a:r>
              <a:rPr lang="en-US" dirty="0" smtClean="0"/>
              <a:t> beam theory, Shear flexible, (B21), Global element size = 0.2</a:t>
            </a:r>
          </a:p>
          <a:p>
            <a:r>
              <a:rPr lang="en-US" dirty="0" smtClean="0"/>
              <a:t>Field Output</a:t>
            </a:r>
          </a:p>
          <a:p>
            <a:pPr lvl="1"/>
            <a:r>
              <a:rPr lang="en-US" dirty="0" smtClean="0"/>
              <a:t>Shear force output (SF2) is available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CLAMPED-CLAMPED BEAM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95257" y="3223308"/>
            <a:ext cx="5308435" cy="202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0808" y="3140717"/>
            <a:ext cx="1424048" cy="1803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CLAMPED-CLAMPED BEAM</a:t>
            </a:r>
            <a:endParaRPr lang="en-US" dirty="0"/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E = 100 </a:t>
            </a:r>
            <a:r>
              <a:rPr lang="en-US" dirty="0" err="1" smtClean="0"/>
              <a:t>MPa</a:t>
            </a:r>
            <a:r>
              <a:rPr lang="en-US" dirty="0" smtClean="0"/>
              <a:t>, </a:t>
            </a:r>
          </a:p>
          <a:p>
            <a:r>
              <a:rPr lang="en-US" dirty="0" smtClean="0"/>
              <a:t>Circular section with r = 20mm</a:t>
            </a:r>
          </a:p>
          <a:p>
            <a:r>
              <a:rPr lang="en-US" dirty="0" smtClean="0"/>
              <a:t>Plot bending moment and shear force diagrams</a:t>
            </a:r>
            <a:endParaRPr lang="en-US" dirty="0"/>
          </a:p>
        </p:txBody>
      </p:sp>
      <p:grpSp>
        <p:nvGrpSpPr>
          <p:cNvPr id="29" name="Group 1"/>
          <p:cNvGrpSpPr>
            <a:grpSpLocks noChangeAspect="1"/>
          </p:cNvGrpSpPr>
          <p:nvPr/>
        </p:nvGrpSpPr>
        <p:grpSpPr bwMode="auto">
          <a:xfrm>
            <a:off x="2193627" y="3255398"/>
            <a:ext cx="4766298" cy="2192692"/>
            <a:chOff x="4244" y="11368"/>
            <a:chExt cx="3752" cy="1727"/>
          </a:xfrm>
        </p:grpSpPr>
        <p:sp>
          <p:nvSpPr>
            <p:cNvPr id="30" name="Rectangle 19"/>
            <p:cNvSpPr>
              <a:spLocks noChangeArrowheads="1"/>
            </p:cNvSpPr>
            <p:nvPr/>
          </p:nvSpPr>
          <p:spPr bwMode="auto">
            <a:xfrm>
              <a:off x="4400" y="12000"/>
              <a:ext cx="1728" cy="28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1" name="Rectangle 18"/>
            <p:cNvSpPr>
              <a:spLocks noChangeArrowheads="1"/>
            </p:cNvSpPr>
            <p:nvPr/>
          </p:nvSpPr>
          <p:spPr bwMode="auto">
            <a:xfrm>
              <a:off x="6125" y="12001"/>
              <a:ext cx="1728" cy="28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2" name="Line 17"/>
            <p:cNvSpPr>
              <a:spLocks noChangeShapeType="1"/>
            </p:cNvSpPr>
            <p:nvPr/>
          </p:nvSpPr>
          <p:spPr bwMode="auto">
            <a:xfrm flipV="1">
              <a:off x="6127" y="12280"/>
              <a:ext cx="0" cy="46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3" name="Rectangle 16" descr="Wide upward diagonal"/>
            <p:cNvSpPr>
              <a:spLocks noChangeArrowheads="1"/>
            </p:cNvSpPr>
            <p:nvPr/>
          </p:nvSpPr>
          <p:spPr bwMode="auto">
            <a:xfrm>
              <a:off x="4244" y="11761"/>
              <a:ext cx="143" cy="76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4" name="Line 15"/>
            <p:cNvSpPr>
              <a:spLocks noChangeShapeType="1"/>
            </p:cNvSpPr>
            <p:nvPr/>
          </p:nvSpPr>
          <p:spPr bwMode="auto">
            <a:xfrm flipV="1">
              <a:off x="4389" y="11453"/>
              <a:ext cx="0" cy="1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5" name="Text Box 14"/>
            <p:cNvSpPr txBox="1">
              <a:spLocks noChangeArrowheads="1"/>
            </p:cNvSpPr>
            <p:nvPr/>
          </p:nvSpPr>
          <p:spPr bwMode="auto">
            <a:xfrm>
              <a:off x="5721" y="12806"/>
              <a:ext cx="930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q</a:t>
              </a:r>
              <a:r>
                <a:rPr kumimoji="0" lang="en-US" sz="18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</a:t>
              </a: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= 30 </a:t>
              </a:r>
              <a:r>
                <a:rPr kumimoji="0" lang="en-US" sz="18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N</a:t>
              </a: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/</a:t>
              </a:r>
              <a:r>
                <a:rPr kumimoji="0" lang="en-US" sz="18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m</a:t>
              </a:r>
              <a:endParaRPr kumimoji="0" lang="en-US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Line 13"/>
            <p:cNvSpPr>
              <a:spLocks noChangeShapeType="1"/>
            </p:cNvSpPr>
            <p:nvPr/>
          </p:nvSpPr>
          <p:spPr bwMode="auto">
            <a:xfrm rot="5400000" flipV="1">
              <a:off x="4623" y="11915"/>
              <a:ext cx="0" cy="4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37" name="Text Box 12"/>
            <p:cNvSpPr txBox="1">
              <a:spLocks noChangeArrowheads="1"/>
            </p:cNvSpPr>
            <p:nvPr/>
          </p:nvSpPr>
          <p:spPr bwMode="auto">
            <a:xfrm>
              <a:off x="4375" y="11368"/>
              <a:ext cx="360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y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 Box 11"/>
            <p:cNvSpPr txBox="1">
              <a:spLocks noChangeArrowheads="1"/>
            </p:cNvSpPr>
            <p:nvPr/>
          </p:nvSpPr>
          <p:spPr bwMode="auto">
            <a:xfrm>
              <a:off x="4756" y="12025"/>
              <a:ext cx="360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Oval 10"/>
            <p:cNvSpPr>
              <a:spLocks noChangeArrowheads="1"/>
            </p:cNvSpPr>
            <p:nvPr/>
          </p:nvSpPr>
          <p:spPr bwMode="auto">
            <a:xfrm>
              <a:off x="4454" y="11681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Oval 9"/>
            <p:cNvSpPr>
              <a:spLocks noChangeArrowheads="1"/>
            </p:cNvSpPr>
            <p:nvPr/>
          </p:nvSpPr>
          <p:spPr bwMode="auto">
            <a:xfrm>
              <a:off x="6172" y="11681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Line 8"/>
            <p:cNvSpPr>
              <a:spLocks noChangeShapeType="1"/>
            </p:cNvSpPr>
            <p:nvPr/>
          </p:nvSpPr>
          <p:spPr bwMode="auto">
            <a:xfrm>
              <a:off x="4383" y="11633"/>
              <a:ext cx="173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42" name="Line 7"/>
            <p:cNvSpPr>
              <a:spLocks noChangeShapeType="1"/>
            </p:cNvSpPr>
            <p:nvPr/>
          </p:nvSpPr>
          <p:spPr bwMode="auto">
            <a:xfrm>
              <a:off x="6135" y="11626"/>
              <a:ext cx="17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43" name="Text Box 6"/>
            <p:cNvSpPr txBox="1">
              <a:spLocks noChangeArrowheads="1"/>
            </p:cNvSpPr>
            <p:nvPr/>
          </p:nvSpPr>
          <p:spPr bwMode="auto">
            <a:xfrm>
              <a:off x="5196" y="11502"/>
              <a:ext cx="360" cy="24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 m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Rectangle 5" descr="Wide upward diagonal"/>
            <p:cNvSpPr>
              <a:spLocks noChangeArrowheads="1"/>
            </p:cNvSpPr>
            <p:nvPr/>
          </p:nvSpPr>
          <p:spPr bwMode="auto">
            <a:xfrm>
              <a:off x="7853" y="11743"/>
              <a:ext cx="143" cy="76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45" name="Line 4"/>
            <p:cNvSpPr>
              <a:spLocks noChangeShapeType="1"/>
            </p:cNvSpPr>
            <p:nvPr/>
          </p:nvSpPr>
          <p:spPr bwMode="auto">
            <a:xfrm>
              <a:off x="7847" y="11477"/>
              <a:ext cx="0" cy="101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46" name="Oval 3"/>
            <p:cNvSpPr>
              <a:spLocks noChangeArrowheads="1"/>
            </p:cNvSpPr>
            <p:nvPr/>
          </p:nvSpPr>
          <p:spPr bwMode="auto">
            <a:xfrm>
              <a:off x="7520" y="11681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Text Box 2"/>
            <p:cNvSpPr txBox="1">
              <a:spLocks noChangeArrowheads="1"/>
            </p:cNvSpPr>
            <p:nvPr/>
          </p:nvSpPr>
          <p:spPr bwMode="auto">
            <a:xfrm>
              <a:off x="6876" y="11499"/>
              <a:ext cx="360" cy="24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 m</a:t>
              </a:r>
              <a:endParaRPr kumimoji="0" 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" name="Line 4"/>
          <p:cNvSpPr>
            <a:spLocks noChangeShapeType="1"/>
          </p:cNvSpPr>
          <p:nvPr/>
        </p:nvSpPr>
        <p:spPr bwMode="auto">
          <a:xfrm>
            <a:off x="4585395" y="3154679"/>
            <a:ext cx="0" cy="129038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4400"/>
          </a:p>
        </p:txBody>
      </p:sp>
      <p:grpSp>
        <p:nvGrpSpPr>
          <p:cNvPr id="62" name="그룹 61"/>
          <p:cNvGrpSpPr/>
          <p:nvPr/>
        </p:nvGrpSpPr>
        <p:grpSpPr>
          <a:xfrm>
            <a:off x="2374644" y="4408576"/>
            <a:ext cx="4389120" cy="587744"/>
            <a:chOff x="2049780" y="4228096"/>
            <a:chExt cx="4389120" cy="770624"/>
          </a:xfrm>
        </p:grpSpPr>
        <p:sp>
          <p:nvSpPr>
            <p:cNvPr id="23" name="Line 17"/>
            <p:cNvSpPr>
              <a:spLocks noChangeShapeType="1"/>
            </p:cNvSpPr>
            <p:nvPr/>
          </p:nvSpPr>
          <p:spPr bwMode="auto">
            <a:xfrm flipV="1">
              <a:off x="3979346" y="422809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25" name="Line 17"/>
            <p:cNvSpPr>
              <a:spLocks noChangeShapeType="1"/>
            </p:cNvSpPr>
            <p:nvPr/>
          </p:nvSpPr>
          <p:spPr bwMode="auto">
            <a:xfrm flipV="1">
              <a:off x="371264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26" name="Line 17"/>
            <p:cNvSpPr>
              <a:spLocks noChangeShapeType="1"/>
            </p:cNvSpPr>
            <p:nvPr/>
          </p:nvSpPr>
          <p:spPr bwMode="auto">
            <a:xfrm flipV="1">
              <a:off x="344594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27" name="Line 17"/>
            <p:cNvSpPr>
              <a:spLocks noChangeShapeType="1"/>
            </p:cNvSpPr>
            <p:nvPr/>
          </p:nvSpPr>
          <p:spPr bwMode="auto">
            <a:xfrm flipV="1">
              <a:off x="317162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48" name="Line 17"/>
            <p:cNvSpPr>
              <a:spLocks noChangeShapeType="1"/>
            </p:cNvSpPr>
            <p:nvPr/>
          </p:nvSpPr>
          <p:spPr bwMode="auto">
            <a:xfrm flipV="1">
              <a:off x="288206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49" name="Line 17"/>
            <p:cNvSpPr>
              <a:spLocks noChangeShapeType="1"/>
            </p:cNvSpPr>
            <p:nvPr/>
          </p:nvSpPr>
          <p:spPr bwMode="auto">
            <a:xfrm flipV="1">
              <a:off x="260012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50" name="Line 17"/>
            <p:cNvSpPr>
              <a:spLocks noChangeShapeType="1"/>
            </p:cNvSpPr>
            <p:nvPr/>
          </p:nvSpPr>
          <p:spPr bwMode="auto">
            <a:xfrm flipV="1">
              <a:off x="232580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51" name="Line 17"/>
            <p:cNvSpPr>
              <a:spLocks noChangeShapeType="1"/>
            </p:cNvSpPr>
            <p:nvPr/>
          </p:nvSpPr>
          <p:spPr bwMode="auto">
            <a:xfrm flipV="1">
              <a:off x="205910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52" name="Line 17"/>
            <p:cNvSpPr>
              <a:spLocks noChangeShapeType="1"/>
            </p:cNvSpPr>
            <p:nvPr/>
          </p:nvSpPr>
          <p:spPr bwMode="auto">
            <a:xfrm flipV="1">
              <a:off x="643298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53" name="Line 17"/>
            <p:cNvSpPr>
              <a:spLocks noChangeShapeType="1"/>
            </p:cNvSpPr>
            <p:nvPr/>
          </p:nvSpPr>
          <p:spPr bwMode="auto">
            <a:xfrm flipV="1">
              <a:off x="616628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54" name="Line 17"/>
            <p:cNvSpPr>
              <a:spLocks noChangeShapeType="1"/>
            </p:cNvSpPr>
            <p:nvPr/>
          </p:nvSpPr>
          <p:spPr bwMode="auto">
            <a:xfrm flipV="1">
              <a:off x="589196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55" name="Line 17"/>
            <p:cNvSpPr>
              <a:spLocks noChangeShapeType="1"/>
            </p:cNvSpPr>
            <p:nvPr/>
          </p:nvSpPr>
          <p:spPr bwMode="auto">
            <a:xfrm flipV="1">
              <a:off x="561764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56" name="Line 17"/>
            <p:cNvSpPr>
              <a:spLocks noChangeShapeType="1"/>
            </p:cNvSpPr>
            <p:nvPr/>
          </p:nvSpPr>
          <p:spPr bwMode="auto">
            <a:xfrm flipV="1">
              <a:off x="533570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57" name="Line 17"/>
            <p:cNvSpPr>
              <a:spLocks noChangeShapeType="1"/>
            </p:cNvSpPr>
            <p:nvPr/>
          </p:nvSpPr>
          <p:spPr bwMode="auto">
            <a:xfrm flipV="1">
              <a:off x="505376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58" name="Line 17"/>
            <p:cNvSpPr>
              <a:spLocks noChangeShapeType="1"/>
            </p:cNvSpPr>
            <p:nvPr/>
          </p:nvSpPr>
          <p:spPr bwMode="auto">
            <a:xfrm flipV="1">
              <a:off x="478706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59" name="Line 17"/>
            <p:cNvSpPr>
              <a:spLocks noChangeShapeType="1"/>
            </p:cNvSpPr>
            <p:nvPr/>
          </p:nvSpPr>
          <p:spPr bwMode="auto">
            <a:xfrm flipV="1">
              <a:off x="4512746" y="4235716"/>
              <a:ext cx="0" cy="7592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cxnSp>
          <p:nvCxnSpPr>
            <p:cNvPr id="61" name="직선 연결선 60"/>
            <p:cNvCxnSpPr/>
            <p:nvPr/>
          </p:nvCxnSpPr>
          <p:spPr bwMode="auto">
            <a:xfrm>
              <a:off x="2049780" y="4998720"/>
              <a:ext cx="438912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CLAMPED-CLAMPED BEAM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Classification of Beam Elements</a:t>
            </a:r>
          </a:p>
          <a:p>
            <a:pPr lvl="1"/>
            <a:r>
              <a:rPr lang="en-US" dirty="0" smtClean="0"/>
              <a:t>Dimension (2D / 3D)</a:t>
            </a:r>
          </a:p>
          <a:p>
            <a:pPr lvl="1"/>
            <a:r>
              <a:rPr lang="en-US" dirty="0" smtClean="0"/>
              <a:t>Formulation type (Mindlin-2node / Mindlin-3node / Euler)</a:t>
            </a:r>
          </a:p>
          <a:p>
            <a:pPr lvl="1"/>
            <a:r>
              <a:rPr lang="en-US" dirty="0" smtClean="0"/>
              <a:t>Additional information (OS (open section) / H (hybrid) / OSH)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3131926" y="2841434"/>
            <a:ext cx="18004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3600" dirty="0" smtClean="0"/>
              <a:t>B</a:t>
            </a:r>
            <a:r>
              <a:rPr lang="en-US" sz="3600" dirty="0" smtClean="0">
                <a:solidFill>
                  <a:srgbClr val="FF0000"/>
                </a:solidFill>
              </a:rPr>
              <a:t>2</a:t>
            </a:r>
            <a:r>
              <a:rPr lang="en-US" sz="3600" dirty="0" smtClean="0">
                <a:solidFill>
                  <a:srgbClr val="2C02C6"/>
                </a:solidFill>
              </a:rPr>
              <a:t>3</a:t>
            </a:r>
            <a:r>
              <a:rPr lang="en-US" sz="3600" dirty="0" smtClean="0"/>
              <a:t>H</a:t>
            </a:r>
          </a:p>
        </p:txBody>
      </p:sp>
      <p:grpSp>
        <p:nvGrpSpPr>
          <p:cNvPr id="2" name="그룹 15"/>
          <p:cNvGrpSpPr/>
          <p:nvPr/>
        </p:nvGrpSpPr>
        <p:grpSpPr>
          <a:xfrm>
            <a:off x="4021157" y="3426250"/>
            <a:ext cx="407624" cy="1994053"/>
            <a:chOff x="4076241" y="4329629"/>
            <a:chExt cx="407624" cy="1994053"/>
          </a:xfrm>
        </p:grpSpPr>
        <p:cxnSp>
          <p:nvCxnSpPr>
            <p:cNvPr id="10" name="직선 연결선 9"/>
            <p:cNvCxnSpPr/>
            <p:nvPr/>
          </p:nvCxnSpPr>
          <p:spPr bwMode="auto">
            <a:xfrm>
              <a:off x="4076241" y="4329629"/>
              <a:ext cx="220338" cy="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직선 연결선 12"/>
            <p:cNvCxnSpPr/>
            <p:nvPr/>
          </p:nvCxnSpPr>
          <p:spPr bwMode="auto">
            <a:xfrm>
              <a:off x="4197427" y="4329629"/>
              <a:ext cx="0" cy="1994053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직선 연결선 14"/>
            <p:cNvCxnSpPr/>
            <p:nvPr/>
          </p:nvCxnSpPr>
          <p:spPr bwMode="auto">
            <a:xfrm>
              <a:off x="4208444" y="6323682"/>
              <a:ext cx="275421" cy="0"/>
            </a:xfrm>
            <a:prstGeom prst="line">
              <a:avLst/>
            </a:prstGeom>
            <a:noFill/>
            <a:ln w="349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" name="그룹 16"/>
          <p:cNvGrpSpPr/>
          <p:nvPr/>
        </p:nvGrpSpPr>
        <p:grpSpPr>
          <a:xfrm>
            <a:off x="4283726" y="3424414"/>
            <a:ext cx="407624" cy="1400978"/>
            <a:chOff x="4076241" y="4329629"/>
            <a:chExt cx="407624" cy="1400978"/>
          </a:xfrm>
        </p:grpSpPr>
        <p:cxnSp>
          <p:nvCxnSpPr>
            <p:cNvPr id="18" name="직선 연결선 17"/>
            <p:cNvCxnSpPr/>
            <p:nvPr/>
          </p:nvCxnSpPr>
          <p:spPr bwMode="auto">
            <a:xfrm>
              <a:off x="4076241" y="4329629"/>
              <a:ext cx="220338" cy="0"/>
            </a:xfrm>
            <a:prstGeom prst="line">
              <a:avLst/>
            </a:prstGeom>
            <a:noFill/>
            <a:ln w="34925" cap="flat" cmpd="sng" algn="ctr">
              <a:solidFill>
                <a:srgbClr val="2C02C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직선 연결선 18"/>
            <p:cNvCxnSpPr/>
            <p:nvPr/>
          </p:nvCxnSpPr>
          <p:spPr bwMode="auto">
            <a:xfrm>
              <a:off x="4197427" y="4329629"/>
              <a:ext cx="0" cy="1400978"/>
            </a:xfrm>
            <a:prstGeom prst="line">
              <a:avLst/>
            </a:prstGeom>
            <a:noFill/>
            <a:ln w="34925" cap="flat" cmpd="sng" algn="ctr">
              <a:solidFill>
                <a:srgbClr val="2C02C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직선 연결선 19"/>
            <p:cNvCxnSpPr/>
            <p:nvPr/>
          </p:nvCxnSpPr>
          <p:spPr bwMode="auto">
            <a:xfrm>
              <a:off x="4208444" y="5717747"/>
              <a:ext cx="275421" cy="0"/>
            </a:xfrm>
            <a:prstGeom prst="line">
              <a:avLst/>
            </a:prstGeom>
            <a:noFill/>
            <a:ln w="34925" cap="flat" cmpd="sng" algn="ctr">
              <a:solidFill>
                <a:srgbClr val="2C02C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" name="그룹 21"/>
          <p:cNvGrpSpPr/>
          <p:nvPr/>
        </p:nvGrpSpPr>
        <p:grpSpPr>
          <a:xfrm>
            <a:off x="4557312" y="3422577"/>
            <a:ext cx="407624" cy="829938"/>
            <a:chOff x="4076241" y="4329629"/>
            <a:chExt cx="407624" cy="829938"/>
          </a:xfrm>
        </p:grpSpPr>
        <p:cxnSp>
          <p:nvCxnSpPr>
            <p:cNvPr id="23" name="직선 연결선 22"/>
            <p:cNvCxnSpPr/>
            <p:nvPr/>
          </p:nvCxnSpPr>
          <p:spPr bwMode="auto">
            <a:xfrm>
              <a:off x="4076241" y="4329629"/>
              <a:ext cx="220338" cy="0"/>
            </a:xfrm>
            <a:prstGeom prst="line">
              <a:avLst/>
            </a:prstGeom>
            <a:noFill/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직선 연결선 23"/>
            <p:cNvCxnSpPr/>
            <p:nvPr/>
          </p:nvCxnSpPr>
          <p:spPr bwMode="auto">
            <a:xfrm>
              <a:off x="4197427" y="4329629"/>
              <a:ext cx="0" cy="829938"/>
            </a:xfrm>
            <a:prstGeom prst="line">
              <a:avLst/>
            </a:prstGeom>
            <a:noFill/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직선 연결선 24"/>
            <p:cNvCxnSpPr/>
            <p:nvPr/>
          </p:nvCxnSpPr>
          <p:spPr bwMode="auto">
            <a:xfrm>
              <a:off x="4208444" y="5144863"/>
              <a:ext cx="275421" cy="0"/>
            </a:xfrm>
            <a:prstGeom prst="line">
              <a:avLst/>
            </a:prstGeom>
            <a:noFill/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7" name="직사각형 26"/>
          <p:cNvSpPr/>
          <p:nvPr/>
        </p:nvSpPr>
        <p:spPr>
          <a:xfrm>
            <a:off x="4442359" y="5205340"/>
            <a:ext cx="5790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2D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4726961" y="4586560"/>
            <a:ext cx="2533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2C02C6"/>
                </a:solidFill>
              </a:rPr>
              <a:t>Cubic polynomial</a:t>
            </a:r>
            <a:endParaRPr lang="en-US" sz="2400" dirty="0">
              <a:solidFill>
                <a:srgbClr val="2C02C6"/>
              </a:solidFill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5000547" y="4011846"/>
            <a:ext cx="26853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Hybrid formulation</a:t>
            </a:r>
            <a:endParaRPr lang="en-US" sz="2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CLAMPED-CLAMPED BEAM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Degree of freedoms for a beam element</a:t>
            </a:r>
          </a:p>
          <a:p>
            <a:pPr lvl="1"/>
            <a:r>
              <a:rPr lang="en-US" dirty="0" smtClean="0"/>
              <a:t>2D/3D (2D beam is a special case of the 3D beam)</a:t>
            </a:r>
          </a:p>
          <a:p>
            <a:pPr lvl="1"/>
            <a:r>
              <a:rPr lang="en-US" dirty="0" smtClean="0"/>
              <a:t>With translation (from the truss element)</a:t>
            </a:r>
          </a:p>
          <a:p>
            <a:pPr lvl="1"/>
            <a:r>
              <a:rPr lang="en-US" dirty="0" smtClean="0"/>
              <a:t>Do not confuse sign convention for displacements and forces</a:t>
            </a:r>
          </a:p>
          <a:p>
            <a:pPr lvl="1"/>
            <a:endParaRPr lang="en-US" dirty="0" smtClean="0"/>
          </a:p>
        </p:txBody>
      </p:sp>
      <p:grpSp>
        <p:nvGrpSpPr>
          <p:cNvPr id="140" name="그룹 139"/>
          <p:cNvGrpSpPr/>
          <p:nvPr/>
        </p:nvGrpSpPr>
        <p:grpSpPr>
          <a:xfrm>
            <a:off x="291292" y="2563789"/>
            <a:ext cx="5324358" cy="2925410"/>
            <a:chOff x="1437185" y="1973479"/>
            <a:chExt cx="5324358" cy="2925410"/>
          </a:xfrm>
        </p:grpSpPr>
        <p:cxnSp>
          <p:nvCxnSpPr>
            <p:cNvPr id="22" name="직선 연결선 21"/>
            <p:cNvCxnSpPr/>
            <p:nvPr/>
          </p:nvCxnSpPr>
          <p:spPr bwMode="auto">
            <a:xfrm flipV="1">
              <a:off x="2581154" y="3125165"/>
              <a:ext cx="3096227" cy="1238491"/>
            </a:xfrm>
            <a:prstGeom prst="line">
              <a:avLst/>
            </a:prstGeom>
            <a:noFill/>
            <a:ln w="603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직선 화살표 연결선 36"/>
            <p:cNvCxnSpPr/>
            <p:nvPr/>
          </p:nvCxnSpPr>
          <p:spPr bwMode="auto">
            <a:xfrm flipV="1">
              <a:off x="2583082" y="3738623"/>
              <a:ext cx="0" cy="603816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38" name="그룹 37"/>
            <p:cNvGrpSpPr/>
            <p:nvPr/>
          </p:nvGrpSpPr>
          <p:grpSpPr>
            <a:xfrm>
              <a:off x="2579314" y="3304550"/>
              <a:ext cx="7617" cy="414768"/>
              <a:chOff x="6339159" y="2052555"/>
              <a:chExt cx="7617" cy="414768"/>
            </a:xfrm>
          </p:grpSpPr>
          <p:cxnSp>
            <p:nvCxnSpPr>
              <p:cNvPr id="39" name="직선 화살표 연결선 38"/>
              <p:cNvCxnSpPr/>
              <p:nvPr/>
            </p:nvCxnSpPr>
            <p:spPr bwMode="auto">
              <a:xfrm flipH="1" flipV="1">
                <a:off x="6339159" y="2120080"/>
                <a:ext cx="5692" cy="347243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40" name="직선 화살표 연결선 39"/>
              <p:cNvCxnSpPr/>
              <p:nvPr/>
            </p:nvCxnSpPr>
            <p:spPr bwMode="auto">
              <a:xfrm flipH="1" flipV="1">
                <a:off x="6341084" y="2052555"/>
                <a:ext cx="5692" cy="347243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cxnSp>
          <p:nvCxnSpPr>
            <p:cNvPr id="49" name="직선 화살표 연결선 48"/>
            <p:cNvCxnSpPr/>
            <p:nvPr/>
          </p:nvCxnSpPr>
          <p:spPr bwMode="auto">
            <a:xfrm>
              <a:off x="2608160" y="4390667"/>
              <a:ext cx="525128" cy="30865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50" name="그룹 49"/>
            <p:cNvGrpSpPr/>
            <p:nvPr/>
          </p:nvGrpSpPr>
          <p:grpSpPr>
            <a:xfrm rot="7200000">
              <a:off x="3345172" y="4614417"/>
              <a:ext cx="7617" cy="414768"/>
              <a:chOff x="6339159" y="2052555"/>
              <a:chExt cx="7617" cy="414768"/>
            </a:xfrm>
          </p:grpSpPr>
          <p:cxnSp>
            <p:nvCxnSpPr>
              <p:cNvPr id="51" name="직선 화살표 연결선 50"/>
              <p:cNvCxnSpPr/>
              <p:nvPr/>
            </p:nvCxnSpPr>
            <p:spPr bwMode="auto">
              <a:xfrm flipH="1" flipV="1">
                <a:off x="6339159" y="2120080"/>
                <a:ext cx="5692" cy="347243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52" name="직선 화살표 연결선 51"/>
              <p:cNvCxnSpPr/>
              <p:nvPr/>
            </p:nvCxnSpPr>
            <p:spPr bwMode="auto">
              <a:xfrm flipH="1" flipV="1">
                <a:off x="6341084" y="2052555"/>
                <a:ext cx="5692" cy="347243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sp>
          <p:nvSpPr>
            <p:cNvPr id="64" name="TextBox 63"/>
            <p:cNvSpPr txBox="1"/>
            <p:nvPr/>
          </p:nvSpPr>
          <p:spPr>
            <a:xfrm>
              <a:off x="1932966" y="4166885"/>
              <a:ext cx="4977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u</a:t>
              </a:r>
              <a:r>
                <a:rPr lang="en-US" baseline="-25000" dirty="0" smtClean="0">
                  <a:latin typeface="Comic Sans MS" pitchFamily="66" charset="0"/>
                </a:rPr>
                <a:t>11</a:t>
              </a:r>
            </a:p>
          </p:txBody>
        </p:sp>
        <p:grpSp>
          <p:nvGrpSpPr>
            <p:cNvPr id="65" name="그룹 64"/>
            <p:cNvGrpSpPr/>
            <p:nvPr/>
          </p:nvGrpSpPr>
          <p:grpSpPr>
            <a:xfrm rot="4020000">
              <a:off x="1890621" y="4479380"/>
              <a:ext cx="7617" cy="414768"/>
              <a:chOff x="6339159" y="2052555"/>
              <a:chExt cx="7617" cy="414768"/>
            </a:xfrm>
          </p:grpSpPr>
          <p:cxnSp>
            <p:nvCxnSpPr>
              <p:cNvPr id="66" name="직선 화살표 연결선 65"/>
              <p:cNvCxnSpPr/>
              <p:nvPr/>
            </p:nvCxnSpPr>
            <p:spPr bwMode="auto">
              <a:xfrm flipH="1" flipV="1">
                <a:off x="6339159" y="2120080"/>
                <a:ext cx="5692" cy="347243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67" name="직선 화살표 연결선 66"/>
              <p:cNvCxnSpPr/>
              <p:nvPr/>
            </p:nvCxnSpPr>
            <p:spPr bwMode="auto">
              <a:xfrm flipH="1" flipV="1">
                <a:off x="6341084" y="2052555"/>
                <a:ext cx="5692" cy="347243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cxnSp>
          <p:nvCxnSpPr>
            <p:cNvPr id="68" name="직선 화살표 연결선 67"/>
            <p:cNvCxnSpPr/>
            <p:nvPr/>
          </p:nvCxnSpPr>
          <p:spPr bwMode="auto">
            <a:xfrm flipV="1">
              <a:off x="2145613" y="4377161"/>
              <a:ext cx="437470" cy="18326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TextBox 68"/>
            <p:cNvSpPr txBox="1"/>
            <p:nvPr/>
          </p:nvSpPr>
          <p:spPr>
            <a:xfrm>
              <a:off x="2941896" y="4284561"/>
              <a:ext cx="5305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u</a:t>
              </a:r>
              <a:r>
                <a:rPr lang="en-US" baseline="-25000" dirty="0" smtClean="0">
                  <a:latin typeface="Comic Sans MS" pitchFamily="66" charset="0"/>
                </a:rPr>
                <a:t>21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596585" y="3638306"/>
              <a:ext cx="5170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u</a:t>
              </a:r>
              <a:r>
                <a:rPr lang="en-US" baseline="-25000" dirty="0" smtClean="0">
                  <a:latin typeface="Comic Sans MS" pitchFamily="66" charset="0"/>
                </a:rPr>
                <a:t>31</a:t>
              </a:r>
            </a:p>
          </p:txBody>
        </p:sp>
        <p:cxnSp>
          <p:nvCxnSpPr>
            <p:cNvPr id="74" name="직선 화살표 연결선 73"/>
            <p:cNvCxnSpPr/>
            <p:nvPr/>
          </p:nvCxnSpPr>
          <p:spPr bwMode="auto">
            <a:xfrm flipV="1">
              <a:off x="5663878" y="2490486"/>
              <a:ext cx="0" cy="603816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75" name="그룹 74"/>
            <p:cNvGrpSpPr/>
            <p:nvPr/>
          </p:nvGrpSpPr>
          <p:grpSpPr>
            <a:xfrm>
              <a:off x="5660110" y="2056413"/>
              <a:ext cx="7617" cy="414768"/>
              <a:chOff x="6339159" y="2052555"/>
              <a:chExt cx="7617" cy="414768"/>
            </a:xfrm>
          </p:grpSpPr>
          <p:cxnSp>
            <p:nvCxnSpPr>
              <p:cNvPr id="76" name="직선 화살표 연결선 75"/>
              <p:cNvCxnSpPr/>
              <p:nvPr/>
            </p:nvCxnSpPr>
            <p:spPr bwMode="auto">
              <a:xfrm flipH="1" flipV="1">
                <a:off x="6339159" y="2120080"/>
                <a:ext cx="5692" cy="347243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77" name="직선 화살표 연결선 76"/>
              <p:cNvCxnSpPr/>
              <p:nvPr/>
            </p:nvCxnSpPr>
            <p:spPr bwMode="auto">
              <a:xfrm flipH="1" flipV="1">
                <a:off x="6341084" y="2052555"/>
                <a:ext cx="5692" cy="347243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cxnSp>
          <p:nvCxnSpPr>
            <p:cNvPr id="78" name="직선 화살표 연결선 77"/>
            <p:cNvCxnSpPr/>
            <p:nvPr/>
          </p:nvCxnSpPr>
          <p:spPr bwMode="auto">
            <a:xfrm>
              <a:off x="5688956" y="3142530"/>
              <a:ext cx="525128" cy="30865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79" name="그룹 78"/>
            <p:cNvGrpSpPr/>
            <p:nvPr/>
          </p:nvGrpSpPr>
          <p:grpSpPr>
            <a:xfrm rot="7200000">
              <a:off x="6425968" y="3366280"/>
              <a:ext cx="7617" cy="414768"/>
              <a:chOff x="6339159" y="2052555"/>
              <a:chExt cx="7617" cy="414768"/>
            </a:xfrm>
          </p:grpSpPr>
          <p:cxnSp>
            <p:nvCxnSpPr>
              <p:cNvPr id="80" name="직선 화살표 연결선 79"/>
              <p:cNvCxnSpPr/>
              <p:nvPr/>
            </p:nvCxnSpPr>
            <p:spPr bwMode="auto">
              <a:xfrm flipH="1" flipV="1">
                <a:off x="6339159" y="2120080"/>
                <a:ext cx="5692" cy="347243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81" name="직선 화살표 연결선 80"/>
              <p:cNvCxnSpPr/>
              <p:nvPr/>
            </p:nvCxnSpPr>
            <p:spPr bwMode="auto">
              <a:xfrm flipH="1" flipV="1">
                <a:off x="6341084" y="2052555"/>
                <a:ext cx="5692" cy="347243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grpSp>
          <p:nvGrpSpPr>
            <p:cNvPr id="83" name="그룹 82"/>
            <p:cNvGrpSpPr/>
            <p:nvPr/>
          </p:nvGrpSpPr>
          <p:grpSpPr>
            <a:xfrm rot="4020000">
              <a:off x="6348803" y="2629358"/>
              <a:ext cx="7617" cy="414768"/>
              <a:chOff x="6339159" y="2052555"/>
              <a:chExt cx="7617" cy="414768"/>
            </a:xfrm>
          </p:grpSpPr>
          <p:cxnSp>
            <p:nvCxnSpPr>
              <p:cNvPr id="84" name="직선 화살표 연결선 83"/>
              <p:cNvCxnSpPr/>
              <p:nvPr/>
            </p:nvCxnSpPr>
            <p:spPr bwMode="auto">
              <a:xfrm flipH="1" flipV="1">
                <a:off x="6339159" y="2120080"/>
                <a:ext cx="5692" cy="347243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85" name="직선 화살표 연결선 84"/>
              <p:cNvCxnSpPr/>
              <p:nvPr/>
            </p:nvCxnSpPr>
            <p:spPr bwMode="auto">
              <a:xfrm flipH="1" flipV="1">
                <a:off x="6341084" y="2052555"/>
                <a:ext cx="5692" cy="347243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cxnSp>
          <p:nvCxnSpPr>
            <p:cNvPr id="86" name="직선 화살표 연결선 85"/>
            <p:cNvCxnSpPr/>
            <p:nvPr/>
          </p:nvCxnSpPr>
          <p:spPr bwMode="auto">
            <a:xfrm flipV="1">
              <a:off x="5666246" y="2943828"/>
              <a:ext cx="437470" cy="18326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89" name="TextBox 88"/>
            <p:cNvSpPr txBox="1"/>
            <p:nvPr/>
          </p:nvSpPr>
          <p:spPr>
            <a:xfrm>
              <a:off x="1437185" y="4365582"/>
              <a:ext cx="518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>
                  <a:latin typeface="Comic Sans MS" pitchFamily="66" charset="0"/>
                </a:rPr>
                <a:t>θ</a:t>
              </a:r>
              <a:r>
                <a:rPr lang="en-US" baseline="-25000" dirty="0" smtClean="0">
                  <a:latin typeface="Comic Sans MS" pitchFamily="66" charset="0"/>
                </a:rPr>
                <a:t>11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766120" y="2559931"/>
              <a:ext cx="4977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u</a:t>
              </a:r>
              <a:r>
                <a:rPr lang="en-US" baseline="-25000" dirty="0" smtClean="0">
                  <a:latin typeface="Comic Sans MS" pitchFamily="66" charset="0"/>
                </a:rPr>
                <a:t>12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721755" y="3314217"/>
              <a:ext cx="5305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u</a:t>
              </a:r>
              <a:r>
                <a:rPr lang="en-US" baseline="-25000" dirty="0" smtClean="0">
                  <a:latin typeface="Comic Sans MS" pitchFamily="66" charset="0"/>
                </a:rPr>
                <a:t>22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191247" y="2401742"/>
              <a:ext cx="5170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u</a:t>
              </a:r>
              <a:r>
                <a:rPr lang="en-US" baseline="-25000" dirty="0" smtClean="0">
                  <a:latin typeface="Comic Sans MS" pitchFamily="66" charset="0"/>
                </a:rPr>
                <a:t>32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6242610" y="2365091"/>
              <a:ext cx="518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>
                  <a:latin typeface="Comic Sans MS" pitchFamily="66" charset="0"/>
                </a:rPr>
                <a:t>θ</a:t>
              </a:r>
              <a:r>
                <a:rPr lang="en-US" baseline="-25000" dirty="0" smtClean="0">
                  <a:latin typeface="Comic Sans MS" pitchFamily="66" charset="0"/>
                </a:rPr>
                <a:t>12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395237" y="4529557"/>
              <a:ext cx="518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>
                  <a:latin typeface="Comic Sans MS" pitchFamily="66" charset="0"/>
                </a:rPr>
                <a:t>θ</a:t>
              </a:r>
              <a:r>
                <a:rPr lang="en-US" baseline="-25000" dirty="0" smtClean="0">
                  <a:latin typeface="Comic Sans MS" pitchFamily="66" charset="0"/>
                </a:rPr>
                <a:t>21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2619735" y="3152170"/>
              <a:ext cx="518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>
                  <a:latin typeface="Comic Sans MS" pitchFamily="66" charset="0"/>
                </a:rPr>
                <a:t>θ</a:t>
              </a:r>
              <a:r>
                <a:rPr lang="en-US" baseline="-25000" dirty="0" smtClean="0">
                  <a:latin typeface="Comic Sans MS" pitchFamily="66" charset="0"/>
                </a:rPr>
                <a:t>31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6186668" y="3617085"/>
              <a:ext cx="518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>
                  <a:latin typeface="Comic Sans MS" pitchFamily="66" charset="0"/>
                </a:rPr>
                <a:t>θ</a:t>
              </a:r>
              <a:r>
                <a:rPr lang="en-US" baseline="-25000" dirty="0" smtClean="0">
                  <a:latin typeface="Comic Sans MS" pitchFamily="66" charset="0"/>
                </a:rPr>
                <a:t>22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5156522" y="1973479"/>
              <a:ext cx="518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>
                  <a:latin typeface="Comic Sans MS" pitchFamily="66" charset="0"/>
                </a:rPr>
                <a:t>θ</a:t>
              </a:r>
              <a:r>
                <a:rPr lang="en-US" baseline="-25000" dirty="0" smtClean="0">
                  <a:latin typeface="Comic Sans MS" pitchFamily="66" charset="0"/>
                </a:rPr>
                <a:t>32</a:t>
              </a:r>
            </a:p>
          </p:txBody>
        </p:sp>
      </p:grpSp>
      <p:grpSp>
        <p:nvGrpSpPr>
          <p:cNvPr id="141" name="그룹 140"/>
          <p:cNvGrpSpPr/>
          <p:nvPr/>
        </p:nvGrpSpPr>
        <p:grpSpPr>
          <a:xfrm>
            <a:off x="4041489" y="4151448"/>
            <a:ext cx="4564286" cy="2369825"/>
            <a:chOff x="2617803" y="4174597"/>
            <a:chExt cx="4564286" cy="2369825"/>
          </a:xfrm>
        </p:grpSpPr>
        <p:cxnSp>
          <p:nvCxnSpPr>
            <p:cNvPr id="101" name="직선 연결선 100"/>
            <p:cNvCxnSpPr/>
            <p:nvPr/>
          </p:nvCxnSpPr>
          <p:spPr bwMode="auto">
            <a:xfrm flipV="1">
              <a:off x="3196541" y="4901106"/>
              <a:ext cx="3030639" cy="1212256"/>
            </a:xfrm>
            <a:prstGeom prst="line">
              <a:avLst/>
            </a:prstGeom>
            <a:noFill/>
            <a:ln w="603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2" name="직선 화살표 연결선 101"/>
            <p:cNvCxnSpPr/>
            <p:nvPr/>
          </p:nvCxnSpPr>
          <p:spPr bwMode="auto">
            <a:xfrm flipV="1">
              <a:off x="3198469" y="5488329"/>
              <a:ext cx="0" cy="603816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105" name="그룹 49"/>
            <p:cNvGrpSpPr/>
            <p:nvPr/>
          </p:nvGrpSpPr>
          <p:grpSpPr>
            <a:xfrm rot="7200000">
              <a:off x="3439698" y="6040031"/>
              <a:ext cx="7617" cy="414767"/>
              <a:chOff x="6339159" y="2052556"/>
              <a:chExt cx="7617" cy="414767"/>
            </a:xfrm>
          </p:grpSpPr>
          <p:cxnSp>
            <p:nvCxnSpPr>
              <p:cNvPr id="134" name="직선 화살표 연결선 133"/>
              <p:cNvCxnSpPr/>
              <p:nvPr/>
            </p:nvCxnSpPr>
            <p:spPr bwMode="auto">
              <a:xfrm flipH="1" flipV="1">
                <a:off x="6339159" y="2120080"/>
                <a:ext cx="5692" cy="347243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135" name="직선 화살표 연결선 134"/>
              <p:cNvCxnSpPr/>
              <p:nvPr/>
            </p:nvCxnSpPr>
            <p:spPr bwMode="auto">
              <a:xfrm flipH="1" flipV="1">
                <a:off x="6341084" y="2052556"/>
                <a:ext cx="5692" cy="347243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sp>
          <p:nvSpPr>
            <p:cNvPr id="106" name="TextBox 105"/>
            <p:cNvSpPr txBox="1"/>
            <p:nvPr/>
          </p:nvSpPr>
          <p:spPr>
            <a:xfrm>
              <a:off x="2617803" y="5893441"/>
              <a:ext cx="4977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u</a:t>
              </a:r>
              <a:r>
                <a:rPr lang="en-US" baseline="-25000" dirty="0" smtClean="0">
                  <a:latin typeface="Comic Sans MS" pitchFamily="66" charset="0"/>
                </a:rPr>
                <a:t>11</a:t>
              </a:r>
            </a:p>
          </p:txBody>
        </p:sp>
        <p:cxnSp>
          <p:nvCxnSpPr>
            <p:cNvPr id="108" name="직선 화살표 연결선 107"/>
            <p:cNvCxnSpPr/>
            <p:nvPr/>
          </p:nvCxnSpPr>
          <p:spPr bwMode="auto">
            <a:xfrm flipV="1">
              <a:off x="2761000" y="6126867"/>
              <a:ext cx="437470" cy="18326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0" name="TextBox 109"/>
            <p:cNvSpPr txBox="1"/>
            <p:nvPr/>
          </p:nvSpPr>
          <p:spPr>
            <a:xfrm>
              <a:off x="3211972" y="5388012"/>
              <a:ext cx="5170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u</a:t>
              </a:r>
              <a:r>
                <a:rPr lang="en-US" baseline="-25000" dirty="0" smtClean="0">
                  <a:latin typeface="Comic Sans MS" pitchFamily="66" charset="0"/>
                </a:rPr>
                <a:t>31</a:t>
              </a:r>
            </a:p>
          </p:txBody>
        </p:sp>
        <p:cxnSp>
          <p:nvCxnSpPr>
            <p:cNvPr id="111" name="직선 화살표 연결선 110"/>
            <p:cNvCxnSpPr/>
            <p:nvPr/>
          </p:nvCxnSpPr>
          <p:spPr bwMode="auto">
            <a:xfrm flipV="1">
              <a:off x="6221391" y="4263341"/>
              <a:ext cx="0" cy="603816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114" name="그룹 78"/>
            <p:cNvGrpSpPr/>
            <p:nvPr/>
          </p:nvGrpSpPr>
          <p:grpSpPr>
            <a:xfrm rot="7200000">
              <a:off x="6439472" y="4826619"/>
              <a:ext cx="7617" cy="414768"/>
              <a:chOff x="6339159" y="2052555"/>
              <a:chExt cx="7617" cy="414768"/>
            </a:xfrm>
          </p:grpSpPr>
          <p:cxnSp>
            <p:nvCxnSpPr>
              <p:cNvPr id="128" name="직선 화살표 연결선 127"/>
              <p:cNvCxnSpPr/>
              <p:nvPr/>
            </p:nvCxnSpPr>
            <p:spPr bwMode="auto">
              <a:xfrm flipH="1" flipV="1">
                <a:off x="6339159" y="2120080"/>
                <a:ext cx="5692" cy="347243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129" name="직선 화살표 연결선 128"/>
              <p:cNvCxnSpPr/>
              <p:nvPr/>
            </p:nvCxnSpPr>
            <p:spPr bwMode="auto">
              <a:xfrm flipH="1" flipV="1">
                <a:off x="6341084" y="2052555"/>
                <a:ext cx="5692" cy="347243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cxnSp>
          <p:nvCxnSpPr>
            <p:cNvPr id="116" name="직선 화살표 연결선 115"/>
            <p:cNvCxnSpPr/>
            <p:nvPr/>
          </p:nvCxnSpPr>
          <p:spPr bwMode="auto">
            <a:xfrm flipV="1">
              <a:off x="6223759" y="4716683"/>
              <a:ext cx="437470" cy="18326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8" name="TextBox 117"/>
            <p:cNvSpPr txBox="1"/>
            <p:nvPr/>
          </p:nvSpPr>
          <p:spPr>
            <a:xfrm>
              <a:off x="6323633" y="4332786"/>
              <a:ext cx="4977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u</a:t>
              </a:r>
              <a:r>
                <a:rPr lang="en-US" baseline="-25000" dirty="0" smtClean="0">
                  <a:latin typeface="Comic Sans MS" pitchFamily="66" charset="0"/>
                </a:rPr>
                <a:t>12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748760" y="4174597"/>
              <a:ext cx="5170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 pitchFamily="66" charset="0"/>
                </a:rPr>
                <a:t>u</a:t>
              </a:r>
              <a:r>
                <a:rPr lang="en-US" baseline="-25000" dirty="0" smtClean="0">
                  <a:latin typeface="Comic Sans MS" pitchFamily="66" charset="0"/>
                </a:rPr>
                <a:t>32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651809" y="6175090"/>
              <a:ext cx="518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>
                  <a:latin typeface="Comic Sans MS" pitchFamily="66" charset="0"/>
                </a:rPr>
                <a:t>θ</a:t>
              </a:r>
              <a:r>
                <a:rPr lang="en-US" baseline="-25000" dirty="0" smtClean="0">
                  <a:latin typeface="Comic Sans MS" pitchFamily="66" charset="0"/>
                </a:rPr>
                <a:t>21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663156" y="4961677"/>
              <a:ext cx="518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>
                  <a:latin typeface="Comic Sans MS" pitchFamily="66" charset="0"/>
                </a:rPr>
                <a:t>θ</a:t>
              </a:r>
              <a:r>
                <a:rPr lang="en-US" baseline="-25000" dirty="0" smtClean="0">
                  <a:latin typeface="Comic Sans MS" pitchFamily="66" charset="0"/>
                </a:rPr>
                <a:t>22</a:t>
              </a:r>
            </a:p>
          </p:txBody>
        </p:sp>
      </p:grpSp>
      <p:sp>
        <p:nvSpPr>
          <p:cNvPr id="60" name="직사각형 59"/>
          <p:cNvSpPr/>
          <p:nvPr/>
        </p:nvSpPr>
        <p:spPr>
          <a:xfrm>
            <a:off x="2989528" y="4529124"/>
            <a:ext cx="11320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3D Beam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1" name="직사각형 60"/>
          <p:cNvSpPr/>
          <p:nvPr/>
        </p:nvSpPr>
        <p:spPr>
          <a:xfrm>
            <a:off x="6128196" y="5619073"/>
            <a:ext cx="1146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2D Beam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CLAMPED-CLAMPED BEAM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Parts</a:t>
            </a:r>
          </a:p>
          <a:p>
            <a:pPr lvl="1"/>
            <a:r>
              <a:rPr lang="en-US" dirty="0" smtClean="0"/>
              <a:t>2D Planar, Deformable, Wire, App Size = 4</a:t>
            </a:r>
          </a:p>
          <a:p>
            <a:pPr lvl="1"/>
            <a:r>
              <a:rPr lang="en-US" dirty="0" smtClean="0"/>
              <a:t>Create lines: (-1, 0), (1, 0)</a:t>
            </a:r>
          </a:p>
          <a:p>
            <a:r>
              <a:rPr lang="en-US" dirty="0" smtClean="0"/>
              <a:t>Materials</a:t>
            </a:r>
          </a:p>
          <a:p>
            <a:pPr lvl="1"/>
            <a:r>
              <a:rPr lang="en-US" dirty="0" smtClean="0"/>
              <a:t>Mechanical, Elasticity, Elastic</a:t>
            </a:r>
          </a:p>
          <a:p>
            <a:pPr lvl="1"/>
            <a:r>
              <a:rPr lang="en-US" dirty="0" smtClean="0"/>
              <a:t>Young’s modulus = 100E6, Poisson’s ratio = 0.3</a:t>
            </a:r>
          </a:p>
          <a:p>
            <a:r>
              <a:rPr lang="en-US" dirty="0" smtClean="0"/>
              <a:t>Profiles</a:t>
            </a:r>
          </a:p>
          <a:p>
            <a:pPr lvl="1"/>
            <a:r>
              <a:rPr lang="en-US" dirty="0" smtClean="0"/>
              <a:t>Circular, r = 0.02</a:t>
            </a:r>
          </a:p>
          <a:p>
            <a:r>
              <a:rPr lang="en-US" dirty="0" smtClean="0"/>
              <a:t>Sections</a:t>
            </a:r>
          </a:p>
          <a:p>
            <a:pPr lvl="1"/>
            <a:r>
              <a:rPr lang="en-US" dirty="0" smtClean="0"/>
              <a:t>Beam</a:t>
            </a:r>
          </a:p>
          <a:p>
            <a:r>
              <a:rPr lang="en-US" dirty="0" smtClean="0"/>
              <a:t>Assign the section “Beam” to the part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CLAMPED-CLAMPED BEAM</a:t>
            </a:r>
            <a:endParaRPr lang="en-US" dirty="0"/>
          </a:p>
        </p:txBody>
      </p:sp>
      <p:sp>
        <p:nvSpPr>
          <p:cNvPr id="29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873750"/>
          </a:xfrm>
        </p:spPr>
        <p:txBody>
          <a:bodyPr/>
          <a:lstStyle/>
          <a:p>
            <a:r>
              <a:rPr lang="en-US" dirty="0" smtClean="0"/>
              <a:t>Beam cross section needs orientation</a:t>
            </a:r>
            <a:br>
              <a:rPr lang="en-US" dirty="0" smtClean="0"/>
            </a:br>
            <a:r>
              <a:rPr lang="en-US" dirty="0" smtClean="0"/>
              <a:t>(ex. Second moment of inertia)</a:t>
            </a:r>
          </a:p>
          <a:p>
            <a:r>
              <a:rPr lang="en-US" dirty="0" smtClean="0"/>
              <a:t>n1 vector is (0, 0, -1) for plane beam </a:t>
            </a:r>
            <a:br>
              <a:rPr lang="en-US" dirty="0" smtClean="0"/>
            </a:br>
            <a:r>
              <a:rPr lang="en-US" dirty="0" smtClean="0"/>
              <a:t>(may not be modified for plane beam)</a:t>
            </a:r>
          </a:p>
          <a:p>
            <a:r>
              <a:rPr lang="en-US" dirty="0" smtClean="0"/>
              <a:t>Tangent direction vector </a:t>
            </a:r>
            <a:r>
              <a:rPr lang="en-US" b="1" dirty="0" smtClean="0"/>
              <a:t>t</a:t>
            </a:r>
            <a:r>
              <a:rPr lang="en-US" dirty="0" smtClean="0"/>
              <a:t> is dependent to the direction of wire geometry </a:t>
            </a:r>
            <a:endParaRPr lang="en-US" dirty="0"/>
          </a:p>
        </p:txBody>
      </p:sp>
      <p:pic>
        <p:nvPicPr>
          <p:cNvPr id="48" name="Picture 2" descr="http://maea210-02:2080/v6.9/books/usb/graphics/ebeamcrosssection-axis-ex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6015" y="3356330"/>
            <a:ext cx="5629275" cy="3271838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CLAMPED-CLAMPED BEAM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61733" y="1404197"/>
            <a:ext cx="3348841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6241" y="4277981"/>
            <a:ext cx="3110371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0152" y="3827315"/>
            <a:ext cx="294311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5227504" y="925996"/>
            <a:ext cx="301162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직사각형 9"/>
          <p:cNvSpPr/>
          <p:nvPr/>
        </p:nvSpPr>
        <p:spPr>
          <a:xfrm>
            <a:off x="802315" y="1107062"/>
            <a:ext cx="45416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Direction of wire geometry (t)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800477" y="3932197"/>
            <a:ext cx="45416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Direction of wire geometry (t)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789461" y="1660088"/>
            <a:ext cx="39805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Assigned beam orientation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778444" y="4557451"/>
            <a:ext cx="39805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Assigned beam orientation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37487" y="653535"/>
            <a:ext cx="1229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CASE 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02600" y="3426228"/>
            <a:ext cx="12795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CASE 2</a:t>
            </a:r>
            <a:endParaRPr lang="en-US" sz="2400" dirty="0">
              <a:latin typeface="Comic Sans MS" pitchFamily="66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 rot="10800000">
            <a:off x="5047516" y="2257425"/>
            <a:ext cx="3467100" cy="1012627"/>
            <a:chOff x="4238625" y="5524500"/>
            <a:chExt cx="3467100" cy="1012627"/>
          </a:xfrm>
        </p:grpSpPr>
        <p:cxnSp>
          <p:nvCxnSpPr>
            <p:cNvPr id="44" name="Straight Connector 43"/>
            <p:cNvCxnSpPr/>
            <p:nvPr/>
          </p:nvCxnSpPr>
          <p:spPr bwMode="auto">
            <a:xfrm flipH="1" flipV="1">
              <a:off x="4819650" y="5800726"/>
              <a:ext cx="4396" cy="443644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45" name="Rectangle 44"/>
            <p:cNvSpPr/>
            <p:nvPr/>
          </p:nvSpPr>
          <p:spPr bwMode="auto">
            <a:xfrm>
              <a:off x="4905375" y="5867400"/>
              <a:ext cx="2105025" cy="323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46" name="Straight Connector 45"/>
            <p:cNvCxnSpPr/>
            <p:nvPr/>
          </p:nvCxnSpPr>
          <p:spPr bwMode="auto">
            <a:xfrm flipH="1" flipV="1">
              <a:off x="7115175" y="5810251"/>
              <a:ext cx="4396" cy="443644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47" name="Arc 46"/>
            <p:cNvSpPr/>
            <p:nvPr/>
          </p:nvSpPr>
          <p:spPr bwMode="auto">
            <a:xfrm rot="2710844">
              <a:off x="6829605" y="5752679"/>
              <a:ext cx="551158" cy="551158"/>
            </a:xfrm>
            <a:prstGeom prst="arc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8" name="Arc 47"/>
            <p:cNvSpPr/>
            <p:nvPr/>
          </p:nvSpPr>
          <p:spPr bwMode="auto">
            <a:xfrm rot="13526175">
              <a:off x="4562655" y="5762204"/>
              <a:ext cx="551158" cy="551158"/>
            </a:xfrm>
            <a:prstGeom prst="arc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 rot="10800000">
              <a:off x="7353300" y="5867400"/>
              <a:ext cx="3524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M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 rot="10800000">
              <a:off x="4238625" y="5876925"/>
              <a:ext cx="3524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M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 rot="10800000">
              <a:off x="4619625" y="6229350"/>
              <a:ext cx="3524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V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 rot="10800000">
              <a:off x="6915150" y="5524500"/>
              <a:ext cx="3524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V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5027733" y="5305425"/>
            <a:ext cx="3467100" cy="1012627"/>
            <a:chOff x="4238625" y="5524500"/>
            <a:chExt cx="3467100" cy="1012627"/>
          </a:xfrm>
        </p:grpSpPr>
        <p:cxnSp>
          <p:nvCxnSpPr>
            <p:cNvPr id="60" name="Straight Connector 59"/>
            <p:cNvCxnSpPr/>
            <p:nvPr/>
          </p:nvCxnSpPr>
          <p:spPr bwMode="auto">
            <a:xfrm flipH="1" flipV="1">
              <a:off x="4819650" y="5800726"/>
              <a:ext cx="4396" cy="443644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61" name="Rectangle 60"/>
            <p:cNvSpPr/>
            <p:nvPr/>
          </p:nvSpPr>
          <p:spPr bwMode="auto">
            <a:xfrm>
              <a:off x="4924425" y="5867400"/>
              <a:ext cx="2105025" cy="3238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62" name="Straight Connector 61"/>
            <p:cNvCxnSpPr/>
            <p:nvPr/>
          </p:nvCxnSpPr>
          <p:spPr bwMode="auto">
            <a:xfrm flipH="1" flipV="1">
              <a:off x="7115175" y="5810251"/>
              <a:ext cx="4396" cy="443644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63" name="Arc 62"/>
            <p:cNvSpPr/>
            <p:nvPr/>
          </p:nvSpPr>
          <p:spPr bwMode="auto">
            <a:xfrm rot="2710844">
              <a:off x="6829605" y="5752679"/>
              <a:ext cx="551158" cy="551158"/>
            </a:xfrm>
            <a:prstGeom prst="arc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4" name="Arc 63"/>
            <p:cNvSpPr/>
            <p:nvPr/>
          </p:nvSpPr>
          <p:spPr bwMode="auto">
            <a:xfrm rot="13526175">
              <a:off x="4562655" y="5762204"/>
              <a:ext cx="551158" cy="551158"/>
            </a:xfrm>
            <a:prstGeom prst="arc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353300" y="5867400"/>
              <a:ext cx="3524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M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238625" y="5876925"/>
              <a:ext cx="3524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M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657725" y="6229350"/>
              <a:ext cx="3524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V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953250" y="5524500"/>
              <a:ext cx="3524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V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971552" y="2320436"/>
            <a:ext cx="3166695" cy="1151838"/>
            <a:chOff x="1276350" y="2320436"/>
            <a:chExt cx="3166695" cy="1151838"/>
          </a:xfrm>
        </p:grpSpPr>
        <p:cxnSp>
          <p:nvCxnSpPr>
            <p:cNvPr id="38" name="Straight Connector 37"/>
            <p:cNvCxnSpPr/>
            <p:nvPr/>
          </p:nvCxnSpPr>
          <p:spPr bwMode="auto">
            <a:xfrm rot="10800000">
              <a:off x="1914525" y="2747642"/>
              <a:ext cx="2017835" cy="0"/>
            </a:xfrm>
            <a:prstGeom prst="line">
              <a:avLst/>
            </a:prstGeom>
            <a:noFill/>
            <a:ln w="635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 rot="10800000">
              <a:off x="1507148" y="2745445"/>
              <a:ext cx="422031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 rot="10800000" flipH="1" flipV="1">
              <a:off x="3917706" y="2769257"/>
              <a:ext cx="4396" cy="443644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41" name="TextBox 40"/>
            <p:cNvSpPr txBox="1"/>
            <p:nvPr/>
          </p:nvSpPr>
          <p:spPr>
            <a:xfrm>
              <a:off x="3691302" y="3164497"/>
              <a:ext cx="75174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2 (n2)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276350" y="2419350"/>
              <a:ext cx="5993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1 (t)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 bwMode="auto">
            <a:xfrm flipV="1">
              <a:off x="3927231" y="2567354"/>
              <a:ext cx="269631" cy="175849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71" name="TextBox 70"/>
            <p:cNvSpPr txBox="1"/>
            <p:nvPr/>
          </p:nvSpPr>
          <p:spPr>
            <a:xfrm>
              <a:off x="3902319" y="2320436"/>
              <a:ext cx="5172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(n1)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1474911" y="5188195"/>
            <a:ext cx="2897798" cy="1006032"/>
            <a:chOff x="1639033" y="5188195"/>
            <a:chExt cx="2897798" cy="1006032"/>
          </a:xfrm>
        </p:grpSpPr>
        <p:cxnSp>
          <p:nvCxnSpPr>
            <p:cNvPr id="54" name="Straight Connector 53"/>
            <p:cNvCxnSpPr/>
            <p:nvPr/>
          </p:nvCxnSpPr>
          <p:spPr bwMode="auto">
            <a:xfrm>
              <a:off x="1668340" y="5865935"/>
              <a:ext cx="2017835" cy="0"/>
            </a:xfrm>
            <a:prstGeom prst="line">
              <a:avLst/>
            </a:prstGeom>
            <a:noFill/>
            <a:ln w="635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>
              <a:off x="3671521" y="5868132"/>
              <a:ext cx="422031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 flipH="1" flipV="1">
              <a:off x="1678598" y="5400676"/>
              <a:ext cx="4396" cy="443644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1639033" y="5188195"/>
              <a:ext cx="7641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2 (n2)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971925" y="5886450"/>
              <a:ext cx="56490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1 (t)</a:t>
              </a:r>
            </a:p>
          </p:txBody>
        </p:sp>
        <p:cxnSp>
          <p:nvCxnSpPr>
            <p:cNvPr id="75" name="Straight Arrow Connector 74"/>
            <p:cNvCxnSpPr/>
            <p:nvPr/>
          </p:nvCxnSpPr>
          <p:spPr bwMode="auto">
            <a:xfrm flipV="1">
              <a:off x="1699846" y="5673969"/>
              <a:ext cx="269631" cy="175849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76" name="TextBox 75"/>
            <p:cNvSpPr txBox="1"/>
            <p:nvPr/>
          </p:nvSpPr>
          <p:spPr>
            <a:xfrm>
              <a:off x="1909394" y="5520835"/>
              <a:ext cx="6345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itchFamily="66" charset="0"/>
                </a:rPr>
                <a:t>(n1)</a:t>
              </a:r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CLAMPED-CLAMPED BEAM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7475" y="587125"/>
            <a:ext cx="8909050" cy="5873750"/>
          </a:xfrm>
        </p:spPr>
        <p:txBody>
          <a:bodyPr/>
          <a:lstStyle/>
          <a:p>
            <a:r>
              <a:rPr lang="en-US" dirty="0" smtClean="0"/>
              <a:t>Assembly, Instance</a:t>
            </a:r>
          </a:p>
          <a:p>
            <a:r>
              <a:rPr lang="en-US" dirty="0" smtClean="0"/>
              <a:t>Steps</a:t>
            </a:r>
          </a:p>
          <a:p>
            <a:pPr lvl="1"/>
            <a:r>
              <a:rPr lang="en-US" dirty="0" smtClean="0"/>
              <a:t>Linear perturbation, Static</a:t>
            </a:r>
          </a:p>
          <a:p>
            <a:r>
              <a:rPr lang="en-US" dirty="0" smtClean="0"/>
              <a:t>Field output request</a:t>
            </a:r>
          </a:p>
          <a:p>
            <a:pPr lvl="1"/>
            <a:r>
              <a:rPr lang="en-US" dirty="0" smtClean="0"/>
              <a:t>Check SF, Section forces and moments</a:t>
            </a:r>
          </a:p>
          <a:p>
            <a:r>
              <a:rPr lang="en-US" dirty="0" smtClean="0"/>
              <a:t>BCs</a:t>
            </a:r>
          </a:p>
          <a:p>
            <a:pPr lvl="1"/>
            <a:r>
              <a:rPr lang="en-US" dirty="0" smtClean="0"/>
              <a:t>Initial, </a:t>
            </a:r>
            <a:r>
              <a:rPr lang="en-US" dirty="0" err="1" smtClean="0"/>
              <a:t>Encastre</a:t>
            </a:r>
            <a:r>
              <a:rPr lang="en-US" dirty="0" smtClean="0"/>
              <a:t> (clamped)</a:t>
            </a:r>
          </a:p>
          <a:p>
            <a:r>
              <a:rPr lang="en-US" dirty="0" smtClean="0"/>
              <a:t>Loads</a:t>
            </a:r>
          </a:p>
          <a:p>
            <a:pPr lvl="1"/>
            <a:r>
              <a:rPr lang="en-US" dirty="0" smtClean="0"/>
              <a:t>Mechanical, Pressure (force/length for beam) or Line load (force/length), select upward, Uniform, 30</a:t>
            </a:r>
          </a:p>
          <a:p>
            <a:r>
              <a:rPr lang="en-US" dirty="0" smtClean="0"/>
              <a:t>Mesh</a:t>
            </a:r>
          </a:p>
          <a:p>
            <a:pPr lvl="1"/>
            <a:r>
              <a:rPr lang="en-US" dirty="0" smtClean="0"/>
              <a:t>Element type, “Classical beam theory” or Euler beam theory, Cubic polynomial, (B23), Global element size = 0.2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>
            <a:spLocks noGrp="1"/>
          </p:cNvSpPr>
          <p:nvPr>
            <p:ph type="title"/>
          </p:nvPr>
        </p:nvSpPr>
        <p:spPr>
          <a:xfrm>
            <a:off x="39688" y="49213"/>
            <a:ext cx="9050337" cy="593725"/>
          </a:xfrm>
        </p:spPr>
        <p:txBody>
          <a:bodyPr/>
          <a:lstStyle/>
          <a:p>
            <a:r>
              <a:rPr lang="en-US" dirty="0" smtClean="0"/>
              <a:t>CLAMPED-CLAMPED BEAM</a:t>
            </a:r>
            <a:endParaRPr lang="en-US" dirty="0"/>
          </a:p>
        </p:txBody>
      </p:sp>
      <p:sp>
        <p:nvSpPr>
          <p:cNvPr id="32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4667919"/>
          </a:xfrm>
        </p:spPr>
        <p:txBody>
          <a:bodyPr/>
          <a:lstStyle/>
          <a:p>
            <a:r>
              <a:rPr lang="en-US" dirty="0" smtClean="0"/>
              <a:t>Analysis, Create Job, Data Check, Submit</a:t>
            </a:r>
          </a:p>
          <a:p>
            <a:r>
              <a:rPr lang="en-US" dirty="0" smtClean="0"/>
              <a:t>Results</a:t>
            </a:r>
          </a:p>
          <a:p>
            <a:r>
              <a:rPr lang="en-US" dirty="0" smtClean="0"/>
              <a:t>Deformed plot, Stress plots </a:t>
            </a:r>
          </a:p>
          <a:p>
            <a:pPr lvl="1"/>
            <a:r>
              <a:rPr lang="en-US" dirty="0" smtClean="0"/>
              <a:t>Field output, Section points, Top or Bottom</a:t>
            </a:r>
          </a:p>
          <a:p>
            <a:r>
              <a:rPr lang="en-US" dirty="0" smtClean="0"/>
              <a:t>Paths, Node list (first node #, last node #, inc)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28909" y="3272011"/>
            <a:ext cx="3477805" cy="280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_MyClas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omic Sans MS" pitchFamily="66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A_MyClass</Template>
  <TotalTime>26528</TotalTime>
  <Words>576</Words>
  <Application>Microsoft Office PowerPoint</Application>
  <PresentationFormat>On-screen Show (4:3)</PresentationFormat>
  <Paragraphs>164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바탕</vt:lpstr>
      <vt:lpstr>Calibri</vt:lpstr>
      <vt:lpstr>Times New Roman</vt:lpstr>
      <vt:lpstr>Comic Sans MS</vt:lpstr>
      <vt:lpstr>A_MyClass</vt:lpstr>
      <vt:lpstr>Tutorial 3:   Plane Beam</vt:lpstr>
      <vt:lpstr>CLAMPED-CLAMPED BEAM</vt:lpstr>
      <vt:lpstr>CLAMPED-CLAMPED BEAM</vt:lpstr>
      <vt:lpstr>CLAMPED-CLAMPED BEAM</vt:lpstr>
      <vt:lpstr>CLAMPED-CLAMPED BEAM</vt:lpstr>
      <vt:lpstr>CLAMPED-CLAMPED BEAM</vt:lpstr>
      <vt:lpstr>CLAMPED-CLAMPED BEAM</vt:lpstr>
      <vt:lpstr>CLAMPED-CLAMPED BEAM</vt:lpstr>
      <vt:lpstr>CLAMPED-CLAMPED BEAM</vt:lpstr>
      <vt:lpstr>CLAMPED-CLAMPED BEAM</vt:lpstr>
      <vt:lpstr>CLAMPED-CLAMPED BEAM</vt:lpstr>
      <vt:lpstr>CLAMPED-CLAMPED BEAM</vt:lpstr>
      <vt:lpstr>CLAMPED-CLAMPED BEAM</vt:lpstr>
      <vt:lpstr>CLAMPED-CLAMPED BEAM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Nam-Ho Kim</dc:creator>
  <cp:lastModifiedBy>Nam Ho Kim</cp:lastModifiedBy>
  <cp:revision>723</cp:revision>
  <dcterms:created xsi:type="dcterms:W3CDTF">2008-06-19T01:15:29Z</dcterms:created>
  <dcterms:modified xsi:type="dcterms:W3CDTF">2012-02-24T01:42:50Z</dcterms:modified>
</cp:coreProperties>
</file>