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10" r:id="rId2"/>
    <p:sldId id="320" r:id="rId3"/>
    <p:sldId id="328" r:id="rId4"/>
    <p:sldId id="329" r:id="rId5"/>
    <p:sldId id="330" r:id="rId6"/>
    <p:sldId id="331" r:id="rId7"/>
    <p:sldId id="333" r:id="rId8"/>
  </p:sldIdLst>
  <p:sldSz cx="9144000" cy="6858000" type="screen4x3"/>
  <p:notesSz cx="7315200" cy="9601200"/>
  <p:embeddedFontLst>
    <p:embeddedFont>
      <p:font typeface="Comic Sans MS" pitchFamily="66" charset="0"/>
      <p:regular r:id="rId11"/>
      <p:bold r:id="rId12"/>
    </p:embeddedFont>
    <p:embeddedFont>
      <p:font typeface="Calibri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02C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737" autoAdjust="0"/>
  </p:normalViewPr>
  <p:slideViewPr>
    <p:cSldViewPr snapToGrid="0">
      <p:cViewPr varScale="1">
        <p:scale>
          <a:sx n="81" d="100"/>
          <a:sy n="81" d="100"/>
        </p:scale>
        <p:origin x="-5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50"/>
    </p:cViewPr>
  </p:sorterViewPr>
  <p:notesViewPr>
    <p:cSldViewPr snapToGrid="0">
      <p:cViewPr varScale="1">
        <p:scale>
          <a:sx n="87" d="100"/>
          <a:sy n="87" d="100"/>
        </p:scale>
        <p:origin x="-1632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4847B5B6-2CC1-415A-BF0B-B91BF3F4B293}" type="datetimeFigureOut">
              <a:rPr lang="en-US" smtClean="0"/>
              <a:pPr/>
              <a:t>10/18/2011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1CBA9C19-D5B5-479D-9DD2-B09BF504B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9E50FF48-A8B1-45EB-9454-0EAF06D42A74}" type="datetimeFigureOut">
              <a:rPr lang="en-US" smtClean="0"/>
              <a:pPr/>
              <a:t>10/18/2011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C2346C75-90DF-4626-8E1E-C123D8E122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49213"/>
            <a:ext cx="2262187" cy="6565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8" y="49213"/>
            <a:ext cx="6635750" cy="6565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88" y="49213"/>
            <a:ext cx="905033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475" y="741363"/>
            <a:ext cx="8909050" cy="587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49213" y="49213"/>
            <a:ext cx="9050337" cy="6764337"/>
          </a:xfrm>
          <a:prstGeom prst="roundRect">
            <a:avLst>
              <a:gd name="adj" fmla="val 1667"/>
            </a:avLst>
          </a:prstGeom>
          <a:noFill/>
          <a:ln w="57150" cmpd="thickThin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8648700" y="6491288"/>
            <a:ext cx="495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EBA5E64E-1A6B-431E-969C-4188182C2756}" type="slidenum">
              <a:rPr lang="en-US" sz="1400"/>
              <a:pPr algn="r">
                <a:spcBef>
                  <a:spcPct val="50000"/>
                </a:spcBef>
              </a:pPr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 pitchFamily="66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omic Sans MS" pitchFamily="66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omic Sans MS" pitchFamily="66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Comic Sans MS" pitchFamily="66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Tutorial 4: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2D Plane (</a:t>
            </a:r>
            <a:r>
              <a:rPr lang="en-US" dirty="0" smtClean="0"/>
              <a:t>CST/Q4)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CANTILEVER BEAM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E = </a:t>
            </a:r>
            <a:r>
              <a:rPr lang="en-US" dirty="0" smtClean="0"/>
              <a:t>200 </a:t>
            </a:r>
            <a:r>
              <a:rPr lang="en-US" dirty="0" err="1" smtClean="0"/>
              <a:t>GPa</a:t>
            </a:r>
            <a:r>
              <a:rPr lang="en-US" dirty="0" smtClean="0"/>
              <a:t>, </a:t>
            </a:r>
            <a:r>
              <a:rPr lang="en-US" dirty="0" smtClean="0">
                <a:latin typeface="Symbol" pitchFamily="18" charset="2"/>
              </a:rPr>
              <a:t>n</a:t>
            </a:r>
            <a:r>
              <a:rPr lang="en-US" dirty="0" smtClean="0"/>
              <a:t>=0.3</a:t>
            </a:r>
            <a:endParaRPr lang="en-US" dirty="0" smtClean="0"/>
          </a:p>
          <a:p>
            <a:r>
              <a:rPr lang="en-US" dirty="0" smtClean="0"/>
              <a:t>Thickness t = </a:t>
            </a:r>
            <a:r>
              <a:rPr lang="en-US" dirty="0" smtClean="0"/>
              <a:t>0.01 </a:t>
            </a:r>
            <a:r>
              <a:rPr lang="en-US" dirty="0" smtClean="0"/>
              <a:t>m</a:t>
            </a:r>
          </a:p>
        </p:txBody>
      </p:sp>
      <p:sp>
        <p:nvSpPr>
          <p:cNvPr id="24" name="직사각형 23"/>
          <p:cNvSpPr/>
          <p:nvPr/>
        </p:nvSpPr>
        <p:spPr bwMode="auto">
          <a:xfrm>
            <a:off x="1171973" y="2859108"/>
            <a:ext cx="5486400" cy="1097280"/>
          </a:xfrm>
          <a:prstGeom prst="rect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6" name="직선 연결선 25"/>
          <p:cNvCxnSpPr/>
          <p:nvPr/>
        </p:nvCxnSpPr>
        <p:spPr bwMode="auto">
          <a:xfrm>
            <a:off x="1184854" y="3966692"/>
            <a:ext cx="0" cy="97879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직선 연결선 26"/>
          <p:cNvCxnSpPr/>
          <p:nvPr/>
        </p:nvCxnSpPr>
        <p:spPr bwMode="auto">
          <a:xfrm>
            <a:off x="6656228" y="3990303"/>
            <a:ext cx="0" cy="97879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직선 화살표 연결선 48"/>
          <p:cNvCxnSpPr/>
          <p:nvPr/>
        </p:nvCxnSpPr>
        <p:spPr bwMode="auto">
          <a:xfrm>
            <a:off x="1197733" y="4675029"/>
            <a:ext cx="5473521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cxnSp>
        <p:nvCxnSpPr>
          <p:cNvPr id="54" name="직선 화살표 연결선 53"/>
          <p:cNvCxnSpPr/>
          <p:nvPr/>
        </p:nvCxnSpPr>
        <p:spPr bwMode="auto">
          <a:xfrm>
            <a:off x="5628066" y="2846229"/>
            <a:ext cx="0" cy="1107583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sp>
        <p:nvSpPr>
          <p:cNvPr id="55" name="직사각형 54"/>
          <p:cNvSpPr/>
          <p:nvPr/>
        </p:nvSpPr>
        <p:spPr>
          <a:xfrm>
            <a:off x="5717682" y="3179937"/>
            <a:ext cx="5613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1m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3551885" y="4749014"/>
            <a:ext cx="6110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5m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119331" y="3190669"/>
            <a:ext cx="15680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100 </a:t>
            </a:r>
            <a:r>
              <a:rPr lang="en-US" sz="2400" dirty="0" err="1" smtClean="0">
                <a:latin typeface="Comic Sans MS" pitchFamily="66" charset="0"/>
              </a:rPr>
              <a:t>kN</a:t>
            </a:r>
            <a:r>
              <a:rPr lang="en-US" sz="2400" dirty="0" smtClean="0">
                <a:latin typeface="Comic Sans MS" pitchFamily="66" charset="0"/>
              </a:rPr>
              <a:t>-m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60" name="자유형 59"/>
          <p:cNvSpPr/>
          <p:nvPr/>
        </p:nvSpPr>
        <p:spPr bwMode="auto">
          <a:xfrm>
            <a:off x="6800043" y="2884866"/>
            <a:ext cx="259723" cy="1043189"/>
          </a:xfrm>
          <a:custGeom>
            <a:avLst/>
            <a:gdLst>
              <a:gd name="connsiteX0" fmla="*/ 0 w 259723"/>
              <a:gd name="connsiteY0" fmla="*/ 1043189 h 1043189"/>
              <a:gd name="connsiteX1" fmla="*/ 180304 w 259723"/>
              <a:gd name="connsiteY1" fmla="*/ 759854 h 1043189"/>
              <a:gd name="connsiteX2" fmla="*/ 244698 w 259723"/>
              <a:gd name="connsiteY2" fmla="*/ 515155 h 1043189"/>
              <a:gd name="connsiteX3" fmla="*/ 244698 w 259723"/>
              <a:gd name="connsiteY3" fmla="*/ 309093 h 1043189"/>
              <a:gd name="connsiteX4" fmla="*/ 154546 w 259723"/>
              <a:gd name="connsiteY4" fmla="*/ 103031 h 1043189"/>
              <a:gd name="connsiteX5" fmla="*/ 51515 w 259723"/>
              <a:gd name="connsiteY5" fmla="*/ 0 h 104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9723" h="1043189">
                <a:moveTo>
                  <a:pt x="0" y="1043189"/>
                </a:moveTo>
                <a:cubicBezTo>
                  <a:pt x="69760" y="945524"/>
                  <a:pt x="139521" y="847860"/>
                  <a:pt x="180304" y="759854"/>
                </a:cubicBezTo>
                <a:cubicBezTo>
                  <a:pt x="221087" y="671848"/>
                  <a:pt x="233966" y="590282"/>
                  <a:pt x="244698" y="515155"/>
                </a:cubicBezTo>
                <a:cubicBezTo>
                  <a:pt x="255430" y="440028"/>
                  <a:pt x="259723" y="377780"/>
                  <a:pt x="244698" y="309093"/>
                </a:cubicBezTo>
                <a:cubicBezTo>
                  <a:pt x="229673" y="240406"/>
                  <a:pt x="186743" y="154546"/>
                  <a:pt x="154546" y="103031"/>
                </a:cubicBezTo>
                <a:cubicBezTo>
                  <a:pt x="122349" y="51516"/>
                  <a:pt x="86932" y="25758"/>
                  <a:pt x="51515" y="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이등변 삼각형 62"/>
          <p:cNvSpPr/>
          <p:nvPr/>
        </p:nvSpPr>
        <p:spPr bwMode="auto">
          <a:xfrm rot="5400000">
            <a:off x="933717" y="3831467"/>
            <a:ext cx="251139" cy="225380"/>
          </a:xfrm>
          <a:prstGeom prst="triangle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4" name="타원 63"/>
          <p:cNvSpPr/>
          <p:nvPr/>
        </p:nvSpPr>
        <p:spPr bwMode="auto">
          <a:xfrm>
            <a:off x="914399" y="2846231"/>
            <a:ext cx="231820" cy="231820"/>
          </a:xfrm>
          <a:prstGeom prst="ellipse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5" name="Rectangle 35" descr="Wide upward diagonal"/>
          <p:cNvSpPr>
            <a:spLocks noChangeArrowheads="1"/>
          </p:cNvSpPr>
          <p:nvPr/>
        </p:nvSpPr>
        <p:spPr bwMode="auto">
          <a:xfrm>
            <a:off x="605307" y="2480036"/>
            <a:ext cx="304601" cy="1931863"/>
          </a:xfrm>
          <a:prstGeom prst="rect">
            <a:avLst/>
          </a:prstGeom>
          <a:pattFill prst="wdUpDiag">
            <a:fgClr>
              <a:srgbClr val="000000"/>
            </a:fgClr>
            <a:bgClr>
              <a:srgbClr val="FFFFFF"/>
            </a:bgClr>
          </a:patt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CANTILEVER BEAM (CST)</a:t>
            </a:r>
            <a:endParaRPr lang="en-US" dirty="0"/>
          </a:p>
        </p:txBody>
      </p: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Parts</a:t>
            </a:r>
          </a:p>
          <a:p>
            <a:pPr lvl="1"/>
            <a:r>
              <a:rPr lang="en-US" dirty="0" smtClean="0"/>
              <a:t>2D Planar, Deformable, Shell, App Size = 10</a:t>
            </a:r>
          </a:p>
          <a:p>
            <a:pPr lvl="1"/>
            <a:r>
              <a:rPr lang="en-US" dirty="0" smtClean="0"/>
              <a:t>Create lines (rectangle): (0, 0), (5, 1)</a:t>
            </a:r>
          </a:p>
          <a:p>
            <a:r>
              <a:rPr lang="en-US" dirty="0" smtClean="0"/>
              <a:t>Materials</a:t>
            </a:r>
          </a:p>
          <a:p>
            <a:pPr lvl="1"/>
            <a:r>
              <a:rPr lang="en-US" dirty="0" smtClean="0"/>
              <a:t>Mechanical, Elasticity, Elastic</a:t>
            </a:r>
          </a:p>
          <a:p>
            <a:pPr lvl="1"/>
            <a:r>
              <a:rPr lang="en-US" dirty="0" smtClean="0"/>
              <a:t>Young’s modulus = </a:t>
            </a:r>
            <a:r>
              <a:rPr lang="en-US" dirty="0" smtClean="0"/>
              <a:t>200E9</a:t>
            </a:r>
            <a:r>
              <a:rPr lang="en-US" dirty="0" smtClean="0"/>
              <a:t>, Poisson’s ratio = </a:t>
            </a:r>
            <a:r>
              <a:rPr lang="en-US" dirty="0" smtClean="0"/>
              <a:t>0.3</a:t>
            </a:r>
            <a:endParaRPr lang="en-US" dirty="0" smtClean="0"/>
          </a:p>
          <a:p>
            <a:r>
              <a:rPr lang="en-US" dirty="0" smtClean="0"/>
              <a:t>Sections</a:t>
            </a:r>
          </a:p>
          <a:p>
            <a:pPr lvl="1"/>
            <a:r>
              <a:rPr lang="en-US" dirty="0" smtClean="0"/>
              <a:t>Solid, Homogeneous</a:t>
            </a:r>
          </a:p>
          <a:p>
            <a:pPr lvl="1"/>
            <a:r>
              <a:rPr lang="en-US" dirty="0" smtClean="0"/>
              <a:t>Set plane stress/strain thickness to </a:t>
            </a:r>
            <a:r>
              <a:rPr lang="en-US" dirty="0" smtClean="0"/>
              <a:t>0.01 </a:t>
            </a:r>
            <a:r>
              <a:rPr lang="en-US" dirty="0" smtClean="0"/>
              <a:t>m</a:t>
            </a:r>
          </a:p>
          <a:p>
            <a:r>
              <a:rPr lang="en-US" dirty="0" smtClean="0"/>
              <a:t>Assign the section to the part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CANTILEVER </a:t>
            </a:r>
            <a:r>
              <a:rPr lang="en-US" dirty="0" smtClean="0"/>
              <a:t>BEAM (CST)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Assembly, Instance</a:t>
            </a:r>
          </a:p>
          <a:p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Linear perturbation, Static</a:t>
            </a:r>
          </a:p>
          <a:p>
            <a:r>
              <a:rPr lang="en-US" dirty="0" smtClean="0"/>
              <a:t>BCs</a:t>
            </a:r>
          </a:p>
          <a:p>
            <a:pPr lvl="1"/>
            <a:r>
              <a:rPr lang="en-US" dirty="0" smtClean="0"/>
              <a:t>Initial, </a:t>
            </a:r>
            <a:r>
              <a:rPr lang="en-US" dirty="0" err="1" smtClean="0"/>
              <a:t>Encastre</a:t>
            </a:r>
            <a:r>
              <a:rPr lang="en-US" dirty="0" smtClean="0"/>
              <a:t> + Displacement/Rotation, U2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Tip</a:t>
            </a:r>
          </a:p>
          <a:p>
            <a:pPr lvl="1"/>
            <a:r>
              <a:rPr lang="en-US" dirty="0" smtClean="0"/>
              <a:t>To change BC symbols: View, Assembly Display Options, Attribute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0370" y="3427135"/>
            <a:ext cx="2444234" cy="2503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9" name="그룹 18"/>
          <p:cNvGrpSpPr/>
          <p:nvPr/>
        </p:nvGrpSpPr>
        <p:grpSpPr>
          <a:xfrm>
            <a:off x="972122" y="3618963"/>
            <a:ext cx="2466537" cy="1356575"/>
            <a:chOff x="1448640" y="4018208"/>
            <a:chExt cx="2466537" cy="1356575"/>
          </a:xfrm>
        </p:grpSpPr>
        <p:sp>
          <p:nvSpPr>
            <p:cNvPr id="12" name="직사각형 11"/>
            <p:cNvSpPr/>
            <p:nvPr/>
          </p:nvSpPr>
          <p:spPr>
            <a:xfrm>
              <a:off x="1448640" y="4918588"/>
              <a:ext cx="10951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>
                  <a:solidFill>
                    <a:srgbClr val="2C02C6"/>
                  </a:solidFill>
                </a:rPr>
                <a:t>Encastre</a:t>
              </a:r>
              <a:endParaRPr lang="en-US" dirty="0">
                <a:solidFill>
                  <a:srgbClr val="2C02C6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2348843" y="4377675"/>
              <a:ext cx="4796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U2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 bwMode="auto">
            <a:xfrm>
              <a:off x="3000777" y="4031087"/>
              <a:ext cx="914400" cy="122349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 bwMode="auto">
            <a:xfrm>
              <a:off x="2936383" y="4018208"/>
              <a:ext cx="0" cy="1197736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자유형 17"/>
            <p:cNvSpPr/>
            <p:nvPr/>
          </p:nvSpPr>
          <p:spPr bwMode="auto">
            <a:xfrm>
              <a:off x="2343955" y="5228822"/>
              <a:ext cx="669702" cy="145961"/>
            </a:xfrm>
            <a:custGeom>
              <a:avLst/>
              <a:gdLst>
                <a:gd name="connsiteX0" fmla="*/ 0 w 669702"/>
                <a:gd name="connsiteY0" fmla="*/ 25758 h 145961"/>
                <a:gd name="connsiteX1" fmla="*/ 425003 w 669702"/>
                <a:gd name="connsiteY1" fmla="*/ 141668 h 145961"/>
                <a:gd name="connsiteX2" fmla="*/ 669702 w 669702"/>
                <a:gd name="connsiteY2" fmla="*/ 0 h 145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9702" h="145961">
                  <a:moveTo>
                    <a:pt x="0" y="25758"/>
                  </a:moveTo>
                  <a:cubicBezTo>
                    <a:pt x="156693" y="85859"/>
                    <a:pt x="313386" y="145961"/>
                    <a:pt x="425003" y="141668"/>
                  </a:cubicBezTo>
                  <a:cubicBezTo>
                    <a:pt x="536620" y="137375"/>
                    <a:pt x="603161" y="68687"/>
                    <a:pt x="669702" y="0"/>
                  </a:cubicBezTo>
                </a:path>
              </a:pathLst>
            </a:custGeom>
            <a:noFill/>
            <a:ln w="34925" cap="flat" cmpd="sng" algn="ctr">
              <a:solidFill>
                <a:srgbClr val="2C02C6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CANTILEVER </a:t>
            </a:r>
            <a:r>
              <a:rPr lang="en-US" dirty="0" smtClean="0"/>
              <a:t>BEAM (CST)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Loads</a:t>
            </a:r>
          </a:p>
          <a:p>
            <a:pPr lvl="1"/>
            <a:r>
              <a:rPr lang="en-US" dirty="0" smtClean="0"/>
              <a:t>Mechanical, Pressure, select upward, Uniform, 30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Mesh</a:t>
            </a:r>
          </a:p>
          <a:p>
            <a:pPr lvl="1"/>
            <a:r>
              <a:rPr lang="en-US" dirty="0" smtClean="0"/>
              <a:t>Assign Mesh Controls, Tri (Tri only)</a:t>
            </a:r>
          </a:p>
          <a:p>
            <a:pPr lvl="1"/>
            <a:r>
              <a:rPr lang="en-US" dirty="0" smtClean="0"/>
              <a:t>Global element size = 1</a:t>
            </a:r>
          </a:p>
          <a:p>
            <a:r>
              <a:rPr lang="en-US" dirty="0" smtClean="0"/>
              <a:t>Mesh control</a:t>
            </a:r>
          </a:p>
          <a:p>
            <a:pPr lvl="1"/>
            <a:r>
              <a:rPr lang="en-US" dirty="0" smtClean="0"/>
              <a:t>Edit Mesh, Element, Swap diagonal</a:t>
            </a:r>
            <a:endParaRPr lang="en-US" dirty="0"/>
          </a:p>
        </p:txBody>
      </p:sp>
      <p:grpSp>
        <p:nvGrpSpPr>
          <p:cNvPr id="34" name="그룹 33"/>
          <p:cNvGrpSpPr/>
          <p:nvPr/>
        </p:nvGrpSpPr>
        <p:grpSpPr>
          <a:xfrm>
            <a:off x="900983" y="1931831"/>
            <a:ext cx="3046980" cy="1159099"/>
            <a:chOff x="849468" y="1828800"/>
            <a:chExt cx="3046980" cy="1159099"/>
          </a:xfrm>
        </p:grpSpPr>
        <p:sp>
          <p:nvSpPr>
            <p:cNvPr id="4" name="직사각형 3"/>
            <p:cNvSpPr/>
            <p:nvPr/>
          </p:nvSpPr>
          <p:spPr>
            <a:xfrm>
              <a:off x="2328390" y="2263389"/>
              <a:ext cx="156805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Comic Sans MS" pitchFamily="66" charset="0"/>
                </a:rPr>
                <a:t>100 </a:t>
              </a:r>
              <a:r>
                <a:rPr lang="en-US" sz="2400" dirty="0" err="1" smtClean="0">
                  <a:latin typeface="Comic Sans MS" pitchFamily="66" charset="0"/>
                </a:rPr>
                <a:t>kN</a:t>
              </a:r>
              <a:r>
                <a:rPr lang="en-US" sz="2400" dirty="0" smtClean="0">
                  <a:latin typeface="Comic Sans MS" pitchFamily="66" charset="0"/>
                </a:rPr>
                <a:t>-m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6" name="자유형 5"/>
            <p:cNvSpPr/>
            <p:nvPr/>
          </p:nvSpPr>
          <p:spPr bwMode="auto">
            <a:xfrm>
              <a:off x="2047739" y="1880313"/>
              <a:ext cx="259723" cy="1043189"/>
            </a:xfrm>
            <a:custGeom>
              <a:avLst/>
              <a:gdLst>
                <a:gd name="connsiteX0" fmla="*/ 0 w 259723"/>
                <a:gd name="connsiteY0" fmla="*/ 1043189 h 1043189"/>
                <a:gd name="connsiteX1" fmla="*/ 180304 w 259723"/>
                <a:gd name="connsiteY1" fmla="*/ 759854 h 1043189"/>
                <a:gd name="connsiteX2" fmla="*/ 244698 w 259723"/>
                <a:gd name="connsiteY2" fmla="*/ 515155 h 1043189"/>
                <a:gd name="connsiteX3" fmla="*/ 244698 w 259723"/>
                <a:gd name="connsiteY3" fmla="*/ 309093 h 1043189"/>
                <a:gd name="connsiteX4" fmla="*/ 154546 w 259723"/>
                <a:gd name="connsiteY4" fmla="*/ 103031 h 1043189"/>
                <a:gd name="connsiteX5" fmla="*/ 51515 w 259723"/>
                <a:gd name="connsiteY5" fmla="*/ 0 h 1043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9723" h="1043189">
                  <a:moveTo>
                    <a:pt x="0" y="1043189"/>
                  </a:moveTo>
                  <a:cubicBezTo>
                    <a:pt x="69760" y="945524"/>
                    <a:pt x="139521" y="847860"/>
                    <a:pt x="180304" y="759854"/>
                  </a:cubicBezTo>
                  <a:cubicBezTo>
                    <a:pt x="221087" y="671848"/>
                    <a:pt x="233966" y="590282"/>
                    <a:pt x="244698" y="515155"/>
                  </a:cubicBezTo>
                  <a:cubicBezTo>
                    <a:pt x="255430" y="440028"/>
                    <a:pt x="259723" y="377780"/>
                    <a:pt x="244698" y="309093"/>
                  </a:cubicBezTo>
                  <a:cubicBezTo>
                    <a:pt x="229673" y="240406"/>
                    <a:pt x="186743" y="154546"/>
                    <a:pt x="154546" y="103031"/>
                  </a:cubicBezTo>
                  <a:cubicBezTo>
                    <a:pt x="122349" y="51516"/>
                    <a:pt x="86932" y="25758"/>
                    <a:pt x="51515" y="0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0" name="직선 연결선 9"/>
            <p:cNvCxnSpPr/>
            <p:nvPr/>
          </p:nvCxnSpPr>
          <p:spPr bwMode="auto">
            <a:xfrm>
              <a:off x="1880315" y="1828800"/>
              <a:ext cx="0" cy="1159099"/>
            </a:xfrm>
            <a:prstGeom prst="line">
              <a:avLst/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직선 연결선 11"/>
            <p:cNvCxnSpPr/>
            <p:nvPr/>
          </p:nvCxnSpPr>
          <p:spPr bwMode="auto">
            <a:xfrm flipH="1">
              <a:off x="1390918" y="2975020"/>
              <a:ext cx="476519" cy="0"/>
            </a:xfrm>
            <a:prstGeom prst="line">
              <a:avLst/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직선 연결선 13"/>
            <p:cNvCxnSpPr/>
            <p:nvPr/>
          </p:nvCxnSpPr>
          <p:spPr bwMode="auto">
            <a:xfrm flipH="1">
              <a:off x="1352282" y="1828800"/>
              <a:ext cx="528034" cy="0"/>
            </a:xfrm>
            <a:prstGeom prst="line">
              <a:avLst/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직선 화살표 연결선 19"/>
            <p:cNvCxnSpPr/>
            <p:nvPr/>
          </p:nvCxnSpPr>
          <p:spPr bwMode="auto">
            <a:xfrm>
              <a:off x="1506826" y="1841677"/>
              <a:ext cx="0" cy="110758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lg"/>
              <a:tailEnd type="triangle" w="med" len="lg"/>
            </a:ln>
            <a:effectLst/>
          </p:spPr>
        </p:cxnSp>
        <p:sp>
          <p:nvSpPr>
            <p:cNvPr id="21" name="직사각형 20"/>
            <p:cNvSpPr/>
            <p:nvPr/>
          </p:nvSpPr>
          <p:spPr>
            <a:xfrm>
              <a:off x="849468" y="2175385"/>
              <a:ext cx="56137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Comic Sans MS" pitchFamily="66" charset="0"/>
                </a:rPr>
                <a:t>1m</a:t>
              </a:r>
              <a:endParaRPr lang="en-US" sz="2400" dirty="0">
                <a:latin typeface="Comic Sans MS" pitchFamily="66" charset="0"/>
              </a:endParaRPr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5097350" y="1823360"/>
            <a:ext cx="3405442" cy="1489829"/>
            <a:chOff x="5097350" y="1823360"/>
            <a:chExt cx="3405442" cy="1489829"/>
          </a:xfrm>
        </p:grpSpPr>
        <p:sp>
          <p:nvSpPr>
            <p:cNvPr id="15" name="직사각형 14"/>
            <p:cNvSpPr/>
            <p:nvPr/>
          </p:nvSpPr>
          <p:spPr>
            <a:xfrm>
              <a:off x="6898245" y="1823360"/>
              <a:ext cx="156805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Comic Sans MS" pitchFamily="66" charset="0"/>
                </a:rPr>
                <a:t>100 </a:t>
              </a:r>
              <a:r>
                <a:rPr lang="en-US" sz="2400" dirty="0" err="1" smtClean="0">
                  <a:latin typeface="Comic Sans MS" pitchFamily="66" charset="0"/>
                </a:rPr>
                <a:t>kN</a:t>
              </a:r>
              <a:r>
                <a:rPr lang="en-US" sz="2400" dirty="0" smtClean="0">
                  <a:latin typeface="Comic Sans MS" pitchFamily="66" charset="0"/>
                </a:rPr>
                <a:t>-m</a:t>
              </a:r>
              <a:endParaRPr lang="en-US" sz="2400" dirty="0">
                <a:latin typeface="Comic Sans MS" pitchFamily="66" charset="0"/>
              </a:endParaRPr>
            </a:p>
          </p:txBody>
        </p:sp>
        <p:cxnSp>
          <p:nvCxnSpPr>
            <p:cNvPr id="17" name="직선 연결선 16"/>
            <p:cNvCxnSpPr/>
            <p:nvPr/>
          </p:nvCxnSpPr>
          <p:spPr bwMode="auto">
            <a:xfrm>
              <a:off x="6128197" y="1955441"/>
              <a:ext cx="0" cy="1159099"/>
            </a:xfrm>
            <a:prstGeom prst="line">
              <a:avLst/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직선 연결선 17"/>
            <p:cNvCxnSpPr/>
            <p:nvPr/>
          </p:nvCxnSpPr>
          <p:spPr bwMode="auto">
            <a:xfrm flipH="1">
              <a:off x="5638800" y="3101661"/>
              <a:ext cx="476519" cy="0"/>
            </a:xfrm>
            <a:prstGeom prst="line">
              <a:avLst/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직선 연결선 18"/>
            <p:cNvCxnSpPr/>
            <p:nvPr/>
          </p:nvCxnSpPr>
          <p:spPr bwMode="auto">
            <a:xfrm flipH="1">
              <a:off x="5600164" y="1955441"/>
              <a:ext cx="528034" cy="0"/>
            </a:xfrm>
            <a:prstGeom prst="line">
              <a:avLst/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직선 화살표 연결선 22"/>
            <p:cNvCxnSpPr/>
            <p:nvPr/>
          </p:nvCxnSpPr>
          <p:spPr bwMode="auto">
            <a:xfrm>
              <a:off x="5754708" y="1981197"/>
              <a:ext cx="0" cy="110758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lg"/>
              <a:tailEnd type="triangle" w="med" len="lg"/>
            </a:ln>
            <a:effectLst/>
          </p:spPr>
        </p:cxnSp>
        <p:sp>
          <p:nvSpPr>
            <p:cNvPr id="24" name="직사각형 23"/>
            <p:cNvSpPr/>
            <p:nvPr/>
          </p:nvSpPr>
          <p:spPr>
            <a:xfrm>
              <a:off x="5097350" y="2314905"/>
              <a:ext cx="56137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Comic Sans MS" pitchFamily="66" charset="0"/>
                </a:rPr>
                <a:t>1m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6934734" y="2851524"/>
              <a:ext cx="156805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Comic Sans MS" pitchFamily="66" charset="0"/>
                </a:rPr>
                <a:t>100 </a:t>
              </a:r>
              <a:r>
                <a:rPr lang="en-US" sz="2400" dirty="0" err="1" smtClean="0">
                  <a:latin typeface="Comic Sans MS" pitchFamily="66" charset="0"/>
                </a:rPr>
                <a:t>kN</a:t>
              </a:r>
              <a:r>
                <a:rPr lang="en-US" sz="2400" dirty="0" smtClean="0">
                  <a:latin typeface="Comic Sans MS" pitchFamily="66" charset="0"/>
                </a:rPr>
                <a:t>-m</a:t>
              </a:r>
              <a:endParaRPr lang="en-US" sz="2400" dirty="0">
                <a:latin typeface="Comic Sans MS" pitchFamily="66" charset="0"/>
              </a:endParaRPr>
            </a:p>
          </p:txBody>
        </p:sp>
        <p:cxnSp>
          <p:nvCxnSpPr>
            <p:cNvPr id="29" name="직선 화살표 연결선 28"/>
            <p:cNvCxnSpPr/>
            <p:nvPr/>
          </p:nvCxnSpPr>
          <p:spPr bwMode="auto">
            <a:xfrm flipH="1">
              <a:off x="6156102" y="1983346"/>
              <a:ext cx="643944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30" name="직선 화살표 연결선 29"/>
            <p:cNvCxnSpPr/>
            <p:nvPr/>
          </p:nvCxnSpPr>
          <p:spPr bwMode="auto">
            <a:xfrm>
              <a:off x="6166834" y="3088782"/>
              <a:ext cx="646090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38" name="오른쪽 화살표 37"/>
          <p:cNvSpPr/>
          <p:nvPr/>
        </p:nvSpPr>
        <p:spPr bwMode="auto">
          <a:xfrm>
            <a:off x="4288664" y="2112135"/>
            <a:ext cx="386366" cy="96591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</a:t>
            </a:r>
            <a:r>
              <a:rPr lang="en-US" dirty="0" smtClean="0"/>
              <a:t>BEAM (CST)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Analysis, Create Job, Data Check, Submit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Deformed plot, Stress plots </a:t>
            </a:r>
          </a:p>
          <a:p>
            <a:pPr lvl="1"/>
            <a:r>
              <a:rPr lang="en-US" dirty="0" smtClean="0"/>
              <a:t>Field output, Mises, S11, S22, S12</a:t>
            </a:r>
          </a:p>
          <a:p>
            <a:pPr lvl="1"/>
            <a:r>
              <a:rPr lang="en-US" dirty="0" smtClean="0"/>
              <a:t>Field output, U, U2</a:t>
            </a:r>
          </a:p>
          <a:p>
            <a:r>
              <a:rPr lang="en-US" dirty="0" smtClean="0"/>
              <a:t>Plot symbols </a:t>
            </a:r>
          </a:p>
          <a:p>
            <a:pPr lvl="1"/>
            <a:r>
              <a:rPr lang="en-US" dirty="0" smtClean="0"/>
              <a:t>Plot stress </a:t>
            </a:r>
            <a:r>
              <a:rPr lang="en-US" dirty="0" smtClean="0"/>
              <a:t>direction</a:t>
            </a:r>
          </a:p>
          <a:p>
            <a:pPr lvl="1"/>
            <a:r>
              <a:rPr lang="en-US" dirty="0" smtClean="0"/>
              <a:t>Make sure the “Field output tool box”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192" y="4682643"/>
            <a:ext cx="3948110" cy="1844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55655" y="4634414"/>
            <a:ext cx="4266373" cy="1993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직사각형 8"/>
          <p:cNvSpPr/>
          <p:nvPr/>
        </p:nvSpPr>
        <p:spPr>
          <a:xfrm>
            <a:off x="1913329" y="6269050"/>
            <a:ext cx="577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S11</a:t>
            </a:r>
            <a:endParaRPr 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6386617" y="6333445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S22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97403" y="4086957"/>
            <a:ext cx="324802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CANTILEVER </a:t>
            </a:r>
            <a:r>
              <a:rPr lang="en-US" dirty="0" smtClean="0"/>
              <a:t>BEAM (Q4)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The same procedures of Parts to Loads as CST</a:t>
            </a:r>
            <a:endParaRPr lang="en-US" dirty="0" smtClean="0"/>
          </a:p>
          <a:p>
            <a:r>
              <a:rPr lang="en-US" dirty="0" smtClean="0"/>
              <a:t>Mesh</a:t>
            </a:r>
            <a:endParaRPr lang="en-US" dirty="0" smtClean="0"/>
          </a:p>
          <a:p>
            <a:pPr lvl="1"/>
            <a:r>
              <a:rPr lang="en-US" dirty="0" smtClean="0"/>
              <a:t>Assign Mesh Controls, </a:t>
            </a:r>
            <a:r>
              <a:rPr lang="en-US" dirty="0" smtClean="0"/>
              <a:t>Quad (Quad </a:t>
            </a:r>
            <a:r>
              <a:rPr lang="en-US" dirty="0" smtClean="0"/>
              <a:t>only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Element Type, Quad tap, uncheck “Reduced integration”</a:t>
            </a:r>
            <a:endParaRPr lang="en-US" dirty="0" smtClean="0"/>
          </a:p>
          <a:p>
            <a:pPr lvl="1"/>
            <a:r>
              <a:rPr lang="en-US" dirty="0" smtClean="0"/>
              <a:t>Global element size = </a:t>
            </a:r>
            <a:r>
              <a:rPr lang="en-US" dirty="0" smtClean="0"/>
              <a:t>1</a:t>
            </a:r>
          </a:p>
          <a:p>
            <a:r>
              <a:rPr lang="en-US" dirty="0" smtClean="0"/>
              <a:t>Analysis, Create Job, Data Check, Submit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Plot symbols 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127" y="5005752"/>
            <a:ext cx="4283319" cy="947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0017" y="4726818"/>
            <a:ext cx="3456475" cy="1543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직사각형 8"/>
          <p:cNvSpPr/>
          <p:nvPr/>
        </p:nvSpPr>
        <p:spPr>
          <a:xfrm>
            <a:off x="1913329" y="6269050"/>
            <a:ext cx="577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S11</a:t>
            </a:r>
            <a:endParaRPr lang="en-US" dirty="0"/>
          </a:p>
        </p:txBody>
      </p:sp>
      <p:sp>
        <p:nvSpPr>
          <p:cNvPr id="20" name="직사각형 9"/>
          <p:cNvSpPr/>
          <p:nvPr/>
        </p:nvSpPr>
        <p:spPr>
          <a:xfrm>
            <a:off x="6386617" y="6333445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S22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A_MyClas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omic Sans MS" pitchFamily="66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A_MyClass</Template>
  <TotalTime>26610</TotalTime>
  <Words>274</Words>
  <Application>Microsoft Office PowerPoint</Application>
  <PresentationFormat>On-screen Show (4:3)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Comic Sans MS</vt:lpstr>
      <vt:lpstr>Symbol</vt:lpstr>
      <vt:lpstr>Calibri</vt:lpstr>
      <vt:lpstr>A_MyClass</vt:lpstr>
      <vt:lpstr>Tutorial 4:   2D Plane (CST/Q4)</vt:lpstr>
      <vt:lpstr>CANTILEVER BEAM</vt:lpstr>
      <vt:lpstr>CANTILEVER BEAM (CST)</vt:lpstr>
      <vt:lpstr>CANTILEVER BEAM (CST)</vt:lpstr>
      <vt:lpstr>CANTILEVER BEAM (CST)</vt:lpstr>
      <vt:lpstr>CLAMPED-CLAMPED BEAM (CST)</vt:lpstr>
      <vt:lpstr>CANTILEVER BEAM (Q4)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Nam-Ho Kim</dc:creator>
  <cp:lastModifiedBy>Chanyoung Park</cp:lastModifiedBy>
  <cp:revision>715</cp:revision>
  <dcterms:created xsi:type="dcterms:W3CDTF">2008-06-19T01:15:29Z</dcterms:created>
  <dcterms:modified xsi:type="dcterms:W3CDTF">2011-10-18T20:32:15Z</dcterms:modified>
</cp:coreProperties>
</file>