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339" r:id="rId2"/>
    <p:sldId id="340" r:id="rId3"/>
    <p:sldId id="341" r:id="rId4"/>
    <p:sldId id="342" r:id="rId5"/>
    <p:sldId id="343" r:id="rId6"/>
    <p:sldId id="344" r:id="rId7"/>
    <p:sldId id="356" r:id="rId8"/>
    <p:sldId id="345" r:id="rId9"/>
    <p:sldId id="358" r:id="rId10"/>
    <p:sldId id="357" r:id="rId11"/>
    <p:sldId id="359" r:id="rId12"/>
    <p:sldId id="360" r:id="rId13"/>
    <p:sldId id="346" r:id="rId14"/>
    <p:sldId id="347" r:id="rId15"/>
    <p:sldId id="348" r:id="rId16"/>
    <p:sldId id="349" r:id="rId17"/>
    <p:sldId id="350" r:id="rId18"/>
    <p:sldId id="351" r:id="rId19"/>
    <p:sldId id="352" r:id="rId20"/>
    <p:sldId id="353" r:id="rId21"/>
    <p:sldId id="354" r:id="rId22"/>
    <p:sldId id="355" r:id="rId23"/>
  </p:sldIdLst>
  <p:sldSz cx="9144000" cy="6858000" type="screen4x3"/>
  <p:notesSz cx="7315200" cy="9601200"/>
  <p:embeddedFontLst>
    <p:embeddedFont>
      <p:font typeface="Comic Sans MS" pitchFamily="66" charset="0"/>
      <p:regular r:id="rId26"/>
      <p:bold r:id="rId27"/>
    </p:embeddedFont>
    <p:embeddedFont>
      <p:font typeface="Calibri" pitchFamily="34" charset="0"/>
      <p:regular r:id="rId28"/>
      <p:bold r:id="rId29"/>
      <p:italic r:id="rId30"/>
      <p:boldItalic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02C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737" autoAdjust="0"/>
  </p:normalViewPr>
  <p:slideViewPr>
    <p:cSldViewPr snapToGrid="0">
      <p:cViewPr>
        <p:scale>
          <a:sx n="75" d="100"/>
          <a:sy n="75" d="100"/>
        </p:scale>
        <p:origin x="-384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450"/>
    </p:cViewPr>
  </p:sorterViewPr>
  <p:notesViewPr>
    <p:cSldViewPr snapToGrid="0">
      <p:cViewPr varScale="1">
        <p:scale>
          <a:sx n="87" d="100"/>
          <a:sy n="87" d="100"/>
        </p:scale>
        <p:origin x="-1632" y="-8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4847B5B6-2CC1-415A-BF0B-B91BF3F4B293}" type="datetimeFigureOut">
              <a:rPr lang="en-US" smtClean="0"/>
              <a:pPr/>
              <a:t>11/5/2011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1CBA9C19-D5B5-479D-9DD2-B09BF504B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9E50FF48-A8B1-45EB-9454-0EAF06D42A74}" type="datetimeFigureOut">
              <a:rPr lang="en-US" smtClean="0"/>
              <a:pPr/>
              <a:t>11/5/2011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C2346C75-90DF-4626-8E1E-C123D8E122F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7838" y="49213"/>
            <a:ext cx="2262187" cy="6565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8" y="49213"/>
            <a:ext cx="6635750" cy="6565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475" y="741363"/>
            <a:ext cx="4378325" cy="5873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41363"/>
            <a:ext cx="4378325" cy="5873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688" y="49213"/>
            <a:ext cx="9050337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475" y="741363"/>
            <a:ext cx="8909050" cy="587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30056" name="AutoShape 8"/>
          <p:cNvSpPr>
            <a:spLocks noChangeArrowheads="1"/>
          </p:cNvSpPr>
          <p:nvPr/>
        </p:nvSpPr>
        <p:spPr bwMode="auto">
          <a:xfrm>
            <a:off x="49213" y="49213"/>
            <a:ext cx="9050337" cy="6764337"/>
          </a:xfrm>
          <a:prstGeom prst="roundRect">
            <a:avLst>
              <a:gd name="adj" fmla="val 1667"/>
            </a:avLst>
          </a:prstGeom>
          <a:noFill/>
          <a:ln w="57150" cmpd="thickThin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8648700" y="6491288"/>
            <a:ext cx="495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EBA5E64E-1A6B-431E-969C-4188182C2756}" type="slidenum">
              <a:rPr lang="en-US" sz="1400"/>
              <a:pPr algn="r">
                <a:spcBef>
                  <a:spcPct val="50000"/>
                </a:spcBef>
              </a:pPr>
              <a:t>‹#›</a:t>
            </a:fld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pitchFamily="66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omic Sans MS" pitchFamily="66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omic Sans MS" pitchFamily="66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omic Sans MS" pitchFamily="66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Comic Sans MS" pitchFamily="66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Tutorial </a:t>
            </a:r>
            <a:r>
              <a:rPr lang="en-US" dirty="0" smtClean="0"/>
              <a:t>5-1: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Part Sketch / </a:t>
            </a:r>
            <a:r>
              <a:rPr lang="en-US" dirty="0" smtClean="0"/>
              <a:t>Geometric Constraints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Modify the current design</a:t>
            </a:r>
            <a:endParaRPr lang="en-US" dirty="0" smtClean="0"/>
          </a:p>
          <a:p>
            <a:pPr lvl="1"/>
            <a:r>
              <a:rPr lang="en-US" dirty="0" smtClean="0"/>
              <a:t>Modify part to modify the current design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Model tree / expand “Parts” /</a:t>
            </a:r>
            <a:br>
              <a:rPr lang="en-US" dirty="0" smtClean="0"/>
            </a:br>
            <a:r>
              <a:rPr lang="en-US" dirty="0" smtClean="0"/>
              <a:t>expand your part (default name: “Part-1”) /</a:t>
            </a:r>
            <a:br>
              <a:rPr lang="en-US" dirty="0" smtClean="0"/>
            </a:br>
            <a:r>
              <a:rPr lang="en-US" dirty="0" smtClean="0"/>
              <a:t>expand “Features” /</a:t>
            </a:r>
            <a:br>
              <a:rPr lang="en-US" dirty="0" smtClean="0"/>
            </a:br>
            <a:r>
              <a:rPr lang="en-US" dirty="0" smtClean="0"/>
              <a:t>expand your sketch (default name: “Shell planar”) /</a:t>
            </a:r>
            <a:br>
              <a:rPr lang="en-US" dirty="0" smtClean="0"/>
            </a:br>
            <a:r>
              <a:rPr lang="en-US" dirty="0" smtClean="0"/>
              <a:t>double click “Section Sketch”</a:t>
            </a:r>
          </a:p>
          <a:p>
            <a:endParaRPr lang="en-US" dirty="0" smtClean="0"/>
          </a:p>
          <a:p>
            <a:r>
              <a:rPr lang="en-US" dirty="0" smtClean="0"/>
              <a:t>Menu/Edit/Dimension </a:t>
            </a:r>
            <a:endParaRPr lang="en-US" dirty="0" smtClean="0"/>
          </a:p>
          <a:p>
            <a:pPr lvl="1"/>
            <a:r>
              <a:rPr lang="en-US" dirty="0" smtClean="0"/>
              <a:t>Set the outer radius dimension to 0.07 as a trial and error process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688" y="100013"/>
            <a:ext cx="9050337" cy="496887"/>
          </a:xfrm>
        </p:spPr>
        <p:txBody>
          <a:bodyPr/>
          <a:lstStyle/>
          <a:p>
            <a:r>
              <a:rPr lang="en-US" dirty="0" smtClean="0"/>
              <a:t>PART MODULE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4500" y="247650"/>
            <a:ext cx="21336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직사각형 30"/>
          <p:cNvSpPr/>
          <p:nvPr/>
        </p:nvSpPr>
        <p:spPr bwMode="auto">
          <a:xfrm>
            <a:off x="7581900" y="1689100"/>
            <a:ext cx="1003300" cy="165100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What happens?</a:t>
            </a:r>
            <a:endParaRPr lang="en-US" dirty="0" smtClean="0"/>
          </a:p>
          <a:p>
            <a:pPr lvl="1"/>
            <a:r>
              <a:rPr lang="en-US" dirty="0" smtClean="0"/>
              <a:t>Un desirable </a:t>
            </a:r>
            <a:br>
              <a:rPr lang="en-US" dirty="0" smtClean="0"/>
            </a:br>
            <a:r>
              <a:rPr lang="en-US" dirty="0" smtClean="0"/>
              <a:t>design perturbation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unsymmetric</a:t>
            </a:r>
            <a:r>
              <a:rPr lang="en-US" dirty="0" smtClean="0"/>
              <a:t> design)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Proper geometric constraints are needed </a:t>
            </a:r>
            <a:endParaRPr lang="en-US" dirty="0" smtClean="0"/>
          </a:p>
          <a:p>
            <a:pPr lvl="1"/>
            <a:r>
              <a:rPr lang="en-US" dirty="0" smtClean="0"/>
              <a:t>Add dimension from the shaft center and the edge at the bottom left to restrict the model remains symmetric as design parameter (the radius of the outer circle) is perturbed.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688" y="100013"/>
            <a:ext cx="9050337" cy="496887"/>
          </a:xfrm>
        </p:spPr>
        <p:txBody>
          <a:bodyPr/>
          <a:lstStyle/>
          <a:p>
            <a:r>
              <a:rPr lang="en-US" dirty="0" smtClean="0"/>
              <a:t>GEOMETRIC CONSTRAINTS</a:t>
            </a:r>
            <a:endParaRPr lang="en-US" dirty="0"/>
          </a:p>
        </p:txBody>
      </p:sp>
      <p:grpSp>
        <p:nvGrpSpPr>
          <p:cNvPr id="12" name="그룹 11"/>
          <p:cNvGrpSpPr/>
          <p:nvPr/>
        </p:nvGrpSpPr>
        <p:grpSpPr>
          <a:xfrm>
            <a:off x="3990976" y="779753"/>
            <a:ext cx="4213224" cy="1701510"/>
            <a:chOff x="498476" y="1371600"/>
            <a:chExt cx="8250996" cy="3332163"/>
          </a:xfrm>
        </p:grpSpPr>
        <p:pic>
          <p:nvPicPr>
            <p:cNvPr id="6148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22825" y="1739900"/>
              <a:ext cx="3926647" cy="2947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49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8476" y="1371600"/>
              <a:ext cx="3962221" cy="3332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16289" y="4246749"/>
            <a:ext cx="2894012" cy="230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After design perturbation</a:t>
            </a:r>
            <a:endParaRPr lang="en-US" dirty="0" smtClean="0"/>
          </a:p>
          <a:p>
            <a:pPr lvl="1"/>
            <a:r>
              <a:rPr lang="en-US" dirty="0" smtClean="0"/>
              <a:t>Max Von Mises stress increased to 69 </a:t>
            </a:r>
            <a:r>
              <a:rPr lang="en-US" dirty="0" err="1" smtClean="0"/>
              <a:t>Mpa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(Violation of the maximum stress constraint)</a:t>
            </a:r>
          </a:p>
          <a:p>
            <a:pPr lvl="1"/>
            <a:r>
              <a:rPr lang="en-US" dirty="0" smtClean="0"/>
              <a:t>Repeat the other trials to find optimum design while satisfying the maximum stress constraint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688" y="100013"/>
            <a:ext cx="9050337" cy="496887"/>
          </a:xfrm>
        </p:spPr>
        <p:txBody>
          <a:bodyPr/>
          <a:lstStyle/>
          <a:p>
            <a:r>
              <a:rPr lang="en-US" dirty="0" smtClean="0"/>
              <a:t>GEOMETRIC CONSTRAINTS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Tutorial </a:t>
            </a:r>
            <a:r>
              <a:rPr lang="en-US" dirty="0" smtClean="0"/>
              <a:t>5-2: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2D Plane (basic modeling technique)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PANEL WITH A HOLE</a:t>
            </a:r>
            <a:endParaRPr lang="en-US" dirty="0"/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A panel with a hole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smtClean="0"/>
              <a:t>E = 200 </a:t>
            </a:r>
            <a:r>
              <a:rPr lang="en-US" dirty="0" err="1" smtClean="0"/>
              <a:t>GPa</a:t>
            </a:r>
            <a:r>
              <a:rPr lang="en-US" dirty="0" smtClean="0"/>
              <a:t>, </a:t>
            </a:r>
            <a:r>
              <a:rPr lang="en-US" dirty="0" smtClean="0">
                <a:latin typeface="Symbol" pitchFamily="18" charset="2"/>
              </a:rPr>
              <a:t>n</a:t>
            </a:r>
            <a:r>
              <a:rPr lang="en-US" dirty="0" smtClean="0"/>
              <a:t>=0.3</a:t>
            </a:r>
            <a:br>
              <a:rPr lang="en-US" dirty="0" smtClean="0"/>
            </a:br>
            <a:r>
              <a:rPr lang="en-US" dirty="0" smtClean="0"/>
              <a:t>-</a:t>
            </a:r>
            <a:r>
              <a:rPr lang="en-US" dirty="0" smtClean="0"/>
              <a:t> Thickness t = 0.01 m</a:t>
            </a:r>
          </a:p>
          <a:p>
            <a:endParaRPr lang="en-US" dirty="0" smtClean="0"/>
          </a:p>
        </p:txBody>
      </p:sp>
      <p:sp>
        <p:nvSpPr>
          <p:cNvPr id="24" name="직사각형 23"/>
          <p:cNvSpPr/>
          <p:nvPr/>
        </p:nvSpPr>
        <p:spPr bwMode="auto">
          <a:xfrm>
            <a:off x="1750710" y="2152891"/>
            <a:ext cx="5486400" cy="2034991"/>
          </a:xfrm>
          <a:prstGeom prst="rect">
            <a:avLst/>
          </a:pr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6" name="직선 연결선 25"/>
          <p:cNvCxnSpPr/>
          <p:nvPr/>
        </p:nvCxnSpPr>
        <p:spPr bwMode="auto">
          <a:xfrm>
            <a:off x="1763591" y="4198186"/>
            <a:ext cx="0" cy="978794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직선 연결선 26"/>
          <p:cNvCxnSpPr/>
          <p:nvPr/>
        </p:nvCxnSpPr>
        <p:spPr bwMode="auto">
          <a:xfrm>
            <a:off x="7234965" y="4221797"/>
            <a:ext cx="0" cy="978794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직선 화살표 연결선 48"/>
          <p:cNvCxnSpPr/>
          <p:nvPr/>
        </p:nvCxnSpPr>
        <p:spPr bwMode="auto">
          <a:xfrm>
            <a:off x="1776470" y="4906523"/>
            <a:ext cx="5473521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triangle" w="med" len="lg"/>
            <a:tailEnd type="triangle" w="med" len="lg"/>
          </a:ln>
          <a:effectLst/>
        </p:spPr>
      </p:cxnSp>
      <p:cxnSp>
        <p:nvCxnSpPr>
          <p:cNvPr id="54" name="직선 화살표 연결선 53"/>
          <p:cNvCxnSpPr/>
          <p:nvPr/>
        </p:nvCxnSpPr>
        <p:spPr bwMode="auto">
          <a:xfrm>
            <a:off x="2456606" y="2164467"/>
            <a:ext cx="0" cy="199769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triangle" w="med" len="lg"/>
            <a:tailEnd type="triangle" w="med" len="lg"/>
          </a:ln>
          <a:effectLst/>
        </p:spPr>
      </p:cxnSp>
      <p:sp>
        <p:nvSpPr>
          <p:cNvPr id="55" name="직사각형 54"/>
          <p:cNvSpPr/>
          <p:nvPr/>
        </p:nvSpPr>
        <p:spPr>
          <a:xfrm>
            <a:off x="2557797" y="2427582"/>
            <a:ext cx="6110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2m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4130622" y="4980508"/>
            <a:ext cx="6110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5m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350825" y="3549484"/>
            <a:ext cx="11352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50 </a:t>
            </a:r>
            <a:r>
              <a:rPr lang="en-US" sz="2400" dirty="0" err="1" smtClean="0">
                <a:latin typeface="Comic Sans MS" pitchFamily="66" charset="0"/>
              </a:rPr>
              <a:t>kPa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7" name="타원 16"/>
          <p:cNvSpPr/>
          <p:nvPr/>
        </p:nvSpPr>
        <p:spPr bwMode="auto">
          <a:xfrm>
            <a:off x="4120588" y="2801073"/>
            <a:ext cx="752354" cy="752354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" name="직선 연결선 18"/>
          <p:cNvCxnSpPr>
            <a:stCxn id="24" idx="0"/>
            <a:endCxn id="24" idx="2"/>
          </p:cNvCxnSpPr>
          <p:nvPr/>
        </p:nvCxnSpPr>
        <p:spPr bwMode="auto">
          <a:xfrm>
            <a:off x="4493910" y="2152891"/>
            <a:ext cx="0" cy="2034991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직선 연결선 20"/>
          <p:cNvCxnSpPr>
            <a:stCxn id="24" idx="1"/>
            <a:endCxn id="24" idx="3"/>
          </p:cNvCxnSpPr>
          <p:nvPr/>
        </p:nvCxnSpPr>
        <p:spPr bwMode="auto">
          <a:xfrm>
            <a:off x="1750710" y="3170387"/>
            <a:ext cx="5486400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오른쪽 화살표 21"/>
          <p:cNvSpPr/>
          <p:nvPr/>
        </p:nvSpPr>
        <p:spPr bwMode="auto">
          <a:xfrm>
            <a:off x="7511973" y="2882096"/>
            <a:ext cx="370390" cy="601884"/>
          </a:xfrm>
          <a:prstGeom prst="rightArrow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오른쪽 화살표 22"/>
          <p:cNvSpPr/>
          <p:nvPr/>
        </p:nvSpPr>
        <p:spPr bwMode="auto">
          <a:xfrm rot="10800000">
            <a:off x="1078375" y="2884026"/>
            <a:ext cx="370390" cy="601884"/>
          </a:xfrm>
          <a:prstGeom prst="rightArrow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107002" y="3516688"/>
            <a:ext cx="11352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50 </a:t>
            </a:r>
            <a:r>
              <a:rPr lang="en-US" sz="2400" dirty="0" err="1" smtClean="0">
                <a:latin typeface="Comic Sans MS" pitchFamily="66" charset="0"/>
              </a:rPr>
              <a:t>kPa</a:t>
            </a:r>
            <a:endParaRPr lang="en-US" sz="2400" dirty="0">
              <a:latin typeface="Comic Sans MS" pitchFamily="66" charset="0"/>
            </a:endParaRPr>
          </a:p>
        </p:txBody>
      </p:sp>
      <p:cxnSp>
        <p:nvCxnSpPr>
          <p:cNvPr id="29" name="직선 연결선 28"/>
          <p:cNvCxnSpPr/>
          <p:nvPr/>
        </p:nvCxnSpPr>
        <p:spPr bwMode="auto">
          <a:xfrm flipV="1">
            <a:off x="4745609" y="2523305"/>
            <a:ext cx="393539" cy="393541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triangle" w="lg" len="lg"/>
            <a:tailEnd type="none" w="med" len="med"/>
          </a:ln>
          <a:effectLst/>
        </p:spPr>
      </p:cxnSp>
      <p:sp>
        <p:nvSpPr>
          <p:cNvPr id="30" name="직사각형 29"/>
          <p:cNvSpPr/>
          <p:nvPr/>
        </p:nvSpPr>
        <p:spPr>
          <a:xfrm>
            <a:off x="5210319" y="2302215"/>
            <a:ext cx="1175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R=0.25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PANEL WITH A HOLE</a:t>
            </a:r>
            <a:endParaRPr lang="en-US" dirty="0"/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E = 200 </a:t>
            </a:r>
            <a:r>
              <a:rPr lang="en-US" dirty="0" err="1" smtClean="0"/>
              <a:t>GPa</a:t>
            </a:r>
            <a:r>
              <a:rPr lang="en-US" dirty="0" smtClean="0"/>
              <a:t>, </a:t>
            </a:r>
            <a:r>
              <a:rPr lang="en-US" dirty="0" smtClean="0">
                <a:latin typeface="Symbol" pitchFamily="18" charset="2"/>
              </a:rPr>
              <a:t>n</a:t>
            </a:r>
            <a:r>
              <a:rPr lang="en-US" dirty="0" smtClean="0"/>
              <a:t>=0.3</a:t>
            </a:r>
          </a:p>
          <a:p>
            <a:r>
              <a:rPr lang="en-US" dirty="0" smtClean="0"/>
              <a:t>Thickness t = 0.01 m</a:t>
            </a:r>
          </a:p>
        </p:txBody>
      </p:sp>
      <p:cxnSp>
        <p:nvCxnSpPr>
          <p:cNvPr id="26" name="직선 연결선 25"/>
          <p:cNvCxnSpPr/>
          <p:nvPr/>
        </p:nvCxnSpPr>
        <p:spPr bwMode="auto">
          <a:xfrm>
            <a:off x="1717291" y="4163461"/>
            <a:ext cx="0" cy="978794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직선 연결선 26"/>
          <p:cNvCxnSpPr/>
          <p:nvPr/>
        </p:nvCxnSpPr>
        <p:spPr bwMode="auto">
          <a:xfrm>
            <a:off x="7188665" y="2022547"/>
            <a:ext cx="0" cy="978794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직선 화살표 연결선 53"/>
          <p:cNvCxnSpPr/>
          <p:nvPr/>
        </p:nvCxnSpPr>
        <p:spPr bwMode="auto">
          <a:xfrm>
            <a:off x="4887287" y="2951567"/>
            <a:ext cx="0" cy="2037143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triangle" w="med" len="lg"/>
            <a:tailEnd type="triangle" w="med" len="lg"/>
          </a:ln>
          <a:effectLst/>
        </p:spPr>
      </p:cxnSp>
      <p:sp>
        <p:nvSpPr>
          <p:cNvPr id="55" name="직사각형 54"/>
          <p:cNvSpPr/>
          <p:nvPr/>
        </p:nvSpPr>
        <p:spPr>
          <a:xfrm>
            <a:off x="5034777" y="3723969"/>
            <a:ext cx="5613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1m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4084322" y="1889998"/>
            <a:ext cx="875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2.5m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03921" y="3781000"/>
            <a:ext cx="11352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50 </a:t>
            </a:r>
            <a:r>
              <a:rPr lang="en-US" sz="2400" dirty="0" err="1" smtClean="0">
                <a:latin typeface="Comic Sans MS" pitchFamily="66" charset="0"/>
              </a:rPr>
              <a:t>kPa</a:t>
            </a:r>
            <a:endParaRPr lang="en-US" sz="2400" dirty="0">
              <a:latin typeface="Comic Sans MS" pitchFamily="66" charset="0"/>
            </a:endParaRPr>
          </a:p>
        </p:txBody>
      </p:sp>
      <p:grpSp>
        <p:nvGrpSpPr>
          <p:cNvPr id="2" name="그룹 46"/>
          <p:cNvGrpSpPr/>
          <p:nvPr/>
        </p:nvGrpSpPr>
        <p:grpSpPr>
          <a:xfrm>
            <a:off x="592481" y="2963141"/>
            <a:ext cx="6606968" cy="3136738"/>
            <a:chOff x="3900895" y="2152891"/>
            <a:chExt cx="3368006" cy="1599002"/>
          </a:xfrm>
        </p:grpSpPr>
        <p:sp>
          <p:nvSpPr>
            <p:cNvPr id="17" name="타원 16"/>
            <p:cNvSpPr/>
            <p:nvPr/>
          </p:nvSpPr>
          <p:spPr bwMode="auto">
            <a:xfrm>
              <a:off x="4120588" y="2855036"/>
              <a:ext cx="698391" cy="698391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직선 연결선 18"/>
            <p:cNvCxnSpPr/>
            <p:nvPr/>
          </p:nvCxnSpPr>
          <p:spPr bwMode="auto">
            <a:xfrm>
              <a:off x="4493911" y="2152892"/>
              <a:ext cx="0" cy="701282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직선 연결선 20"/>
            <p:cNvCxnSpPr/>
            <p:nvPr/>
          </p:nvCxnSpPr>
          <p:spPr bwMode="auto">
            <a:xfrm>
              <a:off x="4825735" y="3193537"/>
              <a:ext cx="2443166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직선 연결선 33"/>
            <p:cNvCxnSpPr/>
            <p:nvPr/>
          </p:nvCxnSpPr>
          <p:spPr bwMode="auto">
            <a:xfrm>
              <a:off x="7268899" y="2152892"/>
              <a:ext cx="0" cy="1041721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직선 연결선 35"/>
            <p:cNvCxnSpPr/>
            <p:nvPr/>
          </p:nvCxnSpPr>
          <p:spPr bwMode="auto">
            <a:xfrm>
              <a:off x="4490977" y="2152891"/>
              <a:ext cx="2777924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4" name="직사각형 43"/>
            <p:cNvSpPr/>
            <p:nvPr/>
          </p:nvSpPr>
          <p:spPr bwMode="auto">
            <a:xfrm>
              <a:off x="4157240" y="3194386"/>
              <a:ext cx="1294436" cy="557507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6" name="직사각형 45"/>
            <p:cNvSpPr/>
            <p:nvPr/>
          </p:nvSpPr>
          <p:spPr bwMode="auto">
            <a:xfrm>
              <a:off x="3900895" y="2430677"/>
              <a:ext cx="590310" cy="1180617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50" name="직선 화살표 연결선 49"/>
          <p:cNvCxnSpPr/>
          <p:nvPr/>
        </p:nvCxnSpPr>
        <p:spPr bwMode="auto">
          <a:xfrm>
            <a:off x="1730170" y="2371598"/>
            <a:ext cx="5473521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triangle" w="med" len="lg"/>
            <a:tailEnd type="triangle" w="med" len="lg"/>
          </a:ln>
          <a:effectLst/>
        </p:spPr>
      </p:cxnSp>
      <p:cxnSp>
        <p:nvCxnSpPr>
          <p:cNvPr id="53" name="직선 연결선 52"/>
          <p:cNvCxnSpPr/>
          <p:nvPr/>
        </p:nvCxnSpPr>
        <p:spPr bwMode="auto">
          <a:xfrm>
            <a:off x="1738919" y="2001408"/>
            <a:ext cx="0" cy="978794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직선 연결선 59"/>
          <p:cNvCxnSpPr/>
          <p:nvPr/>
        </p:nvCxnSpPr>
        <p:spPr bwMode="auto">
          <a:xfrm flipV="1">
            <a:off x="2199184" y="4155336"/>
            <a:ext cx="393539" cy="393541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triangle" w="lg" len="lg"/>
            <a:tailEnd type="none" w="med" len="med"/>
          </a:ln>
          <a:effectLst/>
        </p:spPr>
      </p:cxnSp>
      <p:sp>
        <p:nvSpPr>
          <p:cNvPr id="63" name="직사각형 62"/>
          <p:cNvSpPr/>
          <p:nvPr/>
        </p:nvSpPr>
        <p:spPr>
          <a:xfrm>
            <a:off x="2663894" y="3934246"/>
            <a:ext cx="1175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R=0.25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68" name="타원 67"/>
          <p:cNvSpPr/>
          <p:nvPr/>
        </p:nvSpPr>
        <p:spPr bwMode="auto">
          <a:xfrm>
            <a:off x="1620453" y="2963140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9" name="타원 68"/>
          <p:cNvSpPr/>
          <p:nvPr/>
        </p:nvSpPr>
        <p:spPr bwMode="auto">
          <a:xfrm>
            <a:off x="1622378" y="3115540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0" name="타원 69"/>
          <p:cNvSpPr/>
          <p:nvPr/>
        </p:nvSpPr>
        <p:spPr bwMode="auto">
          <a:xfrm>
            <a:off x="1622378" y="3266015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1" name="타원 70"/>
          <p:cNvSpPr/>
          <p:nvPr/>
        </p:nvSpPr>
        <p:spPr bwMode="auto">
          <a:xfrm>
            <a:off x="1622378" y="3416490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2" name="타원 71"/>
          <p:cNvSpPr/>
          <p:nvPr/>
        </p:nvSpPr>
        <p:spPr bwMode="auto">
          <a:xfrm>
            <a:off x="1624303" y="3568890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3" name="타원 72"/>
          <p:cNvSpPr/>
          <p:nvPr/>
        </p:nvSpPr>
        <p:spPr bwMode="auto">
          <a:xfrm>
            <a:off x="1624303" y="3719365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4" name="타원 73"/>
          <p:cNvSpPr/>
          <p:nvPr/>
        </p:nvSpPr>
        <p:spPr bwMode="auto">
          <a:xfrm>
            <a:off x="1622378" y="3856340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5" name="타원 74"/>
          <p:cNvSpPr/>
          <p:nvPr/>
        </p:nvSpPr>
        <p:spPr bwMode="auto">
          <a:xfrm>
            <a:off x="1624303" y="4008740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6" name="타원 75"/>
          <p:cNvSpPr/>
          <p:nvPr/>
        </p:nvSpPr>
        <p:spPr bwMode="auto">
          <a:xfrm>
            <a:off x="1624303" y="4159215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7" name="타원 76"/>
          <p:cNvSpPr/>
          <p:nvPr/>
        </p:nvSpPr>
        <p:spPr bwMode="auto">
          <a:xfrm>
            <a:off x="7027759" y="5002213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8" name="타원 77"/>
          <p:cNvSpPr/>
          <p:nvPr/>
        </p:nvSpPr>
        <p:spPr bwMode="auto">
          <a:xfrm>
            <a:off x="6879209" y="5004138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9" name="타원 78"/>
          <p:cNvSpPr/>
          <p:nvPr/>
        </p:nvSpPr>
        <p:spPr bwMode="auto">
          <a:xfrm>
            <a:off x="6728734" y="5004138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0" name="타원 79"/>
          <p:cNvSpPr/>
          <p:nvPr/>
        </p:nvSpPr>
        <p:spPr bwMode="auto">
          <a:xfrm>
            <a:off x="6578259" y="5004138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1" name="타원 80"/>
          <p:cNvSpPr/>
          <p:nvPr/>
        </p:nvSpPr>
        <p:spPr bwMode="auto">
          <a:xfrm>
            <a:off x="6429709" y="5006063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2" name="타원 81"/>
          <p:cNvSpPr/>
          <p:nvPr/>
        </p:nvSpPr>
        <p:spPr bwMode="auto">
          <a:xfrm>
            <a:off x="6267659" y="5006063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3" name="타원 82"/>
          <p:cNvSpPr/>
          <p:nvPr/>
        </p:nvSpPr>
        <p:spPr bwMode="auto">
          <a:xfrm>
            <a:off x="6126834" y="5004138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4" name="타원 83"/>
          <p:cNvSpPr/>
          <p:nvPr/>
        </p:nvSpPr>
        <p:spPr bwMode="auto">
          <a:xfrm>
            <a:off x="5978284" y="5006063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5" name="타원 84"/>
          <p:cNvSpPr/>
          <p:nvPr/>
        </p:nvSpPr>
        <p:spPr bwMode="auto">
          <a:xfrm>
            <a:off x="5827809" y="5006063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9" name="타원 88"/>
          <p:cNvSpPr/>
          <p:nvPr/>
        </p:nvSpPr>
        <p:spPr bwMode="auto">
          <a:xfrm>
            <a:off x="5675450" y="5004142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0" name="타원 89"/>
          <p:cNvSpPr/>
          <p:nvPr/>
        </p:nvSpPr>
        <p:spPr bwMode="auto">
          <a:xfrm>
            <a:off x="5526900" y="5006067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1" name="타원 90"/>
          <p:cNvSpPr/>
          <p:nvPr/>
        </p:nvSpPr>
        <p:spPr bwMode="auto">
          <a:xfrm>
            <a:off x="5376425" y="5006067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2" name="타원 91"/>
          <p:cNvSpPr/>
          <p:nvPr/>
        </p:nvSpPr>
        <p:spPr bwMode="auto">
          <a:xfrm>
            <a:off x="5237525" y="5006067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3" name="타원 92"/>
          <p:cNvSpPr/>
          <p:nvPr/>
        </p:nvSpPr>
        <p:spPr bwMode="auto">
          <a:xfrm>
            <a:off x="5088975" y="5007992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4" name="타원 93"/>
          <p:cNvSpPr/>
          <p:nvPr/>
        </p:nvSpPr>
        <p:spPr bwMode="auto">
          <a:xfrm>
            <a:off x="4938500" y="5007992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5" name="타원 94"/>
          <p:cNvSpPr/>
          <p:nvPr/>
        </p:nvSpPr>
        <p:spPr bwMode="auto">
          <a:xfrm>
            <a:off x="4797675" y="5006067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6" name="타원 95"/>
          <p:cNvSpPr/>
          <p:nvPr/>
        </p:nvSpPr>
        <p:spPr bwMode="auto">
          <a:xfrm>
            <a:off x="4649125" y="5007992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7" name="타원 96"/>
          <p:cNvSpPr/>
          <p:nvPr/>
        </p:nvSpPr>
        <p:spPr bwMode="auto">
          <a:xfrm>
            <a:off x="4498650" y="5007992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8" name="타원 97"/>
          <p:cNvSpPr/>
          <p:nvPr/>
        </p:nvSpPr>
        <p:spPr bwMode="auto">
          <a:xfrm>
            <a:off x="4367510" y="5004143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9" name="타원 98"/>
          <p:cNvSpPr/>
          <p:nvPr/>
        </p:nvSpPr>
        <p:spPr bwMode="auto">
          <a:xfrm>
            <a:off x="4218960" y="5006068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0" name="타원 99"/>
          <p:cNvSpPr/>
          <p:nvPr/>
        </p:nvSpPr>
        <p:spPr bwMode="auto">
          <a:xfrm>
            <a:off x="4068485" y="5006068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1" name="타원 100"/>
          <p:cNvSpPr/>
          <p:nvPr/>
        </p:nvSpPr>
        <p:spPr bwMode="auto">
          <a:xfrm>
            <a:off x="3929585" y="5006068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2" name="타원 101"/>
          <p:cNvSpPr/>
          <p:nvPr/>
        </p:nvSpPr>
        <p:spPr bwMode="auto">
          <a:xfrm>
            <a:off x="3781035" y="5007993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3" name="타원 102"/>
          <p:cNvSpPr/>
          <p:nvPr/>
        </p:nvSpPr>
        <p:spPr bwMode="auto">
          <a:xfrm>
            <a:off x="3630560" y="5007993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4" name="타원 103"/>
          <p:cNvSpPr/>
          <p:nvPr/>
        </p:nvSpPr>
        <p:spPr bwMode="auto">
          <a:xfrm>
            <a:off x="3489735" y="5006068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5" name="타원 104"/>
          <p:cNvSpPr/>
          <p:nvPr/>
        </p:nvSpPr>
        <p:spPr bwMode="auto">
          <a:xfrm>
            <a:off x="3341185" y="5007993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6" name="타원 105"/>
          <p:cNvSpPr/>
          <p:nvPr/>
        </p:nvSpPr>
        <p:spPr bwMode="auto">
          <a:xfrm>
            <a:off x="3190710" y="5007993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7" name="타원 106"/>
          <p:cNvSpPr/>
          <p:nvPr/>
        </p:nvSpPr>
        <p:spPr bwMode="auto">
          <a:xfrm>
            <a:off x="3038351" y="5006072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8" name="타원 107"/>
          <p:cNvSpPr/>
          <p:nvPr/>
        </p:nvSpPr>
        <p:spPr bwMode="auto">
          <a:xfrm>
            <a:off x="2889801" y="5007997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9" name="타원 108"/>
          <p:cNvSpPr/>
          <p:nvPr/>
        </p:nvSpPr>
        <p:spPr bwMode="auto">
          <a:xfrm>
            <a:off x="2739326" y="5007997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0" name="타원 109"/>
          <p:cNvSpPr/>
          <p:nvPr/>
        </p:nvSpPr>
        <p:spPr bwMode="auto">
          <a:xfrm>
            <a:off x="2600426" y="5007997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1" name="타원 110"/>
          <p:cNvSpPr/>
          <p:nvPr/>
        </p:nvSpPr>
        <p:spPr bwMode="auto">
          <a:xfrm>
            <a:off x="2451876" y="5009922"/>
            <a:ext cx="127322" cy="12732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7" name="직선 화살표 연결선 116"/>
          <p:cNvCxnSpPr/>
          <p:nvPr/>
        </p:nvCxnSpPr>
        <p:spPr bwMode="auto">
          <a:xfrm>
            <a:off x="7187876" y="2963120"/>
            <a:ext cx="358815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8" name="직선 화살표 연결선 117"/>
          <p:cNvCxnSpPr/>
          <p:nvPr/>
        </p:nvCxnSpPr>
        <p:spPr bwMode="auto">
          <a:xfrm>
            <a:off x="7189801" y="3103945"/>
            <a:ext cx="358815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9" name="직선 화살표 연결선 118"/>
          <p:cNvCxnSpPr/>
          <p:nvPr/>
        </p:nvCxnSpPr>
        <p:spPr bwMode="auto">
          <a:xfrm>
            <a:off x="7189801" y="3265995"/>
            <a:ext cx="358815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0" name="직선 화살표 연결선 119"/>
          <p:cNvCxnSpPr/>
          <p:nvPr/>
        </p:nvCxnSpPr>
        <p:spPr bwMode="auto">
          <a:xfrm>
            <a:off x="7189801" y="3428045"/>
            <a:ext cx="358815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1" name="직선 화살표 연결선 120"/>
          <p:cNvCxnSpPr/>
          <p:nvPr/>
        </p:nvCxnSpPr>
        <p:spPr bwMode="auto">
          <a:xfrm>
            <a:off x="7191726" y="3568870"/>
            <a:ext cx="358815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2" name="직선 화살표 연결선 121"/>
          <p:cNvCxnSpPr/>
          <p:nvPr/>
        </p:nvCxnSpPr>
        <p:spPr bwMode="auto">
          <a:xfrm>
            <a:off x="7191726" y="3730920"/>
            <a:ext cx="358815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3" name="직선 화살표 연결선 122"/>
          <p:cNvCxnSpPr/>
          <p:nvPr/>
        </p:nvCxnSpPr>
        <p:spPr bwMode="auto">
          <a:xfrm>
            <a:off x="7189801" y="3891045"/>
            <a:ext cx="358815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4" name="직선 화살표 연결선 123"/>
          <p:cNvCxnSpPr/>
          <p:nvPr/>
        </p:nvCxnSpPr>
        <p:spPr bwMode="auto">
          <a:xfrm>
            <a:off x="7191726" y="4031870"/>
            <a:ext cx="358815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5" name="직선 화살표 연결선 124"/>
          <p:cNvCxnSpPr/>
          <p:nvPr/>
        </p:nvCxnSpPr>
        <p:spPr bwMode="auto">
          <a:xfrm>
            <a:off x="7191726" y="4193920"/>
            <a:ext cx="358815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6" name="직선 화살표 연결선 125"/>
          <p:cNvCxnSpPr/>
          <p:nvPr/>
        </p:nvCxnSpPr>
        <p:spPr bwMode="auto">
          <a:xfrm>
            <a:off x="7201376" y="4342470"/>
            <a:ext cx="358815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7" name="직선 화살표 연결선 126"/>
          <p:cNvCxnSpPr/>
          <p:nvPr/>
        </p:nvCxnSpPr>
        <p:spPr bwMode="auto">
          <a:xfrm>
            <a:off x="7203301" y="4483295"/>
            <a:ext cx="358815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8" name="직선 화살표 연결선 127"/>
          <p:cNvCxnSpPr/>
          <p:nvPr/>
        </p:nvCxnSpPr>
        <p:spPr bwMode="auto">
          <a:xfrm>
            <a:off x="7203301" y="4645345"/>
            <a:ext cx="358815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9" name="직선 화살표 연결선 128"/>
          <p:cNvCxnSpPr/>
          <p:nvPr/>
        </p:nvCxnSpPr>
        <p:spPr bwMode="auto">
          <a:xfrm>
            <a:off x="7193651" y="4797745"/>
            <a:ext cx="358815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0" name="직선 화살표 연결선 129"/>
          <p:cNvCxnSpPr/>
          <p:nvPr/>
        </p:nvCxnSpPr>
        <p:spPr bwMode="auto">
          <a:xfrm>
            <a:off x="7193651" y="4959795"/>
            <a:ext cx="358815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2" name="직선 연결선 131"/>
          <p:cNvCxnSpPr/>
          <p:nvPr/>
        </p:nvCxnSpPr>
        <p:spPr bwMode="auto">
          <a:xfrm>
            <a:off x="7535118" y="2963119"/>
            <a:ext cx="0" cy="199084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3" name="직사각형 132"/>
          <p:cNvSpPr/>
          <p:nvPr/>
        </p:nvSpPr>
        <p:spPr>
          <a:xfrm>
            <a:off x="3128810" y="5267264"/>
            <a:ext cx="38876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U2=UR1=UR3=0 (YSYMM)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34" name="직사각형 133"/>
          <p:cNvSpPr/>
          <p:nvPr/>
        </p:nvSpPr>
        <p:spPr>
          <a:xfrm>
            <a:off x="57875" y="3185750"/>
            <a:ext cx="158569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U1=UR2</a:t>
            </a:r>
          </a:p>
          <a:p>
            <a:r>
              <a:rPr lang="en-US" sz="2400" dirty="0" smtClean="0">
                <a:latin typeface="Comic Sans MS" pitchFamily="66" charset="0"/>
              </a:rPr>
              <a:t>=UR3=0</a:t>
            </a:r>
          </a:p>
          <a:p>
            <a:r>
              <a:rPr lang="en-US" sz="2400" dirty="0" smtClean="0">
                <a:latin typeface="Comic Sans MS" pitchFamily="66" charset="0"/>
              </a:rPr>
              <a:t>(XSYMM)</a:t>
            </a:r>
          </a:p>
          <a:p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59599" y="556168"/>
            <a:ext cx="9026525" cy="6041402"/>
          </a:xfrm>
        </p:spPr>
        <p:txBody>
          <a:bodyPr/>
          <a:lstStyle/>
          <a:p>
            <a:r>
              <a:rPr lang="en-US" dirty="0" smtClean="0"/>
              <a:t>Parts</a:t>
            </a:r>
          </a:p>
          <a:p>
            <a:pPr lvl="1"/>
            <a:r>
              <a:rPr lang="en-US" dirty="0" smtClean="0"/>
              <a:t>2D Planar, Deformable, Shell, App Size = 10</a:t>
            </a:r>
          </a:p>
          <a:p>
            <a:pPr lvl="1"/>
            <a:r>
              <a:rPr lang="en-US" dirty="0" smtClean="0"/>
              <a:t>Create lines (rectangle): (0, 0), (2.5, 1)</a:t>
            </a:r>
          </a:p>
          <a:p>
            <a:pPr lvl="1"/>
            <a:r>
              <a:rPr lang="en-US" dirty="0" smtClean="0"/>
              <a:t>Create circle (center and perimeter): (0, 0), (0.25, 0)</a:t>
            </a:r>
          </a:p>
          <a:p>
            <a:pPr lvl="1"/>
            <a:r>
              <a:rPr lang="en-US" dirty="0" smtClean="0"/>
              <a:t>Auto trim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Tip</a:t>
            </a:r>
          </a:p>
          <a:p>
            <a:pPr lvl="1"/>
            <a:r>
              <a:rPr lang="en-US" dirty="0" smtClean="0"/>
              <a:t>Even a circle has a starting point and ending point on circumference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PARTS MODULE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8500" y="3145177"/>
            <a:ext cx="1190735" cy="110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62012" y="3194149"/>
            <a:ext cx="1114425" cy="107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52987" y="3138681"/>
            <a:ext cx="1104900" cy="1092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90751" y="3183277"/>
            <a:ext cx="1096339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09962" y="3151384"/>
            <a:ext cx="1123950" cy="1098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Materials</a:t>
            </a:r>
          </a:p>
          <a:p>
            <a:pPr lvl="1"/>
            <a:r>
              <a:rPr lang="en-US" dirty="0" smtClean="0"/>
              <a:t>Mechanical, Elasticity, Elastic</a:t>
            </a:r>
          </a:p>
          <a:p>
            <a:pPr lvl="1"/>
            <a:r>
              <a:rPr lang="en-US" dirty="0" smtClean="0"/>
              <a:t>Young’s modulus = 200E9, Poisson’s ratio = 0.3</a:t>
            </a:r>
          </a:p>
          <a:p>
            <a:r>
              <a:rPr lang="en-US" dirty="0" smtClean="0"/>
              <a:t>Sections</a:t>
            </a:r>
          </a:p>
          <a:p>
            <a:pPr lvl="1"/>
            <a:r>
              <a:rPr lang="en-US" dirty="0" smtClean="0"/>
              <a:t>Solid, Homogeneous</a:t>
            </a:r>
          </a:p>
          <a:p>
            <a:pPr lvl="1"/>
            <a:r>
              <a:rPr lang="en-US" dirty="0" smtClean="0"/>
              <a:t>Set plane stress/strain thickness to 0.01 m</a:t>
            </a:r>
          </a:p>
          <a:p>
            <a:r>
              <a:rPr lang="en-US" dirty="0" smtClean="0"/>
              <a:t>Assign the section to the part</a:t>
            </a:r>
          </a:p>
          <a:p>
            <a:r>
              <a:rPr lang="en-US" dirty="0" smtClean="0"/>
              <a:t>Assembly, Instance</a:t>
            </a:r>
          </a:p>
          <a:p>
            <a:r>
              <a:rPr lang="en-US" dirty="0" smtClean="0"/>
              <a:t>Steps</a:t>
            </a:r>
          </a:p>
          <a:p>
            <a:pPr lvl="1"/>
            <a:r>
              <a:rPr lang="en-US" dirty="0" smtClean="0"/>
              <a:t>Linear perturbation, Static</a:t>
            </a:r>
          </a:p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PROPERTY / ASSEMBLY </a:t>
            </a:r>
            <a:r>
              <a:rPr lang="en-US" dirty="0" smtClean="0"/>
              <a:t>/ STEPS </a:t>
            </a:r>
            <a:r>
              <a:rPr lang="en-US" dirty="0" smtClean="0"/>
              <a:t>MODULES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BCs</a:t>
            </a:r>
          </a:p>
          <a:p>
            <a:pPr lvl="1"/>
            <a:r>
              <a:rPr lang="en-US" dirty="0" smtClean="0"/>
              <a:t>Step1, </a:t>
            </a:r>
            <a:r>
              <a:rPr lang="en-US" dirty="0" smtClean="0"/>
              <a:t>Symmetric, XSYMM and YSYMM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Tip</a:t>
            </a:r>
          </a:p>
          <a:p>
            <a:pPr lvl="1"/>
            <a:r>
              <a:rPr lang="en-US" dirty="0" smtClean="0"/>
              <a:t>To change BC symbols: View, Assembly Display Options, Attribute</a:t>
            </a:r>
          </a:p>
          <a:p>
            <a:r>
              <a:rPr lang="en-US" dirty="0" smtClean="0"/>
              <a:t>Loads</a:t>
            </a:r>
          </a:p>
          <a:p>
            <a:pPr lvl="1"/>
            <a:r>
              <a:rPr lang="en-US" dirty="0" smtClean="0"/>
              <a:t>Mechanical, Pressure, Uniform, -50000 (-50 </a:t>
            </a:r>
            <a:r>
              <a:rPr lang="en-US" dirty="0" err="1" smtClean="0"/>
              <a:t>kPa</a:t>
            </a:r>
            <a:r>
              <a:rPr lang="en-US" dirty="0" smtClean="0"/>
              <a:t>)</a:t>
            </a:r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415" y="1806679"/>
            <a:ext cx="2444234" cy="2503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그룹 10"/>
          <p:cNvGrpSpPr/>
          <p:nvPr/>
        </p:nvGrpSpPr>
        <p:grpSpPr>
          <a:xfrm>
            <a:off x="1292041" y="1998925"/>
            <a:ext cx="4209310" cy="2007019"/>
            <a:chOff x="3874265" y="2152891"/>
            <a:chExt cx="3394636" cy="1618579"/>
          </a:xfrm>
        </p:grpSpPr>
        <p:sp>
          <p:nvSpPr>
            <p:cNvPr id="15" name="타원 14"/>
            <p:cNvSpPr/>
            <p:nvPr/>
          </p:nvSpPr>
          <p:spPr bwMode="auto">
            <a:xfrm>
              <a:off x="4120588" y="2836367"/>
              <a:ext cx="698391" cy="698391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7" name="직선 연결선 16"/>
            <p:cNvCxnSpPr/>
            <p:nvPr/>
          </p:nvCxnSpPr>
          <p:spPr bwMode="auto">
            <a:xfrm>
              <a:off x="4493911" y="2152892"/>
              <a:ext cx="0" cy="701282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직선 연결선 19"/>
            <p:cNvCxnSpPr/>
            <p:nvPr/>
          </p:nvCxnSpPr>
          <p:spPr bwMode="auto">
            <a:xfrm>
              <a:off x="4825735" y="3193537"/>
              <a:ext cx="2443166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직선 연결선 20"/>
            <p:cNvCxnSpPr/>
            <p:nvPr/>
          </p:nvCxnSpPr>
          <p:spPr bwMode="auto">
            <a:xfrm>
              <a:off x="7268899" y="2152892"/>
              <a:ext cx="0" cy="1041721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직선 연결선 22"/>
            <p:cNvCxnSpPr/>
            <p:nvPr/>
          </p:nvCxnSpPr>
          <p:spPr bwMode="auto">
            <a:xfrm>
              <a:off x="4490977" y="2152891"/>
              <a:ext cx="2777924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" name="직사각형 23"/>
            <p:cNvSpPr/>
            <p:nvPr/>
          </p:nvSpPr>
          <p:spPr bwMode="auto">
            <a:xfrm>
              <a:off x="4157240" y="3213963"/>
              <a:ext cx="1294436" cy="557507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직사각형 24"/>
            <p:cNvSpPr/>
            <p:nvPr/>
          </p:nvSpPr>
          <p:spPr bwMode="auto">
            <a:xfrm>
              <a:off x="3874265" y="2430677"/>
              <a:ext cx="590310" cy="1180617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6" name="직사각형 25"/>
          <p:cNvSpPr/>
          <p:nvPr/>
        </p:nvSpPr>
        <p:spPr>
          <a:xfrm>
            <a:off x="2932049" y="3368973"/>
            <a:ext cx="21492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U2=UR1=UR3=0 (YSYMM)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659762" y="2039814"/>
            <a:ext cx="135325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U1=UR2</a:t>
            </a:r>
          </a:p>
          <a:p>
            <a:r>
              <a:rPr lang="en-US" sz="2000" dirty="0" smtClean="0">
                <a:latin typeface="Comic Sans MS" pitchFamily="66" charset="0"/>
              </a:rPr>
              <a:t>=UR3=0</a:t>
            </a:r>
          </a:p>
          <a:p>
            <a:r>
              <a:rPr lang="en-US" sz="2000" dirty="0" smtClean="0">
                <a:latin typeface="Comic Sans MS" pitchFamily="66" charset="0"/>
              </a:rPr>
              <a:t>(XSYMM)</a:t>
            </a:r>
          </a:p>
          <a:p>
            <a:endParaRPr lang="en-US" sz="2000" dirty="0">
              <a:latin typeface="Comic Sans MS" pitchFamily="66" charset="0"/>
            </a:endParaRPr>
          </a:p>
        </p:txBody>
      </p:sp>
      <p:sp>
        <p:nvSpPr>
          <p:cNvPr id="29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LOADS MODULE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MESH </a:t>
            </a:r>
            <a:r>
              <a:rPr lang="en-US" dirty="0" smtClean="0"/>
              <a:t>MODULE (MESHING TECHNIQUE)</a:t>
            </a:r>
            <a:endParaRPr lang="en-US" dirty="0"/>
          </a:p>
        </p:txBody>
      </p:sp>
      <p:sp>
        <p:nvSpPr>
          <p:cNvPr id="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Structured mesh</a:t>
            </a:r>
            <a:endParaRPr lang="en-US" dirty="0" smtClean="0"/>
          </a:p>
          <a:p>
            <a:pPr lvl="1"/>
            <a:r>
              <a:rPr lang="en-US" dirty="0" smtClean="0"/>
              <a:t>Follows predefined mesh patterns (Rule based meshing)</a:t>
            </a:r>
          </a:p>
          <a:p>
            <a:pPr lvl="1"/>
            <a:r>
              <a:rPr lang="en-US" dirty="0" smtClean="0"/>
              <a:t>Predictable mesh shape</a:t>
            </a:r>
            <a:endParaRPr lang="en-US" dirty="0" smtClean="0"/>
          </a:p>
          <a:p>
            <a:pPr lvl="1"/>
            <a:r>
              <a:rPr lang="en-US" dirty="0" smtClean="0"/>
              <a:t>Not applicable for every geometry domain </a:t>
            </a:r>
            <a:br>
              <a:rPr lang="en-US" dirty="0" smtClean="0"/>
            </a:br>
            <a:r>
              <a:rPr lang="en-US" dirty="0" smtClean="0"/>
              <a:t>(If geometry domain is not affordable for structured mesh, a warning message and reasons will appear)</a:t>
            </a:r>
          </a:p>
          <a:p>
            <a:pPr lvl="1"/>
            <a:r>
              <a:rPr lang="en-US" dirty="0" smtClean="0"/>
              <a:t>For 2D/Quad-dominated mesh, </a:t>
            </a:r>
            <a:r>
              <a:rPr lang="en-US" dirty="0" smtClean="0"/>
              <a:t>the geometry </a:t>
            </a:r>
            <a:r>
              <a:rPr lang="en-US" dirty="0" smtClean="0"/>
              <a:t>domain better have 4 edges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Free </a:t>
            </a:r>
            <a:r>
              <a:rPr lang="en-US" dirty="0" smtClean="0"/>
              <a:t>mesh</a:t>
            </a:r>
          </a:p>
          <a:p>
            <a:pPr lvl="1"/>
            <a:r>
              <a:rPr lang="en-US" dirty="0" smtClean="0"/>
              <a:t>No predefined mesh patterns</a:t>
            </a:r>
          </a:p>
          <a:p>
            <a:pPr lvl="1"/>
            <a:r>
              <a:rPr lang="en-US" dirty="0" smtClean="0"/>
              <a:t>Flexibility</a:t>
            </a:r>
          </a:p>
          <a:p>
            <a:pPr lvl="1"/>
            <a:r>
              <a:rPr lang="en-US" dirty="0" smtClean="0"/>
              <a:t>Impossible to predict a free mesh pattern</a:t>
            </a:r>
            <a:endParaRPr lang="en-US" dirty="0" smtClean="0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A BRACKET ANALYSIS</a:t>
            </a:r>
            <a:endParaRPr lang="en-US" dirty="0"/>
          </a:p>
        </p:txBody>
      </p:sp>
      <p:sp>
        <p:nvSpPr>
          <p:cNvPr id="8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bracket with a shaft hole</a:t>
            </a:r>
            <a:endParaRPr lang="en-US" dirty="0" smtClean="0"/>
          </a:p>
          <a:p>
            <a:pPr lvl="1"/>
            <a:r>
              <a:rPr lang="en-US" dirty="0" smtClean="0"/>
              <a:t>E=210 </a:t>
            </a:r>
            <a:r>
              <a:rPr lang="en-US" dirty="0" err="1" smtClean="0"/>
              <a:t>Gpa</a:t>
            </a:r>
            <a:r>
              <a:rPr lang="en-US" dirty="0" smtClean="0"/>
              <a:t>, Poison ratio 0.3</a:t>
            </a:r>
          </a:p>
          <a:p>
            <a:pPr lvl="1"/>
            <a:r>
              <a:rPr lang="en-US" dirty="0" smtClean="0"/>
              <a:t>Thickness t=0.1 m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grpSp>
        <p:nvGrpSpPr>
          <p:cNvPr id="166" name="그룹 165"/>
          <p:cNvGrpSpPr/>
          <p:nvPr/>
        </p:nvGrpSpPr>
        <p:grpSpPr>
          <a:xfrm>
            <a:off x="3005984" y="1994676"/>
            <a:ext cx="5733114" cy="4468251"/>
            <a:chOff x="2193184" y="1829576"/>
            <a:chExt cx="5733114" cy="4468251"/>
          </a:xfrm>
        </p:grpSpPr>
        <p:sp>
          <p:nvSpPr>
            <p:cNvPr id="167" name="타원 166"/>
            <p:cNvSpPr/>
            <p:nvPr/>
          </p:nvSpPr>
          <p:spPr bwMode="auto">
            <a:xfrm>
              <a:off x="3310360" y="2384376"/>
              <a:ext cx="2419108" cy="2419108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8" name="직사각형 167"/>
            <p:cNvSpPr/>
            <p:nvPr/>
          </p:nvSpPr>
          <p:spPr bwMode="auto">
            <a:xfrm>
              <a:off x="3264060" y="3588143"/>
              <a:ext cx="2534857" cy="1307939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9" name="타원 168"/>
            <p:cNvSpPr/>
            <p:nvPr/>
          </p:nvSpPr>
          <p:spPr bwMode="auto">
            <a:xfrm>
              <a:off x="3900673" y="2939960"/>
              <a:ext cx="1238487" cy="1238487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170" name="그룹 38"/>
            <p:cNvGrpSpPr/>
            <p:nvPr/>
          </p:nvGrpSpPr>
          <p:grpSpPr>
            <a:xfrm>
              <a:off x="2892890" y="4271028"/>
              <a:ext cx="448118" cy="474559"/>
              <a:chOff x="5294854" y="3669176"/>
              <a:chExt cx="448118" cy="474559"/>
            </a:xfrm>
          </p:grpSpPr>
          <p:sp>
            <p:nvSpPr>
              <p:cNvPr id="211" name="타원 210"/>
              <p:cNvSpPr/>
              <p:nvPr/>
            </p:nvSpPr>
            <p:spPr bwMode="auto">
              <a:xfrm>
                <a:off x="5335929" y="3750197"/>
                <a:ext cx="381965" cy="381965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12" name="직사각형 211"/>
              <p:cNvSpPr/>
              <p:nvPr/>
            </p:nvSpPr>
            <p:spPr bwMode="auto">
              <a:xfrm>
                <a:off x="5294854" y="3680749"/>
                <a:ext cx="231493" cy="462986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13" name="직사각형 212"/>
              <p:cNvSpPr/>
              <p:nvPr/>
            </p:nvSpPr>
            <p:spPr bwMode="auto">
              <a:xfrm>
                <a:off x="5393804" y="3669176"/>
                <a:ext cx="349168" cy="25657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171" name="그룹 43"/>
            <p:cNvGrpSpPr/>
            <p:nvPr/>
          </p:nvGrpSpPr>
          <p:grpSpPr>
            <a:xfrm>
              <a:off x="5674771" y="4284332"/>
              <a:ext cx="499645" cy="482959"/>
              <a:chOff x="5276127" y="3660776"/>
              <a:chExt cx="499645" cy="482959"/>
            </a:xfrm>
          </p:grpSpPr>
          <p:sp>
            <p:nvSpPr>
              <p:cNvPr id="208" name="타원 207"/>
              <p:cNvSpPr/>
              <p:nvPr/>
            </p:nvSpPr>
            <p:spPr bwMode="auto">
              <a:xfrm>
                <a:off x="5335929" y="3750197"/>
                <a:ext cx="381965" cy="381965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09" name="직사각형 208"/>
              <p:cNvSpPr/>
              <p:nvPr/>
            </p:nvSpPr>
            <p:spPr bwMode="auto">
              <a:xfrm>
                <a:off x="5544279" y="3680749"/>
                <a:ext cx="231493" cy="462986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10" name="직사각형 209"/>
              <p:cNvSpPr/>
              <p:nvPr/>
            </p:nvSpPr>
            <p:spPr bwMode="auto">
              <a:xfrm>
                <a:off x="5276127" y="3660776"/>
                <a:ext cx="466845" cy="266417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172" name="직선 연결선 171"/>
            <p:cNvCxnSpPr/>
            <p:nvPr/>
          </p:nvCxnSpPr>
          <p:spPr bwMode="auto">
            <a:xfrm flipV="1">
              <a:off x="3310360" y="3530271"/>
              <a:ext cx="0" cy="1064869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73" name="그룹 61"/>
            <p:cNvGrpSpPr/>
            <p:nvPr/>
          </p:nvGrpSpPr>
          <p:grpSpPr>
            <a:xfrm>
              <a:off x="4421530" y="3492231"/>
              <a:ext cx="161262" cy="147637"/>
              <a:chOff x="4548851" y="3538538"/>
              <a:chExt cx="161262" cy="147637"/>
            </a:xfrm>
          </p:grpSpPr>
          <p:cxnSp>
            <p:nvCxnSpPr>
              <p:cNvPr id="206" name="직선 연결선 205"/>
              <p:cNvCxnSpPr/>
              <p:nvPr/>
            </p:nvCxnSpPr>
            <p:spPr bwMode="auto">
              <a:xfrm>
                <a:off x="4548851" y="3611301"/>
                <a:ext cx="161262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7" name="직선 연결선 206"/>
              <p:cNvCxnSpPr/>
              <p:nvPr/>
            </p:nvCxnSpPr>
            <p:spPr bwMode="auto">
              <a:xfrm>
                <a:off x="4629150" y="3538538"/>
                <a:ext cx="0" cy="147637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174" name="직선 화살표 연결선 173"/>
            <p:cNvCxnSpPr/>
            <p:nvPr/>
          </p:nvCxnSpPr>
          <p:spPr bwMode="auto">
            <a:xfrm>
              <a:off x="6562605" y="3541845"/>
              <a:ext cx="0" cy="189535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175" name="직사각형 174"/>
            <p:cNvSpPr/>
            <p:nvPr/>
          </p:nvSpPr>
          <p:spPr>
            <a:xfrm>
              <a:off x="6637140" y="4284974"/>
              <a:ext cx="67839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0.15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176" name="직사각형 175"/>
            <p:cNvSpPr/>
            <p:nvPr/>
          </p:nvSpPr>
          <p:spPr>
            <a:xfrm>
              <a:off x="5351144" y="1829576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R0.1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177" name="직사각형 176"/>
            <p:cNvSpPr/>
            <p:nvPr/>
          </p:nvSpPr>
          <p:spPr>
            <a:xfrm>
              <a:off x="2725626" y="2398662"/>
              <a:ext cx="88197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R0.05</a:t>
              </a:r>
              <a:endParaRPr lang="en-US" sz="2000" dirty="0">
                <a:latin typeface="Comic Sans MS" pitchFamily="66" charset="0"/>
              </a:endParaRPr>
            </a:p>
          </p:txBody>
        </p:sp>
        <p:cxnSp>
          <p:nvCxnSpPr>
            <p:cNvPr id="178" name="직선 연결선 177"/>
            <p:cNvCxnSpPr/>
            <p:nvPr/>
          </p:nvCxnSpPr>
          <p:spPr bwMode="auto">
            <a:xfrm>
              <a:off x="4699322" y="3553420"/>
              <a:ext cx="2004349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9" name="직선 연결선 178"/>
            <p:cNvCxnSpPr/>
            <p:nvPr/>
          </p:nvCxnSpPr>
          <p:spPr bwMode="auto">
            <a:xfrm>
              <a:off x="4502552" y="5198937"/>
              <a:ext cx="1691834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180" name="직선 연결선 179"/>
            <p:cNvCxnSpPr/>
            <p:nvPr/>
          </p:nvCxnSpPr>
          <p:spPr bwMode="auto">
            <a:xfrm flipV="1">
              <a:off x="5729468" y="3541847"/>
              <a:ext cx="0" cy="1076443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1" name="직선 연결선 180"/>
            <p:cNvCxnSpPr/>
            <p:nvPr/>
          </p:nvCxnSpPr>
          <p:spPr bwMode="auto">
            <a:xfrm>
              <a:off x="2824223" y="5427361"/>
              <a:ext cx="3368233" cy="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2" name="직선 연결선 181"/>
            <p:cNvCxnSpPr/>
            <p:nvPr/>
          </p:nvCxnSpPr>
          <p:spPr bwMode="auto">
            <a:xfrm flipV="1">
              <a:off x="2832711" y="4722463"/>
              <a:ext cx="0" cy="703162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3" name="직선 연결선 182"/>
            <p:cNvCxnSpPr/>
            <p:nvPr/>
          </p:nvCxnSpPr>
          <p:spPr bwMode="auto">
            <a:xfrm flipV="1">
              <a:off x="6193131" y="4757187"/>
              <a:ext cx="0" cy="676059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4" name="직선 연결선 183"/>
            <p:cNvCxnSpPr/>
            <p:nvPr/>
          </p:nvCxnSpPr>
          <p:spPr bwMode="auto">
            <a:xfrm>
              <a:off x="2832711" y="4738661"/>
              <a:ext cx="289560" cy="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5" name="직선 연결선 184"/>
            <p:cNvCxnSpPr/>
            <p:nvPr/>
          </p:nvCxnSpPr>
          <p:spPr bwMode="auto">
            <a:xfrm>
              <a:off x="5921986" y="4757076"/>
              <a:ext cx="270510" cy="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6" name="직선 연결선 185"/>
            <p:cNvCxnSpPr/>
            <p:nvPr/>
          </p:nvCxnSpPr>
          <p:spPr bwMode="auto">
            <a:xfrm>
              <a:off x="4946972" y="5418270"/>
              <a:ext cx="1794076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7" name="직선 화살표 연결선 186"/>
            <p:cNvCxnSpPr/>
            <p:nvPr/>
          </p:nvCxnSpPr>
          <p:spPr bwMode="auto">
            <a:xfrm>
              <a:off x="4504240" y="3728973"/>
              <a:ext cx="0" cy="172269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188" name="직사각형 187"/>
            <p:cNvSpPr/>
            <p:nvPr/>
          </p:nvSpPr>
          <p:spPr>
            <a:xfrm>
              <a:off x="4926016" y="4761465"/>
              <a:ext cx="67839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0.15</a:t>
              </a:r>
              <a:endParaRPr lang="en-US" sz="2000" dirty="0">
                <a:latin typeface="Comic Sans MS" pitchFamily="66" charset="0"/>
              </a:endParaRPr>
            </a:p>
          </p:txBody>
        </p:sp>
        <p:cxnSp>
          <p:nvCxnSpPr>
            <p:cNvPr id="189" name="직선 연결선 188"/>
            <p:cNvCxnSpPr/>
            <p:nvPr/>
          </p:nvCxnSpPr>
          <p:spPr bwMode="auto">
            <a:xfrm>
              <a:off x="5516058" y="5420199"/>
              <a:ext cx="1794076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0" name="직선 연결선 189"/>
            <p:cNvCxnSpPr/>
            <p:nvPr/>
          </p:nvCxnSpPr>
          <p:spPr bwMode="auto">
            <a:xfrm>
              <a:off x="6119870" y="4762365"/>
              <a:ext cx="1172180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1" name="직선 화살표 연결선 190"/>
            <p:cNvCxnSpPr/>
            <p:nvPr/>
          </p:nvCxnSpPr>
          <p:spPr bwMode="auto">
            <a:xfrm>
              <a:off x="7154842" y="4757187"/>
              <a:ext cx="0" cy="658792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192" name="직사각형 191"/>
            <p:cNvSpPr/>
            <p:nvPr/>
          </p:nvSpPr>
          <p:spPr>
            <a:xfrm>
              <a:off x="7206229" y="4911937"/>
              <a:ext cx="72006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0.05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193" name="직사각형 192"/>
            <p:cNvSpPr/>
            <p:nvPr/>
          </p:nvSpPr>
          <p:spPr>
            <a:xfrm>
              <a:off x="2193184" y="3718173"/>
              <a:ext cx="891591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Fillet</a:t>
              </a:r>
            </a:p>
            <a:p>
              <a:r>
                <a:rPr lang="en-US" sz="2000" dirty="0" smtClean="0">
                  <a:latin typeface="Comic Sans MS" pitchFamily="66" charset="0"/>
                </a:rPr>
                <a:t>R0.02</a:t>
              </a:r>
              <a:endParaRPr lang="en-US" sz="2000" dirty="0">
                <a:latin typeface="Comic Sans MS" pitchFamily="66" charset="0"/>
              </a:endParaRPr>
            </a:p>
          </p:txBody>
        </p:sp>
        <p:cxnSp>
          <p:nvCxnSpPr>
            <p:cNvPr id="194" name="직선 화살표 연결선 193"/>
            <p:cNvCxnSpPr>
              <a:stCxn id="213" idx="1"/>
              <a:endCxn id="211" idx="5"/>
            </p:cNvCxnSpPr>
            <p:nvPr/>
          </p:nvCxnSpPr>
          <p:spPr bwMode="auto">
            <a:xfrm>
              <a:off x="2991840" y="4399313"/>
              <a:ext cx="268152" cy="278764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195" name="직선 화살표 연결선 194"/>
            <p:cNvCxnSpPr/>
            <p:nvPr/>
          </p:nvCxnSpPr>
          <p:spPr bwMode="auto">
            <a:xfrm>
              <a:off x="3507134" y="2801067"/>
              <a:ext cx="509287" cy="39354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196" name="직선 화살표 연결선 195"/>
            <p:cNvCxnSpPr/>
            <p:nvPr/>
          </p:nvCxnSpPr>
          <p:spPr bwMode="auto">
            <a:xfrm flipH="1">
              <a:off x="5117940" y="2210757"/>
              <a:ext cx="264288" cy="337597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197" name="직선 연결선 196"/>
            <p:cNvCxnSpPr/>
            <p:nvPr/>
          </p:nvCxnSpPr>
          <p:spPr bwMode="auto">
            <a:xfrm>
              <a:off x="5370653" y="2222331"/>
              <a:ext cx="636608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8" name="직선 연결선 197"/>
            <p:cNvCxnSpPr/>
            <p:nvPr/>
          </p:nvCxnSpPr>
          <p:spPr bwMode="auto">
            <a:xfrm>
              <a:off x="2801078" y="2802996"/>
              <a:ext cx="719560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9" name="직선 연결선 198"/>
            <p:cNvCxnSpPr/>
            <p:nvPr/>
          </p:nvCxnSpPr>
          <p:spPr bwMode="auto">
            <a:xfrm>
              <a:off x="2282141" y="4402230"/>
              <a:ext cx="719560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0" name="직선 화살표 연결선 199"/>
            <p:cNvCxnSpPr/>
            <p:nvPr/>
          </p:nvCxnSpPr>
          <p:spPr bwMode="auto">
            <a:xfrm flipH="1">
              <a:off x="4490978" y="3564994"/>
              <a:ext cx="462987" cy="0"/>
            </a:xfrm>
            <a:prstGeom prst="straightConnector1">
              <a:avLst/>
            </a:prstGeom>
            <a:noFill/>
            <a:ln w="698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01" name="직선 화살표 연결선 200"/>
            <p:cNvCxnSpPr/>
            <p:nvPr/>
          </p:nvCxnSpPr>
          <p:spPr bwMode="auto">
            <a:xfrm>
              <a:off x="4504482" y="3055709"/>
              <a:ext cx="0" cy="534364"/>
            </a:xfrm>
            <a:prstGeom prst="straightConnector1">
              <a:avLst/>
            </a:prstGeom>
            <a:noFill/>
            <a:ln w="698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sp>
          <p:nvSpPr>
            <p:cNvPr id="202" name="직사각형 201"/>
            <p:cNvSpPr/>
            <p:nvPr/>
          </p:nvSpPr>
          <p:spPr>
            <a:xfrm>
              <a:off x="4694522" y="3650295"/>
              <a:ext cx="95731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150kN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203" name="직사각형 202"/>
            <p:cNvSpPr/>
            <p:nvPr/>
          </p:nvSpPr>
          <p:spPr>
            <a:xfrm>
              <a:off x="4534403" y="2841997"/>
              <a:ext cx="95731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100kN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204" name="직사각형 203"/>
            <p:cNvSpPr/>
            <p:nvPr/>
          </p:nvSpPr>
          <p:spPr>
            <a:xfrm>
              <a:off x="3932522" y="5897717"/>
              <a:ext cx="140294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FIXED BC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205" name="Rectangle 21" descr="Dark upward diagonal"/>
            <p:cNvSpPr>
              <a:spLocks noChangeAspect="1" noChangeArrowheads="1"/>
            </p:cNvSpPr>
            <p:nvPr/>
          </p:nvSpPr>
          <p:spPr bwMode="auto">
            <a:xfrm>
              <a:off x="2422322" y="5433928"/>
              <a:ext cx="4186821" cy="435383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MESH </a:t>
            </a:r>
            <a:r>
              <a:rPr lang="en-US" dirty="0" smtClean="0"/>
              <a:t>MODULE (PARTITION FACE)</a:t>
            </a:r>
            <a:endParaRPr lang="en-US" dirty="0"/>
          </a:p>
        </p:txBody>
      </p:sp>
      <p:sp>
        <p:nvSpPr>
          <p:cNvPr id="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Mesh</a:t>
            </a:r>
          </a:p>
          <a:p>
            <a:pPr lvl="1"/>
            <a:r>
              <a:rPr lang="en-US" dirty="0" smtClean="0"/>
              <a:t>Menu: Tool/Partition/</a:t>
            </a:r>
            <a:r>
              <a:rPr lang="en-US" dirty="0" smtClean="0"/>
              <a:t>Partition Face/Sketch (sketch mode)</a:t>
            </a:r>
          </a:p>
          <a:p>
            <a:pPr lvl="1"/>
            <a:r>
              <a:rPr lang="en-US" dirty="0" smtClean="0"/>
              <a:t>Draw 3 lines</a:t>
            </a:r>
          </a:p>
          <a:p>
            <a:pPr lvl="1"/>
            <a:r>
              <a:rPr lang="en-US" dirty="0" smtClean="0"/>
              <a:t>Menu/Edit/</a:t>
            </a:r>
            <a:r>
              <a:rPr lang="en-US" dirty="0" smtClean="0"/>
              <a:t>Auto-trim, delete the red line</a:t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Assign </a:t>
            </a:r>
            <a:r>
              <a:rPr lang="en-US" dirty="0" smtClean="0"/>
              <a:t>Mesh Controls, Quad (Quad only), Structured</a:t>
            </a:r>
          </a:p>
          <a:p>
            <a:pPr lvl="1"/>
            <a:r>
              <a:rPr lang="en-US" dirty="0" smtClean="0"/>
              <a:t>Global seed, size </a:t>
            </a:r>
            <a:r>
              <a:rPr lang="en-US" dirty="0" smtClean="0"/>
              <a:t>0.1</a:t>
            </a:r>
          </a:p>
          <a:p>
            <a:pPr lvl="1"/>
            <a:endParaRPr lang="en-US" dirty="0"/>
          </a:p>
        </p:txBody>
      </p:sp>
      <p:grpSp>
        <p:nvGrpSpPr>
          <p:cNvPr id="5" name="그룹 59"/>
          <p:cNvGrpSpPr/>
          <p:nvPr/>
        </p:nvGrpSpPr>
        <p:grpSpPr>
          <a:xfrm>
            <a:off x="4591144" y="2849037"/>
            <a:ext cx="3623430" cy="1720786"/>
            <a:chOff x="1147099" y="2558005"/>
            <a:chExt cx="5091657" cy="2418055"/>
          </a:xfrm>
        </p:grpSpPr>
        <p:grpSp>
          <p:nvGrpSpPr>
            <p:cNvPr id="6" name="그룹 30"/>
            <p:cNvGrpSpPr/>
            <p:nvPr/>
          </p:nvGrpSpPr>
          <p:grpSpPr>
            <a:xfrm>
              <a:off x="1147099" y="2569603"/>
              <a:ext cx="5091657" cy="2406457"/>
              <a:chOff x="3869336" y="2152891"/>
              <a:chExt cx="3399565" cy="1606728"/>
            </a:xfrm>
          </p:grpSpPr>
          <p:sp>
            <p:nvSpPr>
              <p:cNvPr id="56" name="타원 55"/>
              <p:cNvSpPr/>
              <p:nvPr/>
            </p:nvSpPr>
            <p:spPr bwMode="auto">
              <a:xfrm>
                <a:off x="4120588" y="2855035"/>
                <a:ext cx="698391" cy="698391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57" name="직선 연결선 56"/>
              <p:cNvCxnSpPr/>
              <p:nvPr/>
            </p:nvCxnSpPr>
            <p:spPr bwMode="auto">
              <a:xfrm>
                <a:off x="4493911" y="2152892"/>
                <a:ext cx="0" cy="701282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8" name="직선 연결선 57"/>
              <p:cNvCxnSpPr/>
              <p:nvPr/>
            </p:nvCxnSpPr>
            <p:spPr bwMode="auto">
              <a:xfrm>
                <a:off x="4825735" y="3193537"/>
                <a:ext cx="2443166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2" name="직선 연결선 61"/>
              <p:cNvCxnSpPr/>
              <p:nvPr/>
            </p:nvCxnSpPr>
            <p:spPr bwMode="auto">
              <a:xfrm>
                <a:off x="7268899" y="2152892"/>
                <a:ext cx="0" cy="1041721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3" name="직선 연결선 62"/>
              <p:cNvCxnSpPr/>
              <p:nvPr/>
            </p:nvCxnSpPr>
            <p:spPr bwMode="auto">
              <a:xfrm>
                <a:off x="4490977" y="2152891"/>
                <a:ext cx="2777924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66" name="직사각형 65"/>
              <p:cNvSpPr/>
              <p:nvPr/>
            </p:nvSpPr>
            <p:spPr bwMode="auto">
              <a:xfrm>
                <a:off x="4157239" y="3202113"/>
                <a:ext cx="1294436" cy="557506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7" name="직사각형 66"/>
              <p:cNvSpPr/>
              <p:nvPr/>
            </p:nvSpPr>
            <p:spPr bwMode="auto">
              <a:xfrm>
                <a:off x="3869336" y="2442591"/>
                <a:ext cx="590310" cy="1180617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7" name="그룹 58"/>
            <p:cNvGrpSpPr/>
            <p:nvPr/>
          </p:nvGrpSpPr>
          <p:grpSpPr>
            <a:xfrm>
              <a:off x="2083442" y="2558005"/>
              <a:ext cx="4143738" cy="1574157"/>
              <a:chOff x="2083442" y="2558005"/>
              <a:chExt cx="4143738" cy="1574157"/>
            </a:xfrm>
          </p:grpSpPr>
          <p:cxnSp>
            <p:nvCxnSpPr>
              <p:cNvPr id="51" name="직선 연결선 50"/>
              <p:cNvCxnSpPr/>
              <p:nvPr/>
            </p:nvCxnSpPr>
            <p:spPr bwMode="auto">
              <a:xfrm flipV="1">
                <a:off x="2916817" y="2558005"/>
                <a:ext cx="0" cy="1574157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3" name="직선 연결선 52"/>
              <p:cNvCxnSpPr/>
              <p:nvPr/>
            </p:nvCxnSpPr>
            <p:spPr bwMode="auto">
              <a:xfrm>
                <a:off x="2083442" y="3310360"/>
                <a:ext cx="4143738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4" name="직선 연결선 53"/>
              <p:cNvCxnSpPr/>
              <p:nvPr/>
            </p:nvCxnSpPr>
            <p:spPr bwMode="auto">
              <a:xfrm flipH="1">
                <a:off x="2430685" y="3298785"/>
                <a:ext cx="497710" cy="486137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38" name="그룹 59"/>
          <p:cNvGrpSpPr/>
          <p:nvPr/>
        </p:nvGrpSpPr>
        <p:grpSpPr>
          <a:xfrm>
            <a:off x="318434" y="2850873"/>
            <a:ext cx="3623431" cy="1720786"/>
            <a:chOff x="1147098" y="2558005"/>
            <a:chExt cx="5091659" cy="2418055"/>
          </a:xfrm>
        </p:grpSpPr>
        <p:grpSp>
          <p:nvGrpSpPr>
            <p:cNvPr id="42" name="그룹 30"/>
            <p:cNvGrpSpPr/>
            <p:nvPr/>
          </p:nvGrpSpPr>
          <p:grpSpPr>
            <a:xfrm>
              <a:off x="1147098" y="2569603"/>
              <a:ext cx="5091659" cy="2406457"/>
              <a:chOff x="3869335" y="2152891"/>
              <a:chExt cx="3399566" cy="1606728"/>
            </a:xfrm>
          </p:grpSpPr>
          <p:sp>
            <p:nvSpPr>
              <p:cNvPr id="47" name="타원 46"/>
              <p:cNvSpPr/>
              <p:nvPr/>
            </p:nvSpPr>
            <p:spPr bwMode="auto">
              <a:xfrm>
                <a:off x="4120588" y="2855035"/>
                <a:ext cx="698391" cy="698391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48" name="직선 연결선 47"/>
              <p:cNvCxnSpPr/>
              <p:nvPr/>
            </p:nvCxnSpPr>
            <p:spPr bwMode="auto">
              <a:xfrm>
                <a:off x="4493911" y="2152892"/>
                <a:ext cx="0" cy="701282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9" name="직선 연결선 48"/>
              <p:cNvCxnSpPr/>
              <p:nvPr/>
            </p:nvCxnSpPr>
            <p:spPr bwMode="auto">
              <a:xfrm>
                <a:off x="4825735" y="3193537"/>
                <a:ext cx="2443166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9" name="직선 연결선 58"/>
              <p:cNvCxnSpPr/>
              <p:nvPr/>
            </p:nvCxnSpPr>
            <p:spPr bwMode="auto">
              <a:xfrm>
                <a:off x="7268899" y="2152892"/>
                <a:ext cx="0" cy="1041721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0" name="직선 연결선 59"/>
              <p:cNvCxnSpPr/>
              <p:nvPr/>
            </p:nvCxnSpPr>
            <p:spPr bwMode="auto">
              <a:xfrm>
                <a:off x="4490977" y="2152891"/>
                <a:ext cx="2777924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61" name="직사각형 60"/>
              <p:cNvSpPr/>
              <p:nvPr/>
            </p:nvSpPr>
            <p:spPr bwMode="auto">
              <a:xfrm>
                <a:off x="4157239" y="3202113"/>
                <a:ext cx="1294436" cy="557506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4" name="직사각형 63"/>
              <p:cNvSpPr/>
              <p:nvPr/>
            </p:nvSpPr>
            <p:spPr bwMode="auto">
              <a:xfrm>
                <a:off x="3869335" y="2430676"/>
                <a:ext cx="590309" cy="1180617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43" name="그룹 58"/>
            <p:cNvGrpSpPr/>
            <p:nvPr/>
          </p:nvGrpSpPr>
          <p:grpSpPr>
            <a:xfrm>
              <a:off x="2083442" y="2558005"/>
              <a:ext cx="4143738" cy="1574157"/>
              <a:chOff x="2083442" y="2558005"/>
              <a:chExt cx="4143738" cy="1574157"/>
            </a:xfrm>
          </p:grpSpPr>
          <p:cxnSp>
            <p:nvCxnSpPr>
              <p:cNvPr id="44" name="직선 연결선 43"/>
              <p:cNvCxnSpPr/>
              <p:nvPr/>
            </p:nvCxnSpPr>
            <p:spPr bwMode="auto">
              <a:xfrm flipV="1">
                <a:off x="2916817" y="2558005"/>
                <a:ext cx="0" cy="1574157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5" name="직선 연결선 44"/>
              <p:cNvCxnSpPr/>
              <p:nvPr/>
            </p:nvCxnSpPr>
            <p:spPr bwMode="auto">
              <a:xfrm>
                <a:off x="2083442" y="3310360"/>
                <a:ext cx="4143738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6" name="직선 연결선 45"/>
              <p:cNvCxnSpPr/>
              <p:nvPr/>
            </p:nvCxnSpPr>
            <p:spPr bwMode="auto">
              <a:xfrm flipH="1">
                <a:off x="2430685" y="3298785"/>
                <a:ext cx="497710" cy="486137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65" name="직선 화살표 연결선 64"/>
          <p:cNvCxnSpPr/>
          <p:nvPr/>
        </p:nvCxnSpPr>
        <p:spPr bwMode="auto">
          <a:xfrm>
            <a:off x="1912732" y="3378729"/>
            <a:ext cx="0" cy="60688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triangle" w="med" len="lg"/>
            <a:tailEnd type="triangle" w="med" len="lg"/>
          </a:ln>
          <a:effectLst/>
        </p:spPr>
      </p:cxnSp>
      <p:sp>
        <p:nvSpPr>
          <p:cNvPr id="68" name="직사각형 67"/>
          <p:cNvSpPr/>
          <p:nvPr/>
        </p:nvSpPr>
        <p:spPr>
          <a:xfrm>
            <a:off x="1872934" y="3501136"/>
            <a:ext cx="704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0.5m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70" name="직선 화살표 연결선 69"/>
          <p:cNvCxnSpPr/>
          <p:nvPr/>
        </p:nvCxnSpPr>
        <p:spPr bwMode="auto">
          <a:xfrm>
            <a:off x="974460" y="3145538"/>
            <a:ext cx="634001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triangle" w="med" len="lg"/>
            <a:tailEnd type="triangle" w="med" len="lg"/>
          </a:ln>
          <a:effectLst/>
        </p:spPr>
      </p:cxnSp>
      <p:sp>
        <p:nvSpPr>
          <p:cNvPr id="74" name="직사각형 73"/>
          <p:cNvSpPr/>
          <p:nvPr/>
        </p:nvSpPr>
        <p:spPr>
          <a:xfrm>
            <a:off x="934664" y="2816254"/>
            <a:ext cx="704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0.5m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75" name="직선 연결선 74"/>
          <p:cNvCxnSpPr/>
          <p:nvPr/>
        </p:nvCxnSpPr>
        <p:spPr bwMode="auto">
          <a:xfrm flipH="1">
            <a:off x="5260668" y="3727000"/>
            <a:ext cx="238124" cy="238124"/>
          </a:xfrm>
          <a:prstGeom prst="line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직선 연결선 75"/>
          <p:cNvCxnSpPr/>
          <p:nvPr/>
        </p:nvCxnSpPr>
        <p:spPr bwMode="auto">
          <a:xfrm flipH="1">
            <a:off x="995304" y="3736181"/>
            <a:ext cx="238124" cy="238124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자유형 76"/>
          <p:cNvSpPr/>
          <p:nvPr/>
        </p:nvSpPr>
        <p:spPr bwMode="auto">
          <a:xfrm flipH="1" flipV="1">
            <a:off x="5354198" y="3864420"/>
            <a:ext cx="231354" cy="330505"/>
          </a:xfrm>
          <a:custGeom>
            <a:avLst/>
            <a:gdLst>
              <a:gd name="connsiteX0" fmla="*/ 82627 w 776689"/>
              <a:gd name="connsiteY0" fmla="*/ 0 h 1200839"/>
              <a:gd name="connsiteX1" fmla="*/ 115677 w 776689"/>
              <a:gd name="connsiteY1" fmla="*/ 804232 h 1200839"/>
              <a:gd name="connsiteX2" fmla="*/ 776689 w 776689"/>
              <a:gd name="connsiteY2" fmla="*/ 1200839 h 1200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6689" h="1200839">
                <a:moveTo>
                  <a:pt x="82627" y="0"/>
                </a:moveTo>
                <a:cubicBezTo>
                  <a:pt x="41313" y="302046"/>
                  <a:pt x="0" y="604092"/>
                  <a:pt x="115677" y="804232"/>
                </a:cubicBezTo>
                <a:cubicBezTo>
                  <a:pt x="231354" y="1004372"/>
                  <a:pt x="504021" y="1102605"/>
                  <a:pt x="776689" y="1200839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8" name="직사각형 77"/>
          <p:cNvSpPr/>
          <p:nvPr/>
        </p:nvSpPr>
        <p:spPr>
          <a:xfrm>
            <a:off x="5060293" y="422233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Auto trim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MESH MODULE (</a:t>
            </a:r>
            <a:r>
              <a:rPr lang="en-US" dirty="0" smtClean="0"/>
              <a:t>SEED </a:t>
            </a:r>
            <a:r>
              <a:rPr lang="en-US" dirty="0" smtClean="0"/>
              <a:t>MESH)</a:t>
            </a:r>
            <a:endParaRPr lang="en-US" dirty="0"/>
          </a:p>
        </p:txBody>
      </p:sp>
      <p:grpSp>
        <p:nvGrpSpPr>
          <p:cNvPr id="2" name="그룹 85"/>
          <p:cNvGrpSpPr/>
          <p:nvPr/>
        </p:nvGrpSpPr>
        <p:grpSpPr>
          <a:xfrm>
            <a:off x="2639028" y="2277742"/>
            <a:ext cx="3993265" cy="1841402"/>
            <a:chOff x="2639028" y="2277742"/>
            <a:chExt cx="3993265" cy="1841402"/>
          </a:xfrm>
        </p:grpSpPr>
        <p:grpSp>
          <p:nvGrpSpPr>
            <p:cNvPr id="3" name="그룹 59"/>
            <p:cNvGrpSpPr/>
            <p:nvPr/>
          </p:nvGrpSpPr>
          <p:grpSpPr>
            <a:xfrm>
              <a:off x="2639028" y="2277742"/>
              <a:ext cx="3993265" cy="1841402"/>
              <a:chOff x="1476716" y="2558005"/>
              <a:chExt cx="4762039" cy="2195903"/>
            </a:xfrm>
          </p:grpSpPr>
          <p:grpSp>
            <p:nvGrpSpPr>
              <p:cNvPr id="4" name="그룹 30"/>
              <p:cNvGrpSpPr/>
              <p:nvPr/>
            </p:nvGrpSpPr>
            <p:grpSpPr>
              <a:xfrm>
                <a:off x="1476716" y="2569604"/>
                <a:ext cx="4762039" cy="2184304"/>
                <a:chOff x="4089413" y="2152891"/>
                <a:chExt cx="3179488" cy="1458402"/>
              </a:xfrm>
            </p:grpSpPr>
            <p:sp>
              <p:nvSpPr>
                <p:cNvPr id="47" name="타원 46"/>
                <p:cNvSpPr/>
                <p:nvPr/>
              </p:nvSpPr>
              <p:spPr bwMode="auto">
                <a:xfrm>
                  <a:off x="4120588" y="2855035"/>
                  <a:ext cx="698391" cy="698391"/>
                </a:xfrm>
                <a:prstGeom prst="ellips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342900" marR="0" indent="-34290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cxnSp>
              <p:nvCxnSpPr>
                <p:cNvPr id="48" name="직선 연결선 47"/>
                <p:cNvCxnSpPr/>
                <p:nvPr/>
              </p:nvCxnSpPr>
              <p:spPr bwMode="auto">
                <a:xfrm>
                  <a:off x="4493911" y="2152892"/>
                  <a:ext cx="0" cy="701282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49" name="직선 연결선 48"/>
                <p:cNvCxnSpPr/>
                <p:nvPr/>
              </p:nvCxnSpPr>
              <p:spPr bwMode="auto">
                <a:xfrm>
                  <a:off x="4825735" y="3193537"/>
                  <a:ext cx="2443166" cy="0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59" name="직선 연결선 58"/>
                <p:cNvCxnSpPr/>
                <p:nvPr/>
              </p:nvCxnSpPr>
              <p:spPr bwMode="auto">
                <a:xfrm>
                  <a:off x="7268899" y="2152892"/>
                  <a:ext cx="0" cy="1041721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60" name="직선 연결선 59"/>
                <p:cNvCxnSpPr/>
                <p:nvPr/>
              </p:nvCxnSpPr>
              <p:spPr bwMode="auto">
                <a:xfrm>
                  <a:off x="4490977" y="2152891"/>
                  <a:ext cx="2777924" cy="0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61" name="직사각형 60"/>
                <p:cNvSpPr/>
                <p:nvPr/>
              </p:nvSpPr>
              <p:spPr bwMode="auto">
                <a:xfrm>
                  <a:off x="4157240" y="3211330"/>
                  <a:ext cx="1294436" cy="355036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342900" marR="0" indent="-34290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64" name="직사각형 63"/>
                <p:cNvSpPr/>
                <p:nvPr/>
              </p:nvSpPr>
              <p:spPr bwMode="auto">
                <a:xfrm>
                  <a:off x="4089413" y="2430676"/>
                  <a:ext cx="394065" cy="1180617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342900" marR="0" indent="-34290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  <p:grpSp>
            <p:nvGrpSpPr>
              <p:cNvPr id="5" name="그룹 58"/>
              <p:cNvGrpSpPr/>
              <p:nvPr/>
            </p:nvGrpSpPr>
            <p:grpSpPr>
              <a:xfrm>
                <a:off x="2083442" y="2558005"/>
                <a:ext cx="4143738" cy="1574157"/>
                <a:chOff x="2083442" y="2558005"/>
                <a:chExt cx="4143738" cy="1574157"/>
              </a:xfrm>
            </p:grpSpPr>
            <p:cxnSp>
              <p:nvCxnSpPr>
                <p:cNvPr id="44" name="직선 연결선 43"/>
                <p:cNvCxnSpPr/>
                <p:nvPr/>
              </p:nvCxnSpPr>
              <p:spPr bwMode="auto">
                <a:xfrm flipV="1">
                  <a:off x="2916817" y="2558005"/>
                  <a:ext cx="0" cy="1574157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45" name="직선 연결선 44"/>
                <p:cNvCxnSpPr/>
                <p:nvPr/>
              </p:nvCxnSpPr>
              <p:spPr bwMode="auto">
                <a:xfrm>
                  <a:off x="2083442" y="3310360"/>
                  <a:ext cx="4143738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46" name="직선 연결선 45"/>
                <p:cNvCxnSpPr/>
                <p:nvPr/>
              </p:nvCxnSpPr>
              <p:spPr bwMode="auto">
                <a:xfrm flipH="1">
                  <a:off x="2430685" y="3298785"/>
                  <a:ext cx="497710" cy="486137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cxnSp>
          <p:nvCxnSpPr>
            <p:cNvPr id="76" name="직선 연결선 75"/>
            <p:cNvCxnSpPr/>
            <p:nvPr/>
          </p:nvCxnSpPr>
          <p:spPr bwMode="auto">
            <a:xfrm>
              <a:off x="3148314" y="2905247"/>
              <a:ext cx="0" cy="254643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직선 연결선 76"/>
            <p:cNvCxnSpPr/>
            <p:nvPr/>
          </p:nvCxnSpPr>
          <p:spPr bwMode="auto">
            <a:xfrm flipV="1">
              <a:off x="3532207" y="3601657"/>
              <a:ext cx="345312" cy="1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직선 연결선 79"/>
            <p:cNvCxnSpPr/>
            <p:nvPr/>
          </p:nvCxnSpPr>
          <p:spPr bwMode="auto">
            <a:xfrm flipV="1">
              <a:off x="3441539" y="2893672"/>
              <a:ext cx="424405" cy="42055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Seed</a:t>
            </a:r>
            <a:endParaRPr lang="en-US" dirty="0" smtClean="0"/>
          </a:p>
          <a:p>
            <a:pPr lvl="1"/>
            <a:r>
              <a:rPr lang="en-US" dirty="0" smtClean="0"/>
              <a:t>Menu: Seed/Edge biased</a:t>
            </a:r>
            <a:endParaRPr lang="en-US" dirty="0" smtClean="0"/>
          </a:p>
          <a:p>
            <a:pPr lvl="1"/>
            <a:r>
              <a:rPr lang="en-US" dirty="0" smtClean="0"/>
              <a:t>Select lines, </a:t>
            </a:r>
            <a:r>
              <a:rPr lang="en-US" dirty="0" smtClean="0"/>
              <a:t>Bias </a:t>
            </a:r>
            <a:r>
              <a:rPr lang="en-US" dirty="0" smtClean="0"/>
              <a:t>ratio of 3, # of elements along the edge of 5</a:t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Tip</a:t>
            </a:r>
          </a:p>
          <a:p>
            <a:pPr lvl="1"/>
            <a:r>
              <a:rPr lang="en-US" dirty="0" smtClean="0"/>
              <a:t>When you select the edges, pick near the end where the mesh must be denser (red arrow shows mesh density direction)</a:t>
            </a:r>
          </a:p>
          <a:p>
            <a:pPr lvl="1"/>
            <a:r>
              <a:rPr lang="en-US" dirty="0" smtClean="0"/>
              <a:t>Bias ratio: the ratio of size of a starting </a:t>
            </a:r>
            <a:r>
              <a:rPr lang="en-US" dirty="0" smtClean="0"/>
              <a:t>and </a:t>
            </a:r>
            <a:r>
              <a:rPr lang="en-US" dirty="0" smtClean="0"/>
              <a:t>ending element</a:t>
            </a:r>
          </a:p>
          <a:p>
            <a:pPr lvl="1">
              <a:buNone/>
            </a:pPr>
            <a:r>
              <a:rPr lang="en-US" dirty="0" smtClean="0"/>
              <a:t>EX) Bias ratio of 3, # of elements along the edge of 3</a:t>
            </a:r>
            <a:endParaRPr lang="en-US" dirty="0" smtClean="0"/>
          </a:p>
        </p:txBody>
      </p:sp>
      <p:grpSp>
        <p:nvGrpSpPr>
          <p:cNvPr id="6" name="그룹 127"/>
          <p:cNvGrpSpPr/>
          <p:nvPr/>
        </p:nvGrpSpPr>
        <p:grpSpPr>
          <a:xfrm>
            <a:off x="2893670" y="5741067"/>
            <a:ext cx="3611395" cy="858890"/>
            <a:chOff x="2893670" y="4942392"/>
            <a:chExt cx="3611395" cy="858890"/>
          </a:xfrm>
        </p:grpSpPr>
        <p:grpSp>
          <p:nvGrpSpPr>
            <p:cNvPr id="7" name="그룹 114"/>
            <p:cNvGrpSpPr/>
            <p:nvPr/>
          </p:nvGrpSpPr>
          <p:grpSpPr>
            <a:xfrm>
              <a:off x="2893670" y="4942392"/>
              <a:ext cx="3611395" cy="208345"/>
              <a:chOff x="2893670" y="4490978"/>
              <a:chExt cx="3611395" cy="208345"/>
            </a:xfrm>
          </p:grpSpPr>
          <p:cxnSp>
            <p:nvCxnSpPr>
              <p:cNvPr id="110" name="직선 연결선 109"/>
              <p:cNvCxnSpPr/>
              <p:nvPr/>
            </p:nvCxnSpPr>
            <p:spPr bwMode="auto">
              <a:xfrm>
                <a:off x="2986268" y="4595150"/>
                <a:ext cx="3495555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1" name="타원 110"/>
              <p:cNvSpPr/>
              <p:nvPr/>
            </p:nvSpPr>
            <p:spPr bwMode="auto">
              <a:xfrm>
                <a:off x="2893670" y="4502553"/>
                <a:ext cx="196770" cy="196770"/>
              </a:xfrm>
              <a:prstGeom prst="ellipse">
                <a:avLst/>
              </a:prstGeom>
              <a:solidFill>
                <a:schemeClr val="tx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12" name="타원 111"/>
              <p:cNvSpPr/>
              <p:nvPr/>
            </p:nvSpPr>
            <p:spPr bwMode="auto">
              <a:xfrm>
                <a:off x="3530295" y="4502553"/>
                <a:ext cx="196770" cy="196770"/>
              </a:xfrm>
              <a:prstGeom prst="ellipse">
                <a:avLst/>
              </a:prstGeom>
              <a:solidFill>
                <a:schemeClr val="tx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13" name="타원 112"/>
              <p:cNvSpPr/>
              <p:nvPr/>
            </p:nvSpPr>
            <p:spPr bwMode="auto">
              <a:xfrm>
                <a:off x="4491020" y="4490978"/>
                <a:ext cx="196770" cy="196770"/>
              </a:xfrm>
              <a:prstGeom prst="ellipse">
                <a:avLst/>
              </a:prstGeom>
              <a:solidFill>
                <a:schemeClr val="tx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14" name="타원 113"/>
              <p:cNvSpPr/>
              <p:nvPr/>
            </p:nvSpPr>
            <p:spPr bwMode="auto">
              <a:xfrm>
                <a:off x="6308295" y="4490978"/>
                <a:ext cx="196770" cy="196770"/>
              </a:xfrm>
              <a:prstGeom prst="ellipse">
                <a:avLst/>
              </a:prstGeom>
              <a:solidFill>
                <a:schemeClr val="tx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117" name="직선 화살표 연결선 116"/>
            <p:cNvCxnSpPr/>
            <p:nvPr/>
          </p:nvCxnSpPr>
          <p:spPr bwMode="auto">
            <a:xfrm>
              <a:off x="2986267" y="5451674"/>
              <a:ext cx="659757" cy="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cxnSp>
          <p:nvCxnSpPr>
            <p:cNvPr id="118" name="직선 화살표 연결선 117"/>
            <p:cNvCxnSpPr/>
            <p:nvPr/>
          </p:nvCxnSpPr>
          <p:spPr bwMode="auto">
            <a:xfrm>
              <a:off x="4572000" y="5442028"/>
              <a:ext cx="1840375" cy="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cxnSp>
          <p:nvCxnSpPr>
            <p:cNvPr id="121" name="직선 연결선 120"/>
            <p:cNvCxnSpPr/>
            <p:nvPr/>
          </p:nvCxnSpPr>
          <p:spPr bwMode="auto">
            <a:xfrm>
              <a:off x="2997844" y="5150729"/>
              <a:ext cx="0" cy="416689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직선 연결선 121"/>
            <p:cNvCxnSpPr/>
            <p:nvPr/>
          </p:nvCxnSpPr>
          <p:spPr bwMode="auto">
            <a:xfrm>
              <a:off x="3636394" y="5152654"/>
              <a:ext cx="0" cy="416689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3" name="직선 연결선 122"/>
            <p:cNvCxnSpPr/>
            <p:nvPr/>
          </p:nvCxnSpPr>
          <p:spPr bwMode="auto">
            <a:xfrm>
              <a:off x="4585516" y="5141084"/>
              <a:ext cx="0" cy="416689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4" name="직선 연결선 123"/>
            <p:cNvCxnSpPr/>
            <p:nvPr/>
          </p:nvCxnSpPr>
          <p:spPr bwMode="auto">
            <a:xfrm>
              <a:off x="6414305" y="5129509"/>
              <a:ext cx="0" cy="416689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6" name="직사각형 125"/>
            <p:cNvSpPr/>
            <p:nvPr/>
          </p:nvSpPr>
          <p:spPr>
            <a:xfrm>
              <a:off x="3160319" y="5431950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7" name="직사각형 126"/>
            <p:cNvSpPr/>
            <p:nvPr/>
          </p:nvSpPr>
          <p:spPr>
            <a:xfrm>
              <a:off x="5373013" y="5410729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dirty="0" smtClean="0">
                  <a:latin typeface="Times New Roman" pitchFamily="18" charset="0"/>
                  <a:cs typeface="Times New Roman" pitchFamily="18" charset="0"/>
                </a:rPr>
                <a:t>3a</a:t>
              </a:r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31" name="직선 화살표 연결선 130"/>
          <p:cNvCxnSpPr/>
          <p:nvPr/>
        </p:nvCxnSpPr>
        <p:spPr bwMode="auto">
          <a:xfrm>
            <a:off x="3147060" y="2926080"/>
            <a:ext cx="4726" cy="18886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34" name="직선 화살표 연결선 133"/>
          <p:cNvCxnSpPr/>
          <p:nvPr/>
        </p:nvCxnSpPr>
        <p:spPr bwMode="auto">
          <a:xfrm flipH="1">
            <a:off x="3618512" y="3602500"/>
            <a:ext cx="201013" cy="265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37" name="직선 화살표 연결선 136"/>
          <p:cNvCxnSpPr/>
          <p:nvPr/>
        </p:nvCxnSpPr>
        <p:spPr bwMode="auto">
          <a:xfrm flipH="1">
            <a:off x="3504212" y="3105150"/>
            <a:ext cx="153388" cy="14314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</p:cSld>
  <p:clrMapOvr>
    <a:masterClrMapping/>
  </p:clrMapOvr>
  <p:transition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MESH / JOB / VISUALIZATION MODULES</a:t>
            </a:r>
            <a:endParaRPr lang="en-US" dirty="0"/>
          </a:p>
        </p:txBody>
      </p:sp>
      <p:sp>
        <p:nvSpPr>
          <p:cNvPr id="8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Seed</a:t>
            </a:r>
            <a:endParaRPr lang="en-US" dirty="0" smtClean="0"/>
          </a:p>
          <a:p>
            <a:pPr lvl="1"/>
            <a:r>
              <a:rPr lang="en-US" dirty="0" smtClean="0"/>
              <a:t>Menu</a:t>
            </a:r>
            <a:r>
              <a:rPr lang="en-US" dirty="0" smtClean="0"/>
              <a:t>: Seed/Edge </a:t>
            </a:r>
            <a:r>
              <a:rPr lang="en-US" dirty="0" smtClean="0"/>
              <a:t>by number</a:t>
            </a:r>
            <a:endParaRPr lang="en-US" dirty="0" smtClean="0"/>
          </a:p>
          <a:p>
            <a:pPr lvl="1"/>
            <a:r>
              <a:rPr lang="en-US" dirty="0" smtClean="0"/>
              <a:t>Select </a:t>
            </a:r>
            <a:r>
              <a:rPr lang="en-US" dirty="0" smtClean="0"/>
              <a:t>lines, # of elements along the edge of 5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Mesh part</a:t>
            </a:r>
          </a:p>
          <a:p>
            <a:r>
              <a:rPr lang="en-US" dirty="0" smtClean="0"/>
              <a:t>Analysis, Create Job, Data Check, Submit</a:t>
            </a:r>
          </a:p>
          <a:p>
            <a:r>
              <a:rPr lang="en-US" dirty="0" smtClean="0"/>
              <a:t>Results</a:t>
            </a:r>
          </a:p>
          <a:p>
            <a:r>
              <a:rPr lang="en-US" dirty="0" smtClean="0"/>
              <a:t>Deformed plot, Stress plots </a:t>
            </a:r>
          </a:p>
          <a:p>
            <a:pPr lvl="1"/>
            <a:r>
              <a:rPr lang="en-US" dirty="0" smtClean="0"/>
              <a:t>Field output, </a:t>
            </a:r>
            <a:r>
              <a:rPr lang="en-US" dirty="0" smtClean="0"/>
              <a:t>Mises</a:t>
            </a:r>
            <a:endParaRPr lang="en-US" dirty="0" smtClean="0"/>
          </a:p>
        </p:txBody>
      </p:sp>
      <p:grpSp>
        <p:nvGrpSpPr>
          <p:cNvPr id="2" name="그룹 59"/>
          <p:cNvGrpSpPr/>
          <p:nvPr/>
        </p:nvGrpSpPr>
        <p:grpSpPr>
          <a:xfrm>
            <a:off x="1100399" y="2314396"/>
            <a:ext cx="4005965" cy="1841402"/>
            <a:chOff x="1461571" y="2558005"/>
            <a:chExt cx="4777184" cy="2195903"/>
          </a:xfrm>
        </p:grpSpPr>
        <p:grpSp>
          <p:nvGrpSpPr>
            <p:cNvPr id="3" name="그룹 30"/>
            <p:cNvGrpSpPr/>
            <p:nvPr/>
          </p:nvGrpSpPr>
          <p:grpSpPr>
            <a:xfrm>
              <a:off x="1461571" y="2569604"/>
              <a:ext cx="4777184" cy="2184304"/>
              <a:chOff x="4079301" y="2152891"/>
              <a:chExt cx="3189600" cy="1458402"/>
            </a:xfrm>
          </p:grpSpPr>
          <p:sp>
            <p:nvSpPr>
              <p:cNvPr id="97" name="타원 96"/>
              <p:cNvSpPr/>
              <p:nvPr/>
            </p:nvSpPr>
            <p:spPr bwMode="auto">
              <a:xfrm>
                <a:off x="4120588" y="2855035"/>
                <a:ext cx="698391" cy="698391"/>
              </a:xfrm>
              <a:prstGeom prst="ellipse">
                <a:avLst/>
              </a:prstGeom>
              <a:noFill/>
              <a:ln w="317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98" name="직선 연결선 97"/>
              <p:cNvCxnSpPr/>
              <p:nvPr/>
            </p:nvCxnSpPr>
            <p:spPr bwMode="auto">
              <a:xfrm>
                <a:off x="4493911" y="2152892"/>
                <a:ext cx="0" cy="701282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9" name="직선 연결선 98"/>
              <p:cNvCxnSpPr/>
              <p:nvPr/>
            </p:nvCxnSpPr>
            <p:spPr bwMode="auto">
              <a:xfrm>
                <a:off x="4825735" y="3193537"/>
                <a:ext cx="2443166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0" name="직선 연결선 99"/>
              <p:cNvCxnSpPr/>
              <p:nvPr/>
            </p:nvCxnSpPr>
            <p:spPr bwMode="auto">
              <a:xfrm>
                <a:off x="7268899" y="2152892"/>
                <a:ext cx="0" cy="1041721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1" name="직선 연결선 100"/>
              <p:cNvCxnSpPr/>
              <p:nvPr/>
            </p:nvCxnSpPr>
            <p:spPr bwMode="auto">
              <a:xfrm>
                <a:off x="4490977" y="2152891"/>
                <a:ext cx="2777924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2" name="직사각형 101"/>
              <p:cNvSpPr/>
              <p:nvPr/>
            </p:nvSpPr>
            <p:spPr bwMode="auto">
              <a:xfrm>
                <a:off x="4157240" y="3211330"/>
                <a:ext cx="1294436" cy="355036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03" name="직사각형 102"/>
              <p:cNvSpPr/>
              <p:nvPr/>
            </p:nvSpPr>
            <p:spPr bwMode="auto">
              <a:xfrm>
                <a:off x="4079301" y="2430676"/>
                <a:ext cx="394065" cy="1180617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4" name="그룹 58"/>
            <p:cNvGrpSpPr/>
            <p:nvPr/>
          </p:nvGrpSpPr>
          <p:grpSpPr>
            <a:xfrm>
              <a:off x="2083442" y="2558005"/>
              <a:ext cx="4143738" cy="1574157"/>
              <a:chOff x="2083442" y="2558005"/>
              <a:chExt cx="4143738" cy="1574157"/>
            </a:xfrm>
          </p:grpSpPr>
          <p:cxnSp>
            <p:nvCxnSpPr>
              <p:cNvPr id="94" name="직선 연결선 93"/>
              <p:cNvCxnSpPr/>
              <p:nvPr/>
            </p:nvCxnSpPr>
            <p:spPr bwMode="auto">
              <a:xfrm flipV="1">
                <a:off x="2916817" y="2558005"/>
                <a:ext cx="0" cy="1574157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5" name="직선 연결선 94"/>
              <p:cNvCxnSpPr/>
              <p:nvPr/>
            </p:nvCxnSpPr>
            <p:spPr bwMode="auto">
              <a:xfrm>
                <a:off x="2083442" y="3310360"/>
                <a:ext cx="4143738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6" name="직선 연결선 95"/>
              <p:cNvCxnSpPr/>
              <p:nvPr/>
            </p:nvCxnSpPr>
            <p:spPr bwMode="auto">
              <a:xfrm flipH="1">
                <a:off x="2430685" y="3298785"/>
                <a:ext cx="497710" cy="486137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105" name="직선 연결선 104"/>
          <p:cNvCxnSpPr/>
          <p:nvPr/>
        </p:nvCxnSpPr>
        <p:spPr bwMode="auto">
          <a:xfrm>
            <a:off x="1608882" y="2951545"/>
            <a:ext cx="717630" cy="0"/>
          </a:xfrm>
          <a:prstGeom prst="line">
            <a:avLst/>
          </a:prstGeom>
          <a:noFill/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직선 연결선 105"/>
          <p:cNvCxnSpPr/>
          <p:nvPr/>
        </p:nvCxnSpPr>
        <p:spPr bwMode="auto">
          <a:xfrm>
            <a:off x="2303363" y="2951545"/>
            <a:ext cx="1" cy="671332"/>
          </a:xfrm>
          <a:prstGeom prst="line">
            <a:avLst/>
          </a:prstGeom>
          <a:noFill/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44795" y="2210764"/>
            <a:ext cx="2384806" cy="2258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PART </a:t>
            </a:r>
            <a:r>
              <a:rPr lang="en-US" dirty="0" smtClean="0"/>
              <a:t>MODULE (SKETCH)</a:t>
            </a:r>
            <a:endParaRPr lang="en-US" dirty="0"/>
          </a:p>
        </p:txBody>
      </p:sp>
      <p:sp>
        <p:nvSpPr>
          <p:cNvPr id="8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Sketch</a:t>
            </a:r>
            <a:endParaRPr lang="en-US" dirty="0" smtClean="0"/>
          </a:p>
          <a:p>
            <a:pPr lvl="1"/>
            <a:r>
              <a:rPr lang="en-US" dirty="0" smtClean="0"/>
              <a:t>Draw outlines of the bottom of the bracket</a:t>
            </a:r>
          </a:p>
          <a:p>
            <a:r>
              <a:rPr lang="en-US" dirty="0" smtClean="0"/>
              <a:t>Tip</a:t>
            </a:r>
            <a:endParaRPr lang="en-US" dirty="0" smtClean="0"/>
          </a:p>
          <a:p>
            <a:pPr lvl="1"/>
            <a:r>
              <a:rPr lang="en-US" dirty="0" smtClean="0"/>
              <a:t>Starting and ending point of a circle </a:t>
            </a:r>
            <a:br>
              <a:rPr lang="en-US" dirty="0" smtClean="0"/>
            </a:br>
            <a:r>
              <a:rPr lang="en-US" dirty="0" smtClean="0"/>
              <a:t>is recognized as a dividing point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Case 1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Case 2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grpSp>
        <p:nvGrpSpPr>
          <p:cNvPr id="93" name="그룹 92"/>
          <p:cNvGrpSpPr/>
          <p:nvPr/>
        </p:nvGrpSpPr>
        <p:grpSpPr>
          <a:xfrm>
            <a:off x="6449236" y="1039574"/>
            <a:ext cx="2162328" cy="1951446"/>
            <a:chOff x="904963" y="2882120"/>
            <a:chExt cx="3378345" cy="3048870"/>
          </a:xfrm>
        </p:grpSpPr>
        <p:sp>
          <p:nvSpPr>
            <p:cNvPr id="31" name="직사각형 30"/>
            <p:cNvSpPr/>
            <p:nvPr/>
          </p:nvSpPr>
          <p:spPr bwMode="auto">
            <a:xfrm>
              <a:off x="1354237" y="4085887"/>
              <a:ext cx="2534857" cy="1307939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5" name="타원 34"/>
            <p:cNvSpPr/>
            <p:nvPr/>
          </p:nvSpPr>
          <p:spPr bwMode="auto">
            <a:xfrm>
              <a:off x="1990850" y="3437704"/>
              <a:ext cx="1238487" cy="1238487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49" name="직선 연결선 48"/>
            <p:cNvCxnSpPr/>
            <p:nvPr/>
          </p:nvCxnSpPr>
          <p:spPr bwMode="auto">
            <a:xfrm flipV="1">
              <a:off x="1400537" y="4028016"/>
              <a:ext cx="0" cy="1203766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4" name="그룹 61"/>
            <p:cNvGrpSpPr/>
            <p:nvPr/>
          </p:nvGrpSpPr>
          <p:grpSpPr>
            <a:xfrm>
              <a:off x="2511707" y="3989975"/>
              <a:ext cx="161262" cy="147637"/>
              <a:chOff x="4548851" y="3538538"/>
              <a:chExt cx="161262" cy="147637"/>
            </a:xfrm>
          </p:grpSpPr>
          <p:cxnSp>
            <p:nvCxnSpPr>
              <p:cNvPr id="57" name="직선 연결선 56"/>
              <p:cNvCxnSpPr/>
              <p:nvPr/>
            </p:nvCxnSpPr>
            <p:spPr bwMode="auto">
              <a:xfrm>
                <a:off x="4548851" y="3611301"/>
                <a:ext cx="161262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9" name="직선 연결선 58"/>
              <p:cNvCxnSpPr/>
              <p:nvPr/>
            </p:nvCxnSpPr>
            <p:spPr bwMode="auto">
              <a:xfrm>
                <a:off x="4629150" y="3538538"/>
                <a:ext cx="0" cy="147637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75" name="직선 연결선 74"/>
            <p:cNvCxnSpPr/>
            <p:nvPr/>
          </p:nvCxnSpPr>
          <p:spPr bwMode="auto">
            <a:xfrm flipV="1">
              <a:off x="3819645" y="4039593"/>
              <a:ext cx="0" cy="1230932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" name="직선 연결선 78"/>
            <p:cNvCxnSpPr/>
            <p:nvPr/>
          </p:nvCxnSpPr>
          <p:spPr bwMode="auto">
            <a:xfrm>
              <a:off x="914400" y="5925105"/>
              <a:ext cx="3368233" cy="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직선 연결선 85"/>
            <p:cNvCxnSpPr/>
            <p:nvPr/>
          </p:nvCxnSpPr>
          <p:spPr bwMode="auto">
            <a:xfrm flipV="1">
              <a:off x="922888" y="5220207"/>
              <a:ext cx="0" cy="703162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7" name="직선 연결선 86"/>
            <p:cNvCxnSpPr/>
            <p:nvPr/>
          </p:nvCxnSpPr>
          <p:spPr bwMode="auto">
            <a:xfrm flipV="1">
              <a:off x="4283308" y="5254931"/>
              <a:ext cx="0" cy="676059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직선 연결선 88"/>
            <p:cNvCxnSpPr/>
            <p:nvPr/>
          </p:nvCxnSpPr>
          <p:spPr bwMode="auto">
            <a:xfrm>
              <a:off x="904963" y="5230055"/>
              <a:ext cx="504737" cy="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4" name="직선 연결선 103"/>
            <p:cNvCxnSpPr/>
            <p:nvPr/>
          </p:nvCxnSpPr>
          <p:spPr bwMode="auto">
            <a:xfrm>
              <a:off x="3819646" y="5254820"/>
              <a:ext cx="463027" cy="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1" name="타원 80"/>
            <p:cNvSpPr/>
            <p:nvPr/>
          </p:nvSpPr>
          <p:spPr bwMode="auto">
            <a:xfrm>
              <a:off x="1400537" y="2882120"/>
              <a:ext cx="2419108" cy="2419108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95" name="타원 94"/>
          <p:cNvSpPr/>
          <p:nvPr/>
        </p:nvSpPr>
        <p:spPr bwMode="auto">
          <a:xfrm>
            <a:off x="2187615" y="3391382"/>
            <a:ext cx="1365813" cy="1365813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6" name="타원 95"/>
          <p:cNvSpPr/>
          <p:nvPr/>
        </p:nvSpPr>
        <p:spPr bwMode="auto">
          <a:xfrm>
            <a:off x="2201115" y="5175813"/>
            <a:ext cx="1365813" cy="1365813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7" name="타원 96"/>
          <p:cNvSpPr/>
          <p:nvPr/>
        </p:nvSpPr>
        <p:spPr bwMode="auto">
          <a:xfrm>
            <a:off x="3426091" y="4375257"/>
            <a:ext cx="81023" cy="81023"/>
          </a:xfrm>
          <a:prstGeom prst="ellipse">
            <a:avLst/>
          </a:prstGeom>
          <a:solidFill>
            <a:schemeClr val="tx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8" name="타원 97"/>
          <p:cNvSpPr/>
          <p:nvPr/>
        </p:nvSpPr>
        <p:spPr bwMode="auto">
          <a:xfrm>
            <a:off x="3208091" y="5245307"/>
            <a:ext cx="81023" cy="81023"/>
          </a:xfrm>
          <a:prstGeom prst="ellipse">
            <a:avLst/>
          </a:prstGeom>
          <a:solidFill>
            <a:schemeClr val="tx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9" name="타원 98"/>
          <p:cNvSpPr/>
          <p:nvPr/>
        </p:nvSpPr>
        <p:spPr bwMode="auto">
          <a:xfrm>
            <a:off x="6726820" y="3555356"/>
            <a:ext cx="1365813" cy="1365813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0" name="타원 99"/>
          <p:cNvSpPr/>
          <p:nvPr/>
        </p:nvSpPr>
        <p:spPr bwMode="auto">
          <a:xfrm>
            <a:off x="6740324" y="5108293"/>
            <a:ext cx="1365813" cy="1365813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1" name="직사각형 100"/>
          <p:cNvSpPr/>
          <p:nvPr/>
        </p:nvSpPr>
        <p:spPr bwMode="auto">
          <a:xfrm>
            <a:off x="6539696" y="4247909"/>
            <a:ext cx="1794076" cy="752354"/>
          </a:xfrm>
          <a:prstGeom prst="rect">
            <a:avLst/>
          </a:prstGeom>
          <a:solidFill>
            <a:schemeClr val="bg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2" name="직사각형 101"/>
          <p:cNvSpPr/>
          <p:nvPr/>
        </p:nvSpPr>
        <p:spPr bwMode="auto">
          <a:xfrm>
            <a:off x="6553196" y="5789271"/>
            <a:ext cx="1794076" cy="856526"/>
          </a:xfrm>
          <a:prstGeom prst="rect">
            <a:avLst/>
          </a:prstGeom>
          <a:solidFill>
            <a:schemeClr val="bg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5" name="직선 연결선 104"/>
          <p:cNvCxnSpPr/>
          <p:nvPr/>
        </p:nvCxnSpPr>
        <p:spPr bwMode="auto">
          <a:xfrm flipV="1">
            <a:off x="7824486" y="5208609"/>
            <a:ext cx="115746" cy="115746"/>
          </a:xfrm>
          <a:prstGeom prst="line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1" name="TextBox 110"/>
          <p:cNvSpPr txBox="1"/>
          <p:nvPr/>
        </p:nvSpPr>
        <p:spPr>
          <a:xfrm>
            <a:off x="4340184" y="5447740"/>
            <a:ext cx="15741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Delete the bottom half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4365263" y="3775276"/>
            <a:ext cx="15741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Delete the bottom half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6589854" y="4332790"/>
            <a:ext cx="1894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One geometric object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6557059" y="5874152"/>
            <a:ext cx="1894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Two geometric objects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15" name="직사각형 114"/>
          <p:cNvSpPr/>
          <p:nvPr/>
        </p:nvSpPr>
        <p:spPr bwMode="auto">
          <a:xfrm>
            <a:off x="1971549" y="4089721"/>
            <a:ext cx="1794076" cy="856526"/>
          </a:xfrm>
          <a:prstGeom prst="rect">
            <a:avLst/>
          </a:prstGeom>
          <a:solidFill>
            <a:schemeClr val="bg1">
              <a:alpha val="7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7" name="직사각형 116"/>
          <p:cNvSpPr/>
          <p:nvPr/>
        </p:nvSpPr>
        <p:spPr bwMode="auto">
          <a:xfrm>
            <a:off x="1985049" y="5862621"/>
            <a:ext cx="1794076" cy="758098"/>
          </a:xfrm>
          <a:prstGeom prst="rect">
            <a:avLst/>
          </a:prstGeom>
          <a:solidFill>
            <a:schemeClr val="bg1">
              <a:alpha val="7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8" name="오른쪽 화살표 117"/>
          <p:cNvSpPr/>
          <p:nvPr/>
        </p:nvSpPr>
        <p:spPr bwMode="auto">
          <a:xfrm>
            <a:off x="3848100" y="3873500"/>
            <a:ext cx="203200" cy="495300"/>
          </a:xfrm>
          <a:prstGeom prst="rightArrow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9" name="오른쪽 화살표 118"/>
          <p:cNvSpPr/>
          <p:nvPr/>
        </p:nvSpPr>
        <p:spPr bwMode="auto">
          <a:xfrm>
            <a:off x="5994400" y="3810000"/>
            <a:ext cx="203200" cy="495300"/>
          </a:xfrm>
          <a:prstGeom prst="rightArrow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0" name="오른쪽 화살표 119"/>
          <p:cNvSpPr/>
          <p:nvPr/>
        </p:nvSpPr>
        <p:spPr bwMode="auto">
          <a:xfrm>
            <a:off x="3860800" y="5549900"/>
            <a:ext cx="203200" cy="495300"/>
          </a:xfrm>
          <a:prstGeom prst="rightArrow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4" name="오른쪽 화살표 123"/>
          <p:cNvSpPr/>
          <p:nvPr/>
        </p:nvSpPr>
        <p:spPr bwMode="auto">
          <a:xfrm>
            <a:off x="6032500" y="5524500"/>
            <a:ext cx="203200" cy="495300"/>
          </a:xfrm>
          <a:prstGeom prst="rightArrow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PART </a:t>
            </a:r>
            <a:r>
              <a:rPr lang="en-US" dirty="0" smtClean="0"/>
              <a:t>MODULE </a:t>
            </a:r>
            <a:r>
              <a:rPr lang="en-US" dirty="0" smtClean="0"/>
              <a:t>(SKETCH)</a:t>
            </a:r>
            <a:endParaRPr lang="en-US" dirty="0"/>
          </a:p>
        </p:txBody>
      </p:sp>
      <p:sp>
        <p:nvSpPr>
          <p:cNvPr id="8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Sketch</a:t>
            </a:r>
            <a:endParaRPr lang="en-US" dirty="0" smtClean="0"/>
          </a:p>
          <a:p>
            <a:pPr lvl="1"/>
            <a:r>
              <a:rPr lang="en-US" dirty="0" smtClean="0"/>
              <a:t>Menu/Edit/Auto-Trim</a:t>
            </a:r>
            <a:r>
              <a:rPr lang="en-US" dirty="0" smtClean="0"/>
              <a:t>, delete half of the outer circle </a:t>
            </a:r>
          </a:p>
          <a:p>
            <a:pPr lvl="1"/>
            <a:r>
              <a:rPr lang="en-US" dirty="0" smtClean="0"/>
              <a:t>Menu/Add/Fillet, add two </a:t>
            </a:r>
            <a:r>
              <a:rPr lang="en-US" dirty="0" smtClean="0"/>
              <a:t>fillets, radius of those fillets is 0.02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cxnSp>
        <p:nvCxnSpPr>
          <p:cNvPr id="41" name="직선 연결선 40"/>
          <p:cNvCxnSpPr/>
          <p:nvPr/>
        </p:nvCxnSpPr>
        <p:spPr bwMode="auto">
          <a:xfrm>
            <a:off x="1944547" y="2592729"/>
            <a:ext cx="0" cy="142368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직선 연결선 44"/>
          <p:cNvCxnSpPr/>
          <p:nvPr/>
        </p:nvCxnSpPr>
        <p:spPr bwMode="auto">
          <a:xfrm flipH="1">
            <a:off x="636608" y="4017540"/>
            <a:ext cx="1307939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6" name="그룹 38"/>
          <p:cNvGrpSpPr/>
          <p:nvPr/>
        </p:nvGrpSpPr>
        <p:grpSpPr>
          <a:xfrm>
            <a:off x="3466627" y="3169455"/>
            <a:ext cx="816006" cy="864155"/>
            <a:chOff x="5294854" y="3669176"/>
            <a:chExt cx="448118" cy="474559"/>
          </a:xfrm>
        </p:grpSpPr>
        <p:sp>
          <p:nvSpPr>
            <p:cNvPr id="47" name="타원 46"/>
            <p:cNvSpPr/>
            <p:nvPr/>
          </p:nvSpPr>
          <p:spPr bwMode="auto">
            <a:xfrm>
              <a:off x="5335929" y="3732165"/>
              <a:ext cx="381965" cy="381964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8" name="직사각형 47"/>
            <p:cNvSpPr/>
            <p:nvPr/>
          </p:nvSpPr>
          <p:spPr bwMode="auto">
            <a:xfrm>
              <a:off x="5294854" y="3680749"/>
              <a:ext cx="231493" cy="462986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3" name="직사각형 52"/>
            <p:cNvSpPr/>
            <p:nvPr/>
          </p:nvSpPr>
          <p:spPr bwMode="auto">
            <a:xfrm>
              <a:off x="5393804" y="3669176"/>
              <a:ext cx="349168" cy="25657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64" name="직선 연결선 63"/>
          <p:cNvCxnSpPr/>
          <p:nvPr/>
        </p:nvCxnSpPr>
        <p:spPr bwMode="auto">
          <a:xfrm>
            <a:off x="4238263" y="2571509"/>
            <a:ext cx="0" cy="107451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직선 연결선 67"/>
          <p:cNvCxnSpPr>
            <a:stCxn id="47" idx="4"/>
          </p:cNvCxnSpPr>
          <p:nvPr/>
        </p:nvCxnSpPr>
        <p:spPr bwMode="auto">
          <a:xfrm flipH="1">
            <a:off x="2930325" y="3979699"/>
            <a:ext cx="958870" cy="3921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직선 화살표 연결선 72"/>
          <p:cNvCxnSpPr>
            <a:endCxn id="47" idx="5"/>
          </p:cNvCxnSpPr>
          <p:nvPr/>
        </p:nvCxnSpPr>
        <p:spPr bwMode="auto">
          <a:xfrm flipH="1" flipV="1">
            <a:off x="4135107" y="3877839"/>
            <a:ext cx="297997" cy="254323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74" name="직사각형 73"/>
          <p:cNvSpPr/>
          <p:nvPr/>
        </p:nvSpPr>
        <p:spPr>
          <a:xfrm>
            <a:off x="3633044" y="4193458"/>
            <a:ext cx="1563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Fillet radius = 0.02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2" name="타원 81"/>
          <p:cNvSpPr/>
          <p:nvPr/>
        </p:nvSpPr>
        <p:spPr bwMode="auto">
          <a:xfrm>
            <a:off x="3877520" y="3657599"/>
            <a:ext cx="45719" cy="45719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3" name="직사각형 82"/>
          <p:cNvSpPr/>
          <p:nvPr/>
        </p:nvSpPr>
        <p:spPr>
          <a:xfrm>
            <a:off x="2616400" y="2713828"/>
            <a:ext cx="13537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Fillet center point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84" name="직선 화살표 연결선 83"/>
          <p:cNvCxnSpPr/>
          <p:nvPr/>
        </p:nvCxnSpPr>
        <p:spPr bwMode="auto">
          <a:xfrm>
            <a:off x="3414532" y="3426107"/>
            <a:ext cx="474561" cy="24306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5" name="직사각형 94"/>
          <p:cNvSpPr/>
          <p:nvPr/>
        </p:nvSpPr>
        <p:spPr>
          <a:xfrm>
            <a:off x="6464742" y="4738633"/>
            <a:ext cx="13537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Add two fillets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102" name="직선 화살표 연결선 101"/>
          <p:cNvCxnSpPr/>
          <p:nvPr/>
        </p:nvCxnSpPr>
        <p:spPr bwMode="auto">
          <a:xfrm flipH="1" flipV="1">
            <a:off x="6311821" y="4025297"/>
            <a:ext cx="511215" cy="731135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3" name="직선 화살표 연결선 102"/>
          <p:cNvCxnSpPr/>
          <p:nvPr/>
        </p:nvCxnSpPr>
        <p:spPr bwMode="auto">
          <a:xfrm flipV="1">
            <a:off x="7145198" y="4038802"/>
            <a:ext cx="777434" cy="750423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110" name="그룹 109"/>
          <p:cNvGrpSpPr/>
          <p:nvPr/>
        </p:nvGrpSpPr>
        <p:grpSpPr>
          <a:xfrm>
            <a:off x="6007421" y="2529032"/>
            <a:ext cx="2318393" cy="1957086"/>
            <a:chOff x="5880100" y="2552182"/>
            <a:chExt cx="2318393" cy="1957086"/>
          </a:xfrm>
        </p:grpSpPr>
        <p:grpSp>
          <p:nvGrpSpPr>
            <p:cNvPr id="58" name="그룹 57"/>
            <p:cNvGrpSpPr/>
            <p:nvPr/>
          </p:nvGrpSpPr>
          <p:grpSpPr>
            <a:xfrm>
              <a:off x="6035972" y="3287738"/>
              <a:ext cx="2162521" cy="1221530"/>
              <a:chOff x="6333296" y="3163110"/>
              <a:chExt cx="2162521" cy="1221530"/>
            </a:xfrm>
          </p:grpSpPr>
          <p:sp>
            <p:nvSpPr>
              <p:cNvPr id="51" name="직사각형 50"/>
              <p:cNvSpPr/>
              <p:nvPr/>
            </p:nvSpPr>
            <p:spPr bwMode="auto">
              <a:xfrm>
                <a:off x="6615630" y="3200258"/>
                <a:ext cx="1627139" cy="839573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3" name="그룹 38"/>
              <p:cNvGrpSpPr/>
              <p:nvPr/>
            </p:nvGrpSpPr>
            <p:grpSpPr>
              <a:xfrm>
                <a:off x="6369944" y="3646036"/>
                <a:ext cx="287649" cy="304622"/>
                <a:chOff x="5294854" y="3669176"/>
                <a:chExt cx="448118" cy="474559"/>
              </a:xfrm>
            </p:grpSpPr>
            <p:sp>
              <p:nvSpPr>
                <p:cNvPr id="54" name="타원 53"/>
                <p:cNvSpPr/>
                <p:nvPr/>
              </p:nvSpPr>
              <p:spPr bwMode="auto">
                <a:xfrm>
                  <a:off x="5343349" y="3739585"/>
                  <a:ext cx="381965" cy="381964"/>
                </a:xfrm>
                <a:prstGeom prst="ellips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342900" marR="0" indent="-34290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55" name="직사각형 54"/>
                <p:cNvSpPr/>
                <p:nvPr/>
              </p:nvSpPr>
              <p:spPr bwMode="auto">
                <a:xfrm>
                  <a:off x="5294854" y="3680749"/>
                  <a:ext cx="231493" cy="462986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342900" marR="0" indent="-34290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56" name="직사각형 55"/>
                <p:cNvSpPr/>
                <p:nvPr/>
              </p:nvSpPr>
              <p:spPr bwMode="auto">
                <a:xfrm>
                  <a:off x="5393804" y="3669176"/>
                  <a:ext cx="349168" cy="256570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342900" marR="0" indent="-34290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  <p:grpSp>
            <p:nvGrpSpPr>
              <p:cNvPr id="4" name="그룹 43"/>
              <p:cNvGrpSpPr/>
              <p:nvPr/>
            </p:nvGrpSpPr>
            <p:grpSpPr>
              <a:xfrm>
                <a:off x="8155649" y="3647146"/>
                <a:ext cx="320725" cy="310014"/>
                <a:chOff x="5276127" y="3660776"/>
                <a:chExt cx="499645" cy="482959"/>
              </a:xfrm>
            </p:grpSpPr>
            <p:sp>
              <p:nvSpPr>
                <p:cNvPr id="60" name="타원 59"/>
                <p:cNvSpPr/>
                <p:nvPr/>
              </p:nvSpPr>
              <p:spPr bwMode="auto">
                <a:xfrm>
                  <a:off x="5347800" y="3750197"/>
                  <a:ext cx="381966" cy="381964"/>
                </a:xfrm>
                <a:prstGeom prst="ellips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342900" marR="0" indent="-34290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61" name="직사각형 60"/>
                <p:cNvSpPr/>
                <p:nvPr/>
              </p:nvSpPr>
              <p:spPr bwMode="auto">
                <a:xfrm>
                  <a:off x="5544279" y="3680749"/>
                  <a:ext cx="231493" cy="462986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342900" marR="0" indent="-34290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62" name="직사각형 61"/>
                <p:cNvSpPr/>
                <p:nvPr/>
              </p:nvSpPr>
              <p:spPr bwMode="auto">
                <a:xfrm>
                  <a:off x="5276127" y="3660776"/>
                  <a:ext cx="466845" cy="266417"/>
                </a:xfrm>
                <a:prstGeom prst="rect">
                  <a:avLst/>
                </a:prstGeom>
                <a:solidFill>
                  <a:schemeClr val="bg1"/>
                </a:solidFill>
                <a:ln w="190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342900" marR="0" indent="-34290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  <p:cxnSp>
            <p:nvCxnSpPr>
              <p:cNvPr id="63" name="직선 연결선 62"/>
              <p:cNvCxnSpPr/>
              <p:nvPr/>
            </p:nvCxnSpPr>
            <p:spPr bwMode="auto">
              <a:xfrm flipV="1">
                <a:off x="6645350" y="3163110"/>
                <a:ext cx="0" cy="683545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7" name="직선 연결선 66"/>
              <p:cNvCxnSpPr/>
              <p:nvPr/>
            </p:nvCxnSpPr>
            <p:spPr bwMode="auto">
              <a:xfrm flipV="1">
                <a:off x="8198189" y="3170541"/>
                <a:ext cx="0" cy="690975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2" name="직선 연결선 71"/>
              <p:cNvCxnSpPr/>
              <p:nvPr/>
            </p:nvCxnSpPr>
            <p:spPr bwMode="auto">
              <a:xfrm>
                <a:off x="6333296" y="4380862"/>
                <a:ext cx="2162088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6" name="직선 연결선 75"/>
              <p:cNvCxnSpPr/>
              <p:nvPr/>
            </p:nvCxnSpPr>
            <p:spPr bwMode="auto">
              <a:xfrm flipV="1">
                <a:off x="6338744" y="3928385"/>
                <a:ext cx="0" cy="451363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7" name="직선 연결선 76"/>
              <p:cNvCxnSpPr/>
              <p:nvPr/>
            </p:nvCxnSpPr>
            <p:spPr bwMode="auto">
              <a:xfrm flipV="1">
                <a:off x="8495817" y="3950674"/>
                <a:ext cx="0" cy="433966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8" name="직선 연결선 77"/>
              <p:cNvCxnSpPr/>
              <p:nvPr/>
            </p:nvCxnSpPr>
            <p:spPr bwMode="auto">
              <a:xfrm>
                <a:off x="6338744" y="3938782"/>
                <a:ext cx="18587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0" name="직선 연결선 79"/>
              <p:cNvCxnSpPr/>
              <p:nvPr/>
            </p:nvCxnSpPr>
            <p:spPr bwMode="auto">
              <a:xfrm>
                <a:off x="8321767" y="3950603"/>
                <a:ext cx="173642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97" name="타원 96"/>
            <p:cNvSpPr/>
            <p:nvPr/>
          </p:nvSpPr>
          <p:spPr bwMode="auto">
            <a:xfrm>
              <a:off x="6348026" y="2552182"/>
              <a:ext cx="1552839" cy="1552838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8" name="직사각형 97"/>
            <p:cNvSpPr/>
            <p:nvPr/>
          </p:nvSpPr>
          <p:spPr bwMode="auto">
            <a:xfrm>
              <a:off x="6364919" y="3291931"/>
              <a:ext cx="1521781" cy="853032"/>
            </a:xfrm>
            <a:prstGeom prst="rect">
              <a:avLst/>
            </a:prstGeom>
            <a:solidFill>
              <a:schemeClr val="bg1">
                <a:alpha val="87000"/>
              </a:schemeClr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9" name="타원 98"/>
            <p:cNvSpPr/>
            <p:nvPr/>
          </p:nvSpPr>
          <p:spPr bwMode="auto">
            <a:xfrm>
              <a:off x="6726951" y="2908814"/>
              <a:ext cx="794992" cy="794991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00" name="직선 연결선 99"/>
            <p:cNvCxnSpPr/>
            <p:nvPr/>
          </p:nvCxnSpPr>
          <p:spPr bwMode="auto">
            <a:xfrm>
              <a:off x="7061292" y="3310027"/>
              <a:ext cx="103515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1" name="직선 연결선 100"/>
            <p:cNvCxnSpPr/>
            <p:nvPr/>
          </p:nvCxnSpPr>
          <p:spPr bwMode="auto">
            <a:xfrm>
              <a:off x="7112836" y="3263320"/>
              <a:ext cx="0" cy="94769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직선 화살표 연결선 104"/>
            <p:cNvCxnSpPr/>
            <p:nvPr/>
          </p:nvCxnSpPr>
          <p:spPr bwMode="auto">
            <a:xfrm>
              <a:off x="5880100" y="3352800"/>
              <a:ext cx="673100" cy="49530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108" name="직사각형 107"/>
          <p:cNvSpPr/>
          <p:nvPr/>
        </p:nvSpPr>
        <p:spPr>
          <a:xfrm>
            <a:off x="4953442" y="2947933"/>
            <a:ext cx="13537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Auto trim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Materials</a:t>
            </a:r>
          </a:p>
          <a:p>
            <a:pPr lvl="1"/>
            <a:r>
              <a:rPr lang="en-US" dirty="0" smtClean="0"/>
              <a:t>Mechanical, Elasticity, Elastic</a:t>
            </a:r>
          </a:p>
          <a:p>
            <a:pPr lvl="1"/>
            <a:r>
              <a:rPr lang="en-US" dirty="0" smtClean="0"/>
              <a:t>Young’s modulus = </a:t>
            </a:r>
            <a:r>
              <a:rPr lang="en-US" dirty="0" smtClean="0"/>
              <a:t>210E9</a:t>
            </a:r>
            <a:r>
              <a:rPr lang="en-US" dirty="0" smtClean="0"/>
              <a:t>, Poisson’s ratio = 0.3</a:t>
            </a:r>
          </a:p>
          <a:p>
            <a:r>
              <a:rPr lang="en-US" dirty="0" smtClean="0"/>
              <a:t>Sections</a:t>
            </a:r>
          </a:p>
          <a:p>
            <a:pPr lvl="1"/>
            <a:r>
              <a:rPr lang="en-US" dirty="0" smtClean="0"/>
              <a:t>Solid, Homogeneous</a:t>
            </a:r>
          </a:p>
          <a:p>
            <a:pPr lvl="1"/>
            <a:r>
              <a:rPr lang="en-US" dirty="0" smtClean="0"/>
              <a:t>Set plane stress/strain thickness to </a:t>
            </a:r>
            <a:r>
              <a:rPr lang="en-US" dirty="0" smtClean="0"/>
              <a:t>0.1 </a:t>
            </a:r>
            <a:r>
              <a:rPr lang="en-US" dirty="0" smtClean="0"/>
              <a:t>m</a:t>
            </a:r>
          </a:p>
          <a:p>
            <a:r>
              <a:rPr lang="en-US" dirty="0" smtClean="0"/>
              <a:t>Assign the section to the part</a:t>
            </a:r>
          </a:p>
          <a:p>
            <a:r>
              <a:rPr lang="en-US" dirty="0" smtClean="0"/>
              <a:t>Assembly, Instance</a:t>
            </a:r>
          </a:p>
          <a:p>
            <a:r>
              <a:rPr lang="en-US" dirty="0" smtClean="0"/>
              <a:t>Steps</a:t>
            </a:r>
          </a:p>
          <a:p>
            <a:pPr lvl="1"/>
            <a:r>
              <a:rPr lang="en-US" dirty="0" smtClean="0"/>
              <a:t>Linear perturbation, </a:t>
            </a:r>
            <a:r>
              <a:rPr lang="en-US" dirty="0" smtClean="0"/>
              <a:t>Static</a:t>
            </a:r>
            <a:endParaRPr lang="en-US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688" y="100013"/>
            <a:ext cx="9050337" cy="496887"/>
          </a:xfrm>
        </p:spPr>
        <p:txBody>
          <a:bodyPr/>
          <a:lstStyle/>
          <a:p>
            <a:r>
              <a:rPr lang="en-US" dirty="0" smtClean="0"/>
              <a:t>PROPERTY / ASSEMBLY </a:t>
            </a:r>
            <a:r>
              <a:rPr lang="en-US" dirty="0" smtClean="0"/>
              <a:t>/ </a:t>
            </a:r>
            <a:r>
              <a:rPr lang="en-US" dirty="0" smtClean="0"/>
              <a:t>STEPS MODULES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How to apply loads at the center of shaft hole?</a:t>
            </a:r>
          </a:p>
          <a:p>
            <a:pPr lvl="1"/>
            <a:r>
              <a:rPr lang="en-US" dirty="0" smtClean="0"/>
              <a:t>Side tool bar/Create a reference point (RP) at the center of the shaft hole</a:t>
            </a:r>
          </a:p>
          <a:p>
            <a:pPr lvl="1"/>
            <a:r>
              <a:rPr lang="en-US" dirty="0" smtClean="0"/>
              <a:t>Menu/Constraint/Create/MPC Constraint </a:t>
            </a:r>
            <a:r>
              <a:rPr lang="en-US" dirty="0" smtClean="0"/>
              <a:t>MPC (Multiple point constraints)</a:t>
            </a:r>
          </a:p>
          <a:p>
            <a:pPr lvl="1"/>
            <a:r>
              <a:rPr lang="en-US" dirty="0" smtClean="0"/>
              <a:t>Select the RP as the MPC control point (master node) </a:t>
            </a:r>
          </a:p>
          <a:p>
            <a:pPr lvl="1"/>
            <a:r>
              <a:rPr lang="en-US" dirty="0" smtClean="0"/>
              <a:t>Select the circumference of the hole shaft as the slave nodes</a:t>
            </a:r>
          </a:p>
          <a:p>
            <a:pPr lvl="1"/>
            <a:r>
              <a:rPr lang="en-US" dirty="0" smtClean="0"/>
              <a:t>MPC type select as of Beam</a:t>
            </a:r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29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INTERACTION MODULE (MPC)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94240" y="4129172"/>
            <a:ext cx="2544760" cy="2150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1313" y="4186238"/>
            <a:ext cx="208597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" name="직사각형 68"/>
          <p:cNvSpPr/>
          <p:nvPr/>
        </p:nvSpPr>
        <p:spPr>
          <a:xfrm>
            <a:off x="1728044" y="6314358"/>
            <a:ext cx="22851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Reference Point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0" name="직사각형 69"/>
          <p:cNvSpPr/>
          <p:nvPr/>
        </p:nvSpPr>
        <p:spPr>
          <a:xfrm>
            <a:off x="4547444" y="6339758"/>
            <a:ext cx="28947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Applied Beam type MPCs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Beam type</a:t>
            </a:r>
          </a:p>
          <a:p>
            <a:pPr lvl="1"/>
            <a:r>
              <a:rPr lang="en-US" dirty="0" smtClean="0"/>
              <a:t>Provide a rigid beam between the master node and slave nodes</a:t>
            </a:r>
          </a:p>
          <a:p>
            <a:pPr lvl="1"/>
            <a:r>
              <a:rPr lang="en-US" dirty="0" smtClean="0"/>
              <a:t>Constraint the “displacement” and “rotation” of the master node to the “displacement” and “rotation” of the slave nodes.</a:t>
            </a:r>
          </a:p>
          <a:p>
            <a:pPr lvl="1"/>
            <a:r>
              <a:rPr lang="en-US" dirty="0" smtClean="0"/>
              <a:t>Distant between the master and slave nodes remain the same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Pin </a:t>
            </a:r>
            <a:r>
              <a:rPr lang="en-US" dirty="0" smtClean="0"/>
              <a:t>type</a:t>
            </a:r>
          </a:p>
          <a:p>
            <a:pPr lvl="1"/>
            <a:r>
              <a:rPr lang="en-US" dirty="0" smtClean="0"/>
              <a:t>Constraint equal global displacements </a:t>
            </a:r>
            <a:r>
              <a:rPr lang="en-US" dirty="0" smtClean="0"/>
              <a:t>between the master node and slave nodes</a:t>
            </a:r>
          </a:p>
          <a:p>
            <a:pPr lvl="1"/>
            <a:r>
              <a:rPr lang="en-US" dirty="0" smtClean="0"/>
              <a:t>Constraint the “displacement” </a:t>
            </a:r>
            <a:r>
              <a:rPr lang="en-US" dirty="0" smtClean="0"/>
              <a:t>of </a:t>
            </a:r>
            <a:r>
              <a:rPr lang="en-US" dirty="0" smtClean="0"/>
              <a:t>the master node to the “displacement” </a:t>
            </a:r>
            <a:r>
              <a:rPr lang="en-US" dirty="0" smtClean="0"/>
              <a:t>of </a:t>
            </a:r>
            <a:r>
              <a:rPr lang="en-US" dirty="0" smtClean="0"/>
              <a:t>the slave nodes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29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MPC</a:t>
            </a:r>
            <a:r>
              <a:rPr lang="en-US" dirty="0" smtClean="0"/>
              <a:t> </a:t>
            </a:r>
            <a:r>
              <a:rPr lang="en-US" dirty="0" smtClean="0"/>
              <a:t>Types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Loads</a:t>
            </a:r>
          </a:p>
          <a:p>
            <a:pPr lvl="1"/>
            <a:r>
              <a:rPr lang="en-US" dirty="0" smtClean="0"/>
              <a:t>Mechanical, Concentrated force, Uniform, </a:t>
            </a:r>
            <a:br>
              <a:rPr lang="en-US" dirty="0" smtClean="0"/>
            </a:br>
            <a:r>
              <a:rPr lang="en-US" dirty="0" smtClean="0"/>
              <a:t>CF1 = -200kN CF2 = 150kN</a:t>
            </a:r>
          </a:p>
          <a:p>
            <a:r>
              <a:rPr lang="en-US" dirty="0" smtClean="0"/>
              <a:t>BCs</a:t>
            </a:r>
            <a:endParaRPr lang="en-US" dirty="0" smtClean="0"/>
          </a:p>
          <a:p>
            <a:pPr lvl="1"/>
            <a:r>
              <a:rPr lang="en-US" dirty="0" smtClean="0"/>
              <a:t>Step1, </a:t>
            </a:r>
            <a:r>
              <a:rPr lang="en-US" dirty="0" smtClean="0"/>
              <a:t>ENCASTRE</a:t>
            </a:r>
          </a:p>
          <a:p>
            <a:r>
              <a:rPr lang="en-US" dirty="0" smtClean="0"/>
              <a:t>Analysis, Create Job, Data Check, Submit</a:t>
            </a:r>
          </a:p>
          <a:p>
            <a:r>
              <a:rPr lang="en-US" dirty="0" smtClean="0"/>
              <a:t>Results</a:t>
            </a:r>
            <a:endParaRPr lang="en-US" dirty="0" smtClean="0"/>
          </a:p>
          <a:p>
            <a:pPr lvl="1"/>
            <a:r>
              <a:rPr lang="en-US" dirty="0" smtClean="0"/>
              <a:t>Max Von Mises 37 </a:t>
            </a:r>
            <a:r>
              <a:rPr lang="en-US" dirty="0" err="1" smtClean="0"/>
              <a:t>MPa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688" y="100013"/>
            <a:ext cx="9050337" cy="496887"/>
          </a:xfrm>
        </p:spPr>
        <p:txBody>
          <a:bodyPr/>
          <a:lstStyle/>
          <a:p>
            <a:r>
              <a:rPr lang="en-US" dirty="0" smtClean="0"/>
              <a:t>LOAD</a:t>
            </a:r>
            <a:r>
              <a:rPr lang="en-US" dirty="0" smtClean="0"/>
              <a:t>S / JOB / VISUALIZATION MODULES</a:t>
            </a:r>
            <a:endParaRPr lang="en-US" dirty="0"/>
          </a:p>
        </p:txBody>
      </p:sp>
      <p:grpSp>
        <p:nvGrpSpPr>
          <p:cNvPr id="2" name="그룹 3"/>
          <p:cNvGrpSpPr/>
          <p:nvPr/>
        </p:nvGrpSpPr>
        <p:grpSpPr>
          <a:xfrm>
            <a:off x="6366493" y="1183482"/>
            <a:ext cx="1825007" cy="1651635"/>
            <a:chOff x="6163293" y="2529032"/>
            <a:chExt cx="2162521" cy="1957086"/>
          </a:xfrm>
        </p:grpSpPr>
        <p:cxnSp>
          <p:nvCxnSpPr>
            <p:cNvPr id="5" name="직선 연결선 4"/>
            <p:cNvCxnSpPr/>
            <p:nvPr/>
          </p:nvCxnSpPr>
          <p:spPr bwMode="auto">
            <a:xfrm>
              <a:off x="6163293" y="4482340"/>
              <a:ext cx="2162088" cy="0"/>
            </a:xfrm>
            <a:prstGeom prst="line">
              <a:avLst/>
            </a:prstGeom>
            <a:noFill/>
            <a:ln w="412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직선 연결선 6"/>
            <p:cNvCxnSpPr/>
            <p:nvPr/>
          </p:nvCxnSpPr>
          <p:spPr bwMode="auto">
            <a:xfrm flipV="1">
              <a:off x="6168741" y="4029863"/>
              <a:ext cx="0" cy="451363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직선 연결선 7"/>
            <p:cNvCxnSpPr/>
            <p:nvPr/>
          </p:nvCxnSpPr>
          <p:spPr bwMode="auto">
            <a:xfrm flipV="1">
              <a:off x="8325814" y="4052152"/>
              <a:ext cx="0" cy="433966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" name="타원 8"/>
            <p:cNvSpPr/>
            <p:nvPr/>
          </p:nvSpPr>
          <p:spPr bwMode="auto">
            <a:xfrm>
              <a:off x="6475347" y="2529032"/>
              <a:ext cx="1552839" cy="1552838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0" name="직선 연결선 9"/>
            <p:cNvCxnSpPr/>
            <p:nvPr/>
          </p:nvCxnSpPr>
          <p:spPr bwMode="auto">
            <a:xfrm>
              <a:off x="7188613" y="3286877"/>
              <a:ext cx="103515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직사각형 10"/>
            <p:cNvSpPr/>
            <p:nvPr/>
          </p:nvSpPr>
          <p:spPr bwMode="auto">
            <a:xfrm>
              <a:off x="6445627" y="3301736"/>
              <a:ext cx="1627139" cy="839573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타원 11"/>
            <p:cNvSpPr/>
            <p:nvPr/>
          </p:nvSpPr>
          <p:spPr bwMode="auto">
            <a:xfrm>
              <a:off x="6854272" y="2885664"/>
              <a:ext cx="794992" cy="794991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3" name="직선 연결선 12"/>
            <p:cNvCxnSpPr/>
            <p:nvPr/>
          </p:nvCxnSpPr>
          <p:spPr bwMode="auto">
            <a:xfrm>
              <a:off x="7240157" y="3240170"/>
              <a:ext cx="0" cy="94769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3" name="그룹 43"/>
            <p:cNvGrpSpPr/>
            <p:nvPr/>
          </p:nvGrpSpPr>
          <p:grpSpPr>
            <a:xfrm>
              <a:off x="7985646" y="3748624"/>
              <a:ext cx="320725" cy="310014"/>
              <a:chOff x="5276127" y="3660776"/>
              <a:chExt cx="499645" cy="482959"/>
            </a:xfrm>
          </p:grpSpPr>
          <p:sp>
            <p:nvSpPr>
              <p:cNvPr id="23" name="타원 22"/>
              <p:cNvSpPr/>
              <p:nvPr/>
            </p:nvSpPr>
            <p:spPr bwMode="auto">
              <a:xfrm>
                <a:off x="5347800" y="3750197"/>
                <a:ext cx="381966" cy="381964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4" name="직사각형 23"/>
              <p:cNvSpPr/>
              <p:nvPr/>
            </p:nvSpPr>
            <p:spPr bwMode="auto">
              <a:xfrm>
                <a:off x="5544279" y="3680749"/>
                <a:ext cx="231493" cy="462986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5" name="직사각형 24"/>
              <p:cNvSpPr/>
              <p:nvPr/>
            </p:nvSpPr>
            <p:spPr bwMode="auto">
              <a:xfrm>
                <a:off x="5276127" y="3660776"/>
                <a:ext cx="466845" cy="266417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15" name="직선 연결선 14"/>
            <p:cNvCxnSpPr/>
            <p:nvPr/>
          </p:nvCxnSpPr>
          <p:spPr bwMode="auto">
            <a:xfrm flipV="1">
              <a:off x="8028186" y="3272019"/>
              <a:ext cx="0" cy="690975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직선 연결선 15"/>
            <p:cNvCxnSpPr/>
            <p:nvPr/>
          </p:nvCxnSpPr>
          <p:spPr bwMode="auto">
            <a:xfrm>
              <a:off x="8151764" y="4052081"/>
              <a:ext cx="173642" cy="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4" name="그룹 38"/>
            <p:cNvGrpSpPr/>
            <p:nvPr/>
          </p:nvGrpSpPr>
          <p:grpSpPr>
            <a:xfrm>
              <a:off x="6199941" y="3747514"/>
              <a:ext cx="287649" cy="304622"/>
              <a:chOff x="5294854" y="3669176"/>
              <a:chExt cx="448118" cy="474559"/>
            </a:xfrm>
          </p:grpSpPr>
          <p:sp>
            <p:nvSpPr>
              <p:cNvPr id="20" name="타원 19"/>
              <p:cNvSpPr/>
              <p:nvPr/>
            </p:nvSpPr>
            <p:spPr bwMode="auto">
              <a:xfrm>
                <a:off x="5343349" y="3739585"/>
                <a:ext cx="381965" cy="381964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1" name="직사각형 20"/>
              <p:cNvSpPr/>
              <p:nvPr/>
            </p:nvSpPr>
            <p:spPr bwMode="auto">
              <a:xfrm>
                <a:off x="5294854" y="3680749"/>
                <a:ext cx="231493" cy="462986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2" name="직사각형 21"/>
              <p:cNvSpPr/>
              <p:nvPr/>
            </p:nvSpPr>
            <p:spPr bwMode="auto">
              <a:xfrm>
                <a:off x="5393804" y="3669176"/>
                <a:ext cx="349168" cy="25657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18" name="직선 연결선 17"/>
            <p:cNvCxnSpPr/>
            <p:nvPr/>
          </p:nvCxnSpPr>
          <p:spPr bwMode="auto">
            <a:xfrm flipV="1">
              <a:off x="6475347" y="3264588"/>
              <a:ext cx="0" cy="683545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직선 연결선 18"/>
            <p:cNvCxnSpPr/>
            <p:nvPr/>
          </p:nvCxnSpPr>
          <p:spPr bwMode="auto">
            <a:xfrm>
              <a:off x="6168741" y="4040260"/>
              <a:ext cx="185870" cy="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6" name="직사각형 25"/>
          <p:cNvSpPr/>
          <p:nvPr/>
        </p:nvSpPr>
        <p:spPr>
          <a:xfrm>
            <a:off x="6574122" y="2887817"/>
            <a:ext cx="14029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FIXED BC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27" name="직선 화살표 연결선 26"/>
          <p:cNvCxnSpPr/>
          <p:nvPr/>
        </p:nvCxnSpPr>
        <p:spPr bwMode="auto">
          <a:xfrm flipH="1">
            <a:off x="7272278" y="1825094"/>
            <a:ext cx="462987" cy="0"/>
          </a:xfrm>
          <a:prstGeom prst="straightConnector1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직선 화살표 연결선 27"/>
          <p:cNvCxnSpPr/>
          <p:nvPr/>
        </p:nvCxnSpPr>
        <p:spPr bwMode="auto">
          <a:xfrm>
            <a:off x="7285782" y="1303109"/>
            <a:ext cx="0" cy="534364"/>
          </a:xfrm>
          <a:prstGeom prst="straightConnector1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/>
          </a:ln>
          <a:effectLst/>
        </p:spPr>
      </p:cxn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70375" y="3685247"/>
            <a:ext cx="4035425" cy="2797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A BRACKET DESIGN</a:t>
            </a:r>
            <a:endParaRPr lang="en-US" dirty="0"/>
          </a:p>
        </p:txBody>
      </p:sp>
      <p:sp>
        <p:nvSpPr>
          <p:cNvPr id="8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bracket design</a:t>
            </a:r>
            <a:endParaRPr lang="en-US" dirty="0" smtClean="0"/>
          </a:p>
          <a:p>
            <a:pPr lvl="1"/>
            <a:r>
              <a:rPr lang="en-US" dirty="0" smtClean="0"/>
              <a:t>Maximum stress is of 50MPa</a:t>
            </a:r>
          </a:p>
          <a:p>
            <a:pPr lvl="1"/>
            <a:r>
              <a:rPr lang="en-US" dirty="0" smtClean="0"/>
              <a:t>Find optimum size of the outer radius (</a:t>
            </a:r>
            <a:r>
              <a:rPr lang="en-US" dirty="0" smtClean="0"/>
              <a:t>R</a:t>
            </a:r>
            <a:r>
              <a:rPr lang="en-US" baseline="-25000" dirty="0" smtClean="0"/>
              <a:t>out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0.07 m </a:t>
            </a:r>
            <a:r>
              <a:rPr lang="en-US" dirty="0" smtClean="0"/>
              <a:t>≤ </a:t>
            </a:r>
            <a:r>
              <a:rPr lang="en-US" dirty="0" smtClean="0"/>
              <a:t>R</a:t>
            </a:r>
            <a:r>
              <a:rPr lang="en-US" baseline="-25000" dirty="0" smtClean="0"/>
              <a:t>out</a:t>
            </a:r>
            <a:r>
              <a:rPr lang="en-US" dirty="0" smtClean="0"/>
              <a:t> ≤ 0.1 m 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grpSp>
        <p:nvGrpSpPr>
          <p:cNvPr id="52" name="그룹 51"/>
          <p:cNvGrpSpPr/>
          <p:nvPr/>
        </p:nvGrpSpPr>
        <p:grpSpPr>
          <a:xfrm>
            <a:off x="3171084" y="2185176"/>
            <a:ext cx="5733114" cy="4468251"/>
            <a:chOff x="2193184" y="1829576"/>
            <a:chExt cx="5733114" cy="4468251"/>
          </a:xfrm>
        </p:grpSpPr>
        <p:sp>
          <p:nvSpPr>
            <p:cNvPr id="53" name="타원 52"/>
            <p:cNvSpPr/>
            <p:nvPr/>
          </p:nvSpPr>
          <p:spPr bwMode="auto">
            <a:xfrm>
              <a:off x="3310360" y="2384376"/>
              <a:ext cx="2419108" cy="2419108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4" name="직사각형 53"/>
            <p:cNvSpPr/>
            <p:nvPr/>
          </p:nvSpPr>
          <p:spPr bwMode="auto">
            <a:xfrm>
              <a:off x="3264060" y="3588143"/>
              <a:ext cx="2534857" cy="1307939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5" name="타원 54"/>
            <p:cNvSpPr/>
            <p:nvPr/>
          </p:nvSpPr>
          <p:spPr bwMode="auto">
            <a:xfrm>
              <a:off x="3900673" y="2939960"/>
              <a:ext cx="1238487" cy="1238487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56" name="그룹 38"/>
            <p:cNvGrpSpPr/>
            <p:nvPr/>
          </p:nvGrpSpPr>
          <p:grpSpPr>
            <a:xfrm>
              <a:off x="2892890" y="4271028"/>
              <a:ext cx="448118" cy="474559"/>
              <a:chOff x="5294854" y="3669176"/>
              <a:chExt cx="448118" cy="474559"/>
            </a:xfrm>
          </p:grpSpPr>
          <p:sp>
            <p:nvSpPr>
              <p:cNvPr id="113" name="타원 112"/>
              <p:cNvSpPr/>
              <p:nvPr/>
            </p:nvSpPr>
            <p:spPr bwMode="auto">
              <a:xfrm>
                <a:off x="5335929" y="3750197"/>
                <a:ext cx="381965" cy="381965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14" name="직사각형 113"/>
              <p:cNvSpPr/>
              <p:nvPr/>
            </p:nvSpPr>
            <p:spPr bwMode="auto">
              <a:xfrm>
                <a:off x="5294854" y="3680749"/>
                <a:ext cx="231493" cy="462986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15" name="직사각형 114"/>
              <p:cNvSpPr/>
              <p:nvPr/>
            </p:nvSpPr>
            <p:spPr bwMode="auto">
              <a:xfrm>
                <a:off x="5393804" y="3669176"/>
                <a:ext cx="349168" cy="25657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58" name="그룹 43"/>
            <p:cNvGrpSpPr/>
            <p:nvPr/>
          </p:nvGrpSpPr>
          <p:grpSpPr>
            <a:xfrm>
              <a:off x="5674771" y="4284332"/>
              <a:ext cx="499645" cy="482959"/>
              <a:chOff x="5276127" y="3660776"/>
              <a:chExt cx="499645" cy="482959"/>
            </a:xfrm>
          </p:grpSpPr>
          <p:sp>
            <p:nvSpPr>
              <p:cNvPr id="109" name="타원 108"/>
              <p:cNvSpPr/>
              <p:nvPr/>
            </p:nvSpPr>
            <p:spPr bwMode="auto">
              <a:xfrm>
                <a:off x="5335929" y="3750197"/>
                <a:ext cx="381965" cy="381965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11" name="직사각형 110"/>
              <p:cNvSpPr/>
              <p:nvPr/>
            </p:nvSpPr>
            <p:spPr bwMode="auto">
              <a:xfrm>
                <a:off x="5544279" y="3680749"/>
                <a:ext cx="231493" cy="462986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12" name="직사각형 111"/>
              <p:cNvSpPr/>
              <p:nvPr/>
            </p:nvSpPr>
            <p:spPr bwMode="auto">
              <a:xfrm>
                <a:off x="5276127" y="3660776"/>
                <a:ext cx="466845" cy="266417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60" name="직선 연결선 59"/>
            <p:cNvCxnSpPr/>
            <p:nvPr/>
          </p:nvCxnSpPr>
          <p:spPr bwMode="auto">
            <a:xfrm flipV="1">
              <a:off x="3310360" y="3530271"/>
              <a:ext cx="0" cy="1064869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61" name="그룹 61"/>
            <p:cNvGrpSpPr/>
            <p:nvPr/>
          </p:nvGrpSpPr>
          <p:grpSpPr>
            <a:xfrm>
              <a:off x="4421530" y="3492231"/>
              <a:ext cx="161262" cy="147637"/>
              <a:chOff x="4548851" y="3538538"/>
              <a:chExt cx="161262" cy="147637"/>
            </a:xfrm>
          </p:grpSpPr>
          <p:cxnSp>
            <p:nvCxnSpPr>
              <p:cNvPr id="107" name="직선 연결선 106"/>
              <p:cNvCxnSpPr/>
              <p:nvPr/>
            </p:nvCxnSpPr>
            <p:spPr bwMode="auto">
              <a:xfrm>
                <a:off x="4548851" y="3611301"/>
                <a:ext cx="161262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8" name="직선 연결선 107"/>
              <p:cNvCxnSpPr/>
              <p:nvPr/>
            </p:nvCxnSpPr>
            <p:spPr bwMode="auto">
              <a:xfrm>
                <a:off x="4629150" y="3538538"/>
                <a:ext cx="0" cy="147637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62" name="직선 화살표 연결선 61"/>
            <p:cNvCxnSpPr/>
            <p:nvPr/>
          </p:nvCxnSpPr>
          <p:spPr bwMode="auto">
            <a:xfrm>
              <a:off x="6562605" y="3541845"/>
              <a:ext cx="0" cy="189535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63" name="직사각형 62"/>
            <p:cNvSpPr/>
            <p:nvPr/>
          </p:nvSpPr>
          <p:spPr>
            <a:xfrm>
              <a:off x="6637140" y="4284974"/>
              <a:ext cx="67839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0.15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64" name="직사각형 63"/>
            <p:cNvSpPr/>
            <p:nvPr/>
          </p:nvSpPr>
          <p:spPr>
            <a:xfrm>
              <a:off x="5351144" y="1829576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R0.1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65" name="직사각형 64"/>
            <p:cNvSpPr/>
            <p:nvPr/>
          </p:nvSpPr>
          <p:spPr>
            <a:xfrm>
              <a:off x="2725626" y="2398662"/>
              <a:ext cx="88197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R0.05</a:t>
              </a:r>
              <a:endParaRPr lang="en-US" sz="2000" dirty="0">
                <a:latin typeface="Comic Sans MS" pitchFamily="66" charset="0"/>
              </a:endParaRPr>
            </a:p>
          </p:txBody>
        </p:sp>
        <p:cxnSp>
          <p:nvCxnSpPr>
            <p:cNvPr id="66" name="직선 연결선 65"/>
            <p:cNvCxnSpPr/>
            <p:nvPr/>
          </p:nvCxnSpPr>
          <p:spPr bwMode="auto">
            <a:xfrm>
              <a:off x="4699322" y="3553420"/>
              <a:ext cx="2004349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직선 연결선 66"/>
            <p:cNvCxnSpPr/>
            <p:nvPr/>
          </p:nvCxnSpPr>
          <p:spPr bwMode="auto">
            <a:xfrm>
              <a:off x="4502552" y="5198937"/>
              <a:ext cx="1691834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72" name="직선 연결선 71"/>
            <p:cNvCxnSpPr/>
            <p:nvPr/>
          </p:nvCxnSpPr>
          <p:spPr bwMode="auto">
            <a:xfrm flipV="1">
              <a:off x="5729468" y="3541847"/>
              <a:ext cx="0" cy="1076443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6" name="직선 연결선 75"/>
            <p:cNvCxnSpPr/>
            <p:nvPr/>
          </p:nvCxnSpPr>
          <p:spPr bwMode="auto">
            <a:xfrm>
              <a:off x="2824223" y="5427361"/>
              <a:ext cx="3368233" cy="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직선 연결선 76"/>
            <p:cNvCxnSpPr/>
            <p:nvPr/>
          </p:nvCxnSpPr>
          <p:spPr bwMode="auto">
            <a:xfrm flipV="1">
              <a:off x="2832711" y="4722463"/>
              <a:ext cx="0" cy="703162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8" name="직선 연결선 77"/>
            <p:cNvCxnSpPr/>
            <p:nvPr/>
          </p:nvCxnSpPr>
          <p:spPr bwMode="auto">
            <a:xfrm flipV="1">
              <a:off x="6193131" y="4757187"/>
              <a:ext cx="0" cy="676059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직선 연결선 79"/>
            <p:cNvCxnSpPr/>
            <p:nvPr/>
          </p:nvCxnSpPr>
          <p:spPr bwMode="auto">
            <a:xfrm>
              <a:off x="2832711" y="4738661"/>
              <a:ext cx="289560" cy="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직선 연결선 80"/>
            <p:cNvCxnSpPr/>
            <p:nvPr/>
          </p:nvCxnSpPr>
          <p:spPr bwMode="auto">
            <a:xfrm>
              <a:off x="5921986" y="4757076"/>
              <a:ext cx="270510" cy="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직선 연결선 81"/>
            <p:cNvCxnSpPr/>
            <p:nvPr/>
          </p:nvCxnSpPr>
          <p:spPr bwMode="auto">
            <a:xfrm>
              <a:off x="4946972" y="5418270"/>
              <a:ext cx="1794076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직선 화살표 연결선 82"/>
            <p:cNvCxnSpPr/>
            <p:nvPr/>
          </p:nvCxnSpPr>
          <p:spPr bwMode="auto">
            <a:xfrm>
              <a:off x="4504240" y="3728973"/>
              <a:ext cx="0" cy="172269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84" name="직사각형 83"/>
            <p:cNvSpPr/>
            <p:nvPr/>
          </p:nvSpPr>
          <p:spPr>
            <a:xfrm>
              <a:off x="4926016" y="4761465"/>
              <a:ext cx="67839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0.15</a:t>
              </a:r>
              <a:endParaRPr lang="en-US" sz="2000" dirty="0">
                <a:latin typeface="Comic Sans MS" pitchFamily="66" charset="0"/>
              </a:endParaRPr>
            </a:p>
          </p:txBody>
        </p:sp>
        <p:cxnSp>
          <p:nvCxnSpPr>
            <p:cNvPr id="88" name="직선 연결선 87"/>
            <p:cNvCxnSpPr/>
            <p:nvPr/>
          </p:nvCxnSpPr>
          <p:spPr bwMode="auto">
            <a:xfrm>
              <a:off x="5516058" y="5420199"/>
              <a:ext cx="1794076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0" name="직선 연결선 89"/>
            <p:cNvCxnSpPr/>
            <p:nvPr/>
          </p:nvCxnSpPr>
          <p:spPr bwMode="auto">
            <a:xfrm>
              <a:off x="6119870" y="4762365"/>
              <a:ext cx="1172180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1" name="직선 화살표 연결선 90"/>
            <p:cNvCxnSpPr/>
            <p:nvPr/>
          </p:nvCxnSpPr>
          <p:spPr bwMode="auto">
            <a:xfrm>
              <a:off x="7154842" y="4757187"/>
              <a:ext cx="0" cy="658792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92" name="직사각형 91"/>
            <p:cNvSpPr/>
            <p:nvPr/>
          </p:nvSpPr>
          <p:spPr>
            <a:xfrm>
              <a:off x="7206229" y="4911937"/>
              <a:ext cx="72006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0.05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93" name="직사각형 92"/>
            <p:cNvSpPr/>
            <p:nvPr/>
          </p:nvSpPr>
          <p:spPr>
            <a:xfrm>
              <a:off x="2193184" y="3718173"/>
              <a:ext cx="891591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Fillet</a:t>
              </a:r>
            </a:p>
            <a:p>
              <a:r>
                <a:rPr lang="en-US" sz="2000" dirty="0" smtClean="0">
                  <a:latin typeface="Comic Sans MS" pitchFamily="66" charset="0"/>
                </a:rPr>
                <a:t>R0.02</a:t>
              </a:r>
              <a:endParaRPr lang="en-US" sz="2000" dirty="0">
                <a:latin typeface="Comic Sans MS" pitchFamily="66" charset="0"/>
              </a:endParaRPr>
            </a:p>
          </p:txBody>
        </p:sp>
        <p:cxnSp>
          <p:nvCxnSpPr>
            <p:cNvPr id="94" name="직선 화살표 연결선 93"/>
            <p:cNvCxnSpPr>
              <a:stCxn id="115" idx="1"/>
              <a:endCxn id="113" idx="5"/>
            </p:cNvCxnSpPr>
            <p:nvPr/>
          </p:nvCxnSpPr>
          <p:spPr bwMode="auto">
            <a:xfrm>
              <a:off x="2991840" y="4399313"/>
              <a:ext cx="268152" cy="278764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95" name="직선 화살표 연결선 94"/>
            <p:cNvCxnSpPr/>
            <p:nvPr/>
          </p:nvCxnSpPr>
          <p:spPr bwMode="auto">
            <a:xfrm>
              <a:off x="3507134" y="2801067"/>
              <a:ext cx="509287" cy="39354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96" name="직선 화살표 연결선 95"/>
            <p:cNvCxnSpPr/>
            <p:nvPr/>
          </p:nvCxnSpPr>
          <p:spPr bwMode="auto">
            <a:xfrm flipH="1">
              <a:off x="5117940" y="2210757"/>
              <a:ext cx="264288" cy="337597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97" name="직선 연결선 96"/>
            <p:cNvCxnSpPr/>
            <p:nvPr/>
          </p:nvCxnSpPr>
          <p:spPr bwMode="auto">
            <a:xfrm>
              <a:off x="5370653" y="2222331"/>
              <a:ext cx="636608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" name="직선 연결선 97"/>
            <p:cNvCxnSpPr/>
            <p:nvPr/>
          </p:nvCxnSpPr>
          <p:spPr bwMode="auto">
            <a:xfrm>
              <a:off x="2801078" y="2802996"/>
              <a:ext cx="719560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9" name="직선 연결선 98"/>
            <p:cNvCxnSpPr/>
            <p:nvPr/>
          </p:nvCxnSpPr>
          <p:spPr bwMode="auto">
            <a:xfrm>
              <a:off x="2282141" y="4402230"/>
              <a:ext cx="719560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0" name="직선 화살표 연결선 99"/>
            <p:cNvCxnSpPr/>
            <p:nvPr/>
          </p:nvCxnSpPr>
          <p:spPr bwMode="auto">
            <a:xfrm flipH="1">
              <a:off x="4490978" y="3564994"/>
              <a:ext cx="462987" cy="0"/>
            </a:xfrm>
            <a:prstGeom prst="straightConnector1">
              <a:avLst/>
            </a:prstGeom>
            <a:noFill/>
            <a:ln w="698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1" name="직선 화살표 연결선 100"/>
            <p:cNvCxnSpPr/>
            <p:nvPr/>
          </p:nvCxnSpPr>
          <p:spPr bwMode="auto">
            <a:xfrm>
              <a:off x="4504482" y="3055709"/>
              <a:ext cx="0" cy="534364"/>
            </a:xfrm>
            <a:prstGeom prst="straightConnector1">
              <a:avLst/>
            </a:prstGeom>
            <a:noFill/>
            <a:ln w="698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sp>
          <p:nvSpPr>
            <p:cNvPr id="102" name="직사각형 101"/>
            <p:cNvSpPr/>
            <p:nvPr/>
          </p:nvSpPr>
          <p:spPr>
            <a:xfrm>
              <a:off x="4694522" y="3650295"/>
              <a:ext cx="95731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150kN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103" name="직사각형 102"/>
            <p:cNvSpPr/>
            <p:nvPr/>
          </p:nvSpPr>
          <p:spPr>
            <a:xfrm>
              <a:off x="4534403" y="2841997"/>
              <a:ext cx="95731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100kN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105" name="직사각형 104"/>
            <p:cNvSpPr/>
            <p:nvPr/>
          </p:nvSpPr>
          <p:spPr>
            <a:xfrm>
              <a:off x="3932522" y="5897717"/>
              <a:ext cx="140294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omic Sans MS" pitchFamily="66" charset="0"/>
                </a:rPr>
                <a:t>FIXED BC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106" name="Rectangle 21" descr="Dark upward diagonal"/>
            <p:cNvSpPr>
              <a:spLocks noChangeAspect="1" noChangeArrowheads="1"/>
            </p:cNvSpPr>
            <p:nvPr/>
          </p:nvSpPr>
          <p:spPr bwMode="auto">
            <a:xfrm>
              <a:off x="2422322" y="5433928"/>
              <a:ext cx="4186821" cy="435383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A_MyClas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omic Sans MS" pitchFamily="66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A_MyClass</Template>
  <TotalTime>27824</TotalTime>
  <Words>736</Words>
  <Application>Microsoft Office PowerPoint</Application>
  <PresentationFormat>화면 슬라이드 쇼(4:3)</PresentationFormat>
  <Paragraphs>222</Paragraphs>
  <Slides>22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8" baseType="lpstr">
      <vt:lpstr>Arial</vt:lpstr>
      <vt:lpstr>Comic Sans MS</vt:lpstr>
      <vt:lpstr>Symbol</vt:lpstr>
      <vt:lpstr>Times New Roman</vt:lpstr>
      <vt:lpstr>Calibri</vt:lpstr>
      <vt:lpstr>A_MyClass</vt:lpstr>
      <vt:lpstr>Tutorial 5-1:   Part Sketch / Geometric Constraints</vt:lpstr>
      <vt:lpstr>A BRACKET ANALYSIS</vt:lpstr>
      <vt:lpstr>PART MODULE (SKETCH)</vt:lpstr>
      <vt:lpstr>PART MODULE (SKETCH)</vt:lpstr>
      <vt:lpstr>PROPERTY / ASSEMBLY / STEPS MODULES</vt:lpstr>
      <vt:lpstr>INTERACTION MODULE (MPC)</vt:lpstr>
      <vt:lpstr>MPC Types</vt:lpstr>
      <vt:lpstr>LOADS / JOB / VISUALIZATION MODULES</vt:lpstr>
      <vt:lpstr>A BRACKET DESIGN</vt:lpstr>
      <vt:lpstr>PART MODULE</vt:lpstr>
      <vt:lpstr>GEOMETRIC CONSTRAINTS</vt:lpstr>
      <vt:lpstr>GEOMETRIC CONSTRAINTS</vt:lpstr>
      <vt:lpstr>Tutorial 5-2:   2D Plane (basic modeling technique)</vt:lpstr>
      <vt:lpstr>PANEL WITH A HOLE</vt:lpstr>
      <vt:lpstr>PANEL WITH A HOLE</vt:lpstr>
      <vt:lpstr>PARTS MODULE</vt:lpstr>
      <vt:lpstr>PROPERTY / ASSEMBLY / STEPS MODULES</vt:lpstr>
      <vt:lpstr>LOADS MODULE</vt:lpstr>
      <vt:lpstr>MESH MODULE (MESHING TECHNIQUE)</vt:lpstr>
      <vt:lpstr>MESH MODULE (PARTITION FACE)</vt:lpstr>
      <vt:lpstr>MESH MODULE (SEED MESH)</vt:lpstr>
      <vt:lpstr>MESH / JOB / VISUALIZATION MODULES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Nam-Ho Kim</dc:creator>
  <cp:lastModifiedBy>Chanyoung</cp:lastModifiedBy>
  <cp:revision>826</cp:revision>
  <dcterms:created xsi:type="dcterms:W3CDTF">2008-06-19T01:15:29Z</dcterms:created>
  <dcterms:modified xsi:type="dcterms:W3CDTF">2011-11-06T06:50:52Z</dcterms:modified>
</cp:coreProperties>
</file>