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9" r:id="rId2"/>
    <p:sldId id="374" r:id="rId3"/>
    <p:sldId id="375" r:id="rId4"/>
    <p:sldId id="376" r:id="rId5"/>
    <p:sldId id="377" r:id="rId6"/>
    <p:sldId id="340" r:id="rId7"/>
    <p:sldId id="361" r:id="rId8"/>
    <p:sldId id="363" r:id="rId9"/>
    <p:sldId id="364" r:id="rId10"/>
    <p:sldId id="365" r:id="rId11"/>
    <p:sldId id="370" r:id="rId12"/>
    <p:sldId id="371" r:id="rId13"/>
    <p:sldId id="372" r:id="rId14"/>
    <p:sldId id="378" r:id="rId15"/>
    <p:sldId id="379" r:id="rId16"/>
    <p:sldId id="380" r:id="rId17"/>
    <p:sldId id="382" r:id="rId18"/>
    <p:sldId id="381" r:id="rId19"/>
    <p:sldId id="383" r:id="rId20"/>
  </p:sldIdLst>
  <p:sldSz cx="9144000" cy="6858000" type="screen4x3"/>
  <p:notesSz cx="7315200" cy="9601200"/>
  <p:embeddedFontLst>
    <p:embeddedFont>
      <p:font typeface="Comic Sans MS" pitchFamily="66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2C02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737" autoAdjust="0"/>
  </p:normalViewPr>
  <p:slideViewPr>
    <p:cSldViewPr snapToGrid="0">
      <p:cViewPr varScale="1">
        <p:scale>
          <a:sx n="85" d="100"/>
          <a:sy n="85" d="100"/>
        </p:scale>
        <p:origin x="-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notesViewPr>
    <p:cSldViewPr snapToGrid="0">
      <p:cViewPr varScale="1">
        <p:scale>
          <a:sx n="87" d="100"/>
          <a:sy n="87" d="100"/>
        </p:scale>
        <p:origin x="-1632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4847B5B6-2CC1-415A-BF0B-B91BF3F4B293}" type="datetimeFigureOut">
              <a:rPr lang="en-US" smtClean="0"/>
              <a:pPr/>
              <a:t>11/25/2011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CBA9C19-D5B5-479D-9DD2-B09BF504B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E50FF48-A8B1-45EB-9454-0EAF06D42A74}" type="datetimeFigureOut">
              <a:rPr lang="en-US" smtClean="0"/>
              <a:pPr/>
              <a:t>11/25/2011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2346C75-90DF-4626-8E1E-C123D8E122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7838" y="49213"/>
            <a:ext cx="2262187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49213"/>
            <a:ext cx="66357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41363"/>
            <a:ext cx="4378325" cy="587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49213"/>
            <a:ext cx="90503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741363"/>
            <a:ext cx="890905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0056" name="AutoShape 8"/>
          <p:cNvSpPr>
            <a:spLocks noChangeArrowheads="1"/>
          </p:cNvSpPr>
          <p:nvPr/>
        </p:nvSpPr>
        <p:spPr bwMode="auto">
          <a:xfrm>
            <a:off x="49213" y="49213"/>
            <a:ext cx="9050337" cy="6764337"/>
          </a:xfrm>
          <a:prstGeom prst="roundRect">
            <a:avLst>
              <a:gd name="adj" fmla="val 1667"/>
            </a:avLst>
          </a:prstGeom>
          <a:noFill/>
          <a:ln w="57150" cmpd="thickThin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648700" y="64912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BA5E64E-1A6B-431E-969C-4188182C2756}" type="slidenum">
              <a:rPr lang="en-US" sz="1400"/>
              <a:pPr algn="r">
                <a:spcBef>
                  <a:spcPct val="50000"/>
                </a:spcBef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omic Sans MS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</a:t>
            </a:r>
            <a:r>
              <a:rPr lang="en-US" dirty="0" smtClean="0"/>
              <a:t>6-1: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3D Modeling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Mechanical, Elasticity, Elastic</a:t>
            </a:r>
          </a:p>
          <a:p>
            <a:pPr lvl="1"/>
            <a:r>
              <a:rPr lang="en-US" dirty="0" smtClean="0"/>
              <a:t>Young’s modulus = 210E9, Poisson’s ratio = 0.3</a:t>
            </a:r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Solid, Homogeneous</a:t>
            </a:r>
          </a:p>
          <a:p>
            <a:r>
              <a:rPr lang="en-US" dirty="0" smtClean="0"/>
              <a:t>Assign the section to the part</a:t>
            </a:r>
          </a:p>
          <a:p>
            <a:r>
              <a:rPr lang="en-US" dirty="0" smtClean="0"/>
              <a:t>Assembly, Instance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Linear perturbation, Static</a:t>
            </a:r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PROPERTY / ASSEMBLY / STEPS MODULES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576263"/>
            <a:ext cx="8909050" cy="5873750"/>
          </a:xfrm>
        </p:spPr>
        <p:txBody>
          <a:bodyPr/>
          <a:lstStyle/>
          <a:p>
            <a:r>
              <a:rPr lang="en-US" dirty="0" smtClean="0"/>
              <a:t>How to apply loads at the center of shaft hole?</a:t>
            </a:r>
          </a:p>
          <a:p>
            <a:pPr lvl="1"/>
            <a:r>
              <a:rPr lang="en-US" dirty="0" smtClean="0"/>
              <a:t>Side tool bar/Create a reference point (RP-3) at the center of the shaft hole (RP-1 and RP-2 are the center of circles)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Note: We need only one reference point RP-1 and RP-2 were made to show where they are</a:t>
            </a:r>
          </a:p>
          <a:p>
            <a:pPr lvl="1"/>
            <a:r>
              <a:rPr lang="en-US" dirty="0" smtClean="0"/>
              <a:t>Menu/Constraint/Create/MPC Constraint MPC (Multiple point constraints)</a:t>
            </a:r>
          </a:p>
          <a:p>
            <a:pPr lvl="1"/>
            <a:r>
              <a:rPr lang="en-US" dirty="0" smtClean="0"/>
              <a:t>Select the RP-3 as the MPC control point (master node) </a:t>
            </a:r>
          </a:p>
          <a:p>
            <a:pPr lvl="1"/>
            <a:r>
              <a:rPr lang="en-US" dirty="0" smtClean="0"/>
              <a:t>Select the surface (magenta area) of the hole shaft as the slave nodes</a:t>
            </a:r>
          </a:p>
          <a:p>
            <a:pPr lvl="1"/>
            <a:r>
              <a:rPr lang="en-US" dirty="0" smtClean="0"/>
              <a:t>MPC type select as of Beam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INTERACTION MODULE (MPC)</a:t>
            </a:r>
            <a:endParaRPr 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2363044" y="5946058"/>
            <a:ext cx="1446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Reference Points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290644" y="5615858"/>
            <a:ext cx="149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Applied Beam type MPCs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5" y="4924473"/>
            <a:ext cx="1514475" cy="173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1" y="4399762"/>
            <a:ext cx="2006600" cy="213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LOADS MODULE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4262216"/>
            <a:ext cx="3835400" cy="247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02178"/>
            <a:ext cx="3817937" cy="20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685800"/>
            <a:ext cx="349592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BCs</a:t>
            </a:r>
          </a:p>
          <a:p>
            <a:pPr lvl="1"/>
            <a:r>
              <a:rPr lang="en-US" dirty="0" smtClean="0"/>
              <a:t>Step1, ENCASTRE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Step1, Displacement/Rotation, y-dir</a:t>
            </a:r>
          </a:p>
          <a:p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Step1, </a:t>
            </a:r>
            <a:br>
              <a:rPr lang="en-US" dirty="0" smtClean="0"/>
            </a:br>
            <a:r>
              <a:rPr lang="en-US" dirty="0" smtClean="0"/>
              <a:t>CF1 = 1000 N, CF2 = -1000 N on</a:t>
            </a:r>
            <a:br>
              <a:rPr lang="en-US" dirty="0" smtClean="0"/>
            </a:br>
            <a:r>
              <a:rPr lang="en-US" dirty="0" smtClean="0"/>
              <a:t>the master node of the MPC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17" name="직선 화살표 연결선 16"/>
          <p:cNvCxnSpPr/>
          <p:nvPr/>
        </p:nvCxnSpPr>
        <p:spPr bwMode="auto">
          <a:xfrm>
            <a:off x="4991100" y="5245100"/>
            <a:ext cx="508000" cy="0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직선 화살표 연결선 17"/>
          <p:cNvCxnSpPr/>
          <p:nvPr/>
        </p:nvCxnSpPr>
        <p:spPr bwMode="auto">
          <a:xfrm>
            <a:off x="5003800" y="5232400"/>
            <a:ext cx="0" cy="533400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4" name="직사각형 23"/>
          <p:cNvSpPr/>
          <p:nvPr/>
        </p:nvSpPr>
        <p:spPr>
          <a:xfrm>
            <a:off x="5555570" y="5060434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1000 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615770" y="579703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-1000 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Mesh (</a:t>
            </a:r>
            <a:r>
              <a:rPr lang="en-US" dirty="0" smtClean="0"/>
              <a:t>Partitioning)</a:t>
            </a:r>
            <a:endParaRPr lang="en-US" dirty="0" smtClean="0"/>
          </a:p>
          <a:p>
            <a:pPr lvl="1"/>
            <a:r>
              <a:rPr lang="en-US" dirty="0" smtClean="0"/>
              <a:t>Partition Cell</a:t>
            </a:r>
          </a:p>
          <a:p>
            <a:pPr lvl="1"/>
            <a:r>
              <a:rPr lang="en-US" dirty="0" smtClean="0"/>
              <a:t>Select Point &amp; Normal, Click “Done”</a:t>
            </a:r>
          </a:p>
          <a:p>
            <a:r>
              <a:rPr lang="en-US" dirty="0" smtClean="0"/>
              <a:t>Tip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color of </a:t>
            </a:r>
            <a:r>
              <a:rPr lang="en-US" dirty="0" smtClean="0"/>
              <a:t>a volume indicates the best </a:t>
            </a:r>
            <a:r>
              <a:rPr lang="en-US" dirty="0" smtClean="0"/>
              <a:t>meshing </a:t>
            </a:r>
            <a:r>
              <a:rPr lang="en-US" dirty="0" smtClean="0"/>
              <a:t>method </a:t>
            </a:r>
          </a:p>
          <a:p>
            <a:pPr lvl="1"/>
            <a:r>
              <a:rPr lang="en-US" dirty="0" smtClean="0"/>
              <a:t>If a color of a volume is dark orange, the volume </a:t>
            </a:r>
            <a:r>
              <a:rPr lang="en-US" dirty="0" smtClean="0"/>
              <a:t>can not be meshed that partitioning is needed</a:t>
            </a:r>
            <a:endParaRPr lang="en-US" dirty="0" smtClean="0"/>
          </a:p>
          <a:p>
            <a:pPr lvl="1"/>
            <a:r>
              <a:rPr lang="en-US" dirty="0" smtClean="0"/>
              <a:t>If the structured </a:t>
            </a:r>
            <a:r>
              <a:rPr lang="en-US" dirty="0" smtClean="0"/>
              <a:t>mesh is </a:t>
            </a:r>
            <a:r>
              <a:rPr lang="en-US" dirty="0" smtClean="0"/>
              <a:t>applicable for a volume</a:t>
            </a:r>
            <a:r>
              <a:rPr lang="en-US" dirty="0" smtClean="0"/>
              <a:t>, </a:t>
            </a:r>
            <a:r>
              <a:rPr lang="en-US" dirty="0" smtClean="0"/>
              <a:t>the </a:t>
            </a:r>
            <a:r>
              <a:rPr lang="en-US" dirty="0" smtClean="0"/>
              <a:t>color will </a:t>
            </a:r>
            <a:r>
              <a:rPr lang="en-US" dirty="0" smtClean="0"/>
              <a:t>be </a:t>
            </a:r>
            <a:r>
              <a:rPr lang="en-US" dirty="0" smtClean="0"/>
              <a:t>green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MESH MODULE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4" y="1270000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8" y="915989"/>
            <a:ext cx="1941377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860424"/>
            <a:ext cx="1847850" cy="177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750" y="4651352"/>
            <a:ext cx="3232150" cy="199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725" y="5463774"/>
            <a:ext cx="3470275" cy="9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Mesh</a:t>
            </a:r>
          </a:p>
          <a:p>
            <a:pPr lvl="1"/>
            <a:r>
              <a:rPr lang="en-US" dirty="0" err="1" smtClean="0"/>
              <a:t>Hexa</a:t>
            </a:r>
            <a:r>
              <a:rPr lang="en-US" dirty="0" smtClean="0"/>
              <a:t> - structured mesh is default setting as it is possible </a:t>
            </a:r>
          </a:p>
          <a:p>
            <a:pPr lvl="1"/>
            <a:r>
              <a:rPr lang="en-US" dirty="0" smtClean="0"/>
              <a:t>Global element size = </a:t>
            </a:r>
            <a:r>
              <a:rPr lang="en-US" dirty="0" smtClean="0"/>
              <a:t>0.08</a:t>
            </a:r>
          </a:p>
          <a:p>
            <a:r>
              <a:rPr lang="en-US" dirty="0" smtClean="0"/>
              <a:t>Tip</a:t>
            </a:r>
            <a:endParaRPr lang="en-US" dirty="0" smtClean="0"/>
          </a:p>
          <a:p>
            <a:pPr lvl="1"/>
            <a:r>
              <a:rPr lang="en-US" dirty="0" smtClean="0"/>
              <a:t>Mesh shape can be distorted by geometric modeling: The rectangle represents start/end point of the circle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Analysis, Create Job, Data Check, Submit</a:t>
            </a:r>
          </a:p>
          <a:p>
            <a:r>
              <a:rPr lang="en-US" dirty="0" smtClean="0"/>
              <a:t>Results</a:t>
            </a:r>
            <a:endParaRPr lang="en-US" dirty="0" smtClean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MESH MODULE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19" y="3533145"/>
            <a:ext cx="2249642" cy="1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3168342" y="3530655"/>
            <a:ext cx="1957038" cy="1665812"/>
            <a:chOff x="3796992" y="4991466"/>
            <a:chExt cx="1957038" cy="1665812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6992" y="4991466"/>
              <a:ext cx="1957038" cy="166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타원 11"/>
            <p:cNvSpPr/>
            <p:nvPr/>
          </p:nvSpPr>
          <p:spPr bwMode="auto">
            <a:xfrm>
              <a:off x="4831453" y="5359835"/>
              <a:ext cx="182508" cy="182508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915" y="4771543"/>
            <a:ext cx="2462212" cy="177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Tutorial </a:t>
            </a:r>
            <a:r>
              <a:rPr lang="en-US" dirty="0" smtClean="0"/>
              <a:t>6-2: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Heat Transfer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HEAT CONDUCTION</a:t>
            </a:r>
            <a:endParaRPr lang="en-US" dirty="0"/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in the subwa</a:t>
            </a:r>
            <a:r>
              <a:rPr lang="en-US" dirty="0" smtClean="0"/>
              <a:t>y </a:t>
            </a:r>
            <a:r>
              <a:rPr lang="en-US" dirty="0" smtClean="0"/>
              <a:t>tunnel (Heat Deterioration)</a:t>
            </a:r>
            <a:endParaRPr lang="en-US" dirty="0" smtClean="0"/>
          </a:p>
          <a:p>
            <a:pPr lvl="1"/>
            <a:r>
              <a:rPr lang="en-US" dirty="0" smtClean="0"/>
              <a:t>Aluminum </a:t>
            </a:r>
            <a:r>
              <a:rPr lang="en-US" dirty="0" smtClean="0"/>
              <a:t>alloy</a:t>
            </a:r>
          </a:p>
          <a:p>
            <a:pPr lvl="1"/>
            <a:r>
              <a:rPr lang="en-US" dirty="0" smtClean="0"/>
              <a:t>Thermal conductivity</a:t>
            </a:r>
            <a:br>
              <a:rPr lang="en-US" dirty="0" smtClean="0"/>
            </a:br>
            <a:r>
              <a:rPr lang="en-US" dirty="0" smtClean="0"/>
              <a:t>Concrete: k=1.7 W/(</a:t>
            </a:r>
            <a:r>
              <a:rPr lang="en-US" dirty="0" err="1" smtClean="0"/>
              <a:t>m·K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Soil: </a:t>
            </a:r>
            <a:r>
              <a:rPr lang="en-US" dirty="0" smtClean="0"/>
              <a:t>k=1.5 </a:t>
            </a:r>
            <a:r>
              <a:rPr lang="en-US" dirty="0" smtClean="0"/>
              <a:t>W</a:t>
            </a:r>
            <a:r>
              <a:rPr lang="en-US" dirty="0" smtClean="0"/>
              <a:t>/(</a:t>
            </a:r>
            <a:r>
              <a:rPr lang="en-US" dirty="0" err="1" smtClean="0"/>
              <a:t>m·K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71" name="그룹 70"/>
          <p:cNvGrpSpPr/>
          <p:nvPr/>
        </p:nvGrpSpPr>
        <p:grpSpPr>
          <a:xfrm>
            <a:off x="2226521" y="3197991"/>
            <a:ext cx="4523685" cy="3341728"/>
            <a:chOff x="2226521" y="2785396"/>
            <a:chExt cx="4523685" cy="3341728"/>
          </a:xfrm>
        </p:grpSpPr>
        <p:cxnSp>
          <p:nvCxnSpPr>
            <p:cNvPr id="8" name="직선 연결선 7"/>
            <p:cNvCxnSpPr/>
            <p:nvPr/>
          </p:nvCxnSpPr>
          <p:spPr bwMode="auto">
            <a:xfrm>
              <a:off x="2251495" y="4869391"/>
              <a:ext cx="0" cy="97879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직선 화살표 연결선 8"/>
            <p:cNvCxnSpPr/>
            <p:nvPr/>
          </p:nvCxnSpPr>
          <p:spPr bwMode="auto">
            <a:xfrm>
              <a:off x="4505093" y="5654476"/>
              <a:ext cx="221909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50" name="직사각형 49"/>
            <p:cNvSpPr/>
            <p:nvPr/>
          </p:nvSpPr>
          <p:spPr bwMode="auto">
            <a:xfrm>
              <a:off x="2252547" y="2785396"/>
              <a:ext cx="2248830" cy="2396203"/>
            </a:xfrm>
            <a:prstGeom prst="rect">
              <a:avLst/>
            </a:prstGeom>
            <a:solidFill>
              <a:srgbClr val="A50021">
                <a:alpha val="65000"/>
              </a:srgbClr>
            </a:solidFill>
            <a:ln w="349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직선 연결선 58"/>
            <p:cNvCxnSpPr/>
            <p:nvPr/>
          </p:nvCxnSpPr>
          <p:spPr bwMode="auto">
            <a:xfrm>
              <a:off x="4504033" y="4802484"/>
              <a:ext cx="0" cy="97879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직선 화살표 연결선 60"/>
            <p:cNvCxnSpPr/>
            <p:nvPr/>
          </p:nvCxnSpPr>
          <p:spPr bwMode="auto">
            <a:xfrm>
              <a:off x="2226521" y="5650762"/>
              <a:ext cx="2267421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62" name="직선 연결선 61"/>
            <p:cNvCxnSpPr/>
            <p:nvPr/>
          </p:nvCxnSpPr>
          <p:spPr bwMode="auto">
            <a:xfrm>
              <a:off x="6730555" y="4821072"/>
              <a:ext cx="0" cy="97879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6" name="직사각형 65"/>
            <p:cNvSpPr/>
            <p:nvPr/>
          </p:nvSpPr>
          <p:spPr>
            <a:xfrm>
              <a:off x="3109740" y="565802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1m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67" name="직사각형 66"/>
            <p:cNvSpPr/>
            <p:nvPr/>
          </p:nvSpPr>
          <p:spPr bwMode="auto">
            <a:xfrm>
              <a:off x="4501376" y="2792830"/>
              <a:ext cx="2248830" cy="2396203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 w="349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369721" y="5665459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1m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72" name="직사각형 71"/>
          <p:cNvSpPr/>
          <p:nvPr/>
        </p:nvSpPr>
        <p:spPr>
          <a:xfrm>
            <a:off x="2851863" y="4203339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Concrete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324369" y="4192188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Soil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77" name="직선 연결선 76"/>
          <p:cNvCxnSpPr/>
          <p:nvPr/>
        </p:nvCxnSpPr>
        <p:spPr bwMode="auto">
          <a:xfrm>
            <a:off x="2230242" y="3233853"/>
            <a:ext cx="0" cy="2341757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직사각형 77"/>
          <p:cNvSpPr/>
          <p:nvPr/>
        </p:nvSpPr>
        <p:spPr>
          <a:xfrm>
            <a:off x="662507" y="3998899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Heat flux</a:t>
            </a:r>
          </a:p>
          <a:p>
            <a:r>
              <a:rPr lang="en-US" sz="2000" dirty="0" smtClean="0">
                <a:latin typeface="Comic Sans MS" pitchFamily="66" charset="0"/>
              </a:rPr>
              <a:t>250 W/m</a:t>
            </a:r>
            <a:r>
              <a:rPr lang="en-US" sz="2000" baseline="30000" dirty="0" smtClean="0">
                <a:latin typeface="Comic Sans MS" pitchFamily="66" charset="0"/>
              </a:rPr>
              <a:t>2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6881170" y="4128997"/>
            <a:ext cx="1917142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Temperature</a:t>
            </a:r>
          </a:p>
          <a:p>
            <a:r>
              <a:rPr lang="en-US" sz="2000" dirty="0" smtClean="0">
                <a:latin typeface="Comic Sans MS" pitchFamily="66" charset="0"/>
              </a:rPr>
              <a:t>5 °C (41 °F)</a:t>
            </a:r>
            <a:endParaRPr lang="en-US" sz="2000" baseline="30000" dirty="0" smtClean="0">
              <a:latin typeface="Comic Sans MS" pitchFamily="66" charset="0"/>
            </a:endParaRPr>
          </a:p>
          <a:p>
            <a:endParaRPr lang="en-US" sz="20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Create Part-1</a:t>
            </a:r>
          </a:p>
          <a:p>
            <a:pPr lvl="1"/>
            <a:r>
              <a:rPr lang="en-US" dirty="0" smtClean="0"/>
              <a:t>3D, Extrude, Depth </a:t>
            </a:r>
            <a:r>
              <a:rPr lang="en-US" dirty="0" smtClean="0"/>
              <a:t>1 m</a:t>
            </a:r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Thermal, Conductivity</a:t>
            </a:r>
            <a:endParaRPr lang="en-US" dirty="0" smtClean="0"/>
          </a:p>
          <a:p>
            <a:pPr lvl="1"/>
            <a:r>
              <a:rPr lang="en-US" dirty="0" smtClean="0"/>
              <a:t>Concrete: 1.7 </a:t>
            </a:r>
            <a:r>
              <a:rPr lang="en-US" dirty="0" smtClean="0"/>
              <a:t>W/(</a:t>
            </a:r>
            <a:r>
              <a:rPr lang="en-US" dirty="0" err="1" smtClean="0"/>
              <a:t>m·K</a:t>
            </a:r>
            <a:r>
              <a:rPr lang="en-US" dirty="0" smtClean="0"/>
              <a:t>)</a:t>
            </a:r>
            <a:r>
              <a:rPr lang="en-US" dirty="0" smtClean="0"/>
              <a:t>, Soil: 1.5 </a:t>
            </a:r>
            <a:r>
              <a:rPr lang="en-US" dirty="0" smtClean="0"/>
              <a:t>W/(</a:t>
            </a:r>
            <a:r>
              <a:rPr lang="en-US" dirty="0" err="1" smtClean="0"/>
              <a:t>m·K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Solid, </a:t>
            </a:r>
            <a:r>
              <a:rPr lang="en-US" dirty="0" smtClean="0"/>
              <a:t>Homogeneous</a:t>
            </a:r>
          </a:p>
          <a:p>
            <a:pPr lvl="1"/>
            <a:r>
              <a:rPr lang="en-US" dirty="0" smtClean="0"/>
              <a:t>Concrete section, Soil section</a:t>
            </a:r>
            <a:endParaRPr lang="en-US" dirty="0" smtClean="0"/>
          </a:p>
          <a:p>
            <a:r>
              <a:rPr lang="en-US" dirty="0" smtClean="0"/>
              <a:t>Assign the section to the part</a:t>
            </a:r>
          </a:p>
          <a:p>
            <a:r>
              <a:rPr lang="en-US" dirty="0" smtClean="0"/>
              <a:t>Assembly, </a:t>
            </a:r>
            <a:r>
              <a:rPr lang="en-US" dirty="0" smtClean="0"/>
              <a:t>Instance</a:t>
            </a:r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HEAT CONDUCTION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Steps</a:t>
            </a:r>
            <a:endParaRPr lang="en-US" dirty="0" smtClean="0"/>
          </a:p>
          <a:p>
            <a:pPr lvl="1"/>
            <a:r>
              <a:rPr lang="en-US" dirty="0" smtClean="0"/>
              <a:t>General, Heat transfer</a:t>
            </a:r>
          </a:p>
          <a:p>
            <a:r>
              <a:rPr lang="en-US" dirty="0" smtClean="0"/>
              <a:t>Loads</a:t>
            </a:r>
            <a:endParaRPr lang="en-US" dirty="0" smtClean="0"/>
          </a:p>
          <a:p>
            <a:pPr lvl="1"/>
            <a:r>
              <a:rPr lang="en-US" dirty="0" smtClean="0"/>
              <a:t>Surface heat flux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BCs</a:t>
            </a:r>
            <a:endParaRPr lang="en-US" dirty="0" smtClean="0"/>
          </a:p>
          <a:p>
            <a:pPr lvl="1"/>
            <a:r>
              <a:rPr lang="en-US" dirty="0" smtClean="0"/>
              <a:t>Temperature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HEAT CONDUCTION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362" y="3502411"/>
            <a:ext cx="3106311" cy="25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1277" y="1984917"/>
            <a:ext cx="2101868" cy="193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2927" y="4583151"/>
            <a:ext cx="2162068" cy="201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/>
          <p:cNvSpPr/>
          <p:nvPr/>
        </p:nvSpPr>
        <p:spPr>
          <a:xfrm>
            <a:off x="6962941" y="5950364"/>
            <a:ext cx="1958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Temperature: </a:t>
            </a:r>
            <a:r>
              <a:rPr lang="en-US" sz="2000" dirty="0" smtClean="0">
                <a:latin typeface="Comic Sans MS" pitchFamily="66" charset="0"/>
              </a:rPr>
              <a:t>5 °C (41 °F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n-US" sz="2000" baseline="30000" dirty="0" smtClean="0">
              <a:latin typeface="Comic Sans MS" pitchFamily="66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535590" y="2683055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Heat flux</a:t>
            </a:r>
          </a:p>
          <a:p>
            <a:r>
              <a:rPr lang="en-US" sz="2000" dirty="0" smtClean="0">
                <a:latin typeface="Comic Sans MS" pitchFamily="66" charset="0"/>
              </a:rPr>
              <a:t>250 W/m</a:t>
            </a:r>
            <a:r>
              <a:rPr lang="en-US" sz="2000" baseline="30000" dirty="0" smtClean="0">
                <a:latin typeface="Comic Sans MS" pitchFamily="66" charset="0"/>
              </a:rPr>
              <a:t>2</a:t>
            </a:r>
            <a:endParaRPr lang="en-US" sz="2000" baseline="30000" dirty="0">
              <a:latin typeface="Comic Sans MS" pitchFamily="66" charset="0"/>
            </a:endParaRPr>
          </a:p>
        </p:txBody>
      </p:sp>
      <p:sp>
        <p:nvSpPr>
          <p:cNvPr id="58" name="자유형 57"/>
          <p:cNvSpPr/>
          <p:nvPr/>
        </p:nvSpPr>
        <p:spPr bwMode="auto">
          <a:xfrm>
            <a:off x="5869258" y="3456878"/>
            <a:ext cx="263913" cy="613317"/>
          </a:xfrm>
          <a:custGeom>
            <a:avLst/>
            <a:gdLst>
              <a:gd name="connsiteX0" fmla="*/ 18586 w 263913"/>
              <a:gd name="connsiteY0" fmla="*/ 0 h 613317"/>
              <a:gd name="connsiteX1" fmla="*/ 18586 w 263913"/>
              <a:gd name="connsiteY1" fmla="*/ 122663 h 613317"/>
              <a:gd name="connsiteX2" fmla="*/ 40888 w 263913"/>
              <a:gd name="connsiteY2" fmla="*/ 312234 h 613317"/>
              <a:gd name="connsiteX3" fmla="*/ 263913 w 263913"/>
              <a:gd name="connsiteY3" fmla="*/ 613317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13" h="613317">
                <a:moveTo>
                  <a:pt x="18586" y="0"/>
                </a:moveTo>
                <a:cubicBezTo>
                  <a:pt x="16727" y="35312"/>
                  <a:pt x="14869" y="70624"/>
                  <a:pt x="18586" y="122663"/>
                </a:cubicBezTo>
                <a:cubicBezTo>
                  <a:pt x="22303" y="174702"/>
                  <a:pt x="0" y="230458"/>
                  <a:pt x="40888" y="312234"/>
                </a:cubicBezTo>
                <a:cubicBezTo>
                  <a:pt x="81776" y="394010"/>
                  <a:pt x="172844" y="503663"/>
                  <a:pt x="263913" y="6133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자유형 58"/>
          <p:cNvSpPr/>
          <p:nvPr/>
        </p:nvSpPr>
        <p:spPr bwMode="auto">
          <a:xfrm flipH="1" flipV="1">
            <a:off x="8051180" y="5274526"/>
            <a:ext cx="323385" cy="669073"/>
          </a:xfrm>
          <a:custGeom>
            <a:avLst/>
            <a:gdLst>
              <a:gd name="connsiteX0" fmla="*/ 18586 w 263913"/>
              <a:gd name="connsiteY0" fmla="*/ 0 h 613317"/>
              <a:gd name="connsiteX1" fmla="*/ 18586 w 263913"/>
              <a:gd name="connsiteY1" fmla="*/ 122663 h 613317"/>
              <a:gd name="connsiteX2" fmla="*/ 40888 w 263913"/>
              <a:gd name="connsiteY2" fmla="*/ 312234 h 613317"/>
              <a:gd name="connsiteX3" fmla="*/ 263913 w 263913"/>
              <a:gd name="connsiteY3" fmla="*/ 613317 h 61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13" h="613317">
                <a:moveTo>
                  <a:pt x="18586" y="0"/>
                </a:moveTo>
                <a:cubicBezTo>
                  <a:pt x="16727" y="35312"/>
                  <a:pt x="14869" y="70624"/>
                  <a:pt x="18586" y="122663"/>
                </a:cubicBezTo>
                <a:cubicBezTo>
                  <a:pt x="22303" y="174702"/>
                  <a:pt x="0" y="230458"/>
                  <a:pt x="40888" y="312234"/>
                </a:cubicBezTo>
                <a:cubicBezTo>
                  <a:pt x="81776" y="394010"/>
                  <a:pt x="172844" y="503663"/>
                  <a:pt x="263913" y="6133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Mesh</a:t>
            </a:r>
            <a:endParaRPr lang="en-US" dirty="0" smtClean="0"/>
          </a:p>
          <a:p>
            <a:pPr lvl="1"/>
            <a:r>
              <a:rPr lang="en-US" dirty="0" smtClean="0"/>
              <a:t>Assign Element Type, Heat Transfer</a:t>
            </a:r>
          </a:p>
          <a:p>
            <a:pPr lvl="1"/>
            <a:r>
              <a:rPr lang="en-US" dirty="0" smtClean="0"/>
              <a:t>Global seed, 1 m</a:t>
            </a:r>
            <a:endParaRPr lang="en-US" dirty="0" smtClean="0"/>
          </a:p>
          <a:p>
            <a:r>
              <a:rPr lang="en-US" dirty="0" smtClean="0"/>
              <a:t>Analysis, Create Job, Data Check, Submit</a:t>
            </a:r>
          </a:p>
          <a:p>
            <a:r>
              <a:rPr lang="en-US" dirty="0" smtClean="0"/>
              <a:t>Results</a:t>
            </a:r>
            <a:endParaRPr lang="en-US" dirty="0" smtClean="0"/>
          </a:p>
          <a:p>
            <a:pPr lvl="1"/>
            <a:r>
              <a:rPr lang="en-US" dirty="0" smtClean="0"/>
              <a:t>HFL: Heat flux</a:t>
            </a:r>
          </a:p>
          <a:p>
            <a:pPr lvl="1"/>
            <a:r>
              <a:rPr lang="en-US" dirty="0" smtClean="0"/>
              <a:t>NT: Nodal temperature</a:t>
            </a:r>
          </a:p>
          <a:p>
            <a:pPr lvl="1"/>
            <a:r>
              <a:rPr lang="en-US" dirty="0" smtClean="0"/>
              <a:t>RFL: Residual flux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HEAT CONDUCTION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3659" y="4412238"/>
            <a:ext cx="3780030" cy="19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3396" y="3746114"/>
            <a:ext cx="14001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CANTILEVER BEAM</a:t>
            </a:r>
            <a:endParaRPr lang="en-US" dirty="0"/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3D cantilever beam</a:t>
            </a:r>
            <a:endParaRPr lang="en-US" dirty="0" smtClean="0"/>
          </a:p>
          <a:p>
            <a:pPr lvl="1"/>
            <a:r>
              <a:rPr lang="en-US" dirty="0" smtClean="0"/>
              <a:t>E=210 </a:t>
            </a:r>
            <a:r>
              <a:rPr lang="en-US" dirty="0" err="1" smtClean="0"/>
              <a:t>Gpa</a:t>
            </a:r>
            <a:r>
              <a:rPr lang="en-US" dirty="0" smtClean="0"/>
              <a:t>, Poison ratio 0.3</a:t>
            </a:r>
          </a:p>
          <a:p>
            <a:pPr lvl="1"/>
            <a:r>
              <a:rPr lang="en-US" dirty="0" smtClean="0"/>
              <a:t>Thickness t = 0.5 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직사각형 5"/>
          <p:cNvSpPr/>
          <p:nvPr/>
        </p:nvSpPr>
        <p:spPr bwMode="auto">
          <a:xfrm>
            <a:off x="1171973" y="3392508"/>
            <a:ext cx="5486400" cy="109728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직선 연결선 6"/>
          <p:cNvCxnSpPr/>
          <p:nvPr/>
        </p:nvCxnSpPr>
        <p:spPr bwMode="auto">
          <a:xfrm>
            <a:off x="1184854" y="4500092"/>
            <a:ext cx="0" cy="97879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직선 연결선 7"/>
          <p:cNvCxnSpPr/>
          <p:nvPr/>
        </p:nvCxnSpPr>
        <p:spPr bwMode="auto">
          <a:xfrm>
            <a:off x="6656228" y="4523703"/>
            <a:ext cx="0" cy="978794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직선 화살표 연결선 8"/>
          <p:cNvCxnSpPr/>
          <p:nvPr/>
        </p:nvCxnSpPr>
        <p:spPr bwMode="auto">
          <a:xfrm>
            <a:off x="1197733" y="5208429"/>
            <a:ext cx="5473521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cxnSp>
        <p:nvCxnSpPr>
          <p:cNvPr id="10" name="직선 화살표 연결선 9"/>
          <p:cNvCxnSpPr/>
          <p:nvPr/>
        </p:nvCxnSpPr>
        <p:spPr bwMode="auto">
          <a:xfrm>
            <a:off x="5628066" y="3379629"/>
            <a:ext cx="0" cy="110758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1" name="직사각형 10"/>
          <p:cNvSpPr/>
          <p:nvPr/>
        </p:nvSpPr>
        <p:spPr>
          <a:xfrm>
            <a:off x="5717682" y="3713337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551885" y="5282414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5m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19331" y="3724069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100 </a:t>
            </a:r>
            <a:r>
              <a:rPr lang="en-US" sz="2400" dirty="0" err="1" smtClean="0">
                <a:latin typeface="Comic Sans MS" pitchFamily="66" charset="0"/>
              </a:rPr>
              <a:t>kN</a:t>
            </a:r>
            <a:r>
              <a:rPr lang="en-US" sz="2400" dirty="0" smtClean="0">
                <a:latin typeface="Comic Sans MS" pitchFamily="66" charset="0"/>
              </a:rPr>
              <a:t>-m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자유형 13"/>
          <p:cNvSpPr/>
          <p:nvPr/>
        </p:nvSpPr>
        <p:spPr bwMode="auto">
          <a:xfrm>
            <a:off x="6800043" y="3418266"/>
            <a:ext cx="259723" cy="1043189"/>
          </a:xfrm>
          <a:custGeom>
            <a:avLst/>
            <a:gdLst>
              <a:gd name="connsiteX0" fmla="*/ 0 w 259723"/>
              <a:gd name="connsiteY0" fmla="*/ 1043189 h 1043189"/>
              <a:gd name="connsiteX1" fmla="*/ 180304 w 259723"/>
              <a:gd name="connsiteY1" fmla="*/ 759854 h 1043189"/>
              <a:gd name="connsiteX2" fmla="*/ 244698 w 259723"/>
              <a:gd name="connsiteY2" fmla="*/ 515155 h 1043189"/>
              <a:gd name="connsiteX3" fmla="*/ 244698 w 259723"/>
              <a:gd name="connsiteY3" fmla="*/ 309093 h 1043189"/>
              <a:gd name="connsiteX4" fmla="*/ 154546 w 259723"/>
              <a:gd name="connsiteY4" fmla="*/ 103031 h 1043189"/>
              <a:gd name="connsiteX5" fmla="*/ 51515 w 259723"/>
              <a:gd name="connsiteY5" fmla="*/ 0 h 104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723" h="1043189">
                <a:moveTo>
                  <a:pt x="0" y="1043189"/>
                </a:moveTo>
                <a:cubicBezTo>
                  <a:pt x="69760" y="945524"/>
                  <a:pt x="139521" y="847860"/>
                  <a:pt x="180304" y="759854"/>
                </a:cubicBezTo>
                <a:cubicBezTo>
                  <a:pt x="221087" y="671848"/>
                  <a:pt x="233966" y="590282"/>
                  <a:pt x="244698" y="515155"/>
                </a:cubicBezTo>
                <a:cubicBezTo>
                  <a:pt x="255430" y="440028"/>
                  <a:pt x="259723" y="377780"/>
                  <a:pt x="244698" y="309093"/>
                </a:cubicBezTo>
                <a:cubicBezTo>
                  <a:pt x="229673" y="240406"/>
                  <a:pt x="186743" y="154546"/>
                  <a:pt x="154546" y="103031"/>
                </a:cubicBezTo>
                <a:cubicBezTo>
                  <a:pt x="122349" y="51516"/>
                  <a:pt x="86932" y="25758"/>
                  <a:pt x="51515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이등변 삼각형 14"/>
          <p:cNvSpPr/>
          <p:nvPr/>
        </p:nvSpPr>
        <p:spPr bwMode="auto">
          <a:xfrm rot="5400000">
            <a:off x="933717" y="4364867"/>
            <a:ext cx="251139" cy="225380"/>
          </a:xfrm>
          <a:prstGeom prst="triangl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914399" y="3379631"/>
            <a:ext cx="231820" cy="23182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35" descr="Wide upward diagonal"/>
          <p:cNvSpPr>
            <a:spLocks noChangeArrowheads="1"/>
          </p:cNvSpPr>
          <p:nvPr/>
        </p:nvSpPr>
        <p:spPr bwMode="auto">
          <a:xfrm>
            <a:off x="605307" y="3013436"/>
            <a:ext cx="304601" cy="1931863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CANTILEVER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3D </a:t>
            </a:r>
            <a:r>
              <a:rPr lang="en-US" dirty="0" smtClean="0"/>
              <a:t>Planar, Deformable, </a:t>
            </a:r>
            <a:r>
              <a:rPr lang="en-US" dirty="0" smtClean="0"/>
              <a:t>Solid, Extrusion, App </a:t>
            </a:r>
            <a:r>
              <a:rPr lang="en-US" dirty="0" smtClean="0"/>
              <a:t>Size = 10</a:t>
            </a:r>
          </a:p>
          <a:p>
            <a:pPr lvl="1"/>
            <a:r>
              <a:rPr lang="en-US" dirty="0" smtClean="0"/>
              <a:t>Create lines (rectangle): (0, 0), (5,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Depth = 0.01</a:t>
            </a:r>
            <a:endParaRPr lang="en-US" dirty="0" smtClean="0"/>
          </a:p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Mechanical, Elasticity, Elastic</a:t>
            </a:r>
          </a:p>
          <a:p>
            <a:pPr lvl="1"/>
            <a:r>
              <a:rPr lang="en-US" dirty="0" smtClean="0"/>
              <a:t>Young’s modulus = 200E9, Poisson’s ratio = 0.3</a:t>
            </a:r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Solid, Homogeneous</a:t>
            </a:r>
          </a:p>
          <a:p>
            <a:r>
              <a:rPr lang="en-US" dirty="0" smtClean="0"/>
              <a:t>Assign </a:t>
            </a:r>
            <a:r>
              <a:rPr lang="en-US" dirty="0" smtClean="0"/>
              <a:t>the section to the part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90" y="1764371"/>
            <a:ext cx="21939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CANTILEVER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Assembly, Instance</a:t>
            </a:r>
          </a:p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/>
              <a:t>Linear perturbation, Static</a:t>
            </a:r>
          </a:p>
          <a:p>
            <a:r>
              <a:rPr lang="en-US" dirty="0" smtClean="0"/>
              <a:t>BCs</a:t>
            </a:r>
          </a:p>
          <a:p>
            <a:pPr lvl="1"/>
            <a:r>
              <a:rPr lang="en-US" dirty="0" smtClean="0"/>
              <a:t>Initial, </a:t>
            </a:r>
            <a:r>
              <a:rPr lang="en-US" dirty="0" err="1" smtClean="0"/>
              <a:t>Encastre</a:t>
            </a:r>
            <a:r>
              <a:rPr lang="en-US" dirty="0" smtClean="0"/>
              <a:t> + Displacement/Rotation, U2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70" y="3427135"/>
            <a:ext cx="2444234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8"/>
          <p:cNvGrpSpPr/>
          <p:nvPr/>
        </p:nvGrpSpPr>
        <p:grpSpPr>
          <a:xfrm>
            <a:off x="972122" y="3618963"/>
            <a:ext cx="2466537" cy="1356575"/>
            <a:chOff x="1448640" y="4018208"/>
            <a:chExt cx="2466537" cy="1356575"/>
          </a:xfrm>
        </p:grpSpPr>
        <p:sp>
          <p:nvSpPr>
            <p:cNvPr id="12" name="직사각형 11"/>
            <p:cNvSpPr/>
            <p:nvPr/>
          </p:nvSpPr>
          <p:spPr>
            <a:xfrm>
              <a:off x="1448640" y="4918588"/>
              <a:ext cx="10951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2C02C6"/>
                  </a:solidFill>
                </a:rPr>
                <a:t>Encastre</a:t>
              </a:r>
              <a:endParaRPr lang="en-US" dirty="0">
                <a:solidFill>
                  <a:srgbClr val="2C02C6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348843" y="4377675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 bwMode="auto">
            <a:xfrm>
              <a:off x="3000777" y="4031087"/>
              <a:ext cx="914400" cy="12234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 bwMode="auto">
            <a:xfrm>
              <a:off x="2936383" y="4018208"/>
              <a:ext cx="0" cy="1197736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자유형 17"/>
            <p:cNvSpPr/>
            <p:nvPr/>
          </p:nvSpPr>
          <p:spPr bwMode="auto">
            <a:xfrm>
              <a:off x="2343955" y="5228822"/>
              <a:ext cx="669702" cy="145961"/>
            </a:xfrm>
            <a:custGeom>
              <a:avLst/>
              <a:gdLst>
                <a:gd name="connsiteX0" fmla="*/ 0 w 669702"/>
                <a:gd name="connsiteY0" fmla="*/ 25758 h 145961"/>
                <a:gd name="connsiteX1" fmla="*/ 425003 w 669702"/>
                <a:gd name="connsiteY1" fmla="*/ 141668 h 145961"/>
                <a:gd name="connsiteX2" fmla="*/ 669702 w 669702"/>
                <a:gd name="connsiteY2" fmla="*/ 0 h 14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702" h="145961">
                  <a:moveTo>
                    <a:pt x="0" y="25758"/>
                  </a:moveTo>
                  <a:cubicBezTo>
                    <a:pt x="156693" y="85859"/>
                    <a:pt x="313386" y="145961"/>
                    <a:pt x="425003" y="141668"/>
                  </a:cubicBezTo>
                  <a:cubicBezTo>
                    <a:pt x="536620" y="137375"/>
                    <a:pt x="603161" y="68687"/>
                    <a:pt x="669702" y="0"/>
                  </a:cubicBezTo>
                </a:path>
              </a:pathLst>
            </a:custGeom>
            <a:noFill/>
            <a:ln w="34925" cap="flat" cmpd="sng" algn="ctr">
              <a:solidFill>
                <a:srgbClr val="2C02C6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CANTILEVER </a:t>
            </a:r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Mechanical, Pressure, select upward, Uniform, 30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Mesh</a:t>
            </a:r>
          </a:p>
          <a:p>
            <a:pPr lvl="1"/>
            <a:r>
              <a:rPr lang="en-US" dirty="0" err="1" smtClean="0"/>
              <a:t>Hexa</a:t>
            </a:r>
            <a:r>
              <a:rPr lang="en-US" dirty="0" smtClean="0"/>
              <a:t> </a:t>
            </a:r>
            <a:r>
              <a:rPr lang="en-US" dirty="0" smtClean="0"/>
              <a:t>- structured mesh is default setting as it is possible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Global </a:t>
            </a:r>
            <a:r>
              <a:rPr lang="en-US" dirty="0" smtClean="0"/>
              <a:t>element size = </a:t>
            </a:r>
            <a:r>
              <a:rPr lang="en-US" dirty="0" smtClean="0"/>
              <a:t>1</a:t>
            </a:r>
          </a:p>
          <a:p>
            <a:r>
              <a:rPr lang="en-US" dirty="0" smtClean="0"/>
              <a:t>Cantilever beam with 8-node solid</a:t>
            </a:r>
          </a:p>
          <a:p>
            <a:pPr lvl="1"/>
            <a:r>
              <a:rPr lang="en-US" dirty="0" smtClean="0"/>
              <a:t>Max </a:t>
            </a:r>
            <a:r>
              <a:rPr lang="en-US" dirty="0" smtClean="0"/>
              <a:t>v = 1.872 × 10</a:t>
            </a:r>
            <a:r>
              <a:rPr lang="en-US" baseline="30000" dirty="0" smtClean="0"/>
              <a:t>-4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(Exact 1.5 </a:t>
            </a:r>
            <a:r>
              <a:rPr lang="en-US" dirty="0" smtClean="0">
                <a:solidFill>
                  <a:srgbClr val="FF0000"/>
                </a:solidFill>
              </a:rPr>
              <a:t>× 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2" name="그룹 33"/>
          <p:cNvGrpSpPr/>
          <p:nvPr/>
        </p:nvGrpSpPr>
        <p:grpSpPr>
          <a:xfrm>
            <a:off x="900983" y="1931831"/>
            <a:ext cx="3046980" cy="1159099"/>
            <a:chOff x="849468" y="1828800"/>
            <a:chExt cx="3046980" cy="1159099"/>
          </a:xfrm>
        </p:grpSpPr>
        <p:sp>
          <p:nvSpPr>
            <p:cNvPr id="4" name="직사각형 3"/>
            <p:cNvSpPr/>
            <p:nvPr/>
          </p:nvSpPr>
          <p:spPr>
            <a:xfrm>
              <a:off x="2328390" y="2263389"/>
              <a:ext cx="15680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100 </a:t>
              </a:r>
              <a:r>
                <a:rPr lang="en-US" sz="2400" dirty="0" err="1" smtClean="0">
                  <a:latin typeface="Comic Sans MS" pitchFamily="66" charset="0"/>
                </a:rPr>
                <a:t>kN</a:t>
              </a:r>
              <a:r>
                <a:rPr lang="en-US" sz="2400" dirty="0" smtClean="0">
                  <a:latin typeface="Comic Sans MS" pitchFamily="66" charset="0"/>
                </a:rPr>
                <a:t>-m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6" name="자유형 5"/>
            <p:cNvSpPr/>
            <p:nvPr/>
          </p:nvSpPr>
          <p:spPr bwMode="auto">
            <a:xfrm>
              <a:off x="2047739" y="1880313"/>
              <a:ext cx="259723" cy="1043189"/>
            </a:xfrm>
            <a:custGeom>
              <a:avLst/>
              <a:gdLst>
                <a:gd name="connsiteX0" fmla="*/ 0 w 259723"/>
                <a:gd name="connsiteY0" fmla="*/ 1043189 h 1043189"/>
                <a:gd name="connsiteX1" fmla="*/ 180304 w 259723"/>
                <a:gd name="connsiteY1" fmla="*/ 759854 h 1043189"/>
                <a:gd name="connsiteX2" fmla="*/ 244698 w 259723"/>
                <a:gd name="connsiteY2" fmla="*/ 515155 h 1043189"/>
                <a:gd name="connsiteX3" fmla="*/ 244698 w 259723"/>
                <a:gd name="connsiteY3" fmla="*/ 309093 h 1043189"/>
                <a:gd name="connsiteX4" fmla="*/ 154546 w 259723"/>
                <a:gd name="connsiteY4" fmla="*/ 103031 h 1043189"/>
                <a:gd name="connsiteX5" fmla="*/ 51515 w 259723"/>
                <a:gd name="connsiteY5" fmla="*/ 0 h 104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723" h="1043189">
                  <a:moveTo>
                    <a:pt x="0" y="1043189"/>
                  </a:moveTo>
                  <a:cubicBezTo>
                    <a:pt x="69760" y="945524"/>
                    <a:pt x="139521" y="847860"/>
                    <a:pt x="180304" y="759854"/>
                  </a:cubicBezTo>
                  <a:cubicBezTo>
                    <a:pt x="221087" y="671848"/>
                    <a:pt x="233966" y="590282"/>
                    <a:pt x="244698" y="515155"/>
                  </a:cubicBezTo>
                  <a:cubicBezTo>
                    <a:pt x="255430" y="440028"/>
                    <a:pt x="259723" y="377780"/>
                    <a:pt x="244698" y="309093"/>
                  </a:cubicBezTo>
                  <a:cubicBezTo>
                    <a:pt x="229673" y="240406"/>
                    <a:pt x="186743" y="154546"/>
                    <a:pt x="154546" y="103031"/>
                  </a:cubicBezTo>
                  <a:cubicBezTo>
                    <a:pt x="122349" y="51516"/>
                    <a:pt x="86932" y="25758"/>
                    <a:pt x="51515" y="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 bwMode="auto">
            <a:xfrm>
              <a:off x="1880315" y="1828800"/>
              <a:ext cx="0" cy="1159099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직선 연결선 11"/>
            <p:cNvCxnSpPr/>
            <p:nvPr/>
          </p:nvCxnSpPr>
          <p:spPr bwMode="auto">
            <a:xfrm flipH="1">
              <a:off x="1390918" y="2975020"/>
              <a:ext cx="476519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직선 연결선 13"/>
            <p:cNvCxnSpPr/>
            <p:nvPr/>
          </p:nvCxnSpPr>
          <p:spPr bwMode="auto">
            <a:xfrm flipH="1">
              <a:off x="1352282" y="1828800"/>
              <a:ext cx="528034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화살표 연결선 19"/>
            <p:cNvCxnSpPr/>
            <p:nvPr/>
          </p:nvCxnSpPr>
          <p:spPr bwMode="auto">
            <a:xfrm>
              <a:off x="1506826" y="1841677"/>
              <a:ext cx="0" cy="110758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21" name="직사각형 20"/>
            <p:cNvSpPr/>
            <p:nvPr/>
          </p:nvSpPr>
          <p:spPr>
            <a:xfrm>
              <a:off x="849468" y="2175385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omic Sans MS" pitchFamily="66" charset="0"/>
                </a:rPr>
                <a:t>1m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631545" y="225516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-50 </a:t>
            </a:r>
            <a:r>
              <a:rPr lang="en-US" sz="2400" dirty="0" err="1" smtClean="0">
                <a:latin typeface="Comic Sans MS" pitchFamily="66" charset="0"/>
              </a:rPr>
              <a:t>kN</a:t>
            </a:r>
            <a:r>
              <a:rPr lang="en-US" sz="2400" dirty="0" smtClean="0">
                <a:latin typeface="Comic Sans MS" pitchFamily="66" charset="0"/>
              </a:rPr>
              <a:t>-m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7" name="직선 연결선 16"/>
          <p:cNvCxnSpPr/>
          <p:nvPr/>
        </p:nvCxnSpPr>
        <p:spPr bwMode="auto">
          <a:xfrm>
            <a:off x="5988497" y="2349141"/>
            <a:ext cx="0" cy="1159099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 flipH="1">
            <a:off x="5499100" y="3495361"/>
            <a:ext cx="476519" cy="0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직선 연결선 18"/>
          <p:cNvCxnSpPr/>
          <p:nvPr/>
        </p:nvCxnSpPr>
        <p:spPr bwMode="auto">
          <a:xfrm flipH="1">
            <a:off x="5460464" y="2349141"/>
            <a:ext cx="528034" cy="0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직선 화살표 연결선 22"/>
          <p:cNvCxnSpPr/>
          <p:nvPr/>
        </p:nvCxnSpPr>
        <p:spPr bwMode="auto">
          <a:xfrm>
            <a:off x="5615008" y="2374897"/>
            <a:ext cx="0" cy="110758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4" name="직사각형 23"/>
          <p:cNvSpPr/>
          <p:nvPr/>
        </p:nvSpPr>
        <p:spPr>
          <a:xfrm>
            <a:off x="4957650" y="2708605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80734" y="3372224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50 </a:t>
            </a:r>
            <a:r>
              <a:rPr lang="en-US" sz="2400" dirty="0" err="1" smtClean="0">
                <a:latin typeface="Comic Sans MS" pitchFamily="66" charset="0"/>
              </a:rPr>
              <a:t>kN</a:t>
            </a:r>
            <a:r>
              <a:rPr lang="en-US" sz="2400" dirty="0" smtClean="0">
                <a:latin typeface="Comic Sans MS" pitchFamily="66" charset="0"/>
              </a:rPr>
              <a:t>-m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9" name="직선 화살표 연결선 28"/>
          <p:cNvCxnSpPr/>
          <p:nvPr/>
        </p:nvCxnSpPr>
        <p:spPr bwMode="auto">
          <a:xfrm flipH="1">
            <a:off x="5991002" y="2364346"/>
            <a:ext cx="6439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직선 화살표 연결선 29"/>
          <p:cNvCxnSpPr/>
          <p:nvPr/>
        </p:nvCxnSpPr>
        <p:spPr bwMode="auto">
          <a:xfrm>
            <a:off x="6001734" y="3488832"/>
            <a:ext cx="64609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오른쪽 화살표 37"/>
          <p:cNvSpPr/>
          <p:nvPr/>
        </p:nvSpPr>
        <p:spPr bwMode="auto">
          <a:xfrm>
            <a:off x="4288664" y="2112135"/>
            <a:ext cx="386366" cy="96591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직선 연결선 26"/>
          <p:cNvCxnSpPr/>
          <p:nvPr/>
        </p:nvCxnSpPr>
        <p:spPr bwMode="auto">
          <a:xfrm flipH="1">
            <a:off x="5733514" y="2088791"/>
            <a:ext cx="528034" cy="0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 flipH="1">
            <a:off x="5987514" y="2095500"/>
            <a:ext cx="269403" cy="247291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3"/>
          <p:cNvCxnSpPr/>
          <p:nvPr/>
        </p:nvCxnSpPr>
        <p:spPr bwMode="auto">
          <a:xfrm flipH="1">
            <a:off x="6006564" y="3251200"/>
            <a:ext cx="248650" cy="228241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직선 연결선 34"/>
          <p:cNvCxnSpPr/>
          <p:nvPr/>
        </p:nvCxnSpPr>
        <p:spPr bwMode="auto">
          <a:xfrm>
            <a:off x="6261547" y="2076091"/>
            <a:ext cx="0" cy="1181459"/>
          </a:xfrm>
          <a:prstGeom prst="lin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직선 화살표 연결선 35"/>
          <p:cNvCxnSpPr/>
          <p:nvPr/>
        </p:nvCxnSpPr>
        <p:spPr bwMode="auto">
          <a:xfrm flipH="1">
            <a:off x="6251352" y="2103996"/>
            <a:ext cx="6439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직선 화살표 연결선 36"/>
          <p:cNvCxnSpPr/>
          <p:nvPr/>
        </p:nvCxnSpPr>
        <p:spPr bwMode="auto">
          <a:xfrm>
            <a:off x="6249384" y="3247532"/>
            <a:ext cx="64609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직사각형 38"/>
          <p:cNvSpPr/>
          <p:nvPr/>
        </p:nvSpPr>
        <p:spPr>
          <a:xfrm>
            <a:off x="6883934" y="3029324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50 </a:t>
            </a:r>
            <a:r>
              <a:rPr lang="en-US" sz="2400" dirty="0" err="1" smtClean="0">
                <a:latin typeface="Comic Sans MS" pitchFamily="66" charset="0"/>
              </a:rPr>
              <a:t>kN</a:t>
            </a:r>
            <a:r>
              <a:rPr lang="en-US" sz="2400" dirty="0" smtClean="0">
                <a:latin typeface="Comic Sans MS" pitchFamily="66" charset="0"/>
              </a:rPr>
              <a:t>-m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6834745" y="1912260"/>
            <a:ext cx="1558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-50 </a:t>
            </a:r>
            <a:r>
              <a:rPr lang="en-US" sz="2400" dirty="0" err="1" smtClean="0">
                <a:latin typeface="Comic Sans MS" pitchFamily="66" charset="0"/>
              </a:rPr>
              <a:t>kN</a:t>
            </a:r>
            <a:r>
              <a:rPr lang="en-US" sz="2400" dirty="0" smtClean="0">
                <a:latin typeface="Comic Sans MS" pitchFamily="66" charset="0"/>
              </a:rPr>
              <a:t>-m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41" name="직선 화살표 연결선 40"/>
          <p:cNvCxnSpPr/>
          <p:nvPr/>
        </p:nvCxnSpPr>
        <p:spPr bwMode="auto">
          <a:xfrm flipH="1">
            <a:off x="5638800" y="2095500"/>
            <a:ext cx="266700" cy="23495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1" name="직사각형 50"/>
          <p:cNvSpPr/>
          <p:nvPr/>
        </p:nvSpPr>
        <p:spPr>
          <a:xfrm>
            <a:off x="4831270" y="193545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0.5m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9688" y="49213"/>
            <a:ext cx="9050337" cy="593725"/>
          </a:xfrm>
        </p:spPr>
        <p:txBody>
          <a:bodyPr/>
          <a:lstStyle/>
          <a:p>
            <a:r>
              <a:rPr lang="en-US" dirty="0" smtClean="0"/>
              <a:t>BRACKET ANALYSIS</a:t>
            </a:r>
            <a:endParaRPr lang="en-US" dirty="0"/>
          </a:p>
        </p:txBody>
      </p:sp>
      <p:sp>
        <p:nvSpPr>
          <p:cNvPr id="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bracket with a shaft hole</a:t>
            </a:r>
          </a:p>
          <a:p>
            <a:pPr lvl="1"/>
            <a:r>
              <a:rPr lang="en-US" dirty="0" smtClean="0"/>
              <a:t>E=210 </a:t>
            </a:r>
            <a:r>
              <a:rPr lang="en-US" dirty="0" err="1" smtClean="0"/>
              <a:t>Gpa</a:t>
            </a:r>
            <a:r>
              <a:rPr lang="en-US" dirty="0" smtClean="0"/>
              <a:t>, Poison ratio 0.3</a:t>
            </a:r>
          </a:p>
          <a:p>
            <a:pPr lvl="1"/>
            <a:r>
              <a:rPr lang="en-US" dirty="0" smtClean="0"/>
              <a:t>3D geometry modeling</a:t>
            </a:r>
          </a:p>
          <a:p>
            <a:pPr lvl="1"/>
            <a:r>
              <a:rPr lang="en-US" dirty="0" smtClean="0"/>
              <a:t>8-node </a:t>
            </a:r>
            <a:r>
              <a:rPr lang="en-US" dirty="0" err="1" smtClean="0"/>
              <a:t>hexa</a:t>
            </a:r>
            <a:r>
              <a:rPr lang="en-US" dirty="0" smtClean="0"/>
              <a:t> element with structure mesh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2780436"/>
            <a:ext cx="3521075" cy="373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79436"/>
            <a:ext cx="3835400" cy="36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Create Part-1</a:t>
            </a:r>
          </a:p>
          <a:p>
            <a:pPr lvl="1"/>
            <a:r>
              <a:rPr lang="en-US" dirty="0" smtClean="0"/>
              <a:t>3D, Extrude, Depth 0.1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PART MODULE</a:t>
            </a:r>
            <a:endParaRPr 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723900" y="2439176"/>
            <a:ext cx="8242300" cy="4039735"/>
            <a:chOff x="901700" y="1994676"/>
            <a:chExt cx="8242300" cy="4039735"/>
          </a:xfrm>
        </p:grpSpPr>
        <p:sp>
          <p:nvSpPr>
            <p:cNvPr id="8" name="타원 7"/>
            <p:cNvSpPr/>
            <p:nvPr/>
          </p:nvSpPr>
          <p:spPr bwMode="auto">
            <a:xfrm>
              <a:off x="3323060" y="2549476"/>
              <a:ext cx="2419108" cy="24191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3276760" y="3753243"/>
              <a:ext cx="2534857" cy="130793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타원 9"/>
            <p:cNvSpPr/>
            <p:nvPr/>
          </p:nvSpPr>
          <p:spPr bwMode="auto">
            <a:xfrm>
              <a:off x="3913373" y="3105060"/>
              <a:ext cx="1238487" cy="1238487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그룹 38"/>
            <p:cNvGrpSpPr/>
            <p:nvPr/>
          </p:nvGrpSpPr>
          <p:grpSpPr>
            <a:xfrm>
              <a:off x="2905590" y="4436128"/>
              <a:ext cx="448118" cy="474559"/>
              <a:chOff x="5294854" y="3669176"/>
              <a:chExt cx="448118" cy="474559"/>
            </a:xfrm>
          </p:grpSpPr>
          <p:sp>
            <p:nvSpPr>
              <p:cNvPr id="50" name="타원 49"/>
              <p:cNvSpPr/>
              <p:nvPr/>
            </p:nvSpPr>
            <p:spPr bwMode="auto">
              <a:xfrm>
                <a:off x="5335929" y="3750197"/>
                <a:ext cx="381965" cy="38196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 bwMode="auto">
              <a:xfrm>
                <a:off x="5294854" y="3680749"/>
                <a:ext cx="231493" cy="46298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 bwMode="auto">
              <a:xfrm>
                <a:off x="5393804" y="3669176"/>
                <a:ext cx="349168" cy="25657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그룹 43"/>
            <p:cNvGrpSpPr/>
            <p:nvPr/>
          </p:nvGrpSpPr>
          <p:grpSpPr>
            <a:xfrm>
              <a:off x="5687471" y="4449432"/>
              <a:ext cx="499645" cy="484086"/>
              <a:chOff x="5276127" y="3660776"/>
              <a:chExt cx="499645" cy="484086"/>
            </a:xfrm>
          </p:grpSpPr>
          <p:sp>
            <p:nvSpPr>
              <p:cNvPr id="47" name="타원 46"/>
              <p:cNvSpPr/>
              <p:nvPr/>
            </p:nvSpPr>
            <p:spPr bwMode="auto">
              <a:xfrm>
                <a:off x="5323229" y="3762897"/>
                <a:ext cx="381965" cy="38196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 bwMode="auto">
              <a:xfrm>
                <a:off x="5544279" y="3680749"/>
                <a:ext cx="231493" cy="46298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 bwMode="auto">
              <a:xfrm>
                <a:off x="5276127" y="3660776"/>
                <a:ext cx="466845" cy="266417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3" name="직선 연결선 12"/>
            <p:cNvCxnSpPr/>
            <p:nvPr/>
          </p:nvCxnSpPr>
          <p:spPr bwMode="auto">
            <a:xfrm flipV="1">
              <a:off x="3323060" y="3695371"/>
              <a:ext cx="0" cy="10648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4" name="그룹 61"/>
            <p:cNvGrpSpPr/>
            <p:nvPr/>
          </p:nvGrpSpPr>
          <p:grpSpPr>
            <a:xfrm>
              <a:off x="4434230" y="3657331"/>
              <a:ext cx="161262" cy="147637"/>
              <a:chOff x="4548851" y="3538538"/>
              <a:chExt cx="161262" cy="147637"/>
            </a:xfrm>
          </p:grpSpPr>
          <p:cxnSp>
            <p:nvCxnSpPr>
              <p:cNvPr id="45" name="직선 연결선 44"/>
              <p:cNvCxnSpPr/>
              <p:nvPr/>
            </p:nvCxnSpPr>
            <p:spPr bwMode="auto">
              <a:xfrm>
                <a:off x="4548851" y="3611301"/>
                <a:ext cx="161262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직선 연결선 45"/>
              <p:cNvCxnSpPr/>
              <p:nvPr/>
            </p:nvCxnSpPr>
            <p:spPr bwMode="auto">
              <a:xfrm>
                <a:off x="4629150" y="3538538"/>
                <a:ext cx="0" cy="147637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5" name="직선 화살표 연결선 14"/>
            <p:cNvCxnSpPr/>
            <p:nvPr/>
          </p:nvCxnSpPr>
          <p:spPr bwMode="auto">
            <a:xfrm>
              <a:off x="6575305" y="3706945"/>
              <a:ext cx="0" cy="189535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16" name="직사각형 15"/>
            <p:cNvSpPr/>
            <p:nvPr/>
          </p:nvSpPr>
          <p:spPr>
            <a:xfrm>
              <a:off x="6649840" y="4450074"/>
              <a:ext cx="6783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0.15</a:t>
              </a:r>
              <a:endParaRPr lang="en-US" sz="2000" dirty="0">
                <a:latin typeface="Comic Sans MS" pitchFamily="66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63844" y="1994676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R0.1</a:t>
              </a:r>
              <a:endParaRPr lang="en-US" sz="2000" dirty="0">
                <a:latin typeface="Comic Sans MS" pitchFamily="66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38326" y="2563762"/>
              <a:ext cx="8819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R0.05</a:t>
              </a:r>
              <a:endParaRPr lang="en-US" sz="2000" dirty="0">
                <a:latin typeface="Comic Sans MS" pitchFamily="66" charset="0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 bwMode="auto">
            <a:xfrm>
              <a:off x="4712022" y="3718520"/>
              <a:ext cx="2004349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 bwMode="auto">
            <a:xfrm>
              <a:off x="4515252" y="5364037"/>
              <a:ext cx="337144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직선 연결선 20"/>
            <p:cNvCxnSpPr/>
            <p:nvPr/>
          </p:nvCxnSpPr>
          <p:spPr bwMode="auto">
            <a:xfrm flipV="1">
              <a:off x="5742168" y="3706947"/>
              <a:ext cx="0" cy="107644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직선 연결선 21"/>
            <p:cNvCxnSpPr/>
            <p:nvPr/>
          </p:nvCxnSpPr>
          <p:spPr bwMode="auto">
            <a:xfrm>
              <a:off x="1358900" y="5592461"/>
              <a:ext cx="65151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 bwMode="auto">
            <a:xfrm flipV="1">
              <a:off x="1372211" y="4887563"/>
              <a:ext cx="0" cy="7031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직선 연결선 23"/>
            <p:cNvCxnSpPr/>
            <p:nvPr/>
          </p:nvCxnSpPr>
          <p:spPr bwMode="auto">
            <a:xfrm flipV="1">
              <a:off x="7882231" y="4922287"/>
              <a:ext cx="0" cy="67605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직선 연결선 24"/>
            <p:cNvCxnSpPr/>
            <p:nvPr/>
          </p:nvCxnSpPr>
          <p:spPr bwMode="auto">
            <a:xfrm>
              <a:off x="2845411" y="4903761"/>
              <a:ext cx="28956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직선 연결선 25"/>
            <p:cNvCxnSpPr/>
            <p:nvPr/>
          </p:nvCxnSpPr>
          <p:spPr bwMode="auto">
            <a:xfrm>
              <a:off x="5934686" y="4922176"/>
              <a:ext cx="27051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직선 연결선 26"/>
            <p:cNvCxnSpPr/>
            <p:nvPr/>
          </p:nvCxnSpPr>
          <p:spPr bwMode="auto">
            <a:xfrm>
              <a:off x="4959672" y="5583370"/>
              <a:ext cx="179407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직선 화살표 연결선 27"/>
            <p:cNvCxnSpPr/>
            <p:nvPr/>
          </p:nvCxnSpPr>
          <p:spPr bwMode="auto">
            <a:xfrm>
              <a:off x="4516940" y="3894073"/>
              <a:ext cx="0" cy="172269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29" name="직사각형 28"/>
            <p:cNvSpPr/>
            <p:nvPr/>
          </p:nvSpPr>
          <p:spPr>
            <a:xfrm>
              <a:off x="5751516" y="4926565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0.25</a:t>
              </a:r>
              <a:endParaRPr lang="en-US" sz="2000" dirty="0">
                <a:latin typeface="Comic Sans MS" pitchFamily="66" charset="0"/>
              </a:endParaRPr>
            </a:p>
          </p:txBody>
        </p:sp>
        <p:cxnSp>
          <p:nvCxnSpPr>
            <p:cNvPr id="31" name="직선 연결선 30"/>
            <p:cNvCxnSpPr/>
            <p:nvPr/>
          </p:nvCxnSpPr>
          <p:spPr bwMode="auto">
            <a:xfrm>
              <a:off x="5528758" y="5585299"/>
              <a:ext cx="179407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직선 연결선 31"/>
            <p:cNvCxnSpPr/>
            <p:nvPr/>
          </p:nvCxnSpPr>
          <p:spPr bwMode="auto">
            <a:xfrm>
              <a:off x="7337572" y="4927465"/>
              <a:ext cx="11721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직선 화살표 연결선 32"/>
            <p:cNvCxnSpPr/>
            <p:nvPr/>
          </p:nvCxnSpPr>
          <p:spPr bwMode="auto">
            <a:xfrm>
              <a:off x="8372544" y="4922287"/>
              <a:ext cx="0" cy="65879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34" name="직사각형 33"/>
            <p:cNvSpPr/>
            <p:nvPr/>
          </p:nvSpPr>
          <p:spPr>
            <a:xfrm>
              <a:off x="8423931" y="5077037"/>
              <a:ext cx="7200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0.05</a:t>
              </a:r>
              <a:endParaRPr lang="en-US" sz="2000" dirty="0">
                <a:latin typeface="Comic Sans MS" pitchFamily="66" charset="0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205884" y="3883273"/>
              <a:ext cx="8915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mic Sans MS" pitchFamily="66" charset="0"/>
                </a:rPr>
                <a:t>Fillet</a:t>
              </a:r>
            </a:p>
            <a:p>
              <a:r>
                <a:rPr lang="en-US" sz="2000" dirty="0" smtClean="0">
                  <a:latin typeface="Comic Sans MS" pitchFamily="66" charset="0"/>
                </a:rPr>
                <a:t>R0.02</a:t>
              </a:r>
              <a:endParaRPr lang="en-US" sz="2000" dirty="0">
                <a:latin typeface="Comic Sans MS" pitchFamily="66" charset="0"/>
              </a:endParaRPr>
            </a:p>
          </p:txBody>
        </p:sp>
        <p:cxnSp>
          <p:nvCxnSpPr>
            <p:cNvPr id="36" name="직선 화살표 연결선 35"/>
            <p:cNvCxnSpPr>
              <a:stCxn id="52" idx="1"/>
              <a:endCxn id="50" idx="5"/>
            </p:cNvCxnSpPr>
            <p:nvPr/>
          </p:nvCxnSpPr>
          <p:spPr bwMode="auto">
            <a:xfrm>
              <a:off x="3004540" y="4564413"/>
              <a:ext cx="268152" cy="27876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7" name="직선 화살표 연결선 36"/>
            <p:cNvCxnSpPr/>
            <p:nvPr/>
          </p:nvCxnSpPr>
          <p:spPr bwMode="auto">
            <a:xfrm>
              <a:off x="3519834" y="2966167"/>
              <a:ext cx="509287" cy="39354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8" name="직선 화살표 연결선 37"/>
            <p:cNvCxnSpPr/>
            <p:nvPr/>
          </p:nvCxnSpPr>
          <p:spPr bwMode="auto">
            <a:xfrm flipH="1">
              <a:off x="5130640" y="2375857"/>
              <a:ext cx="264288" cy="337597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9" name="직선 연결선 38"/>
            <p:cNvCxnSpPr/>
            <p:nvPr/>
          </p:nvCxnSpPr>
          <p:spPr bwMode="auto">
            <a:xfrm>
              <a:off x="5383353" y="2387431"/>
              <a:ext cx="636608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직선 연결선 39"/>
            <p:cNvCxnSpPr/>
            <p:nvPr/>
          </p:nvCxnSpPr>
          <p:spPr bwMode="auto">
            <a:xfrm>
              <a:off x="2813778" y="2968096"/>
              <a:ext cx="7195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직선 연결선 40"/>
            <p:cNvCxnSpPr/>
            <p:nvPr/>
          </p:nvCxnSpPr>
          <p:spPr bwMode="auto">
            <a:xfrm>
              <a:off x="2294841" y="4567330"/>
              <a:ext cx="71956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Rectangle 21" descr="Dark upward diagonal"/>
            <p:cNvSpPr>
              <a:spLocks noChangeAspect="1" noChangeArrowheads="1"/>
            </p:cNvSpPr>
            <p:nvPr/>
          </p:nvSpPr>
          <p:spPr bwMode="auto">
            <a:xfrm>
              <a:off x="901700" y="5599028"/>
              <a:ext cx="7632700" cy="435383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3" name="직선 연결선 42"/>
            <p:cNvCxnSpPr/>
            <p:nvPr/>
          </p:nvCxnSpPr>
          <p:spPr bwMode="auto">
            <a:xfrm>
              <a:off x="1371600" y="4906661"/>
              <a:ext cx="15240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직선 연결선 43"/>
            <p:cNvCxnSpPr/>
            <p:nvPr/>
          </p:nvCxnSpPr>
          <p:spPr bwMode="auto">
            <a:xfrm>
              <a:off x="6159500" y="4932061"/>
              <a:ext cx="17399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1057275"/>
            <a:ext cx="1809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Create Cut / Circular Hole</a:t>
            </a:r>
          </a:p>
          <a:p>
            <a:pPr lvl="1"/>
            <a:r>
              <a:rPr lang="en-US" dirty="0" smtClean="0"/>
              <a:t>Dist. from Edge1 = 0.05	, Dist. from Edge2 = 0.05, Diameter 0.035</a:t>
            </a:r>
          </a:p>
          <a:p>
            <a:pPr lvl="1"/>
            <a:r>
              <a:rPr lang="en-US" dirty="0" smtClean="0"/>
              <a:t>Do it again for the opposite side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Tip</a:t>
            </a:r>
          </a:p>
          <a:p>
            <a:pPr lvl="1"/>
            <a:r>
              <a:rPr lang="en-US" dirty="0" smtClean="0"/>
              <a:t>Create a hole then edit those parameters (the cut circular hole is categorized as a feature of a part)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PART MODULE</a:t>
            </a:r>
            <a:endParaRPr lang="en-US" dirty="0"/>
          </a:p>
        </p:txBody>
      </p:sp>
      <p:grpSp>
        <p:nvGrpSpPr>
          <p:cNvPr id="94" name="그룹 93"/>
          <p:cNvGrpSpPr/>
          <p:nvPr/>
        </p:nvGrpSpPr>
        <p:grpSpPr>
          <a:xfrm>
            <a:off x="661146" y="2812534"/>
            <a:ext cx="3382349" cy="2667516"/>
            <a:chOff x="877046" y="3422134"/>
            <a:chExt cx="3382349" cy="266751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8889" y="3619500"/>
              <a:ext cx="3000506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4" name="직선 연결선 53"/>
            <p:cNvCxnSpPr/>
            <p:nvPr/>
          </p:nvCxnSpPr>
          <p:spPr bwMode="auto">
            <a:xfrm flipH="1">
              <a:off x="1066800" y="3797300"/>
              <a:ext cx="1257300" cy="1020885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직선 연결선 54"/>
            <p:cNvCxnSpPr/>
            <p:nvPr/>
          </p:nvCxnSpPr>
          <p:spPr bwMode="auto">
            <a:xfrm flipH="1">
              <a:off x="1663700" y="4406900"/>
              <a:ext cx="900498" cy="73117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직선 화살표 연결선 57"/>
            <p:cNvCxnSpPr/>
            <p:nvPr/>
          </p:nvCxnSpPr>
          <p:spPr bwMode="auto">
            <a:xfrm>
              <a:off x="1193800" y="4711700"/>
              <a:ext cx="660400" cy="291697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cxnSp>
          <p:nvCxnSpPr>
            <p:cNvPr id="67" name="직선 연결선 66"/>
            <p:cNvCxnSpPr/>
            <p:nvPr/>
          </p:nvCxnSpPr>
          <p:spPr bwMode="auto">
            <a:xfrm flipH="1" flipV="1">
              <a:off x="2565400" y="4401474"/>
              <a:ext cx="660400" cy="25942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직선 화살표 연결선 69"/>
            <p:cNvCxnSpPr/>
            <p:nvPr/>
          </p:nvCxnSpPr>
          <p:spPr bwMode="auto">
            <a:xfrm flipV="1">
              <a:off x="2616200" y="4597400"/>
              <a:ext cx="424069" cy="4064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73" name="직사각형 72"/>
            <p:cNvSpPr/>
            <p:nvPr/>
          </p:nvSpPr>
          <p:spPr>
            <a:xfrm>
              <a:off x="877046" y="4768334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2782046" y="4781034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cxnSp>
          <p:nvCxnSpPr>
            <p:cNvPr id="83" name="직선 화살표 연결선 82"/>
            <p:cNvCxnSpPr/>
            <p:nvPr/>
          </p:nvCxnSpPr>
          <p:spPr bwMode="auto">
            <a:xfrm flipV="1">
              <a:off x="2654300" y="3759200"/>
              <a:ext cx="127000" cy="52070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</p:spPr>
        </p:cxnSp>
        <p:sp>
          <p:nvSpPr>
            <p:cNvPr id="85" name="직사각형 84"/>
            <p:cNvSpPr/>
            <p:nvPr/>
          </p:nvSpPr>
          <p:spPr>
            <a:xfrm>
              <a:off x="2693146" y="3422134"/>
              <a:ext cx="928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R0.035</a:t>
              </a:r>
              <a:endParaRPr lang="en-US" dirty="0"/>
            </a:p>
          </p:txBody>
        </p:sp>
      </p:grpSp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9" y="2799766"/>
            <a:ext cx="3281361" cy="284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4" y="1241424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4350" y="3009900"/>
            <a:ext cx="1797050" cy="12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17475" y="741363"/>
            <a:ext cx="8909050" cy="5873750"/>
          </a:xfrm>
        </p:spPr>
        <p:txBody>
          <a:bodyPr/>
          <a:lstStyle/>
          <a:p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Create Cut / Extrude</a:t>
            </a:r>
          </a:p>
          <a:p>
            <a:pPr lvl="1"/>
            <a:r>
              <a:rPr lang="en-US" dirty="0" smtClean="0"/>
              <a:t>Select a planar, select an edge</a:t>
            </a:r>
          </a:p>
          <a:p>
            <a:pPr lvl="1"/>
            <a:r>
              <a:rPr lang="en-US" dirty="0" smtClean="0"/>
              <a:t>Make a circle and three edges, click “done” button</a:t>
            </a:r>
          </a:p>
          <a:p>
            <a:pPr lvl="1"/>
            <a:r>
              <a:rPr lang="en-US" dirty="0" smtClean="0"/>
              <a:t>Do it again for the opposite side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88" y="100013"/>
            <a:ext cx="9050337" cy="496887"/>
          </a:xfrm>
        </p:spPr>
        <p:txBody>
          <a:bodyPr/>
          <a:lstStyle/>
          <a:p>
            <a:r>
              <a:rPr lang="en-US" dirty="0" smtClean="0"/>
              <a:t>PART MODULE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324" y="1254124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3433763"/>
            <a:ext cx="3152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3316288"/>
            <a:ext cx="50292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A_My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omic Sans MS" pitchFamily="6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A_MyClass</Template>
  <TotalTime>28708</TotalTime>
  <Words>617</Words>
  <Application>Microsoft Office PowerPoint</Application>
  <PresentationFormat>화면 슬라이드 쇼(4:3)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Calibri</vt:lpstr>
      <vt:lpstr>A_MyClass</vt:lpstr>
      <vt:lpstr>Tutorial 6-1:   3D Modeling</vt:lpstr>
      <vt:lpstr>CANTILEVER BEAM</vt:lpstr>
      <vt:lpstr>CANTILEVER BEAM</vt:lpstr>
      <vt:lpstr>CANTILEVER BEAM</vt:lpstr>
      <vt:lpstr>CANTILEVER BEAM</vt:lpstr>
      <vt:lpstr>BRACKET ANALYSIS</vt:lpstr>
      <vt:lpstr>PART MODULE</vt:lpstr>
      <vt:lpstr>PART MODULE</vt:lpstr>
      <vt:lpstr>PART MODULE</vt:lpstr>
      <vt:lpstr>PROPERTY / ASSEMBLY / STEPS MODULES</vt:lpstr>
      <vt:lpstr>INTERACTION MODULE (MPC)</vt:lpstr>
      <vt:lpstr>LOADS MODULE</vt:lpstr>
      <vt:lpstr>MESH MODULE</vt:lpstr>
      <vt:lpstr>MESH MODULE</vt:lpstr>
      <vt:lpstr>Tutorial 6-2:   Heat Transfer</vt:lpstr>
      <vt:lpstr>HEAT CONDUCTION</vt:lpstr>
      <vt:lpstr>HEAT CONDUCTION</vt:lpstr>
      <vt:lpstr>HEAT CONDUCTION</vt:lpstr>
      <vt:lpstr>HEAT CONDUCTION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Nam-Ho Kim</dc:creator>
  <cp:lastModifiedBy>Chanyoung</cp:lastModifiedBy>
  <cp:revision>923</cp:revision>
  <dcterms:created xsi:type="dcterms:W3CDTF">2008-06-19T01:15:29Z</dcterms:created>
  <dcterms:modified xsi:type="dcterms:W3CDTF">2011-11-26T07:32:28Z</dcterms:modified>
</cp:coreProperties>
</file>