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3" r:id="rId1"/>
  </p:sldMasterIdLst>
  <p:handoutMasterIdLst>
    <p:handoutMasterId r:id="rId38"/>
  </p:handoutMasterIdLst>
  <p:sldIdLst>
    <p:sldId id="270" r:id="rId2"/>
    <p:sldId id="305" r:id="rId3"/>
    <p:sldId id="314" r:id="rId4"/>
    <p:sldId id="307" r:id="rId5"/>
    <p:sldId id="308" r:id="rId6"/>
    <p:sldId id="315" r:id="rId7"/>
    <p:sldId id="317" r:id="rId8"/>
    <p:sldId id="318" r:id="rId9"/>
    <p:sldId id="309" r:id="rId10"/>
    <p:sldId id="319" r:id="rId11"/>
    <p:sldId id="320" r:id="rId12"/>
    <p:sldId id="321" r:id="rId13"/>
    <p:sldId id="310" r:id="rId14"/>
    <p:sldId id="322" r:id="rId15"/>
    <p:sldId id="323" r:id="rId16"/>
    <p:sldId id="311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271" r:id="rId25"/>
    <p:sldId id="272" r:id="rId26"/>
    <p:sldId id="273" r:id="rId27"/>
    <p:sldId id="274" r:id="rId28"/>
    <p:sldId id="277" r:id="rId29"/>
    <p:sldId id="278" r:id="rId30"/>
    <p:sldId id="275" r:id="rId31"/>
    <p:sldId id="331" r:id="rId32"/>
    <p:sldId id="332" r:id="rId33"/>
    <p:sldId id="295" r:id="rId34"/>
    <p:sldId id="296" r:id="rId35"/>
    <p:sldId id="297" r:id="rId36"/>
    <p:sldId id="333" r:id="rId37"/>
  </p:sldIdLst>
  <p:sldSz cx="9144000" cy="6858000" type="screen4x3"/>
  <p:notesSz cx="7315200" cy="9601200"/>
  <p:embeddedFontLst>
    <p:embeddedFont>
      <p:font typeface="SimSun" pitchFamily="2" charset="-122"/>
      <p:regular r:id="rId39"/>
    </p:embeddedFont>
  </p:embeddedFontLst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9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427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427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fld id="{BEFEE03B-FAEA-4EAE-9A5C-C671A6BE0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06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116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116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42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 userDrawn="1"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7" name="Text Box 9"/>
          <p:cNvSpPr txBox="1">
            <a:spLocks noChangeArrowheads="1"/>
          </p:cNvSpPr>
          <p:nvPr userDrawn="1"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72225C2C-0C0C-4655-B101-5C69D4F70BA5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8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 </a:t>
            </a:r>
            <a:r>
              <a:rPr lang="en-US" dirty="0" smtClean="0"/>
              <a:t>8 STRUCTURAL DESIGN USING</a:t>
            </a:r>
            <a:br>
              <a:rPr lang="en-US" dirty="0" smtClean="0"/>
            </a:br>
            <a:r>
              <a:rPr lang="en-US" dirty="0" smtClean="0"/>
              <a:t>FINITE ELEMENTS</a:t>
            </a:r>
            <a:endParaRPr lang="en-US" dirty="0"/>
          </a:p>
        </p:txBody>
      </p:sp>
      <p:sp>
        <p:nvSpPr>
          <p:cNvPr id="1884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FINITE </a:t>
            </a:r>
            <a:r>
              <a:rPr lang="en-US" dirty="0"/>
              <a:t>ELEMENT ANALYSIS AND DESIGN</a:t>
            </a:r>
          </a:p>
          <a:p>
            <a:pPr>
              <a:lnSpc>
                <a:spcPct val="90000"/>
              </a:lnSpc>
            </a:pPr>
            <a:r>
              <a:rPr lang="en-US" dirty="0"/>
              <a:t>Nam-Ho </a:t>
            </a:r>
            <a:r>
              <a:rPr lang="en-US" dirty="0" smtClean="0"/>
              <a:t>Kim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2903220" y="2526030"/>
            <a:ext cx="3120390" cy="106299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FSD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the loads carried by members remained constant</a:t>
            </a:r>
          </a:p>
          <a:p>
            <a:r>
              <a:rPr lang="en-US" dirty="0" smtClean="0"/>
              <a:t>Stress in each member is calculated</a:t>
            </a:r>
          </a:p>
          <a:p>
            <a:r>
              <a:rPr lang="en-US" dirty="0" smtClean="0"/>
              <a:t>Member is resized to bring the stress to the allowable value</a:t>
            </a:r>
          </a:p>
          <a:p>
            <a:r>
              <a:rPr lang="en-US" dirty="0" smtClean="0"/>
              <a:t>Truss example (member force  </a:t>
            </a:r>
            <a:r>
              <a:rPr lang="en-US" i="1" dirty="0" smtClean="0"/>
              <a:t>F</a:t>
            </a:r>
            <a:r>
              <a:rPr lang="en-US" dirty="0" smtClean="0"/>
              <a:t> = </a:t>
            </a:r>
            <a:r>
              <a:rPr lang="en-US" i="1" dirty="0" err="1" smtClean="0">
                <a:latin typeface="Symbol" pitchFamily="18" charset="2"/>
              </a:rPr>
              <a:t>s</a:t>
            </a:r>
            <a:r>
              <a:rPr lang="en-US" i="1" dirty="0" err="1" smtClean="0">
                <a:latin typeface="Times New Roman"/>
                <a:cs typeface="Times New Roman"/>
              </a:rPr>
              <a:t>·</a:t>
            </a:r>
            <a:r>
              <a:rPr lang="en-US" i="1" dirty="0" err="1" smtClean="0"/>
              <a:t>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member forces are constant (statically determinant system), one iteration to come up FSD</a:t>
            </a:r>
          </a:p>
          <a:p>
            <a:r>
              <a:rPr lang="en-US" dirty="0" smtClean="0"/>
              <a:t>Repeated calculations are required when member forces vary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baseline="-25000" dirty="0" smtClean="0"/>
              <a:t>new</a:t>
            </a:r>
            <a:r>
              <a:rPr lang="en-US" dirty="0" smtClean="0"/>
              <a:t> is less than the minimum gage, choose min. gage</a:t>
            </a:r>
          </a:p>
          <a:p>
            <a:endParaRPr lang="en-US" dirty="0"/>
          </a:p>
        </p:txBody>
      </p:sp>
      <p:sp>
        <p:nvSpPr>
          <p:cNvPr id="522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22241" name="Object 1"/>
          <p:cNvGraphicFramePr>
            <a:graphicFrameLocks noChangeAspect="1"/>
          </p:cNvGraphicFramePr>
          <p:nvPr/>
        </p:nvGraphicFramePr>
        <p:xfrm>
          <a:off x="3013710" y="2664460"/>
          <a:ext cx="290195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42" name="Equation" r:id="rId3" imgW="2895480" imgH="761760" progId="Equation.DSMT4">
                  <p:embed/>
                </p:oleObj>
              </mc:Choice>
              <mc:Fallback>
                <p:oleObj name="Equation" r:id="rId3" imgW="2895480" imgH="7617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710" y="2664460"/>
                        <a:ext cx="2901950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1048871" y="3173505"/>
            <a:ext cx="3200400" cy="107576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FSD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Beam element: Use section modulus</a:t>
            </a:r>
          </a:p>
          <a:p>
            <a:pPr lvl="1"/>
            <a:r>
              <a:rPr lang="en-US" dirty="0" smtClean="0"/>
              <a:t>Maximum bending stress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 section modulus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M remains constant, one iteration yields FSD</a:t>
            </a:r>
          </a:p>
          <a:p>
            <a:r>
              <a:rPr lang="en-US" dirty="0" smtClean="0"/>
              <a:t>The section modulus in beam corresponds to cross-sectional area in truss</a:t>
            </a:r>
          </a:p>
        </p:txBody>
      </p:sp>
      <p:sp>
        <p:nvSpPr>
          <p:cNvPr id="533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3505" name="Object 1"/>
          <p:cNvGraphicFramePr>
            <a:graphicFrameLocks noChangeAspect="1"/>
          </p:cNvGraphicFramePr>
          <p:nvPr/>
        </p:nvGraphicFramePr>
        <p:xfrm>
          <a:off x="1227773" y="1638618"/>
          <a:ext cx="184785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08" name="Equation" r:id="rId3" imgW="1841400" imgH="761760" progId="Equation.DSMT4">
                  <p:embed/>
                </p:oleObj>
              </mc:Choice>
              <mc:Fallback>
                <p:oleObj name="Equation" r:id="rId3" imgW="1841400" imgH="7617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773" y="1638618"/>
                        <a:ext cx="184785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6882" y="2043953"/>
            <a:ext cx="2081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Section modulus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 bwMode="auto">
          <a:xfrm rot="10800000" flipV="1">
            <a:off x="3186954" y="2244007"/>
            <a:ext cx="779929" cy="165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3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3507" name="Object 3"/>
          <p:cNvGraphicFramePr>
            <a:graphicFrameLocks noChangeAspect="1"/>
          </p:cNvGraphicFramePr>
          <p:nvPr/>
        </p:nvGraphicFramePr>
        <p:xfrm>
          <a:off x="1185116" y="3335430"/>
          <a:ext cx="28844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09" name="Equation" r:id="rId5" imgW="2869920" imgH="761760" progId="Equation.DSMT4">
                  <p:embed/>
                </p:oleObj>
              </mc:Choice>
              <mc:Fallback>
                <p:oleObj name="Equation" r:id="rId5" imgW="2869920" imgH="761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116" y="3335430"/>
                        <a:ext cx="2884487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FSD EXAMPLE – CANTILEVERED BEAM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w = 2.25, h = 3.5 in. Determine new height using FSD</a:t>
            </a:r>
          </a:p>
          <a:p>
            <a:r>
              <a:rPr lang="en-US" dirty="0" smtClean="0"/>
              <a:t>Section modulus and max. stress at the initial design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New section modulus using stress ratio resizing</a:t>
            </a:r>
          </a:p>
          <a:p>
            <a:endParaRPr lang="en-US" dirty="0"/>
          </a:p>
        </p:txBody>
      </p:sp>
      <p:sp>
        <p:nvSpPr>
          <p:cNvPr id="534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4529" name="Object 1"/>
          <p:cNvGraphicFramePr>
            <a:graphicFrameLocks noChangeAspect="1"/>
          </p:cNvGraphicFramePr>
          <p:nvPr/>
        </p:nvGraphicFramePr>
        <p:xfrm>
          <a:off x="1508592" y="1708804"/>
          <a:ext cx="47704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36" name="Equation" r:id="rId3" imgW="4775040" imgH="634680" progId="Equation.DSMT4">
                  <p:embed/>
                </p:oleObj>
              </mc:Choice>
              <mc:Fallback>
                <p:oleObj name="Equation" r:id="rId3" imgW="4775040" imgH="6346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592" y="1708804"/>
                        <a:ext cx="4770438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4531" name="Object 3"/>
          <p:cNvGraphicFramePr>
            <a:graphicFrameLocks noChangeAspect="1"/>
          </p:cNvGraphicFramePr>
          <p:nvPr/>
        </p:nvGraphicFramePr>
        <p:xfrm>
          <a:off x="1571438" y="2446617"/>
          <a:ext cx="28130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37" name="Equation" r:id="rId5" imgW="2819160" imgH="660240" progId="Equation.DSMT4">
                  <p:embed/>
                </p:oleObj>
              </mc:Choice>
              <mc:Fallback>
                <p:oleObj name="Equation" r:id="rId5" imgW="2819160" imgH="660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438" y="2446617"/>
                        <a:ext cx="2813050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4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4533" name="Object 5"/>
          <p:cNvGraphicFramePr>
            <a:graphicFrameLocks noChangeAspect="1"/>
          </p:cNvGraphicFramePr>
          <p:nvPr/>
        </p:nvGraphicFramePr>
        <p:xfrm>
          <a:off x="1351804" y="3629679"/>
          <a:ext cx="53594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38" name="Equation" r:id="rId7" imgW="5371920" imgH="660240" progId="Equation.DSMT4">
                  <p:embed/>
                </p:oleObj>
              </mc:Choice>
              <mc:Fallback>
                <p:oleObj name="Equation" r:id="rId7" imgW="537192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804" y="3629679"/>
                        <a:ext cx="5359400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4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4535" name="Object 7"/>
          <p:cNvGraphicFramePr>
            <a:graphicFrameLocks noChangeAspect="1"/>
          </p:cNvGraphicFramePr>
          <p:nvPr/>
        </p:nvGraphicFramePr>
        <p:xfrm>
          <a:off x="1370853" y="4328553"/>
          <a:ext cx="45926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39" name="Equation" r:id="rId9" imgW="4597200" imgH="634680" progId="Equation.DSMT4">
                  <p:embed/>
                </p:oleObj>
              </mc:Choice>
              <mc:Fallback>
                <p:oleObj name="Equation" r:id="rId9" imgW="459720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853" y="4328553"/>
                        <a:ext cx="4592638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"/>
          <p:cNvGrpSpPr>
            <a:grpSpLocks noChangeAspect="1"/>
          </p:cNvGrpSpPr>
          <p:nvPr/>
        </p:nvGrpSpPr>
        <p:grpSpPr bwMode="auto">
          <a:xfrm>
            <a:off x="1423266" y="5138898"/>
            <a:ext cx="5619750" cy="1685926"/>
            <a:chOff x="3951" y="2425"/>
            <a:chExt cx="4425" cy="1327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158" y="2752"/>
              <a:ext cx="3057" cy="32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4157" y="2449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5" name="Rectangle 10" descr="Wide upward diagonal"/>
            <p:cNvSpPr>
              <a:spLocks noChangeArrowheads="1"/>
            </p:cNvSpPr>
            <p:nvPr/>
          </p:nvSpPr>
          <p:spPr bwMode="auto">
            <a:xfrm>
              <a:off x="3951" y="2456"/>
              <a:ext cx="192" cy="85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V="1">
              <a:off x="7208" y="3052"/>
              <a:ext cx="0" cy="6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V="1">
              <a:off x="7215" y="2471"/>
              <a:ext cx="0" cy="2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>
              <a:off x="4158" y="2567"/>
              <a:ext cx="30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19" name="Rectangle 6" descr="Light upward diagonal"/>
            <p:cNvSpPr>
              <a:spLocks noChangeArrowheads="1"/>
            </p:cNvSpPr>
            <p:nvPr/>
          </p:nvSpPr>
          <p:spPr bwMode="auto">
            <a:xfrm>
              <a:off x="7614" y="2744"/>
              <a:ext cx="310" cy="35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7268" y="3477"/>
              <a:ext cx="1108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2,000 lb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142" y="2425"/>
              <a:ext cx="1108" cy="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100 in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7932" y="2819"/>
              <a:ext cx="299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2"/>
            <p:cNvSpPr txBox="1">
              <a:spLocks noChangeArrowheads="1"/>
            </p:cNvSpPr>
            <p:nvPr/>
          </p:nvSpPr>
          <p:spPr bwMode="auto">
            <a:xfrm>
              <a:off x="7627" y="3051"/>
              <a:ext cx="289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w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548718" y="4343400"/>
            <a:ext cx="21932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Only one iteration</a:t>
            </a:r>
            <a:br>
              <a:rPr lang="en-US" dirty="0" smtClean="0"/>
            </a:br>
            <a:r>
              <a:rPr lang="en-US" dirty="0" smtClean="0"/>
              <a:t>for FSD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design variables – easy for beam and truss, but more complicated for plane or 3D solids</a:t>
            </a:r>
          </a:p>
          <a:p>
            <a:r>
              <a:rPr lang="en-US" dirty="0" smtClean="0"/>
              <a:t>Material property design variable</a:t>
            </a:r>
          </a:p>
          <a:p>
            <a:pPr lvl="1"/>
            <a:r>
              <a:rPr lang="en-US" dirty="0" smtClean="0"/>
              <a:t>Varying material properties to find the best material</a:t>
            </a:r>
          </a:p>
          <a:p>
            <a:pPr lvl="1"/>
            <a:r>
              <a:rPr lang="en-US" dirty="0" smtClean="0"/>
              <a:t>Not common, but useful for designing composite materials</a:t>
            </a:r>
          </a:p>
          <a:p>
            <a:r>
              <a:rPr lang="en-US" dirty="0" smtClean="0"/>
              <a:t>Sizing design variable</a:t>
            </a:r>
          </a:p>
          <a:p>
            <a:pPr lvl="1"/>
            <a:r>
              <a:rPr lang="en-US" dirty="0" smtClean="0"/>
              <a:t>Geometric parameters as design (parametric design variable)</a:t>
            </a:r>
          </a:p>
          <a:p>
            <a:pPr lvl="1"/>
            <a:r>
              <a:rPr lang="en-US" dirty="0" smtClean="0"/>
              <a:t>Appears as a parameter in FEM</a:t>
            </a:r>
          </a:p>
          <a:p>
            <a:pPr lvl="1"/>
            <a:r>
              <a:rPr lang="en-US" dirty="0" smtClean="0"/>
              <a:t>Thickness of plate/shell, cross-sectional geometry of truss/beam, etc</a:t>
            </a:r>
          </a:p>
        </p:txBody>
      </p:sp>
      <p:sp>
        <p:nvSpPr>
          <p:cNvPr id="561218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61155" name="Group 3"/>
          <p:cNvGrpSpPr>
            <a:grpSpLocks/>
          </p:cNvGrpSpPr>
          <p:nvPr/>
        </p:nvGrpSpPr>
        <p:grpSpPr bwMode="auto">
          <a:xfrm>
            <a:off x="327952" y="4531658"/>
            <a:ext cx="8601086" cy="1855203"/>
            <a:chOff x="2840" y="1485"/>
            <a:chExt cx="6773" cy="1460"/>
          </a:xfrm>
        </p:grpSpPr>
        <p:sp>
          <p:nvSpPr>
            <p:cNvPr id="561217" name="Oval 65" descr="Light upward diagonal"/>
            <p:cNvSpPr>
              <a:spLocks noChangeArrowheads="1"/>
            </p:cNvSpPr>
            <p:nvPr/>
          </p:nvSpPr>
          <p:spPr bwMode="auto">
            <a:xfrm>
              <a:off x="2840" y="2004"/>
              <a:ext cx="765" cy="765"/>
            </a:xfrm>
            <a:prstGeom prst="ellipse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16" name="Freeform 64"/>
            <p:cNvSpPr>
              <a:spLocks/>
            </p:cNvSpPr>
            <p:nvPr/>
          </p:nvSpPr>
          <p:spPr bwMode="auto">
            <a:xfrm>
              <a:off x="3219" y="1913"/>
              <a:ext cx="525" cy="505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215" y="0"/>
                </a:cxn>
                <a:cxn ang="0">
                  <a:pos x="430" y="0"/>
                </a:cxn>
              </a:cxnLst>
              <a:rect l="0" t="0" r="r" b="b"/>
              <a:pathLst>
                <a:path w="430" h="370">
                  <a:moveTo>
                    <a:pt x="0" y="370"/>
                  </a:moveTo>
                  <a:lnTo>
                    <a:pt x="215" y="0"/>
                  </a:lnTo>
                  <a:lnTo>
                    <a:pt x="4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15" name="Line 63"/>
            <p:cNvSpPr>
              <a:spLocks noChangeShapeType="1"/>
            </p:cNvSpPr>
            <p:nvPr/>
          </p:nvSpPr>
          <p:spPr bwMode="auto">
            <a:xfrm flipV="1">
              <a:off x="3219" y="2063"/>
              <a:ext cx="190" cy="3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14" name="Text Box 62"/>
            <p:cNvSpPr txBox="1">
              <a:spLocks noChangeArrowheads="1"/>
            </p:cNvSpPr>
            <p:nvPr/>
          </p:nvSpPr>
          <p:spPr bwMode="auto">
            <a:xfrm>
              <a:off x="3411" y="1661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213" name="Text Box 61"/>
            <p:cNvSpPr txBox="1">
              <a:spLocks noChangeArrowheads="1"/>
            </p:cNvSpPr>
            <p:nvPr/>
          </p:nvSpPr>
          <p:spPr bwMode="auto">
            <a:xfrm>
              <a:off x="4277" y="1643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212" name="Rectangle 60" descr="Light upward diagonal"/>
            <p:cNvSpPr>
              <a:spLocks noChangeArrowheads="1"/>
            </p:cNvSpPr>
            <p:nvPr/>
          </p:nvSpPr>
          <p:spPr bwMode="auto">
            <a:xfrm>
              <a:off x="4195" y="2005"/>
              <a:ext cx="615" cy="782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11" name="Line 59"/>
            <p:cNvSpPr>
              <a:spLocks noChangeShapeType="1"/>
            </p:cNvSpPr>
            <p:nvPr/>
          </p:nvSpPr>
          <p:spPr bwMode="auto">
            <a:xfrm>
              <a:off x="4795" y="2005"/>
              <a:ext cx="2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10" name="Line 58"/>
            <p:cNvSpPr>
              <a:spLocks noChangeShapeType="1"/>
            </p:cNvSpPr>
            <p:nvPr/>
          </p:nvSpPr>
          <p:spPr bwMode="auto">
            <a:xfrm>
              <a:off x="4800" y="2780"/>
              <a:ext cx="2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9" name="Line 57"/>
            <p:cNvSpPr>
              <a:spLocks noChangeShapeType="1"/>
            </p:cNvSpPr>
            <p:nvPr/>
          </p:nvSpPr>
          <p:spPr bwMode="auto">
            <a:xfrm>
              <a:off x="4905" y="2005"/>
              <a:ext cx="0" cy="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8" name="Line 56"/>
            <p:cNvSpPr>
              <a:spLocks noChangeShapeType="1"/>
            </p:cNvSpPr>
            <p:nvPr/>
          </p:nvSpPr>
          <p:spPr bwMode="auto">
            <a:xfrm rot="-5400000">
              <a:off x="4069" y="1874"/>
              <a:ext cx="2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7" name="Line 55"/>
            <p:cNvSpPr>
              <a:spLocks noChangeShapeType="1"/>
            </p:cNvSpPr>
            <p:nvPr/>
          </p:nvSpPr>
          <p:spPr bwMode="auto">
            <a:xfrm rot="-5400000">
              <a:off x="4679" y="1874"/>
              <a:ext cx="2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6" name="Line 54"/>
            <p:cNvSpPr>
              <a:spLocks noChangeShapeType="1"/>
            </p:cNvSpPr>
            <p:nvPr/>
          </p:nvSpPr>
          <p:spPr bwMode="auto">
            <a:xfrm rot="-5400000">
              <a:off x="4497" y="1586"/>
              <a:ext cx="0" cy="6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5" name="Text Box 53"/>
            <p:cNvSpPr txBox="1">
              <a:spLocks noChangeArrowheads="1"/>
            </p:cNvSpPr>
            <p:nvPr/>
          </p:nvSpPr>
          <p:spPr bwMode="auto">
            <a:xfrm>
              <a:off x="4792" y="2253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204" name="Text Box 52"/>
            <p:cNvSpPr txBox="1">
              <a:spLocks noChangeArrowheads="1"/>
            </p:cNvSpPr>
            <p:nvPr/>
          </p:nvSpPr>
          <p:spPr bwMode="auto">
            <a:xfrm>
              <a:off x="6302" y="2540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203" name="AutoShape 51" descr="Light upward diagonal"/>
            <p:cNvSpPr>
              <a:spLocks noChangeArrowheads="1"/>
            </p:cNvSpPr>
            <p:nvPr/>
          </p:nvSpPr>
          <p:spPr bwMode="auto">
            <a:xfrm>
              <a:off x="5540" y="1906"/>
              <a:ext cx="890" cy="89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2" name="Freeform 50"/>
            <p:cNvSpPr>
              <a:spLocks/>
            </p:cNvSpPr>
            <p:nvPr/>
          </p:nvSpPr>
          <p:spPr bwMode="auto">
            <a:xfrm>
              <a:off x="5970" y="1861"/>
              <a:ext cx="585" cy="500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215" y="0"/>
                </a:cxn>
                <a:cxn ang="0">
                  <a:pos x="430" y="0"/>
                </a:cxn>
              </a:cxnLst>
              <a:rect l="0" t="0" r="r" b="b"/>
              <a:pathLst>
                <a:path w="430" h="370">
                  <a:moveTo>
                    <a:pt x="0" y="370"/>
                  </a:moveTo>
                  <a:lnTo>
                    <a:pt x="215" y="0"/>
                  </a:lnTo>
                  <a:lnTo>
                    <a:pt x="4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1" name="Line 49"/>
            <p:cNvSpPr>
              <a:spLocks noChangeShapeType="1"/>
            </p:cNvSpPr>
            <p:nvPr/>
          </p:nvSpPr>
          <p:spPr bwMode="auto">
            <a:xfrm flipV="1">
              <a:off x="5970" y="1966"/>
              <a:ext cx="235" cy="3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200" name="Text Box 48"/>
            <p:cNvSpPr txBox="1">
              <a:spLocks noChangeArrowheads="1"/>
            </p:cNvSpPr>
            <p:nvPr/>
          </p:nvSpPr>
          <p:spPr bwMode="auto">
            <a:xfrm>
              <a:off x="6192" y="1624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99" name="Line 47"/>
            <p:cNvSpPr>
              <a:spLocks noChangeShapeType="1"/>
            </p:cNvSpPr>
            <p:nvPr/>
          </p:nvSpPr>
          <p:spPr bwMode="auto">
            <a:xfrm>
              <a:off x="5975" y="2361"/>
              <a:ext cx="140" cy="1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8" name="Line 46"/>
            <p:cNvSpPr>
              <a:spLocks noChangeShapeType="1"/>
            </p:cNvSpPr>
            <p:nvPr/>
          </p:nvSpPr>
          <p:spPr bwMode="auto">
            <a:xfrm rot="-10800000">
              <a:off x="6285" y="2681"/>
              <a:ext cx="120" cy="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7" name="Line 45"/>
            <p:cNvSpPr>
              <a:spLocks noChangeShapeType="1"/>
            </p:cNvSpPr>
            <p:nvPr/>
          </p:nvSpPr>
          <p:spPr bwMode="auto">
            <a:xfrm>
              <a:off x="6405" y="2806"/>
              <a:ext cx="1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6" name="Text Box 44"/>
            <p:cNvSpPr txBox="1">
              <a:spLocks noChangeArrowheads="1"/>
            </p:cNvSpPr>
            <p:nvPr/>
          </p:nvSpPr>
          <p:spPr bwMode="auto">
            <a:xfrm>
              <a:off x="8077" y="1685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95" name="Text Box 43"/>
            <p:cNvSpPr txBox="1">
              <a:spLocks noChangeArrowheads="1"/>
            </p:cNvSpPr>
            <p:nvPr/>
          </p:nvSpPr>
          <p:spPr bwMode="auto">
            <a:xfrm>
              <a:off x="8927" y="2610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w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94" name="Rectangle 42" descr="Light upward diagonal"/>
            <p:cNvSpPr>
              <a:spLocks noChangeArrowheads="1"/>
            </p:cNvSpPr>
            <p:nvPr/>
          </p:nvSpPr>
          <p:spPr bwMode="auto">
            <a:xfrm>
              <a:off x="8573" y="1922"/>
              <a:ext cx="555" cy="72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3" name="Rectangle 41" descr="Light upward diagonal"/>
            <p:cNvSpPr>
              <a:spLocks noChangeArrowheads="1"/>
            </p:cNvSpPr>
            <p:nvPr/>
          </p:nvSpPr>
          <p:spPr bwMode="auto">
            <a:xfrm>
              <a:off x="8572" y="2517"/>
              <a:ext cx="555" cy="72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2" name="Rectangle 40" descr="Light upward diagonal"/>
            <p:cNvSpPr>
              <a:spLocks noChangeArrowheads="1"/>
            </p:cNvSpPr>
            <p:nvPr/>
          </p:nvSpPr>
          <p:spPr bwMode="auto">
            <a:xfrm>
              <a:off x="8820" y="1992"/>
              <a:ext cx="58" cy="52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1" name="Line 39"/>
            <p:cNvSpPr>
              <a:spLocks noChangeShapeType="1"/>
            </p:cNvSpPr>
            <p:nvPr/>
          </p:nvSpPr>
          <p:spPr bwMode="auto">
            <a:xfrm>
              <a:off x="9190" y="1927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90" name="Line 38"/>
            <p:cNvSpPr>
              <a:spLocks noChangeShapeType="1"/>
            </p:cNvSpPr>
            <p:nvPr/>
          </p:nvSpPr>
          <p:spPr bwMode="auto">
            <a:xfrm>
              <a:off x="9190" y="2577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9" name="Line 37"/>
            <p:cNvSpPr>
              <a:spLocks noChangeShapeType="1"/>
            </p:cNvSpPr>
            <p:nvPr/>
          </p:nvSpPr>
          <p:spPr bwMode="auto">
            <a:xfrm>
              <a:off x="9300" y="1927"/>
              <a:ext cx="0" cy="6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8" name="Text Box 36"/>
            <p:cNvSpPr txBox="1">
              <a:spLocks noChangeArrowheads="1"/>
            </p:cNvSpPr>
            <p:nvPr/>
          </p:nvSpPr>
          <p:spPr bwMode="auto">
            <a:xfrm>
              <a:off x="9177" y="2085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87" name="Line 35"/>
            <p:cNvSpPr>
              <a:spLocks noChangeShapeType="1"/>
            </p:cNvSpPr>
            <p:nvPr/>
          </p:nvSpPr>
          <p:spPr bwMode="auto">
            <a:xfrm rot="-5400000">
              <a:off x="8694" y="2746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6" name="Line 34"/>
            <p:cNvSpPr>
              <a:spLocks noChangeShapeType="1"/>
            </p:cNvSpPr>
            <p:nvPr/>
          </p:nvSpPr>
          <p:spPr bwMode="auto">
            <a:xfrm rot="-5400000">
              <a:off x="8754" y="2746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5" name="Line 33"/>
            <p:cNvSpPr>
              <a:spLocks noChangeShapeType="1"/>
            </p:cNvSpPr>
            <p:nvPr/>
          </p:nvSpPr>
          <p:spPr bwMode="auto">
            <a:xfrm>
              <a:off x="8670" y="2752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4" name="Line 32"/>
            <p:cNvSpPr>
              <a:spLocks noChangeShapeType="1"/>
            </p:cNvSpPr>
            <p:nvPr/>
          </p:nvSpPr>
          <p:spPr bwMode="auto">
            <a:xfrm rot="-10800000">
              <a:off x="8880" y="2757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3" name="Line 31"/>
            <p:cNvSpPr>
              <a:spLocks noChangeShapeType="1"/>
            </p:cNvSpPr>
            <p:nvPr/>
          </p:nvSpPr>
          <p:spPr bwMode="auto">
            <a:xfrm rot="-10800000">
              <a:off x="8284" y="1996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2" name="Line 30"/>
            <p:cNvSpPr>
              <a:spLocks noChangeShapeType="1"/>
            </p:cNvSpPr>
            <p:nvPr/>
          </p:nvSpPr>
          <p:spPr bwMode="auto">
            <a:xfrm rot="-10800000">
              <a:off x="8284" y="1921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1" name="Line 29"/>
            <p:cNvSpPr>
              <a:spLocks noChangeShapeType="1"/>
            </p:cNvSpPr>
            <p:nvPr/>
          </p:nvSpPr>
          <p:spPr bwMode="auto">
            <a:xfrm rot="-5400000">
              <a:off x="8340" y="2070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80" name="Line 28"/>
            <p:cNvSpPr>
              <a:spLocks noChangeShapeType="1"/>
            </p:cNvSpPr>
            <p:nvPr/>
          </p:nvSpPr>
          <p:spPr bwMode="auto">
            <a:xfrm rot="-16200000">
              <a:off x="8345" y="1845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9" name="Line 27"/>
            <p:cNvSpPr>
              <a:spLocks noChangeShapeType="1"/>
            </p:cNvSpPr>
            <p:nvPr/>
          </p:nvSpPr>
          <p:spPr bwMode="auto">
            <a:xfrm rot="-5400000">
              <a:off x="8446" y="17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8" name="Line 26"/>
            <p:cNvSpPr>
              <a:spLocks noChangeShapeType="1"/>
            </p:cNvSpPr>
            <p:nvPr/>
          </p:nvSpPr>
          <p:spPr bwMode="auto">
            <a:xfrm rot="-5400000">
              <a:off x="9006" y="17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7" name="Line 25"/>
            <p:cNvSpPr>
              <a:spLocks noChangeShapeType="1"/>
            </p:cNvSpPr>
            <p:nvPr/>
          </p:nvSpPr>
          <p:spPr bwMode="auto">
            <a:xfrm rot="-5400000">
              <a:off x="8849" y="1491"/>
              <a:ext cx="0" cy="5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6" name="Text Box 24"/>
            <p:cNvSpPr txBox="1">
              <a:spLocks noChangeArrowheads="1"/>
            </p:cNvSpPr>
            <p:nvPr/>
          </p:nvSpPr>
          <p:spPr bwMode="auto">
            <a:xfrm>
              <a:off x="8657" y="1530"/>
              <a:ext cx="436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75" name="Rectangle 23" descr="Light upward diagonal"/>
            <p:cNvSpPr>
              <a:spLocks noChangeArrowheads="1"/>
            </p:cNvSpPr>
            <p:nvPr/>
          </p:nvSpPr>
          <p:spPr bwMode="auto">
            <a:xfrm>
              <a:off x="7150" y="1877"/>
              <a:ext cx="610" cy="75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4" name="Line 22"/>
            <p:cNvSpPr>
              <a:spLocks noChangeShapeType="1"/>
            </p:cNvSpPr>
            <p:nvPr/>
          </p:nvSpPr>
          <p:spPr bwMode="auto">
            <a:xfrm>
              <a:off x="7815" y="1877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3" name="Line 21"/>
            <p:cNvSpPr>
              <a:spLocks noChangeShapeType="1"/>
            </p:cNvSpPr>
            <p:nvPr/>
          </p:nvSpPr>
          <p:spPr bwMode="auto">
            <a:xfrm>
              <a:off x="7815" y="2637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2" name="Line 20"/>
            <p:cNvSpPr>
              <a:spLocks noChangeShapeType="1"/>
            </p:cNvSpPr>
            <p:nvPr/>
          </p:nvSpPr>
          <p:spPr bwMode="auto">
            <a:xfrm>
              <a:off x="7925" y="1877"/>
              <a:ext cx="0" cy="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1" name="Line 19"/>
            <p:cNvSpPr>
              <a:spLocks noChangeShapeType="1"/>
            </p:cNvSpPr>
            <p:nvPr/>
          </p:nvSpPr>
          <p:spPr bwMode="auto">
            <a:xfrm rot="-5400000">
              <a:off x="7024" y="1701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70" name="Line 18"/>
            <p:cNvSpPr>
              <a:spLocks noChangeShapeType="1"/>
            </p:cNvSpPr>
            <p:nvPr/>
          </p:nvSpPr>
          <p:spPr bwMode="auto">
            <a:xfrm rot="-5400000">
              <a:off x="7629" y="1701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9" name="Line 17"/>
            <p:cNvSpPr>
              <a:spLocks noChangeShapeType="1"/>
            </p:cNvSpPr>
            <p:nvPr/>
          </p:nvSpPr>
          <p:spPr bwMode="auto">
            <a:xfrm rot="-5400000">
              <a:off x="7447" y="1463"/>
              <a:ext cx="0" cy="5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8" name="Text Box 16"/>
            <p:cNvSpPr txBox="1">
              <a:spLocks noChangeArrowheads="1"/>
            </p:cNvSpPr>
            <p:nvPr/>
          </p:nvSpPr>
          <p:spPr bwMode="auto">
            <a:xfrm>
              <a:off x="7237" y="1510"/>
              <a:ext cx="436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67" name="Text Box 15"/>
            <p:cNvSpPr txBox="1">
              <a:spLocks noChangeArrowheads="1"/>
            </p:cNvSpPr>
            <p:nvPr/>
          </p:nvSpPr>
          <p:spPr bwMode="auto">
            <a:xfrm>
              <a:off x="7802" y="2105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66" name="Rectangle 14"/>
            <p:cNvSpPr>
              <a:spLocks noChangeArrowheads="1"/>
            </p:cNvSpPr>
            <p:nvPr/>
          </p:nvSpPr>
          <p:spPr bwMode="auto">
            <a:xfrm>
              <a:off x="7235" y="1967"/>
              <a:ext cx="435" cy="58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5" name="Line 13"/>
            <p:cNvSpPr>
              <a:spLocks noChangeShapeType="1"/>
            </p:cNvSpPr>
            <p:nvPr/>
          </p:nvSpPr>
          <p:spPr bwMode="auto">
            <a:xfrm rot="-5400000">
              <a:off x="7024" y="2801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4" name="Line 12"/>
            <p:cNvSpPr>
              <a:spLocks noChangeShapeType="1"/>
            </p:cNvSpPr>
            <p:nvPr/>
          </p:nvSpPr>
          <p:spPr bwMode="auto">
            <a:xfrm rot="-5400000">
              <a:off x="7114" y="2801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3" name="Line 11"/>
            <p:cNvSpPr>
              <a:spLocks noChangeShapeType="1"/>
            </p:cNvSpPr>
            <p:nvPr/>
          </p:nvSpPr>
          <p:spPr bwMode="auto">
            <a:xfrm>
              <a:off x="7000" y="2807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2" name="Line 10"/>
            <p:cNvSpPr>
              <a:spLocks noChangeShapeType="1"/>
            </p:cNvSpPr>
            <p:nvPr/>
          </p:nvSpPr>
          <p:spPr bwMode="auto">
            <a:xfrm rot="-10800000">
              <a:off x="7240" y="2805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1" name="Line 9"/>
            <p:cNvSpPr>
              <a:spLocks noChangeShapeType="1"/>
            </p:cNvSpPr>
            <p:nvPr/>
          </p:nvSpPr>
          <p:spPr bwMode="auto">
            <a:xfrm rot="-10800000">
              <a:off x="6854" y="1966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60" name="Line 8"/>
            <p:cNvSpPr>
              <a:spLocks noChangeShapeType="1"/>
            </p:cNvSpPr>
            <p:nvPr/>
          </p:nvSpPr>
          <p:spPr bwMode="auto">
            <a:xfrm rot="-10800000">
              <a:off x="6854" y="1876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59" name="Line 7"/>
            <p:cNvSpPr>
              <a:spLocks noChangeShapeType="1"/>
            </p:cNvSpPr>
            <p:nvPr/>
          </p:nvSpPr>
          <p:spPr bwMode="auto">
            <a:xfrm rot="-5400000">
              <a:off x="6910" y="2040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58" name="Line 6"/>
            <p:cNvSpPr>
              <a:spLocks noChangeShapeType="1"/>
            </p:cNvSpPr>
            <p:nvPr/>
          </p:nvSpPr>
          <p:spPr bwMode="auto">
            <a:xfrm rot="-16200000">
              <a:off x="6915" y="1800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61157" name="Text Box 5"/>
            <p:cNvSpPr txBox="1">
              <a:spLocks noChangeArrowheads="1"/>
            </p:cNvSpPr>
            <p:nvPr/>
          </p:nvSpPr>
          <p:spPr bwMode="auto">
            <a:xfrm>
              <a:off x="6787" y="1485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t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1156" name="Text Box 4"/>
            <p:cNvSpPr txBox="1">
              <a:spLocks noChangeArrowheads="1"/>
            </p:cNvSpPr>
            <p:nvPr/>
          </p:nvSpPr>
          <p:spPr bwMode="auto">
            <a:xfrm>
              <a:off x="7282" y="2655"/>
              <a:ext cx="436" cy="2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w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PARAMETERS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Shape design variable</a:t>
            </a:r>
          </a:p>
          <a:p>
            <a:pPr lvl="1"/>
            <a:r>
              <a:rPr lang="en-US" dirty="0" smtClean="0"/>
              <a:t>Related to the structure’s geometry, which does not appear explicitly as a parameter</a:t>
            </a:r>
          </a:p>
          <a:p>
            <a:pPr lvl="1"/>
            <a:r>
              <a:rPr lang="en-US" dirty="0" smtClean="0"/>
              <a:t>Beam cross-section is a geometry, but it appears as a moment of inertia</a:t>
            </a:r>
          </a:p>
          <a:p>
            <a:pPr lvl="1"/>
            <a:r>
              <a:rPr lang="en-US" i="1" dirty="0" err="1" smtClean="0"/>
              <a:t>C</a:t>
            </a:r>
            <a:r>
              <a:rPr lang="en-US" i="1" baseline="-25000" dirty="0" err="1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i="1" baseline="-25000" dirty="0" smtClean="0"/>
              <a:t>y</a:t>
            </a:r>
            <a:r>
              <a:rPr lang="en-US" dirty="0" smtClean="0"/>
              <a:t>, and </a:t>
            </a:r>
            <a:r>
              <a:rPr lang="en-US" i="1" dirty="0" smtClean="0"/>
              <a:t>r</a:t>
            </a:r>
            <a:r>
              <a:rPr lang="en-US" dirty="0" smtClean="0"/>
              <a:t> determine the size and location of the hole</a:t>
            </a:r>
          </a:p>
          <a:p>
            <a:pPr lvl="1"/>
            <a:r>
              <a:rPr lang="en-US" dirty="0" smtClean="0"/>
              <a:t>Shape design variables change FE mesh</a:t>
            </a:r>
          </a:p>
          <a:p>
            <a:pPr lvl="1"/>
            <a:r>
              <a:rPr lang="en-US" dirty="0" smtClean="0"/>
              <a:t>Design variables must be limited so that the hole remains inside of the plate</a:t>
            </a:r>
            <a:endParaRPr lang="en-US" dirty="0"/>
          </a:p>
        </p:txBody>
      </p:sp>
      <p:sp>
        <p:nvSpPr>
          <p:cNvPr id="57141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71393" name="Group 1"/>
          <p:cNvGrpSpPr>
            <a:grpSpLocks noChangeAspect="1"/>
          </p:cNvGrpSpPr>
          <p:nvPr/>
        </p:nvGrpSpPr>
        <p:grpSpPr bwMode="auto">
          <a:xfrm>
            <a:off x="174815" y="3913093"/>
            <a:ext cx="8601076" cy="2743200"/>
            <a:chOff x="2734" y="3012"/>
            <a:chExt cx="6773" cy="2160"/>
          </a:xfrm>
        </p:grpSpPr>
        <p:pic>
          <p:nvPicPr>
            <p:cNvPr id="571413" name="Picture 21" descr="ScreenShot045"/>
            <p:cNvPicPr>
              <a:picLocks noChangeAspect="1" noChangeArrowheads="1"/>
            </p:cNvPicPr>
            <p:nvPr/>
          </p:nvPicPr>
          <p:blipFill>
            <a:blip r:embed="rId2"/>
            <a:srcRect l="10649" t="22510" r="13597" b="22510"/>
            <a:stretch>
              <a:fillRect/>
            </a:stretch>
          </p:blipFill>
          <p:spPr bwMode="auto">
            <a:xfrm>
              <a:off x="6179" y="3012"/>
              <a:ext cx="3328" cy="1791"/>
            </a:xfrm>
            <a:prstGeom prst="rect">
              <a:avLst/>
            </a:prstGeom>
            <a:noFill/>
          </p:spPr>
        </p:pic>
        <p:pic>
          <p:nvPicPr>
            <p:cNvPr id="571412" name="Picture 20" descr="ScreenShot043"/>
            <p:cNvPicPr>
              <a:picLocks noChangeAspect="1" noChangeArrowheads="1"/>
            </p:cNvPicPr>
            <p:nvPr/>
          </p:nvPicPr>
          <p:blipFill>
            <a:blip r:embed="rId3"/>
            <a:srcRect l="10321" t="22305" r="11632" b="22961"/>
            <a:stretch>
              <a:fillRect/>
            </a:stretch>
          </p:blipFill>
          <p:spPr bwMode="auto">
            <a:xfrm>
              <a:off x="2734" y="3012"/>
              <a:ext cx="3433" cy="1800"/>
            </a:xfrm>
            <a:prstGeom prst="rect">
              <a:avLst/>
            </a:prstGeom>
            <a:noFill/>
          </p:spPr>
        </p:pic>
        <p:sp>
          <p:nvSpPr>
            <p:cNvPr id="571411" name="Line 19"/>
            <p:cNvSpPr>
              <a:spLocks noChangeShapeType="1"/>
            </p:cNvSpPr>
            <p:nvPr/>
          </p:nvSpPr>
          <p:spPr bwMode="auto">
            <a:xfrm>
              <a:off x="2870" y="3926"/>
              <a:ext cx="157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10" name="Line 18"/>
            <p:cNvSpPr>
              <a:spLocks noChangeShapeType="1"/>
            </p:cNvSpPr>
            <p:nvPr/>
          </p:nvSpPr>
          <p:spPr bwMode="auto">
            <a:xfrm rot="-5400000">
              <a:off x="4039" y="4312"/>
              <a:ext cx="79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9" name="Line 17"/>
            <p:cNvSpPr>
              <a:spLocks noChangeShapeType="1"/>
            </p:cNvSpPr>
            <p:nvPr/>
          </p:nvSpPr>
          <p:spPr bwMode="auto">
            <a:xfrm>
              <a:off x="4380" y="3928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8" name="Line 16"/>
            <p:cNvSpPr>
              <a:spLocks noChangeShapeType="1"/>
            </p:cNvSpPr>
            <p:nvPr/>
          </p:nvSpPr>
          <p:spPr bwMode="auto">
            <a:xfrm rot="-5400000">
              <a:off x="4380" y="3930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7" name="Text Box 15"/>
            <p:cNvSpPr txBox="1">
              <a:spLocks noChangeArrowheads="1"/>
            </p:cNvSpPr>
            <p:nvPr/>
          </p:nvSpPr>
          <p:spPr bwMode="auto">
            <a:xfrm>
              <a:off x="3484" y="3591"/>
              <a:ext cx="325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406" name="Text Box 14"/>
            <p:cNvSpPr txBox="1">
              <a:spLocks noChangeArrowheads="1"/>
            </p:cNvSpPr>
            <p:nvPr/>
          </p:nvSpPr>
          <p:spPr bwMode="auto">
            <a:xfrm>
              <a:off x="4088" y="4206"/>
              <a:ext cx="325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405" name="Line 13"/>
            <p:cNvSpPr>
              <a:spLocks noChangeShapeType="1"/>
            </p:cNvSpPr>
            <p:nvPr/>
          </p:nvSpPr>
          <p:spPr bwMode="auto">
            <a:xfrm>
              <a:off x="6303" y="3751"/>
              <a:ext cx="19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4" name="Line 12"/>
            <p:cNvSpPr>
              <a:spLocks noChangeShapeType="1"/>
            </p:cNvSpPr>
            <p:nvPr/>
          </p:nvSpPr>
          <p:spPr bwMode="auto">
            <a:xfrm rot="-5400000">
              <a:off x="7779" y="4208"/>
              <a:ext cx="93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3" name="Line 11"/>
            <p:cNvSpPr>
              <a:spLocks noChangeShapeType="1"/>
            </p:cNvSpPr>
            <p:nvPr/>
          </p:nvSpPr>
          <p:spPr bwMode="auto">
            <a:xfrm>
              <a:off x="8191" y="3753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2" name="Line 10"/>
            <p:cNvSpPr>
              <a:spLocks noChangeShapeType="1"/>
            </p:cNvSpPr>
            <p:nvPr/>
          </p:nvSpPr>
          <p:spPr bwMode="auto">
            <a:xfrm rot="-5400000">
              <a:off x="8191" y="3755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401" name="Text Box 9"/>
            <p:cNvSpPr txBox="1">
              <a:spLocks noChangeArrowheads="1"/>
            </p:cNvSpPr>
            <p:nvPr/>
          </p:nvSpPr>
          <p:spPr bwMode="auto">
            <a:xfrm>
              <a:off x="7097" y="3416"/>
              <a:ext cx="325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400" name="Text Box 8"/>
            <p:cNvSpPr txBox="1">
              <a:spLocks noChangeArrowheads="1"/>
            </p:cNvSpPr>
            <p:nvPr/>
          </p:nvSpPr>
          <p:spPr bwMode="auto">
            <a:xfrm>
              <a:off x="7899" y="4085"/>
              <a:ext cx="325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C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399" name="Line 7"/>
            <p:cNvSpPr>
              <a:spLocks noChangeShapeType="1"/>
            </p:cNvSpPr>
            <p:nvPr/>
          </p:nvSpPr>
          <p:spPr bwMode="auto">
            <a:xfrm flipV="1">
              <a:off x="4433" y="3702"/>
              <a:ext cx="210" cy="2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398" name="Text Box 6"/>
            <p:cNvSpPr txBox="1">
              <a:spLocks noChangeArrowheads="1"/>
            </p:cNvSpPr>
            <p:nvPr/>
          </p:nvSpPr>
          <p:spPr bwMode="auto">
            <a:xfrm>
              <a:off x="4290" y="3608"/>
              <a:ext cx="325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397" name="Text Box 5"/>
            <p:cNvSpPr txBox="1">
              <a:spLocks noChangeArrowheads="1"/>
            </p:cNvSpPr>
            <p:nvPr/>
          </p:nvSpPr>
          <p:spPr bwMode="auto">
            <a:xfrm>
              <a:off x="8128" y="3376"/>
              <a:ext cx="325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396" name="Line 4"/>
            <p:cNvSpPr>
              <a:spLocks noChangeShapeType="1"/>
            </p:cNvSpPr>
            <p:nvPr/>
          </p:nvSpPr>
          <p:spPr bwMode="auto">
            <a:xfrm flipV="1">
              <a:off x="8261" y="3479"/>
              <a:ext cx="252" cy="2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1395" name="Text Box 3"/>
            <p:cNvSpPr txBox="1">
              <a:spLocks noChangeArrowheads="1"/>
            </p:cNvSpPr>
            <p:nvPr/>
          </p:nvSpPr>
          <p:spPr bwMode="auto">
            <a:xfrm>
              <a:off x="3498" y="4874"/>
              <a:ext cx="2029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(a) Initial design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394" name="Text Box 2"/>
            <p:cNvSpPr txBox="1">
              <a:spLocks noChangeArrowheads="1"/>
            </p:cNvSpPr>
            <p:nvPr/>
          </p:nvSpPr>
          <p:spPr bwMode="auto">
            <a:xfrm>
              <a:off x="6887" y="4874"/>
              <a:ext cx="2029" cy="29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(b) Perturbed design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PARAMETERS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Shape design variable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Shape design variable describe the movement of boundary</a:t>
            </a:r>
          </a:p>
          <a:p>
            <a:pPr lvl="1"/>
            <a:r>
              <a:rPr lang="en-US" dirty="0" smtClean="0"/>
              <a:t>Mesh inside of structure must move accordingly</a:t>
            </a:r>
          </a:p>
          <a:p>
            <a:r>
              <a:rPr lang="en-US" dirty="0" err="1" smtClean="0"/>
              <a:t>Iso</a:t>
            </a:r>
            <a:r>
              <a:rPr lang="en-US" dirty="0" smtClean="0"/>
              <a:t>-parametric mapping method</a:t>
            </a:r>
          </a:p>
          <a:p>
            <a:pPr lvl="1"/>
            <a:r>
              <a:rPr lang="en-US" dirty="0" smtClean="0"/>
              <a:t>Works well with mapped mesh, maintaining topological mesh</a:t>
            </a:r>
          </a:p>
          <a:p>
            <a:pPr lvl="1"/>
            <a:r>
              <a:rPr lang="en-US" dirty="0" smtClean="0"/>
              <a:t>Convenient on tracking the same elements and nodes</a:t>
            </a:r>
          </a:p>
          <a:p>
            <a:pPr lvl="1"/>
            <a:r>
              <a:rPr lang="en-US" dirty="0" smtClean="0"/>
              <a:t>Possible mesh distortion for large shape-changing design</a:t>
            </a:r>
            <a:endParaRPr lang="en-US" dirty="0"/>
          </a:p>
        </p:txBody>
      </p:sp>
      <p:sp>
        <p:nvSpPr>
          <p:cNvPr id="57246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72417" name="Group 1"/>
          <p:cNvGrpSpPr>
            <a:grpSpLocks noChangeAspect="1"/>
          </p:cNvGrpSpPr>
          <p:nvPr/>
        </p:nvGrpSpPr>
        <p:grpSpPr bwMode="auto">
          <a:xfrm>
            <a:off x="806824" y="3751729"/>
            <a:ext cx="7283450" cy="2301876"/>
            <a:chOff x="3394" y="876"/>
            <a:chExt cx="5734" cy="1813"/>
          </a:xfrm>
        </p:grpSpPr>
        <p:sp>
          <p:nvSpPr>
            <p:cNvPr id="572467" name="Freeform 51"/>
            <p:cNvSpPr>
              <a:spLocks noChangeAspect="1"/>
            </p:cNvSpPr>
            <p:nvPr/>
          </p:nvSpPr>
          <p:spPr bwMode="auto">
            <a:xfrm>
              <a:off x="3394" y="895"/>
              <a:ext cx="2477" cy="1233"/>
            </a:xfrm>
            <a:custGeom>
              <a:avLst/>
              <a:gdLst/>
              <a:ahLst/>
              <a:cxnLst>
                <a:cxn ang="0">
                  <a:pos x="750" y="1230"/>
                </a:cxn>
                <a:cxn ang="0">
                  <a:pos x="0" y="1233"/>
                </a:cxn>
                <a:cxn ang="0">
                  <a:pos x="0" y="0"/>
                </a:cxn>
                <a:cxn ang="0">
                  <a:pos x="2477" y="0"/>
                </a:cxn>
                <a:cxn ang="0">
                  <a:pos x="2477" y="1233"/>
                </a:cxn>
                <a:cxn ang="0">
                  <a:pos x="1718" y="1230"/>
                </a:cxn>
              </a:cxnLst>
              <a:rect l="0" t="0" r="r" b="b"/>
              <a:pathLst>
                <a:path w="2477" h="1233">
                  <a:moveTo>
                    <a:pt x="750" y="1230"/>
                  </a:moveTo>
                  <a:lnTo>
                    <a:pt x="0" y="1233"/>
                  </a:lnTo>
                  <a:lnTo>
                    <a:pt x="0" y="0"/>
                  </a:lnTo>
                  <a:lnTo>
                    <a:pt x="2477" y="0"/>
                  </a:lnTo>
                  <a:lnTo>
                    <a:pt x="2477" y="1233"/>
                  </a:lnTo>
                  <a:lnTo>
                    <a:pt x="1718" y="12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6" name="Arc 50"/>
            <p:cNvSpPr>
              <a:spLocks noChangeAspect="1"/>
            </p:cNvSpPr>
            <p:nvPr/>
          </p:nvSpPr>
          <p:spPr bwMode="auto">
            <a:xfrm>
              <a:off x="4141" y="1639"/>
              <a:ext cx="975" cy="488"/>
            </a:xfrm>
            <a:custGeom>
              <a:avLst/>
              <a:gdLst>
                <a:gd name="G0" fmla="+- 21596 0 0"/>
                <a:gd name="G1" fmla="+- 21600 0 0"/>
                <a:gd name="G2" fmla="+- 21600 0 0"/>
                <a:gd name="T0" fmla="*/ 0 w 43196"/>
                <a:gd name="T1" fmla="*/ 21188 h 21600"/>
                <a:gd name="T2" fmla="*/ 43196 w 43196"/>
                <a:gd name="T3" fmla="*/ 21600 h 21600"/>
                <a:gd name="T4" fmla="*/ 21596 w 4319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6" h="21600" fill="none" extrusionOk="0">
                  <a:moveTo>
                    <a:pt x="-1" y="21187"/>
                  </a:moveTo>
                  <a:cubicBezTo>
                    <a:pt x="224" y="9421"/>
                    <a:pt x="9827" y="-1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</a:path>
                <a:path w="43196" h="21600" stroke="0" extrusionOk="0">
                  <a:moveTo>
                    <a:pt x="-1" y="21187"/>
                  </a:moveTo>
                  <a:cubicBezTo>
                    <a:pt x="224" y="9421"/>
                    <a:pt x="9827" y="-1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  <a:lnTo>
                    <a:pt x="21596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5" name="Line 49"/>
            <p:cNvSpPr>
              <a:spLocks noChangeShapeType="1"/>
            </p:cNvSpPr>
            <p:nvPr/>
          </p:nvSpPr>
          <p:spPr bwMode="auto">
            <a:xfrm flipV="1">
              <a:off x="4632" y="895"/>
              <a:ext cx="0" cy="73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4" name="Line 48"/>
            <p:cNvSpPr>
              <a:spLocks noChangeShapeType="1"/>
            </p:cNvSpPr>
            <p:nvPr/>
          </p:nvSpPr>
          <p:spPr bwMode="auto">
            <a:xfrm flipV="1">
              <a:off x="4984" y="902"/>
              <a:ext cx="885" cy="89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3" name="Line 47"/>
            <p:cNvSpPr>
              <a:spLocks noChangeShapeType="1"/>
            </p:cNvSpPr>
            <p:nvPr/>
          </p:nvSpPr>
          <p:spPr bwMode="auto">
            <a:xfrm flipH="1" flipV="1">
              <a:off x="3400" y="896"/>
              <a:ext cx="864" cy="90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2" name="Line 46"/>
            <p:cNvSpPr>
              <a:spLocks noChangeShapeType="1"/>
            </p:cNvSpPr>
            <p:nvPr/>
          </p:nvSpPr>
          <p:spPr bwMode="auto">
            <a:xfrm flipV="1">
              <a:off x="4737" y="890"/>
              <a:ext cx="307" cy="76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1" name="Line 45"/>
            <p:cNvSpPr>
              <a:spLocks noChangeShapeType="1"/>
            </p:cNvSpPr>
            <p:nvPr/>
          </p:nvSpPr>
          <p:spPr bwMode="auto">
            <a:xfrm flipV="1">
              <a:off x="4864" y="895"/>
              <a:ext cx="578" cy="8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60" name="Line 44"/>
            <p:cNvSpPr>
              <a:spLocks noChangeShapeType="1"/>
            </p:cNvSpPr>
            <p:nvPr/>
          </p:nvSpPr>
          <p:spPr bwMode="auto">
            <a:xfrm flipV="1">
              <a:off x="5059" y="1397"/>
              <a:ext cx="803" cy="50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9" name="Line 43"/>
            <p:cNvSpPr>
              <a:spLocks noChangeShapeType="1"/>
            </p:cNvSpPr>
            <p:nvPr/>
          </p:nvSpPr>
          <p:spPr bwMode="auto">
            <a:xfrm flipV="1">
              <a:off x="5097" y="1810"/>
              <a:ext cx="772" cy="21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8" name="Line 42"/>
            <p:cNvSpPr>
              <a:spLocks noChangeShapeType="1"/>
            </p:cNvSpPr>
            <p:nvPr/>
          </p:nvSpPr>
          <p:spPr bwMode="auto">
            <a:xfrm flipH="1" flipV="1">
              <a:off x="4227" y="895"/>
              <a:ext cx="270" cy="7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7" name="Line 41"/>
            <p:cNvSpPr>
              <a:spLocks noChangeShapeType="1"/>
            </p:cNvSpPr>
            <p:nvPr/>
          </p:nvSpPr>
          <p:spPr bwMode="auto">
            <a:xfrm flipH="1" flipV="1">
              <a:off x="3844" y="902"/>
              <a:ext cx="510" cy="8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6" name="Line 40"/>
            <p:cNvSpPr>
              <a:spLocks noChangeShapeType="1"/>
            </p:cNvSpPr>
            <p:nvPr/>
          </p:nvSpPr>
          <p:spPr bwMode="auto">
            <a:xfrm flipH="1" flipV="1">
              <a:off x="3394" y="1375"/>
              <a:ext cx="788" cy="5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5" name="Line 39"/>
            <p:cNvSpPr>
              <a:spLocks noChangeShapeType="1"/>
            </p:cNvSpPr>
            <p:nvPr/>
          </p:nvSpPr>
          <p:spPr bwMode="auto">
            <a:xfrm flipH="1" flipV="1">
              <a:off x="3395" y="1788"/>
              <a:ext cx="757" cy="2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4" name="Freeform 38"/>
            <p:cNvSpPr>
              <a:spLocks/>
            </p:cNvSpPr>
            <p:nvPr/>
          </p:nvSpPr>
          <p:spPr bwMode="auto">
            <a:xfrm>
              <a:off x="3552" y="1150"/>
              <a:ext cx="102" cy="982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3" name="Freeform 37"/>
            <p:cNvSpPr>
              <a:spLocks/>
            </p:cNvSpPr>
            <p:nvPr/>
          </p:nvSpPr>
          <p:spPr bwMode="auto">
            <a:xfrm flipH="1">
              <a:off x="5622" y="1160"/>
              <a:ext cx="87" cy="960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2" name="Freeform 36"/>
            <p:cNvSpPr>
              <a:spLocks/>
            </p:cNvSpPr>
            <p:nvPr/>
          </p:nvSpPr>
          <p:spPr bwMode="auto">
            <a:xfrm>
              <a:off x="3740" y="1352"/>
              <a:ext cx="97" cy="765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1" name="Freeform 35"/>
            <p:cNvSpPr>
              <a:spLocks/>
            </p:cNvSpPr>
            <p:nvPr/>
          </p:nvSpPr>
          <p:spPr bwMode="auto">
            <a:xfrm flipH="1">
              <a:off x="5420" y="1354"/>
              <a:ext cx="97" cy="765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50" name="Freeform 34"/>
            <p:cNvSpPr>
              <a:spLocks/>
            </p:cNvSpPr>
            <p:nvPr/>
          </p:nvSpPr>
          <p:spPr bwMode="auto">
            <a:xfrm>
              <a:off x="3917" y="1566"/>
              <a:ext cx="118" cy="566"/>
            </a:xfrm>
            <a:custGeom>
              <a:avLst/>
              <a:gdLst/>
              <a:ahLst/>
              <a:cxnLst>
                <a:cxn ang="0">
                  <a:pos x="17" y="566"/>
                </a:cxn>
                <a:cxn ang="0">
                  <a:pos x="17" y="296"/>
                </a:cxn>
                <a:cxn ang="0">
                  <a:pos x="118" y="0"/>
                </a:cxn>
              </a:cxnLst>
              <a:rect l="0" t="0" r="r" b="b"/>
              <a:pathLst>
                <a:path w="118" h="566">
                  <a:moveTo>
                    <a:pt x="17" y="566"/>
                  </a:moveTo>
                  <a:cubicBezTo>
                    <a:pt x="8" y="477"/>
                    <a:pt x="0" y="390"/>
                    <a:pt x="17" y="296"/>
                  </a:cubicBezTo>
                  <a:cubicBezTo>
                    <a:pt x="34" y="202"/>
                    <a:pt x="97" y="62"/>
                    <a:pt x="118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9" name="Freeform 33"/>
            <p:cNvSpPr>
              <a:spLocks/>
            </p:cNvSpPr>
            <p:nvPr/>
          </p:nvSpPr>
          <p:spPr bwMode="auto">
            <a:xfrm flipH="1">
              <a:off x="5207" y="1572"/>
              <a:ext cx="122" cy="555"/>
            </a:xfrm>
            <a:custGeom>
              <a:avLst/>
              <a:gdLst/>
              <a:ahLst/>
              <a:cxnLst>
                <a:cxn ang="0">
                  <a:pos x="17" y="555"/>
                </a:cxn>
                <a:cxn ang="0">
                  <a:pos x="17" y="285"/>
                </a:cxn>
                <a:cxn ang="0">
                  <a:pos x="122" y="0"/>
                </a:cxn>
              </a:cxnLst>
              <a:rect l="0" t="0" r="r" b="b"/>
              <a:pathLst>
                <a:path w="122" h="555">
                  <a:moveTo>
                    <a:pt x="17" y="555"/>
                  </a:moveTo>
                  <a:cubicBezTo>
                    <a:pt x="8" y="466"/>
                    <a:pt x="0" y="377"/>
                    <a:pt x="17" y="285"/>
                  </a:cubicBezTo>
                  <a:cubicBezTo>
                    <a:pt x="34" y="193"/>
                    <a:pt x="78" y="96"/>
                    <a:pt x="122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8" name="Freeform 32"/>
            <p:cNvSpPr>
              <a:spLocks/>
            </p:cNvSpPr>
            <p:nvPr/>
          </p:nvSpPr>
          <p:spPr bwMode="auto">
            <a:xfrm>
              <a:off x="3837" y="1261"/>
              <a:ext cx="1575" cy="91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787" y="1"/>
                </a:cxn>
                <a:cxn ang="0">
                  <a:pos x="1575" y="84"/>
                </a:cxn>
              </a:cxnLst>
              <a:rect l="0" t="0" r="r" b="b"/>
              <a:pathLst>
                <a:path w="1575" h="91">
                  <a:moveTo>
                    <a:pt x="0" y="91"/>
                  </a:moveTo>
                  <a:cubicBezTo>
                    <a:pt x="262" y="46"/>
                    <a:pt x="525" y="2"/>
                    <a:pt x="787" y="1"/>
                  </a:cubicBezTo>
                  <a:cubicBezTo>
                    <a:pt x="1049" y="0"/>
                    <a:pt x="1312" y="42"/>
                    <a:pt x="1575" y="8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7" name="Freeform 31"/>
            <p:cNvSpPr>
              <a:spLocks/>
            </p:cNvSpPr>
            <p:nvPr/>
          </p:nvSpPr>
          <p:spPr bwMode="auto">
            <a:xfrm>
              <a:off x="3649" y="1066"/>
              <a:ext cx="1965" cy="91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975" y="1"/>
                </a:cxn>
                <a:cxn ang="0">
                  <a:pos x="1965" y="91"/>
                </a:cxn>
              </a:cxnLst>
              <a:rect l="0" t="0" r="r" b="b"/>
              <a:pathLst>
                <a:path w="1965" h="91">
                  <a:moveTo>
                    <a:pt x="0" y="84"/>
                  </a:moveTo>
                  <a:cubicBezTo>
                    <a:pt x="324" y="42"/>
                    <a:pt x="648" y="0"/>
                    <a:pt x="975" y="1"/>
                  </a:cubicBezTo>
                  <a:cubicBezTo>
                    <a:pt x="1302" y="2"/>
                    <a:pt x="1633" y="46"/>
                    <a:pt x="1965" y="91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6" name="Freeform 30"/>
            <p:cNvSpPr>
              <a:spLocks/>
            </p:cNvSpPr>
            <p:nvPr/>
          </p:nvSpPr>
          <p:spPr bwMode="auto">
            <a:xfrm>
              <a:off x="4032" y="1456"/>
              <a:ext cx="1170" cy="121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600" y="1"/>
                </a:cxn>
                <a:cxn ang="0">
                  <a:pos x="1170" y="121"/>
                </a:cxn>
              </a:cxnLst>
              <a:rect l="0" t="0" r="r" b="b"/>
              <a:pathLst>
                <a:path w="1170" h="121">
                  <a:moveTo>
                    <a:pt x="0" y="114"/>
                  </a:moveTo>
                  <a:cubicBezTo>
                    <a:pt x="202" y="57"/>
                    <a:pt x="405" y="0"/>
                    <a:pt x="600" y="1"/>
                  </a:cubicBezTo>
                  <a:cubicBezTo>
                    <a:pt x="795" y="2"/>
                    <a:pt x="982" y="61"/>
                    <a:pt x="1170" y="121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5" name="Text Box 29"/>
            <p:cNvSpPr txBox="1">
              <a:spLocks noChangeArrowheads="1"/>
            </p:cNvSpPr>
            <p:nvPr/>
          </p:nvSpPr>
          <p:spPr bwMode="auto">
            <a:xfrm>
              <a:off x="3471" y="2381"/>
              <a:ext cx="2302" cy="30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(a) Initial mesh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2444" name="Text Box 28"/>
            <p:cNvSpPr txBox="1">
              <a:spLocks noChangeArrowheads="1"/>
            </p:cNvSpPr>
            <p:nvPr/>
          </p:nvSpPr>
          <p:spPr bwMode="auto">
            <a:xfrm>
              <a:off x="6728" y="2381"/>
              <a:ext cx="2302" cy="30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(b) Perturbed mesh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2443" name="Freeform 27"/>
            <p:cNvSpPr>
              <a:spLocks noChangeAspect="1"/>
            </p:cNvSpPr>
            <p:nvPr/>
          </p:nvSpPr>
          <p:spPr bwMode="auto">
            <a:xfrm>
              <a:off x="6651" y="878"/>
              <a:ext cx="2477" cy="1233"/>
            </a:xfrm>
            <a:custGeom>
              <a:avLst/>
              <a:gdLst/>
              <a:ahLst/>
              <a:cxnLst>
                <a:cxn ang="0">
                  <a:pos x="582" y="1231"/>
                </a:cxn>
                <a:cxn ang="0">
                  <a:pos x="0" y="1233"/>
                </a:cxn>
                <a:cxn ang="0">
                  <a:pos x="0" y="0"/>
                </a:cxn>
                <a:cxn ang="0">
                  <a:pos x="2477" y="0"/>
                </a:cxn>
                <a:cxn ang="0">
                  <a:pos x="2477" y="1233"/>
                </a:cxn>
                <a:cxn ang="0">
                  <a:pos x="1869" y="1228"/>
                </a:cxn>
              </a:cxnLst>
              <a:rect l="0" t="0" r="r" b="b"/>
              <a:pathLst>
                <a:path w="2477" h="1233">
                  <a:moveTo>
                    <a:pt x="582" y="1231"/>
                  </a:moveTo>
                  <a:lnTo>
                    <a:pt x="0" y="1233"/>
                  </a:lnTo>
                  <a:lnTo>
                    <a:pt x="0" y="0"/>
                  </a:lnTo>
                  <a:lnTo>
                    <a:pt x="2477" y="0"/>
                  </a:lnTo>
                  <a:lnTo>
                    <a:pt x="2477" y="1233"/>
                  </a:lnTo>
                  <a:lnTo>
                    <a:pt x="1869" y="1228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2" name="Arc 26"/>
            <p:cNvSpPr>
              <a:spLocks noChangeAspect="1"/>
            </p:cNvSpPr>
            <p:nvPr/>
          </p:nvSpPr>
          <p:spPr bwMode="auto">
            <a:xfrm>
              <a:off x="7236" y="1460"/>
              <a:ext cx="1282" cy="64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600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1" name="Line 25"/>
            <p:cNvSpPr>
              <a:spLocks noChangeShapeType="1"/>
            </p:cNvSpPr>
            <p:nvPr/>
          </p:nvSpPr>
          <p:spPr bwMode="auto">
            <a:xfrm flipV="1">
              <a:off x="7889" y="878"/>
              <a:ext cx="0" cy="5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40" name="Line 24"/>
            <p:cNvSpPr>
              <a:spLocks noChangeShapeType="1"/>
            </p:cNvSpPr>
            <p:nvPr/>
          </p:nvSpPr>
          <p:spPr bwMode="auto">
            <a:xfrm flipV="1">
              <a:off x="8348" y="885"/>
              <a:ext cx="778" cy="78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9" name="Line 23"/>
            <p:cNvSpPr>
              <a:spLocks noChangeShapeType="1"/>
            </p:cNvSpPr>
            <p:nvPr/>
          </p:nvSpPr>
          <p:spPr bwMode="auto">
            <a:xfrm flipH="1" flipV="1">
              <a:off x="6654" y="876"/>
              <a:ext cx="753" cy="78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8" name="Line 22"/>
            <p:cNvSpPr>
              <a:spLocks noChangeShapeType="1"/>
            </p:cNvSpPr>
            <p:nvPr/>
          </p:nvSpPr>
          <p:spPr bwMode="auto">
            <a:xfrm flipV="1">
              <a:off x="8053" y="879"/>
              <a:ext cx="248" cy="6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7" name="Line 21"/>
            <p:cNvSpPr>
              <a:spLocks noChangeShapeType="1"/>
            </p:cNvSpPr>
            <p:nvPr/>
          </p:nvSpPr>
          <p:spPr bwMode="auto">
            <a:xfrm flipV="1">
              <a:off x="8218" y="878"/>
              <a:ext cx="481" cy="6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6" name="Line 20"/>
            <p:cNvSpPr>
              <a:spLocks noChangeShapeType="1"/>
            </p:cNvSpPr>
            <p:nvPr/>
          </p:nvSpPr>
          <p:spPr bwMode="auto">
            <a:xfrm flipV="1">
              <a:off x="8451" y="1380"/>
              <a:ext cx="668" cy="41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5" name="Line 19"/>
            <p:cNvSpPr>
              <a:spLocks noChangeShapeType="1"/>
            </p:cNvSpPr>
            <p:nvPr/>
          </p:nvSpPr>
          <p:spPr bwMode="auto">
            <a:xfrm flipV="1">
              <a:off x="8504" y="1793"/>
              <a:ext cx="622" cy="1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4" name="Line 18"/>
            <p:cNvSpPr>
              <a:spLocks noChangeShapeType="1"/>
            </p:cNvSpPr>
            <p:nvPr/>
          </p:nvSpPr>
          <p:spPr bwMode="auto">
            <a:xfrm flipH="1" flipV="1">
              <a:off x="7484" y="878"/>
              <a:ext cx="215" cy="60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3" name="Line 17"/>
            <p:cNvSpPr>
              <a:spLocks noChangeShapeType="1"/>
            </p:cNvSpPr>
            <p:nvPr/>
          </p:nvSpPr>
          <p:spPr bwMode="auto">
            <a:xfrm flipH="1" flipV="1">
              <a:off x="7101" y="885"/>
              <a:ext cx="425" cy="6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2" name="Line 16"/>
            <p:cNvSpPr>
              <a:spLocks noChangeShapeType="1"/>
            </p:cNvSpPr>
            <p:nvPr/>
          </p:nvSpPr>
          <p:spPr bwMode="auto">
            <a:xfrm flipH="1" flipV="1">
              <a:off x="6651" y="1358"/>
              <a:ext cx="650" cy="4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1" name="Line 15"/>
            <p:cNvSpPr>
              <a:spLocks noChangeShapeType="1"/>
            </p:cNvSpPr>
            <p:nvPr/>
          </p:nvSpPr>
          <p:spPr bwMode="auto">
            <a:xfrm flipH="1" flipV="1">
              <a:off x="6652" y="1771"/>
              <a:ext cx="599" cy="1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30" name="Freeform 14"/>
            <p:cNvSpPr>
              <a:spLocks/>
            </p:cNvSpPr>
            <p:nvPr/>
          </p:nvSpPr>
          <p:spPr bwMode="auto">
            <a:xfrm>
              <a:off x="6770" y="1103"/>
              <a:ext cx="102" cy="1009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9" name="Freeform 13"/>
            <p:cNvSpPr>
              <a:spLocks/>
            </p:cNvSpPr>
            <p:nvPr/>
          </p:nvSpPr>
          <p:spPr bwMode="auto">
            <a:xfrm flipH="1">
              <a:off x="8900" y="1110"/>
              <a:ext cx="87" cy="993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8" name="Freeform 12"/>
            <p:cNvSpPr>
              <a:spLocks/>
            </p:cNvSpPr>
            <p:nvPr/>
          </p:nvSpPr>
          <p:spPr bwMode="auto">
            <a:xfrm>
              <a:off x="6919" y="1257"/>
              <a:ext cx="97" cy="843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7" name="Freeform 11"/>
            <p:cNvSpPr>
              <a:spLocks/>
            </p:cNvSpPr>
            <p:nvPr/>
          </p:nvSpPr>
          <p:spPr bwMode="auto">
            <a:xfrm flipH="1">
              <a:off x="8734" y="1286"/>
              <a:ext cx="97" cy="816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6" name="Freeform 10"/>
            <p:cNvSpPr>
              <a:spLocks/>
            </p:cNvSpPr>
            <p:nvPr/>
          </p:nvSpPr>
          <p:spPr bwMode="auto">
            <a:xfrm>
              <a:off x="7069" y="1428"/>
              <a:ext cx="119" cy="684"/>
            </a:xfrm>
            <a:custGeom>
              <a:avLst/>
              <a:gdLst/>
              <a:ahLst/>
              <a:cxnLst>
                <a:cxn ang="0">
                  <a:pos x="17" y="684"/>
                </a:cxn>
                <a:cxn ang="0">
                  <a:pos x="17" y="353"/>
                </a:cxn>
                <a:cxn ang="0">
                  <a:pos x="119" y="0"/>
                </a:cxn>
              </a:cxnLst>
              <a:rect l="0" t="0" r="r" b="b"/>
              <a:pathLst>
                <a:path w="119" h="684">
                  <a:moveTo>
                    <a:pt x="17" y="684"/>
                  </a:moveTo>
                  <a:cubicBezTo>
                    <a:pt x="8" y="575"/>
                    <a:pt x="0" y="467"/>
                    <a:pt x="17" y="353"/>
                  </a:cubicBezTo>
                  <a:cubicBezTo>
                    <a:pt x="34" y="239"/>
                    <a:pt x="98" y="74"/>
                    <a:pt x="119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5" name="Freeform 9"/>
            <p:cNvSpPr>
              <a:spLocks/>
            </p:cNvSpPr>
            <p:nvPr/>
          </p:nvSpPr>
          <p:spPr bwMode="auto">
            <a:xfrm>
              <a:off x="8562" y="1455"/>
              <a:ext cx="113" cy="655"/>
            </a:xfrm>
            <a:custGeom>
              <a:avLst/>
              <a:gdLst/>
              <a:ahLst/>
              <a:cxnLst>
                <a:cxn ang="0">
                  <a:pos x="97" y="655"/>
                </a:cxn>
                <a:cxn ang="0">
                  <a:pos x="97" y="341"/>
                </a:cxn>
                <a:cxn ang="0">
                  <a:pos x="0" y="0"/>
                </a:cxn>
              </a:cxnLst>
              <a:rect l="0" t="0" r="r" b="b"/>
              <a:pathLst>
                <a:path w="113" h="655">
                  <a:moveTo>
                    <a:pt x="97" y="655"/>
                  </a:moveTo>
                  <a:cubicBezTo>
                    <a:pt x="106" y="552"/>
                    <a:pt x="113" y="450"/>
                    <a:pt x="97" y="341"/>
                  </a:cubicBezTo>
                  <a:cubicBezTo>
                    <a:pt x="81" y="232"/>
                    <a:pt x="20" y="71"/>
                    <a:pt x="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4" name="Freeform 8"/>
            <p:cNvSpPr>
              <a:spLocks/>
            </p:cNvSpPr>
            <p:nvPr/>
          </p:nvSpPr>
          <p:spPr bwMode="auto">
            <a:xfrm>
              <a:off x="7019" y="1161"/>
              <a:ext cx="1720" cy="111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866" y="3"/>
                </a:cxn>
                <a:cxn ang="0">
                  <a:pos x="1720" y="111"/>
                </a:cxn>
              </a:cxnLst>
              <a:rect l="0" t="0" r="r" b="b"/>
              <a:pathLst>
                <a:path w="1720" h="111">
                  <a:moveTo>
                    <a:pt x="0" y="93"/>
                  </a:moveTo>
                  <a:cubicBezTo>
                    <a:pt x="288" y="48"/>
                    <a:pt x="579" y="0"/>
                    <a:pt x="866" y="3"/>
                  </a:cubicBezTo>
                  <a:cubicBezTo>
                    <a:pt x="1153" y="6"/>
                    <a:pt x="1542" y="89"/>
                    <a:pt x="1720" y="111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3" name="Freeform 7"/>
            <p:cNvSpPr>
              <a:spLocks/>
            </p:cNvSpPr>
            <p:nvPr/>
          </p:nvSpPr>
          <p:spPr bwMode="auto">
            <a:xfrm>
              <a:off x="6879" y="1013"/>
              <a:ext cx="2025" cy="91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975" y="1"/>
                </a:cxn>
                <a:cxn ang="0">
                  <a:pos x="1965" y="91"/>
                </a:cxn>
              </a:cxnLst>
              <a:rect l="0" t="0" r="r" b="b"/>
              <a:pathLst>
                <a:path w="1965" h="91">
                  <a:moveTo>
                    <a:pt x="0" y="84"/>
                  </a:moveTo>
                  <a:cubicBezTo>
                    <a:pt x="324" y="42"/>
                    <a:pt x="648" y="0"/>
                    <a:pt x="975" y="1"/>
                  </a:cubicBezTo>
                  <a:cubicBezTo>
                    <a:pt x="1302" y="2"/>
                    <a:pt x="1633" y="46"/>
                    <a:pt x="1965" y="91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2" name="Freeform 6"/>
            <p:cNvSpPr>
              <a:spLocks/>
            </p:cNvSpPr>
            <p:nvPr/>
          </p:nvSpPr>
          <p:spPr bwMode="auto">
            <a:xfrm>
              <a:off x="7187" y="1309"/>
              <a:ext cx="1378" cy="14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720" y="5"/>
                </a:cxn>
                <a:cxn ang="0">
                  <a:pos x="1378" y="146"/>
                </a:cxn>
              </a:cxnLst>
              <a:rect l="0" t="0" r="r" b="b"/>
              <a:pathLst>
                <a:path w="1378" h="146">
                  <a:moveTo>
                    <a:pt x="0" y="118"/>
                  </a:moveTo>
                  <a:cubicBezTo>
                    <a:pt x="242" y="61"/>
                    <a:pt x="490" y="0"/>
                    <a:pt x="720" y="5"/>
                  </a:cubicBezTo>
                  <a:cubicBezTo>
                    <a:pt x="950" y="10"/>
                    <a:pt x="1241" y="117"/>
                    <a:pt x="1378" y="146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1" name="Line 5"/>
            <p:cNvSpPr>
              <a:spLocks noChangeShapeType="1"/>
            </p:cNvSpPr>
            <p:nvPr/>
          </p:nvSpPr>
          <p:spPr bwMode="auto">
            <a:xfrm flipV="1">
              <a:off x="4627" y="1730"/>
              <a:ext cx="290" cy="39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20" name="Line 4"/>
            <p:cNvSpPr>
              <a:spLocks noChangeShapeType="1"/>
            </p:cNvSpPr>
            <p:nvPr/>
          </p:nvSpPr>
          <p:spPr bwMode="auto">
            <a:xfrm flipV="1">
              <a:off x="7876" y="1598"/>
              <a:ext cx="395" cy="5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72419" name="Text Box 3"/>
            <p:cNvSpPr txBox="1">
              <a:spLocks noChangeArrowheads="1"/>
            </p:cNvSpPr>
            <p:nvPr/>
          </p:nvSpPr>
          <p:spPr bwMode="auto">
            <a:xfrm>
              <a:off x="4478" y="1764"/>
              <a:ext cx="343" cy="2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2418" name="Text Box 2"/>
            <p:cNvSpPr txBox="1">
              <a:spLocks noChangeArrowheads="1"/>
            </p:cNvSpPr>
            <p:nvPr/>
          </p:nvSpPr>
          <p:spPr bwMode="auto">
            <a:xfrm>
              <a:off x="7780" y="1712"/>
              <a:ext cx="343" cy="2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r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STUDY – 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 study</a:t>
            </a:r>
          </a:p>
          <a:p>
            <a:pPr lvl="1"/>
            <a:r>
              <a:rPr lang="en-US" dirty="0" smtClean="0"/>
              <a:t>Effect of a design variable on performance (gradual change of DV)</a:t>
            </a:r>
          </a:p>
          <a:p>
            <a:pPr lvl="1"/>
            <a:r>
              <a:rPr lang="en-US" dirty="0" smtClean="0"/>
              <a:t>Cantilevered beam example:</a:t>
            </a:r>
            <a:endParaRPr lang="en-US" dirty="0"/>
          </a:p>
        </p:txBody>
      </p:sp>
      <p:sp>
        <p:nvSpPr>
          <p:cNvPr id="5601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60129" name="Group 1"/>
          <p:cNvGrpSpPr>
            <a:grpSpLocks noChangeAspect="1"/>
          </p:cNvGrpSpPr>
          <p:nvPr/>
        </p:nvGrpSpPr>
        <p:grpSpPr bwMode="auto">
          <a:xfrm>
            <a:off x="206673" y="1950013"/>
            <a:ext cx="5493545" cy="3829050"/>
            <a:chOff x="3240" y="9142"/>
            <a:chExt cx="5768" cy="4020"/>
          </a:xfrm>
        </p:grpSpPr>
        <p:pic>
          <p:nvPicPr>
            <p:cNvPr id="560134" name="Picture 6" descr="parameter_stud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40" y="9142"/>
              <a:ext cx="5768" cy="4020"/>
            </a:xfrm>
            <a:prstGeom prst="rect">
              <a:avLst/>
            </a:prstGeom>
            <a:noFill/>
          </p:spPr>
        </p:pic>
        <p:sp>
          <p:nvSpPr>
            <p:cNvPr id="560133" name="Freeform 5"/>
            <p:cNvSpPr>
              <a:spLocks/>
            </p:cNvSpPr>
            <p:nvPr/>
          </p:nvSpPr>
          <p:spPr bwMode="auto">
            <a:xfrm>
              <a:off x="5550" y="10299"/>
              <a:ext cx="560" cy="1290"/>
            </a:xfrm>
            <a:custGeom>
              <a:avLst/>
              <a:gdLst/>
              <a:ahLst/>
              <a:cxnLst>
                <a:cxn ang="0">
                  <a:pos x="560" y="0"/>
                </a:cxn>
                <a:cxn ang="0">
                  <a:pos x="530" y="240"/>
                </a:cxn>
                <a:cxn ang="0">
                  <a:pos x="430" y="650"/>
                </a:cxn>
                <a:cxn ang="0">
                  <a:pos x="210" y="1060"/>
                </a:cxn>
                <a:cxn ang="0">
                  <a:pos x="0" y="1290"/>
                </a:cxn>
              </a:cxnLst>
              <a:rect l="0" t="0" r="r" b="b"/>
              <a:pathLst>
                <a:path w="560" h="1290">
                  <a:moveTo>
                    <a:pt x="560" y="0"/>
                  </a:moveTo>
                  <a:cubicBezTo>
                    <a:pt x="556" y="66"/>
                    <a:pt x="552" y="132"/>
                    <a:pt x="530" y="240"/>
                  </a:cubicBezTo>
                  <a:cubicBezTo>
                    <a:pt x="508" y="348"/>
                    <a:pt x="483" y="513"/>
                    <a:pt x="430" y="650"/>
                  </a:cubicBezTo>
                  <a:cubicBezTo>
                    <a:pt x="377" y="787"/>
                    <a:pt x="282" y="953"/>
                    <a:pt x="210" y="1060"/>
                  </a:cubicBezTo>
                  <a:cubicBezTo>
                    <a:pt x="138" y="1167"/>
                    <a:pt x="69" y="1228"/>
                    <a:pt x="0" y="1290"/>
                  </a:cubicBezTo>
                </a:path>
              </a:pathLst>
            </a:cu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560132" name="Text Box 4"/>
            <p:cNvSpPr txBox="1">
              <a:spLocks noChangeArrowheads="1"/>
            </p:cNvSpPr>
            <p:nvPr/>
          </p:nvSpPr>
          <p:spPr bwMode="auto">
            <a:xfrm>
              <a:off x="6860" y="10099"/>
              <a:ext cx="127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바탕" pitchFamily="18" charset="-127"/>
                  <a:cs typeface="Arial" pitchFamily="34" charset="0"/>
                </a:rPr>
                <a:t>Allowable stress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0131" name="Line 3"/>
            <p:cNvSpPr>
              <a:spLocks noChangeShapeType="1"/>
            </p:cNvSpPr>
            <p:nvPr/>
          </p:nvSpPr>
          <p:spPr bwMode="auto">
            <a:xfrm flipH="1">
              <a:off x="6070" y="10479"/>
              <a:ext cx="1010" cy="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560130" name="Text Box 2"/>
            <p:cNvSpPr txBox="1">
              <a:spLocks noChangeArrowheads="1"/>
            </p:cNvSpPr>
            <p:nvPr/>
          </p:nvSpPr>
          <p:spPr bwMode="auto">
            <a:xfrm>
              <a:off x="5940" y="11226"/>
              <a:ext cx="1260" cy="5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바탕" pitchFamily="18" charset="-127"/>
                  <a:cs typeface="Arial" pitchFamily="34" charset="0"/>
                </a:rPr>
                <a:t>Acceptable region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51827" y="2405860"/>
          <a:ext cx="4049037" cy="2743200"/>
        </p:xfrm>
        <a:graphic>
          <a:graphicData uri="http://schemas.openxmlformats.org/drawingml/2006/table">
            <a:tbl>
              <a:tblPr/>
              <a:tblGrid>
                <a:gridCol w="1349679"/>
                <a:gridCol w="1349679"/>
                <a:gridCol w="1349679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바탕"/>
                          <a:cs typeface="Times New Roman"/>
                        </a:rPr>
                        <a:t>w</a:t>
                      </a:r>
                      <a:r>
                        <a:rPr lang="en-US" sz="1800" dirty="0">
                          <a:latin typeface="Times New Roman"/>
                          <a:ea typeface="바탕"/>
                          <a:cs typeface="Times New Roman"/>
                        </a:rPr>
                        <a:t> (in)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바탕"/>
                          <a:cs typeface="Times New Roman"/>
                        </a:rPr>
                        <a:t>h</a:t>
                      </a:r>
                      <a:r>
                        <a:rPr lang="en-US" sz="1800" dirty="0">
                          <a:latin typeface="Times New Roman"/>
                          <a:ea typeface="바탕"/>
                          <a:cs typeface="Times New Roman"/>
                        </a:rPr>
                        <a:t> (in)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Symbol"/>
                          <a:ea typeface="바탕"/>
                          <a:cs typeface="Times New Roman"/>
                        </a:rPr>
                        <a:t>s</a:t>
                      </a:r>
                      <a:r>
                        <a:rPr lang="en-US" sz="1800" baseline="-25000">
                          <a:latin typeface="Times New Roman"/>
                          <a:ea typeface="바탕"/>
                          <a:cs typeface="Times New Roman"/>
                        </a:rPr>
                        <a:t>max</a:t>
                      </a: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 (ksi)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37.5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29.6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5.0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24.0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30.0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23.7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5.0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19.2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3.0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25.0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3.0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4.5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19.8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3.0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바탕"/>
                          <a:cs typeface="Times New Roman"/>
                        </a:rPr>
                        <a:t>5.0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바탕"/>
                          <a:cs typeface="Times New Roman"/>
                        </a:rPr>
                        <a:t>16.0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 study becomes too expensive with many DVs</a:t>
            </a:r>
          </a:p>
          <a:p>
            <a:r>
              <a:rPr lang="en-US" dirty="0" smtClean="0"/>
              <a:t>Unable to capture rapid change in performance locally</a:t>
            </a:r>
          </a:p>
          <a:p>
            <a:r>
              <a:rPr lang="en-US" dirty="0" smtClean="0"/>
              <a:t>Design sensitivity analysis computes the rate of performance change with respect to design variables</a:t>
            </a:r>
          </a:p>
          <a:p>
            <a:r>
              <a:rPr lang="en-US" dirty="0" smtClean="0"/>
              <a:t>Sensitivity analysis calculates gradient of performance for optimization</a:t>
            </a:r>
          </a:p>
          <a:p>
            <a:r>
              <a:rPr lang="en-US" dirty="0" smtClean="0"/>
              <a:t>Explicit dependence</a:t>
            </a:r>
          </a:p>
          <a:p>
            <a:pPr lvl="1"/>
            <a:r>
              <a:rPr lang="en-US" dirty="0" smtClean="0"/>
              <a:t>Analytical relationship exists between performance and DVs</a:t>
            </a:r>
          </a:p>
          <a:p>
            <a:pPr lvl="1"/>
            <a:r>
              <a:rPr lang="en-US" dirty="0" smtClean="0"/>
              <a:t>Weight of circular cross-section beam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Sensitivity </a:t>
            </a:r>
            <a:r>
              <a:rPr lang="en-US" dirty="0" err="1" smtClean="0"/>
              <a:t>w.r.t</a:t>
            </a:r>
            <a:r>
              <a:rPr lang="en-US" dirty="0" smtClean="0"/>
              <a:t>. </a:t>
            </a:r>
            <a:r>
              <a:rPr lang="en-US" i="1" dirty="0" smtClean="0"/>
              <a:t>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60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60129" name="Object 1"/>
          <p:cNvGraphicFramePr>
            <a:graphicFrameLocks noChangeAspect="1"/>
          </p:cNvGraphicFramePr>
          <p:nvPr/>
        </p:nvGraphicFramePr>
        <p:xfrm>
          <a:off x="1128059" y="4568545"/>
          <a:ext cx="17335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32" name="Equation" r:id="rId3" imgW="1726920" imgH="406080" progId="Equation.DSMT4">
                  <p:embed/>
                </p:oleObj>
              </mc:Choice>
              <mc:Fallback>
                <p:oleObj name="Equation" r:id="rId3" imgW="1726920" imgH="406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059" y="4568545"/>
                        <a:ext cx="1733550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0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60131" name="Object 3"/>
          <p:cNvGraphicFramePr>
            <a:graphicFrameLocks noChangeAspect="1"/>
          </p:cNvGraphicFramePr>
          <p:nvPr/>
        </p:nvGraphicFramePr>
        <p:xfrm>
          <a:off x="3072747" y="4978307"/>
          <a:ext cx="15732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33" name="Equation" r:id="rId5" imgW="1600200" imgH="698400" progId="Equation.DSMT4">
                  <p:embed/>
                </p:oleObj>
              </mc:Choice>
              <mc:Fallback>
                <p:oleObj name="Equation" r:id="rId5" imgW="1600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2747" y="4978307"/>
                        <a:ext cx="1573212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 bwMode="auto">
          <a:xfrm>
            <a:off x="995082" y="4612341"/>
            <a:ext cx="4155141" cy="1021976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1237129" y="1896035"/>
            <a:ext cx="2017059" cy="887506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Implicit dependence</a:t>
            </a:r>
          </a:p>
          <a:p>
            <a:pPr lvl="1"/>
            <a:r>
              <a:rPr lang="en-US" dirty="0" smtClean="0"/>
              <a:t>Performance depends on DVs through state variable (displacement)</a:t>
            </a:r>
          </a:p>
          <a:p>
            <a:pPr lvl="1"/>
            <a:r>
              <a:rPr lang="en-US" dirty="0" smtClean="0"/>
              <a:t>Sensitivity of stress: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to calculate displacement sensitivity?</a:t>
            </a:r>
          </a:p>
          <a:p>
            <a:pPr lvl="1"/>
            <a:r>
              <a:rPr lang="en-US" dirty="0" smtClean="0"/>
              <a:t>Differentiate finite element equation: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spcBef>
                <a:spcPts val="1800"/>
              </a:spcBef>
            </a:pPr>
            <a:r>
              <a:rPr lang="en-US" dirty="0" smtClean="0"/>
              <a:t>[</a:t>
            </a:r>
            <a:r>
              <a:rPr lang="en-US" i="1" dirty="0" err="1" smtClean="0"/>
              <a:t>d</a:t>
            </a:r>
            <a:r>
              <a:rPr lang="en-US" b="1" dirty="0" err="1" smtClean="0"/>
              <a:t>K</a:t>
            </a:r>
            <a:r>
              <a:rPr lang="en-US" dirty="0" smtClean="0"/>
              <a:t>/</a:t>
            </a:r>
            <a:r>
              <a:rPr lang="en-US" i="1" dirty="0" smtClean="0"/>
              <a:t>db</a:t>
            </a:r>
            <a:r>
              <a:rPr lang="en-US" dirty="0" smtClean="0"/>
              <a:t>] and {</a:t>
            </a:r>
            <a:r>
              <a:rPr lang="en-US" i="1" dirty="0" err="1" smtClean="0"/>
              <a:t>d</a:t>
            </a:r>
            <a:r>
              <a:rPr lang="en-US" b="1" dirty="0" err="1" smtClean="0"/>
              <a:t>F</a:t>
            </a:r>
            <a:r>
              <a:rPr lang="en-US" dirty="0" smtClean="0"/>
              <a:t>/</a:t>
            </a:r>
            <a:r>
              <a:rPr lang="en-US" i="1" dirty="0" smtClean="0"/>
              <a:t>db</a:t>
            </a:r>
            <a:r>
              <a:rPr lang="en-US" dirty="0" smtClean="0"/>
              <a:t>} can be evaluated using either their analytical expression or numerical differentiation</a:t>
            </a:r>
            <a:endParaRPr lang="en-US" dirty="0"/>
          </a:p>
        </p:txBody>
      </p:sp>
      <p:sp>
        <p:nvSpPr>
          <p:cNvPr id="574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74465" name="Object 1"/>
          <p:cNvGraphicFramePr>
            <a:graphicFrameLocks noChangeAspect="1"/>
          </p:cNvGraphicFramePr>
          <p:nvPr/>
        </p:nvGraphicFramePr>
        <p:xfrm>
          <a:off x="1356099" y="1977651"/>
          <a:ext cx="1795463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70" name="Equation" r:id="rId3" imgW="1803240" imgH="761760" progId="Equation.DSMT4">
                  <p:embed/>
                </p:oleObj>
              </mc:Choice>
              <mc:Fallback>
                <p:oleObj name="Equation" r:id="rId3" imgW="1803240" imgH="7617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099" y="1977651"/>
                        <a:ext cx="1795463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393576" y="2743200"/>
            <a:ext cx="6221563" cy="897651"/>
            <a:chOff x="2393576" y="2770094"/>
            <a:chExt cx="6221563" cy="897651"/>
          </a:xfrm>
        </p:grpSpPr>
        <p:sp>
          <p:nvSpPr>
            <p:cNvPr id="6" name="TextBox 5"/>
            <p:cNvSpPr txBox="1"/>
            <p:nvPr/>
          </p:nvSpPr>
          <p:spPr>
            <a:xfrm>
              <a:off x="2877670" y="3267635"/>
              <a:ext cx="5737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Easy to calculate from given expression of stress</a:t>
              </a: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2393576" y="2770094"/>
              <a:ext cx="497542" cy="672353"/>
            </a:xfrm>
            <a:custGeom>
              <a:avLst/>
              <a:gdLst>
                <a:gd name="connsiteX0" fmla="*/ 497542 w 497542"/>
                <a:gd name="connsiteY0" fmla="*/ 672353 h 672353"/>
                <a:gd name="connsiteX1" fmla="*/ 0 w 497542"/>
                <a:gd name="connsiteY1" fmla="*/ 672353 h 672353"/>
                <a:gd name="connsiteX2" fmla="*/ 0 w 497542"/>
                <a:gd name="connsiteY2" fmla="*/ 0 h 672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7542" h="672353">
                  <a:moveTo>
                    <a:pt x="497542" y="672353"/>
                  </a:moveTo>
                  <a:lnTo>
                    <a:pt x="0" y="672353"/>
                  </a:lnTo>
                  <a:lnTo>
                    <a:pt x="0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58353" y="2743200"/>
            <a:ext cx="4863299" cy="467345"/>
            <a:chOff x="2958353" y="2662518"/>
            <a:chExt cx="4863299" cy="467345"/>
          </a:xfrm>
        </p:grpSpPr>
        <p:sp>
          <p:nvSpPr>
            <p:cNvPr id="7" name="TextBox 6"/>
            <p:cNvSpPr txBox="1"/>
            <p:nvPr/>
          </p:nvSpPr>
          <p:spPr>
            <a:xfrm>
              <a:off x="3496236" y="2729753"/>
              <a:ext cx="4325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Difficult to calculate, time consuming</a:t>
              </a: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958353" y="2662518"/>
              <a:ext cx="564776" cy="255494"/>
            </a:xfrm>
            <a:custGeom>
              <a:avLst/>
              <a:gdLst>
                <a:gd name="connsiteX0" fmla="*/ 564776 w 564776"/>
                <a:gd name="connsiteY0" fmla="*/ 255494 h 255494"/>
                <a:gd name="connsiteX1" fmla="*/ 0 w 564776"/>
                <a:gd name="connsiteY1" fmla="*/ 255494 h 255494"/>
                <a:gd name="connsiteX2" fmla="*/ 0 w 564776"/>
                <a:gd name="connsiteY2" fmla="*/ 0 h 255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4776" h="255494">
                  <a:moveTo>
                    <a:pt x="564776" y="255494"/>
                  </a:moveTo>
                  <a:lnTo>
                    <a:pt x="0" y="255494"/>
                  </a:lnTo>
                  <a:lnTo>
                    <a:pt x="0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744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74467" name="Object 3"/>
          <p:cNvGraphicFramePr>
            <a:graphicFrameLocks noChangeAspect="1"/>
          </p:cNvGraphicFramePr>
          <p:nvPr/>
        </p:nvGraphicFramePr>
        <p:xfrm>
          <a:off x="5104839" y="4134132"/>
          <a:ext cx="24447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71" name="Equation" r:id="rId5" imgW="2438280" imgH="355320" progId="Equation.DSMT4">
                  <p:embed/>
                </p:oleObj>
              </mc:Choice>
              <mc:Fallback>
                <p:oleObj name="Equation" r:id="rId5" imgW="24382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839" y="4134132"/>
                        <a:ext cx="244475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44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74469" name="Object 5"/>
          <p:cNvGraphicFramePr>
            <a:graphicFrameLocks noChangeAspect="1"/>
          </p:cNvGraphicFramePr>
          <p:nvPr/>
        </p:nvGraphicFramePr>
        <p:xfrm>
          <a:off x="1138394" y="4738592"/>
          <a:ext cx="394811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72" name="Equation" r:id="rId7" imgW="3962160" imgH="761760" progId="Equation.DSMT4">
                  <p:embed/>
                </p:oleObj>
              </mc:Choice>
              <mc:Fallback>
                <p:oleObj name="Equation" r:id="rId7" imgW="3962160" imgH="761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394" y="4738592"/>
                        <a:ext cx="3948113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4797083" y="5078437"/>
            <a:ext cx="2138289" cy="94253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Sensitivity equation must be solved for each design variable</a:t>
            </a:r>
          </a:p>
          <a:p>
            <a:r>
              <a:rPr lang="en-US" dirty="0" smtClean="0"/>
              <a:t>Sensitivity equation uses the same stiffness matrix with the original finite element analysis</a:t>
            </a:r>
          </a:p>
          <a:p>
            <a:r>
              <a:rPr lang="en-US" dirty="0" smtClean="0"/>
              <a:t>Consider RHS as a pseudo-force vector</a:t>
            </a:r>
          </a:p>
          <a:p>
            <a:r>
              <a:rPr lang="en-US" dirty="0" smtClean="0"/>
              <a:t>Similar to finite element analysis with multiple load cases</a:t>
            </a:r>
          </a:p>
          <a:p>
            <a:r>
              <a:rPr lang="en-US" dirty="0" smtClean="0"/>
              <a:t>Thus, solving sensitivity equation is very inexpensive using factorized stiffness matrix</a:t>
            </a:r>
          </a:p>
          <a:p>
            <a:r>
              <a:rPr lang="en-US" dirty="0" smtClean="0"/>
              <a:t>General form of performance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Sensitivity</a:t>
            </a:r>
          </a:p>
        </p:txBody>
      </p:sp>
      <p:graphicFrame>
        <p:nvGraphicFramePr>
          <p:cNvPr id="576513" name="Object 1"/>
          <p:cNvGraphicFramePr>
            <a:graphicFrameLocks noChangeAspect="1"/>
          </p:cNvGraphicFramePr>
          <p:nvPr/>
        </p:nvGraphicFramePr>
        <p:xfrm>
          <a:off x="1241668" y="4213225"/>
          <a:ext cx="20574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515" name="Equation" r:id="rId3" imgW="2057400" imgH="380880" progId="Equation.DSMT4">
                  <p:embed/>
                </p:oleObj>
              </mc:Choice>
              <mc:Fallback>
                <p:oleObj name="Equation" r:id="rId3" imgW="205740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668" y="4213225"/>
                        <a:ext cx="205740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6514" name="Object 2"/>
          <p:cNvGraphicFramePr>
            <a:graphicFrameLocks noChangeAspect="1"/>
          </p:cNvGraphicFramePr>
          <p:nvPr/>
        </p:nvGraphicFramePr>
        <p:xfrm>
          <a:off x="1241668" y="5179915"/>
          <a:ext cx="5594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516" name="Equation" r:id="rId5" imgW="5600520" imgH="838080" progId="Equation.DSMT4">
                  <p:embed/>
                </p:oleObj>
              </mc:Choice>
              <mc:Fallback>
                <p:oleObj name="Equation" r:id="rId5" imgW="5600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668" y="5179915"/>
                        <a:ext cx="55943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41313" y="6372662"/>
            <a:ext cx="2863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Explicit dependent 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13341" y="4309400"/>
            <a:ext cx="28472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Implicit dependent term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 bwMode="auto">
          <a:xfrm rot="16200000" flipV="1">
            <a:off x="3156553" y="6156259"/>
            <a:ext cx="422028" cy="1077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5632727" y="4886737"/>
            <a:ext cx="467401" cy="40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FEA: determining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response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given structure for a given set of loads and boundary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conditions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Geometry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material properties,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BCs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and loads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well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defined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Engineering design: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process of synthesis in which parts are put together to build a structure that will perform a given set of functions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satisfactorily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Analysis is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systematic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can be taught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easily; design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an iterative process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ts val="2400"/>
              </a:spcBef>
            </a:pPr>
            <a:r>
              <a:rPr lang="en-US" dirty="0" smtClean="0"/>
              <a:t>Creative design: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creating a new structure or machine that does not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Adaptive design</a:t>
            </a:r>
            <a:r>
              <a:rPr lang="en-US" dirty="0" smtClean="0"/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modifying an existing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 (evolutionary process)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911685"/>
          </a:xfrm>
        </p:spPr>
        <p:txBody>
          <a:bodyPr/>
          <a:lstStyle/>
          <a:p>
            <a:r>
              <a:rPr lang="en-US" dirty="0" smtClean="0"/>
              <a:t>Easiest way to compute sensitivity information of the performance</a:t>
            </a:r>
          </a:p>
          <a:p>
            <a:r>
              <a:rPr lang="en-US" dirty="0" smtClean="0"/>
              <a:t>Calculate performance at two different designs</a:t>
            </a:r>
          </a:p>
          <a:p>
            <a:r>
              <a:rPr lang="en-US" dirty="0" smtClean="0"/>
              <a:t>Forward difference method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Central difference method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Consider FEA as a black-box</a:t>
            </a:r>
          </a:p>
          <a:p>
            <a:r>
              <a:rPr lang="en-US" dirty="0" smtClean="0"/>
              <a:t>Sensitivity computation cost becomes high for many design variables</a:t>
            </a:r>
          </a:p>
          <a:p>
            <a:pPr lvl="1"/>
            <a:r>
              <a:rPr lang="en-US" dirty="0" smtClean="0"/>
              <a:t>n+1 analyses for forward FDM</a:t>
            </a:r>
          </a:p>
          <a:p>
            <a:pPr lvl="1"/>
            <a:r>
              <a:rPr lang="en-US" dirty="0" smtClean="0"/>
              <a:t>2N+1 analyses for central FDM</a:t>
            </a:r>
            <a:endParaRPr lang="en-US" dirty="0"/>
          </a:p>
        </p:txBody>
      </p:sp>
      <p:sp>
        <p:nvSpPr>
          <p:cNvPr id="575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5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54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75493" name="Object 5"/>
          <p:cNvGraphicFramePr>
            <a:graphicFrameLocks noChangeAspect="1"/>
          </p:cNvGraphicFramePr>
          <p:nvPr/>
        </p:nvGraphicFramePr>
        <p:xfrm>
          <a:off x="1730649" y="2531022"/>
          <a:ext cx="32893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96" name="Equation" r:id="rId3" imgW="3288960" imgH="698400" progId="Equation.DSMT4">
                  <p:embed/>
                </p:oleObj>
              </mc:Choice>
              <mc:Fallback>
                <p:oleObj name="Equation" r:id="rId3" imgW="328896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49" y="2531022"/>
                        <a:ext cx="3289300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5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75495" name="Object 7"/>
          <p:cNvGraphicFramePr>
            <a:graphicFrameLocks noChangeAspect="1"/>
          </p:cNvGraphicFramePr>
          <p:nvPr/>
        </p:nvGraphicFramePr>
        <p:xfrm>
          <a:off x="1730649" y="3839287"/>
          <a:ext cx="404812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97" name="Equation" r:id="rId5" imgW="4051080" imgH="698400" progId="Equation.DSMT4">
                  <p:embed/>
                </p:oleObj>
              </mc:Choice>
              <mc:Fallback>
                <p:oleObj name="Equation" r:id="rId5" imgW="405108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649" y="3839287"/>
                        <a:ext cx="4048125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SENSITIVITY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Accuracy of finite difference sensitivity </a:t>
            </a:r>
          </a:p>
          <a:p>
            <a:pPr lvl="1"/>
            <a:r>
              <a:rPr lang="en-US" dirty="0" smtClean="0"/>
              <a:t>Accurate results can be expected when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b approaches zero</a:t>
            </a:r>
          </a:p>
          <a:p>
            <a:pPr lvl="1"/>
            <a:r>
              <a:rPr lang="en-US" dirty="0" smtClean="0"/>
              <a:t>For nonlinear performances, a large perturbation yields completely inaccurate results</a:t>
            </a:r>
          </a:p>
          <a:p>
            <a:pPr lvl="1"/>
            <a:r>
              <a:rPr lang="en-US" dirty="0" smtClean="0"/>
              <a:t>Numerical noise becomes dominant for a too-small perturbation size</a:t>
            </a:r>
            <a:endParaRPr lang="en-US" dirty="0"/>
          </a:p>
        </p:txBody>
      </p:sp>
      <p:sp>
        <p:nvSpPr>
          <p:cNvPr id="60213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02113" name="Group 1"/>
          <p:cNvGrpSpPr>
            <a:grpSpLocks noChangeAspect="1"/>
          </p:cNvGrpSpPr>
          <p:nvPr/>
        </p:nvGrpSpPr>
        <p:grpSpPr bwMode="auto">
          <a:xfrm>
            <a:off x="1860004" y="2784788"/>
            <a:ext cx="5378450" cy="3946526"/>
            <a:chOff x="1800" y="1440"/>
            <a:chExt cx="4235" cy="3108"/>
          </a:xfrm>
        </p:grpSpPr>
        <p:sp>
          <p:nvSpPr>
            <p:cNvPr id="602136" name="Line 24"/>
            <p:cNvSpPr>
              <a:spLocks noChangeAspect="1" noChangeShapeType="1"/>
            </p:cNvSpPr>
            <p:nvPr/>
          </p:nvSpPr>
          <p:spPr bwMode="auto">
            <a:xfrm>
              <a:off x="2057" y="4161"/>
              <a:ext cx="37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5" name="Line 23"/>
            <p:cNvSpPr>
              <a:spLocks noChangeAspect="1" noChangeShapeType="1"/>
            </p:cNvSpPr>
            <p:nvPr/>
          </p:nvSpPr>
          <p:spPr bwMode="auto">
            <a:xfrm flipV="1">
              <a:off x="2057" y="1519"/>
              <a:ext cx="0" cy="265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4" name="Freeform 22"/>
            <p:cNvSpPr>
              <a:spLocks noChangeAspect="1"/>
            </p:cNvSpPr>
            <p:nvPr/>
          </p:nvSpPr>
          <p:spPr bwMode="auto">
            <a:xfrm>
              <a:off x="2057" y="1782"/>
              <a:ext cx="2912" cy="1578"/>
            </a:xfrm>
            <a:custGeom>
              <a:avLst/>
              <a:gdLst/>
              <a:ahLst/>
              <a:cxnLst>
                <a:cxn ang="0">
                  <a:pos x="0" y="810"/>
                </a:cxn>
                <a:cxn ang="0">
                  <a:pos x="322" y="1118"/>
                </a:cxn>
                <a:cxn ang="0">
                  <a:pos x="825" y="1283"/>
                </a:cxn>
                <a:cxn ang="0">
                  <a:pos x="1349" y="1268"/>
                </a:cxn>
                <a:cxn ang="0">
                  <a:pos x="1755" y="1020"/>
                </a:cxn>
                <a:cxn ang="0">
                  <a:pos x="2077" y="660"/>
                </a:cxn>
                <a:cxn ang="0">
                  <a:pos x="2422" y="0"/>
                </a:cxn>
              </a:cxnLst>
              <a:rect l="0" t="0" r="r" b="b"/>
              <a:pathLst>
                <a:path w="2422" h="1312">
                  <a:moveTo>
                    <a:pt x="0" y="810"/>
                  </a:moveTo>
                  <a:cubicBezTo>
                    <a:pt x="92" y="924"/>
                    <a:pt x="185" y="1039"/>
                    <a:pt x="322" y="1118"/>
                  </a:cubicBezTo>
                  <a:cubicBezTo>
                    <a:pt x="459" y="1197"/>
                    <a:pt x="654" y="1258"/>
                    <a:pt x="825" y="1283"/>
                  </a:cubicBezTo>
                  <a:cubicBezTo>
                    <a:pt x="996" y="1308"/>
                    <a:pt x="1194" y="1312"/>
                    <a:pt x="1349" y="1268"/>
                  </a:cubicBezTo>
                  <a:cubicBezTo>
                    <a:pt x="1504" y="1224"/>
                    <a:pt x="1634" y="1121"/>
                    <a:pt x="1755" y="1020"/>
                  </a:cubicBezTo>
                  <a:cubicBezTo>
                    <a:pt x="1876" y="919"/>
                    <a:pt x="1966" y="830"/>
                    <a:pt x="2077" y="660"/>
                  </a:cubicBezTo>
                  <a:cubicBezTo>
                    <a:pt x="2188" y="490"/>
                    <a:pt x="2305" y="245"/>
                    <a:pt x="2422" y="0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3" name="Line 21"/>
            <p:cNvSpPr>
              <a:spLocks noChangeAspect="1" noChangeShapeType="1"/>
            </p:cNvSpPr>
            <p:nvPr/>
          </p:nvSpPr>
          <p:spPr bwMode="auto">
            <a:xfrm rot="-242076">
              <a:off x="2830" y="3202"/>
              <a:ext cx="2294" cy="6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2" name="Line 20"/>
            <p:cNvSpPr>
              <a:spLocks noChangeAspect="1" noChangeShapeType="1"/>
            </p:cNvSpPr>
            <p:nvPr/>
          </p:nvSpPr>
          <p:spPr bwMode="auto">
            <a:xfrm>
              <a:off x="2831" y="3289"/>
              <a:ext cx="2318" cy="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1" name="Line 19"/>
            <p:cNvSpPr>
              <a:spLocks noChangeAspect="1" noChangeShapeType="1"/>
            </p:cNvSpPr>
            <p:nvPr/>
          </p:nvSpPr>
          <p:spPr bwMode="auto">
            <a:xfrm flipV="1">
              <a:off x="2831" y="3107"/>
              <a:ext cx="2272" cy="1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30" name="Line 18"/>
            <p:cNvSpPr>
              <a:spLocks noChangeAspect="1" noChangeShapeType="1"/>
            </p:cNvSpPr>
            <p:nvPr/>
          </p:nvSpPr>
          <p:spPr bwMode="auto">
            <a:xfrm flipV="1">
              <a:off x="2831" y="2622"/>
              <a:ext cx="2291" cy="6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9" name="Line 17"/>
            <p:cNvSpPr>
              <a:spLocks noChangeAspect="1" noChangeShapeType="1"/>
            </p:cNvSpPr>
            <p:nvPr/>
          </p:nvSpPr>
          <p:spPr bwMode="auto">
            <a:xfrm>
              <a:off x="2831" y="3288"/>
              <a:ext cx="0" cy="8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8" name="Line 16"/>
            <p:cNvSpPr>
              <a:spLocks noChangeAspect="1" noChangeShapeType="1"/>
            </p:cNvSpPr>
            <p:nvPr/>
          </p:nvSpPr>
          <p:spPr bwMode="auto">
            <a:xfrm>
              <a:off x="3009" y="3332"/>
              <a:ext cx="0" cy="8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7" name="Line 15"/>
            <p:cNvSpPr>
              <a:spLocks noChangeAspect="1" noChangeShapeType="1"/>
            </p:cNvSpPr>
            <p:nvPr/>
          </p:nvSpPr>
          <p:spPr bwMode="auto">
            <a:xfrm>
              <a:off x="3381" y="3342"/>
              <a:ext cx="0" cy="8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6" name="Line 14"/>
            <p:cNvSpPr>
              <a:spLocks noChangeAspect="1" noChangeShapeType="1"/>
            </p:cNvSpPr>
            <p:nvPr/>
          </p:nvSpPr>
          <p:spPr bwMode="auto">
            <a:xfrm flipH="1">
              <a:off x="3900" y="3216"/>
              <a:ext cx="9" cy="9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5" name="Line 13"/>
            <p:cNvSpPr>
              <a:spLocks noChangeAspect="1" noChangeShapeType="1"/>
            </p:cNvSpPr>
            <p:nvPr/>
          </p:nvSpPr>
          <p:spPr bwMode="auto">
            <a:xfrm>
              <a:off x="4333" y="2845"/>
              <a:ext cx="0" cy="13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602124" name="Text Box 12"/>
            <p:cNvSpPr txBox="1">
              <a:spLocks noChangeArrowheads="1"/>
            </p:cNvSpPr>
            <p:nvPr/>
          </p:nvSpPr>
          <p:spPr bwMode="auto">
            <a:xfrm>
              <a:off x="1800" y="1440"/>
              <a:ext cx="21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23" name="Text Box 11"/>
            <p:cNvSpPr txBox="1">
              <a:spLocks noChangeArrowheads="1"/>
            </p:cNvSpPr>
            <p:nvPr/>
          </p:nvSpPr>
          <p:spPr bwMode="auto">
            <a:xfrm>
              <a:off x="2692" y="4166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0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22" name="Text Box 10"/>
            <p:cNvSpPr txBox="1">
              <a:spLocks noChangeArrowheads="1"/>
            </p:cNvSpPr>
            <p:nvPr/>
          </p:nvSpPr>
          <p:spPr bwMode="auto">
            <a:xfrm>
              <a:off x="2932" y="4166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21" name="Text Box 9"/>
            <p:cNvSpPr txBox="1">
              <a:spLocks noChangeArrowheads="1"/>
            </p:cNvSpPr>
            <p:nvPr/>
          </p:nvSpPr>
          <p:spPr bwMode="auto">
            <a:xfrm>
              <a:off x="3276" y="4166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20" name="Text Box 8"/>
            <p:cNvSpPr txBox="1">
              <a:spLocks noChangeArrowheads="1"/>
            </p:cNvSpPr>
            <p:nvPr/>
          </p:nvSpPr>
          <p:spPr bwMode="auto">
            <a:xfrm>
              <a:off x="3796" y="4166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9" name="Text Box 7"/>
            <p:cNvSpPr txBox="1">
              <a:spLocks noChangeArrowheads="1"/>
            </p:cNvSpPr>
            <p:nvPr/>
          </p:nvSpPr>
          <p:spPr bwMode="auto">
            <a:xfrm>
              <a:off x="4220" y="4166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8" name="Text Box 6"/>
            <p:cNvSpPr txBox="1">
              <a:spLocks noChangeArrowheads="1"/>
            </p:cNvSpPr>
            <p:nvPr/>
          </p:nvSpPr>
          <p:spPr bwMode="auto">
            <a:xfrm>
              <a:off x="5792" y="4173"/>
              <a:ext cx="21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7" name="Text Box 5"/>
            <p:cNvSpPr txBox="1">
              <a:spLocks noChangeArrowheads="1"/>
            </p:cNvSpPr>
            <p:nvPr/>
          </p:nvSpPr>
          <p:spPr bwMode="auto">
            <a:xfrm>
              <a:off x="5145" y="2375"/>
              <a:ext cx="89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db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6" name="Text Box 4"/>
            <p:cNvSpPr txBox="1">
              <a:spLocks noChangeArrowheads="1"/>
            </p:cNvSpPr>
            <p:nvPr/>
          </p:nvSpPr>
          <p:spPr bwMode="auto">
            <a:xfrm>
              <a:off x="5145" y="2871"/>
              <a:ext cx="778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db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5" name="Text Box 3"/>
            <p:cNvSpPr txBox="1">
              <a:spLocks noChangeArrowheads="1"/>
            </p:cNvSpPr>
            <p:nvPr/>
          </p:nvSpPr>
          <p:spPr bwMode="auto">
            <a:xfrm>
              <a:off x="5145" y="3311"/>
              <a:ext cx="866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db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114" name="Text Box 2"/>
            <p:cNvSpPr txBox="1">
              <a:spLocks noChangeArrowheads="1"/>
            </p:cNvSpPr>
            <p:nvPr/>
          </p:nvSpPr>
          <p:spPr bwMode="auto">
            <a:xfrm>
              <a:off x="5145" y="3751"/>
              <a:ext cx="853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db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CANTILEVERED BEAM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optimum design (w=2.25 in, h=4.47 in), calculate sensitivity of tip displacement </a:t>
            </a:r>
            <a:r>
              <a:rPr lang="en-US" dirty="0" err="1" smtClean="0"/>
              <a:t>w.r.t</a:t>
            </a:r>
            <a:r>
              <a:rPr lang="en-US" dirty="0" smtClean="0"/>
              <a:t>. </a:t>
            </a:r>
            <a:r>
              <a:rPr lang="en-US" i="1" dirty="0" smtClean="0"/>
              <a:t>h</a:t>
            </a:r>
          </a:p>
          <a:p>
            <a:r>
              <a:rPr lang="en-US" dirty="0" smtClean="0"/>
              <a:t>Exact sensitivity: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Differentiate [K]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Pseudo load vector</a:t>
            </a:r>
            <a:endParaRPr lang="en-US" dirty="0"/>
          </a:p>
        </p:txBody>
      </p:sp>
      <p:sp>
        <p:nvSpPr>
          <p:cNvPr id="612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2353" name="Object 1"/>
          <p:cNvGraphicFramePr>
            <a:graphicFrameLocks noChangeAspect="1"/>
          </p:cNvGraphicFramePr>
          <p:nvPr/>
        </p:nvGraphicFramePr>
        <p:xfrm>
          <a:off x="2427575" y="2042679"/>
          <a:ext cx="6550026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358" name="Equation" r:id="rId3" imgW="6578280" imgH="711000" progId="Equation.DSMT4">
                  <p:embed/>
                </p:oleObj>
              </mc:Choice>
              <mc:Fallback>
                <p:oleObj name="Equation" r:id="rId3" imgW="6578280" imgH="711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7575" y="2042679"/>
                        <a:ext cx="6550026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2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2355" name="Object 3"/>
          <p:cNvGraphicFramePr>
            <a:graphicFrameLocks noChangeAspect="1"/>
          </p:cNvGraphicFramePr>
          <p:nvPr/>
        </p:nvGraphicFramePr>
        <p:xfrm>
          <a:off x="536286" y="3326101"/>
          <a:ext cx="6702425" cy="14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359" name="Equation" r:id="rId5" imgW="6730920" imgH="1447560" progId="Equation.DSMT4">
                  <p:embed/>
                </p:oleObj>
              </mc:Choice>
              <mc:Fallback>
                <p:oleObj name="Equation" r:id="rId5" imgW="6730920" imgH="1447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86" y="3326101"/>
                        <a:ext cx="6702425" cy="1443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23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2357" name="Object 5"/>
          <p:cNvGraphicFramePr>
            <a:graphicFrameLocks noChangeAspect="1"/>
          </p:cNvGraphicFramePr>
          <p:nvPr/>
        </p:nvGraphicFramePr>
        <p:xfrm>
          <a:off x="617248" y="5174961"/>
          <a:ext cx="3355976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360" name="Equation" r:id="rId7" imgW="3377880" imgH="1447560" progId="Equation.DSMT4">
                  <p:embed/>
                </p:oleObj>
              </mc:Choice>
              <mc:Fallback>
                <p:oleObj name="Equation" r:id="rId7" imgW="3377880" imgH="1447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48" y="5174961"/>
                        <a:ext cx="3355976" cy="1458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CANTILEVERED BEAM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Sensitivity equation: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Same way of applying BC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Sensitivity of nodal DOFs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Same with the exact sensitivity</a:t>
            </a:r>
            <a:endParaRPr lang="en-US" dirty="0"/>
          </a:p>
        </p:txBody>
      </p:sp>
      <p:sp>
        <p:nvSpPr>
          <p:cNvPr id="6133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3377" name="Object 1"/>
          <p:cNvGraphicFramePr>
            <a:graphicFrameLocks noChangeAspect="1"/>
          </p:cNvGraphicFramePr>
          <p:nvPr/>
        </p:nvGraphicFramePr>
        <p:xfrm>
          <a:off x="671512" y="1266248"/>
          <a:ext cx="6189663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3382" name="Equation" r:id="rId3" imgW="6184800" imgH="1473120" progId="Equation.DSMT4">
                  <p:embed/>
                </p:oleObj>
              </mc:Choice>
              <mc:Fallback>
                <p:oleObj name="Equation" r:id="rId3" imgW="6184800" imgH="14731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2" y="1266248"/>
                        <a:ext cx="6189663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33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3379" name="Object 3"/>
          <p:cNvGraphicFramePr>
            <a:graphicFrameLocks noChangeAspect="1"/>
          </p:cNvGraphicFramePr>
          <p:nvPr/>
        </p:nvGraphicFramePr>
        <p:xfrm>
          <a:off x="856240" y="3459307"/>
          <a:ext cx="433546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3383" name="Equation" r:id="rId5" imgW="4330440" imgH="711000" progId="Equation.DSMT4">
                  <p:embed/>
                </p:oleObj>
              </mc:Choice>
              <mc:Fallback>
                <p:oleObj name="Equation" r:id="rId5" imgW="433044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240" y="3459307"/>
                        <a:ext cx="4335462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33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3381" name="Object 5"/>
          <p:cNvGraphicFramePr>
            <a:graphicFrameLocks noChangeAspect="1"/>
          </p:cNvGraphicFramePr>
          <p:nvPr/>
        </p:nvGraphicFramePr>
        <p:xfrm>
          <a:off x="859704" y="4750522"/>
          <a:ext cx="3683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3384" name="Equation" r:id="rId7" imgW="3670200" imgH="672840" progId="Equation.DSMT4">
                  <p:embed/>
                </p:oleObj>
              </mc:Choice>
              <mc:Fallback>
                <p:oleObj name="Equation" r:id="rId7" imgW="36702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04" y="4750522"/>
                        <a:ext cx="36830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OPTIMIZATION</a:t>
            </a:r>
            <a:endParaRPr lang="en-US" dirty="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846762"/>
          </a:xfrm>
        </p:spPr>
        <p:txBody>
          <a:bodyPr/>
          <a:lstStyle/>
          <a:p>
            <a:r>
              <a:rPr lang="en-US" dirty="0"/>
              <a:t>What Is Design Optimization?</a:t>
            </a:r>
          </a:p>
          <a:p>
            <a:pPr lvl="1"/>
            <a:r>
              <a:rPr lang="en-US" dirty="0"/>
              <a:t>To find the best </a:t>
            </a:r>
            <a:r>
              <a:rPr lang="en-US" dirty="0">
                <a:solidFill>
                  <a:srgbClr val="CC0000"/>
                </a:solidFill>
              </a:rPr>
              <a:t>design parameters</a:t>
            </a:r>
            <a:r>
              <a:rPr lang="en-US" dirty="0"/>
              <a:t> that meet the </a:t>
            </a:r>
            <a:r>
              <a:rPr lang="en-US" dirty="0">
                <a:solidFill>
                  <a:srgbClr val="CC0000"/>
                </a:solidFill>
              </a:rPr>
              <a:t>design goal</a:t>
            </a:r>
            <a:r>
              <a:rPr lang="en-US" dirty="0"/>
              <a:t> and satisfies </a:t>
            </a:r>
            <a:r>
              <a:rPr lang="en-US" dirty="0">
                <a:solidFill>
                  <a:srgbClr val="CC0000"/>
                </a:solidFill>
              </a:rPr>
              <a:t>constraints</a:t>
            </a:r>
            <a:r>
              <a:rPr lang="en-US" dirty="0"/>
              <a:t>.</a:t>
            </a:r>
          </a:p>
          <a:p>
            <a:r>
              <a:rPr lang="en-US" dirty="0"/>
              <a:t>Design Parameters: Anything the Designer Can Change</a:t>
            </a:r>
          </a:p>
          <a:p>
            <a:pPr lvl="1"/>
            <a:r>
              <a:rPr lang="en-US" dirty="0"/>
              <a:t>Thickness of a plate</a:t>
            </a:r>
          </a:p>
          <a:p>
            <a:pPr lvl="1"/>
            <a:r>
              <a:rPr lang="en-US" dirty="0"/>
              <a:t>Cross-sectional geometry of a beam or truss</a:t>
            </a:r>
          </a:p>
          <a:p>
            <a:pPr lvl="1"/>
            <a:r>
              <a:rPr lang="en-US" dirty="0"/>
              <a:t>Geometric dimensions</a:t>
            </a:r>
          </a:p>
          <a:p>
            <a:r>
              <a:rPr lang="en-US" dirty="0"/>
              <a:t>Design Goal: Objective Function</a:t>
            </a:r>
          </a:p>
          <a:p>
            <a:pPr lvl="1"/>
            <a:r>
              <a:rPr lang="en-US" dirty="0"/>
              <a:t>Design criterion that will be minimized (or maximized)</a:t>
            </a:r>
          </a:p>
          <a:p>
            <a:pPr lvl="1"/>
            <a:r>
              <a:rPr lang="en-US" dirty="0"/>
              <a:t>Mass, Stress, Displacement, Natural Frequency, ETC</a:t>
            </a:r>
          </a:p>
          <a:p>
            <a:r>
              <a:rPr lang="en-US" dirty="0"/>
              <a:t>Constraint: Conditions that the system must satisfy</a:t>
            </a:r>
          </a:p>
          <a:p>
            <a:pPr lvl="1"/>
            <a:r>
              <a:rPr lang="en-US" dirty="0"/>
              <a:t>Stress, Displacement, ETC</a:t>
            </a:r>
          </a:p>
          <a:p>
            <a:r>
              <a:rPr lang="en-US" dirty="0"/>
              <a:t>Note: Design parameters must affect the design goal and constraints.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</a:t>
            </a:r>
            <a:r>
              <a:rPr lang="en-US" dirty="0"/>
              <a:t>FLOW CHART</a:t>
            </a:r>
          </a:p>
        </p:txBody>
      </p:sp>
      <p:grpSp>
        <p:nvGrpSpPr>
          <p:cNvPr id="431108" name="Group 4"/>
          <p:cNvGrpSpPr>
            <a:grpSpLocks noChangeAspect="1"/>
          </p:cNvGrpSpPr>
          <p:nvPr/>
        </p:nvGrpSpPr>
        <p:grpSpPr bwMode="auto">
          <a:xfrm>
            <a:off x="2462213" y="722313"/>
            <a:ext cx="4745037" cy="5878512"/>
            <a:chOff x="7959" y="8690"/>
            <a:chExt cx="3771" cy="5150"/>
          </a:xfrm>
        </p:grpSpPr>
        <p:sp>
          <p:nvSpPr>
            <p:cNvPr id="431109" name="Freeform 5"/>
            <p:cNvSpPr>
              <a:spLocks noChangeAspect="1"/>
            </p:cNvSpPr>
            <p:nvPr/>
          </p:nvSpPr>
          <p:spPr bwMode="auto">
            <a:xfrm>
              <a:off x="10495" y="12609"/>
              <a:ext cx="923" cy="265"/>
            </a:xfrm>
            <a:custGeom>
              <a:avLst/>
              <a:gdLst/>
              <a:ahLst/>
              <a:cxnLst>
                <a:cxn ang="0">
                  <a:pos x="0" y="255"/>
                </a:cxn>
                <a:cxn ang="0">
                  <a:pos x="923" y="255"/>
                </a:cxn>
                <a:cxn ang="0">
                  <a:pos x="923" y="0"/>
                </a:cxn>
              </a:cxnLst>
              <a:rect l="0" t="0" r="r" b="b"/>
              <a:pathLst>
                <a:path w="923" h="255">
                  <a:moveTo>
                    <a:pt x="0" y="255"/>
                  </a:moveTo>
                  <a:lnTo>
                    <a:pt x="923" y="255"/>
                  </a:lnTo>
                  <a:lnTo>
                    <a:pt x="923" y="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0" name="AutoShape 6"/>
            <p:cNvSpPr>
              <a:spLocks noChangeAspect="1" noChangeArrowheads="1"/>
            </p:cNvSpPr>
            <p:nvPr/>
          </p:nvSpPr>
          <p:spPr bwMode="auto">
            <a:xfrm>
              <a:off x="8059" y="8690"/>
              <a:ext cx="2362" cy="520"/>
            </a:xfrm>
            <a:prstGeom prst="flowChartTerminator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1" name="AutoShape 7"/>
            <p:cNvSpPr>
              <a:spLocks noChangeAspect="1" noChangeArrowheads="1"/>
            </p:cNvSpPr>
            <p:nvPr/>
          </p:nvSpPr>
          <p:spPr bwMode="auto">
            <a:xfrm>
              <a:off x="7959" y="12505"/>
              <a:ext cx="2552" cy="740"/>
            </a:xfrm>
            <a:prstGeom prst="diamond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2" name="AutoShape 8"/>
            <p:cNvSpPr>
              <a:spLocks noChangeAspect="1" noChangeArrowheads="1"/>
            </p:cNvSpPr>
            <p:nvPr/>
          </p:nvSpPr>
          <p:spPr bwMode="auto">
            <a:xfrm>
              <a:off x="8059" y="13480"/>
              <a:ext cx="2362" cy="360"/>
            </a:xfrm>
            <a:prstGeom prst="flowChartTerminator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3" name="AutoShape 9"/>
            <p:cNvSpPr>
              <a:spLocks noChangeAspect="1" noChangeArrowheads="1"/>
            </p:cNvSpPr>
            <p:nvPr/>
          </p:nvSpPr>
          <p:spPr bwMode="auto">
            <a:xfrm>
              <a:off x="8080" y="9354"/>
              <a:ext cx="2360" cy="33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4" name="AutoShape 10"/>
            <p:cNvSpPr>
              <a:spLocks noChangeAspect="1" noChangeArrowheads="1"/>
            </p:cNvSpPr>
            <p:nvPr/>
          </p:nvSpPr>
          <p:spPr bwMode="auto">
            <a:xfrm>
              <a:off x="8080" y="9858"/>
              <a:ext cx="2360" cy="33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5" name="AutoShape 11"/>
            <p:cNvSpPr>
              <a:spLocks noChangeAspect="1" noChangeArrowheads="1"/>
            </p:cNvSpPr>
            <p:nvPr/>
          </p:nvSpPr>
          <p:spPr bwMode="auto">
            <a:xfrm>
              <a:off x="8060" y="10342"/>
              <a:ext cx="2360" cy="55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6" name="AutoShape 12"/>
            <p:cNvSpPr>
              <a:spLocks noChangeAspect="1" noChangeArrowheads="1"/>
            </p:cNvSpPr>
            <p:nvPr/>
          </p:nvSpPr>
          <p:spPr bwMode="auto">
            <a:xfrm>
              <a:off x="8060" y="11137"/>
              <a:ext cx="2360" cy="54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7" name="AutoShape 13"/>
            <p:cNvSpPr>
              <a:spLocks noChangeAspect="1" noChangeArrowheads="1"/>
            </p:cNvSpPr>
            <p:nvPr/>
          </p:nvSpPr>
          <p:spPr bwMode="auto">
            <a:xfrm>
              <a:off x="8060" y="11821"/>
              <a:ext cx="2360" cy="54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8" name="AutoShape 14"/>
            <p:cNvSpPr>
              <a:spLocks noChangeAspect="1" noChangeArrowheads="1"/>
            </p:cNvSpPr>
            <p:nvPr/>
          </p:nvSpPr>
          <p:spPr bwMode="auto">
            <a:xfrm rot="-5400000">
              <a:off x="10735" y="11630"/>
              <a:ext cx="1450" cy="54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19" name="Text Box 15"/>
            <p:cNvSpPr txBox="1">
              <a:spLocks noChangeAspect="1" noChangeArrowheads="1"/>
            </p:cNvSpPr>
            <p:nvPr/>
          </p:nvSpPr>
          <p:spPr bwMode="auto">
            <a:xfrm>
              <a:off x="9170" y="13230"/>
              <a:ext cx="580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>
                  <a:latin typeface="Times New Roman" pitchFamily="18" charset="0"/>
                  <a:ea typeface="SimSun" pitchFamily="2" charset="-122"/>
                </a:rPr>
                <a:t>Yes</a:t>
              </a:r>
              <a:endParaRPr lang="en-US" sz="1800"/>
            </a:p>
          </p:txBody>
        </p:sp>
        <p:sp>
          <p:nvSpPr>
            <p:cNvPr id="431120" name="Text Box 16"/>
            <p:cNvSpPr txBox="1">
              <a:spLocks noChangeAspect="1" noChangeArrowheads="1"/>
            </p:cNvSpPr>
            <p:nvPr/>
          </p:nvSpPr>
          <p:spPr bwMode="auto">
            <a:xfrm>
              <a:off x="10670" y="12900"/>
              <a:ext cx="580" cy="2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>
                  <a:latin typeface="Times New Roman" pitchFamily="18" charset="0"/>
                  <a:ea typeface="SimSun" pitchFamily="2" charset="-122"/>
                </a:rPr>
                <a:t>No</a:t>
              </a:r>
              <a:endParaRPr lang="en-US" sz="1800"/>
            </a:p>
          </p:txBody>
        </p:sp>
        <p:sp>
          <p:nvSpPr>
            <p:cNvPr id="431121" name="Text Box 17"/>
            <p:cNvSpPr txBox="1">
              <a:spLocks noChangeAspect="1" noChangeArrowheads="1"/>
            </p:cNvSpPr>
            <p:nvPr/>
          </p:nvSpPr>
          <p:spPr bwMode="auto">
            <a:xfrm>
              <a:off x="8190" y="8740"/>
              <a:ext cx="2100" cy="4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r>
                <a:rPr lang="en-US" sz="1800">
                  <a:latin typeface="Times New Roman" pitchFamily="18" charset="0"/>
                  <a:ea typeface="바탕" pitchFamily="18" charset="-127"/>
                </a:rPr>
                <a:t>Physical engineering problem</a:t>
              </a:r>
              <a:endParaRPr lang="en-US" sz="1800"/>
            </a:p>
          </p:txBody>
        </p:sp>
        <p:sp>
          <p:nvSpPr>
            <p:cNvPr id="431122" name="Text Box 18"/>
            <p:cNvSpPr txBox="1">
              <a:spLocks noChangeAspect="1" noChangeArrowheads="1"/>
            </p:cNvSpPr>
            <p:nvPr/>
          </p:nvSpPr>
          <p:spPr bwMode="auto">
            <a:xfrm>
              <a:off x="8190" y="9414"/>
              <a:ext cx="210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>
                  <a:latin typeface="Times New Roman" pitchFamily="18" charset="0"/>
                  <a:ea typeface="SimSun" pitchFamily="2" charset="-122"/>
                </a:rPr>
                <a:t>Structural modeling</a:t>
              </a:r>
              <a:endParaRPr lang="en-US" sz="1800"/>
            </a:p>
          </p:txBody>
        </p:sp>
        <p:sp>
          <p:nvSpPr>
            <p:cNvPr id="431123" name="Text Box 19"/>
            <p:cNvSpPr txBox="1">
              <a:spLocks noChangeAspect="1" noChangeArrowheads="1"/>
            </p:cNvSpPr>
            <p:nvPr/>
          </p:nvSpPr>
          <p:spPr bwMode="auto">
            <a:xfrm>
              <a:off x="8125" y="9898"/>
              <a:ext cx="2230" cy="3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>
                  <a:latin typeface="Times New Roman" pitchFamily="18" charset="0"/>
                  <a:ea typeface="SimSun" pitchFamily="2" charset="-122"/>
                </a:rPr>
                <a:t>Design parameterization</a:t>
              </a:r>
              <a:endParaRPr lang="en-US" sz="1800"/>
            </a:p>
          </p:txBody>
        </p:sp>
        <p:sp>
          <p:nvSpPr>
            <p:cNvPr id="431124" name="Text Box 20"/>
            <p:cNvSpPr txBox="1">
              <a:spLocks noChangeAspect="1" noChangeArrowheads="1"/>
            </p:cNvSpPr>
            <p:nvPr/>
          </p:nvSpPr>
          <p:spPr bwMode="auto">
            <a:xfrm>
              <a:off x="8190" y="10392"/>
              <a:ext cx="2100" cy="4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r>
                <a:rPr lang="en-US" sz="1800">
                  <a:latin typeface="Times New Roman" pitchFamily="18" charset="0"/>
                  <a:ea typeface="바탕" pitchFamily="18" charset="-127"/>
                </a:rPr>
                <a:t>Performance definition</a:t>
              </a:r>
              <a:br>
                <a:rPr lang="en-US" sz="1800">
                  <a:latin typeface="Times New Roman" pitchFamily="18" charset="0"/>
                  <a:ea typeface="바탕" pitchFamily="18" charset="-127"/>
                </a:rPr>
              </a:br>
              <a:r>
                <a:rPr lang="en-US" sz="1800">
                  <a:latin typeface="Times New Roman" pitchFamily="18" charset="0"/>
                  <a:ea typeface="바탕" pitchFamily="18" charset="-127"/>
                </a:rPr>
                <a:t>(cost, constraints)</a:t>
              </a:r>
              <a:endParaRPr lang="en-US" sz="1800"/>
            </a:p>
          </p:txBody>
        </p:sp>
        <p:sp>
          <p:nvSpPr>
            <p:cNvPr id="431125" name="Text Box 21"/>
            <p:cNvSpPr txBox="1">
              <a:spLocks noChangeAspect="1" noChangeArrowheads="1"/>
            </p:cNvSpPr>
            <p:nvPr/>
          </p:nvSpPr>
          <p:spPr bwMode="auto">
            <a:xfrm>
              <a:off x="8190" y="11187"/>
              <a:ext cx="2100" cy="4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r>
                <a:rPr lang="en-US" sz="1800">
                  <a:latin typeface="Times New Roman" pitchFamily="18" charset="0"/>
                  <a:ea typeface="바탕" pitchFamily="18" charset="-127"/>
                </a:rPr>
                <a:t>Structural analysis</a:t>
              </a:r>
              <a:br>
                <a:rPr lang="en-US" sz="1800">
                  <a:latin typeface="Times New Roman" pitchFamily="18" charset="0"/>
                  <a:ea typeface="바탕" pitchFamily="18" charset="-127"/>
                </a:rPr>
              </a:br>
              <a:r>
                <a:rPr lang="en-US" sz="1800">
                  <a:latin typeface="Times New Roman" pitchFamily="18" charset="0"/>
                  <a:ea typeface="바탕" pitchFamily="18" charset="-127"/>
                </a:rPr>
                <a:t>(FEM, BEM, CFD…)</a:t>
              </a:r>
              <a:endParaRPr lang="en-US" sz="1800"/>
            </a:p>
          </p:txBody>
        </p:sp>
        <p:sp>
          <p:nvSpPr>
            <p:cNvPr id="431126" name="Text Box 22"/>
            <p:cNvSpPr txBox="1">
              <a:spLocks noChangeAspect="1" noChangeArrowheads="1"/>
            </p:cNvSpPr>
            <p:nvPr/>
          </p:nvSpPr>
          <p:spPr bwMode="auto">
            <a:xfrm>
              <a:off x="8190" y="11871"/>
              <a:ext cx="2100" cy="4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sz="1800">
                  <a:latin typeface="Times New Roman" pitchFamily="18" charset="0"/>
                  <a:ea typeface="바탕" pitchFamily="18" charset="-127"/>
                </a:rPr>
                <a:t>Design sensitivity analysis</a:t>
              </a:r>
              <a:endParaRPr lang="en-US" sz="1800"/>
            </a:p>
          </p:txBody>
        </p:sp>
        <p:sp>
          <p:nvSpPr>
            <p:cNvPr id="431127" name="Text Box 23"/>
            <p:cNvSpPr txBox="1">
              <a:spLocks noChangeAspect="1" noChangeArrowheads="1"/>
            </p:cNvSpPr>
            <p:nvPr/>
          </p:nvSpPr>
          <p:spPr bwMode="auto">
            <a:xfrm>
              <a:off x="11225" y="11265"/>
              <a:ext cx="480" cy="12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vert="eaVert" lIns="0" tIns="0" rIns="0" bIns="0"/>
            <a:lstStyle/>
            <a:p>
              <a:r>
                <a:rPr lang="en-US" sz="1800">
                  <a:latin typeface="Times New Roman" pitchFamily="18" charset="0"/>
                  <a:ea typeface="바탕" pitchFamily="18" charset="-127"/>
                </a:rPr>
                <a:t>Structural model update</a:t>
              </a:r>
              <a:endParaRPr lang="en-US" sz="1800"/>
            </a:p>
          </p:txBody>
        </p:sp>
        <p:sp>
          <p:nvSpPr>
            <p:cNvPr id="431128" name="Text Box 24"/>
            <p:cNvSpPr txBox="1">
              <a:spLocks noChangeAspect="1" noChangeArrowheads="1"/>
            </p:cNvSpPr>
            <p:nvPr/>
          </p:nvSpPr>
          <p:spPr bwMode="auto">
            <a:xfrm>
              <a:off x="8700" y="12775"/>
              <a:ext cx="1200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sz="1800">
                  <a:latin typeface="Times New Roman" pitchFamily="18" charset="0"/>
                  <a:ea typeface="바탕" pitchFamily="18" charset="-127"/>
                </a:rPr>
                <a:t>Optimized?</a:t>
              </a:r>
              <a:endParaRPr lang="en-US" sz="1800"/>
            </a:p>
          </p:txBody>
        </p:sp>
        <p:sp>
          <p:nvSpPr>
            <p:cNvPr id="431129" name="Text Box 25"/>
            <p:cNvSpPr txBox="1">
              <a:spLocks noChangeAspect="1" noChangeArrowheads="1"/>
            </p:cNvSpPr>
            <p:nvPr/>
          </p:nvSpPr>
          <p:spPr bwMode="auto">
            <a:xfrm>
              <a:off x="8190" y="13530"/>
              <a:ext cx="2100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>
                  <a:latin typeface="Times New Roman" pitchFamily="18" charset="0"/>
                  <a:ea typeface="SimSun" pitchFamily="2" charset="-122"/>
                </a:rPr>
                <a:t>Stop</a:t>
              </a:r>
              <a:endParaRPr lang="en-US" sz="1800"/>
            </a:p>
          </p:txBody>
        </p:sp>
        <p:sp>
          <p:nvSpPr>
            <p:cNvPr id="431130" name="Line 26"/>
            <p:cNvSpPr>
              <a:spLocks noChangeAspect="1" noChangeShapeType="1"/>
            </p:cNvSpPr>
            <p:nvPr/>
          </p:nvSpPr>
          <p:spPr bwMode="auto">
            <a:xfrm>
              <a:off x="9265" y="9216"/>
              <a:ext cx="0" cy="13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1" name="Line 27"/>
            <p:cNvSpPr>
              <a:spLocks noChangeAspect="1" noChangeShapeType="1"/>
            </p:cNvSpPr>
            <p:nvPr/>
          </p:nvSpPr>
          <p:spPr bwMode="auto">
            <a:xfrm>
              <a:off x="9265" y="9691"/>
              <a:ext cx="0" cy="1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2" name="Line 28"/>
            <p:cNvSpPr>
              <a:spLocks noChangeAspect="1" noChangeShapeType="1"/>
            </p:cNvSpPr>
            <p:nvPr/>
          </p:nvSpPr>
          <p:spPr bwMode="auto">
            <a:xfrm>
              <a:off x="9250" y="10891"/>
              <a:ext cx="0" cy="25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3" name="Line 29"/>
            <p:cNvSpPr>
              <a:spLocks noChangeAspect="1" noChangeShapeType="1"/>
            </p:cNvSpPr>
            <p:nvPr/>
          </p:nvSpPr>
          <p:spPr bwMode="auto">
            <a:xfrm>
              <a:off x="9250" y="11679"/>
              <a:ext cx="0" cy="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4" name="Line 30"/>
            <p:cNvSpPr>
              <a:spLocks noChangeAspect="1" noChangeShapeType="1"/>
            </p:cNvSpPr>
            <p:nvPr/>
          </p:nvSpPr>
          <p:spPr bwMode="auto">
            <a:xfrm>
              <a:off x="9243" y="12356"/>
              <a:ext cx="0" cy="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5" name="Line 31"/>
            <p:cNvSpPr>
              <a:spLocks noChangeAspect="1" noChangeShapeType="1"/>
            </p:cNvSpPr>
            <p:nvPr/>
          </p:nvSpPr>
          <p:spPr bwMode="auto">
            <a:xfrm>
              <a:off x="9233" y="13216"/>
              <a:ext cx="0" cy="2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6" name="Freeform 32"/>
            <p:cNvSpPr>
              <a:spLocks noChangeAspect="1"/>
            </p:cNvSpPr>
            <p:nvPr/>
          </p:nvSpPr>
          <p:spPr bwMode="auto">
            <a:xfrm>
              <a:off x="9258" y="11011"/>
              <a:ext cx="2167" cy="160"/>
            </a:xfrm>
            <a:custGeom>
              <a:avLst/>
              <a:gdLst/>
              <a:ahLst/>
              <a:cxnLst>
                <a:cxn ang="0">
                  <a:pos x="2167" y="210"/>
                </a:cxn>
                <a:cxn ang="0">
                  <a:pos x="2167" y="0"/>
                </a:cxn>
                <a:cxn ang="0">
                  <a:pos x="0" y="0"/>
                </a:cxn>
              </a:cxnLst>
              <a:rect l="0" t="0" r="r" b="b"/>
              <a:pathLst>
                <a:path w="2167" h="210">
                  <a:moveTo>
                    <a:pt x="2167" y="210"/>
                  </a:moveTo>
                  <a:lnTo>
                    <a:pt x="2167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1137" name="Line 33"/>
            <p:cNvSpPr>
              <a:spLocks noChangeAspect="1" noChangeShapeType="1"/>
            </p:cNvSpPr>
            <p:nvPr/>
          </p:nvSpPr>
          <p:spPr bwMode="auto">
            <a:xfrm>
              <a:off x="9265" y="10176"/>
              <a:ext cx="0" cy="1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THREE-STEP PROBLEM FORMULATION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/>
              <a:t>Design Parameterization</a:t>
            </a:r>
          </a:p>
          <a:p>
            <a:pPr marL="838200" lvl="1" indent="-381000">
              <a:buFontTx/>
              <a:buChar char="•"/>
            </a:pPr>
            <a:r>
              <a:rPr lang="en-US"/>
              <a:t>Clear identification</a:t>
            </a:r>
          </a:p>
          <a:p>
            <a:pPr marL="838200" lvl="1" indent="-381000">
              <a:buFontTx/>
              <a:buChar char="•"/>
            </a:pPr>
            <a:r>
              <a:rPr lang="en-US"/>
              <a:t>Independence of designs</a:t>
            </a:r>
          </a:p>
          <a:p>
            <a:pPr marL="838200" lvl="1" indent="-381000">
              <a:buFontTx/>
              <a:buChar char="•"/>
            </a:pPr>
            <a:endParaRPr lang="en-US"/>
          </a:p>
          <a:p>
            <a:pPr marL="838200" lvl="1" indent="-381000">
              <a:buFontTx/>
              <a:buChar char="•"/>
            </a:pPr>
            <a:endParaRPr lang="en-US"/>
          </a:p>
          <a:p>
            <a:pPr marL="838200" lvl="1" indent="-381000">
              <a:buFontTx/>
              <a:buChar char="•"/>
            </a:pPr>
            <a:endParaRPr lang="en-US"/>
          </a:p>
          <a:p>
            <a:pPr marL="457200" indent="-457200">
              <a:buFontTx/>
              <a:buAutoNum type="arabicPeriod"/>
            </a:pPr>
            <a:r>
              <a:rPr lang="en-US"/>
              <a:t>Objective Function</a:t>
            </a:r>
          </a:p>
          <a:p>
            <a:pPr marL="838200" lvl="1" indent="-381000">
              <a:buFontTx/>
              <a:buChar char="•"/>
            </a:pPr>
            <a:r>
              <a:rPr lang="en-US"/>
              <a:t>Must be a function of design parameters</a:t>
            </a:r>
          </a:p>
          <a:p>
            <a:pPr marL="838200" lvl="1" indent="-381000">
              <a:buFontTx/>
              <a:buChar char="•"/>
            </a:pPr>
            <a:r>
              <a:rPr lang="en-US"/>
              <a:t>Minimization ( </a:t>
            </a:r>
            <a:r>
              <a:rPr lang="en-US">
                <a:cs typeface="Arial" charset="0"/>
              </a:rPr>
              <a:t>–Maximization)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Constraint Functions</a:t>
            </a:r>
          </a:p>
          <a:p>
            <a:pPr marL="838200" lvl="1" indent="-381000">
              <a:buFontTx/>
              <a:buChar char="•"/>
            </a:pPr>
            <a:r>
              <a:rPr lang="en-US"/>
              <a:t>Inequality constraints </a:t>
            </a:r>
          </a:p>
          <a:p>
            <a:pPr marL="838200" lvl="1" indent="-381000">
              <a:buFontTx/>
              <a:buChar char="•"/>
            </a:pPr>
            <a:r>
              <a:rPr lang="en-US"/>
              <a:t>Equality constraints</a:t>
            </a:r>
          </a:p>
          <a:p>
            <a:pPr marL="838200" lvl="1" indent="-381000">
              <a:buFontTx/>
              <a:buChar char="•"/>
            </a:pPr>
            <a:r>
              <a:rPr lang="en-US"/>
              <a:t>Equality constraints must be less than the number of design parameters</a:t>
            </a:r>
          </a:p>
        </p:txBody>
      </p:sp>
      <p:grpSp>
        <p:nvGrpSpPr>
          <p:cNvPr id="432132" name="Group 4"/>
          <p:cNvGrpSpPr>
            <a:grpSpLocks noChangeAspect="1"/>
          </p:cNvGrpSpPr>
          <p:nvPr/>
        </p:nvGrpSpPr>
        <p:grpSpPr bwMode="auto">
          <a:xfrm>
            <a:off x="5057775" y="715963"/>
            <a:ext cx="2266950" cy="2114550"/>
            <a:chOff x="8064" y="8640"/>
            <a:chExt cx="2160" cy="2016"/>
          </a:xfrm>
        </p:grpSpPr>
        <p:sp>
          <p:nvSpPr>
            <p:cNvPr id="432133" name="Freeform 5"/>
            <p:cNvSpPr>
              <a:spLocks noChangeAspect="1"/>
            </p:cNvSpPr>
            <p:nvPr/>
          </p:nvSpPr>
          <p:spPr bwMode="auto">
            <a:xfrm>
              <a:off x="8064" y="9216"/>
              <a:ext cx="1584" cy="14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84" y="0"/>
                </a:cxn>
                <a:cxn ang="0">
                  <a:pos x="1584" y="288"/>
                </a:cxn>
                <a:cxn ang="0">
                  <a:pos x="864" y="288"/>
                </a:cxn>
                <a:cxn ang="0">
                  <a:pos x="864" y="1152"/>
                </a:cxn>
                <a:cxn ang="0">
                  <a:pos x="1584" y="1152"/>
                </a:cxn>
                <a:cxn ang="0">
                  <a:pos x="1584" y="1440"/>
                </a:cxn>
                <a:cxn ang="0">
                  <a:pos x="0" y="1440"/>
                </a:cxn>
                <a:cxn ang="0">
                  <a:pos x="0" y="1152"/>
                </a:cxn>
                <a:cxn ang="0">
                  <a:pos x="720" y="1152"/>
                </a:cxn>
                <a:cxn ang="0">
                  <a:pos x="720" y="288"/>
                </a:cxn>
                <a:cxn ang="0">
                  <a:pos x="0" y="288"/>
                </a:cxn>
                <a:cxn ang="0">
                  <a:pos x="0" y="0"/>
                </a:cxn>
              </a:cxnLst>
              <a:rect l="0" t="0" r="r" b="b"/>
              <a:pathLst>
                <a:path w="1584" h="1440">
                  <a:moveTo>
                    <a:pt x="0" y="0"/>
                  </a:moveTo>
                  <a:lnTo>
                    <a:pt x="1584" y="0"/>
                  </a:lnTo>
                  <a:lnTo>
                    <a:pt x="1584" y="288"/>
                  </a:lnTo>
                  <a:lnTo>
                    <a:pt x="864" y="288"/>
                  </a:lnTo>
                  <a:lnTo>
                    <a:pt x="864" y="1152"/>
                  </a:lnTo>
                  <a:lnTo>
                    <a:pt x="1584" y="1152"/>
                  </a:lnTo>
                  <a:lnTo>
                    <a:pt x="1584" y="1440"/>
                  </a:lnTo>
                  <a:lnTo>
                    <a:pt x="0" y="1440"/>
                  </a:lnTo>
                  <a:lnTo>
                    <a:pt x="0" y="1152"/>
                  </a:lnTo>
                  <a:lnTo>
                    <a:pt x="720" y="1152"/>
                  </a:lnTo>
                  <a:lnTo>
                    <a:pt x="720" y="288"/>
                  </a:lnTo>
                  <a:lnTo>
                    <a:pt x="0" y="2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4" name="Line 6"/>
            <p:cNvSpPr>
              <a:spLocks noChangeAspect="1" noChangeShapeType="1"/>
            </p:cNvSpPr>
            <p:nvPr/>
          </p:nvSpPr>
          <p:spPr bwMode="auto">
            <a:xfrm>
              <a:off x="9792" y="921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5" name="Line 7"/>
            <p:cNvSpPr>
              <a:spLocks noChangeAspect="1" noChangeShapeType="1"/>
            </p:cNvSpPr>
            <p:nvPr/>
          </p:nvSpPr>
          <p:spPr bwMode="auto">
            <a:xfrm>
              <a:off x="9792" y="1065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6" name="Line 8"/>
            <p:cNvSpPr>
              <a:spLocks noChangeAspect="1" noChangeShapeType="1"/>
            </p:cNvSpPr>
            <p:nvPr/>
          </p:nvSpPr>
          <p:spPr bwMode="auto">
            <a:xfrm flipV="1">
              <a:off x="9936" y="9216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7" name="Line 9"/>
            <p:cNvSpPr>
              <a:spLocks noChangeAspect="1" noChangeShapeType="1"/>
            </p:cNvSpPr>
            <p:nvPr/>
          </p:nvSpPr>
          <p:spPr bwMode="auto">
            <a:xfrm flipV="1">
              <a:off x="8064" y="878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8" name="Line 10"/>
            <p:cNvSpPr>
              <a:spLocks noChangeAspect="1" noChangeShapeType="1"/>
            </p:cNvSpPr>
            <p:nvPr/>
          </p:nvSpPr>
          <p:spPr bwMode="auto">
            <a:xfrm flipV="1">
              <a:off x="9648" y="878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39" name="Line 11"/>
            <p:cNvSpPr>
              <a:spLocks noChangeAspect="1" noChangeShapeType="1"/>
            </p:cNvSpPr>
            <p:nvPr/>
          </p:nvSpPr>
          <p:spPr bwMode="auto">
            <a:xfrm>
              <a:off x="8064" y="8928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40" name="Line 12"/>
            <p:cNvSpPr>
              <a:spLocks noChangeAspect="1" noChangeShapeType="1"/>
            </p:cNvSpPr>
            <p:nvPr/>
          </p:nvSpPr>
          <p:spPr bwMode="auto">
            <a:xfrm flipV="1">
              <a:off x="9216" y="921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41" name="Line 13"/>
            <p:cNvSpPr>
              <a:spLocks noChangeAspect="1" noChangeShapeType="1"/>
            </p:cNvSpPr>
            <p:nvPr/>
          </p:nvSpPr>
          <p:spPr bwMode="auto">
            <a:xfrm>
              <a:off x="8496" y="993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42" name="Line 14"/>
            <p:cNvSpPr>
              <a:spLocks noChangeAspect="1" noChangeShapeType="1"/>
            </p:cNvSpPr>
            <p:nvPr/>
          </p:nvSpPr>
          <p:spPr bwMode="auto">
            <a:xfrm flipH="1">
              <a:off x="8928" y="993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143" name="Text Box 15"/>
            <p:cNvSpPr txBox="1">
              <a:spLocks noChangeAspect="1" noChangeArrowheads="1"/>
            </p:cNvSpPr>
            <p:nvPr/>
          </p:nvSpPr>
          <p:spPr bwMode="auto">
            <a:xfrm>
              <a:off x="9936" y="979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 i="1">
                  <a:latin typeface="Times New Roman" pitchFamily="18" charset="0"/>
                  <a:ea typeface="SimSun" pitchFamily="2" charset="-122"/>
                </a:rPr>
                <a:t>h</a:t>
              </a:r>
              <a:endParaRPr lang="en-US" sz="1800"/>
            </a:p>
          </p:txBody>
        </p:sp>
        <p:sp>
          <p:nvSpPr>
            <p:cNvPr id="432144" name="Text Box 16"/>
            <p:cNvSpPr txBox="1">
              <a:spLocks noChangeAspect="1" noChangeArrowheads="1"/>
            </p:cNvSpPr>
            <p:nvPr/>
          </p:nvSpPr>
          <p:spPr bwMode="auto">
            <a:xfrm>
              <a:off x="8784" y="864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 i="1">
                  <a:latin typeface="Times New Roman" pitchFamily="18" charset="0"/>
                  <a:ea typeface="SimSun" pitchFamily="2" charset="-122"/>
                </a:rPr>
                <a:t>w</a:t>
              </a:r>
              <a:endParaRPr lang="en-US" sz="1800"/>
            </a:p>
          </p:txBody>
        </p:sp>
        <p:sp>
          <p:nvSpPr>
            <p:cNvPr id="432145" name="Text Box 17"/>
            <p:cNvSpPr txBox="1">
              <a:spLocks noChangeAspect="1" noChangeArrowheads="1"/>
            </p:cNvSpPr>
            <p:nvPr/>
          </p:nvSpPr>
          <p:spPr bwMode="auto">
            <a:xfrm>
              <a:off x="9216" y="979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 i="1">
                  <a:latin typeface="Times New Roman" pitchFamily="18" charset="0"/>
                  <a:ea typeface="SimSun" pitchFamily="2" charset="-122"/>
                </a:rPr>
                <a:t>t</a:t>
              </a:r>
              <a:r>
                <a:rPr lang="en-US" altLang="ko-KR" sz="1800" baseline="-25000">
                  <a:latin typeface="Times New Roman" pitchFamily="18" charset="0"/>
                  <a:ea typeface="SimSun" pitchFamily="2" charset="-122"/>
                </a:rPr>
                <a:t>2</a:t>
              </a:r>
              <a:endParaRPr lang="en-US" sz="1800"/>
            </a:p>
          </p:txBody>
        </p:sp>
        <p:sp>
          <p:nvSpPr>
            <p:cNvPr id="432146" name="Text Box 18"/>
            <p:cNvSpPr txBox="1">
              <a:spLocks noChangeAspect="1" noChangeArrowheads="1"/>
            </p:cNvSpPr>
            <p:nvPr/>
          </p:nvSpPr>
          <p:spPr bwMode="auto">
            <a:xfrm>
              <a:off x="9360" y="921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800" i="1">
                  <a:latin typeface="Times New Roman" pitchFamily="18" charset="0"/>
                  <a:ea typeface="SimSun" pitchFamily="2" charset="-122"/>
                </a:rPr>
                <a:t>t</a:t>
              </a:r>
              <a:r>
                <a:rPr lang="en-US" altLang="ko-KR" sz="1800" baseline="-25000">
                  <a:latin typeface="Times New Roman" pitchFamily="18" charset="0"/>
                  <a:ea typeface="SimSun" pitchFamily="2" charset="-122"/>
                </a:rPr>
                <a:t>1</a:t>
              </a:r>
              <a:endParaRPr lang="en-US" sz="180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1524000" y="5892800"/>
            <a:ext cx="5802489" cy="5080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705392" y="1196622"/>
            <a:ext cx="4197928" cy="1853944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FORM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444948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Standard </a:t>
            </a:r>
            <a:r>
              <a:rPr lang="en-US" b="1" dirty="0" smtClean="0">
                <a:solidFill>
                  <a:srgbClr val="002060"/>
                </a:solidFill>
              </a:rPr>
              <a:t>form </a:t>
            </a:r>
            <a:r>
              <a:rPr lang="en-US" dirty="0"/>
              <a:t>of </a:t>
            </a:r>
            <a:r>
              <a:rPr lang="en-US" dirty="0" smtClean="0"/>
              <a:t>design optimization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Feasible set</a:t>
            </a:r>
            <a:r>
              <a:rPr lang="en-US" dirty="0" smtClean="0"/>
              <a:t>: the set of designs that satisfy constraints</a:t>
            </a:r>
          </a:p>
        </p:txBody>
      </p:sp>
      <p:sp>
        <p:nvSpPr>
          <p:cNvPr id="596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6993" name="Object 1"/>
          <p:cNvGraphicFramePr>
            <a:graphicFrameLocks noChangeAspect="1"/>
          </p:cNvGraphicFramePr>
          <p:nvPr/>
        </p:nvGraphicFramePr>
        <p:xfrm>
          <a:off x="1855051" y="1391340"/>
          <a:ext cx="3730625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996" name="Equation" r:id="rId3" imgW="3720960" imgH="1523880" progId="Equation.DSMT4">
                  <p:embed/>
                </p:oleObj>
              </mc:Choice>
              <mc:Fallback>
                <p:oleObj name="Equation" r:id="rId3" imgW="3720960" imgH="1523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051" y="1391340"/>
                        <a:ext cx="3730625" cy="1535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62895" y="3173942"/>
          <a:ext cx="59817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997" name="Equation" r:id="rId5" imgW="5981400" imgH="1968480" progId="Equation.DSMT4">
                  <p:embed/>
                </p:oleObj>
              </mc:Choice>
              <mc:Fallback>
                <p:oleObj name="Equation" r:id="rId5" imgW="5981400" imgH="1968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895" y="3173942"/>
                        <a:ext cx="5981700" cy="196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6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6995" name="Object 3"/>
          <p:cNvGraphicFramePr>
            <a:graphicFrameLocks noChangeAspect="1"/>
          </p:cNvGraphicFramePr>
          <p:nvPr/>
        </p:nvGraphicFramePr>
        <p:xfrm>
          <a:off x="1586971" y="5956300"/>
          <a:ext cx="56689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998" name="Equation" r:id="rId7" imgW="5651280" imgH="380880" progId="Equation.DSMT4">
                  <p:embed/>
                </p:oleObj>
              </mc:Choice>
              <mc:Fallback>
                <p:oleObj name="Equation" r:id="rId7" imgW="5651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971" y="5956300"/>
                        <a:ext cx="5668962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BEER CAN EXAMPLE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4475162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Design the beer can size so that the </a:t>
            </a:r>
            <a:br>
              <a:rPr lang="en-US" dirty="0"/>
            </a:br>
            <a:r>
              <a:rPr lang="en-US" dirty="0"/>
              <a:t>minimum amount of sheet metal</a:t>
            </a:r>
            <a:br>
              <a:rPr lang="en-US" dirty="0"/>
            </a:br>
            <a:r>
              <a:rPr lang="en-US" dirty="0"/>
              <a:t>can be used </a:t>
            </a:r>
            <a:br>
              <a:rPr lang="en-US" dirty="0"/>
            </a:br>
            <a:r>
              <a:rPr lang="en-US" dirty="0"/>
              <a:t>(minimize manufacturing cost</a:t>
            </a:r>
            <a:r>
              <a:rPr lang="en-US" dirty="0" smtClean="0"/>
              <a:t>)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Constraints</a:t>
            </a:r>
          </a:p>
          <a:p>
            <a:pPr lvl="1"/>
            <a:r>
              <a:rPr lang="en-US" dirty="0"/>
              <a:t>It is required to hold at least 400 ml of fluid. </a:t>
            </a:r>
          </a:p>
          <a:p>
            <a:pPr lvl="1"/>
            <a:r>
              <a:rPr lang="en-US" dirty="0"/>
              <a:t>The diameter of the can should be no more </a:t>
            </a:r>
            <a:br>
              <a:rPr lang="en-US" dirty="0"/>
            </a:br>
            <a:r>
              <a:rPr lang="en-US" dirty="0"/>
              <a:t>than 8 cm. In addition, it should not be less </a:t>
            </a:r>
            <a:br>
              <a:rPr lang="en-US" dirty="0"/>
            </a:br>
            <a:r>
              <a:rPr lang="en-US" dirty="0"/>
              <a:t>than 3.5 cm (shipping &amp; handling). </a:t>
            </a:r>
          </a:p>
          <a:p>
            <a:pPr lvl="1"/>
            <a:r>
              <a:rPr lang="en-US" dirty="0"/>
              <a:t>The height of the can should be no more </a:t>
            </a:r>
            <a:br>
              <a:rPr lang="en-US" dirty="0"/>
            </a:br>
            <a:r>
              <a:rPr lang="en-US" dirty="0"/>
              <a:t>than 18 cm and no less than 8 cm. </a:t>
            </a:r>
          </a:p>
        </p:txBody>
      </p:sp>
      <p:grpSp>
        <p:nvGrpSpPr>
          <p:cNvPr id="436228" name="Group 4"/>
          <p:cNvGrpSpPr>
            <a:grpSpLocks noChangeAspect="1"/>
          </p:cNvGrpSpPr>
          <p:nvPr/>
        </p:nvGrpSpPr>
        <p:grpSpPr bwMode="auto">
          <a:xfrm>
            <a:off x="5983288" y="974725"/>
            <a:ext cx="2651125" cy="2416175"/>
            <a:chOff x="7960" y="8695"/>
            <a:chExt cx="2090" cy="1905"/>
          </a:xfrm>
        </p:grpSpPr>
        <p:grpSp>
          <p:nvGrpSpPr>
            <p:cNvPr id="436229" name="Group 5"/>
            <p:cNvGrpSpPr>
              <a:grpSpLocks noChangeAspect="1"/>
            </p:cNvGrpSpPr>
            <p:nvPr/>
          </p:nvGrpSpPr>
          <p:grpSpPr bwMode="auto">
            <a:xfrm>
              <a:off x="8435" y="8710"/>
              <a:ext cx="1615" cy="1890"/>
              <a:chOff x="8950" y="9120"/>
              <a:chExt cx="1615" cy="1890"/>
            </a:xfrm>
          </p:grpSpPr>
          <p:sp>
            <p:nvSpPr>
              <p:cNvPr id="436230" name="Rectangle 6"/>
              <p:cNvSpPr>
                <a:spLocks noChangeAspect="1" noChangeArrowheads="1"/>
              </p:cNvSpPr>
              <p:nvPr/>
            </p:nvSpPr>
            <p:spPr bwMode="auto">
              <a:xfrm>
                <a:off x="8950" y="9310"/>
                <a:ext cx="1615" cy="1515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231" name="Oval 7"/>
              <p:cNvSpPr>
                <a:spLocks noChangeAspect="1" noChangeArrowheads="1"/>
              </p:cNvSpPr>
              <p:nvPr/>
            </p:nvSpPr>
            <p:spPr bwMode="auto">
              <a:xfrm>
                <a:off x="8955" y="10640"/>
                <a:ext cx="1610" cy="37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232" name="Oval 8"/>
              <p:cNvSpPr>
                <a:spLocks noChangeAspect="1" noChangeArrowheads="1"/>
              </p:cNvSpPr>
              <p:nvPr/>
            </p:nvSpPr>
            <p:spPr bwMode="auto">
              <a:xfrm>
                <a:off x="8955" y="9120"/>
                <a:ext cx="1610" cy="37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233" name="Arc 9"/>
              <p:cNvSpPr>
                <a:spLocks noChangeAspect="1"/>
              </p:cNvSpPr>
              <p:nvPr/>
            </p:nvSpPr>
            <p:spPr bwMode="auto">
              <a:xfrm flipH="1" flipV="1">
                <a:off x="8955" y="10825"/>
                <a:ext cx="805" cy="18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234" name="Arc 10"/>
              <p:cNvSpPr>
                <a:spLocks noChangeAspect="1"/>
              </p:cNvSpPr>
              <p:nvPr/>
            </p:nvSpPr>
            <p:spPr bwMode="auto">
              <a:xfrm flipV="1">
                <a:off x="9755" y="10825"/>
                <a:ext cx="805" cy="18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6235" name="Line 11"/>
            <p:cNvSpPr>
              <a:spLocks noChangeAspect="1" noChangeShapeType="1"/>
            </p:cNvSpPr>
            <p:nvPr/>
          </p:nvSpPr>
          <p:spPr bwMode="auto">
            <a:xfrm>
              <a:off x="8455" y="8895"/>
              <a:ext cx="15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236" name="Line 12"/>
            <p:cNvSpPr>
              <a:spLocks noChangeAspect="1" noChangeShapeType="1"/>
            </p:cNvSpPr>
            <p:nvPr/>
          </p:nvSpPr>
          <p:spPr bwMode="auto">
            <a:xfrm flipV="1">
              <a:off x="8180" y="8910"/>
              <a:ext cx="0" cy="14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237" name="Line 13"/>
            <p:cNvSpPr>
              <a:spLocks noChangeAspect="1" noChangeShapeType="1"/>
            </p:cNvSpPr>
            <p:nvPr/>
          </p:nvSpPr>
          <p:spPr bwMode="auto">
            <a:xfrm flipH="1">
              <a:off x="8030" y="8910"/>
              <a:ext cx="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238" name="Line 14"/>
            <p:cNvSpPr>
              <a:spLocks noChangeAspect="1" noChangeShapeType="1"/>
            </p:cNvSpPr>
            <p:nvPr/>
          </p:nvSpPr>
          <p:spPr bwMode="auto">
            <a:xfrm flipH="1">
              <a:off x="8025" y="10410"/>
              <a:ext cx="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239" name="Text Box 15"/>
            <p:cNvSpPr txBox="1">
              <a:spLocks noChangeAspect="1" noChangeArrowheads="1"/>
            </p:cNvSpPr>
            <p:nvPr/>
          </p:nvSpPr>
          <p:spPr bwMode="auto">
            <a:xfrm>
              <a:off x="9120" y="8695"/>
              <a:ext cx="230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600" i="1">
                  <a:latin typeface="Times New Roman" pitchFamily="18" charset="0"/>
                  <a:ea typeface="SimSun" pitchFamily="2" charset="-122"/>
                </a:rPr>
                <a:t>D</a:t>
              </a:r>
              <a:endParaRPr lang="en-US" sz="1600"/>
            </a:p>
          </p:txBody>
        </p:sp>
        <p:sp>
          <p:nvSpPr>
            <p:cNvPr id="436240" name="Text Box 16"/>
            <p:cNvSpPr txBox="1">
              <a:spLocks noChangeAspect="1" noChangeArrowheads="1"/>
            </p:cNvSpPr>
            <p:nvPr/>
          </p:nvSpPr>
          <p:spPr bwMode="auto">
            <a:xfrm>
              <a:off x="7960" y="9500"/>
              <a:ext cx="230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342900" indent="-342900"/>
              <a:r>
                <a:rPr lang="en-US" altLang="ko-KR" sz="1600" i="1">
                  <a:latin typeface="Times New Roman" pitchFamily="18" charset="0"/>
                  <a:ea typeface="SimSun" pitchFamily="2" charset="-122"/>
                </a:rPr>
                <a:t>H</a:t>
              </a:r>
              <a:endParaRPr lang="en-US" sz="1600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BEER CAN EXAMPLE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437259" name="Text Box 11"/>
          <p:cNvSpPr txBox="1">
            <a:spLocks noChangeArrowheads="1"/>
          </p:cNvSpPr>
          <p:nvPr/>
        </p:nvSpPr>
        <p:spPr bwMode="auto">
          <a:xfrm>
            <a:off x="212725" y="857250"/>
            <a:ext cx="1876425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Standard Form</a:t>
            </a:r>
          </a:p>
        </p:txBody>
      </p:sp>
      <p:sp>
        <p:nvSpPr>
          <p:cNvPr id="437260" name="Text Box 12"/>
          <p:cNvSpPr txBox="1">
            <a:spLocks noChangeArrowheads="1"/>
          </p:cNvSpPr>
          <p:nvPr/>
        </p:nvSpPr>
        <p:spPr bwMode="auto">
          <a:xfrm>
            <a:off x="295275" y="3970338"/>
            <a:ext cx="2092325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Feasible Domain</a:t>
            </a:r>
          </a:p>
        </p:txBody>
      </p:sp>
      <p:pic>
        <p:nvPicPr>
          <p:cNvPr id="437261" name="Picture 13" descr="ScreenShot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9988" y="4257675"/>
            <a:ext cx="4352925" cy="2476500"/>
          </a:xfrm>
          <a:prstGeom prst="rect">
            <a:avLst/>
          </a:prstGeom>
          <a:noFill/>
        </p:spPr>
      </p:pic>
      <p:sp>
        <p:nvSpPr>
          <p:cNvPr id="437262" name="Freeform 14"/>
          <p:cNvSpPr>
            <a:spLocks/>
          </p:cNvSpPr>
          <p:nvPr/>
        </p:nvSpPr>
        <p:spPr bwMode="auto">
          <a:xfrm>
            <a:off x="3473450" y="4703763"/>
            <a:ext cx="2532063" cy="12842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95" y="0"/>
              </a:cxn>
              <a:cxn ang="0">
                <a:pos x="1595" y="809"/>
              </a:cxn>
              <a:cxn ang="0">
                <a:pos x="880" y="809"/>
              </a:cxn>
            </a:cxnLst>
            <a:rect l="0" t="0" r="r" b="b"/>
            <a:pathLst>
              <a:path w="1595" h="809">
                <a:moveTo>
                  <a:pt x="0" y="0"/>
                </a:moveTo>
                <a:lnTo>
                  <a:pt x="1595" y="0"/>
                </a:lnTo>
                <a:lnTo>
                  <a:pt x="1595" y="809"/>
                </a:lnTo>
                <a:lnTo>
                  <a:pt x="880" y="809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7263" name="Freeform 15"/>
          <p:cNvSpPr>
            <a:spLocks/>
          </p:cNvSpPr>
          <p:nvPr/>
        </p:nvSpPr>
        <p:spPr bwMode="auto">
          <a:xfrm>
            <a:off x="3481388" y="4703763"/>
            <a:ext cx="1389062" cy="12842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2" y="260"/>
              </a:cxn>
              <a:cxn ang="0">
                <a:pos x="493" y="576"/>
              </a:cxn>
              <a:cxn ang="0">
                <a:pos x="875" y="809"/>
              </a:cxn>
            </a:cxnLst>
            <a:rect l="0" t="0" r="r" b="b"/>
            <a:pathLst>
              <a:path w="875" h="809">
                <a:moveTo>
                  <a:pt x="0" y="0"/>
                </a:moveTo>
                <a:cubicBezTo>
                  <a:pt x="45" y="82"/>
                  <a:pt x="90" y="164"/>
                  <a:pt x="172" y="260"/>
                </a:cubicBezTo>
                <a:cubicBezTo>
                  <a:pt x="254" y="356"/>
                  <a:pt x="376" y="485"/>
                  <a:pt x="493" y="576"/>
                </a:cubicBezTo>
                <a:cubicBezTo>
                  <a:pt x="610" y="667"/>
                  <a:pt x="742" y="738"/>
                  <a:pt x="875" y="80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7264" name="Text Box 16"/>
          <p:cNvSpPr txBox="1">
            <a:spLocks noChangeArrowheads="1"/>
          </p:cNvSpPr>
          <p:nvPr/>
        </p:nvSpPr>
        <p:spPr bwMode="auto">
          <a:xfrm>
            <a:off x="4981575" y="4967288"/>
            <a:ext cx="354013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i="1"/>
              <a:t>S</a:t>
            </a:r>
          </a:p>
        </p:txBody>
      </p:sp>
      <p:sp>
        <p:nvSpPr>
          <p:cNvPr id="6359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9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35907" name="Object 3"/>
          <p:cNvGraphicFramePr>
            <a:graphicFrameLocks noChangeAspect="1"/>
          </p:cNvGraphicFramePr>
          <p:nvPr/>
        </p:nvGraphicFramePr>
        <p:xfrm>
          <a:off x="2072922" y="1490310"/>
          <a:ext cx="4152900" cy="203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908" name="Equation" r:id="rId4" imgW="4178160" imgH="2006280" progId="Equation.DSMT4">
                  <p:embed/>
                </p:oleObj>
              </mc:Choice>
              <mc:Fallback>
                <p:oleObj name="Equation" r:id="rId4" imgW="4178160" imgH="2006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922" y="1490310"/>
                        <a:ext cx="4152900" cy="203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– STRUCTURAL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  <a:ea typeface="+mn-ea"/>
                <a:cs typeface="+mn-cs"/>
              </a:rPr>
              <a:t>Structural design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 procedure to improve or enhance the </a:t>
            </a:r>
            <a:r>
              <a:rPr lang="en-US" b="1" dirty="0" smtClean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 structure by changing its </a:t>
            </a:r>
            <a:r>
              <a:rPr lang="en-US" b="1" dirty="0" smtClean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parameters</a:t>
            </a:r>
          </a:p>
          <a:p>
            <a:r>
              <a:rPr lang="en-US" dirty="0" smtClean="0"/>
              <a:t>Performance: a measurable quantity (constraint and goal)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the weight, stiffness or compliance; the fatigue life; noise and vibration levels; safety</a:t>
            </a:r>
            <a:endParaRPr lang="en-US" dirty="0"/>
          </a:p>
          <a:p>
            <a:r>
              <a:rPr lang="en-US" dirty="0" smtClean="0"/>
              <a:t>Constraint: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long as the performance satisfies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criterion,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 level is not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important</a:t>
            </a:r>
          </a:p>
          <a:p>
            <a:pPr lvl="1"/>
            <a:r>
              <a:rPr lang="en-US" dirty="0" smtClean="0"/>
              <a:t>Ex: the maximum stress should be less than the allowable stress</a:t>
            </a:r>
            <a:endParaRPr lang="en-US" dirty="0"/>
          </a:p>
          <a:p>
            <a:r>
              <a:rPr lang="en-US" dirty="0" smtClean="0"/>
              <a:t>Goal: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performance that the engineer wants to improve as much as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possible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 variables: system parameters that can be changed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 the design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Plate thickness, cross-sectional area, shape, etc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1851378" y="1625600"/>
            <a:ext cx="3160889" cy="666044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OPTIMIZATION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6116637"/>
          </a:xfrm>
        </p:spPr>
        <p:txBody>
          <a:bodyPr/>
          <a:lstStyle/>
          <a:p>
            <a:r>
              <a:rPr lang="en-US" dirty="0" smtClean="0"/>
              <a:t>Global </a:t>
            </a:r>
            <a:r>
              <a:rPr lang="en-US" dirty="0"/>
              <a:t>Optimum</a:t>
            </a:r>
          </a:p>
          <a:p>
            <a:pPr lvl="1"/>
            <a:r>
              <a:rPr lang="en-US" dirty="0"/>
              <a:t>A point </a:t>
            </a:r>
            <a:r>
              <a:rPr lang="en-US" b="1" dirty="0"/>
              <a:t>b</a:t>
            </a:r>
            <a:r>
              <a:rPr lang="en-US" dirty="0"/>
              <a:t>* is called a </a:t>
            </a:r>
            <a:r>
              <a:rPr lang="en-US" b="1" dirty="0">
                <a:solidFill>
                  <a:srgbClr val="CC0000"/>
                </a:solidFill>
              </a:rPr>
              <a:t>global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b="1" dirty="0">
                <a:solidFill>
                  <a:srgbClr val="CC0000"/>
                </a:solidFill>
              </a:rPr>
              <a:t>minimum</a:t>
            </a:r>
            <a:r>
              <a:rPr lang="en-US" dirty="0"/>
              <a:t> for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b="1" dirty="0"/>
              <a:t>b</a:t>
            </a:r>
            <a:r>
              <a:rPr lang="en-US" dirty="0"/>
              <a:t>) if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There is no mathematical method to find the global minimum</a:t>
            </a:r>
          </a:p>
          <a:p>
            <a:r>
              <a:rPr lang="en-US" b="1" dirty="0" err="1" smtClean="0"/>
              <a:t>Weierstrass</a:t>
            </a:r>
            <a:r>
              <a:rPr lang="en-US" b="1" dirty="0" smtClean="0"/>
              <a:t> theorem</a:t>
            </a:r>
            <a:r>
              <a:rPr lang="en-US" dirty="0" smtClean="0"/>
              <a:t>: Existence of global minimum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b</a:t>
            </a:r>
            <a:r>
              <a:rPr lang="en-US" dirty="0" smtClean="0"/>
              <a:t>) is </a:t>
            </a:r>
            <a:r>
              <a:rPr lang="en-US" b="1" dirty="0" smtClean="0">
                <a:solidFill>
                  <a:srgbClr val="CC0000"/>
                </a:solidFill>
              </a:rPr>
              <a:t>continuous</a:t>
            </a:r>
            <a:r>
              <a:rPr lang="en-US" dirty="0" smtClean="0"/>
              <a:t> and the set </a:t>
            </a:r>
            <a:r>
              <a:rPr lang="en-US" i="1" dirty="0" smtClean="0"/>
              <a:t>S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CC0000"/>
                </a:solidFill>
              </a:rPr>
              <a:t>closed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b="1" dirty="0" smtClean="0">
                <a:solidFill>
                  <a:srgbClr val="CC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b="1" dirty="0" smtClean="0">
                <a:solidFill>
                  <a:srgbClr val="CC0000"/>
                </a:solidFill>
              </a:rPr>
              <a:t>bounded</a:t>
            </a:r>
            <a:r>
              <a:rPr lang="en-US" dirty="0" smtClean="0"/>
              <a:t>, then there is a global minimum</a:t>
            </a:r>
            <a:endParaRPr lang="en-US" dirty="0"/>
          </a:p>
          <a:p>
            <a:r>
              <a:rPr lang="en-US" dirty="0"/>
              <a:t>Local Optimum</a:t>
            </a:r>
          </a:p>
          <a:p>
            <a:pPr lvl="1"/>
            <a:r>
              <a:rPr lang="en-US" dirty="0"/>
              <a:t>A point </a:t>
            </a:r>
            <a:r>
              <a:rPr lang="en-US" b="1" dirty="0"/>
              <a:t>b</a:t>
            </a:r>
            <a:r>
              <a:rPr lang="en-US" dirty="0"/>
              <a:t>* is called a </a:t>
            </a:r>
            <a:r>
              <a:rPr lang="en-US" b="1" dirty="0">
                <a:solidFill>
                  <a:srgbClr val="CC0000"/>
                </a:solidFill>
              </a:rPr>
              <a:t>local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b="1" dirty="0">
                <a:solidFill>
                  <a:srgbClr val="CC0000"/>
                </a:solidFill>
              </a:rPr>
              <a:t>minimum</a:t>
            </a:r>
            <a:r>
              <a:rPr lang="en-US" dirty="0"/>
              <a:t> for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b="1" dirty="0"/>
              <a:t>b</a:t>
            </a:r>
            <a:r>
              <a:rPr lang="en-US" dirty="0"/>
              <a:t>) if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Tx/>
              <a:buNone/>
            </a:pPr>
            <a:r>
              <a:rPr lang="en-US" dirty="0"/>
              <a:t>for all </a:t>
            </a:r>
            <a:r>
              <a:rPr lang="en-US" b="1" dirty="0" err="1"/>
              <a:t>b</a:t>
            </a:r>
            <a:r>
              <a:rPr lang="en-US" dirty="0" err="1">
                <a:sym typeface="Symbol" pitchFamily="18" charset="2"/>
              </a:rPr>
              <a:t></a:t>
            </a:r>
            <a:r>
              <a:rPr lang="en-US" i="1" dirty="0" err="1"/>
              <a:t>S</a:t>
            </a:r>
            <a:r>
              <a:rPr lang="en-US" dirty="0"/>
              <a:t> in a small neighborhood of </a:t>
            </a:r>
            <a:r>
              <a:rPr lang="en-US" b="1" dirty="0"/>
              <a:t>b</a:t>
            </a:r>
            <a:r>
              <a:rPr lang="en-US" dirty="0" smtClean="0"/>
              <a:t>*</a:t>
            </a:r>
          </a:p>
          <a:p>
            <a:r>
              <a:rPr lang="en-US" dirty="0" smtClean="0"/>
              <a:t>Global optimum: </a:t>
            </a:r>
            <a:r>
              <a:rPr lang="en-US" i="1" dirty="0" smtClean="0"/>
              <a:t>b</a:t>
            </a:r>
            <a:r>
              <a:rPr lang="en-US" baseline="-25000" dirty="0" smtClean="0"/>
              <a:t>3</a:t>
            </a:r>
          </a:p>
          <a:p>
            <a:r>
              <a:rPr lang="en-US" dirty="0" smtClean="0"/>
              <a:t>Local optima: </a:t>
            </a:r>
            <a:r>
              <a:rPr lang="en-US" i="1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baseline="-25000" dirty="0" smtClean="0"/>
              <a:t>3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6348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34881" name="Object 1"/>
          <p:cNvGraphicFramePr>
            <a:graphicFrameLocks noChangeAspect="1"/>
          </p:cNvGraphicFramePr>
          <p:nvPr/>
        </p:nvGraphicFramePr>
        <p:xfrm>
          <a:off x="2004130" y="1744133"/>
          <a:ext cx="2852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84" name="Equation" r:id="rId3" imgW="2819160" imgH="406080" progId="Equation.DSMT4">
                  <p:embed/>
                </p:oleObj>
              </mc:Choice>
              <mc:Fallback>
                <p:oleObj name="Equation" r:id="rId3" imgW="2819160" imgH="406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130" y="1744133"/>
                        <a:ext cx="2852738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8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34883" name="Object 3"/>
          <p:cNvGraphicFramePr>
            <a:graphicFrameLocks noChangeAspect="1"/>
          </p:cNvGraphicFramePr>
          <p:nvPr/>
        </p:nvGraphicFramePr>
        <p:xfrm>
          <a:off x="1669168" y="4972755"/>
          <a:ext cx="15811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85" name="Equation" r:id="rId5" imgW="1562040" imgH="406080" progId="Equation.DSMT4">
                  <p:embed/>
                </p:oleObj>
              </mc:Choice>
              <mc:Fallback>
                <p:oleObj name="Equation" r:id="rId5" imgW="156204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168" y="4972755"/>
                        <a:ext cx="158115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0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34885" name="Group 5"/>
          <p:cNvGrpSpPr>
            <a:grpSpLocks noChangeAspect="1"/>
          </p:cNvGrpSpPr>
          <p:nvPr/>
        </p:nvGrpSpPr>
        <p:grpSpPr bwMode="auto">
          <a:xfrm>
            <a:off x="5046127" y="4707465"/>
            <a:ext cx="3760470" cy="2034540"/>
            <a:chOff x="3176" y="8433"/>
            <a:chExt cx="4936" cy="2671"/>
          </a:xfrm>
        </p:grpSpPr>
        <p:sp>
          <p:nvSpPr>
            <p:cNvPr id="634905" name="Rectangle 25" descr="Wide upward diagonal"/>
            <p:cNvSpPr>
              <a:spLocks noChangeArrowheads="1"/>
            </p:cNvSpPr>
            <p:nvPr/>
          </p:nvSpPr>
          <p:spPr bwMode="auto">
            <a:xfrm>
              <a:off x="7373" y="8673"/>
              <a:ext cx="210" cy="213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904" name="Rectangle 24" descr="Wide upward diagonal"/>
            <p:cNvSpPr>
              <a:spLocks noChangeArrowheads="1"/>
            </p:cNvSpPr>
            <p:nvPr/>
          </p:nvSpPr>
          <p:spPr bwMode="auto">
            <a:xfrm>
              <a:off x="3938" y="8663"/>
              <a:ext cx="210" cy="213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903" name="Freeform 23"/>
            <p:cNvSpPr>
              <a:spLocks/>
            </p:cNvSpPr>
            <p:nvPr/>
          </p:nvSpPr>
          <p:spPr bwMode="auto">
            <a:xfrm>
              <a:off x="3608" y="8505"/>
              <a:ext cx="4230" cy="23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310"/>
                </a:cxn>
                <a:cxn ang="0">
                  <a:pos x="4230" y="2310"/>
                </a:cxn>
              </a:cxnLst>
              <a:rect l="0" t="0" r="r" b="b"/>
              <a:pathLst>
                <a:path w="4230" h="2310">
                  <a:moveTo>
                    <a:pt x="0" y="0"/>
                  </a:moveTo>
                  <a:lnTo>
                    <a:pt x="0" y="2310"/>
                  </a:lnTo>
                  <a:lnTo>
                    <a:pt x="4230" y="231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902" name="Freeform 22"/>
            <p:cNvSpPr>
              <a:spLocks/>
            </p:cNvSpPr>
            <p:nvPr/>
          </p:nvSpPr>
          <p:spPr bwMode="auto">
            <a:xfrm>
              <a:off x="3900" y="8634"/>
              <a:ext cx="3570" cy="2047"/>
            </a:xfrm>
            <a:custGeom>
              <a:avLst/>
              <a:gdLst/>
              <a:ahLst/>
              <a:cxnLst>
                <a:cxn ang="0">
                  <a:pos x="0" y="2047"/>
                </a:cxn>
                <a:cxn ang="0">
                  <a:pos x="157" y="1447"/>
                </a:cxn>
                <a:cxn ang="0">
                  <a:pos x="498" y="772"/>
                </a:cxn>
                <a:cxn ang="0">
                  <a:pos x="912" y="712"/>
                </a:cxn>
                <a:cxn ang="0">
                  <a:pos x="1125" y="1125"/>
                </a:cxn>
                <a:cxn ang="0">
                  <a:pos x="1268" y="1447"/>
                </a:cxn>
                <a:cxn ang="0">
                  <a:pos x="1560" y="1740"/>
                </a:cxn>
                <a:cxn ang="0">
                  <a:pos x="1905" y="1432"/>
                </a:cxn>
                <a:cxn ang="0">
                  <a:pos x="2105" y="892"/>
                </a:cxn>
                <a:cxn ang="0">
                  <a:pos x="2275" y="450"/>
                </a:cxn>
                <a:cxn ang="0">
                  <a:pos x="2524" y="322"/>
                </a:cxn>
                <a:cxn ang="0">
                  <a:pos x="2779" y="772"/>
                </a:cxn>
                <a:cxn ang="0">
                  <a:pos x="2993" y="1117"/>
                </a:cxn>
                <a:cxn ang="0">
                  <a:pos x="3389" y="1057"/>
                </a:cxn>
                <a:cxn ang="0">
                  <a:pos x="3697" y="0"/>
                </a:cxn>
              </a:cxnLst>
              <a:rect l="0" t="0" r="r" b="b"/>
              <a:pathLst>
                <a:path w="3697" h="2047">
                  <a:moveTo>
                    <a:pt x="0" y="2047"/>
                  </a:moveTo>
                  <a:cubicBezTo>
                    <a:pt x="37" y="1853"/>
                    <a:pt x="74" y="1660"/>
                    <a:pt x="157" y="1447"/>
                  </a:cubicBezTo>
                  <a:cubicBezTo>
                    <a:pt x="240" y="1234"/>
                    <a:pt x="372" y="894"/>
                    <a:pt x="498" y="772"/>
                  </a:cubicBezTo>
                  <a:cubicBezTo>
                    <a:pt x="624" y="650"/>
                    <a:pt x="808" y="653"/>
                    <a:pt x="912" y="712"/>
                  </a:cubicBezTo>
                  <a:cubicBezTo>
                    <a:pt x="1016" y="771"/>
                    <a:pt x="1066" y="1003"/>
                    <a:pt x="1125" y="1125"/>
                  </a:cubicBezTo>
                  <a:cubicBezTo>
                    <a:pt x="1184" y="1247"/>
                    <a:pt x="1196" y="1344"/>
                    <a:pt x="1268" y="1447"/>
                  </a:cubicBezTo>
                  <a:cubicBezTo>
                    <a:pt x="1340" y="1550"/>
                    <a:pt x="1454" y="1742"/>
                    <a:pt x="1560" y="1740"/>
                  </a:cubicBezTo>
                  <a:cubicBezTo>
                    <a:pt x="1666" y="1738"/>
                    <a:pt x="1814" y="1573"/>
                    <a:pt x="1905" y="1432"/>
                  </a:cubicBezTo>
                  <a:cubicBezTo>
                    <a:pt x="1996" y="1291"/>
                    <a:pt x="2043" y="1056"/>
                    <a:pt x="2105" y="892"/>
                  </a:cubicBezTo>
                  <a:cubicBezTo>
                    <a:pt x="2167" y="728"/>
                    <a:pt x="2205" y="545"/>
                    <a:pt x="2275" y="450"/>
                  </a:cubicBezTo>
                  <a:cubicBezTo>
                    <a:pt x="2345" y="355"/>
                    <a:pt x="2440" y="268"/>
                    <a:pt x="2524" y="322"/>
                  </a:cubicBezTo>
                  <a:cubicBezTo>
                    <a:pt x="2608" y="376"/>
                    <a:pt x="2701" y="640"/>
                    <a:pt x="2779" y="772"/>
                  </a:cubicBezTo>
                  <a:cubicBezTo>
                    <a:pt x="2857" y="904"/>
                    <a:pt x="2891" y="1070"/>
                    <a:pt x="2993" y="1117"/>
                  </a:cubicBezTo>
                  <a:cubicBezTo>
                    <a:pt x="3095" y="1164"/>
                    <a:pt x="3272" y="1243"/>
                    <a:pt x="3389" y="1057"/>
                  </a:cubicBezTo>
                  <a:cubicBezTo>
                    <a:pt x="3506" y="871"/>
                    <a:pt x="3602" y="437"/>
                    <a:pt x="369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901" name="Line 21"/>
            <p:cNvSpPr>
              <a:spLocks noChangeShapeType="1"/>
            </p:cNvSpPr>
            <p:nvPr/>
          </p:nvSpPr>
          <p:spPr bwMode="auto">
            <a:xfrm flipV="1">
              <a:off x="4155" y="8663"/>
              <a:ext cx="0" cy="2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900" name="Line 20"/>
            <p:cNvSpPr>
              <a:spLocks noChangeShapeType="1"/>
            </p:cNvSpPr>
            <p:nvPr/>
          </p:nvSpPr>
          <p:spPr bwMode="auto">
            <a:xfrm flipV="1">
              <a:off x="7369" y="8664"/>
              <a:ext cx="0" cy="2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99" name="Line 19"/>
            <p:cNvSpPr>
              <a:spLocks noChangeShapeType="1"/>
            </p:cNvSpPr>
            <p:nvPr/>
          </p:nvSpPr>
          <p:spPr bwMode="auto">
            <a:xfrm>
              <a:off x="4163" y="8572"/>
              <a:ext cx="31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98" name="Text Box 18"/>
            <p:cNvSpPr txBox="1">
              <a:spLocks noChangeArrowheads="1"/>
            </p:cNvSpPr>
            <p:nvPr/>
          </p:nvSpPr>
          <p:spPr bwMode="auto">
            <a:xfrm>
              <a:off x="5029" y="8433"/>
              <a:ext cx="1440" cy="2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Feasible set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7" name="Text Box 17"/>
            <p:cNvSpPr txBox="1">
              <a:spLocks noChangeArrowheads="1"/>
            </p:cNvSpPr>
            <p:nvPr/>
          </p:nvSpPr>
          <p:spPr bwMode="auto">
            <a:xfrm>
              <a:off x="4033" y="10826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6" name="Text Box 16"/>
            <p:cNvSpPr txBox="1">
              <a:spLocks noChangeArrowheads="1"/>
            </p:cNvSpPr>
            <p:nvPr/>
          </p:nvSpPr>
          <p:spPr bwMode="auto">
            <a:xfrm>
              <a:off x="5263" y="10825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5" name="Line 15"/>
            <p:cNvSpPr>
              <a:spLocks noChangeShapeType="1"/>
            </p:cNvSpPr>
            <p:nvPr/>
          </p:nvSpPr>
          <p:spPr bwMode="auto">
            <a:xfrm flipV="1">
              <a:off x="5394" y="10373"/>
              <a:ext cx="0" cy="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94" name="Line 14"/>
            <p:cNvSpPr>
              <a:spLocks noChangeShapeType="1"/>
            </p:cNvSpPr>
            <p:nvPr/>
          </p:nvSpPr>
          <p:spPr bwMode="auto">
            <a:xfrm flipV="1">
              <a:off x="6984" y="9805"/>
              <a:ext cx="0" cy="9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93" name="Text Box 13"/>
            <p:cNvSpPr txBox="1">
              <a:spLocks noChangeArrowheads="1"/>
            </p:cNvSpPr>
            <p:nvPr/>
          </p:nvSpPr>
          <p:spPr bwMode="auto">
            <a:xfrm>
              <a:off x="6865" y="10818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2" name="Text Box 12"/>
            <p:cNvSpPr txBox="1">
              <a:spLocks noChangeArrowheads="1"/>
            </p:cNvSpPr>
            <p:nvPr/>
          </p:nvSpPr>
          <p:spPr bwMode="auto">
            <a:xfrm>
              <a:off x="4524" y="10819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1" name="Text Box 11"/>
            <p:cNvSpPr txBox="1">
              <a:spLocks noChangeArrowheads="1"/>
            </p:cNvSpPr>
            <p:nvPr/>
          </p:nvSpPr>
          <p:spPr bwMode="auto">
            <a:xfrm>
              <a:off x="6170" y="10812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90" name="Text Box 10"/>
            <p:cNvSpPr txBox="1">
              <a:spLocks noChangeArrowheads="1"/>
            </p:cNvSpPr>
            <p:nvPr/>
          </p:nvSpPr>
          <p:spPr bwMode="auto">
            <a:xfrm>
              <a:off x="7249" y="10813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6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89" name="Line 9"/>
            <p:cNvSpPr>
              <a:spLocks noChangeShapeType="1"/>
            </p:cNvSpPr>
            <p:nvPr/>
          </p:nvSpPr>
          <p:spPr bwMode="auto">
            <a:xfrm flipV="1">
              <a:off x="6287" y="8930"/>
              <a:ext cx="0" cy="1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88" name="Line 8"/>
            <p:cNvSpPr>
              <a:spLocks noChangeShapeType="1"/>
            </p:cNvSpPr>
            <p:nvPr/>
          </p:nvSpPr>
          <p:spPr bwMode="auto">
            <a:xfrm flipV="1">
              <a:off x="4644" y="9298"/>
              <a:ext cx="0" cy="15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4887" name="Text Box 7"/>
            <p:cNvSpPr txBox="1">
              <a:spLocks noChangeArrowheads="1"/>
            </p:cNvSpPr>
            <p:nvPr/>
          </p:nvSpPr>
          <p:spPr bwMode="auto">
            <a:xfrm>
              <a:off x="7872" y="10663"/>
              <a:ext cx="24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4886" name="Text Box 6"/>
            <p:cNvSpPr txBox="1">
              <a:spLocks noChangeArrowheads="1"/>
            </p:cNvSpPr>
            <p:nvPr/>
          </p:nvSpPr>
          <p:spPr bwMode="auto">
            <a:xfrm>
              <a:off x="3176" y="8436"/>
              <a:ext cx="413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methods can be used to solve the optimization problem when it has only one or two design variables</a:t>
            </a:r>
          </a:p>
          <a:p>
            <a:r>
              <a:rPr lang="en-US" dirty="0" smtClean="0"/>
              <a:t>Graphical methods are expensive but help to visualize the design space and to understand the nature of design problem</a:t>
            </a:r>
          </a:p>
          <a:p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Draw the design space (lower- &amp; upper-bounds of DVs)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Plot constraints on the graph (feasible set)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Plot contour lines of objective function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Find the optimum point (the objective function has the lowest value within the feasible set)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BEER CAN OPTIMIZATION</a:t>
            </a:r>
            <a:endParaRPr lang="en-US" dirty="0"/>
          </a:p>
        </p:txBody>
      </p:sp>
      <p:pic>
        <p:nvPicPr>
          <p:cNvPr id="4" name="Picture 3" descr="F8_12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6534" y="1057981"/>
            <a:ext cx="7315200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FEA, we don’t know the explicit relationship,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b="1" dirty="0"/>
              <a:t>b</a:t>
            </a:r>
            <a:r>
              <a:rPr lang="en-US" dirty="0"/>
              <a:t>), between design parameters and objective (or constraint) function.</a:t>
            </a:r>
          </a:p>
          <a:p>
            <a:r>
              <a:rPr lang="en-US" dirty="0"/>
              <a:t>But, we can calculate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b="1" dirty="0"/>
              <a:t>b</a:t>
            </a:r>
            <a:r>
              <a:rPr lang="en-US" dirty="0"/>
              <a:t>) for a given </a:t>
            </a:r>
            <a:r>
              <a:rPr lang="en-US" b="1" dirty="0"/>
              <a:t>b</a:t>
            </a:r>
            <a:r>
              <a:rPr lang="en-US" dirty="0"/>
              <a:t> by solving the finite element equation.</a:t>
            </a:r>
          </a:p>
          <a:p>
            <a:r>
              <a:rPr lang="en-US" dirty="0"/>
              <a:t>Then, how can we </a:t>
            </a:r>
            <a:r>
              <a:rPr lang="en-US" dirty="0" smtClean="0"/>
              <a:t>find the optimum design?</a:t>
            </a:r>
            <a:endParaRPr lang="en-US" dirty="0"/>
          </a:p>
          <a:p>
            <a:endParaRPr lang="en-US" dirty="0"/>
          </a:p>
          <a:p>
            <a:pPr>
              <a:buFontTx/>
              <a:buNone/>
            </a:pPr>
            <a:r>
              <a:rPr lang="en-US" dirty="0"/>
              <a:t>				Use Numerical Method</a:t>
            </a:r>
          </a:p>
          <a:p>
            <a:endParaRPr lang="en-US" dirty="0"/>
          </a:p>
          <a:p>
            <a:r>
              <a:rPr lang="en-US" dirty="0"/>
              <a:t>Numerical Method</a:t>
            </a:r>
          </a:p>
          <a:p>
            <a:pPr lvl="1"/>
            <a:r>
              <a:rPr lang="en-US" dirty="0"/>
              <a:t>From the current design, find the next design that can reduce the objective function and satisfy constraints.</a:t>
            </a:r>
          </a:p>
          <a:p>
            <a:pPr lvl="1"/>
            <a:r>
              <a:rPr lang="en-US" dirty="0"/>
              <a:t>Repeat the search until there is no way to improve the objective function further.</a:t>
            </a:r>
          </a:p>
        </p:txBody>
      </p:sp>
      <p:sp>
        <p:nvSpPr>
          <p:cNvPr id="456708" name="AutoShape 4"/>
          <p:cNvSpPr>
            <a:spLocks noChangeArrowheads="1"/>
          </p:cNvSpPr>
          <p:nvPr/>
        </p:nvSpPr>
        <p:spPr bwMode="auto">
          <a:xfrm>
            <a:off x="1662113" y="3319463"/>
            <a:ext cx="1090612" cy="219075"/>
          </a:xfrm>
          <a:prstGeom prst="rightArrow">
            <a:avLst>
              <a:gd name="adj1" fmla="val 50000"/>
              <a:gd name="adj2" fmla="val 124456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auto">
          <a:xfrm>
            <a:off x="1603022" y="4436533"/>
            <a:ext cx="3104445" cy="530578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NUMERICAL METHOD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/>
              <a:t>Basic Algorithm</a:t>
            </a:r>
          </a:p>
          <a:p>
            <a:pPr marL="838200" lvl="1" indent="-381000">
              <a:buFontTx/>
              <a:buAutoNum type="arabicPeriod"/>
            </a:pPr>
            <a:r>
              <a:rPr lang="en-US"/>
              <a:t>Start with </a:t>
            </a:r>
            <a:r>
              <a:rPr lang="en-US" b="1"/>
              <a:t>b</a:t>
            </a:r>
            <a:r>
              <a:rPr lang="en-US" baseline="30000"/>
              <a:t>(</a:t>
            </a:r>
            <a:r>
              <a:rPr lang="en-US" i="1" baseline="30000"/>
              <a:t>K</a:t>
            </a:r>
            <a:r>
              <a:rPr lang="en-US" baseline="30000"/>
              <a:t>)</a:t>
            </a:r>
            <a:r>
              <a:rPr lang="en-US"/>
              <a:t> and </a:t>
            </a:r>
            <a:r>
              <a:rPr lang="en-US" i="1"/>
              <a:t>K</a:t>
            </a:r>
            <a:r>
              <a:rPr lang="en-US"/>
              <a:t> = 0.</a:t>
            </a:r>
          </a:p>
          <a:p>
            <a:pPr marL="1257300" lvl="2" indent="-342900">
              <a:buFontTx/>
              <a:buChar char="–"/>
            </a:pPr>
            <a:r>
              <a:rPr lang="en-US"/>
              <a:t>Initial design must be given</a:t>
            </a:r>
          </a:p>
          <a:p>
            <a:pPr marL="838200" lvl="1" indent="-381000">
              <a:buFontTx/>
              <a:buAutoNum type="arabicPeriod"/>
            </a:pPr>
            <a:r>
              <a:rPr lang="en-US"/>
              <a:t>Evaluate function </a:t>
            </a:r>
            <a:r>
              <a:rPr lang="en-US" b="1">
                <a:solidFill>
                  <a:srgbClr val="CC0000"/>
                </a:solidFill>
              </a:rPr>
              <a:t>values</a:t>
            </a:r>
            <a:r>
              <a:rPr lang="en-US"/>
              <a:t> and their </a:t>
            </a:r>
            <a:r>
              <a:rPr lang="en-US" b="1">
                <a:solidFill>
                  <a:srgbClr val="CC0000"/>
                </a:solidFill>
              </a:rPr>
              <a:t>gradients</a:t>
            </a:r>
            <a:r>
              <a:rPr lang="en-US"/>
              <a:t>.</a:t>
            </a:r>
          </a:p>
          <a:p>
            <a:pPr marL="1257300" lvl="2" indent="-342900">
              <a:buFontTx/>
              <a:buChar char="–"/>
            </a:pPr>
            <a:r>
              <a:rPr lang="en-US"/>
              <a:t>Using finite element analysis</a:t>
            </a:r>
          </a:p>
          <a:p>
            <a:pPr marL="838200" lvl="1" indent="-381000">
              <a:buFontTx/>
              <a:buAutoNum type="arabicPeriod"/>
            </a:pPr>
            <a:r>
              <a:rPr lang="en-US"/>
              <a:t>Using information from Step 2, </a:t>
            </a:r>
            <a:r>
              <a:rPr lang="en-US" b="1">
                <a:solidFill>
                  <a:srgbClr val="CC0000"/>
                </a:solidFill>
              </a:rPr>
              <a:t>determine ∆b</a:t>
            </a:r>
            <a:r>
              <a:rPr lang="en-US" b="1" baseline="30000">
                <a:solidFill>
                  <a:srgbClr val="CC0000"/>
                </a:solidFill>
              </a:rPr>
              <a:t>(</a:t>
            </a:r>
            <a:r>
              <a:rPr lang="en-US" b="1" i="1" baseline="30000">
                <a:solidFill>
                  <a:srgbClr val="CC0000"/>
                </a:solidFill>
              </a:rPr>
              <a:t>K</a:t>
            </a:r>
            <a:r>
              <a:rPr lang="en-US" b="1" baseline="30000">
                <a:solidFill>
                  <a:srgbClr val="CC0000"/>
                </a:solidFill>
              </a:rPr>
              <a:t>)</a:t>
            </a:r>
            <a:r>
              <a:rPr lang="en-US"/>
              <a:t>.</a:t>
            </a:r>
          </a:p>
          <a:p>
            <a:pPr marL="1257300" lvl="2" indent="-342900">
              <a:buFontTx/>
              <a:buChar char="–"/>
            </a:pPr>
            <a:r>
              <a:rPr lang="en-US"/>
              <a:t>Design change</a:t>
            </a:r>
          </a:p>
          <a:p>
            <a:pPr marL="838200" lvl="1" indent="-381000">
              <a:buFontTx/>
              <a:buAutoNum type="arabicPeriod"/>
            </a:pPr>
            <a:r>
              <a:rPr lang="en-US"/>
              <a:t>Check for </a:t>
            </a:r>
            <a:r>
              <a:rPr lang="en-US" b="1">
                <a:solidFill>
                  <a:srgbClr val="CC0000"/>
                </a:solidFill>
              </a:rPr>
              <a:t>termination</a:t>
            </a:r>
            <a:r>
              <a:rPr lang="en-US"/>
              <a:t>.</a:t>
            </a:r>
          </a:p>
          <a:p>
            <a:pPr marL="1257300" lvl="2" indent="-342900">
              <a:buFontTx/>
              <a:buChar char="–"/>
            </a:pPr>
            <a:r>
              <a:rPr lang="en-US"/>
              <a:t>Stop if the problem is converged.</a:t>
            </a:r>
          </a:p>
          <a:p>
            <a:pPr marL="838200" lvl="1" indent="-381000">
              <a:buFontTx/>
              <a:buAutoNum type="arabicPeriod"/>
            </a:pPr>
            <a:r>
              <a:rPr lang="en-US"/>
              <a:t>Update design</a:t>
            </a:r>
          </a:p>
          <a:p>
            <a:pPr marL="838200" lvl="1" indent="-381000">
              <a:buFontTx/>
              <a:buAutoNum type="arabicPeriod"/>
            </a:pPr>
            <a:endParaRPr lang="en-US"/>
          </a:p>
          <a:p>
            <a:pPr marL="838200" lvl="1" indent="-381000">
              <a:buFontTx/>
              <a:buAutoNum type="arabicPeriod"/>
            </a:pPr>
            <a:endParaRPr lang="en-US"/>
          </a:p>
          <a:p>
            <a:pPr marL="838200" lvl="1" indent="-381000">
              <a:buFontTx/>
              <a:buAutoNum type="arabicPeriod"/>
            </a:pPr>
            <a:r>
              <a:rPr lang="en-US"/>
              <a:t>Increase </a:t>
            </a:r>
            <a:r>
              <a:rPr lang="en-US" i="1"/>
              <a:t>K</a:t>
            </a:r>
            <a:r>
              <a:rPr lang="en-US"/>
              <a:t> = </a:t>
            </a:r>
            <a:r>
              <a:rPr lang="en-US" i="1"/>
              <a:t>K</a:t>
            </a:r>
            <a:r>
              <a:rPr lang="en-US"/>
              <a:t> + 1 and go to Step 2.</a:t>
            </a:r>
          </a:p>
          <a:p>
            <a:pPr marL="1257300" lvl="2" indent="-342900">
              <a:buFontTx/>
              <a:buChar char="–"/>
            </a:pPr>
            <a:r>
              <a:rPr lang="en-US"/>
              <a:t>Design iteration (cycle)</a:t>
            </a:r>
          </a:p>
        </p:txBody>
      </p:sp>
      <p:sp>
        <p:nvSpPr>
          <p:cNvPr id="64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45121" name="Object 1"/>
          <p:cNvGraphicFramePr>
            <a:graphicFrameLocks noChangeAspect="1"/>
          </p:cNvGraphicFramePr>
          <p:nvPr/>
        </p:nvGraphicFramePr>
        <p:xfrm>
          <a:off x="1765231" y="4538843"/>
          <a:ext cx="2876551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22" name="Equation" r:id="rId3" imgW="2895480" imgH="368280" progId="Equation.DSMT4">
                  <p:embed/>
                </p:oleObj>
              </mc:Choice>
              <mc:Fallback>
                <p:oleObj name="Equation" r:id="rId3" imgW="2895480" imgH="3682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231" y="4538843"/>
                        <a:ext cx="2876551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auto">
          <a:xfrm>
            <a:off x="1027289" y="1546578"/>
            <a:ext cx="2348089" cy="575733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NUMERICAL METHOD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Change in Design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 i="1"/>
              <a:t>α</a:t>
            </a:r>
            <a:r>
              <a:rPr lang="en-US" i="1" baseline="-25000"/>
              <a:t>K</a:t>
            </a:r>
            <a:r>
              <a:rPr lang="en-US"/>
              <a:t>: Step size</a:t>
            </a:r>
          </a:p>
          <a:p>
            <a:pPr lvl="1"/>
            <a:r>
              <a:rPr lang="en-US" b="1"/>
              <a:t>d</a:t>
            </a:r>
            <a:r>
              <a:rPr lang="en-US" baseline="30000"/>
              <a:t>(</a:t>
            </a:r>
            <a:r>
              <a:rPr lang="en-US" i="1" baseline="30000"/>
              <a:t>K</a:t>
            </a:r>
            <a:r>
              <a:rPr lang="en-US" baseline="30000"/>
              <a:t>)</a:t>
            </a:r>
            <a:r>
              <a:rPr lang="en-US"/>
              <a:t>: Search direction vector</a:t>
            </a:r>
          </a:p>
          <a:p>
            <a:pPr lvl="1"/>
            <a:r>
              <a:rPr lang="en-US"/>
              <a:t>Design change means the determination of search direction and step size.</a:t>
            </a:r>
          </a:p>
        </p:txBody>
      </p:sp>
      <p:sp>
        <p:nvSpPr>
          <p:cNvPr id="64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44097" name="Object 1"/>
          <p:cNvGraphicFramePr>
            <a:graphicFrameLocks noChangeAspect="1"/>
          </p:cNvGraphicFramePr>
          <p:nvPr/>
        </p:nvGraphicFramePr>
        <p:xfrm>
          <a:off x="1159052" y="1647825"/>
          <a:ext cx="212725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098" name="Equation" r:id="rId3" imgW="2145960" imgH="419040" progId="Equation.DSMT4">
                  <p:embed/>
                </p:oleObj>
              </mc:Choice>
              <mc:Fallback>
                <p:oleObj name="Equation" r:id="rId3" imgW="2145960" imgH="4190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9052" y="1647825"/>
                        <a:ext cx="2127250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USING EXCEL 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Four-bar truss optimization</a:t>
            </a:r>
            <a:endParaRPr lang="en-US" dirty="0"/>
          </a:p>
        </p:txBody>
      </p:sp>
      <p:sp>
        <p:nvSpPr>
          <p:cNvPr id="64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49217" name="Object 1"/>
          <p:cNvGraphicFramePr>
            <a:graphicFrameLocks noChangeAspect="1"/>
          </p:cNvGraphicFramePr>
          <p:nvPr/>
        </p:nvGraphicFramePr>
        <p:xfrm>
          <a:off x="597076" y="1221141"/>
          <a:ext cx="3995738" cy="190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246" name="Equation" r:id="rId3" imgW="4000320" imgH="1879560" progId="Equation.DSMT4">
                  <p:embed/>
                </p:oleObj>
              </mc:Choice>
              <mc:Fallback>
                <p:oleObj name="Equation" r:id="rId3" imgW="4000320" imgH="18795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76" y="1221141"/>
                        <a:ext cx="3995738" cy="190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926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49219" name="Group 3"/>
          <p:cNvGrpSpPr>
            <a:grpSpLocks noChangeAspect="1"/>
          </p:cNvGrpSpPr>
          <p:nvPr/>
        </p:nvGrpSpPr>
        <p:grpSpPr bwMode="auto">
          <a:xfrm>
            <a:off x="4730044" y="733777"/>
            <a:ext cx="4092513" cy="2678049"/>
            <a:chOff x="3473" y="578"/>
            <a:chExt cx="4882" cy="3196"/>
          </a:xfrm>
        </p:grpSpPr>
        <p:grpSp>
          <p:nvGrpSpPr>
            <p:cNvPr id="649260" name="Group 44"/>
            <p:cNvGrpSpPr>
              <a:grpSpLocks/>
            </p:cNvGrpSpPr>
            <p:nvPr/>
          </p:nvGrpSpPr>
          <p:grpSpPr bwMode="auto">
            <a:xfrm>
              <a:off x="3474" y="2467"/>
              <a:ext cx="185" cy="778"/>
              <a:chOff x="3473" y="662"/>
              <a:chExt cx="185" cy="778"/>
            </a:xfrm>
          </p:grpSpPr>
          <p:sp>
            <p:nvSpPr>
              <p:cNvPr id="649262" name="Rectangle 46" descr="Wide upward diagonal"/>
              <p:cNvSpPr>
                <a:spLocks noChangeArrowheads="1"/>
              </p:cNvSpPr>
              <p:nvPr/>
            </p:nvSpPr>
            <p:spPr bwMode="auto">
              <a:xfrm>
                <a:off x="3473" y="670"/>
                <a:ext cx="185" cy="7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49261" name="Line 45"/>
              <p:cNvSpPr>
                <a:spLocks noChangeShapeType="1"/>
              </p:cNvSpPr>
              <p:nvPr/>
            </p:nvSpPr>
            <p:spPr bwMode="auto">
              <a:xfrm>
                <a:off x="3650" y="662"/>
                <a:ext cx="0" cy="7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649257" name="Group 41"/>
            <p:cNvGrpSpPr>
              <a:grpSpLocks/>
            </p:cNvGrpSpPr>
            <p:nvPr/>
          </p:nvGrpSpPr>
          <p:grpSpPr bwMode="auto">
            <a:xfrm>
              <a:off x="3473" y="662"/>
              <a:ext cx="185" cy="778"/>
              <a:chOff x="3473" y="662"/>
              <a:chExt cx="185" cy="778"/>
            </a:xfrm>
          </p:grpSpPr>
          <p:sp>
            <p:nvSpPr>
              <p:cNvPr id="649259" name="Rectangle 43" descr="Wide upward diagonal"/>
              <p:cNvSpPr>
                <a:spLocks noChangeArrowheads="1"/>
              </p:cNvSpPr>
              <p:nvPr/>
            </p:nvSpPr>
            <p:spPr bwMode="auto">
              <a:xfrm>
                <a:off x="3473" y="670"/>
                <a:ext cx="185" cy="7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49258" name="Line 42"/>
              <p:cNvSpPr>
                <a:spLocks noChangeShapeType="1"/>
              </p:cNvSpPr>
              <p:nvPr/>
            </p:nvSpPr>
            <p:spPr bwMode="auto">
              <a:xfrm>
                <a:off x="3650" y="662"/>
                <a:ext cx="0" cy="7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649256" name="Freeform 40"/>
            <p:cNvSpPr>
              <a:spLocks/>
            </p:cNvSpPr>
            <p:nvPr/>
          </p:nvSpPr>
          <p:spPr bwMode="auto">
            <a:xfrm>
              <a:off x="3796" y="1063"/>
              <a:ext cx="4059" cy="17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059" y="1786"/>
                </a:cxn>
                <a:cxn ang="0">
                  <a:pos x="0" y="1786"/>
                </a:cxn>
                <a:cxn ang="0">
                  <a:pos x="2064" y="901"/>
                </a:cxn>
              </a:cxnLst>
              <a:rect l="0" t="0" r="r" b="b"/>
              <a:pathLst>
                <a:path w="4059" h="1786">
                  <a:moveTo>
                    <a:pt x="8" y="0"/>
                  </a:moveTo>
                  <a:lnTo>
                    <a:pt x="4059" y="1786"/>
                  </a:lnTo>
                  <a:lnTo>
                    <a:pt x="0" y="1786"/>
                  </a:lnTo>
                  <a:lnTo>
                    <a:pt x="2064" y="901"/>
                  </a:lnTo>
                </a:path>
              </a:pathLst>
            </a:custGeom>
            <a:noFill/>
            <a:ln w="38100">
              <a:solidFill>
                <a:srgbClr val="1C1C1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5" name="Oval 39"/>
            <p:cNvSpPr>
              <a:spLocks noChangeArrowheads="1"/>
            </p:cNvSpPr>
            <p:nvPr/>
          </p:nvSpPr>
          <p:spPr bwMode="auto">
            <a:xfrm>
              <a:off x="3742" y="1001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4" name="Oval 38"/>
            <p:cNvSpPr>
              <a:spLocks noChangeArrowheads="1"/>
            </p:cNvSpPr>
            <p:nvPr/>
          </p:nvSpPr>
          <p:spPr bwMode="auto">
            <a:xfrm>
              <a:off x="5780" y="1899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3" name="Oval 37"/>
            <p:cNvSpPr>
              <a:spLocks noChangeArrowheads="1"/>
            </p:cNvSpPr>
            <p:nvPr/>
          </p:nvSpPr>
          <p:spPr bwMode="auto">
            <a:xfrm>
              <a:off x="7783" y="2770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2" name="Oval 36"/>
            <p:cNvSpPr>
              <a:spLocks noChangeArrowheads="1"/>
            </p:cNvSpPr>
            <p:nvPr/>
          </p:nvSpPr>
          <p:spPr bwMode="auto">
            <a:xfrm>
              <a:off x="3741" y="2778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1" name="AutoShape 35"/>
            <p:cNvSpPr>
              <a:spLocks noChangeArrowheads="1"/>
            </p:cNvSpPr>
            <p:nvPr/>
          </p:nvSpPr>
          <p:spPr bwMode="auto">
            <a:xfrm rot="5400000">
              <a:off x="3618" y="885"/>
              <a:ext cx="434" cy="37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50" name="AutoShape 34"/>
            <p:cNvSpPr>
              <a:spLocks noChangeArrowheads="1"/>
            </p:cNvSpPr>
            <p:nvPr/>
          </p:nvSpPr>
          <p:spPr bwMode="auto">
            <a:xfrm rot="5400000">
              <a:off x="3618" y="2653"/>
              <a:ext cx="434" cy="37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49" name="Line 33"/>
            <p:cNvSpPr>
              <a:spLocks noChangeShapeType="1"/>
            </p:cNvSpPr>
            <p:nvPr/>
          </p:nvSpPr>
          <p:spPr bwMode="auto">
            <a:xfrm>
              <a:off x="7870" y="2841"/>
              <a:ext cx="0" cy="8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48" name="Text Box 32"/>
            <p:cNvSpPr txBox="1">
              <a:spLocks noChangeArrowheads="1"/>
            </p:cNvSpPr>
            <p:nvPr/>
          </p:nvSpPr>
          <p:spPr bwMode="auto">
            <a:xfrm>
              <a:off x="7900" y="3466"/>
              <a:ext cx="45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47" name="Text Box 31"/>
            <p:cNvSpPr txBox="1">
              <a:spLocks noChangeArrowheads="1"/>
            </p:cNvSpPr>
            <p:nvPr/>
          </p:nvSpPr>
          <p:spPr bwMode="auto">
            <a:xfrm>
              <a:off x="6828" y="1779"/>
              <a:ext cx="45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46" name="Text Box 30"/>
            <p:cNvSpPr txBox="1">
              <a:spLocks noChangeArrowheads="1"/>
            </p:cNvSpPr>
            <p:nvPr/>
          </p:nvSpPr>
          <p:spPr bwMode="auto">
            <a:xfrm>
              <a:off x="4849" y="890"/>
              <a:ext cx="45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49245" name="Object 29"/>
            <p:cNvGraphicFramePr>
              <a:graphicFrameLocks noChangeAspect="1"/>
            </p:cNvGraphicFramePr>
            <p:nvPr/>
          </p:nvGraphicFramePr>
          <p:xfrm>
            <a:off x="5430" y="2943"/>
            <a:ext cx="477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9247" name="Equation" r:id="rId5" imgW="304536" imgH="203024" progId="Equation.DSMT4">
                    <p:embed/>
                  </p:oleObj>
                </mc:Choice>
                <mc:Fallback>
                  <p:oleObj name="Equation" r:id="rId5" imgW="304536" imgH="203024" progId="Equation.DSMT4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0" y="2943"/>
                          <a:ext cx="477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9244" name="Line 28"/>
            <p:cNvSpPr>
              <a:spLocks noChangeShapeType="1"/>
            </p:cNvSpPr>
            <p:nvPr/>
          </p:nvSpPr>
          <p:spPr bwMode="auto">
            <a:xfrm>
              <a:off x="5845" y="1983"/>
              <a:ext cx="0" cy="6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43" name="Text Box 27"/>
            <p:cNvSpPr txBox="1">
              <a:spLocks noChangeArrowheads="1"/>
            </p:cNvSpPr>
            <p:nvPr/>
          </p:nvSpPr>
          <p:spPr bwMode="auto">
            <a:xfrm>
              <a:off x="5746" y="2340"/>
              <a:ext cx="45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42" name="Text Box 26"/>
            <p:cNvSpPr txBox="1">
              <a:spLocks noChangeArrowheads="1"/>
            </p:cNvSpPr>
            <p:nvPr/>
          </p:nvSpPr>
          <p:spPr bwMode="auto">
            <a:xfrm>
              <a:off x="4420" y="1478"/>
              <a:ext cx="301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41" name="Text Box 25"/>
            <p:cNvSpPr txBox="1">
              <a:spLocks noChangeArrowheads="1"/>
            </p:cNvSpPr>
            <p:nvPr/>
          </p:nvSpPr>
          <p:spPr bwMode="auto">
            <a:xfrm>
              <a:off x="4486" y="2135"/>
              <a:ext cx="301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40" name="Text Box 24"/>
            <p:cNvSpPr txBox="1">
              <a:spLocks noChangeArrowheads="1"/>
            </p:cNvSpPr>
            <p:nvPr/>
          </p:nvSpPr>
          <p:spPr bwMode="auto">
            <a:xfrm>
              <a:off x="6350" y="2304"/>
              <a:ext cx="301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39" name="Text Box 23"/>
            <p:cNvSpPr txBox="1">
              <a:spLocks noChangeArrowheads="1"/>
            </p:cNvSpPr>
            <p:nvPr/>
          </p:nvSpPr>
          <p:spPr bwMode="auto">
            <a:xfrm>
              <a:off x="5486" y="2596"/>
              <a:ext cx="301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9238" name="Line 22"/>
            <p:cNvSpPr>
              <a:spLocks noChangeShapeType="1"/>
            </p:cNvSpPr>
            <p:nvPr/>
          </p:nvSpPr>
          <p:spPr bwMode="auto">
            <a:xfrm>
              <a:off x="3804" y="3057"/>
              <a:ext cx="0" cy="4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7" name="Line 21"/>
            <p:cNvSpPr>
              <a:spLocks noChangeShapeType="1"/>
            </p:cNvSpPr>
            <p:nvPr/>
          </p:nvSpPr>
          <p:spPr bwMode="auto">
            <a:xfrm>
              <a:off x="3796" y="3288"/>
              <a:ext cx="405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6" name="Line 20"/>
            <p:cNvSpPr>
              <a:spLocks noChangeShapeType="1"/>
            </p:cNvSpPr>
            <p:nvPr/>
          </p:nvSpPr>
          <p:spPr bwMode="auto">
            <a:xfrm flipV="1">
              <a:off x="7901" y="2353"/>
              <a:ext cx="154" cy="3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5" name="Line 19"/>
            <p:cNvSpPr>
              <a:spLocks noChangeShapeType="1"/>
            </p:cNvSpPr>
            <p:nvPr/>
          </p:nvSpPr>
          <p:spPr bwMode="auto">
            <a:xfrm flipV="1">
              <a:off x="5914" y="1495"/>
              <a:ext cx="154" cy="3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4" name="Line 18"/>
            <p:cNvSpPr>
              <a:spLocks noChangeShapeType="1"/>
            </p:cNvSpPr>
            <p:nvPr/>
          </p:nvSpPr>
          <p:spPr bwMode="auto">
            <a:xfrm flipV="1">
              <a:off x="3897" y="587"/>
              <a:ext cx="154" cy="3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3" name="Line 17"/>
            <p:cNvSpPr>
              <a:spLocks noChangeShapeType="1"/>
            </p:cNvSpPr>
            <p:nvPr/>
          </p:nvSpPr>
          <p:spPr bwMode="auto">
            <a:xfrm>
              <a:off x="3997" y="754"/>
              <a:ext cx="2010" cy="8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9232" name="Line 16"/>
            <p:cNvSpPr>
              <a:spLocks noChangeShapeType="1"/>
            </p:cNvSpPr>
            <p:nvPr/>
          </p:nvSpPr>
          <p:spPr bwMode="auto">
            <a:xfrm>
              <a:off x="6006" y="1638"/>
              <a:ext cx="1987" cy="8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pSp>
          <p:nvGrpSpPr>
            <p:cNvPr id="649229" name="Group 13"/>
            <p:cNvGrpSpPr>
              <a:grpSpLocks/>
            </p:cNvGrpSpPr>
            <p:nvPr/>
          </p:nvGrpSpPr>
          <p:grpSpPr bwMode="auto">
            <a:xfrm>
              <a:off x="3662" y="578"/>
              <a:ext cx="301" cy="323"/>
              <a:chOff x="6488" y="978"/>
              <a:chExt cx="301" cy="323"/>
            </a:xfrm>
          </p:grpSpPr>
          <p:sp>
            <p:nvSpPr>
              <p:cNvPr id="649231" name="Text Box 15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9230" name="Oval 14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649226" name="Group 10"/>
            <p:cNvGrpSpPr>
              <a:grpSpLocks/>
            </p:cNvGrpSpPr>
            <p:nvPr/>
          </p:nvGrpSpPr>
          <p:grpSpPr bwMode="auto">
            <a:xfrm>
              <a:off x="3708" y="2402"/>
              <a:ext cx="301" cy="323"/>
              <a:chOff x="6488" y="978"/>
              <a:chExt cx="301" cy="323"/>
            </a:xfrm>
          </p:grpSpPr>
          <p:sp>
            <p:nvSpPr>
              <p:cNvPr id="649228" name="Text Box 12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9227" name="Oval 11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649223" name="Group 7"/>
            <p:cNvGrpSpPr>
              <a:grpSpLocks/>
            </p:cNvGrpSpPr>
            <p:nvPr/>
          </p:nvGrpSpPr>
          <p:grpSpPr bwMode="auto">
            <a:xfrm>
              <a:off x="5625" y="1579"/>
              <a:ext cx="301" cy="323"/>
              <a:chOff x="6488" y="978"/>
              <a:chExt cx="301" cy="323"/>
            </a:xfrm>
          </p:grpSpPr>
          <p:sp>
            <p:nvSpPr>
              <p:cNvPr id="649225" name="Text Box 9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9224" name="Oval 8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649220" name="Group 4"/>
            <p:cNvGrpSpPr>
              <a:grpSpLocks/>
            </p:cNvGrpSpPr>
            <p:nvPr/>
          </p:nvGrpSpPr>
          <p:grpSpPr bwMode="auto">
            <a:xfrm>
              <a:off x="7953" y="2681"/>
              <a:ext cx="301" cy="323"/>
              <a:chOff x="6488" y="978"/>
              <a:chExt cx="301" cy="323"/>
            </a:xfrm>
          </p:grpSpPr>
          <p:sp>
            <p:nvSpPr>
              <p:cNvPr id="649222" name="Text Box 6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4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9221" name="Oval 5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pic>
        <p:nvPicPr>
          <p:cNvPr id="52" name="Picture 51" descr="ScreenShot051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97380" y="3221223"/>
            <a:ext cx="5667375" cy="3489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5209674" y="1155032"/>
            <a:ext cx="1949115" cy="445168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995863" y="5089358"/>
            <a:ext cx="1443790" cy="866274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803358" y="2418349"/>
            <a:ext cx="1864895" cy="79408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MARGIN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719595"/>
          </a:xfrm>
        </p:spPr>
        <p:txBody>
          <a:bodyPr/>
          <a:lstStyle/>
          <a:p>
            <a:r>
              <a:rPr lang="en-US" dirty="0" smtClean="0"/>
              <a:t>Factor of Safety (stress performance)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Structures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should satisfy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 constraint: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Symbol" pitchFamily="18" charset="2"/>
              </a:rPr>
              <a:t>s</a:t>
            </a:r>
            <a:r>
              <a:rPr lang="en-US" i="1" baseline="-25000" dirty="0" err="1" smtClean="0">
                <a:solidFill>
                  <a:schemeClr val="tx1"/>
                </a:solidFill>
                <a:latin typeface="+mn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):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calculated stress at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 point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x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in the </a:t>
            </a:r>
            <a:r>
              <a:rPr lang="en-US" i="1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-th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component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Symbol" pitchFamily="18" charset="2"/>
              </a:rPr>
              <a:t>s</a:t>
            </a:r>
            <a:r>
              <a:rPr lang="en-US" baseline="-25000" dirty="0" err="1" smtClean="0">
                <a:solidFill>
                  <a:schemeClr val="tx1"/>
                </a:solidFill>
                <a:latin typeface="+mn-lt"/>
              </a:rPr>
              <a:t>allowable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allowable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stress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from material strength (failure strength)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Factor of safety: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effect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of material variability, experimental errors,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etc</a:t>
            </a:r>
          </a:p>
          <a:p>
            <a:r>
              <a:rPr lang="en-US" dirty="0" smtClean="0"/>
              <a:t>For general type of performance, use response and capacity</a:t>
            </a:r>
          </a:p>
          <a:p>
            <a:pPr lvl="1"/>
            <a:r>
              <a:rPr lang="en-US" dirty="0" smtClean="0"/>
              <a:t>Response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calculated value of performance</a:t>
            </a:r>
          </a:p>
          <a:p>
            <a:pPr lvl="1"/>
            <a:r>
              <a:rPr lang="en-US" dirty="0" smtClean="0"/>
              <a:t>Capacity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i</a:t>
            </a:r>
            <a:r>
              <a:rPr lang="en-US" dirty="0" smtClean="0"/>
              <a:t>: allowed value of performance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When multiple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loads are applied simultaneously</a:t>
            </a:r>
            <a:endParaRPr lang="en-US" dirty="0"/>
          </a:p>
        </p:txBody>
      </p:sp>
      <p:sp>
        <p:nvSpPr>
          <p:cNvPr id="475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5137" name="Object 1"/>
          <p:cNvGraphicFramePr>
            <a:graphicFrameLocks noChangeAspect="1"/>
          </p:cNvGraphicFramePr>
          <p:nvPr/>
        </p:nvGraphicFramePr>
        <p:xfrm>
          <a:off x="5264484" y="1200568"/>
          <a:ext cx="18430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44" name="Equation" r:id="rId3" imgW="1803240" imgH="317160" progId="Equation.DSMT4">
                  <p:embed/>
                </p:oleObj>
              </mc:Choice>
              <mc:Fallback>
                <p:oleObj name="Equation" r:id="rId3" imgW="1803240" imgH="317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484" y="1200568"/>
                        <a:ext cx="1843088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5139" name="Object 3"/>
          <p:cNvGraphicFramePr>
            <a:graphicFrameLocks noChangeAspect="1"/>
          </p:cNvGraphicFramePr>
          <p:nvPr/>
        </p:nvGraphicFramePr>
        <p:xfrm>
          <a:off x="2932948" y="2435479"/>
          <a:ext cx="418782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45" name="Equation" r:id="rId5" imgW="4140000" imgH="647640" progId="Equation.DSMT4">
                  <p:embed/>
                </p:oleObj>
              </mc:Choice>
              <mc:Fallback>
                <p:oleObj name="Equation" r:id="rId5" imgW="4140000" imgH="647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948" y="2435479"/>
                        <a:ext cx="4187825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5141" name="Object 5"/>
          <p:cNvGraphicFramePr>
            <a:graphicFrameLocks noChangeAspect="1"/>
          </p:cNvGraphicFramePr>
          <p:nvPr/>
        </p:nvGraphicFramePr>
        <p:xfrm>
          <a:off x="3077578" y="5170070"/>
          <a:ext cx="128746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46" name="Equation" r:id="rId7" imgW="1282680" imgH="647640" progId="Equation.DSMT4">
                  <p:embed/>
                </p:oleObj>
              </mc:Choice>
              <mc:Fallback>
                <p:oleObj name="Equation" r:id="rId7" imgW="128268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578" y="5170070"/>
                        <a:ext cx="1287463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5143" name="Object 7"/>
          <p:cNvGraphicFramePr>
            <a:graphicFrameLocks noChangeAspect="1"/>
          </p:cNvGraphicFramePr>
          <p:nvPr/>
        </p:nvGraphicFramePr>
        <p:xfrm>
          <a:off x="6529471" y="5830553"/>
          <a:ext cx="16478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47" name="Equation" r:id="rId9" imgW="1663560" imgH="799920" progId="Equation.DSMT4">
                  <p:embed/>
                </p:oleObj>
              </mc:Choice>
              <mc:Fallback>
                <p:oleObj name="Equation" r:id="rId9" imgW="166356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471" y="5830553"/>
                        <a:ext cx="1647825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2486516" y="3316705"/>
            <a:ext cx="2241895" cy="834189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358179" y="1299411"/>
            <a:ext cx="2442421" cy="517357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MARGIN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Margin: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excess capacity compared with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</a:t>
            </a:r>
          </a:p>
          <a:p>
            <a:pPr lvl="1"/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member can afford additional </a:t>
            </a:r>
            <a:r>
              <a:rPr lang="en-US" i="1" dirty="0" err="1">
                <a:solidFill>
                  <a:schemeClr val="tx1"/>
                </a:solidFill>
                <a:latin typeface="+mn-lt"/>
              </a:rPr>
              <a:t>Z</a:t>
            </a:r>
            <a:r>
              <a:rPr lang="en-US" i="1" baseline="-25000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stress before it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fails</a:t>
            </a:r>
          </a:p>
          <a:p>
            <a:endParaRPr lang="en-US" dirty="0" smtClean="0"/>
          </a:p>
          <a:p>
            <a:r>
              <a:rPr lang="en-US" dirty="0" smtClean="0"/>
              <a:t>Sufficiency Factor </a:t>
            </a:r>
            <a:r>
              <a:rPr lang="en-US" i="1" dirty="0" smtClean="0"/>
              <a:t>S</a:t>
            </a:r>
            <a:r>
              <a:rPr lang="en-US" i="1" baseline="-25000" dirty="0" smtClean="0"/>
              <a:t>i</a:t>
            </a:r>
            <a:r>
              <a:rPr lang="en-US" dirty="0" smtClean="0"/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ratio of the allowable capacity to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Normalized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in terms of the capacity</a:t>
            </a:r>
            <a:endParaRPr lang="en-US" dirty="0"/>
          </a:p>
        </p:txBody>
      </p:sp>
      <p:sp>
        <p:nvSpPr>
          <p:cNvPr id="4741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4113" name="Object 1"/>
          <p:cNvGraphicFramePr>
            <a:graphicFrameLocks noChangeAspect="1"/>
          </p:cNvGraphicFramePr>
          <p:nvPr/>
        </p:nvGraphicFramePr>
        <p:xfrm>
          <a:off x="2414588" y="1366838"/>
          <a:ext cx="22748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116" name="Equation" r:id="rId3" imgW="2247840" imgH="368280" progId="Equation.DSMT4">
                  <p:embed/>
                </p:oleObj>
              </mc:Choice>
              <mc:Fallback>
                <p:oleObj name="Equation" r:id="rId3" imgW="2247840" imgH="3682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588" y="1366838"/>
                        <a:ext cx="2274887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41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4115" name="Object 3"/>
          <p:cNvGraphicFramePr>
            <a:graphicFrameLocks noChangeAspect="1"/>
          </p:cNvGraphicFramePr>
          <p:nvPr/>
        </p:nvGraphicFramePr>
        <p:xfrm>
          <a:off x="2626060" y="3352131"/>
          <a:ext cx="19240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117" name="Equation" r:id="rId5" imgW="1917360" imgH="761760" progId="Equation.DSMT4">
                  <p:embed/>
                </p:oleObj>
              </mc:Choice>
              <mc:Fallback>
                <p:oleObj name="Equation" r:id="rId5" imgW="1917360" imgH="761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60" y="3352131"/>
                        <a:ext cx="192405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3279648" y="4133088"/>
            <a:ext cx="1450848" cy="85344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145536" y="2974848"/>
            <a:ext cx="1767840" cy="54864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42317"/>
          </a:xfrm>
        </p:spPr>
        <p:txBody>
          <a:bodyPr/>
          <a:lstStyle/>
          <a:p>
            <a:r>
              <a:rPr lang="en-US" dirty="0" smtClean="0"/>
              <a:t>Instead of dividing the capacity by 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, increase applied loads</a:t>
            </a:r>
          </a:p>
          <a:p>
            <a:r>
              <a:rPr lang="en-US" b="1" dirty="0" smtClean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Load </a:t>
            </a:r>
            <a:r>
              <a:rPr lang="en-US" b="1" dirty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factor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Symbol" pitchFamily="18" charset="2"/>
              </a:rPr>
              <a:t>l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 by which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applied loads must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multiplied just enough to cause the structure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fail</a:t>
            </a:r>
          </a:p>
          <a:p>
            <a:r>
              <a:rPr lang="en-US" dirty="0" smtClean="0"/>
              <a:t>Let a set of loads be </a:t>
            </a:r>
            <a:r>
              <a:rPr lang="en-US" b="1" dirty="0" smtClean="0"/>
              <a:t>F</a:t>
            </a:r>
            <a:r>
              <a:rPr lang="en-US" dirty="0" smtClean="0"/>
              <a:t> = {</a:t>
            </a:r>
            <a:r>
              <a:rPr lang="en-US" i="1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i="1" dirty="0" smtClean="0"/>
              <a:t>F</a:t>
            </a:r>
            <a:r>
              <a:rPr lang="en-US" i="1" baseline="-25000" dirty="0" smtClean="0"/>
              <a:t>N</a:t>
            </a:r>
            <a:r>
              <a:rPr lang="en-US" dirty="0" smtClean="0"/>
              <a:t>}</a:t>
            </a:r>
            <a:r>
              <a:rPr lang="en-US" baseline="30000" dirty="0" smtClean="0"/>
              <a:t>T</a:t>
            </a:r>
            <a:r>
              <a:rPr lang="en-US" dirty="0" smtClean="0"/>
              <a:t>. For a given failure strength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i</a:t>
            </a:r>
            <a:r>
              <a:rPr lang="en-US" dirty="0" smtClean="0"/>
              <a:t>, the load factor is defined by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 proportional loading with linear system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Load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 is the ratio between capacity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 should be designed in order to satisfy a given level of load factor</a:t>
            </a:r>
            <a:endParaRPr lang="en-US" dirty="0"/>
          </a:p>
        </p:txBody>
      </p:sp>
      <p:sp>
        <p:nvSpPr>
          <p:cNvPr id="4894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9473" name="Object 1"/>
          <p:cNvGraphicFramePr>
            <a:graphicFrameLocks noChangeAspect="1"/>
          </p:cNvGraphicFramePr>
          <p:nvPr/>
        </p:nvGraphicFramePr>
        <p:xfrm>
          <a:off x="3277807" y="3068955"/>
          <a:ext cx="15557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476" name="Equation" r:id="rId3" imgW="1562040" imgH="368280" progId="Equation.DSMT4">
                  <p:embed/>
                </p:oleObj>
              </mc:Choice>
              <mc:Fallback>
                <p:oleObj name="Equation" r:id="rId3" imgW="1562040" imgH="3682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807" y="3068955"/>
                        <a:ext cx="155575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9475" name="Object 3"/>
          <p:cNvGraphicFramePr>
            <a:graphicFrameLocks noChangeAspect="1"/>
          </p:cNvGraphicFramePr>
          <p:nvPr/>
        </p:nvGraphicFramePr>
        <p:xfrm>
          <a:off x="3370834" y="4192651"/>
          <a:ext cx="13271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477" name="Equation" r:id="rId5" imgW="1333440" imgH="761760" progId="Equation.DSMT4">
                  <p:embed/>
                </p:oleObj>
              </mc:Choice>
              <mc:Fallback>
                <p:oleObj name="Equation" r:id="rId5" imgW="1333440" imgH="761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834" y="4192651"/>
                        <a:ext cx="132715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the height h of cantilevered beam with 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 = 1.5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latin typeface="+mn-lt"/>
              </a:rPr>
              <a:t>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= 2.9</a:t>
            </a:r>
            <a:r>
              <a:rPr lang="en-US" dirty="0">
                <a:solidFill>
                  <a:schemeClr val="tx1"/>
                </a:solidFill>
                <a:latin typeface="+mn-lt"/>
                <a:sym typeface="Symbol"/>
              </a:rPr>
              <a:t>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10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4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ksi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=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2.25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in.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Allowable tip deflection </a:t>
            </a:r>
            <a:r>
              <a:rPr lang="en-US" i="1" dirty="0" err="1" smtClean="0"/>
              <a:t>D</a:t>
            </a:r>
            <a:r>
              <a:rPr lang="en-US" baseline="-25000" dirty="0" err="1" smtClean="0"/>
              <a:t>allowable</a:t>
            </a:r>
            <a:r>
              <a:rPr lang="en-US" dirty="0" smtClean="0"/>
              <a:t> = 2.5 in. (No need 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)</a:t>
            </a:r>
          </a:p>
          <a:p>
            <a:pPr marL="857250" lvl="1" indent="-457200"/>
            <a:r>
              <a:rPr lang="en-US" dirty="0" smtClean="0"/>
              <a:t>FE equation after applying BCs</a:t>
            </a:r>
          </a:p>
          <a:p>
            <a:pPr marL="857250" lvl="1" indent="-457200"/>
            <a:endParaRPr lang="en-US" dirty="0"/>
          </a:p>
          <a:p>
            <a:pPr marL="857250" lvl="1" indent="-457200"/>
            <a:endParaRPr lang="en-US" dirty="0" smtClean="0"/>
          </a:p>
          <a:p>
            <a:pPr marL="857250" lvl="1" indent="-457200">
              <a:spcBef>
                <a:spcPts val="1200"/>
              </a:spcBef>
            </a:pPr>
            <a:r>
              <a:rPr lang="en-US" dirty="0" smtClean="0"/>
              <a:t>FE solution</a:t>
            </a:r>
            <a:endParaRPr lang="en-US" dirty="0"/>
          </a:p>
        </p:txBody>
      </p:sp>
      <p:sp>
        <p:nvSpPr>
          <p:cNvPr id="4905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90497" name="Group 1"/>
          <p:cNvGrpSpPr>
            <a:grpSpLocks noChangeAspect="1"/>
          </p:cNvGrpSpPr>
          <p:nvPr/>
        </p:nvGrpSpPr>
        <p:grpSpPr bwMode="auto">
          <a:xfrm>
            <a:off x="1961146" y="4896852"/>
            <a:ext cx="5619750" cy="1685926"/>
            <a:chOff x="3951" y="2425"/>
            <a:chExt cx="4425" cy="1327"/>
          </a:xfrm>
        </p:grpSpPr>
        <p:sp>
          <p:nvSpPr>
            <p:cNvPr id="490508" name="Rectangle 12"/>
            <p:cNvSpPr>
              <a:spLocks noChangeArrowheads="1"/>
            </p:cNvSpPr>
            <p:nvPr/>
          </p:nvSpPr>
          <p:spPr bwMode="auto">
            <a:xfrm>
              <a:off x="4158" y="2752"/>
              <a:ext cx="3057" cy="32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7" name="Line 11"/>
            <p:cNvSpPr>
              <a:spLocks noChangeShapeType="1"/>
            </p:cNvSpPr>
            <p:nvPr/>
          </p:nvSpPr>
          <p:spPr bwMode="auto">
            <a:xfrm>
              <a:off x="4157" y="2449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6" name="Rectangle 10" descr="Wide upward diagonal"/>
            <p:cNvSpPr>
              <a:spLocks noChangeArrowheads="1"/>
            </p:cNvSpPr>
            <p:nvPr/>
          </p:nvSpPr>
          <p:spPr bwMode="auto">
            <a:xfrm>
              <a:off x="3951" y="2456"/>
              <a:ext cx="192" cy="85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5" name="Line 9"/>
            <p:cNvSpPr>
              <a:spLocks noChangeShapeType="1"/>
            </p:cNvSpPr>
            <p:nvPr/>
          </p:nvSpPr>
          <p:spPr bwMode="auto">
            <a:xfrm flipV="1">
              <a:off x="7208" y="3052"/>
              <a:ext cx="0" cy="6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4" name="Line 8"/>
            <p:cNvSpPr>
              <a:spLocks noChangeShapeType="1"/>
            </p:cNvSpPr>
            <p:nvPr/>
          </p:nvSpPr>
          <p:spPr bwMode="auto">
            <a:xfrm flipV="1">
              <a:off x="7215" y="2471"/>
              <a:ext cx="0" cy="2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3" name="Line 7"/>
            <p:cNvSpPr>
              <a:spLocks noChangeShapeType="1"/>
            </p:cNvSpPr>
            <p:nvPr/>
          </p:nvSpPr>
          <p:spPr bwMode="auto">
            <a:xfrm>
              <a:off x="4158" y="2567"/>
              <a:ext cx="30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2" name="Rectangle 6" descr="Light upward diagonal"/>
            <p:cNvSpPr>
              <a:spLocks noChangeArrowheads="1"/>
            </p:cNvSpPr>
            <p:nvPr/>
          </p:nvSpPr>
          <p:spPr bwMode="auto">
            <a:xfrm>
              <a:off x="7614" y="2744"/>
              <a:ext cx="310" cy="35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90501" name="Text Box 5"/>
            <p:cNvSpPr txBox="1">
              <a:spLocks noChangeArrowheads="1"/>
            </p:cNvSpPr>
            <p:nvPr/>
          </p:nvSpPr>
          <p:spPr bwMode="auto">
            <a:xfrm>
              <a:off x="7268" y="3477"/>
              <a:ext cx="1108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2,000 lb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0500" name="Text Box 4"/>
            <p:cNvSpPr txBox="1">
              <a:spLocks noChangeArrowheads="1"/>
            </p:cNvSpPr>
            <p:nvPr/>
          </p:nvSpPr>
          <p:spPr bwMode="auto">
            <a:xfrm>
              <a:off x="5142" y="2425"/>
              <a:ext cx="1108" cy="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= 100 in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0499" name="Text Box 3"/>
            <p:cNvSpPr txBox="1">
              <a:spLocks noChangeArrowheads="1"/>
            </p:cNvSpPr>
            <p:nvPr/>
          </p:nvSpPr>
          <p:spPr bwMode="auto">
            <a:xfrm>
              <a:off x="7921" y="2787"/>
              <a:ext cx="289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0498" name="Text Box 2"/>
            <p:cNvSpPr txBox="1">
              <a:spLocks noChangeArrowheads="1"/>
            </p:cNvSpPr>
            <p:nvPr/>
          </p:nvSpPr>
          <p:spPr bwMode="auto">
            <a:xfrm>
              <a:off x="7627" y="3051"/>
              <a:ext cx="289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w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905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0514" name="Object 18"/>
          <p:cNvGraphicFramePr>
            <a:graphicFrameLocks noChangeAspect="1"/>
          </p:cNvGraphicFramePr>
          <p:nvPr/>
        </p:nvGraphicFramePr>
        <p:xfrm>
          <a:off x="1070059" y="2373313"/>
          <a:ext cx="30638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19" name="Equation" r:id="rId3" imgW="3047760" imgH="711000" progId="Equation.DSMT4">
                  <p:embed/>
                </p:oleObj>
              </mc:Choice>
              <mc:Fallback>
                <p:oleObj name="Equation" r:id="rId3" imgW="3047760" imgH="7110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0059" y="2373313"/>
                        <a:ext cx="3063875" cy="696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05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0516" name="Object 20"/>
          <p:cNvGraphicFramePr>
            <a:graphicFrameLocks noChangeAspect="1"/>
          </p:cNvGraphicFramePr>
          <p:nvPr/>
        </p:nvGraphicFramePr>
        <p:xfrm>
          <a:off x="1091451" y="3523249"/>
          <a:ext cx="2855912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20" name="Equation" r:id="rId5" imgW="2844720" imgH="672840" progId="Equation.DSMT4">
                  <p:embed/>
                </p:oleObj>
              </mc:Choice>
              <mc:Fallback>
                <p:oleObj name="Equation" r:id="rId5" imgW="284472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1451" y="3523249"/>
                        <a:ext cx="2855912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05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0518" name="Object 22"/>
          <p:cNvGraphicFramePr>
            <a:graphicFrameLocks noChangeAspect="1"/>
          </p:cNvGraphicFramePr>
          <p:nvPr/>
        </p:nvGraphicFramePr>
        <p:xfrm>
          <a:off x="4969043" y="2834272"/>
          <a:ext cx="36195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21" name="Equation" r:id="rId7" imgW="3632040" imgH="1473120" progId="Equation.DSMT4">
                  <p:embed/>
                </p:oleObj>
              </mc:Choice>
              <mc:Fallback>
                <p:oleObj name="Equation" r:id="rId7" imgW="3632040" imgH="147312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9043" y="2834272"/>
                        <a:ext cx="3619500" cy="1463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2"/>
            </a:pPr>
            <a:r>
              <a:rPr lang="en-US" dirty="0" smtClean="0"/>
              <a:t>Failure strength = 40 </a:t>
            </a:r>
            <a:r>
              <a:rPr lang="en-US" dirty="0" err="1" smtClean="0"/>
              <a:t>ksi</a:t>
            </a:r>
            <a:r>
              <a:rPr lang="en-US" dirty="0" smtClean="0"/>
              <a:t> (Need 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)</a:t>
            </a:r>
          </a:p>
          <a:p>
            <a:pPr marL="857250" lvl="1" indent="-457200"/>
            <a:r>
              <a:rPr lang="en-US" dirty="0" smtClean="0"/>
              <a:t>Supporting moment at the wall</a:t>
            </a:r>
          </a:p>
          <a:p>
            <a:pPr marL="857250" lvl="1" indent="-457200"/>
            <a:endParaRPr lang="en-US" dirty="0"/>
          </a:p>
          <a:p>
            <a:pPr marL="857250" lvl="1" indent="-457200"/>
            <a:endParaRPr lang="en-US" dirty="0" smtClean="0"/>
          </a:p>
          <a:p>
            <a:pPr marL="857250" lvl="1" indent="-457200"/>
            <a:r>
              <a:rPr lang="en-US" dirty="0" smtClean="0"/>
              <a:t>Maximum stress at the wall</a:t>
            </a:r>
          </a:p>
          <a:p>
            <a:pPr marL="857250" lvl="1" indent="-457200"/>
            <a:endParaRPr lang="en-US" dirty="0"/>
          </a:p>
          <a:p>
            <a:pPr marL="857250" lvl="1" indent="-457200"/>
            <a:endParaRPr lang="en-US" dirty="0" smtClean="0"/>
          </a:p>
          <a:p>
            <a:pPr marL="857250" lvl="1" indent="-457200"/>
            <a:r>
              <a:rPr lang="en-US" dirty="0" smtClean="0"/>
              <a:t>Height calculation with the factor of safety</a:t>
            </a:r>
            <a:endParaRPr lang="en-US" dirty="0"/>
          </a:p>
        </p:txBody>
      </p:sp>
      <p:sp>
        <p:nvSpPr>
          <p:cNvPr id="4925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2545" name="Object 1"/>
          <p:cNvGraphicFramePr>
            <a:graphicFrameLocks noChangeAspect="1"/>
          </p:cNvGraphicFramePr>
          <p:nvPr/>
        </p:nvGraphicFramePr>
        <p:xfrm>
          <a:off x="1086184" y="1623178"/>
          <a:ext cx="505777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50" name="Equation" r:id="rId3" imgW="5029200" imgH="634680" progId="Equation.DSMT4">
                  <p:embed/>
                </p:oleObj>
              </mc:Choice>
              <mc:Fallback>
                <p:oleObj name="Equation" r:id="rId3" imgW="5029200" imgH="6346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184" y="1623178"/>
                        <a:ext cx="5057775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5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2547" name="Object 3"/>
          <p:cNvGraphicFramePr>
            <a:graphicFrameLocks noChangeAspect="1"/>
          </p:cNvGraphicFramePr>
          <p:nvPr/>
        </p:nvGraphicFramePr>
        <p:xfrm>
          <a:off x="1084597" y="2665747"/>
          <a:ext cx="21431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51" name="Equation" r:id="rId5" imgW="2120760" imgH="685800" progId="Equation.DSMT4">
                  <p:embed/>
                </p:oleObj>
              </mc:Choice>
              <mc:Fallback>
                <p:oleObj name="Equation" r:id="rId5" imgW="212076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597" y="2665747"/>
                        <a:ext cx="21431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5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2549" name="Object 5"/>
          <p:cNvGraphicFramePr>
            <a:graphicFrameLocks noChangeAspect="1"/>
          </p:cNvGraphicFramePr>
          <p:nvPr/>
        </p:nvGraphicFramePr>
        <p:xfrm>
          <a:off x="1025609" y="3861720"/>
          <a:ext cx="451485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52" name="Equation" r:id="rId7" imgW="4508280" imgH="685800" progId="Equation.DSMT4">
                  <p:embed/>
                </p:oleObj>
              </mc:Choice>
              <mc:Fallback>
                <p:oleObj name="Equation" r:id="rId7" imgW="450828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609" y="3861720"/>
                        <a:ext cx="451485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FULLY-STRESSED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complex structure with different failure criteria needs an iterative process to find the best design – </a:t>
            </a:r>
            <a:r>
              <a:rPr lang="en-US" b="1" dirty="0" smtClean="0">
                <a:solidFill>
                  <a:srgbClr val="002060"/>
                </a:solidFill>
              </a:rPr>
              <a:t>Intuitive design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Fully-Stressed Design</a:t>
            </a:r>
            <a:r>
              <a:rPr lang="en-US" dirty="0" smtClean="0"/>
              <a:t>: Very useful with stress and minimum gage constraints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From the observation that all members will be in the allowable stress level unless they reach the minimum gage</a:t>
            </a:r>
          </a:p>
          <a:p>
            <a:pPr lvl="1"/>
            <a:r>
              <a:rPr lang="en-US" dirty="0" smtClean="0"/>
              <a:t>It is based on an assumption that the effect of adding or removing material from a member is to change the stresses in that member</a:t>
            </a:r>
          </a:p>
          <a:p>
            <a:pPr lvl="1"/>
            <a:r>
              <a:rPr lang="en-US" dirty="0" smtClean="0"/>
              <a:t>Works well with </a:t>
            </a:r>
            <a:r>
              <a:rPr lang="en-US" b="1" dirty="0" smtClean="0">
                <a:solidFill>
                  <a:srgbClr val="002060"/>
                </a:solidFill>
              </a:rPr>
              <a:t>statically determinate</a:t>
            </a:r>
            <a:r>
              <a:rPr lang="en-US" dirty="0" smtClean="0"/>
              <a:t> structure (member force does not change when the cross-section increases)</a:t>
            </a:r>
            <a:endParaRPr lang="en-US" dirty="0"/>
          </a:p>
        </p:txBody>
      </p:sp>
      <p:sp>
        <p:nvSpPr>
          <p:cNvPr id="522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2241" name="Text Box 1"/>
          <p:cNvSpPr txBox="1">
            <a:spLocks noChangeArrowheads="1"/>
          </p:cNvSpPr>
          <p:nvPr/>
        </p:nvSpPr>
        <p:spPr bwMode="auto">
          <a:xfrm>
            <a:off x="1034716" y="2454441"/>
            <a:ext cx="6509084" cy="998621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the best design, each member of the structure that is not at its minimum gage is fully stressed under at least one of the design load conditions 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5357</TotalTime>
  <Words>2013</Words>
  <Application>Microsoft Office PowerPoint</Application>
  <PresentationFormat>On-screen Show (4:3)</PresentationFormat>
  <Paragraphs>446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Times New Roman</vt:lpstr>
      <vt:lpstr>Symbol</vt:lpstr>
      <vt:lpstr>바탕</vt:lpstr>
      <vt:lpstr>SimSun</vt:lpstr>
      <vt:lpstr>Default Design</vt:lpstr>
      <vt:lpstr>Equation</vt:lpstr>
      <vt:lpstr>CHAP 8 STRUCTURAL DESIGN USING FINITE ELEMENTS</vt:lpstr>
      <vt:lpstr>INTRODUCTION</vt:lpstr>
      <vt:lpstr>INTRODUCTION – STRUCTURAL DESIGN</vt:lpstr>
      <vt:lpstr>SAFETY MARGIN</vt:lpstr>
      <vt:lpstr>SAFETY MARGIN cont.</vt:lpstr>
      <vt:lpstr>LOAD FACTOR</vt:lpstr>
      <vt:lpstr>EXAMPLE</vt:lpstr>
      <vt:lpstr>EXAMPLE cont.</vt:lpstr>
      <vt:lpstr>FULLY-STRESSED DESIGN</vt:lpstr>
      <vt:lpstr>FSD cont.</vt:lpstr>
      <vt:lpstr>FSD cont.</vt:lpstr>
      <vt:lpstr>FSD EXAMPLE – CANTILEVERED BEAM</vt:lpstr>
      <vt:lpstr>DESIGN PARAMETERS</vt:lpstr>
      <vt:lpstr>DESIGN PARAMETERS cont.</vt:lpstr>
      <vt:lpstr>DESIGN PARAMETERS cont.</vt:lpstr>
      <vt:lpstr>PARAMETER STUDY – SENSITIVITY ANALYSIS</vt:lpstr>
      <vt:lpstr>SENSITIVITY ANALYSIS</vt:lpstr>
      <vt:lpstr>SENSITIVITY ANALYSIS cont.</vt:lpstr>
      <vt:lpstr>SENSITIVITY ANALYSIS cont.</vt:lpstr>
      <vt:lpstr>FINITE DIFFERENCE SENSITIVITY</vt:lpstr>
      <vt:lpstr>FINITE DIFFERENCE SENSITIVITY cont.</vt:lpstr>
      <vt:lpstr>EXAMPLE – CANTILEVERED BEAM</vt:lpstr>
      <vt:lpstr>EXAMPLE – CANTILEVERED BEAM cont.</vt:lpstr>
      <vt:lpstr>STRUCTURAL OPTIMIZATION</vt:lpstr>
      <vt:lpstr>OPTIMIZATION FLOW CHART</vt:lpstr>
      <vt:lpstr>THREE-STEP PROBLEM FORMULATION</vt:lpstr>
      <vt:lpstr>STANDARD FORM</vt:lpstr>
      <vt:lpstr>BEER CAN EXAMPLE</vt:lpstr>
      <vt:lpstr>BEER CAN EXAMPLE cont.</vt:lpstr>
      <vt:lpstr>GLOBAL OPTIMIZATION</vt:lpstr>
      <vt:lpstr>GRAPHICAL OPTIMIZATION</vt:lpstr>
      <vt:lpstr>EXAMPLE – BEER CAN OPTIMIZATION</vt:lpstr>
      <vt:lpstr>NUMERICAL METHODS</vt:lpstr>
      <vt:lpstr>NUMERICAL METHOD cont.</vt:lpstr>
      <vt:lpstr>NUMERICAL METHOD cont.</vt:lpstr>
      <vt:lpstr>OPTIMIZATION USING EXCEL SOLVER</vt:lpstr>
    </vt:vector>
  </TitlesOfParts>
  <Company>The 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EML 4500 FINITE ELEMENT ANALYSIS AND DESIGN</dc:title>
  <dc:creator>Nam Ho Kim</dc:creator>
  <cp:lastModifiedBy>Nam Ho Kim</cp:lastModifiedBy>
  <cp:revision>132</cp:revision>
  <cp:lastPrinted>2012-04-20T15:13:53Z</cp:lastPrinted>
  <dcterms:created xsi:type="dcterms:W3CDTF">2004-08-20T00:16:17Z</dcterms:created>
  <dcterms:modified xsi:type="dcterms:W3CDTF">2012-04-20T15:23:59Z</dcterms:modified>
</cp:coreProperties>
</file>