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200" d="100"/>
          <a:sy n="200" d="100"/>
        </p:scale>
        <p:origin x="-1254" y="-3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3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582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50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4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91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92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96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28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92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7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1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93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30"/>
          <p:cNvGrpSpPr/>
          <p:nvPr/>
        </p:nvGrpSpPr>
        <p:grpSpPr>
          <a:xfrm>
            <a:off x="1531426" y="394978"/>
            <a:ext cx="3446921" cy="2965642"/>
            <a:chOff x="1314450" y="573208"/>
            <a:chExt cx="3446921" cy="2965642"/>
          </a:xfrm>
        </p:grpSpPr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1546225" y="3090863"/>
              <a:ext cx="3081337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1546225" y="654050"/>
              <a:ext cx="3081337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flipV="1">
              <a:off x="1546225" y="3059113"/>
              <a:ext cx="0" cy="3175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V="1">
              <a:off x="1930400" y="3059113"/>
              <a:ext cx="0" cy="3175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V="1">
              <a:off x="2316163" y="3059113"/>
              <a:ext cx="0" cy="3175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V="1">
              <a:off x="2701925" y="3059113"/>
              <a:ext cx="0" cy="3175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V="1">
              <a:off x="3086100" y="3059113"/>
              <a:ext cx="0" cy="3175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 flipV="1">
              <a:off x="3471863" y="3059113"/>
              <a:ext cx="0" cy="3175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V="1">
              <a:off x="3857625" y="3059113"/>
              <a:ext cx="0" cy="3175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 flipV="1">
              <a:off x="4243388" y="3059113"/>
              <a:ext cx="0" cy="3175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 flipV="1">
              <a:off x="4627563" y="3059113"/>
              <a:ext cx="0" cy="3175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1546225" y="654050"/>
              <a:ext cx="0" cy="30162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1930400" y="654050"/>
              <a:ext cx="0" cy="30162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2316163" y="654050"/>
              <a:ext cx="0" cy="30162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2701925" y="654050"/>
              <a:ext cx="0" cy="30162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3086100" y="654050"/>
              <a:ext cx="0" cy="30162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3471863" y="654050"/>
              <a:ext cx="0" cy="30162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3857625" y="654050"/>
              <a:ext cx="0" cy="30162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4243388" y="654050"/>
              <a:ext cx="0" cy="30162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4627563" y="654050"/>
              <a:ext cx="0" cy="30162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1466850" y="3146425"/>
              <a:ext cx="21159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420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1851025" y="3146425"/>
              <a:ext cx="21159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440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2241550" y="3146425"/>
              <a:ext cx="21159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460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2625725" y="3146425"/>
              <a:ext cx="21159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480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3008313" y="3146425"/>
              <a:ext cx="21159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500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3392488" y="3146425"/>
              <a:ext cx="21159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520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3783013" y="3146425"/>
              <a:ext cx="21159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540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4167188" y="3146425"/>
              <a:ext cx="21159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560</a:t>
              </a:r>
              <a:endPara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4549775" y="3146425"/>
              <a:ext cx="21159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580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 flipV="1">
              <a:off x="1546225" y="654050"/>
              <a:ext cx="0" cy="2436812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 flipV="1">
              <a:off x="4627563" y="654050"/>
              <a:ext cx="0" cy="2436812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Line 37"/>
            <p:cNvSpPr>
              <a:spLocks noChangeShapeType="1"/>
            </p:cNvSpPr>
            <p:nvPr/>
          </p:nvSpPr>
          <p:spPr bwMode="auto">
            <a:xfrm>
              <a:off x="1546225" y="3090863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Line 38"/>
            <p:cNvSpPr>
              <a:spLocks noChangeShapeType="1"/>
            </p:cNvSpPr>
            <p:nvPr/>
          </p:nvSpPr>
          <p:spPr bwMode="auto">
            <a:xfrm>
              <a:off x="1546225" y="2786063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Line 39"/>
            <p:cNvSpPr>
              <a:spLocks noChangeShapeType="1"/>
            </p:cNvSpPr>
            <p:nvPr/>
          </p:nvSpPr>
          <p:spPr bwMode="auto">
            <a:xfrm>
              <a:off x="1546225" y="2481263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Line 40"/>
            <p:cNvSpPr>
              <a:spLocks noChangeShapeType="1"/>
            </p:cNvSpPr>
            <p:nvPr/>
          </p:nvSpPr>
          <p:spPr bwMode="auto">
            <a:xfrm>
              <a:off x="1546225" y="2176463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1546225" y="1871663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Line 42"/>
            <p:cNvSpPr>
              <a:spLocks noChangeShapeType="1"/>
            </p:cNvSpPr>
            <p:nvPr/>
          </p:nvSpPr>
          <p:spPr bwMode="auto">
            <a:xfrm>
              <a:off x="1546225" y="1566863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Line 43"/>
            <p:cNvSpPr>
              <a:spLocks noChangeShapeType="1"/>
            </p:cNvSpPr>
            <p:nvPr/>
          </p:nvSpPr>
          <p:spPr bwMode="auto">
            <a:xfrm>
              <a:off x="1546225" y="1262063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1546225" y="958850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Line 45"/>
            <p:cNvSpPr>
              <a:spLocks noChangeShapeType="1"/>
            </p:cNvSpPr>
            <p:nvPr/>
          </p:nvSpPr>
          <p:spPr bwMode="auto">
            <a:xfrm>
              <a:off x="1546225" y="654050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Line 46"/>
            <p:cNvSpPr>
              <a:spLocks noChangeShapeType="1"/>
            </p:cNvSpPr>
            <p:nvPr/>
          </p:nvSpPr>
          <p:spPr bwMode="auto">
            <a:xfrm flipH="1">
              <a:off x="4597400" y="3090863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 flipH="1">
              <a:off x="4597400" y="2786063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Line 48"/>
            <p:cNvSpPr>
              <a:spLocks noChangeShapeType="1"/>
            </p:cNvSpPr>
            <p:nvPr/>
          </p:nvSpPr>
          <p:spPr bwMode="auto">
            <a:xfrm flipH="1">
              <a:off x="4597400" y="2481263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Line 49"/>
            <p:cNvSpPr>
              <a:spLocks noChangeShapeType="1"/>
            </p:cNvSpPr>
            <p:nvPr/>
          </p:nvSpPr>
          <p:spPr bwMode="auto">
            <a:xfrm flipH="1">
              <a:off x="4597400" y="2176463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Line 50"/>
            <p:cNvSpPr>
              <a:spLocks noChangeShapeType="1"/>
            </p:cNvSpPr>
            <p:nvPr/>
          </p:nvSpPr>
          <p:spPr bwMode="auto">
            <a:xfrm flipH="1">
              <a:off x="4597400" y="1871663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Line 51"/>
            <p:cNvSpPr>
              <a:spLocks noChangeShapeType="1"/>
            </p:cNvSpPr>
            <p:nvPr/>
          </p:nvSpPr>
          <p:spPr bwMode="auto">
            <a:xfrm flipH="1">
              <a:off x="4597400" y="1566863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Line 52"/>
            <p:cNvSpPr>
              <a:spLocks noChangeShapeType="1"/>
            </p:cNvSpPr>
            <p:nvPr/>
          </p:nvSpPr>
          <p:spPr bwMode="auto">
            <a:xfrm flipH="1">
              <a:off x="4597400" y="1262063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Line 53"/>
            <p:cNvSpPr>
              <a:spLocks noChangeShapeType="1"/>
            </p:cNvSpPr>
            <p:nvPr/>
          </p:nvSpPr>
          <p:spPr bwMode="auto">
            <a:xfrm flipH="1">
              <a:off x="4597400" y="958850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Line 54"/>
            <p:cNvSpPr>
              <a:spLocks noChangeShapeType="1"/>
            </p:cNvSpPr>
            <p:nvPr/>
          </p:nvSpPr>
          <p:spPr bwMode="auto">
            <a:xfrm flipH="1">
              <a:off x="4597400" y="654050"/>
              <a:ext cx="30162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1412875" y="3010021"/>
              <a:ext cx="7053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7" name="Rectangle 56"/>
            <p:cNvSpPr>
              <a:spLocks noChangeArrowheads="1"/>
            </p:cNvSpPr>
            <p:nvPr/>
          </p:nvSpPr>
          <p:spPr bwMode="auto">
            <a:xfrm>
              <a:off x="1363663" y="2705221"/>
              <a:ext cx="141064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20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1363663" y="2398833"/>
              <a:ext cx="141064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40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>
              <a:off x="1363663" y="2094033"/>
              <a:ext cx="141064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60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>
              <a:off x="1363663" y="1795583"/>
              <a:ext cx="141064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80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1314450" y="1489196"/>
              <a:ext cx="21159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100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1314450" y="1184396"/>
              <a:ext cx="21159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120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1314450" y="879596"/>
              <a:ext cx="21159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140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1314450" y="573208"/>
              <a:ext cx="21159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160</a:t>
              </a:r>
              <a:endPara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1789113" y="2908300"/>
              <a:ext cx="177800" cy="182562"/>
            </a:xfrm>
            <a:custGeom>
              <a:avLst/>
              <a:gdLst>
                <a:gd name="T0" fmla="*/ 0 w 112"/>
                <a:gd name="T1" fmla="*/ 115 h 115"/>
                <a:gd name="T2" fmla="*/ 0 w 112"/>
                <a:gd name="T3" fmla="*/ 0 h 115"/>
                <a:gd name="T4" fmla="*/ 112 w 112"/>
                <a:gd name="T5" fmla="*/ 0 h 115"/>
                <a:gd name="T6" fmla="*/ 0 w 112"/>
                <a:gd name="T7" fmla="*/ 115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115">
                  <a:moveTo>
                    <a:pt x="0" y="115"/>
                  </a:moveTo>
                  <a:lnTo>
                    <a:pt x="0" y="0"/>
                  </a:lnTo>
                  <a:lnTo>
                    <a:pt x="112" y="0"/>
                  </a:lnTo>
                  <a:lnTo>
                    <a:pt x="0" y="115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1789113" y="2908300"/>
              <a:ext cx="177800" cy="182562"/>
            </a:xfrm>
            <a:custGeom>
              <a:avLst/>
              <a:gdLst>
                <a:gd name="T0" fmla="*/ 0 w 112"/>
                <a:gd name="T1" fmla="*/ 115 h 115"/>
                <a:gd name="T2" fmla="*/ 112 w 112"/>
                <a:gd name="T3" fmla="*/ 0 h 115"/>
                <a:gd name="T4" fmla="*/ 112 w 112"/>
                <a:gd name="T5" fmla="*/ 115 h 115"/>
                <a:gd name="T6" fmla="*/ 0 w 112"/>
                <a:gd name="T7" fmla="*/ 115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115">
                  <a:moveTo>
                    <a:pt x="0" y="115"/>
                  </a:moveTo>
                  <a:lnTo>
                    <a:pt x="112" y="0"/>
                  </a:lnTo>
                  <a:lnTo>
                    <a:pt x="112" y="115"/>
                  </a:lnTo>
                  <a:lnTo>
                    <a:pt x="0" y="115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1966913" y="2816225"/>
              <a:ext cx="177800" cy="274637"/>
            </a:xfrm>
            <a:custGeom>
              <a:avLst/>
              <a:gdLst>
                <a:gd name="T0" fmla="*/ 0 w 112"/>
                <a:gd name="T1" fmla="*/ 173 h 173"/>
                <a:gd name="T2" fmla="*/ 0 w 112"/>
                <a:gd name="T3" fmla="*/ 0 h 173"/>
                <a:gd name="T4" fmla="*/ 112 w 112"/>
                <a:gd name="T5" fmla="*/ 0 h 173"/>
                <a:gd name="T6" fmla="*/ 0 w 112"/>
                <a:gd name="T7" fmla="*/ 17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173">
                  <a:moveTo>
                    <a:pt x="0" y="173"/>
                  </a:moveTo>
                  <a:lnTo>
                    <a:pt x="0" y="0"/>
                  </a:lnTo>
                  <a:lnTo>
                    <a:pt x="112" y="0"/>
                  </a:lnTo>
                  <a:lnTo>
                    <a:pt x="0" y="173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1966913" y="2816225"/>
              <a:ext cx="177800" cy="274637"/>
            </a:xfrm>
            <a:custGeom>
              <a:avLst/>
              <a:gdLst>
                <a:gd name="T0" fmla="*/ 0 w 112"/>
                <a:gd name="T1" fmla="*/ 173 h 173"/>
                <a:gd name="T2" fmla="*/ 112 w 112"/>
                <a:gd name="T3" fmla="*/ 0 h 173"/>
                <a:gd name="T4" fmla="*/ 112 w 112"/>
                <a:gd name="T5" fmla="*/ 173 h 173"/>
                <a:gd name="T6" fmla="*/ 0 w 112"/>
                <a:gd name="T7" fmla="*/ 17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173">
                  <a:moveTo>
                    <a:pt x="0" y="173"/>
                  </a:moveTo>
                  <a:lnTo>
                    <a:pt x="112" y="0"/>
                  </a:lnTo>
                  <a:lnTo>
                    <a:pt x="112" y="173"/>
                  </a:lnTo>
                  <a:lnTo>
                    <a:pt x="0" y="173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2144713" y="2693988"/>
              <a:ext cx="176212" cy="396875"/>
            </a:xfrm>
            <a:custGeom>
              <a:avLst/>
              <a:gdLst>
                <a:gd name="T0" fmla="*/ 0 w 111"/>
                <a:gd name="T1" fmla="*/ 250 h 250"/>
                <a:gd name="T2" fmla="*/ 0 w 111"/>
                <a:gd name="T3" fmla="*/ 0 h 250"/>
                <a:gd name="T4" fmla="*/ 111 w 111"/>
                <a:gd name="T5" fmla="*/ 0 h 250"/>
                <a:gd name="T6" fmla="*/ 0 w 111"/>
                <a:gd name="T7" fmla="*/ 25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1" h="250">
                  <a:moveTo>
                    <a:pt x="0" y="250"/>
                  </a:moveTo>
                  <a:lnTo>
                    <a:pt x="0" y="0"/>
                  </a:lnTo>
                  <a:lnTo>
                    <a:pt x="111" y="0"/>
                  </a:lnTo>
                  <a:lnTo>
                    <a:pt x="0" y="25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2144713" y="2693988"/>
              <a:ext cx="176212" cy="396875"/>
            </a:xfrm>
            <a:custGeom>
              <a:avLst/>
              <a:gdLst>
                <a:gd name="T0" fmla="*/ 0 w 111"/>
                <a:gd name="T1" fmla="*/ 250 h 250"/>
                <a:gd name="T2" fmla="*/ 111 w 111"/>
                <a:gd name="T3" fmla="*/ 0 h 250"/>
                <a:gd name="T4" fmla="*/ 111 w 111"/>
                <a:gd name="T5" fmla="*/ 250 h 250"/>
                <a:gd name="T6" fmla="*/ 0 w 111"/>
                <a:gd name="T7" fmla="*/ 25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1" h="250">
                  <a:moveTo>
                    <a:pt x="0" y="250"/>
                  </a:moveTo>
                  <a:lnTo>
                    <a:pt x="111" y="0"/>
                  </a:lnTo>
                  <a:lnTo>
                    <a:pt x="111" y="250"/>
                  </a:lnTo>
                  <a:lnTo>
                    <a:pt x="0" y="25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2320925" y="2162175"/>
              <a:ext cx="177800" cy="928687"/>
            </a:xfrm>
            <a:custGeom>
              <a:avLst/>
              <a:gdLst>
                <a:gd name="T0" fmla="*/ 0 w 112"/>
                <a:gd name="T1" fmla="*/ 585 h 585"/>
                <a:gd name="T2" fmla="*/ 0 w 112"/>
                <a:gd name="T3" fmla="*/ 0 h 585"/>
                <a:gd name="T4" fmla="*/ 112 w 112"/>
                <a:gd name="T5" fmla="*/ 0 h 585"/>
                <a:gd name="T6" fmla="*/ 0 w 112"/>
                <a:gd name="T7" fmla="*/ 585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585">
                  <a:moveTo>
                    <a:pt x="0" y="585"/>
                  </a:moveTo>
                  <a:lnTo>
                    <a:pt x="0" y="0"/>
                  </a:lnTo>
                  <a:lnTo>
                    <a:pt x="112" y="0"/>
                  </a:lnTo>
                  <a:lnTo>
                    <a:pt x="0" y="585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2320925" y="2162175"/>
              <a:ext cx="177800" cy="928687"/>
            </a:xfrm>
            <a:custGeom>
              <a:avLst/>
              <a:gdLst>
                <a:gd name="T0" fmla="*/ 0 w 112"/>
                <a:gd name="T1" fmla="*/ 585 h 585"/>
                <a:gd name="T2" fmla="*/ 112 w 112"/>
                <a:gd name="T3" fmla="*/ 0 h 585"/>
                <a:gd name="T4" fmla="*/ 112 w 112"/>
                <a:gd name="T5" fmla="*/ 585 h 585"/>
                <a:gd name="T6" fmla="*/ 0 w 112"/>
                <a:gd name="T7" fmla="*/ 585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585">
                  <a:moveTo>
                    <a:pt x="0" y="585"/>
                  </a:moveTo>
                  <a:lnTo>
                    <a:pt x="112" y="0"/>
                  </a:lnTo>
                  <a:lnTo>
                    <a:pt x="112" y="585"/>
                  </a:lnTo>
                  <a:lnTo>
                    <a:pt x="0" y="585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2498725" y="1704975"/>
              <a:ext cx="177800" cy="1385887"/>
            </a:xfrm>
            <a:custGeom>
              <a:avLst/>
              <a:gdLst>
                <a:gd name="T0" fmla="*/ 0 w 112"/>
                <a:gd name="T1" fmla="*/ 873 h 873"/>
                <a:gd name="T2" fmla="*/ 0 w 112"/>
                <a:gd name="T3" fmla="*/ 0 h 873"/>
                <a:gd name="T4" fmla="*/ 112 w 112"/>
                <a:gd name="T5" fmla="*/ 0 h 873"/>
                <a:gd name="T6" fmla="*/ 0 w 112"/>
                <a:gd name="T7" fmla="*/ 873 h 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873">
                  <a:moveTo>
                    <a:pt x="0" y="873"/>
                  </a:moveTo>
                  <a:lnTo>
                    <a:pt x="0" y="0"/>
                  </a:lnTo>
                  <a:lnTo>
                    <a:pt x="112" y="0"/>
                  </a:lnTo>
                  <a:lnTo>
                    <a:pt x="0" y="873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2498725" y="1704975"/>
              <a:ext cx="177800" cy="1385887"/>
            </a:xfrm>
            <a:custGeom>
              <a:avLst/>
              <a:gdLst>
                <a:gd name="T0" fmla="*/ 0 w 112"/>
                <a:gd name="T1" fmla="*/ 873 h 873"/>
                <a:gd name="T2" fmla="*/ 112 w 112"/>
                <a:gd name="T3" fmla="*/ 0 h 873"/>
                <a:gd name="T4" fmla="*/ 112 w 112"/>
                <a:gd name="T5" fmla="*/ 873 h 873"/>
                <a:gd name="T6" fmla="*/ 0 w 112"/>
                <a:gd name="T7" fmla="*/ 873 h 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873">
                  <a:moveTo>
                    <a:pt x="0" y="873"/>
                  </a:moveTo>
                  <a:lnTo>
                    <a:pt x="112" y="0"/>
                  </a:lnTo>
                  <a:lnTo>
                    <a:pt x="112" y="873"/>
                  </a:lnTo>
                  <a:lnTo>
                    <a:pt x="0" y="873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2676525" y="1277938"/>
              <a:ext cx="177800" cy="1812925"/>
            </a:xfrm>
            <a:custGeom>
              <a:avLst/>
              <a:gdLst>
                <a:gd name="T0" fmla="*/ 0 w 112"/>
                <a:gd name="T1" fmla="*/ 1142 h 1142"/>
                <a:gd name="T2" fmla="*/ 0 w 112"/>
                <a:gd name="T3" fmla="*/ 0 h 1142"/>
                <a:gd name="T4" fmla="*/ 112 w 112"/>
                <a:gd name="T5" fmla="*/ 0 h 1142"/>
                <a:gd name="T6" fmla="*/ 0 w 112"/>
                <a:gd name="T7" fmla="*/ 1142 h 1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1142">
                  <a:moveTo>
                    <a:pt x="0" y="1142"/>
                  </a:moveTo>
                  <a:lnTo>
                    <a:pt x="0" y="0"/>
                  </a:lnTo>
                  <a:lnTo>
                    <a:pt x="112" y="0"/>
                  </a:lnTo>
                  <a:lnTo>
                    <a:pt x="0" y="114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2676525" y="1277938"/>
              <a:ext cx="177800" cy="1812925"/>
            </a:xfrm>
            <a:custGeom>
              <a:avLst/>
              <a:gdLst>
                <a:gd name="T0" fmla="*/ 0 w 112"/>
                <a:gd name="T1" fmla="*/ 1142 h 1142"/>
                <a:gd name="T2" fmla="*/ 112 w 112"/>
                <a:gd name="T3" fmla="*/ 0 h 1142"/>
                <a:gd name="T4" fmla="*/ 112 w 112"/>
                <a:gd name="T5" fmla="*/ 1142 h 1142"/>
                <a:gd name="T6" fmla="*/ 0 w 112"/>
                <a:gd name="T7" fmla="*/ 1142 h 1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1142">
                  <a:moveTo>
                    <a:pt x="0" y="1142"/>
                  </a:moveTo>
                  <a:lnTo>
                    <a:pt x="112" y="0"/>
                  </a:lnTo>
                  <a:lnTo>
                    <a:pt x="112" y="1142"/>
                  </a:lnTo>
                  <a:lnTo>
                    <a:pt x="0" y="114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2854325" y="973138"/>
              <a:ext cx="177800" cy="2117725"/>
            </a:xfrm>
            <a:custGeom>
              <a:avLst/>
              <a:gdLst>
                <a:gd name="T0" fmla="*/ 0 w 112"/>
                <a:gd name="T1" fmla="*/ 1334 h 1334"/>
                <a:gd name="T2" fmla="*/ 0 w 112"/>
                <a:gd name="T3" fmla="*/ 0 h 1334"/>
                <a:gd name="T4" fmla="*/ 112 w 112"/>
                <a:gd name="T5" fmla="*/ 0 h 1334"/>
                <a:gd name="T6" fmla="*/ 0 w 112"/>
                <a:gd name="T7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1334">
                  <a:moveTo>
                    <a:pt x="0" y="1334"/>
                  </a:moveTo>
                  <a:lnTo>
                    <a:pt x="0" y="0"/>
                  </a:lnTo>
                  <a:lnTo>
                    <a:pt x="112" y="0"/>
                  </a:lnTo>
                  <a:lnTo>
                    <a:pt x="0" y="1334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2854325" y="973138"/>
              <a:ext cx="177800" cy="2117725"/>
            </a:xfrm>
            <a:custGeom>
              <a:avLst/>
              <a:gdLst>
                <a:gd name="T0" fmla="*/ 0 w 112"/>
                <a:gd name="T1" fmla="*/ 1334 h 1334"/>
                <a:gd name="T2" fmla="*/ 112 w 112"/>
                <a:gd name="T3" fmla="*/ 0 h 1334"/>
                <a:gd name="T4" fmla="*/ 112 w 112"/>
                <a:gd name="T5" fmla="*/ 1334 h 1334"/>
                <a:gd name="T6" fmla="*/ 0 w 112"/>
                <a:gd name="T7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1334">
                  <a:moveTo>
                    <a:pt x="0" y="1334"/>
                  </a:moveTo>
                  <a:lnTo>
                    <a:pt x="112" y="0"/>
                  </a:lnTo>
                  <a:lnTo>
                    <a:pt x="112" y="1334"/>
                  </a:lnTo>
                  <a:lnTo>
                    <a:pt x="0" y="1334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3032125" y="776288"/>
              <a:ext cx="176212" cy="2314575"/>
            </a:xfrm>
            <a:custGeom>
              <a:avLst/>
              <a:gdLst>
                <a:gd name="T0" fmla="*/ 0 w 111"/>
                <a:gd name="T1" fmla="*/ 1458 h 1458"/>
                <a:gd name="T2" fmla="*/ 0 w 111"/>
                <a:gd name="T3" fmla="*/ 0 h 1458"/>
                <a:gd name="T4" fmla="*/ 111 w 111"/>
                <a:gd name="T5" fmla="*/ 0 h 1458"/>
                <a:gd name="T6" fmla="*/ 0 w 111"/>
                <a:gd name="T7" fmla="*/ 1458 h 1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1" h="1458">
                  <a:moveTo>
                    <a:pt x="0" y="1458"/>
                  </a:moveTo>
                  <a:lnTo>
                    <a:pt x="0" y="0"/>
                  </a:lnTo>
                  <a:lnTo>
                    <a:pt x="111" y="0"/>
                  </a:lnTo>
                  <a:lnTo>
                    <a:pt x="0" y="1458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3032125" y="776288"/>
              <a:ext cx="176212" cy="2314575"/>
            </a:xfrm>
            <a:custGeom>
              <a:avLst/>
              <a:gdLst>
                <a:gd name="T0" fmla="*/ 0 w 111"/>
                <a:gd name="T1" fmla="*/ 1458 h 1458"/>
                <a:gd name="T2" fmla="*/ 111 w 111"/>
                <a:gd name="T3" fmla="*/ 0 h 1458"/>
                <a:gd name="T4" fmla="*/ 111 w 111"/>
                <a:gd name="T5" fmla="*/ 1458 h 1458"/>
                <a:gd name="T6" fmla="*/ 0 w 111"/>
                <a:gd name="T7" fmla="*/ 1458 h 1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1" h="1458">
                  <a:moveTo>
                    <a:pt x="0" y="1458"/>
                  </a:moveTo>
                  <a:lnTo>
                    <a:pt x="111" y="0"/>
                  </a:lnTo>
                  <a:lnTo>
                    <a:pt x="111" y="1458"/>
                  </a:lnTo>
                  <a:lnTo>
                    <a:pt x="0" y="1458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3208338" y="1370013"/>
              <a:ext cx="177800" cy="1720850"/>
            </a:xfrm>
            <a:custGeom>
              <a:avLst/>
              <a:gdLst>
                <a:gd name="T0" fmla="*/ 0 w 112"/>
                <a:gd name="T1" fmla="*/ 1084 h 1084"/>
                <a:gd name="T2" fmla="*/ 0 w 112"/>
                <a:gd name="T3" fmla="*/ 0 h 1084"/>
                <a:gd name="T4" fmla="*/ 112 w 112"/>
                <a:gd name="T5" fmla="*/ 0 h 1084"/>
                <a:gd name="T6" fmla="*/ 0 w 112"/>
                <a:gd name="T7" fmla="*/ 1084 h 10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1084">
                  <a:moveTo>
                    <a:pt x="0" y="1084"/>
                  </a:moveTo>
                  <a:lnTo>
                    <a:pt x="0" y="0"/>
                  </a:lnTo>
                  <a:lnTo>
                    <a:pt x="112" y="0"/>
                  </a:lnTo>
                  <a:lnTo>
                    <a:pt x="0" y="1084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3208338" y="1370013"/>
              <a:ext cx="177800" cy="1720850"/>
            </a:xfrm>
            <a:custGeom>
              <a:avLst/>
              <a:gdLst>
                <a:gd name="T0" fmla="*/ 0 w 112"/>
                <a:gd name="T1" fmla="*/ 1084 h 1084"/>
                <a:gd name="T2" fmla="*/ 112 w 112"/>
                <a:gd name="T3" fmla="*/ 0 h 1084"/>
                <a:gd name="T4" fmla="*/ 112 w 112"/>
                <a:gd name="T5" fmla="*/ 1084 h 1084"/>
                <a:gd name="T6" fmla="*/ 0 w 112"/>
                <a:gd name="T7" fmla="*/ 1084 h 10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1084">
                  <a:moveTo>
                    <a:pt x="0" y="1084"/>
                  </a:moveTo>
                  <a:lnTo>
                    <a:pt x="112" y="0"/>
                  </a:lnTo>
                  <a:lnTo>
                    <a:pt x="112" y="1084"/>
                  </a:lnTo>
                  <a:lnTo>
                    <a:pt x="0" y="1084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3386138" y="1370013"/>
              <a:ext cx="177800" cy="1720850"/>
            </a:xfrm>
            <a:custGeom>
              <a:avLst/>
              <a:gdLst>
                <a:gd name="T0" fmla="*/ 0 w 112"/>
                <a:gd name="T1" fmla="*/ 1084 h 1084"/>
                <a:gd name="T2" fmla="*/ 0 w 112"/>
                <a:gd name="T3" fmla="*/ 0 h 1084"/>
                <a:gd name="T4" fmla="*/ 112 w 112"/>
                <a:gd name="T5" fmla="*/ 0 h 1084"/>
                <a:gd name="T6" fmla="*/ 0 w 112"/>
                <a:gd name="T7" fmla="*/ 1084 h 10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1084">
                  <a:moveTo>
                    <a:pt x="0" y="1084"/>
                  </a:moveTo>
                  <a:lnTo>
                    <a:pt x="0" y="0"/>
                  </a:lnTo>
                  <a:lnTo>
                    <a:pt x="112" y="0"/>
                  </a:lnTo>
                  <a:lnTo>
                    <a:pt x="0" y="1084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3386138" y="1370013"/>
              <a:ext cx="177800" cy="1720850"/>
            </a:xfrm>
            <a:custGeom>
              <a:avLst/>
              <a:gdLst>
                <a:gd name="T0" fmla="*/ 0 w 112"/>
                <a:gd name="T1" fmla="*/ 1084 h 1084"/>
                <a:gd name="T2" fmla="*/ 112 w 112"/>
                <a:gd name="T3" fmla="*/ 0 h 1084"/>
                <a:gd name="T4" fmla="*/ 112 w 112"/>
                <a:gd name="T5" fmla="*/ 1084 h 1084"/>
                <a:gd name="T6" fmla="*/ 0 w 112"/>
                <a:gd name="T7" fmla="*/ 1084 h 10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1084">
                  <a:moveTo>
                    <a:pt x="0" y="1084"/>
                  </a:moveTo>
                  <a:lnTo>
                    <a:pt x="112" y="0"/>
                  </a:lnTo>
                  <a:lnTo>
                    <a:pt x="112" y="1084"/>
                  </a:lnTo>
                  <a:lnTo>
                    <a:pt x="0" y="1084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3563938" y="2192338"/>
              <a:ext cx="177800" cy="898525"/>
            </a:xfrm>
            <a:custGeom>
              <a:avLst/>
              <a:gdLst>
                <a:gd name="T0" fmla="*/ 0 w 112"/>
                <a:gd name="T1" fmla="*/ 566 h 566"/>
                <a:gd name="T2" fmla="*/ 0 w 112"/>
                <a:gd name="T3" fmla="*/ 0 h 566"/>
                <a:gd name="T4" fmla="*/ 112 w 112"/>
                <a:gd name="T5" fmla="*/ 0 h 566"/>
                <a:gd name="T6" fmla="*/ 0 w 112"/>
                <a:gd name="T7" fmla="*/ 566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566">
                  <a:moveTo>
                    <a:pt x="0" y="566"/>
                  </a:moveTo>
                  <a:lnTo>
                    <a:pt x="0" y="0"/>
                  </a:lnTo>
                  <a:lnTo>
                    <a:pt x="112" y="0"/>
                  </a:lnTo>
                  <a:lnTo>
                    <a:pt x="0" y="566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3563938" y="2192338"/>
              <a:ext cx="177800" cy="898525"/>
            </a:xfrm>
            <a:custGeom>
              <a:avLst/>
              <a:gdLst>
                <a:gd name="T0" fmla="*/ 0 w 112"/>
                <a:gd name="T1" fmla="*/ 566 h 566"/>
                <a:gd name="T2" fmla="*/ 112 w 112"/>
                <a:gd name="T3" fmla="*/ 0 h 566"/>
                <a:gd name="T4" fmla="*/ 112 w 112"/>
                <a:gd name="T5" fmla="*/ 566 h 566"/>
                <a:gd name="T6" fmla="*/ 0 w 112"/>
                <a:gd name="T7" fmla="*/ 566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566">
                  <a:moveTo>
                    <a:pt x="0" y="566"/>
                  </a:moveTo>
                  <a:lnTo>
                    <a:pt x="112" y="0"/>
                  </a:lnTo>
                  <a:lnTo>
                    <a:pt x="112" y="566"/>
                  </a:lnTo>
                  <a:lnTo>
                    <a:pt x="0" y="566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3741738" y="2328863"/>
              <a:ext cx="176212" cy="762000"/>
            </a:xfrm>
            <a:custGeom>
              <a:avLst/>
              <a:gdLst>
                <a:gd name="T0" fmla="*/ 0 w 111"/>
                <a:gd name="T1" fmla="*/ 480 h 480"/>
                <a:gd name="T2" fmla="*/ 0 w 111"/>
                <a:gd name="T3" fmla="*/ 0 h 480"/>
                <a:gd name="T4" fmla="*/ 111 w 111"/>
                <a:gd name="T5" fmla="*/ 0 h 480"/>
                <a:gd name="T6" fmla="*/ 0 w 111"/>
                <a:gd name="T7" fmla="*/ 480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1" h="480">
                  <a:moveTo>
                    <a:pt x="0" y="480"/>
                  </a:moveTo>
                  <a:lnTo>
                    <a:pt x="0" y="0"/>
                  </a:lnTo>
                  <a:lnTo>
                    <a:pt x="111" y="0"/>
                  </a:lnTo>
                  <a:lnTo>
                    <a:pt x="0" y="48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3741738" y="2328863"/>
              <a:ext cx="176212" cy="762000"/>
            </a:xfrm>
            <a:custGeom>
              <a:avLst/>
              <a:gdLst>
                <a:gd name="T0" fmla="*/ 0 w 111"/>
                <a:gd name="T1" fmla="*/ 480 h 480"/>
                <a:gd name="T2" fmla="*/ 111 w 111"/>
                <a:gd name="T3" fmla="*/ 0 h 480"/>
                <a:gd name="T4" fmla="*/ 111 w 111"/>
                <a:gd name="T5" fmla="*/ 480 h 480"/>
                <a:gd name="T6" fmla="*/ 0 w 111"/>
                <a:gd name="T7" fmla="*/ 480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1" h="480">
                  <a:moveTo>
                    <a:pt x="0" y="480"/>
                  </a:moveTo>
                  <a:lnTo>
                    <a:pt x="111" y="0"/>
                  </a:lnTo>
                  <a:lnTo>
                    <a:pt x="111" y="480"/>
                  </a:lnTo>
                  <a:lnTo>
                    <a:pt x="0" y="48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3917950" y="2693988"/>
              <a:ext cx="177800" cy="396875"/>
            </a:xfrm>
            <a:custGeom>
              <a:avLst/>
              <a:gdLst>
                <a:gd name="T0" fmla="*/ 0 w 112"/>
                <a:gd name="T1" fmla="*/ 250 h 250"/>
                <a:gd name="T2" fmla="*/ 0 w 112"/>
                <a:gd name="T3" fmla="*/ 0 h 250"/>
                <a:gd name="T4" fmla="*/ 112 w 112"/>
                <a:gd name="T5" fmla="*/ 0 h 250"/>
                <a:gd name="T6" fmla="*/ 0 w 112"/>
                <a:gd name="T7" fmla="*/ 25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250">
                  <a:moveTo>
                    <a:pt x="0" y="250"/>
                  </a:moveTo>
                  <a:lnTo>
                    <a:pt x="0" y="0"/>
                  </a:lnTo>
                  <a:lnTo>
                    <a:pt x="112" y="0"/>
                  </a:lnTo>
                  <a:lnTo>
                    <a:pt x="0" y="25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3917950" y="2693988"/>
              <a:ext cx="177800" cy="396875"/>
            </a:xfrm>
            <a:custGeom>
              <a:avLst/>
              <a:gdLst>
                <a:gd name="T0" fmla="*/ 0 w 112"/>
                <a:gd name="T1" fmla="*/ 250 h 250"/>
                <a:gd name="T2" fmla="*/ 112 w 112"/>
                <a:gd name="T3" fmla="*/ 0 h 250"/>
                <a:gd name="T4" fmla="*/ 112 w 112"/>
                <a:gd name="T5" fmla="*/ 250 h 250"/>
                <a:gd name="T6" fmla="*/ 0 w 112"/>
                <a:gd name="T7" fmla="*/ 25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250">
                  <a:moveTo>
                    <a:pt x="0" y="250"/>
                  </a:moveTo>
                  <a:lnTo>
                    <a:pt x="112" y="0"/>
                  </a:lnTo>
                  <a:lnTo>
                    <a:pt x="112" y="250"/>
                  </a:lnTo>
                  <a:lnTo>
                    <a:pt x="0" y="25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4095750" y="2892425"/>
              <a:ext cx="177800" cy="198437"/>
            </a:xfrm>
            <a:custGeom>
              <a:avLst/>
              <a:gdLst>
                <a:gd name="T0" fmla="*/ 0 w 112"/>
                <a:gd name="T1" fmla="*/ 125 h 125"/>
                <a:gd name="T2" fmla="*/ 0 w 112"/>
                <a:gd name="T3" fmla="*/ 0 h 125"/>
                <a:gd name="T4" fmla="*/ 112 w 112"/>
                <a:gd name="T5" fmla="*/ 0 h 125"/>
                <a:gd name="T6" fmla="*/ 0 w 112"/>
                <a:gd name="T7" fmla="*/ 125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125">
                  <a:moveTo>
                    <a:pt x="0" y="125"/>
                  </a:moveTo>
                  <a:lnTo>
                    <a:pt x="0" y="0"/>
                  </a:lnTo>
                  <a:lnTo>
                    <a:pt x="112" y="0"/>
                  </a:lnTo>
                  <a:lnTo>
                    <a:pt x="0" y="125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4095750" y="2892425"/>
              <a:ext cx="177800" cy="198437"/>
            </a:xfrm>
            <a:custGeom>
              <a:avLst/>
              <a:gdLst>
                <a:gd name="T0" fmla="*/ 0 w 112"/>
                <a:gd name="T1" fmla="*/ 125 h 125"/>
                <a:gd name="T2" fmla="*/ 112 w 112"/>
                <a:gd name="T3" fmla="*/ 0 h 125"/>
                <a:gd name="T4" fmla="*/ 112 w 112"/>
                <a:gd name="T5" fmla="*/ 125 h 125"/>
                <a:gd name="T6" fmla="*/ 0 w 112"/>
                <a:gd name="T7" fmla="*/ 125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125">
                  <a:moveTo>
                    <a:pt x="0" y="125"/>
                  </a:moveTo>
                  <a:lnTo>
                    <a:pt x="112" y="0"/>
                  </a:lnTo>
                  <a:lnTo>
                    <a:pt x="112" y="125"/>
                  </a:lnTo>
                  <a:lnTo>
                    <a:pt x="0" y="125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4273550" y="2968625"/>
              <a:ext cx="177800" cy="122237"/>
            </a:xfrm>
            <a:custGeom>
              <a:avLst/>
              <a:gdLst>
                <a:gd name="T0" fmla="*/ 0 w 112"/>
                <a:gd name="T1" fmla="*/ 77 h 77"/>
                <a:gd name="T2" fmla="*/ 0 w 112"/>
                <a:gd name="T3" fmla="*/ 0 h 77"/>
                <a:gd name="T4" fmla="*/ 112 w 112"/>
                <a:gd name="T5" fmla="*/ 0 h 77"/>
                <a:gd name="T6" fmla="*/ 0 w 112"/>
                <a:gd name="T7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77">
                  <a:moveTo>
                    <a:pt x="0" y="77"/>
                  </a:moveTo>
                  <a:lnTo>
                    <a:pt x="0" y="0"/>
                  </a:lnTo>
                  <a:lnTo>
                    <a:pt x="112" y="0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3D26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4273550" y="2968625"/>
              <a:ext cx="177800" cy="122237"/>
            </a:xfrm>
            <a:custGeom>
              <a:avLst/>
              <a:gdLst>
                <a:gd name="T0" fmla="*/ 0 w 112"/>
                <a:gd name="T1" fmla="*/ 77 h 77"/>
                <a:gd name="T2" fmla="*/ 112 w 112"/>
                <a:gd name="T3" fmla="*/ 0 h 77"/>
                <a:gd name="T4" fmla="*/ 112 w 112"/>
                <a:gd name="T5" fmla="*/ 77 h 77"/>
                <a:gd name="T6" fmla="*/ 0 w 112"/>
                <a:gd name="T7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" h="77">
                  <a:moveTo>
                    <a:pt x="0" y="77"/>
                  </a:moveTo>
                  <a:lnTo>
                    <a:pt x="112" y="0"/>
                  </a:lnTo>
                  <a:lnTo>
                    <a:pt x="112" y="77"/>
                  </a:lnTo>
                  <a:lnTo>
                    <a:pt x="0" y="77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1789113" y="2908300"/>
              <a:ext cx="177800" cy="182562"/>
            </a:xfrm>
            <a:prstGeom prst="rect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1966913" y="2816225"/>
              <a:ext cx="177800" cy="274637"/>
            </a:xfrm>
            <a:prstGeom prst="rect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Rectangle 96"/>
            <p:cNvSpPr>
              <a:spLocks noChangeArrowheads="1"/>
            </p:cNvSpPr>
            <p:nvPr/>
          </p:nvSpPr>
          <p:spPr bwMode="auto">
            <a:xfrm>
              <a:off x="2144713" y="2693988"/>
              <a:ext cx="176212" cy="396875"/>
            </a:xfrm>
            <a:prstGeom prst="rect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Rectangle 97"/>
            <p:cNvSpPr>
              <a:spLocks noChangeArrowheads="1"/>
            </p:cNvSpPr>
            <p:nvPr/>
          </p:nvSpPr>
          <p:spPr bwMode="auto">
            <a:xfrm>
              <a:off x="2320925" y="2162175"/>
              <a:ext cx="177800" cy="928687"/>
            </a:xfrm>
            <a:prstGeom prst="rect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2498725" y="1704975"/>
              <a:ext cx="177800" cy="1385887"/>
            </a:xfrm>
            <a:prstGeom prst="rect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2676525" y="1277938"/>
              <a:ext cx="177800" cy="1812925"/>
            </a:xfrm>
            <a:prstGeom prst="rect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2854325" y="973138"/>
              <a:ext cx="177800" cy="2117725"/>
            </a:xfrm>
            <a:prstGeom prst="rect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3032125" y="776288"/>
              <a:ext cx="176212" cy="2314575"/>
            </a:xfrm>
            <a:prstGeom prst="rect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3208338" y="1370013"/>
              <a:ext cx="177800" cy="1720850"/>
            </a:xfrm>
            <a:prstGeom prst="rect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Rectangle 103"/>
            <p:cNvSpPr>
              <a:spLocks noChangeArrowheads="1"/>
            </p:cNvSpPr>
            <p:nvPr/>
          </p:nvSpPr>
          <p:spPr bwMode="auto">
            <a:xfrm>
              <a:off x="3386138" y="1370013"/>
              <a:ext cx="177800" cy="1720850"/>
            </a:xfrm>
            <a:prstGeom prst="rect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Rectangle 104"/>
            <p:cNvSpPr>
              <a:spLocks noChangeArrowheads="1"/>
            </p:cNvSpPr>
            <p:nvPr/>
          </p:nvSpPr>
          <p:spPr bwMode="auto">
            <a:xfrm>
              <a:off x="3563938" y="2192338"/>
              <a:ext cx="177800" cy="898525"/>
            </a:xfrm>
            <a:prstGeom prst="rect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Rectangle 105"/>
            <p:cNvSpPr>
              <a:spLocks noChangeArrowheads="1"/>
            </p:cNvSpPr>
            <p:nvPr/>
          </p:nvSpPr>
          <p:spPr bwMode="auto">
            <a:xfrm>
              <a:off x="3741738" y="2328863"/>
              <a:ext cx="176212" cy="762000"/>
            </a:xfrm>
            <a:prstGeom prst="rect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Rectangle 106"/>
            <p:cNvSpPr>
              <a:spLocks noChangeArrowheads="1"/>
            </p:cNvSpPr>
            <p:nvPr/>
          </p:nvSpPr>
          <p:spPr bwMode="auto">
            <a:xfrm>
              <a:off x="3917950" y="2693988"/>
              <a:ext cx="177800" cy="396875"/>
            </a:xfrm>
            <a:prstGeom prst="rect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Rectangle 107"/>
            <p:cNvSpPr>
              <a:spLocks noChangeArrowheads="1"/>
            </p:cNvSpPr>
            <p:nvPr/>
          </p:nvSpPr>
          <p:spPr bwMode="auto">
            <a:xfrm>
              <a:off x="4095750" y="2892425"/>
              <a:ext cx="177800" cy="198437"/>
            </a:xfrm>
            <a:prstGeom prst="rect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Rectangle 108"/>
            <p:cNvSpPr>
              <a:spLocks noChangeArrowheads="1"/>
            </p:cNvSpPr>
            <p:nvPr/>
          </p:nvSpPr>
          <p:spPr bwMode="auto">
            <a:xfrm>
              <a:off x="4273550" y="2968625"/>
              <a:ext cx="177800" cy="122237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2303121" y="3277240"/>
              <a:ext cx="158569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Failure strength (MPa)</a:t>
              </a:r>
              <a:endParaRPr lang="en-US" sz="105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5" name="Straight Connector 114"/>
            <p:cNvCxnSpPr/>
            <p:nvPr/>
          </p:nvCxnSpPr>
          <p:spPr>
            <a:xfrm flipV="1">
              <a:off x="1966913" y="958850"/>
              <a:ext cx="0" cy="2132012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flipV="1">
              <a:off x="2241550" y="1566863"/>
              <a:ext cx="0" cy="1538287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TextBox 118"/>
            <p:cNvSpPr txBox="1"/>
            <p:nvPr/>
          </p:nvSpPr>
          <p:spPr>
            <a:xfrm>
              <a:off x="1654547" y="776165"/>
              <a:ext cx="63511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A-basis</a:t>
              </a:r>
              <a:endParaRPr lang="en-US" sz="105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1961445" y="1379622"/>
              <a:ext cx="635110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B-basis</a:t>
              </a:r>
              <a:endParaRPr lang="en-US" sz="105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1" name="Straight Connector 120"/>
            <p:cNvCxnSpPr>
              <a:endCxn id="22" idx="0"/>
            </p:cNvCxnSpPr>
            <p:nvPr/>
          </p:nvCxnSpPr>
          <p:spPr>
            <a:xfrm flipV="1">
              <a:off x="3086100" y="654050"/>
              <a:ext cx="0" cy="2443956"/>
            </a:xfrm>
            <a:prstGeom prst="line">
              <a:avLst/>
            </a:prstGeom>
            <a:ln w="19050">
              <a:solidFill>
                <a:srgbClr val="0000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/>
            <p:nvPr/>
          </p:nvCxnSpPr>
          <p:spPr>
            <a:xfrm flipH="1">
              <a:off x="2232819" y="1831975"/>
              <a:ext cx="85328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25" name="Object 12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89885368"/>
                </p:ext>
              </p:extLst>
            </p:nvPr>
          </p:nvGraphicFramePr>
          <p:xfrm>
            <a:off x="3543783" y="793522"/>
            <a:ext cx="561653" cy="2417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73" name="Equation" r:id="rId3" imgW="825480" imgH="355320" progId="Equation.DSMT4">
                    <p:embed/>
                  </p:oleObj>
                </mc:Choice>
                <mc:Fallback>
                  <p:oleObj name="Equation" r:id="rId3" imgW="825480" imgH="3553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543783" y="793522"/>
                          <a:ext cx="561653" cy="24175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27" name="Straight Arrow Connector 126"/>
            <p:cNvCxnSpPr/>
            <p:nvPr/>
          </p:nvCxnSpPr>
          <p:spPr>
            <a:xfrm flipH="1">
              <a:off x="3083719" y="973138"/>
              <a:ext cx="478631" cy="381626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28" name="Object 1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32310992"/>
                </p:ext>
              </p:extLst>
            </p:nvPr>
          </p:nvGraphicFramePr>
          <p:xfrm>
            <a:off x="3644365" y="1343552"/>
            <a:ext cx="396874" cy="2053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74" name="Equation" r:id="rId5" imgW="609480" imgH="317160" progId="Equation.DSMT4">
                    <p:embed/>
                  </p:oleObj>
                </mc:Choice>
                <mc:Fallback>
                  <p:oleObj name="Equation" r:id="rId5" imgW="609480" imgH="317160" progId="Equation.DSMT4">
                    <p:embed/>
                    <p:pic>
                      <p:nvPicPr>
                        <p:cNvPr id="125" name="Object 124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644365" y="1343552"/>
                          <a:ext cx="396874" cy="205319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29" name="Straight Arrow Connector 128"/>
            <p:cNvCxnSpPr/>
            <p:nvPr/>
          </p:nvCxnSpPr>
          <p:spPr>
            <a:xfrm flipH="1">
              <a:off x="2886730" y="1501776"/>
              <a:ext cx="730788" cy="329436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1" name="Group 320"/>
          <p:cNvGrpSpPr/>
          <p:nvPr/>
        </p:nvGrpSpPr>
        <p:grpSpPr>
          <a:xfrm>
            <a:off x="1364674" y="4064945"/>
            <a:ext cx="3715331" cy="2780503"/>
            <a:chOff x="1364674" y="4064945"/>
            <a:chExt cx="3715331" cy="2780503"/>
          </a:xfrm>
        </p:grpSpPr>
        <p:sp>
          <p:nvSpPr>
            <p:cNvPr id="136" name="Rectangle 114"/>
            <p:cNvSpPr>
              <a:spLocks noChangeArrowheads="1"/>
            </p:cNvSpPr>
            <p:nvPr/>
          </p:nvSpPr>
          <p:spPr bwMode="auto">
            <a:xfrm>
              <a:off x="1757365" y="4140203"/>
              <a:ext cx="11113" cy="23415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7" name="Rectangle 115"/>
            <p:cNvSpPr>
              <a:spLocks noChangeArrowheads="1"/>
            </p:cNvSpPr>
            <p:nvPr/>
          </p:nvSpPr>
          <p:spPr bwMode="auto">
            <a:xfrm>
              <a:off x="1760540" y="4140203"/>
              <a:ext cx="4763" cy="23368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8" name="Rectangle 116"/>
            <p:cNvSpPr>
              <a:spLocks noChangeArrowheads="1"/>
            </p:cNvSpPr>
            <p:nvPr/>
          </p:nvSpPr>
          <p:spPr bwMode="auto">
            <a:xfrm>
              <a:off x="1757365" y="4140203"/>
              <a:ext cx="11113" cy="23415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6" name="Rectangle 144"/>
            <p:cNvSpPr>
              <a:spLocks noChangeArrowheads="1"/>
            </p:cNvSpPr>
            <p:nvPr/>
          </p:nvSpPr>
          <p:spPr bwMode="auto">
            <a:xfrm>
              <a:off x="4981580" y="4140203"/>
              <a:ext cx="11113" cy="23415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7" name="Rectangle 145"/>
            <p:cNvSpPr>
              <a:spLocks noChangeArrowheads="1"/>
            </p:cNvSpPr>
            <p:nvPr/>
          </p:nvSpPr>
          <p:spPr bwMode="auto">
            <a:xfrm>
              <a:off x="4984755" y="4140203"/>
              <a:ext cx="4763" cy="23368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8" name="Rectangle 146"/>
            <p:cNvSpPr>
              <a:spLocks noChangeArrowheads="1"/>
            </p:cNvSpPr>
            <p:nvPr/>
          </p:nvSpPr>
          <p:spPr bwMode="auto">
            <a:xfrm>
              <a:off x="4981580" y="4140203"/>
              <a:ext cx="11113" cy="23415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9" name="Rectangle 147"/>
            <p:cNvSpPr>
              <a:spLocks noChangeArrowheads="1"/>
            </p:cNvSpPr>
            <p:nvPr/>
          </p:nvSpPr>
          <p:spPr bwMode="auto">
            <a:xfrm>
              <a:off x="1762128" y="6470653"/>
              <a:ext cx="3230565" cy="11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0" name="Rectangle 148"/>
            <p:cNvSpPr>
              <a:spLocks noChangeArrowheads="1"/>
            </p:cNvSpPr>
            <p:nvPr/>
          </p:nvSpPr>
          <p:spPr bwMode="auto">
            <a:xfrm>
              <a:off x="1762128" y="6473828"/>
              <a:ext cx="3224215" cy="47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" name="Rectangle 149"/>
            <p:cNvSpPr>
              <a:spLocks noChangeArrowheads="1"/>
            </p:cNvSpPr>
            <p:nvPr/>
          </p:nvSpPr>
          <p:spPr bwMode="auto">
            <a:xfrm>
              <a:off x="1762128" y="6470653"/>
              <a:ext cx="3230565" cy="11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5" name="Rectangle 153"/>
            <p:cNvSpPr>
              <a:spLocks noChangeArrowheads="1"/>
            </p:cNvSpPr>
            <p:nvPr/>
          </p:nvSpPr>
          <p:spPr bwMode="auto">
            <a:xfrm>
              <a:off x="1762128" y="6005516"/>
              <a:ext cx="3230565" cy="952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6" name="Rectangle 154"/>
            <p:cNvSpPr>
              <a:spLocks noChangeArrowheads="1"/>
            </p:cNvSpPr>
            <p:nvPr/>
          </p:nvSpPr>
          <p:spPr bwMode="auto">
            <a:xfrm>
              <a:off x="1762128" y="6007103"/>
              <a:ext cx="3224215" cy="47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9" name="Rectangle 177"/>
            <p:cNvSpPr>
              <a:spLocks noChangeArrowheads="1"/>
            </p:cNvSpPr>
            <p:nvPr/>
          </p:nvSpPr>
          <p:spPr bwMode="auto">
            <a:xfrm>
              <a:off x="1762128" y="4135440"/>
              <a:ext cx="3230565" cy="11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0" name="Rectangle 178"/>
            <p:cNvSpPr>
              <a:spLocks noChangeArrowheads="1"/>
            </p:cNvSpPr>
            <p:nvPr/>
          </p:nvSpPr>
          <p:spPr bwMode="auto">
            <a:xfrm>
              <a:off x="1762128" y="4138615"/>
              <a:ext cx="3224215" cy="47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1" name="Rectangle 179"/>
            <p:cNvSpPr>
              <a:spLocks noChangeArrowheads="1"/>
            </p:cNvSpPr>
            <p:nvPr/>
          </p:nvSpPr>
          <p:spPr bwMode="auto">
            <a:xfrm>
              <a:off x="1762128" y="4135440"/>
              <a:ext cx="3230565" cy="1111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2" name="Line 180"/>
            <p:cNvSpPr>
              <a:spLocks noChangeShapeType="1"/>
            </p:cNvSpPr>
            <p:nvPr/>
          </p:nvSpPr>
          <p:spPr bwMode="auto">
            <a:xfrm>
              <a:off x="1762128" y="6477003"/>
              <a:ext cx="322421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3" name="Line 181"/>
            <p:cNvSpPr>
              <a:spLocks noChangeShapeType="1"/>
            </p:cNvSpPr>
            <p:nvPr/>
          </p:nvSpPr>
          <p:spPr bwMode="auto">
            <a:xfrm>
              <a:off x="1762128" y="4140203"/>
              <a:ext cx="3224215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4" name="Line 182"/>
            <p:cNvSpPr>
              <a:spLocks noChangeShapeType="1"/>
            </p:cNvSpPr>
            <p:nvPr/>
          </p:nvSpPr>
          <p:spPr bwMode="auto">
            <a:xfrm flipV="1">
              <a:off x="1762128" y="6443666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5" name="Line 183"/>
            <p:cNvSpPr>
              <a:spLocks noChangeShapeType="1"/>
            </p:cNvSpPr>
            <p:nvPr/>
          </p:nvSpPr>
          <p:spPr bwMode="auto">
            <a:xfrm flipV="1">
              <a:off x="2084390" y="6443666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6" name="Line 184"/>
            <p:cNvSpPr>
              <a:spLocks noChangeShapeType="1"/>
            </p:cNvSpPr>
            <p:nvPr/>
          </p:nvSpPr>
          <p:spPr bwMode="auto">
            <a:xfrm flipV="1">
              <a:off x="2406653" y="6443666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7" name="Line 185"/>
            <p:cNvSpPr>
              <a:spLocks noChangeShapeType="1"/>
            </p:cNvSpPr>
            <p:nvPr/>
          </p:nvSpPr>
          <p:spPr bwMode="auto">
            <a:xfrm flipV="1">
              <a:off x="2730503" y="6443666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8" name="Line 186"/>
            <p:cNvSpPr>
              <a:spLocks noChangeShapeType="1"/>
            </p:cNvSpPr>
            <p:nvPr/>
          </p:nvSpPr>
          <p:spPr bwMode="auto">
            <a:xfrm flipV="1">
              <a:off x="3052766" y="6443666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9" name="Line 187"/>
            <p:cNvSpPr>
              <a:spLocks noChangeShapeType="1"/>
            </p:cNvSpPr>
            <p:nvPr/>
          </p:nvSpPr>
          <p:spPr bwMode="auto">
            <a:xfrm flipV="1">
              <a:off x="3375029" y="6443666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0" name="Line 188"/>
            <p:cNvSpPr>
              <a:spLocks noChangeShapeType="1"/>
            </p:cNvSpPr>
            <p:nvPr/>
          </p:nvSpPr>
          <p:spPr bwMode="auto">
            <a:xfrm flipV="1">
              <a:off x="3697292" y="6443666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1" name="Line 189"/>
            <p:cNvSpPr>
              <a:spLocks noChangeShapeType="1"/>
            </p:cNvSpPr>
            <p:nvPr/>
          </p:nvSpPr>
          <p:spPr bwMode="auto">
            <a:xfrm flipV="1">
              <a:off x="4019554" y="6443666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2" name="Line 190"/>
            <p:cNvSpPr>
              <a:spLocks noChangeShapeType="1"/>
            </p:cNvSpPr>
            <p:nvPr/>
          </p:nvSpPr>
          <p:spPr bwMode="auto">
            <a:xfrm flipV="1">
              <a:off x="4341817" y="6443666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3" name="Line 191"/>
            <p:cNvSpPr>
              <a:spLocks noChangeShapeType="1"/>
            </p:cNvSpPr>
            <p:nvPr/>
          </p:nvSpPr>
          <p:spPr bwMode="auto">
            <a:xfrm flipV="1">
              <a:off x="4664080" y="6443666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4" name="Line 192"/>
            <p:cNvSpPr>
              <a:spLocks noChangeShapeType="1"/>
            </p:cNvSpPr>
            <p:nvPr/>
          </p:nvSpPr>
          <p:spPr bwMode="auto">
            <a:xfrm flipV="1">
              <a:off x="4986342" y="6443666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" name="Line 193"/>
            <p:cNvSpPr>
              <a:spLocks noChangeShapeType="1"/>
            </p:cNvSpPr>
            <p:nvPr/>
          </p:nvSpPr>
          <p:spPr bwMode="auto">
            <a:xfrm>
              <a:off x="1766363" y="4142399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6" name="Line 194"/>
            <p:cNvSpPr>
              <a:spLocks noChangeShapeType="1"/>
            </p:cNvSpPr>
            <p:nvPr/>
          </p:nvSpPr>
          <p:spPr bwMode="auto">
            <a:xfrm>
              <a:off x="2084390" y="4140203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7" name="Line 195"/>
            <p:cNvSpPr>
              <a:spLocks noChangeShapeType="1"/>
            </p:cNvSpPr>
            <p:nvPr/>
          </p:nvSpPr>
          <p:spPr bwMode="auto">
            <a:xfrm>
              <a:off x="2406653" y="4140203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8" name="Line 196"/>
            <p:cNvSpPr>
              <a:spLocks noChangeShapeType="1"/>
            </p:cNvSpPr>
            <p:nvPr/>
          </p:nvSpPr>
          <p:spPr bwMode="auto">
            <a:xfrm>
              <a:off x="2730503" y="4140203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9" name="Line 197"/>
            <p:cNvSpPr>
              <a:spLocks noChangeShapeType="1"/>
            </p:cNvSpPr>
            <p:nvPr/>
          </p:nvSpPr>
          <p:spPr bwMode="auto">
            <a:xfrm>
              <a:off x="3052766" y="4140203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0" name="Line 198"/>
            <p:cNvSpPr>
              <a:spLocks noChangeShapeType="1"/>
            </p:cNvSpPr>
            <p:nvPr/>
          </p:nvSpPr>
          <p:spPr bwMode="auto">
            <a:xfrm>
              <a:off x="3375029" y="4140203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1" name="Line 199"/>
            <p:cNvSpPr>
              <a:spLocks noChangeShapeType="1"/>
            </p:cNvSpPr>
            <p:nvPr/>
          </p:nvSpPr>
          <p:spPr bwMode="auto">
            <a:xfrm>
              <a:off x="3697292" y="4140203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2" name="Line 200"/>
            <p:cNvSpPr>
              <a:spLocks noChangeShapeType="1"/>
            </p:cNvSpPr>
            <p:nvPr/>
          </p:nvSpPr>
          <p:spPr bwMode="auto">
            <a:xfrm>
              <a:off x="4019554" y="4140203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3" name="Line 201"/>
            <p:cNvSpPr>
              <a:spLocks noChangeShapeType="1"/>
            </p:cNvSpPr>
            <p:nvPr/>
          </p:nvSpPr>
          <p:spPr bwMode="auto">
            <a:xfrm>
              <a:off x="4341817" y="4140203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4" name="Line 202"/>
            <p:cNvSpPr>
              <a:spLocks noChangeShapeType="1"/>
            </p:cNvSpPr>
            <p:nvPr/>
          </p:nvSpPr>
          <p:spPr bwMode="auto">
            <a:xfrm>
              <a:off x="4664080" y="4140203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5" name="Line 203"/>
            <p:cNvSpPr>
              <a:spLocks noChangeShapeType="1"/>
            </p:cNvSpPr>
            <p:nvPr/>
          </p:nvSpPr>
          <p:spPr bwMode="auto">
            <a:xfrm>
              <a:off x="4986342" y="4140203"/>
              <a:ext cx="0" cy="3333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6" name="Rectangle 204"/>
            <p:cNvSpPr>
              <a:spLocks noChangeArrowheads="1"/>
            </p:cNvSpPr>
            <p:nvPr/>
          </p:nvSpPr>
          <p:spPr bwMode="auto">
            <a:xfrm>
              <a:off x="1741490" y="6523041"/>
              <a:ext cx="69850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27" name="Rectangle 205"/>
            <p:cNvSpPr>
              <a:spLocks noChangeArrowheads="1"/>
            </p:cNvSpPr>
            <p:nvPr/>
          </p:nvSpPr>
          <p:spPr bwMode="auto">
            <a:xfrm>
              <a:off x="2063753" y="6523041"/>
              <a:ext cx="69850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5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28" name="Rectangle 206"/>
            <p:cNvSpPr>
              <a:spLocks noChangeArrowheads="1"/>
            </p:cNvSpPr>
            <p:nvPr/>
          </p:nvSpPr>
          <p:spPr bwMode="auto">
            <a:xfrm>
              <a:off x="2360616" y="6523041"/>
              <a:ext cx="141288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10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29" name="Rectangle 207"/>
            <p:cNvSpPr>
              <a:spLocks noChangeArrowheads="1"/>
            </p:cNvSpPr>
            <p:nvPr/>
          </p:nvSpPr>
          <p:spPr bwMode="auto">
            <a:xfrm>
              <a:off x="2682878" y="6523041"/>
              <a:ext cx="141288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15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30" name="Rectangle 208"/>
            <p:cNvSpPr>
              <a:spLocks noChangeArrowheads="1"/>
            </p:cNvSpPr>
            <p:nvPr/>
          </p:nvSpPr>
          <p:spPr bwMode="auto">
            <a:xfrm>
              <a:off x="3006729" y="6523041"/>
              <a:ext cx="141288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20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31" name="Rectangle 209"/>
            <p:cNvSpPr>
              <a:spLocks noChangeArrowheads="1"/>
            </p:cNvSpPr>
            <p:nvPr/>
          </p:nvSpPr>
          <p:spPr bwMode="auto">
            <a:xfrm>
              <a:off x="3328991" y="6523041"/>
              <a:ext cx="141288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25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32" name="Rectangle 210"/>
            <p:cNvSpPr>
              <a:spLocks noChangeArrowheads="1"/>
            </p:cNvSpPr>
            <p:nvPr/>
          </p:nvSpPr>
          <p:spPr bwMode="auto">
            <a:xfrm>
              <a:off x="3646492" y="6523041"/>
              <a:ext cx="141288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30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33" name="Rectangle 211"/>
            <p:cNvSpPr>
              <a:spLocks noChangeArrowheads="1"/>
            </p:cNvSpPr>
            <p:nvPr/>
          </p:nvSpPr>
          <p:spPr bwMode="auto">
            <a:xfrm>
              <a:off x="3970342" y="6523041"/>
              <a:ext cx="141288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35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34" name="Rectangle 212"/>
            <p:cNvSpPr>
              <a:spLocks noChangeArrowheads="1"/>
            </p:cNvSpPr>
            <p:nvPr/>
          </p:nvSpPr>
          <p:spPr bwMode="auto">
            <a:xfrm>
              <a:off x="4292604" y="6523041"/>
              <a:ext cx="141288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40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35" name="Rectangle 213"/>
            <p:cNvSpPr>
              <a:spLocks noChangeArrowheads="1"/>
            </p:cNvSpPr>
            <p:nvPr/>
          </p:nvSpPr>
          <p:spPr bwMode="auto">
            <a:xfrm>
              <a:off x="4616455" y="6523041"/>
              <a:ext cx="141288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45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36" name="Rectangle 214"/>
            <p:cNvSpPr>
              <a:spLocks noChangeArrowheads="1"/>
            </p:cNvSpPr>
            <p:nvPr/>
          </p:nvSpPr>
          <p:spPr bwMode="auto">
            <a:xfrm>
              <a:off x="4938717" y="6523041"/>
              <a:ext cx="141288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50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37" name="Rectangle 215"/>
            <p:cNvSpPr>
              <a:spLocks noChangeArrowheads="1"/>
            </p:cNvSpPr>
            <p:nvPr/>
          </p:nvSpPr>
          <p:spPr bwMode="auto">
            <a:xfrm>
              <a:off x="2829437" y="6683523"/>
              <a:ext cx="1177926" cy="161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5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Number of coupons</a:t>
              </a:r>
              <a:endPara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38" name="Line 216"/>
            <p:cNvSpPr>
              <a:spLocks noChangeShapeType="1"/>
            </p:cNvSpPr>
            <p:nvPr/>
          </p:nvSpPr>
          <p:spPr bwMode="auto">
            <a:xfrm flipV="1">
              <a:off x="1762128" y="4140203"/>
              <a:ext cx="0" cy="2336801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9" name="Line 217"/>
            <p:cNvSpPr>
              <a:spLocks noChangeShapeType="1"/>
            </p:cNvSpPr>
            <p:nvPr/>
          </p:nvSpPr>
          <p:spPr bwMode="auto">
            <a:xfrm flipV="1">
              <a:off x="4986342" y="4140203"/>
              <a:ext cx="0" cy="2336801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0" name="Line 218"/>
            <p:cNvSpPr>
              <a:spLocks noChangeShapeType="1"/>
            </p:cNvSpPr>
            <p:nvPr/>
          </p:nvSpPr>
          <p:spPr bwMode="auto">
            <a:xfrm>
              <a:off x="1762128" y="6477003"/>
              <a:ext cx="33338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1" name="Line 219"/>
            <p:cNvSpPr>
              <a:spLocks noChangeShapeType="1"/>
            </p:cNvSpPr>
            <p:nvPr/>
          </p:nvSpPr>
          <p:spPr bwMode="auto">
            <a:xfrm>
              <a:off x="1766363" y="6245837"/>
              <a:ext cx="33338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2" name="Line 220"/>
            <p:cNvSpPr>
              <a:spLocks noChangeShapeType="1"/>
            </p:cNvSpPr>
            <p:nvPr/>
          </p:nvSpPr>
          <p:spPr bwMode="auto">
            <a:xfrm>
              <a:off x="1766363" y="6010887"/>
              <a:ext cx="33338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3" name="Line 221"/>
            <p:cNvSpPr>
              <a:spLocks noChangeShapeType="1"/>
            </p:cNvSpPr>
            <p:nvPr/>
          </p:nvSpPr>
          <p:spPr bwMode="auto">
            <a:xfrm>
              <a:off x="1766363" y="5777524"/>
              <a:ext cx="33338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4" name="Line 222"/>
            <p:cNvSpPr>
              <a:spLocks noChangeShapeType="1"/>
            </p:cNvSpPr>
            <p:nvPr/>
          </p:nvSpPr>
          <p:spPr bwMode="auto">
            <a:xfrm>
              <a:off x="1766363" y="5544162"/>
              <a:ext cx="33338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5" name="Line 223"/>
            <p:cNvSpPr>
              <a:spLocks noChangeShapeType="1"/>
            </p:cNvSpPr>
            <p:nvPr/>
          </p:nvSpPr>
          <p:spPr bwMode="auto">
            <a:xfrm>
              <a:off x="1766363" y="5310799"/>
              <a:ext cx="33338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6" name="Line 224"/>
            <p:cNvSpPr>
              <a:spLocks noChangeShapeType="1"/>
            </p:cNvSpPr>
            <p:nvPr/>
          </p:nvSpPr>
          <p:spPr bwMode="auto">
            <a:xfrm>
              <a:off x="1766363" y="5077436"/>
              <a:ext cx="33338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7" name="Line 225"/>
            <p:cNvSpPr>
              <a:spLocks noChangeShapeType="1"/>
            </p:cNvSpPr>
            <p:nvPr/>
          </p:nvSpPr>
          <p:spPr bwMode="auto">
            <a:xfrm>
              <a:off x="1766363" y="4844074"/>
              <a:ext cx="33338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8" name="Line 226"/>
            <p:cNvSpPr>
              <a:spLocks noChangeShapeType="1"/>
            </p:cNvSpPr>
            <p:nvPr/>
          </p:nvSpPr>
          <p:spPr bwMode="auto">
            <a:xfrm>
              <a:off x="1766363" y="4610711"/>
              <a:ext cx="33338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9" name="Line 227"/>
            <p:cNvSpPr>
              <a:spLocks noChangeShapeType="1"/>
            </p:cNvSpPr>
            <p:nvPr/>
          </p:nvSpPr>
          <p:spPr bwMode="auto">
            <a:xfrm>
              <a:off x="1766363" y="4377349"/>
              <a:ext cx="33338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0" name="Line 228"/>
            <p:cNvSpPr>
              <a:spLocks noChangeShapeType="1"/>
            </p:cNvSpPr>
            <p:nvPr/>
          </p:nvSpPr>
          <p:spPr bwMode="auto">
            <a:xfrm>
              <a:off x="1766363" y="4142399"/>
              <a:ext cx="33338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" name="Line 229"/>
            <p:cNvSpPr>
              <a:spLocks noChangeShapeType="1"/>
            </p:cNvSpPr>
            <p:nvPr/>
          </p:nvSpPr>
          <p:spPr bwMode="auto">
            <a:xfrm flipH="1">
              <a:off x="4954592" y="6477003"/>
              <a:ext cx="31750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2" name="Line 230"/>
            <p:cNvSpPr>
              <a:spLocks noChangeShapeType="1"/>
            </p:cNvSpPr>
            <p:nvPr/>
          </p:nvSpPr>
          <p:spPr bwMode="auto">
            <a:xfrm flipH="1">
              <a:off x="4954592" y="6243641"/>
              <a:ext cx="31750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3" name="Line 231"/>
            <p:cNvSpPr>
              <a:spLocks noChangeShapeType="1"/>
            </p:cNvSpPr>
            <p:nvPr/>
          </p:nvSpPr>
          <p:spPr bwMode="auto">
            <a:xfrm flipH="1">
              <a:off x="4954592" y="6008691"/>
              <a:ext cx="31750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4" name="Line 232"/>
            <p:cNvSpPr>
              <a:spLocks noChangeShapeType="1"/>
            </p:cNvSpPr>
            <p:nvPr/>
          </p:nvSpPr>
          <p:spPr bwMode="auto">
            <a:xfrm flipH="1">
              <a:off x="4954592" y="5775328"/>
              <a:ext cx="31750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5" name="Line 233"/>
            <p:cNvSpPr>
              <a:spLocks noChangeShapeType="1"/>
            </p:cNvSpPr>
            <p:nvPr/>
          </p:nvSpPr>
          <p:spPr bwMode="auto">
            <a:xfrm flipH="1">
              <a:off x="4954592" y="5541966"/>
              <a:ext cx="31750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" name="Line 234"/>
            <p:cNvSpPr>
              <a:spLocks noChangeShapeType="1"/>
            </p:cNvSpPr>
            <p:nvPr/>
          </p:nvSpPr>
          <p:spPr bwMode="auto">
            <a:xfrm flipH="1">
              <a:off x="4954592" y="5308603"/>
              <a:ext cx="31750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7" name="Line 235"/>
            <p:cNvSpPr>
              <a:spLocks noChangeShapeType="1"/>
            </p:cNvSpPr>
            <p:nvPr/>
          </p:nvSpPr>
          <p:spPr bwMode="auto">
            <a:xfrm flipH="1">
              <a:off x="4954592" y="5075240"/>
              <a:ext cx="31750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8" name="Line 236"/>
            <p:cNvSpPr>
              <a:spLocks noChangeShapeType="1"/>
            </p:cNvSpPr>
            <p:nvPr/>
          </p:nvSpPr>
          <p:spPr bwMode="auto">
            <a:xfrm flipH="1">
              <a:off x="4954592" y="4841878"/>
              <a:ext cx="31750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9" name="Line 237"/>
            <p:cNvSpPr>
              <a:spLocks noChangeShapeType="1"/>
            </p:cNvSpPr>
            <p:nvPr/>
          </p:nvSpPr>
          <p:spPr bwMode="auto">
            <a:xfrm flipH="1">
              <a:off x="4954592" y="4608515"/>
              <a:ext cx="31750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0" name="Line 238"/>
            <p:cNvSpPr>
              <a:spLocks noChangeShapeType="1"/>
            </p:cNvSpPr>
            <p:nvPr/>
          </p:nvSpPr>
          <p:spPr bwMode="auto">
            <a:xfrm flipH="1">
              <a:off x="4954592" y="4375153"/>
              <a:ext cx="31750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1" name="Line 239"/>
            <p:cNvSpPr>
              <a:spLocks noChangeShapeType="1"/>
            </p:cNvSpPr>
            <p:nvPr/>
          </p:nvSpPr>
          <p:spPr bwMode="auto">
            <a:xfrm flipH="1">
              <a:off x="4954592" y="4140203"/>
              <a:ext cx="31750" cy="0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2" name="Rectangle 240"/>
            <p:cNvSpPr>
              <a:spLocks noChangeArrowheads="1"/>
            </p:cNvSpPr>
            <p:nvPr/>
          </p:nvSpPr>
          <p:spPr bwMode="auto">
            <a:xfrm>
              <a:off x="1561646" y="6400158"/>
              <a:ext cx="176213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1.5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63" name="Rectangle 241"/>
            <p:cNvSpPr>
              <a:spLocks noChangeArrowheads="1"/>
            </p:cNvSpPr>
            <p:nvPr/>
          </p:nvSpPr>
          <p:spPr bwMode="auto">
            <a:xfrm>
              <a:off x="1561646" y="6166796"/>
              <a:ext cx="17633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2.0</a:t>
              </a:r>
              <a:endPara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64" name="Rectangle 242"/>
            <p:cNvSpPr>
              <a:spLocks noChangeArrowheads="1"/>
            </p:cNvSpPr>
            <p:nvPr/>
          </p:nvSpPr>
          <p:spPr bwMode="auto">
            <a:xfrm>
              <a:off x="1561646" y="5933433"/>
              <a:ext cx="176213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2.5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65" name="Rectangle 243"/>
            <p:cNvSpPr>
              <a:spLocks noChangeArrowheads="1"/>
            </p:cNvSpPr>
            <p:nvPr/>
          </p:nvSpPr>
          <p:spPr bwMode="auto">
            <a:xfrm>
              <a:off x="1561646" y="5701658"/>
              <a:ext cx="17633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3.0</a:t>
              </a:r>
              <a:endPara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66" name="Rectangle 244"/>
            <p:cNvSpPr>
              <a:spLocks noChangeArrowheads="1"/>
            </p:cNvSpPr>
            <p:nvPr/>
          </p:nvSpPr>
          <p:spPr bwMode="auto">
            <a:xfrm>
              <a:off x="1561646" y="5468296"/>
              <a:ext cx="176213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3.5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67" name="Rectangle 245"/>
            <p:cNvSpPr>
              <a:spLocks noChangeArrowheads="1"/>
            </p:cNvSpPr>
            <p:nvPr/>
          </p:nvSpPr>
          <p:spPr bwMode="auto">
            <a:xfrm>
              <a:off x="1561646" y="5234933"/>
              <a:ext cx="17633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4.0</a:t>
              </a:r>
              <a:endPara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68" name="Rectangle 246"/>
            <p:cNvSpPr>
              <a:spLocks noChangeArrowheads="1"/>
            </p:cNvSpPr>
            <p:nvPr/>
          </p:nvSpPr>
          <p:spPr bwMode="auto">
            <a:xfrm>
              <a:off x="1561646" y="4996808"/>
              <a:ext cx="176213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4.5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69" name="Rectangle 247"/>
            <p:cNvSpPr>
              <a:spLocks noChangeArrowheads="1"/>
            </p:cNvSpPr>
            <p:nvPr/>
          </p:nvSpPr>
          <p:spPr bwMode="auto">
            <a:xfrm>
              <a:off x="1561646" y="4763445"/>
              <a:ext cx="17633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5.0</a:t>
              </a:r>
              <a:endPara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70" name="Rectangle 248"/>
            <p:cNvSpPr>
              <a:spLocks noChangeArrowheads="1"/>
            </p:cNvSpPr>
            <p:nvPr/>
          </p:nvSpPr>
          <p:spPr bwMode="auto">
            <a:xfrm>
              <a:off x="1561646" y="4530083"/>
              <a:ext cx="176213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5.5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71" name="Rectangle 249"/>
            <p:cNvSpPr>
              <a:spLocks noChangeArrowheads="1"/>
            </p:cNvSpPr>
            <p:nvPr/>
          </p:nvSpPr>
          <p:spPr bwMode="auto">
            <a:xfrm>
              <a:off x="1561646" y="4298308"/>
              <a:ext cx="17633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6.0</a:t>
              </a:r>
              <a:endPara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72" name="Rectangle 250"/>
            <p:cNvSpPr>
              <a:spLocks noChangeArrowheads="1"/>
            </p:cNvSpPr>
            <p:nvPr/>
          </p:nvSpPr>
          <p:spPr bwMode="auto">
            <a:xfrm>
              <a:off x="1561646" y="4064945"/>
              <a:ext cx="176213" cy="153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6.5</a:t>
              </a:r>
              <a:endPara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89" name="Freeform 267"/>
            <p:cNvSpPr>
              <a:spLocks/>
            </p:cNvSpPr>
            <p:nvPr/>
          </p:nvSpPr>
          <p:spPr bwMode="auto">
            <a:xfrm>
              <a:off x="1955803" y="4300540"/>
              <a:ext cx="3030540" cy="2108201"/>
            </a:xfrm>
            <a:custGeom>
              <a:avLst/>
              <a:gdLst>
                <a:gd name="T0" fmla="*/ 0 w 1909"/>
                <a:gd name="T1" fmla="*/ 0 h 1328"/>
                <a:gd name="T2" fmla="*/ 41 w 1909"/>
                <a:gd name="T3" fmla="*/ 587 h 1328"/>
                <a:gd name="T4" fmla="*/ 81 w 1909"/>
                <a:gd name="T5" fmla="*/ 809 h 1328"/>
                <a:gd name="T6" fmla="*/ 122 w 1909"/>
                <a:gd name="T7" fmla="*/ 927 h 1328"/>
                <a:gd name="T8" fmla="*/ 163 w 1909"/>
                <a:gd name="T9" fmla="*/ 1001 h 1328"/>
                <a:gd name="T10" fmla="*/ 203 w 1909"/>
                <a:gd name="T11" fmla="*/ 1052 h 1328"/>
                <a:gd name="T12" fmla="*/ 244 w 1909"/>
                <a:gd name="T13" fmla="*/ 1090 h 1328"/>
                <a:gd name="T14" fmla="*/ 284 w 1909"/>
                <a:gd name="T15" fmla="*/ 1119 h 1328"/>
                <a:gd name="T16" fmla="*/ 325 w 1909"/>
                <a:gd name="T17" fmla="*/ 1142 h 1328"/>
                <a:gd name="T18" fmla="*/ 366 w 1909"/>
                <a:gd name="T19" fmla="*/ 1161 h 1328"/>
                <a:gd name="T20" fmla="*/ 406 w 1909"/>
                <a:gd name="T21" fmla="*/ 1178 h 1328"/>
                <a:gd name="T22" fmla="*/ 447 w 1909"/>
                <a:gd name="T23" fmla="*/ 1191 h 1328"/>
                <a:gd name="T24" fmla="*/ 488 w 1909"/>
                <a:gd name="T25" fmla="*/ 1203 h 1328"/>
                <a:gd name="T26" fmla="*/ 528 w 1909"/>
                <a:gd name="T27" fmla="*/ 1214 h 1328"/>
                <a:gd name="T28" fmla="*/ 569 w 1909"/>
                <a:gd name="T29" fmla="*/ 1223 h 1328"/>
                <a:gd name="T30" fmla="*/ 609 w 1909"/>
                <a:gd name="T31" fmla="*/ 1231 h 1328"/>
                <a:gd name="T32" fmla="*/ 650 w 1909"/>
                <a:gd name="T33" fmla="*/ 1238 h 1328"/>
                <a:gd name="T34" fmla="*/ 691 w 1909"/>
                <a:gd name="T35" fmla="*/ 1245 h 1328"/>
                <a:gd name="T36" fmla="*/ 731 w 1909"/>
                <a:gd name="T37" fmla="*/ 1251 h 1328"/>
                <a:gd name="T38" fmla="*/ 772 w 1909"/>
                <a:gd name="T39" fmla="*/ 1257 h 1328"/>
                <a:gd name="T40" fmla="*/ 813 w 1909"/>
                <a:gd name="T41" fmla="*/ 1262 h 1328"/>
                <a:gd name="T42" fmla="*/ 853 w 1909"/>
                <a:gd name="T43" fmla="*/ 1267 h 1328"/>
                <a:gd name="T44" fmla="*/ 894 w 1909"/>
                <a:gd name="T45" fmla="*/ 1271 h 1328"/>
                <a:gd name="T46" fmla="*/ 934 w 1909"/>
                <a:gd name="T47" fmla="*/ 1275 h 1328"/>
                <a:gd name="T48" fmla="*/ 975 w 1909"/>
                <a:gd name="T49" fmla="*/ 1279 h 1328"/>
                <a:gd name="T50" fmla="*/ 1016 w 1909"/>
                <a:gd name="T51" fmla="*/ 1282 h 1328"/>
                <a:gd name="T52" fmla="*/ 1056 w 1909"/>
                <a:gd name="T53" fmla="*/ 1286 h 1328"/>
                <a:gd name="T54" fmla="*/ 1097 w 1909"/>
                <a:gd name="T55" fmla="*/ 1289 h 1328"/>
                <a:gd name="T56" fmla="*/ 1138 w 1909"/>
                <a:gd name="T57" fmla="*/ 1292 h 1328"/>
                <a:gd name="T58" fmla="*/ 1178 w 1909"/>
                <a:gd name="T59" fmla="*/ 1295 h 1328"/>
                <a:gd name="T60" fmla="*/ 1219 w 1909"/>
                <a:gd name="T61" fmla="*/ 1297 h 1328"/>
                <a:gd name="T62" fmla="*/ 1259 w 1909"/>
                <a:gd name="T63" fmla="*/ 1300 h 1328"/>
                <a:gd name="T64" fmla="*/ 1300 w 1909"/>
                <a:gd name="T65" fmla="*/ 1302 h 1328"/>
                <a:gd name="T66" fmla="*/ 1341 w 1909"/>
                <a:gd name="T67" fmla="*/ 1304 h 1328"/>
                <a:gd name="T68" fmla="*/ 1381 w 1909"/>
                <a:gd name="T69" fmla="*/ 1307 h 1328"/>
                <a:gd name="T70" fmla="*/ 1422 w 1909"/>
                <a:gd name="T71" fmla="*/ 1309 h 1328"/>
                <a:gd name="T72" fmla="*/ 1463 w 1909"/>
                <a:gd name="T73" fmla="*/ 1311 h 1328"/>
                <a:gd name="T74" fmla="*/ 1503 w 1909"/>
                <a:gd name="T75" fmla="*/ 1312 h 1328"/>
                <a:gd name="T76" fmla="*/ 1544 w 1909"/>
                <a:gd name="T77" fmla="*/ 1314 h 1328"/>
                <a:gd name="T78" fmla="*/ 1584 w 1909"/>
                <a:gd name="T79" fmla="*/ 1316 h 1328"/>
                <a:gd name="T80" fmla="*/ 1625 w 1909"/>
                <a:gd name="T81" fmla="*/ 1318 h 1328"/>
                <a:gd name="T82" fmla="*/ 1666 w 1909"/>
                <a:gd name="T83" fmla="*/ 1319 h 1328"/>
                <a:gd name="T84" fmla="*/ 1706 w 1909"/>
                <a:gd name="T85" fmla="*/ 1321 h 1328"/>
                <a:gd name="T86" fmla="*/ 1747 w 1909"/>
                <a:gd name="T87" fmla="*/ 1322 h 1328"/>
                <a:gd name="T88" fmla="*/ 1787 w 1909"/>
                <a:gd name="T89" fmla="*/ 1324 h 1328"/>
                <a:gd name="T90" fmla="*/ 1828 w 1909"/>
                <a:gd name="T91" fmla="*/ 1325 h 1328"/>
                <a:gd name="T92" fmla="*/ 1869 w 1909"/>
                <a:gd name="T93" fmla="*/ 1326 h 1328"/>
                <a:gd name="T94" fmla="*/ 1909 w 1909"/>
                <a:gd name="T95" fmla="*/ 1328 h 1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09" h="1328">
                  <a:moveTo>
                    <a:pt x="0" y="0"/>
                  </a:moveTo>
                  <a:lnTo>
                    <a:pt x="41" y="587"/>
                  </a:lnTo>
                  <a:lnTo>
                    <a:pt x="81" y="809"/>
                  </a:lnTo>
                  <a:lnTo>
                    <a:pt x="122" y="927"/>
                  </a:lnTo>
                  <a:lnTo>
                    <a:pt x="163" y="1001"/>
                  </a:lnTo>
                  <a:lnTo>
                    <a:pt x="203" y="1052"/>
                  </a:lnTo>
                  <a:lnTo>
                    <a:pt x="244" y="1090"/>
                  </a:lnTo>
                  <a:lnTo>
                    <a:pt x="284" y="1119"/>
                  </a:lnTo>
                  <a:lnTo>
                    <a:pt x="325" y="1142"/>
                  </a:lnTo>
                  <a:lnTo>
                    <a:pt x="366" y="1161"/>
                  </a:lnTo>
                  <a:lnTo>
                    <a:pt x="406" y="1178"/>
                  </a:lnTo>
                  <a:lnTo>
                    <a:pt x="447" y="1191"/>
                  </a:lnTo>
                  <a:lnTo>
                    <a:pt x="488" y="1203"/>
                  </a:lnTo>
                  <a:lnTo>
                    <a:pt x="528" y="1214"/>
                  </a:lnTo>
                  <a:lnTo>
                    <a:pt x="569" y="1223"/>
                  </a:lnTo>
                  <a:lnTo>
                    <a:pt x="609" y="1231"/>
                  </a:lnTo>
                  <a:lnTo>
                    <a:pt x="650" y="1238"/>
                  </a:lnTo>
                  <a:lnTo>
                    <a:pt x="691" y="1245"/>
                  </a:lnTo>
                  <a:lnTo>
                    <a:pt x="731" y="1251"/>
                  </a:lnTo>
                  <a:lnTo>
                    <a:pt x="772" y="1257"/>
                  </a:lnTo>
                  <a:lnTo>
                    <a:pt x="813" y="1262"/>
                  </a:lnTo>
                  <a:lnTo>
                    <a:pt x="853" y="1267"/>
                  </a:lnTo>
                  <a:lnTo>
                    <a:pt x="894" y="1271"/>
                  </a:lnTo>
                  <a:lnTo>
                    <a:pt x="934" y="1275"/>
                  </a:lnTo>
                  <a:lnTo>
                    <a:pt x="975" y="1279"/>
                  </a:lnTo>
                  <a:lnTo>
                    <a:pt x="1016" y="1282"/>
                  </a:lnTo>
                  <a:lnTo>
                    <a:pt x="1056" y="1286"/>
                  </a:lnTo>
                  <a:lnTo>
                    <a:pt x="1097" y="1289"/>
                  </a:lnTo>
                  <a:lnTo>
                    <a:pt x="1138" y="1292"/>
                  </a:lnTo>
                  <a:lnTo>
                    <a:pt x="1178" y="1295"/>
                  </a:lnTo>
                  <a:lnTo>
                    <a:pt x="1219" y="1297"/>
                  </a:lnTo>
                  <a:lnTo>
                    <a:pt x="1259" y="1300"/>
                  </a:lnTo>
                  <a:lnTo>
                    <a:pt x="1300" y="1302"/>
                  </a:lnTo>
                  <a:lnTo>
                    <a:pt x="1341" y="1304"/>
                  </a:lnTo>
                  <a:lnTo>
                    <a:pt x="1381" y="1307"/>
                  </a:lnTo>
                  <a:lnTo>
                    <a:pt x="1422" y="1309"/>
                  </a:lnTo>
                  <a:lnTo>
                    <a:pt x="1463" y="1311"/>
                  </a:lnTo>
                  <a:lnTo>
                    <a:pt x="1503" y="1312"/>
                  </a:lnTo>
                  <a:lnTo>
                    <a:pt x="1544" y="1314"/>
                  </a:lnTo>
                  <a:lnTo>
                    <a:pt x="1584" y="1316"/>
                  </a:lnTo>
                  <a:lnTo>
                    <a:pt x="1625" y="1318"/>
                  </a:lnTo>
                  <a:lnTo>
                    <a:pt x="1666" y="1319"/>
                  </a:lnTo>
                  <a:lnTo>
                    <a:pt x="1706" y="1321"/>
                  </a:lnTo>
                  <a:lnTo>
                    <a:pt x="1747" y="1322"/>
                  </a:lnTo>
                  <a:lnTo>
                    <a:pt x="1787" y="1324"/>
                  </a:lnTo>
                  <a:lnTo>
                    <a:pt x="1828" y="1325"/>
                  </a:lnTo>
                  <a:lnTo>
                    <a:pt x="1869" y="1326"/>
                  </a:lnTo>
                  <a:lnTo>
                    <a:pt x="1909" y="1328"/>
                  </a:lnTo>
                </a:path>
              </a:pathLst>
            </a:custGeom>
            <a:noFill/>
            <a:ln w="14288" cap="flat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92" name="Straight Connector 291"/>
            <p:cNvCxnSpPr>
              <a:stCxn id="213" idx="0"/>
            </p:cNvCxnSpPr>
            <p:nvPr/>
          </p:nvCxnSpPr>
          <p:spPr>
            <a:xfrm flipV="1">
              <a:off x="4664080" y="4142399"/>
              <a:ext cx="0" cy="233460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Connector 292"/>
            <p:cNvCxnSpPr/>
            <p:nvPr/>
          </p:nvCxnSpPr>
          <p:spPr>
            <a:xfrm flipV="1">
              <a:off x="4340637" y="4142399"/>
              <a:ext cx="0" cy="233460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flipV="1">
              <a:off x="4019554" y="4142399"/>
              <a:ext cx="0" cy="233460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Straight Connector 294"/>
            <p:cNvCxnSpPr/>
            <p:nvPr/>
          </p:nvCxnSpPr>
          <p:spPr>
            <a:xfrm flipV="1">
              <a:off x="3697292" y="4142399"/>
              <a:ext cx="0" cy="233460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Straight Connector 295"/>
            <p:cNvCxnSpPr/>
            <p:nvPr/>
          </p:nvCxnSpPr>
          <p:spPr>
            <a:xfrm flipV="1">
              <a:off x="3375029" y="4135440"/>
              <a:ext cx="0" cy="233460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Straight Connector 296"/>
            <p:cNvCxnSpPr/>
            <p:nvPr/>
          </p:nvCxnSpPr>
          <p:spPr>
            <a:xfrm flipV="1">
              <a:off x="3052766" y="4142399"/>
              <a:ext cx="0" cy="233460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flipV="1">
              <a:off x="2730503" y="4142399"/>
              <a:ext cx="0" cy="233460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flipV="1">
              <a:off x="2407674" y="4135440"/>
              <a:ext cx="0" cy="233460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Straight Connector 299"/>
            <p:cNvCxnSpPr/>
            <p:nvPr/>
          </p:nvCxnSpPr>
          <p:spPr>
            <a:xfrm flipV="1">
              <a:off x="2084390" y="4135440"/>
              <a:ext cx="0" cy="2334605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Straight Connector 300"/>
            <p:cNvCxnSpPr/>
            <p:nvPr/>
          </p:nvCxnSpPr>
          <p:spPr>
            <a:xfrm>
              <a:off x="1755991" y="4375154"/>
              <a:ext cx="3222358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Straight Connector 302"/>
            <p:cNvCxnSpPr/>
            <p:nvPr/>
          </p:nvCxnSpPr>
          <p:spPr>
            <a:xfrm>
              <a:off x="1767753" y="4614111"/>
              <a:ext cx="3222358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/>
            <p:cNvCxnSpPr/>
            <p:nvPr/>
          </p:nvCxnSpPr>
          <p:spPr>
            <a:xfrm>
              <a:off x="1770283" y="4841878"/>
              <a:ext cx="3222358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Straight Connector 304"/>
            <p:cNvCxnSpPr/>
            <p:nvPr/>
          </p:nvCxnSpPr>
          <p:spPr>
            <a:xfrm>
              <a:off x="1763201" y="5075240"/>
              <a:ext cx="3222358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Straight Connector 305"/>
            <p:cNvCxnSpPr/>
            <p:nvPr/>
          </p:nvCxnSpPr>
          <p:spPr>
            <a:xfrm>
              <a:off x="1770283" y="5308603"/>
              <a:ext cx="3222358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>
              <a:off x="1763201" y="5547562"/>
              <a:ext cx="3222358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/>
            <p:cNvCxnSpPr/>
            <p:nvPr/>
          </p:nvCxnSpPr>
          <p:spPr>
            <a:xfrm>
              <a:off x="1770283" y="5780924"/>
              <a:ext cx="3222358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/>
            <p:cNvCxnSpPr/>
            <p:nvPr/>
          </p:nvCxnSpPr>
          <p:spPr>
            <a:xfrm>
              <a:off x="1770283" y="6010065"/>
              <a:ext cx="3222358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/>
            <p:cNvCxnSpPr/>
            <p:nvPr/>
          </p:nvCxnSpPr>
          <p:spPr>
            <a:xfrm>
              <a:off x="1763201" y="6244688"/>
              <a:ext cx="3222358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1" name="Rectangle 215"/>
            <p:cNvSpPr>
              <a:spLocks noChangeArrowheads="1"/>
            </p:cNvSpPr>
            <p:nvPr/>
          </p:nvSpPr>
          <p:spPr bwMode="auto">
            <a:xfrm>
              <a:off x="1364674" y="4789197"/>
              <a:ext cx="161583" cy="1130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vert270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5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Knockdown</a:t>
              </a:r>
              <a:r>
                <a:rPr kumimoji="0" lang="en-US" altLang="en-US" sz="105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 factor</a:t>
              </a:r>
              <a:endPara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12" name="TextBox 311"/>
            <p:cNvSpPr txBox="1"/>
            <p:nvPr/>
          </p:nvSpPr>
          <p:spPr>
            <a:xfrm>
              <a:off x="2360093" y="5072987"/>
              <a:ext cx="43152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3.41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13" name="Straight Arrow Connector 312"/>
            <p:cNvCxnSpPr>
              <a:endCxn id="289" idx="2"/>
            </p:cNvCxnSpPr>
            <p:nvPr/>
          </p:nvCxnSpPr>
          <p:spPr>
            <a:xfrm flipH="1">
              <a:off x="2084391" y="5269319"/>
              <a:ext cx="359604" cy="31550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5" name="TextBox 314"/>
            <p:cNvSpPr txBox="1"/>
            <p:nvPr/>
          </p:nvSpPr>
          <p:spPr>
            <a:xfrm>
              <a:off x="2676528" y="5571174"/>
              <a:ext cx="43152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2.36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16" name="Straight Arrow Connector 315"/>
            <p:cNvCxnSpPr/>
            <p:nvPr/>
          </p:nvCxnSpPr>
          <p:spPr>
            <a:xfrm flipH="1">
              <a:off x="2400826" y="5767506"/>
              <a:ext cx="359604" cy="31550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7" name="TextBox 316"/>
            <p:cNvSpPr txBox="1"/>
            <p:nvPr/>
          </p:nvSpPr>
          <p:spPr>
            <a:xfrm>
              <a:off x="3328468" y="5768616"/>
              <a:ext cx="43152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1.93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18" name="Straight Arrow Connector 317"/>
            <p:cNvCxnSpPr/>
            <p:nvPr/>
          </p:nvCxnSpPr>
          <p:spPr>
            <a:xfrm flipH="1">
              <a:off x="3052766" y="5964948"/>
              <a:ext cx="359604" cy="31550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9" name="TextBox 318"/>
            <p:cNvSpPr txBox="1"/>
            <p:nvPr/>
          </p:nvSpPr>
          <p:spPr>
            <a:xfrm>
              <a:off x="3963773" y="5843466"/>
              <a:ext cx="43152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1.78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20" name="Straight Arrow Connector 319"/>
            <p:cNvCxnSpPr/>
            <p:nvPr/>
          </p:nvCxnSpPr>
          <p:spPr>
            <a:xfrm flipH="1">
              <a:off x="3688071" y="6039798"/>
              <a:ext cx="359604" cy="315509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957"/>
          <p:cNvGrpSpPr>
            <a:grpSpLocks/>
          </p:cNvGrpSpPr>
          <p:nvPr/>
        </p:nvGrpSpPr>
        <p:grpSpPr bwMode="auto">
          <a:xfrm>
            <a:off x="2374388" y="7544755"/>
            <a:ext cx="2809875" cy="842963"/>
            <a:chOff x="3951" y="2425"/>
            <a:chExt cx="4425" cy="1327"/>
          </a:xfrm>
        </p:grpSpPr>
        <p:sp>
          <p:nvSpPr>
            <p:cNvPr id="4" name="Rectangle 12958"/>
            <p:cNvSpPr>
              <a:spLocks noChangeArrowheads="1"/>
            </p:cNvSpPr>
            <p:nvPr/>
          </p:nvSpPr>
          <p:spPr bwMode="auto">
            <a:xfrm>
              <a:off x="4158" y="2752"/>
              <a:ext cx="3057" cy="325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Line 12959"/>
            <p:cNvSpPr>
              <a:spLocks noChangeShapeType="1"/>
            </p:cNvSpPr>
            <p:nvPr/>
          </p:nvSpPr>
          <p:spPr bwMode="auto">
            <a:xfrm>
              <a:off x="4157" y="2449"/>
              <a:ext cx="0" cy="85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12960" descr="Wide upward diagonal"/>
            <p:cNvSpPr>
              <a:spLocks noChangeArrowheads="1"/>
            </p:cNvSpPr>
            <p:nvPr/>
          </p:nvSpPr>
          <p:spPr bwMode="auto">
            <a:xfrm>
              <a:off x="3951" y="2456"/>
              <a:ext cx="192" cy="857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Line 12961"/>
            <p:cNvSpPr>
              <a:spLocks noChangeShapeType="1"/>
            </p:cNvSpPr>
            <p:nvPr/>
          </p:nvSpPr>
          <p:spPr bwMode="auto">
            <a:xfrm flipV="1">
              <a:off x="7208" y="3052"/>
              <a:ext cx="0" cy="6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Line 12962"/>
            <p:cNvSpPr>
              <a:spLocks noChangeShapeType="1"/>
            </p:cNvSpPr>
            <p:nvPr/>
          </p:nvSpPr>
          <p:spPr bwMode="auto">
            <a:xfrm flipV="1">
              <a:off x="7215" y="2471"/>
              <a:ext cx="0" cy="25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Line 12963"/>
            <p:cNvSpPr>
              <a:spLocks noChangeShapeType="1"/>
            </p:cNvSpPr>
            <p:nvPr/>
          </p:nvSpPr>
          <p:spPr bwMode="auto">
            <a:xfrm>
              <a:off x="4158" y="2567"/>
              <a:ext cx="30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Rectangle 12964" descr="Light upward diagonal"/>
            <p:cNvSpPr>
              <a:spLocks noChangeArrowheads="1"/>
            </p:cNvSpPr>
            <p:nvPr/>
          </p:nvSpPr>
          <p:spPr bwMode="auto">
            <a:xfrm>
              <a:off x="7614" y="2744"/>
              <a:ext cx="310" cy="35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Text Box 12965"/>
            <p:cNvSpPr txBox="1">
              <a:spLocks noChangeArrowheads="1"/>
            </p:cNvSpPr>
            <p:nvPr/>
          </p:nvSpPr>
          <p:spPr bwMode="auto">
            <a:xfrm>
              <a:off x="7268" y="3477"/>
              <a:ext cx="1108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 = 2,000 lb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8" name="Text Box 12966"/>
            <p:cNvSpPr txBox="1">
              <a:spLocks noChangeArrowheads="1"/>
            </p:cNvSpPr>
            <p:nvPr/>
          </p:nvSpPr>
          <p:spPr bwMode="auto">
            <a:xfrm>
              <a:off x="5142" y="2425"/>
              <a:ext cx="1108" cy="2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L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 = 100 in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2" name="Text Box 12967"/>
            <p:cNvSpPr txBox="1">
              <a:spLocks noChangeArrowheads="1"/>
            </p:cNvSpPr>
            <p:nvPr/>
          </p:nvSpPr>
          <p:spPr bwMode="auto">
            <a:xfrm>
              <a:off x="7921" y="2787"/>
              <a:ext cx="289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h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3" name="Text Box 12968"/>
            <p:cNvSpPr txBox="1">
              <a:spLocks noChangeArrowheads="1"/>
            </p:cNvSpPr>
            <p:nvPr/>
          </p:nvSpPr>
          <p:spPr bwMode="auto">
            <a:xfrm>
              <a:off x="7627" y="3051"/>
              <a:ext cx="289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w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5470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948180" y="219392"/>
            <a:ext cx="2694940" cy="1485265"/>
            <a:chOff x="3301" y="9667"/>
            <a:chExt cx="4244" cy="2339"/>
          </a:xfrm>
        </p:grpSpPr>
        <p:sp>
          <p:nvSpPr>
            <p:cNvPr id="3" name="Text Box 12452"/>
            <p:cNvSpPr txBox="1">
              <a:spLocks noChangeArrowheads="1"/>
            </p:cNvSpPr>
            <p:nvPr/>
          </p:nvSpPr>
          <p:spPr bwMode="auto">
            <a:xfrm>
              <a:off x="4178" y="11179"/>
              <a:ext cx="362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12'</a:t>
              </a:r>
            </a:p>
          </p:txBody>
        </p:sp>
        <p:cxnSp>
          <p:nvCxnSpPr>
            <p:cNvPr id="4" name="Line 12453"/>
            <p:cNvCxnSpPr>
              <a:cxnSpLocks noChangeShapeType="1"/>
            </p:cNvCxnSpPr>
            <p:nvPr/>
          </p:nvCxnSpPr>
          <p:spPr bwMode="auto">
            <a:xfrm>
              <a:off x="3673" y="11173"/>
              <a:ext cx="354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" name="Line 12454"/>
            <p:cNvCxnSpPr>
              <a:cxnSpLocks noChangeShapeType="1"/>
            </p:cNvCxnSpPr>
            <p:nvPr/>
          </p:nvCxnSpPr>
          <p:spPr bwMode="auto">
            <a:xfrm flipV="1">
              <a:off x="3679" y="10009"/>
              <a:ext cx="1176" cy="11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" name="Line 12455"/>
            <p:cNvCxnSpPr>
              <a:cxnSpLocks noChangeShapeType="1"/>
            </p:cNvCxnSpPr>
            <p:nvPr/>
          </p:nvCxnSpPr>
          <p:spPr bwMode="auto">
            <a:xfrm flipH="1" flipV="1">
              <a:off x="6031" y="10003"/>
              <a:ext cx="1188" cy="11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" name="Line 12456"/>
            <p:cNvCxnSpPr>
              <a:cxnSpLocks noChangeShapeType="1"/>
            </p:cNvCxnSpPr>
            <p:nvPr/>
          </p:nvCxnSpPr>
          <p:spPr bwMode="auto">
            <a:xfrm flipV="1">
              <a:off x="4855" y="10009"/>
              <a:ext cx="0" cy="11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Line 12457"/>
            <p:cNvCxnSpPr>
              <a:cxnSpLocks noChangeShapeType="1"/>
            </p:cNvCxnSpPr>
            <p:nvPr/>
          </p:nvCxnSpPr>
          <p:spPr bwMode="auto">
            <a:xfrm flipV="1">
              <a:off x="6037" y="9997"/>
              <a:ext cx="0" cy="11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12458"/>
            <p:cNvCxnSpPr>
              <a:cxnSpLocks noChangeShapeType="1"/>
            </p:cNvCxnSpPr>
            <p:nvPr/>
          </p:nvCxnSpPr>
          <p:spPr bwMode="auto">
            <a:xfrm>
              <a:off x="4849" y="10015"/>
              <a:ext cx="11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12459"/>
            <p:cNvCxnSpPr>
              <a:cxnSpLocks noChangeShapeType="1"/>
            </p:cNvCxnSpPr>
            <p:nvPr/>
          </p:nvCxnSpPr>
          <p:spPr bwMode="auto">
            <a:xfrm>
              <a:off x="4849" y="10009"/>
              <a:ext cx="1188" cy="115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Oval 10"/>
            <p:cNvSpPr>
              <a:spLocks noChangeAspect="1" noChangeArrowheads="1"/>
            </p:cNvSpPr>
            <p:nvPr/>
          </p:nvSpPr>
          <p:spPr bwMode="auto">
            <a:xfrm>
              <a:off x="4807" y="11119"/>
              <a:ext cx="101" cy="101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Oval 11"/>
            <p:cNvSpPr>
              <a:spLocks noChangeAspect="1" noChangeArrowheads="1"/>
            </p:cNvSpPr>
            <p:nvPr/>
          </p:nvSpPr>
          <p:spPr bwMode="auto">
            <a:xfrm>
              <a:off x="5989" y="11125"/>
              <a:ext cx="101" cy="101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Oval 12"/>
            <p:cNvSpPr>
              <a:spLocks noChangeAspect="1" noChangeArrowheads="1"/>
            </p:cNvSpPr>
            <p:nvPr/>
          </p:nvSpPr>
          <p:spPr bwMode="auto">
            <a:xfrm>
              <a:off x="4807" y="9979"/>
              <a:ext cx="101" cy="101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13"/>
            <p:cNvSpPr>
              <a:spLocks noChangeAspect="1" noChangeArrowheads="1"/>
            </p:cNvSpPr>
            <p:nvPr/>
          </p:nvSpPr>
          <p:spPr bwMode="auto">
            <a:xfrm>
              <a:off x="5989" y="9973"/>
              <a:ext cx="101" cy="101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Oval 14"/>
            <p:cNvSpPr>
              <a:spLocks noChangeAspect="1" noChangeArrowheads="1"/>
            </p:cNvSpPr>
            <p:nvPr/>
          </p:nvSpPr>
          <p:spPr bwMode="auto">
            <a:xfrm>
              <a:off x="3655" y="11113"/>
              <a:ext cx="101" cy="101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Oval 15"/>
            <p:cNvSpPr>
              <a:spLocks noChangeAspect="1" noChangeArrowheads="1"/>
            </p:cNvSpPr>
            <p:nvPr/>
          </p:nvSpPr>
          <p:spPr bwMode="auto">
            <a:xfrm>
              <a:off x="7147" y="11119"/>
              <a:ext cx="101" cy="101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7" name="Line 12466"/>
            <p:cNvCxnSpPr>
              <a:cxnSpLocks noChangeShapeType="1"/>
            </p:cNvCxnSpPr>
            <p:nvPr/>
          </p:nvCxnSpPr>
          <p:spPr bwMode="auto">
            <a:xfrm>
              <a:off x="6157" y="10015"/>
              <a:ext cx="55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12467"/>
            <p:cNvCxnSpPr>
              <a:cxnSpLocks noChangeShapeType="1"/>
            </p:cNvCxnSpPr>
            <p:nvPr/>
          </p:nvCxnSpPr>
          <p:spPr bwMode="auto">
            <a:xfrm>
              <a:off x="6037" y="11329"/>
              <a:ext cx="0" cy="4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Text Box 12468"/>
            <p:cNvSpPr txBox="1">
              <a:spLocks noChangeArrowheads="1"/>
            </p:cNvSpPr>
            <p:nvPr/>
          </p:nvSpPr>
          <p:spPr bwMode="auto">
            <a:xfrm>
              <a:off x="5330" y="11179"/>
              <a:ext cx="362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12'</a:t>
              </a:r>
            </a:p>
          </p:txBody>
        </p:sp>
        <p:sp>
          <p:nvSpPr>
            <p:cNvPr id="20" name="Text Box 12469"/>
            <p:cNvSpPr txBox="1">
              <a:spLocks noChangeArrowheads="1"/>
            </p:cNvSpPr>
            <p:nvPr/>
          </p:nvSpPr>
          <p:spPr bwMode="auto">
            <a:xfrm>
              <a:off x="6410" y="11185"/>
              <a:ext cx="362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12'</a:t>
              </a:r>
            </a:p>
          </p:txBody>
        </p:sp>
        <p:sp>
          <p:nvSpPr>
            <p:cNvPr id="21" name="Text Box 12470"/>
            <p:cNvSpPr txBox="1">
              <a:spLocks noChangeArrowheads="1"/>
            </p:cNvSpPr>
            <p:nvPr/>
          </p:nvSpPr>
          <p:spPr bwMode="auto">
            <a:xfrm>
              <a:off x="3362" y="10399"/>
              <a:ext cx="260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9'</a:t>
              </a:r>
            </a:p>
          </p:txBody>
        </p:sp>
        <p:sp>
          <p:nvSpPr>
            <p:cNvPr id="22" name="Text Box 12471"/>
            <p:cNvSpPr txBox="1">
              <a:spLocks noChangeArrowheads="1"/>
            </p:cNvSpPr>
            <p:nvPr/>
          </p:nvSpPr>
          <p:spPr bwMode="auto">
            <a:xfrm>
              <a:off x="6680" y="9901"/>
              <a:ext cx="67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400 lb</a:t>
              </a:r>
            </a:p>
          </p:txBody>
        </p:sp>
        <p:sp>
          <p:nvSpPr>
            <p:cNvPr id="23" name="Text Box 12472"/>
            <p:cNvSpPr txBox="1">
              <a:spLocks noChangeArrowheads="1"/>
            </p:cNvSpPr>
            <p:nvPr/>
          </p:nvSpPr>
          <p:spPr bwMode="auto">
            <a:xfrm>
              <a:off x="5684" y="11743"/>
              <a:ext cx="692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1,200 lb</a:t>
              </a:r>
            </a:p>
          </p:txBody>
        </p:sp>
        <p:sp>
          <p:nvSpPr>
            <p:cNvPr id="24" name="AutoShape 12473"/>
            <p:cNvSpPr>
              <a:spLocks noChangeArrowheads="1"/>
            </p:cNvSpPr>
            <p:nvPr/>
          </p:nvSpPr>
          <p:spPr bwMode="auto">
            <a:xfrm>
              <a:off x="7021" y="11179"/>
              <a:ext cx="360" cy="24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AutoShape 12474"/>
            <p:cNvSpPr>
              <a:spLocks noChangeArrowheads="1"/>
            </p:cNvSpPr>
            <p:nvPr/>
          </p:nvSpPr>
          <p:spPr bwMode="auto">
            <a:xfrm>
              <a:off x="3523" y="11173"/>
              <a:ext cx="360" cy="24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5"/>
            <p:cNvSpPr>
              <a:spLocks noChangeAspect="1" noChangeArrowheads="1"/>
            </p:cNvSpPr>
            <p:nvPr/>
          </p:nvSpPr>
          <p:spPr bwMode="auto">
            <a:xfrm>
              <a:off x="7003" y="11425"/>
              <a:ext cx="101" cy="10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Oval 26"/>
            <p:cNvSpPr>
              <a:spLocks noChangeAspect="1" noChangeArrowheads="1"/>
            </p:cNvSpPr>
            <p:nvPr/>
          </p:nvSpPr>
          <p:spPr bwMode="auto">
            <a:xfrm>
              <a:off x="7147" y="11425"/>
              <a:ext cx="101" cy="10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val 27"/>
            <p:cNvSpPr>
              <a:spLocks noChangeAspect="1" noChangeArrowheads="1"/>
            </p:cNvSpPr>
            <p:nvPr/>
          </p:nvSpPr>
          <p:spPr bwMode="auto">
            <a:xfrm>
              <a:off x="7297" y="11431"/>
              <a:ext cx="101" cy="10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9" name="Line 12478"/>
            <p:cNvCxnSpPr>
              <a:cxnSpLocks noChangeShapeType="1"/>
            </p:cNvCxnSpPr>
            <p:nvPr/>
          </p:nvCxnSpPr>
          <p:spPr bwMode="auto">
            <a:xfrm flipH="1">
              <a:off x="3421" y="11407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12479"/>
            <p:cNvCxnSpPr>
              <a:cxnSpLocks noChangeShapeType="1"/>
            </p:cNvCxnSpPr>
            <p:nvPr/>
          </p:nvCxnSpPr>
          <p:spPr bwMode="auto">
            <a:xfrm flipH="1">
              <a:off x="3510" y="11407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Line 12480"/>
            <p:cNvCxnSpPr>
              <a:cxnSpLocks noChangeShapeType="1"/>
            </p:cNvCxnSpPr>
            <p:nvPr/>
          </p:nvCxnSpPr>
          <p:spPr bwMode="auto">
            <a:xfrm flipH="1">
              <a:off x="3598" y="11407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12481"/>
            <p:cNvCxnSpPr>
              <a:cxnSpLocks noChangeShapeType="1"/>
            </p:cNvCxnSpPr>
            <p:nvPr/>
          </p:nvCxnSpPr>
          <p:spPr bwMode="auto">
            <a:xfrm flipH="1">
              <a:off x="3687" y="11407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Line 12482"/>
            <p:cNvCxnSpPr>
              <a:cxnSpLocks noChangeShapeType="1"/>
            </p:cNvCxnSpPr>
            <p:nvPr/>
          </p:nvCxnSpPr>
          <p:spPr bwMode="auto">
            <a:xfrm flipH="1">
              <a:off x="3775" y="11407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12483"/>
            <p:cNvCxnSpPr>
              <a:cxnSpLocks noChangeShapeType="1"/>
            </p:cNvCxnSpPr>
            <p:nvPr/>
          </p:nvCxnSpPr>
          <p:spPr bwMode="auto">
            <a:xfrm flipH="1">
              <a:off x="3523" y="10015"/>
              <a:ext cx="118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Line 12484"/>
            <p:cNvCxnSpPr>
              <a:cxnSpLocks noChangeShapeType="1"/>
            </p:cNvCxnSpPr>
            <p:nvPr/>
          </p:nvCxnSpPr>
          <p:spPr bwMode="auto">
            <a:xfrm>
              <a:off x="3607" y="10015"/>
              <a:ext cx="0" cy="11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Line 12485"/>
            <p:cNvCxnSpPr>
              <a:cxnSpLocks noChangeShapeType="1"/>
            </p:cNvCxnSpPr>
            <p:nvPr/>
          </p:nvCxnSpPr>
          <p:spPr bwMode="auto">
            <a:xfrm flipH="1">
              <a:off x="6931" y="11545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12486"/>
            <p:cNvCxnSpPr>
              <a:cxnSpLocks noChangeShapeType="1"/>
            </p:cNvCxnSpPr>
            <p:nvPr/>
          </p:nvCxnSpPr>
          <p:spPr bwMode="auto">
            <a:xfrm flipH="1">
              <a:off x="7020" y="11545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Line 12487"/>
            <p:cNvCxnSpPr>
              <a:cxnSpLocks noChangeShapeType="1"/>
            </p:cNvCxnSpPr>
            <p:nvPr/>
          </p:nvCxnSpPr>
          <p:spPr bwMode="auto">
            <a:xfrm flipH="1">
              <a:off x="7108" y="11545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12488"/>
            <p:cNvCxnSpPr>
              <a:cxnSpLocks noChangeShapeType="1"/>
            </p:cNvCxnSpPr>
            <p:nvPr/>
          </p:nvCxnSpPr>
          <p:spPr bwMode="auto">
            <a:xfrm flipH="1">
              <a:off x="7197" y="11545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12489"/>
            <p:cNvCxnSpPr>
              <a:cxnSpLocks noChangeShapeType="1"/>
            </p:cNvCxnSpPr>
            <p:nvPr/>
          </p:nvCxnSpPr>
          <p:spPr bwMode="auto">
            <a:xfrm flipH="1">
              <a:off x="7285" y="11545"/>
              <a:ext cx="108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12490"/>
            <p:cNvCxnSpPr>
              <a:cxnSpLocks noChangeShapeType="1"/>
            </p:cNvCxnSpPr>
            <p:nvPr/>
          </p:nvCxnSpPr>
          <p:spPr bwMode="auto">
            <a:xfrm>
              <a:off x="6883" y="11539"/>
              <a:ext cx="6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42" name="Group 41"/>
            <p:cNvGrpSpPr>
              <a:grpSpLocks/>
            </p:cNvGrpSpPr>
            <p:nvPr/>
          </p:nvGrpSpPr>
          <p:grpSpPr bwMode="auto">
            <a:xfrm>
              <a:off x="3301" y="11039"/>
              <a:ext cx="263" cy="263"/>
              <a:chOff x="7651" y="9860"/>
              <a:chExt cx="263" cy="263"/>
            </a:xfrm>
          </p:grpSpPr>
          <p:sp>
            <p:nvSpPr>
              <p:cNvPr id="58" name="Text Box 12492"/>
              <p:cNvSpPr txBox="1">
                <a:spLocks noChangeArrowheads="1"/>
              </p:cNvSpPr>
              <p:nvPr/>
            </p:nvSpPr>
            <p:spPr bwMode="auto">
              <a:xfrm>
                <a:off x="7682" y="9869"/>
                <a:ext cx="211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59" name="Oval 58"/>
              <p:cNvSpPr>
                <a:spLocks noChangeArrowheads="1"/>
              </p:cNvSpPr>
              <p:nvPr/>
            </p:nvSpPr>
            <p:spPr bwMode="auto">
              <a:xfrm>
                <a:off x="7651" y="9860"/>
                <a:ext cx="263" cy="263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3" name="Group 42"/>
            <p:cNvGrpSpPr>
              <a:grpSpLocks/>
            </p:cNvGrpSpPr>
            <p:nvPr/>
          </p:nvGrpSpPr>
          <p:grpSpPr bwMode="auto">
            <a:xfrm>
              <a:off x="4877" y="10873"/>
              <a:ext cx="263" cy="263"/>
              <a:chOff x="7651" y="9860"/>
              <a:chExt cx="263" cy="263"/>
            </a:xfrm>
          </p:grpSpPr>
          <p:sp>
            <p:nvSpPr>
              <p:cNvPr id="56" name="Text Box 12495"/>
              <p:cNvSpPr txBox="1">
                <a:spLocks noChangeArrowheads="1"/>
              </p:cNvSpPr>
              <p:nvPr/>
            </p:nvSpPr>
            <p:spPr bwMode="auto">
              <a:xfrm>
                <a:off x="7682" y="9869"/>
                <a:ext cx="211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57" name="Oval 56"/>
              <p:cNvSpPr>
                <a:spLocks noChangeArrowheads="1"/>
              </p:cNvSpPr>
              <p:nvPr/>
            </p:nvSpPr>
            <p:spPr bwMode="auto">
              <a:xfrm>
                <a:off x="7651" y="9860"/>
                <a:ext cx="263" cy="263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4" name="Group 43"/>
            <p:cNvGrpSpPr>
              <a:grpSpLocks/>
            </p:cNvGrpSpPr>
            <p:nvPr/>
          </p:nvGrpSpPr>
          <p:grpSpPr bwMode="auto">
            <a:xfrm>
              <a:off x="6060" y="10874"/>
              <a:ext cx="263" cy="263"/>
              <a:chOff x="7651" y="9860"/>
              <a:chExt cx="263" cy="263"/>
            </a:xfrm>
          </p:grpSpPr>
          <p:sp>
            <p:nvSpPr>
              <p:cNvPr id="54" name="Text Box 12498"/>
              <p:cNvSpPr txBox="1">
                <a:spLocks noChangeArrowheads="1"/>
              </p:cNvSpPr>
              <p:nvPr/>
            </p:nvSpPr>
            <p:spPr bwMode="auto">
              <a:xfrm>
                <a:off x="7682" y="9869"/>
                <a:ext cx="211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55" name="Oval 54"/>
              <p:cNvSpPr>
                <a:spLocks noChangeArrowheads="1"/>
              </p:cNvSpPr>
              <p:nvPr/>
            </p:nvSpPr>
            <p:spPr bwMode="auto">
              <a:xfrm>
                <a:off x="7651" y="9860"/>
                <a:ext cx="263" cy="263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5" name="Group 44"/>
            <p:cNvGrpSpPr>
              <a:grpSpLocks/>
            </p:cNvGrpSpPr>
            <p:nvPr/>
          </p:nvGrpSpPr>
          <p:grpSpPr bwMode="auto">
            <a:xfrm>
              <a:off x="7282" y="11016"/>
              <a:ext cx="263" cy="263"/>
              <a:chOff x="7651" y="9860"/>
              <a:chExt cx="263" cy="263"/>
            </a:xfrm>
          </p:grpSpPr>
          <p:sp>
            <p:nvSpPr>
              <p:cNvPr id="52" name="Text Box 12501"/>
              <p:cNvSpPr txBox="1">
                <a:spLocks noChangeArrowheads="1"/>
              </p:cNvSpPr>
              <p:nvPr/>
            </p:nvSpPr>
            <p:spPr bwMode="auto">
              <a:xfrm>
                <a:off x="7682" y="9869"/>
                <a:ext cx="211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53" name="Oval 52"/>
              <p:cNvSpPr>
                <a:spLocks noChangeArrowheads="1"/>
              </p:cNvSpPr>
              <p:nvPr/>
            </p:nvSpPr>
            <p:spPr bwMode="auto">
              <a:xfrm>
                <a:off x="7651" y="9860"/>
                <a:ext cx="263" cy="263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6" name="Group 45"/>
            <p:cNvGrpSpPr>
              <a:grpSpLocks/>
            </p:cNvGrpSpPr>
            <p:nvPr/>
          </p:nvGrpSpPr>
          <p:grpSpPr bwMode="auto">
            <a:xfrm>
              <a:off x="5902" y="9667"/>
              <a:ext cx="263" cy="263"/>
              <a:chOff x="7651" y="9860"/>
              <a:chExt cx="263" cy="263"/>
            </a:xfrm>
          </p:grpSpPr>
          <p:sp>
            <p:nvSpPr>
              <p:cNvPr id="50" name="Text Box 12504"/>
              <p:cNvSpPr txBox="1">
                <a:spLocks noChangeArrowheads="1"/>
              </p:cNvSpPr>
              <p:nvPr/>
            </p:nvSpPr>
            <p:spPr bwMode="auto">
              <a:xfrm>
                <a:off x="7682" y="9869"/>
                <a:ext cx="211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6</a:t>
                </a:r>
              </a:p>
            </p:txBody>
          </p:sp>
          <p:sp>
            <p:nvSpPr>
              <p:cNvPr id="51" name="Oval 50"/>
              <p:cNvSpPr>
                <a:spLocks noChangeArrowheads="1"/>
              </p:cNvSpPr>
              <p:nvPr/>
            </p:nvSpPr>
            <p:spPr bwMode="auto">
              <a:xfrm>
                <a:off x="7651" y="9860"/>
                <a:ext cx="263" cy="263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7" name="Group 46"/>
            <p:cNvGrpSpPr>
              <a:grpSpLocks/>
            </p:cNvGrpSpPr>
            <p:nvPr/>
          </p:nvGrpSpPr>
          <p:grpSpPr bwMode="auto">
            <a:xfrm>
              <a:off x="4727" y="9676"/>
              <a:ext cx="263" cy="263"/>
              <a:chOff x="7651" y="9860"/>
              <a:chExt cx="263" cy="263"/>
            </a:xfrm>
          </p:grpSpPr>
          <p:sp>
            <p:nvSpPr>
              <p:cNvPr id="48" name="Text Box 12507"/>
              <p:cNvSpPr txBox="1">
                <a:spLocks noChangeArrowheads="1"/>
              </p:cNvSpPr>
              <p:nvPr/>
            </p:nvSpPr>
            <p:spPr bwMode="auto">
              <a:xfrm>
                <a:off x="7682" y="9869"/>
                <a:ext cx="211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5</a:t>
                </a:r>
              </a:p>
            </p:txBody>
          </p:sp>
          <p:sp>
            <p:nvSpPr>
              <p:cNvPr id="49" name="Oval 48"/>
              <p:cNvSpPr>
                <a:spLocks noChangeArrowheads="1"/>
              </p:cNvSpPr>
              <p:nvPr/>
            </p:nvSpPr>
            <p:spPr bwMode="auto">
              <a:xfrm>
                <a:off x="7651" y="9860"/>
                <a:ext cx="263" cy="263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0" name="Group 59"/>
          <p:cNvGrpSpPr>
            <a:grpSpLocks/>
          </p:cNvGrpSpPr>
          <p:nvPr/>
        </p:nvGrpSpPr>
        <p:grpSpPr bwMode="auto">
          <a:xfrm>
            <a:off x="1892633" y="1865312"/>
            <a:ext cx="2917793" cy="1026796"/>
            <a:chOff x="1947" y="3948"/>
            <a:chExt cx="3930" cy="1383"/>
          </a:xfrm>
        </p:grpSpPr>
        <p:sp>
          <p:nvSpPr>
            <p:cNvPr id="61" name="Rectangle 60" descr="Dark upward diagonal"/>
            <p:cNvSpPr>
              <a:spLocks noChangeArrowheads="1"/>
            </p:cNvSpPr>
            <p:nvPr/>
          </p:nvSpPr>
          <p:spPr bwMode="auto">
            <a:xfrm>
              <a:off x="2595" y="4220"/>
              <a:ext cx="308" cy="781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Text Box 12432"/>
            <p:cNvSpPr txBox="1">
              <a:spLocks noChangeArrowheads="1"/>
            </p:cNvSpPr>
            <p:nvPr/>
          </p:nvSpPr>
          <p:spPr bwMode="auto">
            <a:xfrm>
              <a:off x="3035" y="4924"/>
              <a:ext cx="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0.25 m</a:t>
              </a:r>
            </a:p>
          </p:txBody>
        </p:sp>
        <p:sp>
          <p:nvSpPr>
            <p:cNvPr id="63" name="Text Box 12433"/>
            <p:cNvSpPr txBox="1">
              <a:spLocks noChangeArrowheads="1"/>
            </p:cNvSpPr>
            <p:nvPr/>
          </p:nvSpPr>
          <p:spPr bwMode="auto">
            <a:xfrm>
              <a:off x="2727" y="394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A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64" name="Rectangle 63" descr="Dark upward diagonal"/>
            <p:cNvSpPr>
              <a:spLocks noChangeArrowheads="1"/>
            </p:cNvSpPr>
            <p:nvPr/>
          </p:nvSpPr>
          <p:spPr bwMode="auto">
            <a:xfrm>
              <a:off x="4912" y="4219"/>
              <a:ext cx="308" cy="781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2903" y="4524"/>
              <a:ext cx="1012" cy="173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Rectangle 65"/>
            <p:cNvSpPr>
              <a:spLocks noChangeArrowheads="1"/>
            </p:cNvSpPr>
            <p:nvPr/>
          </p:nvSpPr>
          <p:spPr bwMode="auto">
            <a:xfrm>
              <a:off x="3908" y="4423"/>
              <a:ext cx="1012" cy="375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Text Box 12437"/>
            <p:cNvSpPr txBox="1">
              <a:spLocks noChangeArrowheads="1"/>
            </p:cNvSpPr>
            <p:nvPr/>
          </p:nvSpPr>
          <p:spPr bwMode="auto">
            <a:xfrm>
              <a:off x="3717" y="394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68" name="Text Box 12438"/>
            <p:cNvSpPr txBox="1">
              <a:spLocks noChangeArrowheads="1"/>
            </p:cNvSpPr>
            <p:nvPr/>
          </p:nvSpPr>
          <p:spPr bwMode="auto">
            <a:xfrm>
              <a:off x="4729" y="394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69" name="Line 12439"/>
            <p:cNvCxnSpPr>
              <a:cxnSpLocks noChangeShapeType="1"/>
            </p:cNvCxnSpPr>
            <p:nvPr/>
          </p:nvCxnSpPr>
          <p:spPr bwMode="auto">
            <a:xfrm>
              <a:off x="2895" y="4221"/>
              <a:ext cx="0" cy="11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Line 12440"/>
            <p:cNvCxnSpPr>
              <a:cxnSpLocks noChangeShapeType="1"/>
            </p:cNvCxnSpPr>
            <p:nvPr/>
          </p:nvCxnSpPr>
          <p:spPr bwMode="auto">
            <a:xfrm>
              <a:off x="4913" y="4221"/>
              <a:ext cx="0" cy="11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Line 12441"/>
            <p:cNvCxnSpPr>
              <a:cxnSpLocks noChangeShapeType="1"/>
            </p:cNvCxnSpPr>
            <p:nvPr/>
          </p:nvCxnSpPr>
          <p:spPr bwMode="auto">
            <a:xfrm>
              <a:off x="3900" y="4896"/>
              <a:ext cx="0" cy="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Line 12442"/>
            <p:cNvCxnSpPr>
              <a:cxnSpLocks noChangeShapeType="1"/>
            </p:cNvCxnSpPr>
            <p:nvPr/>
          </p:nvCxnSpPr>
          <p:spPr bwMode="auto">
            <a:xfrm>
              <a:off x="2888" y="5180"/>
              <a:ext cx="101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" name="Line 12443"/>
            <p:cNvCxnSpPr>
              <a:cxnSpLocks noChangeShapeType="1"/>
            </p:cNvCxnSpPr>
            <p:nvPr/>
          </p:nvCxnSpPr>
          <p:spPr bwMode="auto">
            <a:xfrm>
              <a:off x="3886" y="5179"/>
              <a:ext cx="102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4" name="Text Box 12444"/>
            <p:cNvSpPr txBox="1">
              <a:spLocks noChangeArrowheads="1"/>
            </p:cNvSpPr>
            <p:nvPr/>
          </p:nvSpPr>
          <p:spPr bwMode="auto">
            <a:xfrm>
              <a:off x="4040" y="4924"/>
              <a:ext cx="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0.4 m</a:t>
              </a:r>
            </a:p>
          </p:txBody>
        </p:sp>
        <p:cxnSp>
          <p:nvCxnSpPr>
            <p:cNvPr id="75" name="Line 12445"/>
            <p:cNvCxnSpPr>
              <a:cxnSpLocks noChangeShapeType="1"/>
            </p:cNvCxnSpPr>
            <p:nvPr/>
          </p:nvCxnSpPr>
          <p:spPr bwMode="auto">
            <a:xfrm>
              <a:off x="4905" y="4610"/>
              <a:ext cx="6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6" name="Line 12446"/>
            <p:cNvCxnSpPr>
              <a:cxnSpLocks noChangeShapeType="1"/>
            </p:cNvCxnSpPr>
            <p:nvPr/>
          </p:nvCxnSpPr>
          <p:spPr bwMode="auto">
            <a:xfrm>
              <a:off x="2280" y="4610"/>
              <a:ext cx="6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Line 12447"/>
            <p:cNvCxnSpPr>
              <a:cxnSpLocks noChangeShapeType="1"/>
            </p:cNvCxnSpPr>
            <p:nvPr/>
          </p:nvCxnSpPr>
          <p:spPr bwMode="auto">
            <a:xfrm>
              <a:off x="3915" y="4610"/>
              <a:ext cx="39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8" name="Text Box 12448"/>
            <p:cNvSpPr txBox="1">
              <a:spLocks noChangeArrowheads="1"/>
            </p:cNvSpPr>
            <p:nvPr/>
          </p:nvSpPr>
          <p:spPr bwMode="auto">
            <a:xfrm>
              <a:off x="4253" y="4475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F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79" name="Text Box 12449"/>
            <p:cNvSpPr txBox="1">
              <a:spLocks noChangeArrowheads="1"/>
            </p:cNvSpPr>
            <p:nvPr/>
          </p:nvSpPr>
          <p:spPr bwMode="auto">
            <a:xfrm>
              <a:off x="5517" y="4466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R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R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80" name="Text Box 12450"/>
            <p:cNvSpPr txBox="1">
              <a:spLocks noChangeArrowheads="1"/>
            </p:cNvSpPr>
            <p:nvPr/>
          </p:nvSpPr>
          <p:spPr bwMode="auto">
            <a:xfrm>
              <a:off x="1947" y="4451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R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L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81" name="Group 80"/>
          <p:cNvGrpSpPr>
            <a:grpSpLocks/>
          </p:cNvGrpSpPr>
          <p:nvPr/>
        </p:nvGrpSpPr>
        <p:grpSpPr bwMode="auto">
          <a:xfrm>
            <a:off x="1673859" y="3119570"/>
            <a:ext cx="3424555" cy="1138555"/>
            <a:chOff x="3423" y="6643"/>
            <a:chExt cx="5393" cy="1793"/>
          </a:xfrm>
        </p:grpSpPr>
        <p:sp>
          <p:nvSpPr>
            <p:cNvPr id="82" name="Text Box 12405"/>
            <p:cNvSpPr txBox="1">
              <a:spLocks noChangeArrowheads="1"/>
            </p:cNvSpPr>
            <p:nvPr/>
          </p:nvSpPr>
          <p:spPr bwMode="auto">
            <a:xfrm>
              <a:off x="3608" y="7398"/>
              <a:ext cx="286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83" name="Rectangle 82" descr="Wide upward diagonal"/>
            <p:cNvSpPr>
              <a:spLocks noChangeArrowheads="1"/>
            </p:cNvSpPr>
            <p:nvPr/>
          </p:nvSpPr>
          <p:spPr bwMode="auto">
            <a:xfrm>
              <a:off x="3423" y="7471"/>
              <a:ext cx="173" cy="965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84" name="Line 12407"/>
            <p:cNvCxnSpPr>
              <a:cxnSpLocks noChangeShapeType="1"/>
            </p:cNvCxnSpPr>
            <p:nvPr/>
          </p:nvCxnSpPr>
          <p:spPr bwMode="auto">
            <a:xfrm>
              <a:off x="3596" y="7471"/>
              <a:ext cx="0" cy="9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3604" y="7683"/>
              <a:ext cx="1070" cy="361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4674" y="7743"/>
              <a:ext cx="3227" cy="226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Rectangle 86" descr="Wide upward diagonal"/>
            <p:cNvSpPr>
              <a:spLocks noChangeArrowheads="1"/>
            </p:cNvSpPr>
            <p:nvPr/>
          </p:nvSpPr>
          <p:spPr bwMode="auto">
            <a:xfrm>
              <a:off x="7909" y="7471"/>
              <a:ext cx="166" cy="94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88" name="Line 12411"/>
            <p:cNvCxnSpPr>
              <a:cxnSpLocks noChangeShapeType="1"/>
            </p:cNvCxnSpPr>
            <p:nvPr/>
          </p:nvCxnSpPr>
          <p:spPr bwMode="auto">
            <a:xfrm>
              <a:off x="7901" y="7479"/>
              <a:ext cx="0" cy="9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Line 12412"/>
            <p:cNvCxnSpPr>
              <a:cxnSpLocks noChangeShapeType="1"/>
            </p:cNvCxnSpPr>
            <p:nvPr/>
          </p:nvCxnSpPr>
          <p:spPr bwMode="auto">
            <a:xfrm>
              <a:off x="4668" y="6966"/>
              <a:ext cx="0" cy="7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0" name="Text Box 12413"/>
            <p:cNvSpPr txBox="1">
              <a:spLocks noChangeArrowheads="1"/>
            </p:cNvSpPr>
            <p:nvPr/>
          </p:nvSpPr>
          <p:spPr bwMode="auto">
            <a:xfrm>
              <a:off x="4247" y="6687"/>
              <a:ext cx="844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1,500 lb</a:t>
              </a:r>
            </a:p>
          </p:txBody>
        </p:sp>
        <p:sp>
          <p:nvSpPr>
            <p:cNvPr id="91" name="Text Box 12414"/>
            <p:cNvSpPr txBox="1">
              <a:spLocks noChangeArrowheads="1"/>
            </p:cNvSpPr>
            <p:nvPr/>
          </p:nvSpPr>
          <p:spPr bwMode="auto">
            <a:xfrm>
              <a:off x="6073" y="8060"/>
              <a:ext cx="663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25 in</a:t>
              </a:r>
            </a:p>
          </p:txBody>
        </p:sp>
        <p:sp>
          <p:nvSpPr>
            <p:cNvPr id="92" name="Text Box 12415"/>
            <p:cNvSpPr txBox="1">
              <a:spLocks noChangeArrowheads="1"/>
            </p:cNvSpPr>
            <p:nvPr/>
          </p:nvSpPr>
          <p:spPr bwMode="auto">
            <a:xfrm>
              <a:off x="3751" y="8060"/>
              <a:ext cx="663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10 in</a:t>
              </a:r>
            </a:p>
          </p:txBody>
        </p:sp>
        <p:sp>
          <p:nvSpPr>
            <p:cNvPr id="93" name="Oval 92"/>
            <p:cNvSpPr>
              <a:spLocks noChangeArrowheads="1"/>
            </p:cNvSpPr>
            <p:nvPr/>
          </p:nvSpPr>
          <p:spPr bwMode="auto">
            <a:xfrm>
              <a:off x="3624" y="7402"/>
              <a:ext cx="255" cy="25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Text Box 12417"/>
            <p:cNvSpPr txBox="1">
              <a:spLocks noChangeArrowheads="1"/>
            </p:cNvSpPr>
            <p:nvPr/>
          </p:nvSpPr>
          <p:spPr bwMode="auto">
            <a:xfrm>
              <a:off x="4716" y="7417"/>
              <a:ext cx="286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95" name="Oval 94"/>
            <p:cNvSpPr>
              <a:spLocks noChangeArrowheads="1"/>
            </p:cNvSpPr>
            <p:nvPr/>
          </p:nvSpPr>
          <p:spPr bwMode="auto">
            <a:xfrm>
              <a:off x="4732" y="7421"/>
              <a:ext cx="255" cy="25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Text Box 12419"/>
            <p:cNvSpPr txBox="1">
              <a:spLocks noChangeArrowheads="1"/>
            </p:cNvSpPr>
            <p:nvPr/>
          </p:nvSpPr>
          <p:spPr bwMode="auto">
            <a:xfrm>
              <a:off x="7588" y="7441"/>
              <a:ext cx="286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97" name="Oval 96"/>
            <p:cNvSpPr>
              <a:spLocks noChangeArrowheads="1"/>
            </p:cNvSpPr>
            <p:nvPr/>
          </p:nvSpPr>
          <p:spPr bwMode="auto">
            <a:xfrm>
              <a:off x="7596" y="7445"/>
              <a:ext cx="255" cy="25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Text Box 12421"/>
            <p:cNvSpPr txBox="1">
              <a:spLocks noChangeArrowheads="1"/>
            </p:cNvSpPr>
            <p:nvPr/>
          </p:nvSpPr>
          <p:spPr bwMode="auto">
            <a:xfrm>
              <a:off x="3894" y="7401"/>
              <a:ext cx="663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</a:t>
              </a: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 </a:t>
              </a: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I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99" name="Text Box 12422"/>
            <p:cNvSpPr txBox="1">
              <a:spLocks noChangeArrowheads="1"/>
            </p:cNvSpPr>
            <p:nvPr/>
          </p:nvSpPr>
          <p:spPr bwMode="auto">
            <a:xfrm>
              <a:off x="6057" y="7457"/>
              <a:ext cx="663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</a:t>
              </a: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 </a:t>
              </a: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I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00" name="Line 12423"/>
            <p:cNvCxnSpPr>
              <a:cxnSpLocks noChangeShapeType="1"/>
            </p:cNvCxnSpPr>
            <p:nvPr/>
          </p:nvCxnSpPr>
          <p:spPr bwMode="auto">
            <a:xfrm>
              <a:off x="8118" y="7848"/>
              <a:ext cx="4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" name="Line 12424"/>
            <p:cNvCxnSpPr>
              <a:cxnSpLocks noChangeShapeType="1"/>
            </p:cNvCxnSpPr>
            <p:nvPr/>
          </p:nvCxnSpPr>
          <p:spPr bwMode="auto">
            <a:xfrm rot="-5400000">
              <a:off x="3368" y="7166"/>
              <a:ext cx="4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" name="Text Box 12425"/>
            <p:cNvSpPr txBox="1">
              <a:spLocks noChangeArrowheads="1"/>
            </p:cNvSpPr>
            <p:nvPr/>
          </p:nvSpPr>
          <p:spPr bwMode="auto">
            <a:xfrm>
              <a:off x="8552" y="7690"/>
              <a:ext cx="264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03" name="Text Box 12426"/>
            <p:cNvSpPr txBox="1">
              <a:spLocks noChangeArrowheads="1"/>
            </p:cNvSpPr>
            <p:nvPr/>
          </p:nvSpPr>
          <p:spPr bwMode="auto">
            <a:xfrm>
              <a:off x="3471" y="6643"/>
              <a:ext cx="264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04" name="Line 12427"/>
            <p:cNvCxnSpPr>
              <a:cxnSpLocks noChangeShapeType="1"/>
            </p:cNvCxnSpPr>
            <p:nvPr/>
          </p:nvCxnSpPr>
          <p:spPr bwMode="auto">
            <a:xfrm>
              <a:off x="4674" y="8097"/>
              <a:ext cx="0" cy="32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" name="Line 12428"/>
            <p:cNvCxnSpPr>
              <a:cxnSpLocks noChangeShapeType="1"/>
            </p:cNvCxnSpPr>
            <p:nvPr/>
          </p:nvCxnSpPr>
          <p:spPr bwMode="auto">
            <a:xfrm>
              <a:off x="3596" y="8331"/>
              <a:ext cx="107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6" name="Line 12429"/>
            <p:cNvCxnSpPr>
              <a:cxnSpLocks noChangeShapeType="1"/>
            </p:cNvCxnSpPr>
            <p:nvPr/>
          </p:nvCxnSpPr>
          <p:spPr bwMode="auto">
            <a:xfrm>
              <a:off x="4674" y="8331"/>
              <a:ext cx="32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08" name="Group 12377"/>
          <p:cNvGrpSpPr>
            <a:grpSpLocks/>
          </p:cNvGrpSpPr>
          <p:nvPr/>
        </p:nvGrpSpPr>
        <p:grpSpPr bwMode="auto">
          <a:xfrm>
            <a:off x="2055177" y="4665311"/>
            <a:ext cx="2366963" cy="911225"/>
            <a:chOff x="4256" y="312"/>
            <a:chExt cx="3728" cy="1434"/>
          </a:xfrm>
        </p:grpSpPr>
        <p:sp>
          <p:nvSpPr>
            <p:cNvPr id="109" name="Rectangle 12378" descr="Wide upward diagonal"/>
            <p:cNvSpPr>
              <a:spLocks noChangeArrowheads="1"/>
            </p:cNvSpPr>
            <p:nvPr/>
          </p:nvSpPr>
          <p:spPr bwMode="auto">
            <a:xfrm>
              <a:off x="7503" y="1603"/>
              <a:ext cx="475" cy="14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Rectangle 12379" descr="Wide upward diagonal"/>
            <p:cNvSpPr>
              <a:spLocks noChangeArrowheads="1"/>
            </p:cNvSpPr>
            <p:nvPr/>
          </p:nvSpPr>
          <p:spPr bwMode="auto">
            <a:xfrm>
              <a:off x="4256" y="1470"/>
              <a:ext cx="475" cy="14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Rectangle 12380"/>
            <p:cNvSpPr>
              <a:spLocks noChangeArrowheads="1"/>
            </p:cNvSpPr>
            <p:nvPr/>
          </p:nvSpPr>
          <p:spPr bwMode="auto">
            <a:xfrm>
              <a:off x="4487" y="993"/>
              <a:ext cx="3255" cy="217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Line 12381"/>
            <p:cNvSpPr>
              <a:spLocks noChangeShapeType="1"/>
            </p:cNvSpPr>
            <p:nvPr/>
          </p:nvSpPr>
          <p:spPr bwMode="auto">
            <a:xfrm flipV="1">
              <a:off x="4487" y="651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Line 12382"/>
            <p:cNvSpPr>
              <a:spLocks noChangeShapeType="1"/>
            </p:cNvSpPr>
            <p:nvPr/>
          </p:nvSpPr>
          <p:spPr bwMode="auto">
            <a:xfrm flipV="1">
              <a:off x="4736" y="651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4" name="Line 12383"/>
            <p:cNvSpPr>
              <a:spLocks noChangeShapeType="1"/>
            </p:cNvSpPr>
            <p:nvPr/>
          </p:nvSpPr>
          <p:spPr bwMode="auto">
            <a:xfrm flipV="1">
              <a:off x="4985" y="651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Line 12384"/>
            <p:cNvSpPr>
              <a:spLocks noChangeShapeType="1"/>
            </p:cNvSpPr>
            <p:nvPr/>
          </p:nvSpPr>
          <p:spPr bwMode="auto">
            <a:xfrm flipV="1">
              <a:off x="5234" y="651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6" name="Line 12385"/>
            <p:cNvSpPr>
              <a:spLocks noChangeShapeType="1"/>
            </p:cNvSpPr>
            <p:nvPr/>
          </p:nvSpPr>
          <p:spPr bwMode="auto">
            <a:xfrm flipV="1">
              <a:off x="5483" y="651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Line 12386"/>
            <p:cNvSpPr>
              <a:spLocks noChangeShapeType="1"/>
            </p:cNvSpPr>
            <p:nvPr/>
          </p:nvSpPr>
          <p:spPr bwMode="auto">
            <a:xfrm flipV="1">
              <a:off x="5733" y="651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Line 12387"/>
            <p:cNvSpPr>
              <a:spLocks noChangeShapeType="1"/>
            </p:cNvSpPr>
            <p:nvPr/>
          </p:nvSpPr>
          <p:spPr bwMode="auto">
            <a:xfrm flipV="1">
              <a:off x="5982" y="651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Line 12388"/>
            <p:cNvSpPr>
              <a:spLocks noChangeShapeType="1"/>
            </p:cNvSpPr>
            <p:nvPr/>
          </p:nvSpPr>
          <p:spPr bwMode="auto">
            <a:xfrm flipV="1">
              <a:off x="6231" y="651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0" name="Line 12389"/>
            <p:cNvSpPr>
              <a:spLocks noChangeShapeType="1"/>
            </p:cNvSpPr>
            <p:nvPr/>
          </p:nvSpPr>
          <p:spPr bwMode="auto">
            <a:xfrm flipV="1">
              <a:off x="6480" y="651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Line 12390"/>
            <p:cNvSpPr>
              <a:spLocks noChangeShapeType="1"/>
            </p:cNvSpPr>
            <p:nvPr/>
          </p:nvSpPr>
          <p:spPr bwMode="auto">
            <a:xfrm flipV="1">
              <a:off x="6730" y="651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2" name="Line 12391"/>
            <p:cNvSpPr>
              <a:spLocks noChangeShapeType="1"/>
            </p:cNvSpPr>
            <p:nvPr/>
          </p:nvSpPr>
          <p:spPr bwMode="auto">
            <a:xfrm flipV="1">
              <a:off x="6979" y="651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3" name="Line 12392"/>
            <p:cNvSpPr>
              <a:spLocks noChangeShapeType="1"/>
            </p:cNvSpPr>
            <p:nvPr/>
          </p:nvSpPr>
          <p:spPr bwMode="auto">
            <a:xfrm flipV="1">
              <a:off x="7228" y="651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4" name="Line 12393"/>
            <p:cNvSpPr>
              <a:spLocks noChangeShapeType="1"/>
            </p:cNvSpPr>
            <p:nvPr/>
          </p:nvSpPr>
          <p:spPr bwMode="auto">
            <a:xfrm flipV="1">
              <a:off x="7477" y="651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5" name="Line 12394"/>
            <p:cNvSpPr>
              <a:spLocks noChangeShapeType="1"/>
            </p:cNvSpPr>
            <p:nvPr/>
          </p:nvSpPr>
          <p:spPr bwMode="auto">
            <a:xfrm flipV="1">
              <a:off x="7727" y="651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6" name="Line 12395"/>
            <p:cNvSpPr>
              <a:spLocks noChangeShapeType="1"/>
            </p:cNvSpPr>
            <p:nvPr/>
          </p:nvSpPr>
          <p:spPr bwMode="auto">
            <a:xfrm>
              <a:off x="4487" y="652"/>
              <a:ext cx="3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7" name="Text Box 12396"/>
            <p:cNvSpPr txBox="1">
              <a:spLocks noChangeArrowheads="1"/>
            </p:cNvSpPr>
            <p:nvPr/>
          </p:nvSpPr>
          <p:spPr bwMode="auto">
            <a:xfrm>
              <a:off x="5965" y="312"/>
              <a:ext cx="330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p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8" name="AutoShape 12397"/>
            <p:cNvSpPr>
              <a:spLocks noChangeArrowheads="1"/>
            </p:cNvSpPr>
            <p:nvPr/>
          </p:nvSpPr>
          <p:spPr bwMode="auto">
            <a:xfrm>
              <a:off x="4362" y="1215"/>
              <a:ext cx="255" cy="25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9" name="AutoShape 12398"/>
            <p:cNvSpPr>
              <a:spLocks noChangeArrowheads="1"/>
            </p:cNvSpPr>
            <p:nvPr/>
          </p:nvSpPr>
          <p:spPr bwMode="auto">
            <a:xfrm>
              <a:off x="7603" y="1209"/>
              <a:ext cx="255" cy="25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0" name="Oval 12399"/>
            <p:cNvSpPr>
              <a:spLocks noChangeArrowheads="1"/>
            </p:cNvSpPr>
            <p:nvPr/>
          </p:nvSpPr>
          <p:spPr bwMode="auto">
            <a:xfrm>
              <a:off x="7595" y="1463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Oval 12400"/>
            <p:cNvSpPr>
              <a:spLocks noChangeArrowheads="1"/>
            </p:cNvSpPr>
            <p:nvPr/>
          </p:nvSpPr>
          <p:spPr bwMode="auto">
            <a:xfrm>
              <a:off x="7745" y="1464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2" name="Line 12401"/>
            <p:cNvSpPr>
              <a:spLocks noChangeShapeType="1"/>
            </p:cNvSpPr>
            <p:nvPr/>
          </p:nvSpPr>
          <p:spPr bwMode="auto">
            <a:xfrm>
              <a:off x="7496" y="1606"/>
              <a:ext cx="4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" name="Text Box 12402"/>
            <p:cNvSpPr txBox="1">
              <a:spLocks noChangeArrowheads="1"/>
            </p:cNvSpPr>
            <p:nvPr/>
          </p:nvSpPr>
          <p:spPr bwMode="auto">
            <a:xfrm>
              <a:off x="5823" y="1235"/>
              <a:ext cx="585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E,I,L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4" name="Line 12403"/>
            <p:cNvSpPr>
              <a:spLocks noChangeShapeType="1"/>
            </p:cNvSpPr>
            <p:nvPr/>
          </p:nvSpPr>
          <p:spPr bwMode="auto">
            <a:xfrm>
              <a:off x="4256" y="1470"/>
              <a:ext cx="4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5" name="Group 134"/>
          <p:cNvGrpSpPr>
            <a:grpSpLocks/>
          </p:cNvGrpSpPr>
          <p:nvPr/>
        </p:nvGrpSpPr>
        <p:grpSpPr bwMode="auto">
          <a:xfrm>
            <a:off x="2802254" y="6002103"/>
            <a:ext cx="1371600" cy="1280160"/>
            <a:chOff x="6010" y="2005"/>
            <a:chExt cx="2160" cy="2016"/>
          </a:xfrm>
        </p:grpSpPr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6010" y="2581"/>
              <a:ext cx="1584" cy="1440"/>
            </a:xfrm>
            <a:custGeom>
              <a:avLst/>
              <a:gdLst>
                <a:gd name="T0" fmla="*/ 0 w 1584"/>
                <a:gd name="T1" fmla="*/ 0 h 1440"/>
                <a:gd name="T2" fmla="*/ 1584 w 1584"/>
                <a:gd name="T3" fmla="*/ 0 h 1440"/>
                <a:gd name="T4" fmla="*/ 1584 w 1584"/>
                <a:gd name="T5" fmla="*/ 288 h 1440"/>
                <a:gd name="T6" fmla="*/ 934 w 1584"/>
                <a:gd name="T7" fmla="*/ 284 h 1440"/>
                <a:gd name="T8" fmla="*/ 941 w 1584"/>
                <a:gd name="T9" fmla="*/ 1151 h 1440"/>
                <a:gd name="T10" fmla="*/ 1584 w 1584"/>
                <a:gd name="T11" fmla="*/ 1152 h 1440"/>
                <a:gd name="T12" fmla="*/ 1584 w 1584"/>
                <a:gd name="T13" fmla="*/ 1440 h 1440"/>
                <a:gd name="T14" fmla="*/ 0 w 1584"/>
                <a:gd name="T15" fmla="*/ 1440 h 1440"/>
                <a:gd name="T16" fmla="*/ 0 w 1584"/>
                <a:gd name="T17" fmla="*/ 1152 h 1440"/>
                <a:gd name="T18" fmla="*/ 662 w 1584"/>
                <a:gd name="T19" fmla="*/ 1151 h 1440"/>
                <a:gd name="T20" fmla="*/ 670 w 1584"/>
                <a:gd name="T21" fmla="*/ 291 h 1440"/>
                <a:gd name="T22" fmla="*/ 0 w 1584"/>
                <a:gd name="T23" fmla="*/ 288 h 1440"/>
                <a:gd name="T24" fmla="*/ 0 w 1584"/>
                <a:gd name="T25" fmla="*/ 0 h 14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84" h="1440">
                  <a:moveTo>
                    <a:pt x="0" y="0"/>
                  </a:moveTo>
                  <a:lnTo>
                    <a:pt x="1584" y="0"/>
                  </a:lnTo>
                  <a:lnTo>
                    <a:pt x="1584" y="288"/>
                  </a:lnTo>
                  <a:lnTo>
                    <a:pt x="934" y="284"/>
                  </a:lnTo>
                  <a:lnTo>
                    <a:pt x="941" y="1151"/>
                  </a:lnTo>
                  <a:lnTo>
                    <a:pt x="1584" y="1152"/>
                  </a:lnTo>
                  <a:lnTo>
                    <a:pt x="1584" y="1440"/>
                  </a:lnTo>
                  <a:lnTo>
                    <a:pt x="0" y="1440"/>
                  </a:lnTo>
                  <a:lnTo>
                    <a:pt x="0" y="1152"/>
                  </a:lnTo>
                  <a:lnTo>
                    <a:pt x="662" y="1151"/>
                  </a:lnTo>
                  <a:lnTo>
                    <a:pt x="670" y="291"/>
                  </a:lnTo>
                  <a:lnTo>
                    <a:pt x="0" y="28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37" name="Line 12364"/>
            <p:cNvCxnSpPr>
              <a:cxnSpLocks noChangeShapeType="1"/>
            </p:cNvCxnSpPr>
            <p:nvPr/>
          </p:nvCxnSpPr>
          <p:spPr bwMode="auto">
            <a:xfrm>
              <a:off x="7738" y="2581"/>
              <a:ext cx="2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8" name="Line 12365"/>
            <p:cNvCxnSpPr>
              <a:cxnSpLocks noChangeShapeType="1"/>
            </p:cNvCxnSpPr>
            <p:nvPr/>
          </p:nvCxnSpPr>
          <p:spPr bwMode="auto">
            <a:xfrm>
              <a:off x="7738" y="4021"/>
              <a:ext cx="2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9" name="Line 12366"/>
            <p:cNvCxnSpPr>
              <a:cxnSpLocks noChangeShapeType="1"/>
            </p:cNvCxnSpPr>
            <p:nvPr/>
          </p:nvCxnSpPr>
          <p:spPr bwMode="auto">
            <a:xfrm flipV="1">
              <a:off x="7882" y="2581"/>
              <a:ext cx="0" cy="14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0" name="Line 12367"/>
            <p:cNvCxnSpPr>
              <a:cxnSpLocks noChangeShapeType="1"/>
            </p:cNvCxnSpPr>
            <p:nvPr/>
          </p:nvCxnSpPr>
          <p:spPr bwMode="auto">
            <a:xfrm flipV="1">
              <a:off x="6010" y="2149"/>
              <a:ext cx="0" cy="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1" name="Line 12368"/>
            <p:cNvCxnSpPr>
              <a:cxnSpLocks noChangeShapeType="1"/>
            </p:cNvCxnSpPr>
            <p:nvPr/>
          </p:nvCxnSpPr>
          <p:spPr bwMode="auto">
            <a:xfrm flipV="1">
              <a:off x="7594" y="2149"/>
              <a:ext cx="0" cy="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2" name="Line 12369"/>
            <p:cNvCxnSpPr>
              <a:cxnSpLocks noChangeShapeType="1"/>
            </p:cNvCxnSpPr>
            <p:nvPr/>
          </p:nvCxnSpPr>
          <p:spPr bwMode="auto">
            <a:xfrm>
              <a:off x="6010" y="2293"/>
              <a:ext cx="158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" name="Line 12370"/>
            <p:cNvCxnSpPr>
              <a:cxnSpLocks noChangeShapeType="1"/>
            </p:cNvCxnSpPr>
            <p:nvPr/>
          </p:nvCxnSpPr>
          <p:spPr bwMode="auto">
            <a:xfrm flipV="1">
              <a:off x="7162" y="2581"/>
              <a:ext cx="0" cy="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4" name="Line 12371"/>
            <p:cNvCxnSpPr>
              <a:cxnSpLocks noChangeShapeType="1"/>
            </p:cNvCxnSpPr>
            <p:nvPr/>
          </p:nvCxnSpPr>
          <p:spPr bwMode="auto">
            <a:xfrm>
              <a:off x="6386" y="3301"/>
              <a:ext cx="2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5" name="Line 12372"/>
            <p:cNvCxnSpPr>
              <a:cxnSpLocks noChangeShapeType="1"/>
            </p:cNvCxnSpPr>
            <p:nvPr/>
          </p:nvCxnSpPr>
          <p:spPr bwMode="auto">
            <a:xfrm flipH="1">
              <a:off x="6946" y="3301"/>
              <a:ext cx="2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6" name="Text Box 12373"/>
            <p:cNvSpPr txBox="1">
              <a:spLocks noChangeArrowheads="1"/>
            </p:cNvSpPr>
            <p:nvPr/>
          </p:nvSpPr>
          <p:spPr bwMode="auto">
            <a:xfrm>
              <a:off x="7882" y="3157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h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47" name="Text Box 12374"/>
            <p:cNvSpPr txBox="1">
              <a:spLocks noChangeArrowheads="1"/>
            </p:cNvSpPr>
            <p:nvPr/>
          </p:nvSpPr>
          <p:spPr bwMode="auto">
            <a:xfrm>
              <a:off x="6730" y="2005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w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48" name="Text Box 12375"/>
            <p:cNvSpPr txBox="1">
              <a:spLocks noChangeArrowheads="1"/>
            </p:cNvSpPr>
            <p:nvPr/>
          </p:nvSpPr>
          <p:spPr bwMode="auto">
            <a:xfrm>
              <a:off x="7202" y="3157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49" name="Text Box 12376"/>
            <p:cNvSpPr txBox="1">
              <a:spLocks noChangeArrowheads="1"/>
            </p:cNvSpPr>
            <p:nvPr/>
          </p:nvSpPr>
          <p:spPr bwMode="auto">
            <a:xfrm>
              <a:off x="7306" y="2581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8685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626995" y="307022"/>
            <a:ext cx="1585595" cy="1814830"/>
            <a:chOff x="6102" y="2748"/>
            <a:chExt cx="2497" cy="2858"/>
          </a:xfrm>
        </p:grpSpPr>
        <p:sp>
          <p:nvSpPr>
            <p:cNvPr id="5" name="Rectangle 4" descr="Dark upward diagonal"/>
            <p:cNvSpPr>
              <a:spLocks noChangeArrowheads="1"/>
            </p:cNvSpPr>
            <p:nvPr/>
          </p:nvSpPr>
          <p:spPr bwMode="auto">
            <a:xfrm>
              <a:off x="6359" y="4945"/>
              <a:ext cx="376" cy="174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7324" y="2881"/>
              <a:ext cx="660" cy="640"/>
            </a:xfrm>
            <a:custGeom>
              <a:avLst/>
              <a:gdLst>
                <a:gd name="T0" fmla="*/ 0 w 660"/>
                <a:gd name="T1" fmla="*/ 0 h 640"/>
                <a:gd name="T2" fmla="*/ 0 w 660"/>
                <a:gd name="T3" fmla="*/ 640 h 640"/>
                <a:gd name="T4" fmla="*/ 660 w 660"/>
                <a:gd name="T5" fmla="*/ 640 h 64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0" h="640">
                  <a:moveTo>
                    <a:pt x="0" y="0"/>
                  </a:moveTo>
                  <a:lnTo>
                    <a:pt x="0" y="640"/>
                  </a:lnTo>
                  <a:lnTo>
                    <a:pt x="660" y="64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" name="Text Box 12930"/>
            <p:cNvSpPr txBox="1">
              <a:spLocks noChangeArrowheads="1"/>
            </p:cNvSpPr>
            <p:nvPr/>
          </p:nvSpPr>
          <p:spPr bwMode="auto">
            <a:xfrm>
              <a:off x="7859" y="322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x</a:t>
              </a:r>
              <a:endParaRPr lang="en-US" sz="110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12931"/>
            <p:cNvSpPr txBox="1">
              <a:spLocks noChangeArrowheads="1"/>
            </p:cNvSpPr>
            <p:nvPr/>
          </p:nvSpPr>
          <p:spPr bwMode="auto">
            <a:xfrm>
              <a:off x="7359" y="274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y</a:t>
              </a:r>
              <a:endParaRPr lang="en-US" sz="110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9" name="AutoShape 12932"/>
            <p:cNvSpPr>
              <a:spLocks noChangeArrowheads="1"/>
            </p:cNvSpPr>
            <p:nvPr/>
          </p:nvSpPr>
          <p:spPr bwMode="auto">
            <a:xfrm>
              <a:off x="6538" y="3164"/>
              <a:ext cx="1610" cy="1610"/>
            </a:xfrm>
            <a:prstGeom prst="rtTriangl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0" name="AutoShape 12933"/>
            <p:cNvSpPr>
              <a:spLocks noChangeArrowheads="1"/>
            </p:cNvSpPr>
            <p:nvPr/>
          </p:nvSpPr>
          <p:spPr bwMode="auto">
            <a:xfrm rot="5400000">
              <a:off x="6304" y="3080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1" name="AutoShape 12934"/>
            <p:cNvSpPr>
              <a:spLocks noChangeArrowheads="1"/>
            </p:cNvSpPr>
            <p:nvPr/>
          </p:nvSpPr>
          <p:spPr bwMode="auto">
            <a:xfrm>
              <a:off x="6414" y="4770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grpSp>
          <p:nvGrpSpPr>
            <p:cNvPr id="12" name="Group 11"/>
            <p:cNvGrpSpPr>
              <a:grpSpLocks/>
            </p:cNvGrpSpPr>
            <p:nvPr/>
          </p:nvGrpSpPr>
          <p:grpSpPr bwMode="auto">
            <a:xfrm rot="-5400000">
              <a:off x="6040" y="3046"/>
              <a:ext cx="376" cy="251"/>
              <a:chOff x="5751" y="6061"/>
              <a:chExt cx="376" cy="251"/>
            </a:xfrm>
          </p:grpSpPr>
          <p:sp>
            <p:nvSpPr>
              <p:cNvPr id="29" name="Rectangle 28" descr="Dark upward diagonal"/>
              <p:cNvSpPr>
                <a:spLocks noChangeArrowheads="1"/>
              </p:cNvSpPr>
              <p:nvPr/>
            </p:nvSpPr>
            <p:spPr bwMode="auto">
              <a:xfrm>
                <a:off x="5751" y="6061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0" name="Oval 29"/>
              <p:cNvSpPr>
                <a:spLocks noChangeAspect="1" noChangeArrowheads="1"/>
              </p:cNvSpPr>
              <p:nvPr/>
            </p:nvSpPr>
            <p:spPr bwMode="auto">
              <a:xfrm>
                <a:off x="580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1" name="Oval 30"/>
              <p:cNvSpPr>
                <a:spLocks noChangeAspect="1" noChangeArrowheads="1"/>
              </p:cNvSpPr>
              <p:nvPr/>
            </p:nvSpPr>
            <p:spPr bwMode="auto">
              <a:xfrm>
                <a:off x="591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2" name="Oval 31"/>
              <p:cNvSpPr>
                <a:spLocks noChangeAspect="1" noChangeArrowheads="1"/>
              </p:cNvSpPr>
              <p:nvPr/>
            </p:nvSpPr>
            <p:spPr bwMode="auto">
              <a:xfrm>
                <a:off x="602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cxnSp>
          <p:nvCxnSpPr>
            <p:cNvPr id="13" name="Line 12940"/>
            <p:cNvCxnSpPr>
              <a:cxnSpLocks noChangeShapeType="1"/>
            </p:cNvCxnSpPr>
            <p:nvPr/>
          </p:nvCxnSpPr>
          <p:spPr bwMode="auto">
            <a:xfrm>
              <a:off x="8145" y="4786"/>
              <a:ext cx="0" cy="5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" name="Text Box 12941"/>
            <p:cNvSpPr txBox="1">
              <a:spLocks noChangeArrowheads="1"/>
            </p:cNvSpPr>
            <p:nvPr/>
          </p:nvSpPr>
          <p:spPr bwMode="auto">
            <a:xfrm>
              <a:off x="7669" y="5318"/>
              <a:ext cx="9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1,000 N</a:t>
              </a:r>
            </a:p>
          </p:txBody>
        </p:sp>
        <p:sp>
          <p:nvSpPr>
            <p:cNvPr id="15" name="Text Box 12942"/>
            <p:cNvSpPr txBox="1">
              <a:spLocks noChangeArrowheads="1"/>
            </p:cNvSpPr>
            <p:nvPr/>
          </p:nvSpPr>
          <p:spPr bwMode="auto">
            <a:xfrm>
              <a:off x="6239" y="387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12943"/>
            <p:cNvSpPr txBox="1">
              <a:spLocks noChangeArrowheads="1"/>
            </p:cNvSpPr>
            <p:nvPr/>
          </p:nvSpPr>
          <p:spPr bwMode="auto">
            <a:xfrm>
              <a:off x="7149" y="477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L</a:t>
              </a:r>
              <a:endParaRPr lang="en-US" sz="110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17" name="Text Box 12944"/>
            <p:cNvSpPr txBox="1">
              <a:spLocks noChangeArrowheads="1"/>
            </p:cNvSpPr>
            <p:nvPr/>
          </p:nvSpPr>
          <p:spPr bwMode="auto">
            <a:xfrm>
              <a:off x="7159" y="447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8" name="Text Box 12945"/>
            <p:cNvSpPr txBox="1">
              <a:spLocks noChangeArrowheads="1"/>
            </p:cNvSpPr>
            <p:nvPr/>
          </p:nvSpPr>
          <p:spPr bwMode="auto">
            <a:xfrm>
              <a:off x="7339" y="380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9" name="Text Box 12946"/>
            <p:cNvSpPr txBox="1">
              <a:spLocks noChangeArrowheads="1"/>
            </p:cNvSpPr>
            <p:nvPr/>
          </p:nvSpPr>
          <p:spPr bwMode="auto">
            <a:xfrm>
              <a:off x="6499" y="3858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3</a:t>
              </a:r>
            </a:p>
          </p:txBody>
        </p:sp>
        <p:grpSp>
          <p:nvGrpSpPr>
            <p:cNvPr id="20" name="Group 19"/>
            <p:cNvGrpSpPr>
              <a:grpSpLocks/>
            </p:cNvGrpSpPr>
            <p:nvPr/>
          </p:nvGrpSpPr>
          <p:grpSpPr bwMode="auto">
            <a:xfrm>
              <a:off x="6195" y="4566"/>
              <a:ext cx="285" cy="281"/>
              <a:chOff x="5030" y="4998"/>
              <a:chExt cx="285" cy="281"/>
            </a:xfrm>
          </p:grpSpPr>
          <p:sp>
            <p:nvSpPr>
              <p:cNvPr id="27" name="Oval 26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8" name="Text Box 12949"/>
              <p:cNvSpPr txBox="1">
                <a:spLocks noChangeArrowheads="1"/>
              </p:cNvSpPr>
              <p:nvPr/>
            </p:nvSpPr>
            <p:spPr bwMode="auto">
              <a:xfrm>
                <a:off x="5030" y="4998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21" name="Group 20"/>
            <p:cNvGrpSpPr>
              <a:grpSpLocks/>
            </p:cNvGrpSpPr>
            <p:nvPr/>
          </p:nvGrpSpPr>
          <p:grpSpPr bwMode="auto">
            <a:xfrm>
              <a:off x="8168" y="4550"/>
              <a:ext cx="290" cy="277"/>
              <a:chOff x="5033" y="5002"/>
              <a:chExt cx="290" cy="277"/>
            </a:xfrm>
          </p:grpSpPr>
          <p:sp>
            <p:nvSpPr>
              <p:cNvPr id="25" name="Oval 24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6" name="Text Box 12952"/>
              <p:cNvSpPr txBox="1">
                <a:spLocks noChangeArrowheads="1"/>
              </p:cNvSpPr>
              <p:nvPr/>
            </p:nvSpPr>
            <p:spPr bwMode="auto">
              <a:xfrm>
                <a:off x="5038" y="5006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22" name="Group 21"/>
            <p:cNvGrpSpPr>
              <a:grpSpLocks/>
            </p:cNvGrpSpPr>
            <p:nvPr/>
          </p:nvGrpSpPr>
          <p:grpSpPr bwMode="auto">
            <a:xfrm>
              <a:off x="6465" y="2878"/>
              <a:ext cx="285" cy="289"/>
              <a:chOff x="5030" y="4990"/>
              <a:chExt cx="285" cy="289"/>
            </a:xfrm>
          </p:grpSpPr>
          <p:sp>
            <p:nvSpPr>
              <p:cNvPr id="23" name="Oval 22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4" name="Text Box 12955"/>
              <p:cNvSpPr txBox="1">
                <a:spLocks noChangeArrowheads="1"/>
              </p:cNvSpPr>
              <p:nvPr/>
            </p:nvSpPr>
            <p:spPr bwMode="auto">
              <a:xfrm>
                <a:off x="5030" y="4990"/>
                <a:ext cx="285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3</a:t>
                </a:r>
              </a:p>
            </p:txBody>
          </p:sp>
        </p:grpSp>
      </p:grpSp>
      <p:grpSp>
        <p:nvGrpSpPr>
          <p:cNvPr id="33" name="Group 32"/>
          <p:cNvGrpSpPr>
            <a:grpSpLocks/>
          </p:cNvGrpSpPr>
          <p:nvPr/>
        </p:nvGrpSpPr>
        <p:grpSpPr bwMode="auto">
          <a:xfrm>
            <a:off x="1404937" y="2422842"/>
            <a:ext cx="4300855" cy="1174115"/>
            <a:chOff x="8165" y="8740"/>
            <a:chExt cx="6773" cy="1849"/>
          </a:xfrm>
        </p:grpSpPr>
        <p:grpSp>
          <p:nvGrpSpPr>
            <p:cNvPr id="34" name="Group 33"/>
            <p:cNvGrpSpPr>
              <a:grpSpLocks/>
            </p:cNvGrpSpPr>
            <p:nvPr/>
          </p:nvGrpSpPr>
          <p:grpSpPr bwMode="auto">
            <a:xfrm>
              <a:off x="8165" y="8740"/>
              <a:ext cx="6773" cy="1460"/>
              <a:chOff x="2840" y="1485"/>
              <a:chExt cx="6773" cy="1460"/>
            </a:xfrm>
          </p:grpSpPr>
          <p:sp>
            <p:nvSpPr>
              <p:cNvPr id="36" name="Oval 35" descr="Light upward diagonal"/>
              <p:cNvSpPr>
                <a:spLocks noChangeArrowheads="1"/>
              </p:cNvSpPr>
              <p:nvPr/>
            </p:nvSpPr>
            <p:spPr bwMode="auto">
              <a:xfrm>
                <a:off x="2840" y="2004"/>
                <a:ext cx="765" cy="765"/>
              </a:xfrm>
              <a:prstGeom prst="ellipse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3219" y="1913"/>
                <a:ext cx="525" cy="505"/>
              </a:xfrm>
              <a:custGeom>
                <a:avLst/>
                <a:gdLst>
                  <a:gd name="T0" fmla="*/ 0 w 430"/>
                  <a:gd name="T1" fmla="*/ 505 h 370"/>
                  <a:gd name="T2" fmla="*/ 263 w 430"/>
                  <a:gd name="T3" fmla="*/ 0 h 370"/>
                  <a:gd name="T4" fmla="*/ 525 w 430"/>
                  <a:gd name="T5" fmla="*/ 0 h 37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0" h="370">
                    <a:moveTo>
                      <a:pt x="0" y="370"/>
                    </a:moveTo>
                    <a:lnTo>
                      <a:pt x="215" y="0"/>
                    </a:lnTo>
                    <a:lnTo>
                      <a:pt x="43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38" name="Line 12866"/>
              <p:cNvCxnSpPr>
                <a:cxnSpLocks noChangeShapeType="1"/>
              </p:cNvCxnSpPr>
              <p:nvPr/>
            </p:nvCxnSpPr>
            <p:spPr bwMode="auto">
              <a:xfrm flipV="1">
                <a:off x="3219" y="2063"/>
                <a:ext cx="190" cy="35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9" name="Text Box 12867"/>
              <p:cNvSpPr txBox="1">
                <a:spLocks noChangeArrowheads="1"/>
              </p:cNvSpPr>
              <p:nvPr/>
            </p:nvSpPr>
            <p:spPr bwMode="auto">
              <a:xfrm>
                <a:off x="3411" y="1661"/>
                <a:ext cx="436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900" i="1">
                    <a:effectLst/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r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Text Box 12868"/>
              <p:cNvSpPr txBox="1">
                <a:spLocks noChangeArrowheads="1"/>
              </p:cNvSpPr>
              <p:nvPr/>
            </p:nvSpPr>
            <p:spPr bwMode="auto">
              <a:xfrm>
                <a:off x="4277" y="1643"/>
                <a:ext cx="436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900" i="1">
                    <a:effectLst/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b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" name="Rectangle 40" descr="Light upward diagonal"/>
              <p:cNvSpPr>
                <a:spLocks noChangeArrowheads="1"/>
              </p:cNvSpPr>
              <p:nvPr/>
            </p:nvSpPr>
            <p:spPr bwMode="auto">
              <a:xfrm>
                <a:off x="4195" y="2005"/>
                <a:ext cx="615" cy="782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42" name="Line 12870"/>
              <p:cNvCxnSpPr>
                <a:cxnSpLocks noChangeShapeType="1"/>
              </p:cNvCxnSpPr>
              <p:nvPr/>
            </p:nvCxnSpPr>
            <p:spPr bwMode="auto">
              <a:xfrm>
                <a:off x="4795" y="2005"/>
                <a:ext cx="25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3" name="Line 12871"/>
              <p:cNvCxnSpPr>
                <a:cxnSpLocks noChangeShapeType="1"/>
              </p:cNvCxnSpPr>
              <p:nvPr/>
            </p:nvCxnSpPr>
            <p:spPr bwMode="auto">
              <a:xfrm>
                <a:off x="4800" y="2780"/>
                <a:ext cx="25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4" name="Line 12872"/>
              <p:cNvCxnSpPr>
                <a:cxnSpLocks noChangeShapeType="1"/>
              </p:cNvCxnSpPr>
              <p:nvPr/>
            </p:nvCxnSpPr>
            <p:spPr bwMode="auto">
              <a:xfrm>
                <a:off x="4905" y="2005"/>
                <a:ext cx="0" cy="76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stealth" w="sm" len="sm"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5" name="Line 12873"/>
              <p:cNvCxnSpPr>
                <a:cxnSpLocks noChangeShapeType="1"/>
              </p:cNvCxnSpPr>
              <p:nvPr/>
            </p:nvCxnSpPr>
            <p:spPr bwMode="auto">
              <a:xfrm rot="-5400000">
                <a:off x="4069" y="1874"/>
                <a:ext cx="25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6" name="Line 12874"/>
              <p:cNvCxnSpPr>
                <a:cxnSpLocks noChangeShapeType="1"/>
              </p:cNvCxnSpPr>
              <p:nvPr/>
            </p:nvCxnSpPr>
            <p:spPr bwMode="auto">
              <a:xfrm rot="-5400000">
                <a:off x="4679" y="1874"/>
                <a:ext cx="25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7" name="Line 12875"/>
              <p:cNvCxnSpPr>
                <a:cxnSpLocks noChangeShapeType="1"/>
              </p:cNvCxnSpPr>
              <p:nvPr/>
            </p:nvCxnSpPr>
            <p:spPr bwMode="auto">
              <a:xfrm rot="-5400000">
                <a:off x="4497" y="1586"/>
                <a:ext cx="0" cy="6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stealth" w="sm" len="sm"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8" name="Text Box 12876"/>
              <p:cNvSpPr txBox="1">
                <a:spLocks noChangeArrowheads="1"/>
              </p:cNvSpPr>
              <p:nvPr/>
            </p:nvSpPr>
            <p:spPr bwMode="auto">
              <a:xfrm>
                <a:off x="4792" y="2253"/>
                <a:ext cx="436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900" i="1">
                    <a:effectLst/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h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49" name="Text Box 12877"/>
              <p:cNvSpPr txBox="1">
                <a:spLocks noChangeArrowheads="1"/>
              </p:cNvSpPr>
              <p:nvPr/>
            </p:nvSpPr>
            <p:spPr bwMode="auto">
              <a:xfrm>
                <a:off x="6302" y="2540"/>
                <a:ext cx="436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900" i="1">
                    <a:effectLst/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t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50" name="AutoShape 12878" descr="Light upward diagonal"/>
              <p:cNvSpPr>
                <a:spLocks noChangeArrowheads="1"/>
              </p:cNvSpPr>
              <p:nvPr/>
            </p:nvSpPr>
            <p:spPr bwMode="auto">
              <a:xfrm>
                <a:off x="5540" y="1906"/>
                <a:ext cx="890" cy="890"/>
              </a:xfrm>
              <a:prstGeom prst="donut">
                <a:avLst>
                  <a:gd name="adj" fmla="val 25000"/>
                </a:avLst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1" name="Freeform 50"/>
              <p:cNvSpPr>
                <a:spLocks/>
              </p:cNvSpPr>
              <p:nvPr/>
            </p:nvSpPr>
            <p:spPr bwMode="auto">
              <a:xfrm>
                <a:off x="5970" y="1861"/>
                <a:ext cx="585" cy="500"/>
              </a:xfrm>
              <a:custGeom>
                <a:avLst/>
                <a:gdLst>
                  <a:gd name="T0" fmla="*/ 0 w 430"/>
                  <a:gd name="T1" fmla="*/ 500 h 370"/>
                  <a:gd name="T2" fmla="*/ 293 w 430"/>
                  <a:gd name="T3" fmla="*/ 0 h 370"/>
                  <a:gd name="T4" fmla="*/ 585 w 430"/>
                  <a:gd name="T5" fmla="*/ 0 h 37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0" h="370">
                    <a:moveTo>
                      <a:pt x="0" y="370"/>
                    </a:moveTo>
                    <a:lnTo>
                      <a:pt x="215" y="0"/>
                    </a:lnTo>
                    <a:lnTo>
                      <a:pt x="430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52" name="Line 12880"/>
              <p:cNvCxnSpPr>
                <a:cxnSpLocks noChangeShapeType="1"/>
              </p:cNvCxnSpPr>
              <p:nvPr/>
            </p:nvCxnSpPr>
            <p:spPr bwMode="auto">
              <a:xfrm flipV="1">
                <a:off x="5970" y="1966"/>
                <a:ext cx="235" cy="39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3" name="Text Box 12881"/>
              <p:cNvSpPr txBox="1">
                <a:spLocks noChangeArrowheads="1"/>
              </p:cNvSpPr>
              <p:nvPr/>
            </p:nvSpPr>
            <p:spPr bwMode="auto">
              <a:xfrm>
                <a:off x="6192" y="1624"/>
                <a:ext cx="436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900" i="1">
                    <a:effectLst/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r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54" name="Line 12882"/>
              <p:cNvCxnSpPr>
                <a:cxnSpLocks noChangeShapeType="1"/>
              </p:cNvCxnSpPr>
              <p:nvPr/>
            </p:nvCxnSpPr>
            <p:spPr bwMode="auto">
              <a:xfrm>
                <a:off x="5975" y="2361"/>
                <a:ext cx="140" cy="15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5" name="Line 12883"/>
              <p:cNvCxnSpPr>
                <a:cxnSpLocks noChangeShapeType="1"/>
              </p:cNvCxnSpPr>
              <p:nvPr/>
            </p:nvCxnSpPr>
            <p:spPr bwMode="auto">
              <a:xfrm rot="10800000">
                <a:off x="6285" y="2681"/>
                <a:ext cx="120" cy="12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6" name="Line 12884"/>
              <p:cNvCxnSpPr>
                <a:cxnSpLocks noChangeShapeType="1"/>
              </p:cNvCxnSpPr>
              <p:nvPr/>
            </p:nvCxnSpPr>
            <p:spPr bwMode="auto">
              <a:xfrm>
                <a:off x="6405" y="2806"/>
                <a:ext cx="16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7" name="Text Box 12885"/>
              <p:cNvSpPr txBox="1">
                <a:spLocks noChangeArrowheads="1"/>
              </p:cNvSpPr>
              <p:nvPr/>
            </p:nvSpPr>
            <p:spPr bwMode="auto">
              <a:xfrm>
                <a:off x="8077" y="1685"/>
                <a:ext cx="436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900" i="1">
                    <a:effectLst/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t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58" name="Text Box 12886"/>
              <p:cNvSpPr txBox="1">
                <a:spLocks noChangeArrowheads="1"/>
              </p:cNvSpPr>
              <p:nvPr/>
            </p:nvSpPr>
            <p:spPr bwMode="auto">
              <a:xfrm>
                <a:off x="8927" y="2610"/>
                <a:ext cx="436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900" i="1">
                    <a:effectLst/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w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" name="Rectangle 58" descr="Light upward diagonal"/>
              <p:cNvSpPr>
                <a:spLocks noChangeArrowheads="1"/>
              </p:cNvSpPr>
              <p:nvPr/>
            </p:nvSpPr>
            <p:spPr bwMode="auto">
              <a:xfrm>
                <a:off x="8573" y="1922"/>
                <a:ext cx="555" cy="72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0" name="Rectangle 59" descr="Light upward diagonal"/>
              <p:cNvSpPr>
                <a:spLocks noChangeArrowheads="1"/>
              </p:cNvSpPr>
              <p:nvPr/>
            </p:nvSpPr>
            <p:spPr bwMode="auto">
              <a:xfrm>
                <a:off x="8572" y="2517"/>
                <a:ext cx="555" cy="72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1" name="Rectangle 60" descr="Light upward diagonal"/>
              <p:cNvSpPr>
                <a:spLocks noChangeArrowheads="1"/>
              </p:cNvSpPr>
              <p:nvPr/>
            </p:nvSpPr>
            <p:spPr bwMode="auto">
              <a:xfrm>
                <a:off x="8820" y="1992"/>
                <a:ext cx="58" cy="525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62" name="Line 12890"/>
              <p:cNvCxnSpPr>
                <a:cxnSpLocks noChangeShapeType="1"/>
              </p:cNvCxnSpPr>
              <p:nvPr/>
            </p:nvCxnSpPr>
            <p:spPr bwMode="auto">
              <a:xfrm>
                <a:off x="9190" y="1927"/>
                <a:ext cx="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3" name="Line 12891"/>
              <p:cNvCxnSpPr>
                <a:cxnSpLocks noChangeShapeType="1"/>
              </p:cNvCxnSpPr>
              <p:nvPr/>
            </p:nvCxnSpPr>
            <p:spPr bwMode="auto">
              <a:xfrm>
                <a:off x="9190" y="2577"/>
                <a:ext cx="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4" name="Line 12892"/>
              <p:cNvCxnSpPr>
                <a:cxnSpLocks noChangeShapeType="1"/>
              </p:cNvCxnSpPr>
              <p:nvPr/>
            </p:nvCxnSpPr>
            <p:spPr bwMode="auto">
              <a:xfrm>
                <a:off x="9300" y="1927"/>
                <a:ext cx="0" cy="65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stealth" w="sm" len="sm"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5" name="Text Box 12893"/>
              <p:cNvSpPr txBox="1">
                <a:spLocks noChangeArrowheads="1"/>
              </p:cNvSpPr>
              <p:nvPr/>
            </p:nvSpPr>
            <p:spPr bwMode="auto">
              <a:xfrm>
                <a:off x="9177" y="2085"/>
                <a:ext cx="436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900" i="1">
                    <a:effectLst/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h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66" name="Line 12894"/>
              <p:cNvCxnSpPr>
                <a:cxnSpLocks noChangeShapeType="1"/>
              </p:cNvCxnSpPr>
              <p:nvPr/>
            </p:nvCxnSpPr>
            <p:spPr bwMode="auto">
              <a:xfrm rot="-5400000">
                <a:off x="8694" y="2746"/>
                <a:ext cx="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7" name="Line 12895"/>
              <p:cNvCxnSpPr>
                <a:cxnSpLocks noChangeShapeType="1"/>
              </p:cNvCxnSpPr>
              <p:nvPr/>
            </p:nvCxnSpPr>
            <p:spPr bwMode="auto">
              <a:xfrm rot="-5400000">
                <a:off x="8754" y="2746"/>
                <a:ext cx="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8" name="Line 12896"/>
              <p:cNvCxnSpPr>
                <a:cxnSpLocks noChangeShapeType="1"/>
              </p:cNvCxnSpPr>
              <p:nvPr/>
            </p:nvCxnSpPr>
            <p:spPr bwMode="auto">
              <a:xfrm>
                <a:off x="8670" y="2752"/>
                <a:ext cx="1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9" name="Line 12897"/>
              <p:cNvCxnSpPr>
                <a:cxnSpLocks noChangeShapeType="1"/>
              </p:cNvCxnSpPr>
              <p:nvPr/>
            </p:nvCxnSpPr>
            <p:spPr bwMode="auto">
              <a:xfrm rot="10800000">
                <a:off x="8880" y="2757"/>
                <a:ext cx="1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0" name="Line 12898"/>
              <p:cNvCxnSpPr>
                <a:cxnSpLocks noChangeShapeType="1"/>
              </p:cNvCxnSpPr>
              <p:nvPr/>
            </p:nvCxnSpPr>
            <p:spPr bwMode="auto">
              <a:xfrm rot="10800000">
                <a:off x="8284" y="1996"/>
                <a:ext cx="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1" name="Line 12899"/>
              <p:cNvCxnSpPr>
                <a:cxnSpLocks noChangeShapeType="1"/>
              </p:cNvCxnSpPr>
              <p:nvPr/>
            </p:nvCxnSpPr>
            <p:spPr bwMode="auto">
              <a:xfrm rot="10800000">
                <a:off x="8284" y="1921"/>
                <a:ext cx="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2" name="Line 12900"/>
              <p:cNvCxnSpPr>
                <a:cxnSpLocks noChangeShapeType="1"/>
              </p:cNvCxnSpPr>
              <p:nvPr/>
            </p:nvCxnSpPr>
            <p:spPr bwMode="auto">
              <a:xfrm rot="-5400000">
                <a:off x="8340" y="2070"/>
                <a:ext cx="1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3" name="Line 12901"/>
              <p:cNvCxnSpPr>
                <a:cxnSpLocks noChangeShapeType="1"/>
              </p:cNvCxnSpPr>
              <p:nvPr/>
            </p:nvCxnSpPr>
            <p:spPr bwMode="auto">
              <a:xfrm rot="5400000">
                <a:off x="8345" y="1845"/>
                <a:ext cx="1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4" name="Line 12902"/>
              <p:cNvCxnSpPr>
                <a:cxnSpLocks noChangeShapeType="1"/>
              </p:cNvCxnSpPr>
              <p:nvPr/>
            </p:nvCxnSpPr>
            <p:spPr bwMode="auto">
              <a:xfrm rot="-5400000">
                <a:off x="8446" y="1754"/>
                <a:ext cx="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5" name="Line 12903"/>
              <p:cNvCxnSpPr>
                <a:cxnSpLocks noChangeShapeType="1"/>
              </p:cNvCxnSpPr>
              <p:nvPr/>
            </p:nvCxnSpPr>
            <p:spPr bwMode="auto">
              <a:xfrm rot="-5400000">
                <a:off x="9006" y="1754"/>
                <a:ext cx="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6" name="Line 12904"/>
              <p:cNvCxnSpPr>
                <a:cxnSpLocks noChangeShapeType="1"/>
              </p:cNvCxnSpPr>
              <p:nvPr/>
            </p:nvCxnSpPr>
            <p:spPr bwMode="auto">
              <a:xfrm rot="-5400000">
                <a:off x="8849" y="1491"/>
                <a:ext cx="0" cy="55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stealth" w="sm" len="sm"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77" name="Text Box 12905"/>
              <p:cNvSpPr txBox="1">
                <a:spLocks noChangeArrowheads="1"/>
              </p:cNvSpPr>
              <p:nvPr/>
            </p:nvSpPr>
            <p:spPr bwMode="auto">
              <a:xfrm>
                <a:off x="8657" y="1530"/>
                <a:ext cx="436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900" i="1">
                    <a:effectLst/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b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 descr="Light upward diagonal"/>
              <p:cNvSpPr>
                <a:spLocks noChangeArrowheads="1"/>
              </p:cNvSpPr>
              <p:nvPr/>
            </p:nvSpPr>
            <p:spPr bwMode="auto">
              <a:xfrm>
                <a:off x="7150" y="1877"/>
                <a:ext cx="610" cy="755"/>
              </a:xfrm>
              <a:prstGeom prst="rect">
                <a:avLst/>
              </a:prstGeom>
              <a:pattFill prst="ltUpDiag">
                <a:fgClr>
                  <a:srgbClr val="000000"/>
                </a:fgClr>
                <a:bgClr>
                  <a:srgbClr val="FFFFFF"/>
                </a:bgClr>
              </a:patt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79" name="Line 12907"/>
              <p:cNvCxnSpPr>
                <a:cxnSpLocks noChangeShapeType="1"/>
              </p:cNvCxnSpPr>
              <p:nvPr/>
            </p:nvCxnSpPr>
            <p:spPr bwMode="auto">
              <a:xfrm>
                <a:off x="7815" y="1877"/>
                <a:ext cx="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0" name="Line 12908"/>
              <p:cNvCxnSpPr>
                <a:cxnSpLocks noChangeShapeType="1"/>
              </p:cNvCxnSpPr>
              <p:nvPr/>
            </p:nvCxnSpPr>
            <p:spPr bwMode="auto">
              <a:xfrm>
                <a:off x="7815" y="2637"/>
                <a:ext cx="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1" name="Line 12909"/>
              <p:cNvCxnSpPr>
                <a:cxnSpLocks noChangeShapeType="1"/>
              </p:cNvCxnSpPr>
              <p:nvPr/>
            </p:nvCxnSpPr>
            <p:spPr bwMode="auto">
              <a:xfrm>
                <a:off x="7925" y="1877"/>
                <a:ext cx="0" cy="75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stealth" w="sm" len="sm"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2" name="Line 12910"/>
              <p:cNvCxnSpPr>
                <a:cxnSpLocks noChangeShapeType="1"/>
              </p:cNvCxnSpPr>
              <p:nvPr/>
            </p:nvCxnSpPr>
            <p:spPr bwMode="auto">
              <a:xfrm rot="-5400000">
                <a:off x="7024" y="1701"/>
                <a:ext cx="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3" name="Line 12911"/>
              <p:cNvCxnSpPr>
                <a:cxnSpLocks noChangeShapeType="1"/>
              </p:cNvCxnSpPr>
              <p:nvPr/>
            </p:nvCxnSpPr>
            <p:spPr bwMode="auto">
              <a:xfrm rot="-5400000">
                <a:off x="7629" y="1701"/>
                <a:ext cx="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4" name="Line 12912"/>
              <p:cNvCxnSpPr>
                <a:cxnSpLocks noChangeShapeType="1"/>
              </p:cNvCxnSpPr>
              <p:nvPr/>
            </p:nvCxnSpPr>
            <p:spPr bwMode="auto">
              <a:xfrm rot="-5400000">
                <a:off x="7447" y="1463"/>
                <a:ext cx="0" cy="59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stealth" w="sm" len="sm"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85" name="Text Box 12913"/>
              <p:cNvSpPr txBox="1">
                <a:spLocks noChangeArrowheads="1"/>
              </p:cNvSpPr>
              <p:nvPr/>
            </p:nvSpPr>
            <p:spPr bwMode="auto">
              <a:xfrm>
                <a:off x="7237" y="1510"/>
                <a:ext cx="436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900" i="1">
                    <a:effectLst/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b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Text Box 12914"/>
              <p:cNvSpPr txBox="1">
                <a:spLocks noChangeArrowheads="1"/>
              </p:cNvSpPr>
              <p:nvPr/>
            </p:nvSpPr>
            <p:spPr bwMode="auto">
              <a:xfrm>
                <a:off x="7802" y="2105"/>
                <a:ext cx="436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900" i="1">
                    <a:effectLst/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h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87" name="Rectangle 86"/>
              <p:cNvSpPr>
                <a:spLocks noChangeArrowheads="1"/>
              </p:cNvSpPr>
              <p:nvPr/>
            </p:nvSpPr>
            <p:spPr bwMode="auto">
              <a:xfrm>
                <a:off x="7235" y="1967"/>
                <a:ext cx="435" cy="58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88" name="Line 12916"/>
              <p:cNvCxnSpPr>
                <a:cxnSpLocks noChangeShapeType="1"/>
              </p:cNvCxnSpPr>
              <p:nvPr/>
            </p:nvCxnSpPr>
            <p:spPr bwMode="auto">
              <a:xfrm rot="-5400000">
                <a:off x="7024" y="2801"/>
                <a:ext cx="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9" name="Line 12917"/>
              <p:cNvCxnSpPr>
                <a:cxnSpLocks noChangeShapeType="1"/>
              </p:cNvCxnSpPr>
              <p:nvPr/>
            </p:nvCxnSpPr>
            <p:spPr bwMode="auto">
              <a:xfrm rot="-5400000">
                <a:off x="7114" y="2801"/>
                <a:ext cx="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0" name="Line 12918"/>
              <p:cNvCxnSpPr>
                <a:cxnSpLocks noChangeShapeType="1"/>
              </p:cNvCxnSpPr>
              <p:nvPr/>
            </p:nvCxnSpPr>
            <p:spPr bwMode="auto">
              <a:xfrm>
                <a:off x="7000" y="2807"/>
                <a:ext cx="1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1" name="Line 12919"/>
              <p:cNvCxnSpPr>
                <a:cxnSpLocks noChangeShapeType="1"/>
              </p:cNvCxnSpPr>
              <p:nvPr/>
            </p:nvCxnSpPr>
            <p:spPr bwMode="auto">
              <a:xfrm rot="10800000">
                <a:off x="7240" y="2805"/>
                <a:ext cx="1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2" name="Line 12920"/>
              <p:cNvCxnSpPr>
                <a:cxnSpLocks noChangeShapeType="1"/>
              </p:cNvCxnSpPr>
              <p:nvPr/>
            </p:nvCxnSpPr>
            <p:spPr bwMode="auto">
              <a:xfrm rot="10800000">
                <a:off x="6854" y="1966"/>
                <a:ext cx="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3" name="Line 12921"/>
              <p:cNvCxnSpPr>
                <a:cxnSpLocks noChangeShapeType="1"/>
              </p:cNvCxnSpPr>
              <p:nvPr/>
            </p:nvCxnSpPr>
            <p:spPr bwMode="auto">
              <a:xfrm rot="10800000">
                <a:off x="6854" y="1876"/>
                <a:ext cx="2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4" name="Line 12922"/>
              <p:cNvCxnSpPr>
                <a:cxnSpLocks noChangeShapeType="1"/>
              </p:cNvCxnSpPr>
              <p:nvPr/>
            </p:nvCxnSpPr>
            <p:spPr bwMode="auto">
              <a:xfrm rot="-5400000">
                <a:off x="6910" y="2040"/>
                <a:ext cx="1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5" name="Line 12923"/>
              <p:cNvCxnSpPr>
                <a:cxnSpLocks noChangeShapeType="1"/>
              </p:cNvCxnSpPr>
              <p:nvPr/>
            </p:nvCxnSpPr>
            <p:spPr bwMode="auto">
              <a:xfrm rot="5400000">
                <a:off x="6915" y="1800"/>
                <a:ext cx="1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6" name="Text Box 12924"/>
              <p:cNvSpPr txBox="1">
                <a:spLocks noChangeArrowheads="1"/>
              </p:cNvSpPr>
              <p:nvPr/>
            </p:nvSpPr>
            <p:spPr bwMode="auto">
              <a:xfrm>
                <a:off x="6787" y="1485"/>
                <a:ext cx="436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900" i="1">
                    <a:effectLst/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t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  <p:sp>
            <p:nvSpPr>
              <p:cNvPr id="97" name="Text Box 12925"/>
              <p:cNvSpPr txBox="1">
                <a:spLocks noChangeArrowheads="1"/>
              </p:cNvSpPr>
              <p:nvPr/>
            </p:nvSpPr>
            <p:spPr bwMode="auto">
              <a:xfrm>
                <a:off x="7282" y="2655"/>
                <a:ext cx="436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900" i="1">
                    <a:effectLst/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w</a:t>
                </a:r>
                <a:endPara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5" name="Text Box 12926"/>
            <p:cNvSpPr txBox="1">
              <a:spLocks noChangeArrowheads="1"/>
            </p:cNvSpPr>
            <p:nvPr/>
          </p:nvSpPr>
          <p:spPr bwMode="auto">
            <a:xfrm>
              <a:off x="8454" y="10269"/>
              <a:ext cx="6061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smtClean="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(</a:t>
              </a:r>
              <a:r>
                <a: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a)                   </a:t>
              </a:r>
              <a:r>
                <a:rPr lang="en-US" sz="1100" smtClean="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 (</a:t>
              </a:r>
              <a:r>
                <a: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b)                     </a:t>
              </a:r>
              <a:r>
                <a:rPr lang="en-US" sz="1100" smtClean="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     </a:t>
              </a:r>
              <a:r>
                <a: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(c)                     </a:t>
              </a:r>
              <a:r>
                <a:rPr lang="en-US" sz="1100" smtClean="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   </a:t>
              </a:r>
              <a:r>
                <a: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(d)                    </a:t>
              </a:r>
              <a:r>
                <a:rPr lang="en-US" sz="1100" smtClean="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   </a:t>
              </a:r>
              <a:r>
                <a: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(e)</a:t>
              </a: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1278573" y="3886200"/>
            <a:ext cx="4300855" cy="1371600"/>
            <a:chOff x="2734" y="3012"/>
            <a:chExt cx="6773" cy="2160"/>
          </a:xfrm>
        </p:grpSpPr>
        <p:pic>
          <p:nvPicPr>
            <p:cNvPr id="99" name="Picture 98" descr="ScreenShot04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649" t="22510" r="13597" b="22510"/>
            <a:stretch>
              <a:fillRect/>
            </a:stretch>
          </p:blipFill>
          <p:spPr bwMode="auto">
            <a:xfrm>
              <a:off x="6179" y="3012"/>
              <a:ext cx="3328" cy="17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0" name="Picture 99" descr="ScreenShot04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321" t="22305" r="11632" b="22961"/>
            <a:stretch>
              <a:fillRect/>
            </a:stretch>
          </p:blipFill>
          <p:spPr bwMode="auto">
            <a:xfrm>
              <a:off x="2734" y="3012"/>
              <a:ext cx="3433" cy="1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01" name="Line 12844"/>
            <p:cNvCxnSpPr>
              <a:cxnSpLocks noChangeShapeType="1"/>
            </p:cNvCxnSpPr>
            <p:nvPr/>
          </p:nvCxnSpPr>
          <p:spPr bwMode="auto">
            <a:xfrm>
              <a:off x="2870" y="3926"/>
              <a:ext cx="157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" name="Line 12845"/>
            <p:cNvCxnSpPr>
              <a:cxnSpLocks noChangeShapeType="1"/>
            </p:cNvCxnSpPr>
            <p:nvPr/>
          </p:nvCxnSpPr>
          <p:spPr bwMode="auto">
            <a:xfrm rot="-5400000">
              <a:off x="4039" y="4312"/>
              <a:ext cx="79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" name="Line 12846"/>
            <p:cNvCxnSpPr>
              <a:cxnSpLocks noChangeShapeType="1"/>
            </p:cNvCxnSpPr>
            <p:nvPr/>
          </p:nvCxnSpPr>
          <p:spPr bwMode="auto">
            <a:xfrm>
              <a:off x="4380" y="3928"/>
              <a:ext cx="11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4" name="Line 12847"/>
            <p:cNvCxnSpPr>
              <a:cxnSpLocks noChangeShapeType="1"/>
            </p:cNvCxnSpPr>
            <p:nvPr/>
          </p:nvCxnSpPr>
          <p:spPr bwMode="auto">
            <a:xfrm rot="-5400000">
              <a:off x="4380" y="3930"/>
              <a:ext cx="11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5" name="Text Box 12848"/>
            <p:cNvSpPr txBox="1">
              <a:spLocks noChangeArrowheads="1"/>
            </p:cNvSpPr>
            <p:nvPr/>
          </p:nvSpPr>
          <p:spPr bwMode="auto">
            <a:xfrm>
              <a:off x="3484" y="3591"/>
              <a:ext cx="325" cy="29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06" name="Text Box 12849"/>
            <p:cNvSpPr txBox="1">
              <a:spLocks noChangeArrowheads="1"/>
            </p:cNvSpPr>
            <p:nvPr/>
          </p:nvSpPr>
          <p:spPr bwMode="auto">
            <a:xfrm>
              <a:off x="4088" y="4206"/>
              <a:ext cx="325" cy="29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107" name="Line 12850"/>
            <p:cNvCxnSpPr>
              <a:cxnSpLocks noChangeShapeType="1"/>
            </p:cNvCxnSpPr>
            <p:nvPr/>
          </p:nvCxnSpPr>
          <p:spPr bwMode="auto">
            <a:xfrm>
              <a:off x="6303" y="3751"/>
              <a:ext cx="194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8" name="Line 12851"/>
            <p:cNvCxnSpPr>
              <a:cxnSpLocks noChangeShapeType="1"/>
            </p:cNvCxnSpPr>
            <p:nvPr/>
          </p:nvCxnSpPr>
          <p:spPr bwMode="auto">
            <a:xfrm rot="-5400000">
              <a:off x="7779" y="4208"/>
              <a:ext cx="93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" name="Line 12852"/>
            <p:cNvCxnSpPr>
              <a:cxnSpLocks noChangeShapeType="1"/>
            </p:cNvCxnSpPr>
            <p:nvPr/>
          </p:nvCxnSpPr>
          <p:spPr bwMode="auto">
            <a:xfrm>
              <a:off x="8191" y="3753"/>
              <a:ext cx="11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0" name="Line 12853"/>
            <p:cNvCxnSpPr>
              <a:cxnSpLocks noChangeShapeType="1"/>
            </p:cNvCxnSpPr>
            <p:nvPr/>
          </p:nvCxnSpPr>
          <p:spPr bwMode="auto">
            <a:xfrm rot="-5400000">
              <a:off x="8191" y="3755"/>
              <a:ext cx="11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1" name="Text Box 12854"/>
            <p:cNvSpPr txBox="1">
              <a:spLocks noChangeArrowheads="1"/>
            </p:cNvSpPr>
            <p:nvPr/>
          </p:nvSpPr>
          <p:spPr bwMode="auto">
            <a:xfrm>
              <a:off x="7097" y="3416"/>
              <a:ext cx="325" cy="29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2" name="Text Box 12855"/>
            <p:cNvSpPr txBox="1">
              <a:spLocks noChangeArrowheads="1"/>
            </p:cNvSpPr>
            <p:nvPr/>
          </p:nvSpPr>
          <p:spPr bwMode="auto">
            <a:xfrm>
              <a:off x="7899" y="4085"/>
              <a:ext cx="325" cy="29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C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113" name="Line 12856"/>
            <p:cNvCxnSpPr>
              <a:cxnSpLocks noChangeShapeType="1"/>
            </p:cNvCxnSpPr>
            <p:nvPr/>
          </p:nvCxnSpPr>
          <p:spPr bwMode="auto">
            <a:xfrm flipV="1">
              <a:off x="4433" y="3702"/>
              <a:ext cx="210" cy="2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4" name="Text Box 12857"/>
            <p:cNvSpPr txBox="1">
              <a:spLocks noChangeArrowheads="1"/>
            </p:cNvSpPr>
            <p:nvPr/>
          </p:nvSpPr>
          <p:spPr bwMode="auto">
            <a:xfrm>
              <a:off x="4290" y="3608"/>
              <a:ext cx="325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r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5" name="Text Box 12858"/>
            <p:cNvSpPr txBox="1">
              <a:spLocks noChangeArrowheads="1"/>
            </p:cNvSpPr>
            <p:nvPr/>
          </p:nvSpPr>
          <p:spPr bwMode="auto">
            <a:xfrm>
              <a:off x="8128" y="3376"/>
              <a:ext cx="325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r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116" name="Line 12859"/>
            <p:cNvCxnSpPr>
              <a:cxnSpLocks noChangeShapeType="1"/>
            </p:cNvCxnSpPr>
            <p:nvPr/>
          </p:nvCxnSpPr>
          <p:spPr bwMode="auto">
            <a:xfrm flipV="1">
              <a:off x="8261" y="3479"/>
              <a:ext cx="252" cy="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7" name="Text Box 12860"/>
            <p:cNvSpPr txBox="1">
              <a:spLocks noChangeArrowheads="1"/>
            </p:cNvSpPr>
            <p:nvPr/>
          </p:nvSpPr>
          <p:spPr bwMode="auto">
            <a:xfrm>
              <a:off x="3498" y="4874"/>
              <a:ext cx="2029" cy="29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(a) Initial design</a:t>
              </a:r>
            </a:p>
          </p:txBody>
        </p:sp>
        <p:sp>
          <p:nvSpPr>
            <p:cNvPr id="118" name="Text Box 12861"/>
            <p:cNvSpPr txBox="1">
              <a:spLocks noChangeArrowheads="1"/>
            </p:cNvSpPr>
            <p:nvPr/>
          </p:nvSpPr>
          <p:spPr bwMode="auto">
            <a:xfrm>
              <a:off x="6887" y="4874"/>
              <a:ext cx="2029" cy="29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(b) Perturbed design</a:t>
              </a:r>
            </a:p>
          </p:txBody>
        </p:sp>
      </p:grpSp>
      <p:sp>
        <p:nvSpPr>
          <p:cNvPr id="120" name="Freeform 119"/>
          <p:cNvSpPr>
            <a:spLocks noChangeAspect="1"/>
          </p:cNvSpPr>
          <p:nvPr/>
        </p:nvSpPr>
        <p:spPr bwMode="auto">
          <a:xfrm>
            <a:off x="1547812" y="5805487"/>
            <a:ext cx="1572895" cy="782955"/>
          </a:xfrm>
          <a:custGeom>
            <a:avLst/>
            <a:gdLst>
              <a:gd name="T0" fmla="*/ 750 w 2477"/>
              <a:gd name="T1" fmla="*/ 1230 h 1233"/>
              <a:gd name="T2" fmla="*/ 0 w 2477"/>
              <a:gd name="T3" fmla="*/ 1233 h 1233"/>
              <a:gd name="T4" fmla="*/ 0 w 2477"/>
              <a:gd name="T5" fmla="*/ 0 h 1233"/>
              <a:gd name="T6" fmla="*/ 2477 w 2477"/>
              <a:gd name="T7" fmla="*/ 0 h 1233"/>
              <a:gd name="T8" fmla="*/ 2477 w 2477"/>
              <a:gd name="T9" fmla="*/ 1233 h 1233"/>
              <a:gd name="T10" fmla="*/ 1718 w 2477"/>
              <a:gd name="T11" fmla="*/ 1230 h 123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77" h="1233">
                <a:moveTo>
                  <a:pt x="750" y="1230"/>
                </a:moveTo>
                <a:lnTo>
                  <a:pt x="0" y="1233"/>
                </a:lnTo>
                <a:lnTo>
                  <a:pt x="0" y="0"/>
                </a:lnTo>
                <a:lnTo>
                  <a:pt x="2477" y="0"/>
                </a:lnTo>
                <a:lnTo>
                  <a:pt x="2477" y="1233"/>
                </a:lnTo>
                <a:lnTo>
                  <a:pt x="1718" y="123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21" name="Arc 12792"/>
          <p:cNvSpPr>
            <a:spLocks noChangeAspect="1"/>
          </p:cNvSpPr>
          <p:nvPr/>
        </p:nvSpPr>
        <p:spPr bwMode="auto">
          <a:xfrm>
            <a:off x="2022158" y="6277927"/>
            <a:ext cx="311150" cy="309880"/>
          </a:xfrm>
          <a:custGeom>
            <a:avLst/>
            <a:gdLst>
              <a:gd name="T0" fmla="*/ 0 w 21600"/>
              <a:gd name="T1" fmla="*/ 479 h 21600"/>
              <a:gd name="T2" fmla="*/ 975 w 21600"/>
              <a:gd name="T3" fmla="*/ 488 h 21600"/>
              <a:gd name="T4" fmla="*/ 487 w 21600"/>
              <a:gd name="T5" fmla="*/ 488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21187"/>
                </a:moveTo>
                <a:cubicBezTo>
                  <a:pt x="224" y="9421"/>
                  <a:pt x="9827" y="0"/>
                  <a:pt x="21596" y="0"/>
                </a:cubicBezTo>
                <a:cubicBezTo>
                  <a:pt x="33525" y="0"/>
                  <a:pt x="43196" y="9670"/>
                  <a:pt x="43196" y="21600"/>
                </a:cubicBezTo>
              </a:path>
              <a:path w="21600" h="21600" stroke="0" extrusionOk="0">
                <a:moveTo>
                  <a:pt x="-1" y="21187"/>
                </a:moveTo>
                <a:cubicBezTo>
                  <a:pt x="224" y="9421"/>
                  <a:pt x="9827" y="0"/>
                  <a:pt x="21596" y="0"/>
                </a:cubicBezTo>
                <a:cubicBezTo>
                  <a:pt x="33525" y="0"/>
                  <a:pt x="43196" y="9670"/>
                  <a:pt x="43196" y="21600"/>
                </a:cubicBezTo>
                <a:lnTo>
                  <a:pt x="21596" y="21600"/>
                </a:lnTo>
                <a:lnTo>
                  <a:pt x="-1" y="21187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cxnSp>
        <p:nvCxnSpPr>
          <p:cNvPr id="122" name="Line 12793"/>
          <p:cNvCxnSpPr>
            <a:cxnSpLocks noChangeShapeType="1"/>
          </p:cNvCxnSpPr>
          <p:nvPr/>
        </p:nvCxnSpPr>
        <p:spPr bwMode="auto">
          <a:xfrm flipV="1">
            <a:off x="2333942" y="5805487"/>
            <a:ext cx="0" cy="4667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Line 12794"/>
          <p:cNvCxnSpPr>
            <a:cxnSpLocks noChangeShapeType="1"/>
          </p:cNvCxnSpPr>
          <p:nvPr/>
        </p:nvCxnSpPr>
        <p:spPr bwMode="auto">
          <a:xfrm flipV="1">
            <a:off x="2557462" y="5809932"/>
            <a:ext cx="561975" cy="56705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Line 12795"/>
          <p:cNvCxnSpPr>
            <a:cxnSpLocks noChangeShapeType="1"/>
          </p:cNvCxnSpPr>
          <p:nvPr/>
        </p:nvCxnSpPr>
        <p:spPr bwMode="auto">
          <a:xfrm flipH="1" flipV="1">
            <a:off x="1551622" y="5806122"/>
            <a:ext cx="548640" cy="5753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Line 12796"/>
          <p:cNvCxnSpPr>
            <a:cxnSpLocks noChangeShapeType="1"/>
          </p:cNvCxnSpPr>
          <p:nvPr/>
        </p:nvCxnSpPr>
        <p:spPr bwMode="auto">
          <a:xfrm flipV="1">
            <a:off x="2400617" y="5802312"/>
            <a:ext cx="194945" cy="4838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6" name="Line 12797"/>
          <p:cNvCxnSpPr>
            <a:cxnSpLocks noChangeShapeType="1"/>
          </p:cNvCxnSpPr>
          <p:nvPr/>
        </p:nvCxnSpPr>
        <p:spPr bwMode="auto">
          <a:xfrm flipV="1">
            <a:off x="2481262" y="5805487"/>
            <a:ext cx="367030" cy="514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7" name="Line 12798"/>
          <p:cNvCxnSpPr>
            <a:cxnSpLocks noChangeShapeType="1"/>
          </p:cNvCxnSpPr>
          <p:nvPr/>
        </p:nvCxnSpPr>
        <p:spPr bwMode="auto">
          <a:xfrm flipV="1">
            <a:off x="2605087" y="6124257"/>
            <a:ext cx="509905" cy="31940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8" name="Line 12799"/>
          <p:cNvCxnSpPr>
            <a:cxnSpLocks noChangeShapeType="1"/>
          </p:cNvCxnSpPr>
          <p:nvPr/>
        </p:nvCxnSpPr>
        <p:spPr bwMode="auto">
          <a:xfrm flipV="1">
            <a:off x="2629217" y="6386512"/>
            <a:ext cx="490220" cy="137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9" name="Line 12800"/>
          <p:cNvCxnSpPr>
            <a:cxnSpLocks noChangeShapeType="1"/>
          </p:cNvCxnSpPr>
          <p:nvPr/>
        </p:nvCxnSpPr>
        <p:spPr bwMode="auto">
          <a:xfrm flipH="1" flipV="1">
            <a:off x="2076767" y="5805487"/>
            <a:ext cx="171450" cy="4806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0" name="Line 12801"/>
          <p:cNvCxnSpPr>
            <a:cxnSpLocks noChangeShapeType="1"/>
          </p:cNvCxnSpPr>
          <p:nvPr/>
        </p:nvCxnSpPr>
        <p:spPr bwMode="auto">
          <a:xfrm flipH="1" flipV="1">
            <a:off x="1833562" y="5809932"/>
            <a:ext cx="323850" cy="514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1" name="Line 12802"/>
          <p:cNvCxnSpPr>
            <a:cxnSpLocks noChangeShapeType="1"/>
          </p:cNvCxnSpPr>
          <p:nvPr/>
        </p:nvCxnSpPr>
        <p:spPr bwMode="auto">
          <a:xfrm flipH="1" flipV="1">
            <a:off x="1547812" y="6110287"/>
            <a:ext cx="50038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2" name="Line 12803"/>
          <p:cNvCxnSpPr>
            <a:cxnSpLocks noChangeShapeType="1"/>
          </p:cNvCxnSpPr>
          <p:nvPr/>
        </p:nvCxnSpPr>
        <p:spPr bwMode="auto">
          <a:xfrm flipH="1" flipV="1">
            <a:off x="1548447" y="6372542"/>
            <a:ext cx="480695" cy="152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" name="Freeform 132"/>
          <p:cNvSpPr>
            <a:spLocks/>
          </p:cNvSpPr>
          <p:nvPr/>
        </p:nvSpPr>
        <p:spPr bwMode="auto">
          <a:xfrm>
            <a:off x="1648142" y="5967412"/>
            <a:ext cx="64770" cy="623570"/>
          </a:xfrm>
          <a:custGeom>
            <a:avLst/>
            <a:gdLst>
              <a:gd name="T0" fmla="*/ 14 w 87"/>
              <a:gd name="T1" fmla="*/ 982 h 937"/>
              <a:gd name="T2" fmla="*/ 14 w 87"/>
              <a:gd name="T3" fmla="*/ 463 h 937"/>
              <a:gd name="T4" fmla="*/ 102 w 87"/>
              <a:gd name="T5" fmla="*/ 0 h 93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7" h="937">
                <a:moveTo>
                  <a:pt x="12" y="937"/>
                </a:moveTo>
                <a:cubicBezTo>
                  <a:pt x="6" y="767"/>
                  <a:pt x="0" y="598"/>
                  <a:pt x="12" y="442"/>
                </a:cubicBezTo>
                <a:cubicBezTo>
                  <a:pt x="24" y="286"/>
                  <a:pt x="55" y="143"/>
                  <a:pt x="87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34" name="Freeform 133"/>
          <p:cNvSpPr>
            <a:spLocks/>
          </p:cNvSpPr>
          <p:nvPr/>
        </p:nvSpPr>
        <p:spPr bwMode="auto">
          <a:xfrm flipH="1">
            <a:off x="2962592" y="5973762"/>
            <a:ext cx="55245" cy="609600"/>
          </a:xfrm>
          <a:custGeom>
            <a:avLst/>
            <a:gdLst>
              <a:gd name="T0" fmla="*/ 12 w 87"/>
              <a:gd name="T1" fmla="*/ 960 h 937"/>
              <a:gd name="T2" fmla="*/ 12 w 87"/>
              <a:gd name="T3" fmla="*/ 453 h 937"/>
              <a:gd name="T4" fmla="*/ 87 w 87"/>
              <a:gd name="T5" fmla="*/ 0 h 93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7" h="937">
                <a:moveTo>
                  <a:pt x="12" y="937"/>
                </a:moveTo>
                <a:cubicBezTo>
                  <a:pt x="6" y="767"/>
                  <a:pt x="0" y="598"/>
                  <a:pt x="12" y="442"/>
                </a:cubicBezTo>
                <a:cubicBezTo>
                  <a:pt x="24" y="286"/>
                  <a:pt x="55" y="143"/>
                  <a:pt x="87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35" name="Freeform 134"/>
          <p:cNvSpPr>
            <a:spLocks/>
          </p:cNvSpPr>
          <p:nvPr/>
        </p:nvSpPr>
        <p:spPr bwMode="auto">
          <a:xfrm>
            <a:off x="1767522" y="6095682"/>
            <a:ext cx="61595" cy="485775"/>
          </a:xfrm>
          <a:custGeom>
            <a:avLst/>
            <a:gdLst>
              <a:gd name="T0" fmla="*/ 14 w 97"/>
              <a:gd name="T1" fmla="*/ 765 h 765"/>
              <a:gd name="T2" fmla="*/ 14 w 97"/>
              <a:gd name="T3" fmla="*/ 398 h 765"/>
              <a:gd name="T4" fmla="*/ 97 w 97"/>
              <a:gd name="T5" fmla="*/ 0 h 76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7" h="765">
                <a:moveTo>
                  <a:pt x="14" y="765"/>
                </a:moveTo>
                <a:cubicBezTo>
                  <a:pt x="7" y="645"/>
                  <a:pt x="0" y="525"/>
                  <a:pt x="14" y="398"/>
                </a:cubicBezTo>
                <a:cubicBezTo>
                  <a:pt x="28" y="271"/>
                  <a:pt x="62" y="135"/>
                  <a:pt x="97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36" name="Freeform 135"/>
          <p:cNvSpPr>
            <a:spLocks/>
          </p:cNvSpPr>
          <p:nvPr/>
        </p:nvSpPr>
        <p:spPr bwMode="auto">
          <a:xfrm flipH="1">
            <a:off x="2834322" y="6096952"/>
            <a:ext cx="61595" cy="485775"/>
          </a:xfrm>
          <a:custGeom>
            <a:avLst/>
            <a:gdLst>
              <a:gd name="T0" fmla="*/ 14 w 97"/>
              <a:gd name="T1" fmla="*/ 765 h 765"/>
              <a:gd name="T2" fmla="*/ 14 w 97"/>
              <a:gd name="T3" fmla="*/ 398 h 765"/>
              <a:gd name="T4" fmla="*/ 97 w 97"/>
              <a:gd name="T5" fmla="*/ 0 h 76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7" h="765">
                <a:moveTo>
                  <a:pt x="14" y="765"/>
                </a:moveTo>
                <a:cubicBezTo>
                  <a:pt x="7" y="645"/>
                  <a:pt x="0" y="525"/>
                  <a:pt x="14" y="398"/>
                </a:cubicBezTo>
                <a:cubicBezTo>
                  <a:pt x="28" y="271"/>
                  <a:pt x="62" y="135"/>
                  <a:pt x="97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37" name="Freeform 136"/>
          <p:cNvSpPr>
            <a:spLocks/>
          </p:cNvSpPr>
          <p:nvPr/>
        </p:nvSpPr>
        <p:spPr bwMode="auto">
          <a:xfrm>
            <a:off x="1879917" y="6231572"/>
            <a:ext cx="74930" cy="359410"/>
          </a:xfrm>
          <a:custGeom>
            <a:avLst/>
            <a:gdLst>
              <a:gd name="T0" fmla="*/ 17 w 118"/>
              <a:gd name="T1" fmla="*/ 566 h 566"/>
              <a:gd name="T2" fmla="*/ 17 w 118"/>
              <a:gd name="T3" fmla="*/ 296 h 566"/>
              <a:gd name="T4" fmla="*/ 118 w 118"/>
              <a:gd name="T5" fmla="*/ 0 h 56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8" h="566">
                <a:moveTo>
                  <a:pt x="17" y="566"/>
                </a:moveTo>
                <a:cubicBezTo>
                  <a:pt x="8" y="477"/>
                  <a:pt x="0" y="390"/>
                  <a:pt x="17" y="296"/>
                </a:cubicBezTo>
                <a:cubicBezTo>
                  <a:pt x="34" y="202"/>
                  <a:pt x="97" y="62"/>
                  <a:pt x="118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38" name="Freeform 137"/>
          <p:cNvSpPr>
            <a:spLocks/>
          </p:cNvSpPr>
          <p:nvPr/>
        </p:nvSpPr>
        <p:spPr bwMode="auto">
          <a:xfrm flipH="1">
            <a:off x="2699067" y="6235382"/>
            <a:ext cx="77470" cy="352425"/>
          </a:xfrm>
          <a:custGeom>
            <a:avLst/>
            <a:gdLst>
              <a:gd name="T0" fmla="*/ 17 w 122"/>
              <a:gd name="T1" fmla="*/ 555 h 555"/>
              <a:gd name="T2" fmla="*/ 17 w 122"/>
              <a:gd name="T3" fmla="*/ 285 h 555"/>
              <a:gd name="T4" fmla="*/ 122 w 122"/>
              <a:gd name="T5" fmla="*/ 0 h 5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2" h="555">
                <a:moveTo>
                  <a:pt x="17" y="555"/>
                </a:moveTo>
                <a:cubicBezTo>
                  <a:pt x="8" y="466"/>
                  <a:pt x="0" y="377"/>
                  <a:pt x="17" y="285"/>
                </a:cubicBezTo>
                <a:cubicBezTo>
                  <a:pt x="34" y="193"/>
                  <a:pt x="78" y="96"/>
                  <a:pt x="122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39" name="Freeform 138"/>
          <p:cNvSpPr>
            <a:spLocks/>
          </p:cNvSpPr>
          <p:nvPr/>
        </p:nvSpPr>
        <p:spPr bwMode="auto">
          <a:xfrm>
            <a:off x="1829117" y="6037897"/>
            <a:ext cx="1000125" cy="57785"/>
          </a:xfrm>
          <a:custGeom>
            <a:avLst/>
            <a:gdLst>
              <a:gd name="T0" fmla="*/ 0 w 1575"/>
              <a:gd name="T1" fmla="*/ 91 h 91"/>
              <a:gd name="T2" fmla="*/ 787 w 1575"/>
              <a:gd name="T3" fmla="*/ 1 h 91"/>
              <a:gd name="T4" fmla="*/ 1575 w 1575"/>
              <a:gd name="T5" fmla="*/ 84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5" h="91">
                <a:moveTo>
                  <a:pt x="0" y="91"/>
                </a:moveTo>
                <a:cubicBezTo>
                  <a:pt x="262" y="46"/>
                  <a:pt x="525" y="2"/>
                  <a:pt x="787" y="1"/>
                </a:cubicBezTo>
                <a:cubicBezTo>
                  <a:pt x="1049" y="0"/>
                  <a:pt x="1312" y="42"/>
                  <a:pt x="1575" y="84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40" name="Freeform 139"/>
          <p:cNvSpPr>
            <a:spLocks/>
          </p:cNvSpPr>
          <p:nvPr/>
        </p:nvSpPr>
        <p:spPr bwMode="auto">
          <a:xfrm>
            <a:off x="1709737" y="5914072"/>
            <a:ext cx="1247775" cy="57785"/>
          </a:xfrm>
          <a:custGeom>
            <a:avLst/>
            <a:gdLst>
              <a:gd name="T0" fmla="*/ 0 w 1965"/>
              <a:gd name="T1" fmla="*/ 84 h 91"/>
              <a:gd name="T2" fmla="*/ 975 w 1965"/>
              <a:gd name="T3" fmla="*/ 1 h 91"/>
              <a:gd name="T4" fmla="*/ 1965 w 1965"/>
              <a:gd name="T5" fmla="*/ 91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65" h="91">
                <a:moveTo>
                  <a:pt x="0" y="84"/>
                </a:moveTo>
                <a:cubicBezTo>
                  <a:pt x="324" y="42"/>
                  <a:pt x="648" y="0"/>
                  <a:pt x="975" y="1"/>
                </a:cubicBezTo>
                <a:cubicBezTo>
                  <a:pt x="1302" y="2"/>
                  <a:pt x="1633" y="46"/>
                  <a:pt x="1965" y="91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41" name="Freeform 140"/>
          <p:cNvSpPr>
            <a:spLocks/>
          </p:cNvSpPr>
          <p:nvPr/>
        </p:nvSpPr>
        <p:spPr bwMode="auto">
          <a:xfrm>
            <a:off x="1952942" y="6161722"/>
            <a:ext cx="742950" cy="76835"/>
          </a:xfrm>
          <a:custGeom>
            <a:avLst/>
            <a:gdLst>
              <a:gd name="T0" fmla="*/ 0 w 1170"/>
              <a:gd name="T1" fmla="*/ 114 h 121"/>
              <a:gd name="T2" fmla="*/ 600 w 1170"/>
              <a:gd name="T3" fmla="*/ 1 h 121"/>
              <a:gd name="T4" fmla="*/ 1170 w 1170"/>
              <a:gd name="T5" fmla="*/ 121 h 12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70" h="121">
                <a:moveTo>
                  <a:pt x="0" y="114"/>
                </a:moveTo>
                <a:cubicBezTo>
                  <a:pt x="202" y="57"/>
                  <a:pt x="405" y="0"/>
                  <a:pt x="600" y="1"/>
                </a:cubicBezTo>
                <a:cubicBezTo>
                  <a:pt x="795" y="2"/>
                  <a:pt x="982" y="61"/>
                  <a:pt x="1170" y="121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42" name="Text Box 12813"/>
          <p:cNvSpPr txBox="1">
            <a:spLocks noChangeArrowheads="1"/>
          </p:cNvSpPr>
          <p:nvPr/>
        </p:nvSpPr>
        <p:spPr bwMode="auto">
          <a:xfrm>
            <a:off x="1596707" y="6749097"/>
            <a:ext cx="1461770" cy="195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(a) Initial mesh</a:t>
            </a:r>
          </a:p>
        </p:txBody>
      </p:sp>
      <p:sp>
        <p:nvSpPr>
          <p:cNvPr id="143" name="Text Box 12814"/>
          <p:cNvSpPr txBox="1">
            <a:spLocks noChangeArrowheads="1"/>
          </p:cNvSpPr>
          <p:nvPr/>
        </p:nvSpPr>
        <p:spPr bwMode="auto">
          <a:xfrm>
            <a:off x="3664902" y="6749097"/>
            <a:ext cx="1461770" cy="195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(b) Perturbed mesh</a:t>
            </a:r>
          </a:p>
        </p:txBody>
      </p:sp>
      <p:sp>
        <p:nvSpPr>
          <p:cNvPr id="144" name="Freeform 143"/>
          <p:cNvSpPr>
            <a:spLocks noChangeAspect="1"/>
          </p:cNvSpPr>
          <p:nvPr/>
        </p:nvSpPr>
        <p:spPr bwMode="auto">
          <a:xfrm>
            <a:off x="3616007" y="5794692"/>
            <a:ext cx="1572895" cy="782955"/>
          </a:xfrm>
          <a:custGeom>
            <a:avLst/>
            <a:gdLst>
              <a:gd name="T0" fmla="*/ 582 w 2477"/>
              <a:gd name="T1" fmla="*/ 1231 h 1233"/>
              <a:gd name="T2" fmla="*/ 0 w 2477"/>
              <a:gd name="T3" fmla="*/ 1233 h 1233"/>
              <a:gd name="T4" fmla="*/ 0 w 2477"/>
              <a:gd name="T5" fmla="*/ 0 h 1233"/>
              <a:gd name="T6" fmla="*/ 2477 w 2477"/>
              <a:gd name="T7" fmla="*/ 0 h 1233"/>
              <a:gd name="T8" fmla="*/ 2477 w 2477"/>
              <a:gd name="T9" fmla="*/ 1233 h 1233"/>
              <a:gd name="T10" fmla="*/ 1869 w 2477"/>
              <a:gd name="T11" fmla="*/ 1228 h 123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77" h="1233">
                <a:moveTo>
                  <a:pt x="582" y="1231"/>
                </a:moveTo>
                <a:lnTo>
                  <a:pt x="0" y="1233"/>
                </a:lnTo>
                <a:lnTo>
                  <a:pt x="0" y="0"/>
                </a:lnTo>
                <a:lnTo>
                  <a:pt x="2477" y="0"/>
                </a:lnTo>
                <a:lnTo>
                  <a:pt x="2477" y="1233"/>
                </a:lnTo>
                <a:lnTo>
                  <a:pt x="1869" y="122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45" name="Arc 12816"/>
          <p:cNvSpPr>
            <a:spLocks noChangeAspect="1"/>
          </p:cNvSpPr>
          <p:nvPr/>
        </p:nvSpPr>
        <p:spPr bwMode="auto">
          <a:xfrm>
            <a:off x="3987482" y="6164262"/>
            <a:ext cx="412750" cy="407035"/>
          </a:xfrm>
          <a:custGeom>
            <a:avLst/>
            <a:gdLst>
              <a:gd name="T0" fmla="*/ 0 w 21600"/>
              <a:gd name="T1" fmla="*/ 641 h 21600"/>
              <a:gd name="T2" fmla="*/ 1282 w 21600"/>
              <a:gd name="T3" fmla="*/ 641 h 21600"/>
              <a:gd name="T4" fmla="*/ 641 w 21600"/>
              <a:gd name="T5" fmla="*/ 641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599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599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cxnSp>
        <p:nvCxnSpPr>
          <p:cNvPr id="146" name="Line 12817"/>
          <p:cNvCxnSpPr>
            <a:cxnSpLocks noChangeShapeType="1"/>
          </p:cNvCxnSpPr>
          <p:nvPr/>
        </p:nvCxnSpPr>
        <p:spPr bwMode="auto">
          <a:xfrm flipV="1">
            <a:off x="4402137" y="5794692"/>
            <a:ext cx="0" cy="36766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7" name="Line 12818"/>
          <p:cNvCxnSpPr>
            <a:cxnSpLocks noChangeShapeType="1"/>
          </p:cNvCxnSpPr>
          <p:nvPr/>
        </p:nvCxnSpPr>
        <p:spPr bwMode="auto">
          <a:xfrm flipV="1">
            <a:off x="4693602" y="5799137"/>
            <a:ext cx="494030" cy="4984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8" name="Line 12819"/>
          <p:cNvCxnSpPr>
            <a:cxnSpLocks noChangeShapeType="1"/>
          </p:cNvCxnSpPr>
          <p:nvPr/>
        </p:nvCxnSpPr>
        <p:spPr bwMode="auto">
          <a:xfrm flipH="1" flipV="1">
            <a:off x="3617912" y="5793422"/>
            <a:ext cx="478155" cy="50101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9" name="Line 12820"/>
          <p:cNvCxnSpPr>
            <a:cxnSpLocks noChangeShapeType="1"/>
          </p:cNvCxnSpPr>
          <p:nvPr/>
        </p:nvCxnSpPr>
        <p:spPr bwMode="auto">
          <a:xfrm flipV="1">
            <a:off x="4506277" y="5795327"/>
            <a:ext cx="157480" cy="38671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0" name="Line 12821"/>
          <p:cNvCxnSpPr>
            <a:cxnSpLocks noChangeShapeType="1"/>
          </p:cNvCxnSpPr>
          <p:nvPr/>
        </p:nvCxnSpPr>
        <p:spPr bwMode="auto">
          <a:xfrm flipV="1">
            <a:off x="4611052" y="5794692"/>
            <a:ext cx="305435" cy="428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1" name="Line 12822"/>
          <p:cNvCxnSpPr>
            <a:cxnSpLocks noChangeShapeType="1"/>
          </p:cNvCxnSpPr>
          <p:nvPr/>
        </p:nvCxnSpPr>
        <p:spPr bwMode="auto">
          <a:xfrm flipV="1">
            <a:off x="4759007" y="6113462"/>
            <a:ext cx="424180" cy="26543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2" name="Line 12823"/>
          <p:cNvCxnSpPr>
            <a:cxnSpLocks noChangeShapeType="1"/>
          </p:cNvCxnSpPr>
          <p:nvPr/>
        </p:nvCxnSpPr>
        <p:spPr bwMode="auto">
          <a:xfrm flipV="1">
            <a:off x="4792662" y="6375717"/>
            <a:ext cx="394970" cy="1111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" name="Line 12824"/>
          <p:cNvCxnSpPr>
            <a:cxnSpLocks noChangeShapeType="1"/>
          </p:cNvCxnSpPr>
          <p:nvPr/>
        </p:nvCxnSpPr>
        <p:spPr bwMode="auto">
          <a:xfrm flipH="1" flipV="1">
            <a:off x="4144962" y="5794692"/>
            <a:ext cx="136525" cy="3835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" name="Line 12825"/>
          <p:cNvCxnSpPr>
            <a:cxnSpLocks noChangeShapeType="1"/>
          </p:cNvCxnSpPr>
          <p:nvPr/>
        </p:nvCxnSpPr>
        <p:spPr bwMode="auto">
          <a:xfrm flipH="1" flipV="1">
            <a:off x="3901757" y="5799137"/>
            <a:ext cx="269875" cy="428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5" name="Line 12826"/>
          <p:cNvCxnSpPr>
            <a:cxnSpLocks noChangeShapeType="1"/>
          </p:cNvCxnSpPr>
          <p:nvPr/>
        </p:nvCxnSpPr>
        <p:spPr bwMode="auto">
          <a:xfrm flipH="1" flipV="1">
            <a:off x="3616007" y="6099492"/>
            <a:ext cx="412750" cy="282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6" name="Line 12827"/>
          <p:cNvCxnSpPr>
            <a:cxnSpLocks noChangeShapeType="1"/>
          </p:cNvCxnSpPr>
          <p:nvPr/>
        </p:nvCxnSpPr>
        <p:spPr bwMode="auto">
          <a:xfrm flipH="1" flipV="1">
            <a:off x="3616642" y="6361747"/>
            <a:ext cx="380365" cy="120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7" name="Freeform 156"/>
          <p:cNvSpPr>
            <a:spLocks/>
          </p:cNvSpPr>
          <p:nvPr/>
        </p:nvSpPr>
        <p:spPr bwMode="auto">
          <a:xfrm>
            <a:off x="3691572" y="5937567"/>
            <a:ext cx="64770" cy="640715"/>
          </a:xfrm>
          <a:custGeom>
            <a:avLst/>
            <a:gdLst>
              <a:gd name="T0" fmla="*/ 14 w 87"/>
              <a:gd name="T1" fmla="*/ 1009 h 937"/>
              <a:gd name="T2" fmla="*/ 14 w 87"/>
              <a:gd name="T3" fmla="*/ 476 h 937"/>
              <a:gd name="T4" fmla="*/ 102 w 87"/>
              <a:gd name="T5" fmla="*/ 0 h 93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7" h="937">
                <a:moveTo>
                  <a:pt x="12" y="937"/>
                </a:moveTo>
                <a:cubicBezTo>
                  <a:pt x="6" y="767"/>
                  <a:pt x="0" y="598"/>
                  <a:pt x="12" y="442"/>
                </a:cubicBezTo>
                <a:cubicBezTo>
                  <a:pt x="24" y="286"/>
                  <a:pt x="55" y="143"/>
                  <a:pt x="87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58" name="Freeform 157"/>
          <p:cNvSpPr>
            <a:spLocks/>
          </p:cNvSpPr>
          <p:nvPr/>
        </p:nvSpPr>
        <p:spPr bwMode="auto">
          <a:xfrm flipH="1">
            <a:off x="5044122" y="5942012"/>
            <a:ext cx="55245" cy="630555"/>
          </a:xfrm>
          <a:custGeom>
            <a:avLst/>
            <a:gdLst>
              <a:gd name="T0" fmla="*/ 12 w 87"/>
              <a:gd name="T1" fmla="*/ 993 h 937"/>
              <a:gd name="T2" fmla="*/ 12 w 87"/>
              <a:gd name="T3" fmla="*/ 468 h 937"/>
              <a:gd name="T4" fmla="*/ 87 w 87"/>
              <a:gd name="T5" fmla="*/ 0 h 93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7" h="937">
                <a:moveTo>
                  <a:pt x="12" y="937"/>
                </a:moveTo>
                <a:cubicBezTo>
                  <a:pt x="6" y="767"/>
                  <a:pt x="0" y="598"/>
                  <a:pt x="12" y="442"/>
                </a:cubicBezTo>
                <a:cubicBezTo>
                  <a:pt x="24" y="286"/>
                  <a:pt x="55" y="143"/>
                  <a:pt x="87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59" name="Freeform 158"/>
          <p:cNvSpPr>
            <a:spLocks/>
          </p:cNvSpPr>
          <p:nvPr/>
        </p:nvSpPr>
        <p:spPr bwMode="auto">
          <a:xfrm>
            <a:off x="3786187" y="6035357"/>
            <a:ext cx="61595" cy="535305"/>
          </a:xfrm>
          <a:custGeom>
            <a:avLst/>
            <a:gdLst>
              <a:gd name="T0" fmla="*/ 14 w 97"/>
              <a:gd name="T1" fmla="*/ 843 h 765"/>
              <a:gd name="T2" fmla="*/ 14 w 97"/>
              <a:gd name="T3" fmla="*/ 439 h 765"/>
              <a:gd name="T4" fmla="*/ 97 w 97"/>
              <a:gd name="T5" fmla="*/ 0 h 76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7" h="765">
                <a:moveTo>
                  <a:pt x="14" y="765"/>
                </a:moveTo>
                <a:cubicBezTo>
                  <a:pt x="7" y="645"/>
                  <a:pt x="0" y="525"/>
                  <a:pt x="14" y="398"/>
                </a:cubicBezTo>
                <a:cubicBezTo>
                  <a:pt x="28" y="271"/>
                  <a:pt x="62" y="135"/>
                  <a:pt x="97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60" name="Freeform 159"/>
          <p:cNvSpPr>
            <a:spLocks/>
          </p:cNvSpPr>
          <p:nvPr/>
        </p:nvSpPr>
        <p:spPr bwMode="auto">
          <a:xfrm flipH="1">
            <a:off x="4938712" y="6053772"/>
            <a:ext cx="61595" cy="518160"/>
          </a:xfrm>
          <a:custGeom>
            <a:avLst/>
            <a:gdLst>
              <a:gd name="T0" fmla="*/ 14 w 97"/>
              <a:gd name="T1" fmla="*/ 816 h 765"/>
              <a:gd name="T2" fmla="*/ 14 w 97"/>
              <a:gd name="T3" fmla="*/ 425 h 765"/>
              <a:gd name="T4" fmla="*/ 97 w 97"/>
              <a:gd name="T5" fmla="*/ 0 h 76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7" h="765">
                <a:moveTo>
                  <a:pt x="14" y="765"/>
                </a:moveTo>
                <a:cubicBezTo>
                  <a:pt x="7" y="645"/>
                  <a:pt x="0" y="525"/>
                  <a:pt x="14" y="398"/>
                </a:cubicBezTo>
                <a:cubicBezTo>
                  <a:pt x="28" y="271"/>
                  <a:pt x="62" y="135"/>
                  <a:pt x="97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61" name="Freeform 160"/>
          <p:cNvSpPr>
            <a:spLocks/>
          </p:cNvSpPr>
          <p:nvPr/>
        </p:nvSpPr>
        <p:spPr bwMode="auto">
          <a:xfrm>
            <a:off x="3881437" y="6143942"/>
            <a:ext cx="75565" cy="434340"/>
          </a:xfrm>
          <a:custGeom>
            <a:avLst/>
            <a:gdLst>
              <a:gd name="T0" fmla="*/ 17 w 119"/>
              <a:gd name="T1" fmla="*/ 684 h 684"/>
              <a:gd name="T2" fmla="*/ 17 w 119"/>
              <a:gd name="T3" fmla="*/ 353 h 684"/>
              <a:gd name="T4" fmla="*/ 119 w 119"/>
              <a:gd name="T5" fmla="*/ 0 h 68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9" h="684">
                <a:moveTo>
                  <a:pt x="17" y="684"/>
                </a:moveTo>
                <a:cubicBezTo>
                  <a:pt x="8" y="575"/>
                  <a:pt x="0" y="467"/>
                  <a:pt x="17" y="353"/>
                </a:cubicBezTo>
                <a:cubicBezTo>
                  <a:pt x="34" y="239"/>
                  <a:pt x="98" y="74"/>
                  <a:pt x="119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62" name="Freeform 161"/>
          <p:cNvSpPr>
            <a:spLocks/>
          </p:cNvSpPr>
          <p:nvPr/>
        </p:nvSpPr>
        <p:spPr bwMode="auto">
          <a:xfrm>
            <a:off x="4829492" y="6161087"/>
            <a:ext cx="71755" cy="415925"/>
          </a:xfrm>
          <a:custGeom>
            <a:avLst/>
            <a:gdLst>
              <a:gd name="T0" fmla="*/ 97 w 113"/>
              <a:gd name="T1" fmla="*/ 655 h 655"/>
              <a:gd name="T2" fmla="*/ 97 w 113"/>
              <a:gd name="T3" fmla="*/ 341 h 655"/>
              <a:gd name="T4" fmla="*/ 0 w 113"/>
              <a:gd name="T5" fmla="*/ 0 h 6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3" h="655">
                <a:moveTo>
                  <a:pt x="97" y="655"/>
                </a:moveTo>
                <a:cubicBezTo>
                  <a:pt x="106" y="552"/>
                  <a:pt x="113" y="450"/>
                  <a:pt x="97" y="341"/>
                </a:cubicBezTo>
                <a:cubicBezTo>
                  <a:pt x="81" y="232"/>
                  <a:pt x="20" y="71"/>
                  <a:pt x="0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63" name="Freeform 162"/>
          <p:cNvSpPr>
            <a:spLocks/>
          </p:cNvSpPr>
          <p:nvPr/>
        </p:nvSpPr>
        <p:spPr bwMode="auto">
          <a:xfrm>
            <a:off x="3849687" y="5974397"/>
            <a:ext cx="1092200" cy="70485"/>
          </a:xfrm>
          <a:custGeom>
            <a:avLst/>
            <a:gdLst>
              <a:gd name="T0" fmla="*/ 0 w 1720"/>
              <a:gd name="T1" fmla="*/ 93 h 111"/>
              <a:gd name="T2" fmla="*/ 866 w 1720"/>
              <a:gd name="T3" fmla="*/ 3 h 111"/>
              <a:gd name="T4" fmla="*/ 1720 w 1720"/>
              <a:gd name="T5" fmla="*/ 111 h 1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720" h="111">
                <a:moveTo>
                  <a:pt x="0" y="93"/>
                </a:moveTo>
                <a:cubicBezTo>
                  <a:pt x="288" y="48"/>
                  <a:pt x="579" y="0"/>
                  <a:pt x="866" y="3"/>
                </a:cubicBezTo>
                <a:cubicBezTo>
                  <a:pt x="1153" y="6"/>
                  <a:pt x="1542" y="89"/>
                  <a:pt x="1720" y="111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64" name="Freeform 163"/>
          <p:cNvSpPr>
            <a:spLocks/>
          </p:cNvSpPr>
          <p:nvPr/>
        </p:nvSpPr>
        <p:spPr bwMode="auto">
          <a:xfrm>
            <a:off x="3760787" y="5880417"/>
            <a:ext cx="1285875" cy="57785"/>
          </a:xfrm>
          <a:custGeom>
            <a:avLst/>
            <a:gdLst>
              <a:gd name="T0" fmla="*/ 0 w 1965"/>
              <a:gd name="T1" fmla="*/ 84 h 91"/>
              <a:gd name="T2" fmla="*/ 1005 w 1965"/>
              <a:gd name="T3" fmla="*/ 1 h 91"/>
              <a:gd name="T4" fmla="*/ 2025 w 1965"/>
              <a:gd name="T5" fmla="*/ 91 h 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65" h="91">
                <a:moveTo>
                  <a:pt x="0" y="84"/>
                </a:moveTo>
                <a:cubicBezTo>
                  <a:pt x="324" y="42"/>
                  <a:pt x="648" y="0"/>
                  <a:pt x="975" y="1"/>
                </a:cubicBezTo>
                <a:cubicBezTo>
                  <a:pt x="1302" y="2"/>
                  <a:pt x="1633" y="46"/>
                  <a:pt x="1965" y="91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65" name="Freeform 164"/>
          <p:cNvSpPr>
            <a:spLocks/>
          </p:cNvSpPr>
          <p:nvPr/>
        </p:nvSpPr>
        <p:spPr bwMode="auto">
          <a:xfrm>
            <a:off x="3956367" y="6068377"/>
            <a:ext cx="875030" cy="92710"/>
          </a:xfrm>
          <a:custGeom>
            <a:avLst/>
            <a:gdLst>
              <a:gd name="T0" fmla="*/ 0 w 1378"/>
              <a:gd name="T1" fmla="*/ 118 h 146"/>
              <a:gd name="T2" fmla="*/ 720 w 1378"/>
              <a:gd name="T3" fmla="*/ 5 h 146"/>
              <a:gd name="T4" fmla="*/ 1378 w 1378"/>
              <a:gd name="T5" fmla="*/ 146 h 14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78" h="146">
                <a:moveTo>
                  <a:pt x="0" y="118"/>
                </a:moveTo>
                <a:cubicBezTo>
                  <a:pt x="242" y="61"/>
                  <a:pt x="490" y="0"/>
                  <a:pt x="720" y="5"/>
                </a:cubicBezTo>
                <a:cubicBezTo>
                  <a:pt x="950" y="10"/>
                  <a:pt x="1241" y="117"/>
                  <a:pt x="1378" y="146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cxnSp>
        <p:nvCxnSpPr>
          <p:cNvPr id="166" name="Line 12837"/>
          <p:cNvCxnSpPr>
            <a:cxnSpLocks noChangeShapeType="1"/>
          </p:cNvCxnSpPr>
          <p:nvPr/>
        </p:nvCxnSpPr>
        <p:spPr bwMode="auto">
          <a:xfrm flipV="1">
            <a:off x="2330767" y="6335712"/>
            <a:ext cx="184150" cy="2508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Line 12838"/>
          <p:cNvCxnSpPr>
            <a:cxnSpLocks noChangeShapeType="1"/>
          </p:cNvCxnSpPr>
          <p:nvPr/>
        </p:nvCxnSpPr>
        <p:spPr bwMode="auto">
          <a:xfrm flipV="1">
            <a:off x="4393882" y="6251892"/>
            <a:ext cx="250825" cy="32321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8" name="Text Box 12839"/>
          <p:cNvSpPr txBox="1">
            <a:spLocks noChangeArrowheads="1"/>
          </p:cNvSpPr>
          <p:nvPr/>
        </p:nvSpPr>
        <p:spPr bwMode="auto">
          <a:xfrm>
            <a:off x="2236152" y="6357302"/>
            <a:ext cx="217805" cy="173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i="1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r</a:t>
            </a:r>
            <a:endParaRPr lang="en-US" sz="1100">
              <a:effectLst/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69" name="Text Box 12840"/>
          <p:cNvSpPr txBox="1">
            <a:spLocks noChangeArrowheads="1"/>
          </p:cNvSpPr>
          <p:nvPr/>
        </p:nvSpPr>
        <p:spPr bwMode="auto">
          <a:xfrm>
            <a:off x="4332922" y="6324282"/>
            <a:ext cx="217805" cy="173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i="1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r</a:t>
            </a:r>
            <a:endParaRPr lang="en-US" sz="1100">
              <a:effectLst/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775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/>
          <p:cNvGrpSpPr>
            <a:grpSpLocks noChangeAspect="1"/>
          </p:cNvGrpSpPr>
          <p:nvPr/>
        </p:nvGrpSpPr>
        <p:grpSpPr bwMode="auto">
          <a:xfrm>
            <a:off x="1725613" y="381000"/>
            <a:ext cx="3273425" cy="2203450"/>
            <a:chOff x="1087" y="240"/>
            <a:chExt cx="2062" cy="1388"/>
          </a:xfrm>
        </p:grpSpPr>
        <p:grpSp>
          <p:nvGrpSpPr>
            <p:cNvPr id="10" name="Group 205"/>
            <p:cNvGrpSpPr>
              <a:grpSpLocks/>
            </p:cNvGrpSpPr>
            <p:nvPr/>
          </p:nvGrpSpPr>
          <p:grpSpPr bwMode="auto">
            <a:xfrm>
              <a:off x="1291" y="240"/>
              <a:ext cx="1788" cy="1311"/>
              <a:chOff x="1291" y="240"/>
              <a:chExt cx="1788" cy="1311"/>
            </a:xfrm>
          </p:grpSpPr>
          <p:sp>
            <p:nvSpPr>
              <p:cNvPr id="714" name="Freeform 7"/>
              <p:cNvSpPr>
                <a:spLocks/>
              </p:cNvSpPr>
              <p:nvPr/>
            </p:nvSpPr>
            <p:spPr bwMode="auto">
              <a:xfrm>
                <a:off x="1291" y="906"/>
                <a:ext cx="1788" cy="645"/>
              </a:xfrm>
              <a:custGeom>
                <a:avLst/>
                <a:gdLst>
                  <a:gd name="T0" fmla="*/ 0 w 1788"/>
                  <a:gd name="T1" fmla="*/ 292 h 645"/>
                  <a:gd name="T2" fmla="*/ 980 w 1788"/>
                  <a:gd name="T3" fmla="*/ 0 h 645"/>
                  <a:gd name="T4" fmla="*/ 1788 w 1788"/>
                  <a:gd name="T5" fmla="*/ 354 h 645"/>
                  <a:gd name="T6" fmla="*/ 808 w 1788"/>
                  <a:gd name="T7" fmla="*/ 645 h 645"/>
                  <a:gd name="T8" fmla="*/ 0 w 1788"/>
                  <a:gd name="T9" fmla="*/ 292 h 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88" h="645">
                    <a:moveTo>
                      <a:pt x="0" y="292"/>
                    </a:moveTo>
                    <a:lnTo>
                      <a:pt x="980" y="0"/>
                    </a:lnTo>
                    <a:lnTo>
                      <a:pt x="1788" y="354"/>
                    </a:lnTo>
                    <a:lnTo>
                      <a:pt x="808" y="645"/>
                    </a:lnTo>
                    <a:lnTo>
                      <a:pt x="0" y="292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5" name="Freeform 8"/>
              <p:cNvSpPr>
                <a:spLocks/>
              </p:cNvSpPr>
              <p:nvPr/>
            </p:nvSpPr>
            <p:spPr bwMode="auto">
              <a:xfrm>
                <a:off x="1291" y="906"/>
                <a:ext cx="1788" cy="645"/>
              </a:xfrm>
              <a:custGeom>
                <a:avLst/>
                <a:gdLst>
                  <a:gd name="T0" fmla="*/ 0 w 1788"/>
                  <a:gd name="T1" fmla="*/ 292 h 645"/>
                  <a:gd name="T2" fmla="*/ 980 w 1788"/>
                  <a:gd name="T3" fmla="*/ 0 h 645"/>
                  <a:gd name="T4" fmla="*/ 1788 w 1788"/>
                  <a:gd name="T5" fmla="*/ 354 h 645"/>
                  <a:gd name="T6" fmla="*/ 808 w 1788"/>
                  <a:gd name="T7" fmla="*/ 645 h 645"/>
                  <a:gd name="T8" fmla="*/ 0 w 1788"/>
                  <a:gd name="T9" fmla="*/ 292 h 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88" h="645">
                    <a:moveTo>
                      <a:pt x="0" y="292"/>
                    </a:moveTo>
                    <a:lnTo>
                      <a:pt x="980" y="0"/>
                    </a:lnTo>
                    <a:lnTo>
                      <a:pt x="1788" y="354"/>
                    </a:lnTo>
                    <a:lnTo>
                      <a:pt x="808" y="645"/>
                    </a:lnTo>
                    <a:lnTo>
                      <a:pt x="0" y="292"/>
                    </a:lnTo>
                  </a:path>
                </a:pathLst>
              </a:custGeom>
              <a:noFill/>
              <a:ln w="3175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6" name="Freeform 9"/>
              <p:cNvSpPr>
                <a:spLocks/>
              </p:cNvSpPr>
              <p:nvPr/>
            </p:nvSpPr>
            <p:spPr bwMode="auto">
              <a:xfrm>
                <a:off x="1291" y="240"/>
                <a:ext cx="980" cy="958"/>
              </a:xfrm>
              <a:custGeom>
                <a:avLst/>
                <a:gdLst>
                  <a:gd name="T0" fmla="*/ 0 w 980"/>
                  <a:gd name="T1" fmla="*/ 958 h 958"/>
                  <a:gd name="T2" fmla="*/ 0 w 980"/>
                  <a:gd name="T3" fmla="*/ 291 h 958"/>
                  <a:gd name="T4" fmla="*/ 980 w 980"/>
                  <a:gd name="T5" fmla="*/ 0 h 958"/>
                  <a:gd name="T6" fmla="*/ 980 w 980"/>
                  <a:gd name="T7" fmla="*/ 666 h 958"/>
                  <a:gd name="T8" fmla="*/ 0 w 980"/>
                  <a:gd name="T9" fmla="*/ 958 h 9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80" h="958">
                    <a:moveTo>
                      <a:pt x="0" y="958"/>
                    </a:moveTo>
                    <a:lnTo>
                      <a:pt x="0" y="291"/>
                    </a:lnTo>
                    <a:lnTo>
                      <a:pt x="980" y="0"/>
                    </a:lnTo>
                    <a:lnTo>
                      <a:pt x="980" y="666"/>
                    </a:lnTo>
                    <a:lnTo>
                      <a:pt x="0" y="95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7" name="Freeform 10"/>
              <p:cNvSpPr>
                <a:spLocks/>
              </p:cNvSpPr>
              <p:nvPr/>
            </p:nvSpPr>
            <p:spPr bwMode="auto">
              <a:xfrm>
                <a:off x="1291" y="240"/>
                <a:ext cx="980" cy="958"/>
              </a:xfrm>
              <a:custGeom>
                <a:avLst/>
                <a:gdLst>
                  <a:gd name="T0" fmla="*/ 0 w 980"/>
                  <a:gd name="T1" fmla="*/ 958 h 958"/>
                  <a:gd name="T2" fmla="*/ 0 w 980"/>
                  <a:gd name="T3" fmla="*/ 291 h 958"/>
                  <a:gd name="T4" fmla="*/ 980 w 980"/>
                  <a:gd name="T5" fmla="*/ 0 h 958"/>
                  <a:gd name="T6" fmla="*/ 980 w 980"/>
                  <a:gd name="T7" fmla="*/ 666 h 958"/>
                  <a:gd name="T8" fmla="*/ 0 w 980"/>
                  <a:gd name="T9" fmla="*/ 958 h 9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80" h="958">
                    <a:moveTo>
                      <a:pt x="0" y="958"/>
                    </a:moveTo>
                    <a:lnTo>
                      <a:pt x="0" y="291"/>
                    </a:lnTo>
                    <a:lnTo>
                      <a:pt x="980" y="0"/>
                    </a:lnTo>
                    <a:lnTo>
                      <a:pt x="980" y="666"/>
                    </a:lnTo>
                    <a:lnTo>
                      <a:pt x="0" y="958"/>
                    </a:lnTo>
                  </a:path>
                </a:pathLst>
              </a:custGeom>
              <a:noFill/>
              <a:ln w="3175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8" name="Freeform 11"/>
              <p:cNvSpPr>
                <a:spLocks/>
              </p:cNvSpPr>
              <p:nvPr/>
            </p:nvSpPr>
            <p:spPr bwMode="auto">
              <a:xfrm>
                <a:off x="2271" y="240"/>
                <a:ext cx="808" cy="1020"/>
              </a:xfrm>
              <a:custGeom>
                <a:avLst/>
                <a:gdLst>
                  <a:gd name="T0" fmla="*/ 0 w 808"/>
                  <a:gd name="T1" fmla="*/ 666 h 1020"/>
                  <a:gd name="T2" fmla="*/ 0 w 808"/>
                  <a:gd name="T3" fmla="*/ 0 h 1020"/>
                  <a:gd name="T4" fmla="*/ 808 w 808"/>
                  <a:gd name="T5" fmla="*/ 353 h 1020"/>
                  <a:gd name="T6" fmla="*/ 808 w 808"/>
                  <a:gd name="T7" fmla="*/ 1020 h 1020"/>
                  <a:gd name="T8" fmla="*/ 0 w 808"/>
                  <a:gd name="T9" fmla="*/ 666 h 10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08" h="1020">
                    <a:moveTo>
                      <a:pt x="0" y="666"/>
                    </a:moveTo>
                    <a:lnTo>
                      <a:pt x="0" y="0"/>
                    </a:lnTo>
                    <a:lnTo>
                      <a:pt x="808" y="353"/>
                    </a:lnTo>
                    <a:lnTo>
                      <a:pt x="808" y="1020"/>
                    </a:lnTo>
                    <a:lnTo>
                      <a:pt x="0" y="666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9" name="Freeform 12"/>
              <p:cNvSpPr>
                <a:spLocks/>
              </p:cNvSpPr>
              <p:nvPr/>
            </p:nvSpPr>
            <p:spPr bwMode="auto">
              <a:xfrm>
                <a:off x="2271" y="240"/>
                <a:ext cx="808" cy="1020"/>
              </a:xfrm>
              <a:custGeom>
                <a:avLst/>
                <a:gdLst>
                  <a:gd name="T0" fmla="*/ 0 w 808"/>
                  <a:gd name="T1" fmla="*/ 666 h 1020"/>
                  <a:gd name="T2" fmla="*/ 0 w 808"/>
                  <a:gd name="T3" fmla="*/ 0 h 1020"/>
                  <a:gd name="T4" fmla="*/ 808 w 808"/>
                  <a:gd name="T5" fmla="*/ 353 h 1020"/>
                  <a:gd name="T6" fmla="*/ 808 w 808"/>
                  <a:gd name="T7" fmla="*/ 1020 h 1020"/>
                  <a:gd name="T8" fmla="*/ 0 w 808"/>
                  <a:gd name="T9" fmla="*/ 666 h 10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08" h="1020">
                    <a:moveTo>
                      <a:pt x="0" y="666"/>
                    </a:moveTo>
                    <a:lnTo>
                      <a:pt x="0" y="0"/>
                    </a:lnTo>
                    <a:lnTo>
                      <a:pt x="808" y="353"/>
                    </a:lnTo>
                    <a:lnTo>
                      <a:pt x="808" y="1020"/>
                    </a:lnTo>
                    <a:lnTo>
                      <a:pt x="0" y="666"/>
                    </a:lnTo>
                  </a:path>
                </a:pathLst>
              </a:custGeom>
              <a:noFill/>
              <a:ln w="3175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0" name="Line 13"/>
              <p:cNvSpPr>
                <a:spLocks noChangeShapeType="1"/>
              </p:cNvSpPr>
              <p:nvPr/>
            </p:nvSpPr>
            <p:spPr bwMode="auto">
              <a:xfrm flipV="1">
                <a:off x="1291" y="1197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1" name="Line 14"/>
              <p:cNvSpPr>
                <a:spLocks noChangeShapeType="1"/>
              </p:cNvSpPr>
              <p:nvPr/>
            </p:nvSpPr>
            <p:spPr bwMode="auto">
              <a:xfrm flipV="1">
                <a:off x="1312" y="119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2" name="Line 15"/>
              <p:cNvSpPr>
                <a:spLocks noChangeShapeType="1"/>
              </p:cNvSpPr>
              <p:nvPr/>
            </p:nvSpPr>
            <p:spPr bwMode="auto">
              <a:xfrm flipV="1">
                <a:off x="1332" y="118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3" name="Line 16"/>
              <p:cNvSpPr>
                <a:spLocks noChangeShapeType="1"/>
              </p:cNvSpPr>
              <p:nvPr/>
            </p:nvSpPr>
            <p:spPr bwMode="auto">
              <a:xfrm flipV="1">
                <a:off x="1352" y="117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4" name="Line 17"/>
              <p:cNvSpPr>
                <a:spLocks noChangeShapeType="1"/>
              </p:cNvSpPr>
              <p:nvPr/>
            </p:nvSpPr>
            <p:spPr bwMode="auto">
              <a:xfrm>
                <a:off x="1373" y="1173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5" name="Line 18"/>
              <p:cNvSpPr>
                <a:spLocks noChangeShapeType="1"/>
              </p:cNvSpPr>
              <p:nvPr/>
            </p:nvSpPr>
            <p:spPr bwMode="auto">
              <a:xfrm>
                <a:off x="1393" y="1167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6" name="Line 19"/>
              <p:cNvSpPr>
                <a:spLocks noChangeShapeType="1"/>
              </p:cNvSpPr>
              <p:nvPr/>
            </p:nvSpPr>
            <p:spPr bwMode="auto">
              <a:xfrm>
                <a:off x="1414" y="1161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7" name="Line 20"/>
              <p:cNvSpPr>
                <a:spLocks noChangeShapeType="1"/>
              </p:cNvSpPr>
              <p:nvPr/>
            </p:nvSpPr>
            <p:spPr bwMode="auto">
              <a:xfrm flipV="1">
                <a:off x="1434" y="115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8" name="Line 21"/>
              <p:cNvSpPr>
                <a:spLocks noChangeShapeType="1"/>
              </p:cNvSpPr>
              <p:nvPr/>
            </p:nvSpPr>
            <p:spPr bwMode="auto">
              <a:xfrm flipV="1">
                <a:off x="1455" y="114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9" name="Line 22"/>
              <p:cNvSpPr>
                <a:spLocks noChangeShapeType="1"/>
              </p:cNvSpPr>
              <p:nvPr/>
            </p:nvSpPr>
            <p:spPr bwMode="auto">
              <a:xfrm flipV="1">
                <a:off x="1475" y="1142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0" name="Line 23"/>
              <p:cNvSpPr>
                <a:spLocks noChangeShapeType="1"/>
              </p:cNvSpPr>
              <p:nvPr/>
            </p:nvSpPr>
            <p:spPr bwMode="auto">
              <a:xfrm flipV="1">
                <a:off x="1496" y="113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1" name="Line 24"/>
              <p:cNvSpPr>
                <a:spLocks noChangeShapeType="1"/>
              </p:cNvSpPr>
              <p:nvPr/>
            </p:nvSpPr>
            <p:spPr bwMode="auto">
              <a:xfrm flipV="1">
                <a:off x="1516" y="1130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2" name="Line 25"/>
              <p:cNvSpPr>
                <a:spLocks noChangeShapeType="1"/>
              </p:cNvSpPr>
              <p:nvPr/>
            </p:nvSpPr>
            <p:spPr bwMode="auto">
              <a:xfrm>
                <a:off x="1537" y="1124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3" name="Line 26"/>
              <p:cNvSpPr>
                <a:spLocks noChangeShapeType="1"/>
              </p:cNvSpPr>
              <p:nvPr/>
            </p:nvSpPr>
            <p:spPr bwMode="auto">
              <a:xfrm>
                <a:off x="1557" y="1118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4" name="Line 27"/>
              <p:cNvSpPr>
                <a:spLocks noChangeShapeType="1"/>
              </p:cNvSpPr>
              <p:nvPr/>
            </p:nvSpPr>
            <p:spPr bwMode="auto">
              <a:xfrm>
                <a:off x="1577" y="1113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5" name="Line 28"/>
              <p:cNvSpPr>
                <a:spLocks noChangeShapeType="1"/>
              </p:cNvSpPr>
              <p:nvPr/>
            </p:nvSpPr>
            <p:spPr bwMode="auto">
              <a:xfrm flipV="1">
                <a:off x="1598" y="1105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6" name="Line 29"/>
              <p:cNvSpPr>
                <a:spLocks noChangeShapeType="1"/>
              </p:cNvSpPr>
              <p:nvPr/>
            </p:nvSpPr>
            <p:spPr bwMode="auto">
              <a:xfrm flipV="1">
                <a:off x="1619" y="110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7" name="Line 30"/>
              <p:cNvSpPr>
                <a:spLocks noChangeShapeType="1"/>
              </p:cNvSpPr>
              <p:nvPr/>
            </p:nvSpPr>
            <p:spPr bwMode="auto">
              <a:xfrm flipV="1">
                <a:off x="1639" y="1094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8" name="Line 31"/>
              <p:cNvSpPr>
                <a:spLocks noChangeShapeType="1"/>
              </p:cNvSpPr>
              <p:nvPr/>
            </p:nvSpPr>
            <p:spPr bwMode="auto">
              <a:xfrm flipV="1">
                <a:off x="1659" y="108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9" name="Line 32"/>
              <p:cNvSpPr>
                <a:spLocks noChangeShapeType="1"/>
              </p:cNvSpPr>
              <p:nvPr/>
            </p:nvSpPr>
            <p:spPr bwMode="auto">
              <a:xfrm>
                <a:off x="1680" y="1082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0" name="Line 33"/>
              <p:cNvSpPr>
                <a:spLocks noChangeShapeType="1"/>
              </p:cNvSpPr>
              <p:nvPr/>
            </p:nvSpPr>
            <p:spPr bwMode="auto">
              <a:xfrm>
                <a:off x="1701" y="1076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1" name="Line 34"/>
              <p:cNvSpPr>
                <a:spLocks noChangeShapeType="1"/>
              </p:cNvSpPr>
              <p:nvPr/>
            </p:nvSpPr>
            <p:spPr bwMode="auto">
              <a:xfrm>
                <a:off x="1721" y="1070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2" name="Line 35"/>
              <p:cNvSpPr>
                <a:spLocks noChangeShapeType="1"/>
              </p:cNvSpPr>
              <p:nvPr/>
            </p:nvSpPr>
            <p:spPr bwMode="auto">
              <a:xfrm flipV="1">
                <a:off x="1741" y="1063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3" name="Line 36"/>
              <p:cNvSpPr>
                <a:spLocks noChangeShapeType="1"/>
              </p:cNvSpPr>
              <p:nvPr/>
            </p:nvSpPr>
            <p:spPr bwMode="auto">
              <a:xfrm flipV="1">
                <a:off x="1762" y="1057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4" name="Line 37"/>
              <p:cNvSpPr>
                <a:spLocks noChangeShapeType="1"/>
              </p:cNvSpPr>
              <p:nvPr/>
            </p:nvSpPr>
            <p:spPr bwMode="auto">
              <a:xfrm flipV="1">
                <a:off x="1783" y="105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5" name="Line 38"/>
              <p:cNvSpPr>
                <a:spLocks noChangeShapeType="1"/>
              </p:cNvSpPr>
              <p:nvPr/>
            </p:nvSpPr>
            <p:spPr bwMode="auto">
              <a:xfrm flipV="1">
                <a:off x="1803" y="104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6" name="Line 39"/>
              <p:cNvSpPr>
                <a:spLocks noChangeShapeType="1"/>
              </p:cNvSpPr>
              <p:nvPr/>
            </p:nvSpPr>
            <p:spPr bwMode="auto">
              <a:xfrm flipV="1">
                <a:off x="1823" y="1039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7" name="Line 40"/>
              <p:cNvSpPr>
                <a:spLocks noChangeShapeType="1"/>
              </p:cNvSpPr>
              <p:nvPr/>
            </p:nvSpPr>
            <p:spPr bwMode="auto">
              <a:xfrm>
                <a:off x="1843" y="1033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8" name="Line 41"/>
              <p:cNvSpPr>
                <a:spLocks noChangeShapeType="1"/>
              </p:cNvSpPr>
              <p:nvPr/>
            </p:nvSpPr>
            <p:spPr bwMode="auto">
              <a:xfrm>
                <a:off x="1865" y="1027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9" name="Line 42"/>
              <p:cNvSpPr>
                <a:spLocks noChangeShapeType="1"/>
              </p:cNvSpPr>
              <p:nvPr/>
            </p:nvSpPr>
            <p:spPr bwMode="auto">
              <a:xfrm>
                <a:off x="1885" y="1021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0" name="Line 43"/>
              <p:cNvSpPr>
                <a:spLocks noChangeShapeType="1"/>
              </p:cNvSpPr>
              <p:nvPr/>
            </p:nvSpPr>
            <p:spPr bwMode="auto">
              <a:xfrm flipV="1">
                <a:off x="1905" y="1014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1" name="Line 44"/>
              <p:cNvSpPr>
                <a:spLocks noChangeShapeType="1"/>
              </p:cNvSpPr>
              <p:nvPr/>
            </p:nvSpPr>
            <p:spPr bwMode="auto">
              <a:xfrm flipV="1">
                <a:off x="1925" y="100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2" name="Line 45"/>
              <p:cNvSpPr>
                <a:spLocks noChangeShapeType="1"/>
              </p:cNvSpPr>
              <p:nvPr/>
            </p:nvSpPr>
            <p:spPr bwMode="auto">
              <a:xfrm flipV="1">
                <a:off x="1947" y="100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3" name="Line 46"/>
              <p:cNvSpPr>
                <a:spLocks noChangeShapeType="1"/>
              </p:cNvSpPr>
              <p:nvPr/>
            </p:nvSpPr>
            <p:spPr bwMode="auto">
              <a:xfrm flipV="1">
                <a:off x="1967" y="996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4" name="Line 47"/>
              <p:cNvSpPr>
                <a:spLocks noChangeShapeType="1"/>
              </p:cNvSpPr>
              <p:nvPr/>
            </p:nvSpPr>
            <p:spPr bwMode="auto">
              <a:xfrm>
                <a:off x="1987" y="990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5" name="Line 48"/>
              <p:cNvSpPr>
                <a:spLocks noChangeShapeType="1"/>
              </p:cNvSpPr>
              <p:nvPr/>
            </p:nvSpPr>
            <p:spPr bwMode="auto">
              <a:xfrm>
                <a:off x="2008" y="984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6" name="Line 49"/>
              <p:cNvSpPr>
                <a:spLocks noChangeShapeType="1"/>
              </p:cNvSpPr>
              <p:nvPr/>
            </p:nvSpPr>
            <p:spPr bwMode="auto">
              <a:xfrm>
                <a:off x="2029" y="979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7" name="Line 50"/>
              <p:cNvSpPr>
                <a:spLocks noChangeShapeType="1"/>
              </p:cNvSpPr>
              <p:nvPr/>
            </p:nvSpPr>
            <p:spPr bwMode="auto">
              <a:xfrm flipV="1">
                <a:off x="2049" y="971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8" name="Line 51"/>
              <p:cNvSpPr>
                <a:spLocks noChangeShapeType="1"/>
              </p:cNvSpPr>
              <p:nvPr/>
            </p:nvSpPr>
            <p:spPr bwMode="auto">
              <a:xfrm flipV="1">
                <a:off x="2069" y="96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9" name="Line 52"/>
              <p:cNvSpPr>
                <a:spLocks noChangeShapeType="1"/>
              </p:cNvSpPr>
              <p:nvPr/>
            </p:nvSpPr>
            <p:spPr bwMode="auto">
              <a:xfrm flipV="1">
                <a:off x="2090" y="96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0" name="Line 53"/>
              <p:cNvSpPr>
                <a:spLocks noChangeShapeType="1"/>
              </p:cNvSpPr>
              <p:nvPr/>
            </p:nvSpPr>
            <p:spPr bwMode="auto">
              <a:xfrm flipV="1">
                <a:off x="2111" y="95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1" name="Line 54"/>
              <p:cNvSpPr>
                <a:spLocks noChangeShapeType="1"/>
              </p:cNvSpPr>
              <p:nvPr/>
            </p:nvSpPr>
            <p:spPr bwMode="auto">
              <a:xfrm flipV="1">
                <a:off x="2131" y="94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2" name="Line 55"/>
              <p:cNvSpPr>
                <a:spLocks noChangeShapeType="1"/>
              </p:cNvSpPr>
              <p:nvPr/>
            </p:nvSpPr>
            <p:spPr bwMode="auto">
              <a:xfrm>
                <a:off x="2151" y="942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3" name="Line 56"/>
              <p:cNvSpPr>
                <a:spLocks noChangeShapeType="1"/>
              </p:cNvSpPr>
              <p:nvPr/>
            </p:nvSpPr>
            <p:spPr bwMode="auto">
              <a:xfrm>
                <a:off x="2172" y="93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4" name="Line 57"/>
              <p:cNvSpPr>
                <a:spLocks noChangeShapeType="1"/>
              </p:cNvSpPr>
              <p:nvPr/>
            </p:nvSpPr>
            <p:spPr bwMode="auto">
              <a:xfrm>
                <a:off x="2192" y="930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5" name="Line 58"/>
              <p:cNvSpPr>
                <a:spLocks noChangeShapeType="1"/>
              </p:cNvSpPr>
              <p:nvPr/>
            </p:nvSpPr>
            <p:spPr bwMode="auto">
              <a:xfrm flipV="1">
                <a:off x="2213" y="92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6" name="Line 59"/>
              <p:cNvSpPr>
                <a:spLocks noChangeShapeType="1"/>
              </p:cNvSpPr>
              <p:nvPr/>
            </p:nvSpPr>
            <p:spPr bwMode="auto">
              <a:xfrm flipV="1">
                <a:off x="2233" y="917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7" name="Line 60"/>
              <p:cNvSpPr>
                <a:spLocks noChangeShapeType="1"/>
              </p:cNvSpPr>
              <p:nvPr/>
            </p:nvSpPr>
            <p:spPr bwMode="auto">
              <a:xfrm flipV="1">
                <a:off x="2254" y="911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8" name="Line 61"/>
              <p:cNvSpPr>
                <a:spLocks noChangeShapeType="1"/>
              </p:cNvSpPr>
              <p:nvPr/>
            </p:nvSpPr>
            <p:spPr bwMode="auto">
              <a:xfrm flipV="1">
                <a:off x="2271" y="904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9" name="Line 62"/>
              <p:cNvSpPr>
                <a:spLocks noChangeShapeType="1"/>
              </p:cNvSpPr>
              <p:nvPr/>
            </p:nvSpPr>
            <p:spPr bwMode="auto">
              <a:xfrm flipV="1">
                <a:off x="2271" y="882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0" name="Line 63"/>
              <p:cNvSpPr>
                <a:spLocks noChangeShapeType="1"/>
              </p:cNvSpPr>
              <p:nvPr/>
            </p:nvSpPr>
            <p:spPr bwMode="auto">
              <a:xfrm flipV="1">
                <a:off x="2271" y="861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1" name="Line 64"/>
              <p:cNvSpPr>
                <a:spLocks noChangeShapeType="1"/>
              </p:cNvSpPr>
              <p:nvPr/>
            </p:nvSpPr>
            <p:spPr bwMode="auto">
              <a:xfrm flipV="1">
                <a:off x="2271" y="840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2" name="Line 65"/>
              <p:cNvSpPr>
                <a:spLocks noChangeShapeType="1"/>
              </p:cNvSpPr>
              <p:nvPr/>
            </p:nvSpPr>
            <p:spPr bwMode="auto">
              <a:xfrm flipV="1">
                <a:off x="2271" y="818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3" name="Line 66"/>
              <p:cNvSpPr>
                <a:spLocks noChangeShapeType="1"/>
              </p:cNvSpPr>
              <p:nvPr/>
            </p:nvSpPr>
            <p:spPr bwMode="auto">
              <a:xfrm flipV="1">
                <a:off x="2271" y="797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4" name="Line 67"/>
              <p:cNvSpPr>
                <a:spLocks noChangeShapeType="1"/>
              </p:cNvSpPr>
              <p:nvPr/>
            </p:nvSpPr>
            <p:spPr bwMode="auto">
              <a:xfrm flipV="1">
                <a:off x="2271" y="776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5" name="Line 68"/>
              <p:cNvSpPr>
                <a:spLocks noChangeShapeType="1"/>
              </p:cNvSpPr>
              <p:nvPr/>
            </p:nvSpPr>
            <p:spPr bwMode="auto">
              <a:xfrm flipV="1">
                <a:off x="2271" y="754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6" name="Line 69"/>
              <p:cNvSpPr>
                <a:spLocks noChangeShapeType="1"/>
              </p:cNvSpPr>
              <p:nvPr/>
            </p:nvSpPr>
            <p:spPr bwMode="auto">
              <a:xfrm flipV="1">
                <a:off x="2271" y="733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7" name="Line 70"/>
              <p:cNvSpPr>
                <a:spLocks noChangeShapeType="1"/>
              </p:cNvSpPr>
              <p:nvPr/>
            </p:nvSpPr>
            <p:spPr bwMode="auto">
              <a:xfrm flipV="1">
                <a:off x="2271" y="712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8" name="Line 71"/>
              <p:cNvSpPr>
                <a:spLocks noChangeShapeType="1"/>
              </p:cNvSpPr>
              <p:nvPr/>
            </p:nvSpPr>
            <p:spPr bwMode="auto">
              <a:xfrm flipV="1">
                <a:off x="2271" y="690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9" name="Line 72"/>
              <p:cNvSpPr>
                <a:spLocks noChangeShapeType="1"/>
              </p:cNvSpPr>
              <p:nvPr/>
            </p:nvSpPr>
            <p:spPr bwMode="auto">
              <a:xfrm flipV="1">
                <a:off x="2271" y="669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0" name="Line 73"/>
              <p:cNvSpPr>
                <a:spLocks noChangeShapeType="1"/>
              </p:cNvSpPr>
              <p:nvPr/>
            </p:nvSpPr>
            <p:spPr bwMode="auto">
              <a:xfrm flipV="1">
                <a:off x="2271" y="648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1" name="Line 74"/>
              <p:cNvSpPr>
                <a:spLocks noChangeShapeType="1"/>
              </p:cNvSpPr>
              <p:nvPr/>
            </p:nvSpPr>
            <p:spPr bwMode="auto">
              <a:xfrm flipV="1">
                <a:off x="2271" y="626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2" name="Line 75"/>
              <p:cNvSpPr>
                <a:spLocks noChangeShapeType="1"/>
              </p:cNvSpPr>
              <p:nvPr/>
            </p:nvSpPr>
            <p:spPr bwMode="auto">
              <a:xfrm flipV="1">
                <a:off x="2271" y="605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3" name="Line 76"/>
              <p:cNvSpPr>
                <a:spLocks noChangeShapeType="1"/>
              </p:cNvSpPr>
              <p:nvPr/>
            </p:nvSpPr>
            <p:spPr bwMode="auto">
              <a:xfrm flipV="1">
                <a:off x="2271" y="584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4" name="Line 77"/>
              <p:cNvSpPr>
                <a:spLocks noChangeShapeType="1"/>
              </p:cNvSpPr>
              <p:nvPr/>
            </p:nvSpPr>
            <p:spPr bwMode="auto">
              <a:xfrm flipV="1">
                <a:off x="2271" y="562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5" name="Line 78"/>
              <p:cNvSpPr>
                <a:spLocks noChangeShapeType="1"/>
              </p:cNvSpPr>
              <p:nvPr/>
            </p:nvSpPr>
            <p:spPr bwMode="auto">
              <a:xfrm flipV="1">
                <a:off x="2271" y="541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6" name="Line 79"/>
              <p:cNvSpPr>
                <a:spLocks noChangeShapeType="1"/>
              </p:cNvSpPr>
              <p:nvPr/>
            </p:nvSpPr>
            <p:spPr bwMode="auto">
              <a:xfrm flipV="1">
                <a:off x="2271" y="520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7" name="Line 80"/>
              <p:cNvSpPr>
                <a:spLocks noChangeShapeType="1"/>
              </p:cNvSpPr>
              <p:nvPr/>
            </p:nvSpPr>
            <p:spPr bwMode="auto">
              <a:xfrm flipV="1">
                <a:off x="2271" y="498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8" name="Line 81"/>
              <p:cNvSpPr>
                <a:spLocks noChangeShapeType="1"/>
              </p:cNvSpPr>
              <p:nvPr/>
            </p:nvSpPr>
            <p:spPr bwMode="auto">
              <a:xfrm flipV="1">
                <a:off x="2271" y="477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9" name="Line 82"/>
              <p:cNvSpPr>
                <a:spLocks noChangeShapeType="1"/>
              </p:cNvSpPr>
              <p:nvPr/>
            </p:nvSpPr>
            <p:spPr bwMode="auto">
              <a:xfrm flipV="1">
                <a:off x="2271" y="456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0" name="Line 83"/>
              <p:cNvSpPr>
                <a:spLocks noChangeShapeType="1"/>
              </p:cNvSpPr>
              <p:nvPr/>
            </p:nvSpPr>
            <p:spPr bwMode="auto">
              <a:xfrm flipV="1">
                <a:off x="2271" y="434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1" name="Line 84"/>
              <p:cNvSpPr>
                <a:spLocks noChangeShapeType="1"/>
              </p:cNvSpPr>
              <p:nvPr/>
            </p:nvSpPr>
            <p:spPr bwMode="auto">
              <a:xfrm flipV="1">
                <a:off x="2271" y="413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2" name="Line 85"/>
              <p:cNvSpPr>
                <a:spLocks noChangeShapeType="1"/>
              </p:cNvSpPr>
              <p:nvPr/>
            </p:nvSpPr>
            <p:spPr bwMode="auto">
              <a:xfrm flipV="1">
                <a:off x="2271" y="392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3" name="Line 86"/>
              <p:cNvSpPr>
                <a:spLocks noChangeShapeType="1"/>
              </p:cNvSpPr>
              <p:nvPr/>
            </p:nvSpPr>
            <p:spPr bwMode="auto">
              <a:xfrm flipV="1">
                <a:off x="2271" y="370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4" name="Line 87"/>
              <p:cNvSpPr>
                <a:spLocks noChangeShapeType="1"/>
              </p:cNvSpPr>
              <p:nvPr/>
            </p:nvSpPr>
            <p:spPr bwMode="auto">
              <a:xfrm flipV="1">
                <a:off x="2271" y="349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5" name="Line 88"/>
              <p:cNvSpPr>
                <a:spLocks noChangeShapeType="1"/>
              </p:cNvSpPr>
              <p:nvPr/>
            </p:nvSpPr>
            <p:spPr bwMode="auto">
              <a:xfrm flipV="1">
                <a:off x="2271" y="328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6" name="Line 89"/>
              <p:cNvSpPr>
                <a:spLocks noChangeShapeType="1"/>
              </p:cNvSpPr>
              <p:nvPr/>
            </p:nvSpPr>
            <p:spPr bwMode="auto">
              <a:xfrm flipV="1">
                <a:off x="2271" y="306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7" name="Line 90"/>
              <p:cNvSpPr>
                <a:spLocks noChangeShapeType="1"/>
              </p:cNvSpPr>
              <p:nvPr/>
            </p:nvSpPr>
            <p:spPr bwMode="auto">
              <a:xfrm flipV="1">
                <a:off x="2271" y="285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8" name="Line 91"/>
              <p:cNvSpPr>
                <a:spLocks noChangeShapeType="1"/>
              </p:cNvSpPr>
              <p:nvPr/>
            </p:nvSpPr>
            <p:spPr bwMode="auto">
              <a:xfrm flipV="1">
                <a:off x="2271" y="263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9" name="Line 92"/>
              <p:cNvSpPr>
                <a:spLocks noChangeShapeType="1"/>
              </p:cNvSpPr>
              <p:nvPr/>
            </p:nvSpPr>
            <p:spPr bwMode="auto">
              <a:xfrm flipV="1">
                <a:off x="2271" y="242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0" name="Line 93"/>
              <p:cNvSpPr>
                <a:spLocks noChangeShapeType="1"/>
              </p:cNvSpPr>
              <p:nvPr/>
            </p:nvSpPr>
            <p:spPr bwMode="auto">
              <a:xfrm flipV="1">
                <a:off x="1695" y="1373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1" name="Line 94"/>
              <p:cNvSpPr>
                <a:spLocks noChangeShapeType="1"/>
              </p:cNvSpPr>
              <p:nvPr/>
            </p:nvSpPr>
            <p:spPr bwMode="auto">
              <a:xfrm flipV="1">
                <a:off x="1715" y="136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2" name="Line 95"/>
              <p:cNvSpPr>
                <a:spLocks noChangeShapeType="1"/>
              </p:cNvSpPr>
              <p:nvPr/>
            </p:nvSpPr>
            <p:spPr bwMode="auto">
              <a:xfrm flipV="1">
                <a:off x="1737" y="1362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3" name="Line 96"/>
              <p:cNvSpPr>
                <a:spLocks noChangeShapeType="1"/>
              </p:cNvSpPr>
              <p:nvPr/>
            </p:nvSpPr>
            <p:spPr bwMode="auto">
              <a:xfrm flipV="1">
                <a:off x="1757" y="135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4" name="Line 97"/>
              <p:cNvSpPr>
                <a:spLocks noChangeShapeType="1"/>
              </p:cNvSpPr>
              <p:nvPr/>
            </p:nvSpPr>
            <p:spPr bwMode="auto">
              <a:xfrm>
                <a:off x="1777" y="1350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5" name="Line 98"/>
              <p:cNvSpPr>
                <a:spLocks noChangeShapeType="1"/>
              </p:cNvSpPr>
              <p:nvPr/>
            </p:nvSpPr>
            <p:spPr bwMode="auto">
              <a:xfrm>
                <a:off x="1797" y="1344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6" name="Line 99"/>
              <p:cNvSpPr>
                <a:spLocks noChangeShapeType="1"/>
              </p:cNvSpPr>
              <p:nvPr/>
            </p:nvSpPr>
            <p:spPr bwMode="auto">
              <a:xfrm>
                <a:off x="1819" y="1338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7" name="Line 100"/>
              <p:cNvSpPr>
                <a:spLocks noChangeShapeType="1"/>
              </p:cNvSpPr>
              <p:nvPr/>
            </p:nvSpPr>
            <p:spPr bwMode="auto">
              <a:xfrm flipV="1">
                <a:off x="1839" y="133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8" name="Line 101"/>
              <p:cNvSpPr>
                <a:spLocks noChangeShapeType="1"/>
              </p:cNvSpPr>
              <p:nvPr/>
            </p:nvSpPr>
            <p:spPr bwMode="auto">
              <a:xfrm flipV="1">
                <a:off x="1859" y="132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9" name="Line 102"/>
              <p:cNvSpPr>
                <a:spLocks noChangeShapeType="1"/>
              </p:cNvSpPr>
              <p:nvPr/>
            </p:nvSpPr>
            <p:spPr bwMode="auto">
              <a:xfrm flipV="1">
                <a:off x="1879" y="131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0" name="Line 103"/>
              <p:cNvSpPr>
                <a:spLocks noChangeShapeType="1"/>
              </p:cNvSpPr>
              <p:nvPr/>
            </p:nvSpPr>
            <p:spPr bwMode="auto">
              <a:xfrm flipV="1">
                <a:off x="1900" y="131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1" name="Line 104"/>
              <p:cNvSpPr>
                <a:spLocks noChangeShapeType="1"/>
              </p:cNvSpPr>
              <p:nvPr/>
            </p:nvSpPr>
            <p:spPr bwMode="auto">
              <a:xfrm flipV="1">
                <a:off x="1921" y="1307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2" name="Line 105"/>
              <p:cNvSpPr>
                <a:spLocks noChangeShapeType="1"/>
              </p:cNvSpPr>
              <p:nvPr/>
            </p:nvSpPr>
            <p:spPr bwMode="auto">
              <a:xfrm>
                <a:off x="1941" y="1301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3" name="Line 106"/>
              <p:cNvSpPr>
                <a:spLocks noChangeShapeType="1"/>
              </p:cNvSpPr>
              <p:nvPr/>
            </p:nvSpPr>
            <p:spPr bwMode="auto">
              <a:xfrm>
                <a:off x="1961" y="1295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4" name="Line 107"/>
              <p:cNvSpPr>
                <a:spLocks noChangeShapeType="1"/>
              </p:cNvSpPr>
              <p:nvPr/>
            </p:nvSpPr>
            <p:spPr bwMode="auto">
              <a:xfrm>
                <a:off x="1982" y="1289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5" name="Line 108"/>
              <p:cNvSpPr>
                <a:spLocks noChangeShapeType="1"/>
              </p:cNvSpPr>
              <p:nvPr/>
            </p:nvSpPr>
            <p:spPr bwMode="auto">
              <a:xfrm flipV="1">
                <a:off x="2003" y="128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6" name="Line 109"/>
              <p:cNvSpPr>
                <a:spLocks noChangeShapeType="1"/>
              </p:cNvSpPr>
              <p:nvPr/>
            </p:nvSpPr>
            <p:spPr bwMode="auto">
              <a:xfrm flipV="1">
                <a:off x="2023" y="127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7" name="Line 110"/>
              <p:cNvSpPr>
                <a:spLocks noChangeShapeType="1"/>
              </p:cNvSpPr>
              <p:nvPr/>
            </p:nvSpPr>
            <p:spPr bwMode="auto">
              <a:xfrm flipV="1">
                <a:off x="2043" y="127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8" name="Line 111"/>
              <p:cNvSpPr>
                <a:spLocks noChangeShapeType="1"/>
              </p:cNvSpPr>
              <p:nvPr/>
            </p:nvSpPr>
            <p:spPr bwMode="auto">
              <a:xfrm flipV="1">
                <a:off x="2064" y="1264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9" name="Line 112"/>
              <p:cNvSpPr>
                <a:spLocks noChangeShapeType="1"/>
              </p:cNvSpPr>
              <p:nvPr/>
            </p:nvSpPr>
            <p:spPr bwMode="auto">
              <a:xfrm>
                <a:off x="2084" y="1258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0" name="Line 113"/>
              <p:cNvSpPr>
                <a:spLocks noChangeShapeType="1"/>
              </p:cNvSpPr>
              <p:nvPr/>
            </p:nvSpPr>
            <p:spPr bwMode="auto">
              <a:xfrm>
                <a:off x="2105" y="1252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1" name="Line 114"/>
              <p:cNvSpPr>
                <a:spLocks noChangeShapeType="1"/>
              </p:cNvSpPr>
              <p:nvPr/>
            </p:nvSpPr>
            <p:spPr bwMode="auto">
              <a:xfrm>
                <a:off x="2125" y="1247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2" name="Line 115"/>
              <p:cNvSpPr>
                <a:spLocks noChangeShapeType="1"/>
              </p:cNvSpPr>
              <p:nvPr/>
            </p:nvSpPr>
            <p:spPr bwMode="auto">
              <a:xfrm flipV="1">
                <a:off x="2146" y="1239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3" name="Line 116"/>
              <p:cNvSpPr>
                <a:spLocks noChangeShapeType="1"/>
              </p:cNvSpPr>
              <p:nvPr/>
            </p:nvSpPr>
            <p:spPr bwMode="auto">
              <a:xfrm flipV="1">
                <a:off x="2166" y="1234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4" name="Line 117"/>
              <p:cNvSpPr>
                <a:spLocks noChangeShapeType="1"/>
              </p:cNvSpPr>
              <p:nvPr/>
            </p:nvSpPr>
            <p:spPr bwMode="auto">
              <a:xfrm flipV="1">
                <a:off x="2187" y="122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5" name="Line 118"/>
              <p:cNvSpPr>
                <a:spLocks noChangeShapeType="1"/>
              </p:cNvSpPr>
              <p:nvPr/>
            </p:nvSpPr>
            <p:spPr bwMode="auto">
              <a:xfrm flipV="1">
                <a:off x="2207" y="122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6" name="Line 119"/>
              <p:cNvSpPr>
                <a:spLocks noChangeShapeType="1"/>
              </p:cNvSpPr>
              <p:nvPr/>
            </p:nvSpPr>
            <p:spPr bwMode="auto">
              <a:xfrm flipV="1">
                <a:off x="2228" y="1216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7" name="Line 120"/>
              <p:cNvSpPr>
                <a:spLocks noChangeShapeType="1"/>
              </p:cNvSpPr>
              <p:nvPr/>
            </p:nvSpPr>
            <p:spPr bwMode="auto">
              <a:xfrm>
                <a:off x="2248" y="1210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8" name="Line 121"/>
              <p:cNvSpPr>
                <a:spLocks noChangeShapeType="1"/>
              </p:cNvSpPr>
              <p:nvPr/>
            </p:nvSpPr>
            <p:spPr bwMode="auto">
              <a:xfrm>
                <a:off x="2268" y="1204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9" name="Line 122"/>
              <p:cNvSpPr>
                <a:spLocks noChangeShapeType="1"/>
              </p:cNvSpPr>
              <p:nvPr/>
            </p:nvSpPr>
            <p:spPr bwMode="auto">
              <a:xfrm>
                <a:off x="2289" y="1198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0" name="Line 123"/>
              <p:cNvSpPr>
                <a:spLocks noChangeShapeType="1"/>
              </p:cNvSpPr>
              <p:nvPr/>
            </p:nvSpPr>
            <p:spPr bwMode="auto">
              <a:xfrm flipV="1">
                <a:off x="2310" y="1191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1" name="Line 124"/>
              <p:cNvSpPr>
                <a:spLocks noChangeShapeType="1"/>
              </p:cNvSpPr>
              <p:nvPr/>
            </p:nvSpPr>
            <p:spPr bwMode="auto">
              <a:xfrm flipV="1">
                <a:off x="2330" y="1185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2" name="Line 125"/>
              <p:cNvSpPr>
                <a:spLocks noChangeShapeType="1"/>
              </p:cNvSpPr>
              <p:nvPr/>
            </p:nvSpPr>
            <p:spPr bwMode="auto">
              <a:xfrm flipV="1">
                <a:off x="2350" y="1179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3" name="Line 126"/>
              <p:cNvSpPr>
                <a:spLocks noChangeShapeType="1"/>
              </p:cNvSpPr>
              <p:nvPr/>
            </p:nvSpPr>
            <p:spPr bwMode="auto">
              <a:xfrm flipV="1">
                <a:off x="2371" y="117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4" name="Line 127"/>
              <p:cNvSpPr>
                <a:spLocks noChangeShapeType="1"/>
              </p:cNvSpPr>
              <p:nvPr/>
            </p:nvSpPr>
            <p:spPr bwMode="auto">
              <a:xfrm>
                <a:off x="2392" y="1167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5" name="Line 128"/>
              <p:cNvSpPr>
                <a:spLocks noChangeShapeType="1"/>
              </p:cNvSpPr>
              <p:nvPr/>
            </p:nvSpPr>
            <p:spPr bwMode="auto">
              <a:xfrm>
                <a:off x="2412" y="1161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6" name="Line 129"/>
              <p:cNvSpPr>
                <a:spLocks noChangeShapeType="1"/>
              </p:cNvSpPr>
              <p:nvPr/>
            </p:nvSpPr>
            <p:spPr bwMode="auto">
              <a:xfrm>
                <a:off x="2432" y="1155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7" name="Line 130"/>
              <p:cNvSpPr>
                <a:spLocks noChangeShapeType="1"/>
              </p:cNvSpPr>
              <p:nvPr/>
            </p:nvSpPr>
            <p:spPr bwMode="auto">
              <a:xfrm flipV="1">
                <a:off x="2452" y="114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8" name="Line 131"/>
              <p:cNvSpPr>
                <a:spLocks noChangeShapeType="1"/>
              </p:cNvSpPr>
              <p:nvPr/>
            </p:nvSpPr>
            <p:spPr bwMode="auto">
              <a:xfrm flipV="1">
                <a:off x="2474" y="114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9" name="Line 132"/>
              <p:cNvSpPr>
                <a:spLocks noChangeShapeType="1"/>
              </p:cNvSpPr>
              <p:nvPr/>
            </p:nvSpPr>
            <p:spPr bwMode="auto">
              <a:xfrm flipV="1">
                <a:off x="2494" y="113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0" name="Line 133"/>
              <p:cNvSpPr>
                <a:spLocks noChangeShapeType="1"/>
              </p:cNvSpPr>
              <p:nvPr/>
            </p:nvSpPr>
            <p:spPr bwMode="auto">
              <a:xfrm flipV="1">
                <a:off x="2514" y="1130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1" name="Line 134"/>
              <p:cNvSpPr>
                <a:spLocks noChangeShapeType="1"/>
              </p:cNvSpPr>
              <p:nvPr/>
            </p:nvSpPr>
            <p:spPr bwMode="auto">
              <a:xfrm flipV="1">
                <a:off x="2534" y="1124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2" name="Line 135"/>
              <p:cNvSpPr>
                <a:spLocks noChangeShapeType="1"/>
              </p:cNvSpPr>
              <p:nvPr/>
            </p:nvSpPr>
            <p:spPr bwMode="auto">
              <a:xfrm>
                <a:off x="2556" y="1118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3" name="Line 136"/>
              <p:cNvSpPr>
                <a:spLocks noChangeShapeType="1"/>
              </p:cNvSpPr>
              <p:nvPr/>
            </p:nvSpPr>
            <p:spPr bwMode="auto">
              <a:xfrm>
                <a:off x="2576" y="1113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4" name="Line 137"/>
              <p:cNvSpPr>
                <a:spLocks noChangeShapeType="1"/>
              </p:cNvSpPr>
              <p:nvPr/>
            </p:nvSpPr>
            <p:spPr bwMode="auto">
              <a:xfrm>
                <a:off x="2596" y="1107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5" name="Line 138"/>
              <p:cNvSpPr>
                <a:spLocks noChangeShapeType="1"/>
              </p:cNvSpPr>
              <p:nvPr/>
            </p:nvSpPr>
            <p:spPr bwMode="auto">
              <a:xfrm flipV="1">
                <a:off x="2616" y="1100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6" name="Line 139"/>
              <p:cNvSpPr>
                <a:spLocks noChangeShapeType="1"/>
              </p:cNvSpPr>
              <p:nvPr/>
            </p:nvSpPr>
            <p:spPr bwMode="auto">
              <a:xfrm flipV="1">
                <a:off x="2638" y="109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7" name="Line 140"/>
              <p:cNvSpPr>
                <a:spLocks noChangeShapeType="1"/>
              </p:cNvSpPr>
              <p:nvPr/>
            </p:nvSpPr>
            <p:spPr bwMode="auto">
              <a:xfrm flipV="1">
                <a:off x="2658" y="108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8" name="Line 141"/>
              <p:cNvSpPr>
                <a:spLocks noChangeShapeType="1"/>
              </p:cNvSpPr>
              <p:nvPr/>
            </p:nvSpPr>
            <p:spPr bwMode="auto">
              <a:xfrm flipV="1">
                <a:off x="2676" y="1081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9" name="Line 142"/>
              <p:cNvSpPr>
                <a:spLocks noChangeShapeType="1"/>
              </p:cNvSpPr>
              <p:nvPr/>
            </p:nvSpPr>
            <p:spPr bwMode="auto">
              <a:xfrm flipV="1">
                <a:off x="2676" y="1059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0" name="Line 143"/>
              <p:cNvSpPr>
                <a:spLocks noChangeShapeType="1"/>
              </p:cNvSpPr>
              <p:nvPr/>
            </p:nvSpPr>
            <p:spPr bwMode="auto">
              <a:xfrm flipV="1">
                <a:off x="2676" y="1038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1" name="Line 144"/>
              <p:cNvSpPr>
                <a:spLocks noChangeShapeType="1"/>
              </p:cNvSpPr>
              <p:nvPr/>
            </p:nvSpPr>
            <p:spPr bwMode="auto">
              <a:xfrm flipV="1">
                <a:off x="2676" y="1016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2" name="Line 145"/>
              <p:cNvSpPr>
                <a:spLocks noChangeShapeType="1"/>
              </p:cNvSpPr>
              <p:nvPr/>
            </p:nvSpPr>
            <p:spPr bwMode="auto">
              <a:xfrm flipV="1">
                <a:off x="2676" y="995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3" name="Line 146"/>
              <p:cNvSpPr>
                <a:spLocks noChangeShapeType="1"/>
              </p:cNvSpPr>
              <p:nvPr/>
            </p:nvSpPr>
            <p:spPr bwMode="auto">
              <a:xfrm flipV="1">
                <a:off x="2676" y="974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4" name="Line 147"/>
              <p:cNvSpPr>
                <a:spLocks noChangeShapeType="1"/>
              </p:cNvSpPr>
              <p:nvPr/>
            </p:nvSpPr>
            <p:spPr bwMode="auto">
              <a:xfrm flipV="1">
                <a:off x="2676" y="952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5" name="Line 148"/>
              <p:cNvSpPr>
                <a:spLocks noChangeShapeType="1"/>
              </p:cNvSpPr>
              <p:nvPr/>
            </p:nvSpPr>
            <p:spPr bwMode="auto">
              <a:xfrm flipV="1">
                <a:off x="2676" y="931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6" name="Line 149"/>
              <p:cNvSpPr>
                <a:spLocks noChangeShapeType="1"/>
              </p:cNvSpPr>
              <p:nvPr/>
            </p:nvSpPr>
            <p:spPr bwMode="auto">
              <a:xfrm flipV="1">
                <a:off x="2676" y="910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7" name="Line 150"/>
              <p:cNvSpPr>
                <a:spLocks noChangeShapeType="1"/>
              </p:cNvSpPr>
              <p:nvPr/>
            </p:nvSpPr>
            <p:spPr bwMode="auto">
              <a:xfrm flipV="1">
                <a:off x="2676" y="888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8" name="Line 151"/>
              <p:cNvSpPr>
                <a:spLocks noChangeShapeType="1"/>
              </p:cNvSpPr>
              <p:nvPr/>
            </p:nvSpPr>
            <p:spPr bwMode="auto">
              <a:xfrm flipV="1">
                <a:off x="2676" y="867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9" name="Line 152"/>
              <p:cNvSpPr>
                <a:spLocks noChangeShapeType="1"/>
              </p:cNvSpPr>
              <p:nvPr/>
            </p:nvSpPr>
            <p:spPr bwMode="auto">
              <a:xfrm flipV="1">
                <a:off x="2676" y="846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0" name="Line 153"/>
              <p:cNvSpPr>
                <a:spLocks noChangeShapeType="1"/>
              </p:cNvSpPr>
              <p:nvPr/>
            </p:nvSpPr>
            <p:spPr bwMode="auto">
              <a:xfrm flipV="1">
                <a:off x="2676" y="824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1" name="Line 154"/>
              <p:cNvSpPr>
                <a:spLocks noChangeShapeType="1"/>
              </p:cNvSpPr>
              <p:nvPr/>
            </p:nvSpPr>
            <p:spPr bwMode="auto">
              <a:xfrm flipV="1">
                <a:off x="2676" y="803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2" name="Line 155"/>
              <p:cNvSpPr>
                <a:spLocks noChangeShapeType="1"/>
              </p:cNvSpPr>
              <p:nvPr/>
            </p:nvSpPr>
            <p:spPr bwMode="auto">
              <a:xfrm flipV="1">
                <a:off x="2676" y="782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3" name="Line 156"/>
              <p:cNvSpPr>
                <a:spLocks noChangeShapeType="1"/>
              </p:cNvSpPr>
              <p:nvPr/>
            </p:nvSpPr>
            <p:spPr bwMode="auto">
              <a:xfrm flipV="1">
                <a:off x="2676" y="760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4" name="Line 157"/>
              <p:cNvSpPr>
                <a:spLocks noChangeShapeType="1"/>
              </p:cNvSpPr>
              <p:nvPr/>
            </p:nvSpPr>
            <p:spPr bwMode="auto">
              <a:xfrm flipV="1">
                <a:off x="2676" y="739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5" name="Line 158"/>
              <p:cNvSpPr>
                <a:spLocks noChangeShapeType="1"/>
              </p:cNvSpPr>
              <p:nvPr/>
            </p:nvSpPr>
            <p:spPr bwMode="auto">
              <a:xfrm flipV="1">
                <a:off x="2676" y="718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6" name="Line 159"/>
              <p:cNvSpPr>
                <a:spLocks noChangeShapeType="1"/>
              </p:cNvSpPr>
              <p:nvPr/>
            </p:nvSpPr>
            <p:spPr bwMode="auto">
              <a:xfrm flipV="1">
                <a:off x="2676" y="696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7" name="Line 160"/>
              <p:cNvSpPr>
                <a:spLocks noChangeShapeType="1"/>
              </p:cNvSpPr>
              <p:nvPr/>
            </p:nvSpPr>
            <p:spPr bwMode="auto">
              <a:xfrm flipV="1">
                <a:off x="2676" y="675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8" name="Line 161"/>
              <p:cNvSpPr>
                <a:spLocks noChangeShapeType="1"/>
              </p:cNvSpPr>
              <p:nvPr/>
            </p:nvSpPr>
            <p:spPr bwMode="auto">
              <a:xfrm flipV="1">
                <a:off x="2676" y="654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9" name="Line 162"/>
              <p:cNvSpPr>
                <a:spLocks noChangeShapeType="1"/>
              </p:cNvSpPr>
              <p:nvPr/>
            </p:nvSpPr>
            <p:spPr bwMode="auto">
              <a:xfrm flipV="1">
                <a:off x="2676" y="632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0" name="Line 163"/>
              <p:cNvSpPr>
                <a:spLocks noChangeShapeType="1"/>
              </p:cNvSpPr>
              <p:nvPr/>
            </p:nvSpPr>
            <p:spPr bwMode="auto">
              <a:xfrm flipV="1">
                <a:off x="2676" y="611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1" name="Line 164"/>
              <p:cNvSpPr>
                <a:spLocks noChangeShapeType="1"/>
              </p:cNvSpPr>
              <p:nvPr/>
            </p:nvSpPr>
            <p:spPr bwMode="auto">
              <a:xfrm flipV="1">
                <a:off x="2676" y="590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2" name="Line 165"/>
              <p:cNvSpPr>
                <a:spLocks noChangeShapeType="1"/>
              </p:cNvSpPr>
              <p:nvPr/>
            </p:nvSpPr>
            <p:spPr bwMode="auto">
              <a:xfrm flipV="1">
                <a:off x="2676" y="568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3" name="Line 166"/>
              <p:cNvSpPr>
                <a:spLocks noChangeShapeType="1"/>
              </p:cNvSpPr>
              <p:nvPr/>
            </p:nvSpPr>
            <p:spPr bwMode="auto">
              <a:xfrm flipV="1">
                <a:off x="2676" y="547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4" name="Line 167"/>
              <p:cNvSpPr>
                <a:spLocks noChangeShapeType="1"/>
              </p:cNvSpPr>
              <p:nvPr/>
            </p:nvSpPr>
            <p:spPr bwMode="auto">
              <a:xfrm flipV="1">
                <a:off x="2676" y="526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5" name="Line 168"/>
              <p:cNvSpPr>
                <a:spLocks noChangeShapeType="1"/>
              </p:cNvSpPr>
              <p:nvPr/>
            </p:nvSpPr>
            <p:spPr bwMode="auto">
              <a:xfrm flipV="1">
                <a:off x="2676" y="504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6" name="Line 169"/>
              <p:cNvSpPr>
                <a:spLocks noChangeShapeType="1"/>
              </p:cNvSpPr>
              <p:nvPr/>
            </p:nvSpPr>
            <p:spPr bwMode="auto">
              <a:xfrm flipV="1">
                <a:off x="2676" y="483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7" name="Line 170"/>
              <p:cNvSpPr>
                <a:spLocks noChangeShapeType="1"/>
              </p:cNvSpPr>
              <p:nvPr/>
            </p:nvSpPr>
            <p:spPr bwMode="auto">
              <a:xfrm flipV="1">
                <a:off x="2676" y="462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8" name="Line 171"/>
              <p:cNvSpPr>
                <a:spLocks noChangeShapeType="1"/>
              </p:cNvSpPr>
              <p:nvPr/>
            </p:nvSpPr>
            <p:spPr bwMode="auto">
              <a:xfrm flipV="1">
                <a:off x="2676" y="440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9" name="Line 172"/>
              <p:cNvSpPr>
                <a:spLocks noChangeShapeType="1"/>
              </p:cNvSpPr>
              <p:nvPr/>
            </p:nvSpPr>
            <p:spPr bwMode="auto">
              <a:xfrm flipV="1">
                <a:off x="2676" y="419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0" name="Line 173"/>
              <p:cNvSpPr>
                <a:spLocks noChangeShapeType="1"/>
              </p:cNvSpPr>
              <p:nvPr/>
            </p:nvSpPr>
            <p:spPr bwMode="auto">
              <a:xfrm flipV="1">
                <a:off x="2099" y="155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1" name="Line 174"/>
              <p:cNvSpPr>
                <a:spLocks noChangeShapeType="1"/>
              </p:cNvSpPr>
              <p:nvPr/>
            </p:nvSpPr>
            <p:spPr bwMode="auto">
              <a:xfrm flipV="1">
                <a:off x="2120" y="154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2" name="Line 175"/>
              <p:cNvSpPr>
                <a:spLocks noChangeShapeType="1"/>
              </p:cNvSpPr>
              <p:nvPr/>
            </p:nvSpPr>
            <p:spPr bwMode="auto">
              <a:xfrm>
                <a:off x="2140" y="1538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3" name="Line 176"/>
              <p:cNvSpPr>
                <a:spLocks noChangeShapeType="1"/>
              </p:cNvSpPr>
              <p:nvPr/>
            </p:nvSpPr>
            <p:spPr bwMode="auto">
              <a:xfrm>
                <a:off x="2160" y="1532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4" name="Line 177"/>
              <p:cNvSpPr>
                <a:spLocks noChangeShapeType="1"/>
              </p:cNvSpPr>
              <p:nvPr/>
            </p:nvSpPr>
            <p:spPr bwMode="auto">
              <a:xfrm>
                <a:off x="2181" y="1526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5" name="Line 178"/>
              <p:cNvSpPr>
                <a:spLocks noChangeShapeType="1"/>
              </p:cNvSpPr>
              <p:nvPr/>
            </p:nvSpPr>
            <p:spPr bwMode="auto">
              <a:xfrm flipV="1">
                <a:off x="2202" y="151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6" name="Line 179"/>
              <p:cNvSpPr>
                <a:spLocks noChangeShapeType="1"/>
              </p:cNvSpPr>
              <p:nvPr/>
            </p:nvSpPr>
            <p:spPr bwMode="auto">
              <a:xfrm flipV="1">
                <a:off x="2222" y="1513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7" name="Line 180"/>
              <p:cNvSpPr>
                <a:spLocks noChangeShapeType="1"/>
              </p:cNvSpPr>
              <p:nvPr/>
            </p:nvSpPr>
            <p:spPr bwMode="auto">
              <a:xfrm flipV="1">
                <a:off x="2242" y="1507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8" name="Line 181"/>
              <p:cNvSpPr>
                <a:spLocks noChangeShapeType="1"/>
              </p:cNvSpPr>
              <p:nvPr/>
            </p:nvSpPr>
            <p:spPr bwMode="auto">
              <a:xfrm flipV="1">
                <a:off x="2263" y="150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9" name="Line 182"/>
              <p:cNvSpPr>
                <a:spLocks noChangeShapeType="1"/>
              </p:cNvSpPr>
              <p:nvPr/>
            </p:nvSpPr>
            <p:spPr bwMode="auto">
              <a:xfrm flipV="1">
                <a:off x="2284" y="149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0" name="Line 183"/>
              <p:cNvSpPr>
                <a:spLocks noChangeShapeType="1"/>
              </p:cNvSpPr>
              <p:nvPr/>
            </p:nvSpPr>
            <p:spPr bwMode="auto">
              <a:xfrm>
                <a:off x="2304" y="1490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1" name="Line 184"/>
              <p:cNvSpPr>
                <a:spLocks noChangeShapeType="1"/>
              </p:cNvSpPr>
              <p:nvPr/>
            </p:nvSpPr>
            <p:spPr bwMode="auto">
              <a:xfrm>
                <a:off x="2324" y="1484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2" name="Line 185"/>
              <p:cNvSpPr>
                <a:spLocks noChangeShapeType="1"/>
              </p:cNvSpPr>
              <p:nvPr/>
            </p:nvSpPr>
            <p:spPr bwMode="auto">
              <a:xfrm>
                <a:off x="2344" y="1478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3" name="Line 186"/>
              <p:cNvSpPr>
                <a:spLocks noChangeShapeType="1"/>
              </p:cNvSpPr>
              <p:nvPr/>
            </p:nvSpPr>
            <p:spPr bwMode="auto">
              <a:xfrm flipV="1">
                <a:off x="2366" y="147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4" name="Line 187"/>
              <p:cNvSpPr>
                <a:spLocks noChangeShapeType="1"/>
              </p:cNvSpPr>
              <p:nvPr/>
            </p:nvSpPr>
            <p:spPr bwMode="auto">
              <a:xfrm flipV="1">
                <a:off x="2386" y="146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5" name="Line 188"/>
              <p:cNvSpPr>
                <a:spLocks noChangeShapeType="1"/>
              </p:cNvSpPr>
              <p:nvPr/>
            </p:nvSpPr>
            <p:spPr bwMode="auto">
              <a:xfrm flipV="1">
                <a:off x="2406" y="1459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6" name="Line 189"/>
              <p:cNvSpPr>
                <a:spLocks noChangeShapeType="1"/>
              </p:cNvSpPr>
              <p:nvPr/>
            </p:nvSpPr>
            <p:spPr bwMode="auto">
              <a:xfrm flipV="1">
                <a:off x="2426" y="1453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7" name="Line 190"/>
              <p:cNvSpPr>
                <a:spLocks noChangeShapeType="1"/>
              </p:cNvSpPr>
              <p:nvPr/>
            </p:nvSpPr>
            <p:spPr bwMode="auto">
              <a:xfrm flipV="1">
                <a:off x="2448" y="1447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8" name="Line 191"/>
              <p:cNvSpPr>
                <a:spLocks noChangeShapeType="1"/>
              </p:cNvSpPr>
              <p:nvPr/>
            </p:nvSpPr>
            <p:spPr bwMode="auto">
              <a:xfrm>
                <a:off x="2468" y="1441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9" name="Line 192"/>
              <p:cNvSpPr>
                <a:spLocks noChangeShapeType="1"/>
              </p:cNvSpPr>
              <p:nvPr/>
            </p:nvSpPr>
            <p:spPr bwMode="auto">
              <a:xfrm>
                <a:off x="2488" y="1435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0" name="Line 193"/>
              <p:cNvSpPr>
                <a:spLocks noChangeShapeType="1"/>
              </p:cNvSpPr>
              <p:nvPr/>
            </p:nvSpPr>
            <p:spPr bwMode="auto">
              <a:xfrm>
                <a:off x="2508" y="1429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1" name="Line 194"/>
              <p:cNvSpPr>
                <a:spLocks noChangeShapeType="1"/>
              </p:cNvSpPr>
              <p:nvPr/>
            </p:nvSpPr>
            <p:spPr bwMode="auto">
              <a:xfrm flipV="1">
                <a:off x="2530" y="142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2" name="Line 195"/>
              <p:cNvSpPr>
                <a:spLocks noChangeShapeType="1"/>
              </p:cNvSpPr>
              <p:nvPr/>
            </p:nvSpPr>
            <p:spPr bwMode="auto">
              <a:xfrm flipV="1">
                <a:off x="2550" y="141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3" name="Line 196"/>
              <p:cNvSpPr>
                <a:spLocks noChangeShapeType="1"/>
              </p:cNvSpPr>
              <p:nvPr/>
            </p:nvSpPr>
            <p:spPr bwMode="auto">
              <a:xfrm flipV="1">
                <a:off x="2570" y="141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4" name="Line 197"/>
              <p:cNvSpPr>
                <a:spLocks noChangeShapeType="1"/>
              </p:cNvSpPr>
              <p:nvPr/>
            </p:nvSpPr>
            <p:spPr bwMode="auto">
              <a:xfrm flipV="1">
                <a:off x="2590" y="1404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5" name="Line 198"/>
              <p:cNvSpPr>
                <a:spLocks noChangeShapeType="1"/>
              </p:cNvSpPr>
              <p:nvPr/>
            </p:nvSpPr>
            <p:spPr bwMode="auto">
              <a:xfrm flipV="1">
                <a:off x="2612" y="1398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6" name="Line 199"/>
              <p:cNvSpPr>
                <a:spLocks noChangeShapeType="1"/>
              </p:cNvSpPr>
              <p:nvPr/>
            </p:nvSpPr>
            <p:spPr bwMode="auto">
              <a:xfrm>
                <a:off x="2632" y="1392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7" name="Line 200"/>
              <p:cNvSpPr>
                <a:spLocks noChangeShapeType="1"/>
              </p:cNvSpPr>
              <p:nvPr/>
            </p:nvSpPr>
            <p:spPr bwMode="auto">
              <a:xfrm>
                <a:off x="2652" y="1386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8" name="Line 201"/>
              <p:cNvSpPr>
                <a:spLocks noChangeShapeType="1"/>
              </p:cNvSpPr>
              <p:nvPr/>
            </p:nvSpPr>
            <p:spPr bwMode="auto">
              <a:xfrm>
                <a:off x="2672" y="1381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9" name="Line 202"/>
              <p:cNvSpPr>
                <a:spLocks noChangeShapeType="1"/>
              </p:cNvSpPr>
              <p:nvPr/>
            </p:nvSpPr>
            <p:spPr bwMode="auto">
              <a:xfrm flipV="1">
                <a:off x="2694" y="1373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0" name="Line 203"/>
              <p:cNvSpPr>
                <a:spLocks noChangeShapeType="1"/>
              </p:cNvSpPr>
              <p:nvPr/>
            </p:nvSpPr>
            <p:spPr bwMode="auto">
              <a:xfrm flipV="1">
                <a:off x="2714" y="136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1" name="Line 204"/>
              <p:cNvSpPr>
                <a:spLocks noChangeShapeType="1"/>
              </p:cNvSpPr>
              <p:nvPr/>
            </p:nvSpPr>
            <p:spPr bwMode="auto">
              <a:xfrm flipV="1">
                <a:off x="2734" y="136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1" name="Group 406"/>
            <p:cNvGrpSpPr>
              <a:grpSpLocks/>
            </p:cNvGrpSpPr>
            <p:nvPr/>
          </p:nvGrpSpPr>
          <p:grpSpPr bwMode="auto">
            <a:xfrm>
              <a:off x="1291" y="388"/>
              <a:ext cx="1788" cy="1163"/>
              <a:chOff x="1291" y="388"/>
              <a:chExt cx="1788" cy="1163"/>
            </a:xfrm>
          </p:grpSpPr>
          <p:sp>
            <p:nvSpPr>
              <p:cNvPr id="512" name="Line 206"/>
              <p:cNvSpPr>
                <a:spLocks noChangeShapeType="1"/>
              </p:cNvSpPr>
              <p:nvPr/>
            </p:nvSpPr>
            <p:spPr bwMode="auto">
              <a:xfrm flipV="1">
                <a:off x="2754" y="135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3" name="Line 207"/>
              <p:cNvSpPr>
                <a:spLocks noChangeShapeType="1"/>
              </p:cNvSpPr>
              <p:nvPr/>
            </p:nvSpPr>
            <p:spPr bwMode="auto">
              <a:xfrm flipV="1">
                <a:off x="2775" y="1350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4" name="Line 208"/>
              <p:cNvSpPr>
                <a:spLocks noChangeShapeType="1"/>
              </p:cNvSpPr>
              <p:nvPr/>
            </p:nvSpPr>
            <p:spPr bwMode="auto">
              <a:xfrm>
                <a:off x="2796" y="1344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5" name="Line 209"/>
              <p:cNvSpPr>
                <a:spLocks noChangeShapeType="1"/>
              </p:cNvSpPr>
              <p:nvPr/>
            </p:nvSpPr>
            <p:spPr bwMode="auto">
              <a:xfrm>
                <a:off x="2816" y="1338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6" name="Line 210"/>
              <p:cNvSpPr>
                <a:spLocks noChangeShapeType="1"/>
              </p:cNvSpPr>
              <p:nvPr/>
            </p:nvSpPr>
            <p:spPr bwMode="auto">
              <a:xfrm>
                <a:off x="2837" y="133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7" name="Line 211"/>
              <p:cNvSpPr>
                <a:spLocks noChangeShapeType="1"/>
              </p:cNvSpPr>
              <p:nvPr/>
            </p:nvSpPr>
            <p:spPr bwMode="auto">
              <a:xfrm flipV="1">
                <a:off x="2857" y="1325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8" name="Line 212"/>
              <p:cNvSpPr>
                <a:spLocks noChangeShapeType="1"/>
              </p:cNvSpPr>
              <p:nvPr/>
            </p:nvSpPr>
            <p:spPr bwMode="auto">
              <a:xfrm flipV="1">
                <a:off x="2878" y="131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9" name="Line 213"/>
              <p:cNvSpPr>
                <a:spLocks noChangeShapeType="1"/>
              </p:cNvSpPr>
              <p:nvPr/>
            </p:nvSpPr>
            <p:spPr bwMode="auto">
              <a:xfrm flipV="1">
                <a:off x="2898" y="131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0" name="Line 214"/>
              <p:cNvSpPr>
                <a:spLocks noChangeShapeType="1"/>
              </p:cNvSpPr>
              <p:nvPr/>
            </p:nvSpPr>
            <p:spPr bwMode="auto">
              <a:xfrm flipV="1">
                <a:off x="2919" y="1307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1" name="Line 215"/>
              <p:cNvSpPr>
                <a:spLocks noChangeShapeType="1"/>
              </p:cNvSpPr>
              <p:nvPr/>
            </p:nvSpPr>
            <p:spPr bwMode="auto">
              <a:xfrm flipV="1">
                <a:off x="2939" y="1301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2" name="Line 216"/>
              <p:cNvSpPr>
                <a:spLocks noChangeShapeType="1"/>
              </p:cNvSpPr>
              <p:nvPr/>
            </p:nvSpPr>
            <p:spPr bwMode="auto">
              <a:xfrm>
                <a:off x="2959" y="1295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3" name="Line 217"/>
              <p:cNvSpPr>
                <a:spLocks noChangeShapeType="1"/>
              </p:cNvSpPr>
              <p:nvPr/>
            </p:nvSpPr>
            <p:spPr bwMode="auto">
              <a:xfrm>
                <a:off x="2980" y="1289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4" name="Line 218"/>
              <p:cNvSpPr>
                <a:spLocks noChangeShapeType="1"/>
              </p:cNvSpPr>
              <p:nvPr/>
            </p:nvSpPr>
            <p:spPr bwMode="auto">
              <a:xfrm>
                <a:off x="3001" y="1283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5" name="Line 219"/>
              <p:cNvSpPr>
                <a:spLocks noChangeShapeType="1"/>
              </p:cNvSpPr>
              <p:nvPr/>
            </p:nvSpPr>
            <p:spPr bwMode="auto">
              <a:xfrm flipV="1">
                <a:off x="3021" y="1276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6" name="Line 220"/>
              <p:cNvSpPr>
                <a:spLocks noChangeShapeType="1"/>
              </p:cNvSpPr>
              <p:nvPr/>
            </p:nvSpPr>
            <p:spPr bwMode="auto">
              <a:xfrm flipV="1">
                <a:off x="3041" y="1270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7" name="Line 221"/>
              <p:cNvSpPr>
                <a:spLocks noChangeShapeType="1"/>
              </p:cNvSpPr>
              <p:nvPr/>
            </p:nvSpPr>
            <p:spPr bwMode="auto">
              <a:xfrm flipV="1">
                <a:off x="3062" y="1264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8" name="Line 222"/>
              <p:cNvSpPr>
                <a:spLocks noChangeShapeType="1"/>
              </p:cNvSpPr>
              <p:nvPr/>
            </p:nvSpPr>
            <p:spPr bwMode="auto">
              <a:xfrm flipV="1">
                <a:off x="3079" y="1257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9" name="Line 223"/>
              <p:cNvSpPr>
                <a:spLocks noChangeShapeType="1"/>
              </p:cNvSpPr>
              <p:nvPr/>
            </p:nvSpPr>
            <p:spPr bwMode="auto">
              <a:xfrm flipV="1">
                <a:off x="3079" y="1236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0" name="Line 224"/>
              <p:cNvSpPr>
                <a:spLocks noChangeShapeType="1"/>
              </p:cNvSpPr>
              <p:nvPr/>
            </p:nvSpPr>
            <p:spPr bwMode="auto">
              <a:xfrm flipV="1">
                <a:off x="3079" y="1215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1" name="Line 225"/>
              <p:cNvSpPr>
                <a:spLocks noChangeShapeType="1"/>
              </p:cNvSpPr>
              <p:nvPr/>
            </p:nvSpPr>
            <p:spPr bwMode="auto">
              <a:xfrm flipV="1">
                <a:off x="3079" y="1193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2" name="Line 226"/>
              <p:cNvSpPr>
                <a:spLocks noChangeShapeType="1"/>
              </p:cNvSpPr>
              <p:nvPr/>
            </p:nvSpPr>
            <p:spPr bwMode="auto">
              <a:xfrm flipV="1">
                <a:off x="3079" y="1172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3" name="Line 227"/>
              <p:cNvSpPr>
                <a:spLocks noChangeShapeType="1"/>
              </p:cNvSpPr>
              <p:nvPr/>
            </p:nvSpPr>
            <p:spPr bwMode="auto">
              <a:xfrm flipV="1">
                <a:off x="3079" y="1150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4" name="Line 228"/>
              <p:cNvSpPr>
                <a:spLocks noChangeShapeType="1"/>
              </p:cNvSpPr>
              <p:nvPr/>
            </p:nvSpPr>
            <p:spPr bwMode="auto">
              <a:xfrm flipV="1">
                <a:off x="3079" y="1129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5" name="Line 229"/>
              <p:cNvSpPr>
                <a:spLocks noChangeShapeType="1"/>
              </p:cNvSpPr>
              <p:nvPr/>
            </p:nvSpPr>
            <p:spPr bwMode="auto">
              <a:xfrm flipV="1">
                <a:off x="3079" y="1108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6" name="Line 230"/>
              <p:cNvSpPr>
                <a:spLocks noChangeShapeType="1"/>
              </p:cNvSpPr>
              <p:nvPr/>
            </p:nvSpPr>
            <p:spPr bwMode="auto">
              <a:xfrm flipV="1">
                <a:off x="3079" y="1086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7" name="Line 231"/>
              <p:cNvSpPr>
                <a:spLocks noChangeShapeType="1"/>
              </p:cNvSpPr>
              <p:nvPr/>
            </p:nvSpPr>
            <p:spPr bwMode="auto">
              <a:xfrm flipV="1">
                <a:off x="3079" y="1065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8" name="Line 232"/>
              <p:cNvSpPr>
                <a:spLocks noChangeShapeType="1"/>
              </p:cNvSpPr>
              <p:nvPr/>
            </p:nvSpPr>
            <p:spPr bwMode="auto">
              <a:xfrm flipV="1">
                <a:off x="3079" y="1044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9" name="Line 233"/>
              <p:cNvSpPr>
                <a:spLocks noChangeShapeType="1"/>
              </p:cNvSpPr>
              <p:nvPr/>
            </p:nvSpPr>
            <p:spPr bwMode="auto">
              <a:xfrm flipV="1">
                <a:off x="3079" y="1022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0" name="Line 234"/>
              <p:cNvSpPr>
                <a:spLocks noChangeShapeType="1"/>
              </p:cNvSpPr>
              <p:nvPr/>
            </p:nvSpPr>
            <p:spPr bwMode="auto">
              <a:xfrm flipV="1">
                <a:off x="3079" y="1001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1" name="Line 235"/>
              <p:cNvSpPr>
                <a:spLocks noChangeShapeType="1"/>
              </p:cNvSpPr>
              <p:nvPr/>
            </p:nvSpPr>
            <p:spPr bwMode="auto">
              <a:xfrm flipV="1">
                <a:off x="3079" y="980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2" name="Line 236"/>
              <p:cNvSpPr>
                <a:spLocks noChangeShapeType="1"/>
              </p:cNvSpPr>
              <p:nvPr/>
            </p:nvSpPr>
            <p:spPr bwMode="auto">
              <a:xfrm flipV="1">
                <a:off x="3079" y="958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3" name="Line 237"/>
              <p:cNvSpPr>
                <a:spLocks noChangeShapeType="1"/>
              </p:cNvSpPr>
              <p:nvPr/>
            </p:nvSpPr>
            <p:spPr bwMode="auto">
              <a:xfrm flipV="1">
                <a:off x="3079" y="937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4" name="Line 238"/>
              <p:cNvSpPr>
                <a:spLocks noChangeShapeType="1"/>
              </p:cNvSpPr>
              <p:nvPr/>
            </p:nvSpPr>
            <p:spPr bwMode="auto">
              <a:xfrm flipV="1">
                <a:off x="3079" y="916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5" name="Line 239"/>
              <p:cNvSpPr>
                <a:spLocks noChangeShapeType="1"/>
              </p:cNvSpPr>
              <p:nvPr/>
            </p:nvSpPr>
            <p:spPr bwMode="auto">
              <a:xfrm flipV="1">
                <a:off x="3079" y="894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6" name="Line 240"/>
              <p:cNvSpPr>
                <a:spLocks noChangeShapeType="1"/>
              </p:cNvSpPr>
              <p:nvPr/>
            </p:nvSpPr>
            <p:spPr bwMode="auto">
              <a:xfrm flipV="1">
                <a:off x="3079" y="873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7" name="Line 241"/>
              <p:cNvSpPr>
                <a:spLocks noChangeShapeType="1"/>
              </p:cNvSpPr>
              <p:nvPr/>
            </p:nvSpPr>
            <p:spPr bwMode="auto">
              <a:xfrm flipV="1">
                <a:off x="3079" y="852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8" name="Line 242"/>
              <p:cNvSpPr>
                <a:spLocks noChangeShapeType="1"/>
              </p:cNvSpPr>
              <p:nvPr/>
            </p:nvSpPr>
            <p:spPr bwMode="auto">
              <a:xfrm flipV="1">
                <a:off x="3079" y="830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9" name="Line 243"/>
              <p:cNvSpPr>
                <a:spLocks noChangeShapeType="1"/>
              </p:cNvSpPr>
              <p:nvPr/>
            </p:nvSpPr>
            <p:spPr bwMode="auto">
              <a:xfrm flipV="1">
                <a:off x="3079" y="809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0" name="Line 244"/>
              <p:cNvSpPr>
                <a:spLocks noChangeShapeType="1"/>
              </p:cNvSpPr>
              <p:nvPr/>
            </p:nvSpPr>
            <p:spPr bwMode="auto">
              <a:xfrm flipV="1">
                <a:off x="3079" y="788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1" name="Line 245"/>
              <p:cNvSpPr>
                <a:spLocks noChangeShapeType="1"/>
              </p:cNvSpPr>
              <p:nvPr/>
            </p:nvSpPr>
            <p:spPr bwMode="auto">
              <a:xfrm flipV="1">
                <a:off x="3079" y="766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2" name="Line 246"/>
              <p:cNvSpPr>
                <a:spLocks noChangeShapeType="1"/>
              </p:cNvSpPr>
              <p:nvPr/>
            </p:nvSpPr>
            <p:spPr bwMode="auto">
              <a:xfrm flipV="1">
                <a:off x="3079" y="745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3" name="Line 247"/>
              <p:cNvSpPr>
                <a:spLocks noChangeShapeType="1"/>
              </p:cNvSpPr>
              <p:nvPr/>
            </p:nvSpPr>
            <p:spPr bwMode="auto">
              <a:xfrm flipV="1">
                <a:off x="3079" y="724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4" name="Line 248"/>
              <p:cNvSpPr>
                <a:spLocks noChangeShapeType="1"/>
              </p:cNvSpPr>
              <p:nvPr/>
            </p:nvSpPr>
            <p:spPr bwMode="auto">
              <a:xfrm flipV="1">
                <a:off x="3079" y="702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5" name="Line 249"/>
              <p:cNvSpPr>
                <a:spLocks noChangeShapeType="1"/>
              </p:cNvSpPr>
              <p:nvPr/>
            </p:nvSpPr>
            <p:spPr bwMode="auto">
              <a:xfrm flipV="1">
                <a:off x="3079" y="681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6" name="Line 250"/>
              <p:cNvSpPr>
                <a:spLocks noChangeShapeType="1"/>
              </p:cNvSpPr>
              <p:nvPr/>
            </p:nvSpPr>
            <p:spPr bwMode="auto">
              <a:xfrm flipV="1">
                <a:off x="3079" y="660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7" name="Line 251"/>
              <p:cNvSpPr>
                <a:spLocks noChangeShapeType="1"/>
              </p:cNvSpPr>
              <p:nvPr/>
            </p:nvSpPr>
            <p:spPr bwMode="auto">
              <a:xfrm flipV="1">
                <a:off x="3079" y="638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8" name="Line 252"/>
              <p:cNvSpPr>
                <a:spLocks noChangeShapeType="1"/>
              </p:cNvSpPr>
              <p:nvPr/>
            </p:nvSpPr>
            <p:spPr bwMode="auto">
              <a:xfrm flipV="1">
                <a:off x="3079" y="617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9" name="Line 253"/>
              <p:cNvSpPr>
                <a:spLocks noChangeShapeType="1"/>
              </p:cNvSpPr>
              <p:nvPr/>
            </p:nvSpPr>
            <p:spPr bwMode="auto">
              <a:xfrm flipV="1">
                <a:off x="3079" y="596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0" name="Line 254"/>
              <p:cNvSpPr>
                <a:spLocks noChangeShapeType="1"/>
              </p:cNvSpPr>
              <p:nvPr/>
            </p:nvSpPr>
            <p:spPr bwMode="auto">
              <a:xfrm flipH="1" flipV="1">
                <a:off x="2098" y="1550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1" name="Line 255"/>
              <p:cNvSpPr>
                <a:spLocks noChangeShapeType="1"/>
              </p:cNvSpPr>
              <p:nvPr/>
            </p:nvSpPr>
            <p:spPr bwMode="auto">
              <a:xfrm flipH="1">
                <a:off x="2077" y="1542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2" name="Line 256"/>
              <p:cNvSpPr>
                <a:spLocks noChangeShapeType="1"/>
              </p:cNvSpPr>
              <p:nvPr/>
            </p:nvSpPr>
            <p:spPr bwMode="auto">
              <a:xfrm flipH="1" flipV="1">
                <a:off x="2058" y="1532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3" name="Line 257"/>
              <p:cNvSpPr>
                <a:spLocks noChangeShapeType="1"/>
              </p:cNvSpPr>
              <p:nvPr/>
            </p:nvSpPr>
            <p:spPr bwMode="auto">
              <a:xfrm flipH="1" flipV="1">
                <a:off x="2038" y="1524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4" name="Line 258"/>
              <p:cNvSpPr>
                <a:spLocks noChangeShapeType="1"/>
              </p:cNvSpPr>
              <p:nvPr/>
            </p:nvSpPr>
            <p:spPr bwMode="auto">
              <a:xfrm flipH="1" flipV="1">
                <a:off x="2019" y="1516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5" name="Line 259"/>
              <p:cNvSpPr>
                <a:spLocks noChangeShapeType="1"/>
              </p:cNvSpPr>
              <p:nvPr/>
            </p:nvSpPr>
            <p:spPr bwMode="auto">
              <a:xfrm flipH="1" flipV="1">
                <a:off x="1999" y="1507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6" name="Line 260"/>
              <p:cNvSpPr>
                <a:spLocks noChangeShapeType="1"/>
              </p:cNvSpPr>
              <p:nvPr/>
            </p:nvSpPr>
            <p:spPr bwMode="auto">
              <a:xfrm flipH="1">
                <a:off x="1980" y="149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7" name="Line 261"/>
              <p:cNvSpPr>
                <a:spLocks noChangeShapeType="1"/>
              </p:cNvSpPr>
              <p:nvPr/>
            </p:nvSpPr>
            <p:spPr bwMode="auto">
              <a:xfrm flipH="1" flipV="1">
                <a:off x="1960" y="149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8" name="Line 262"/>
              <p:cNvSpPr>
                <a:spLocks noChangeShapeType="1"/>
              </p:cNvSpPr>
              <p:nvPr/>
            </p:nvSpPr>
            <p:spPr bwMode="auto">
              <a:xfrm flipH="1" flipV="1">
                <a:off x="1941" y="1481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9" name="Line 263"/>
              <p:cNvSpPr>
                <a:spLocks noChangeShapeType="1"/>
              </p:cNvSpPr>
              <p:nvPr/>
            </p:nvSpPr>
            <p:spPr bwMode="auto">
              <a:xfrm flipH="1" flipV="1">
                <a:off x="1921" y="147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0" name="Line 264"/>
              <p:cNvSpPr>
                <a:spLocks noChangeShapeType="1"/>
              </p:cNvSpPr>
              <p:nvPr/>
            </p:nvSpPr>
            <p:spPr bwMode="auto">
              <a:xfrm flipH="1" flipV="1">
                <a:off x="1902" y="1465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1" name="Line 265"/>
              <p:cNvSpPr>
                <a:spLocks noChangeShapeType="1"/>
              </p:cNvSpPr>
              <p:nvPr/>
            </p:nvSpPr>
            <p:spPr bwMode="auto">
              <a:xfrm flipH="1">
                <a:off x="1881" y="1456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2" name="Line 266"/>
              <p:cNvSpPr>
                <a:spLocks noChangeShapeType="1"/>
              </p:cNvSpPr>
              <p:nvPr/>
            </p:nvSpPr>
            <p:spPr bwMode="auto">
              <a:xfrm flipH="1" flipV="1">
                <a:off x="1862" y="1447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3" name="Line 267"/>
              <p:cNvSpPr>
                <a:spLocks noChangeShapeType="1"/>
              </p:cNvSpPr>
              <p:nvPr/>
            </p:nvSpPr>
            <p:spPr bwMode="auto">
              <a:xfrm flipH="1" flipV="1">
                <a:off x="1842" y="1439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4" name="Line 268"/>
              <p:cNvSpPr>
                <a:spLocks noChangeShapeType="1"/>
              </p:cNvSpPr>
              <p:nvPr/>
            </p:nvSpPr>
            <p:spPr bwMode="auto">
              <a:xfrm flipH="1" flipV="1">
                <a:off x="1823" y="1430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5" name="Line 269"/>
              <p:cNvSpPr>
                <a:spLocks noChangeShapeType="1"/>
              </p:cNvSpPr>
              <p:nvPr/>
            </p:nvSpPr>
            <p:spPr bwMode="auto">
              <a:xfrm flipH="1">
                <a:off x="1803" y="1422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6" name="Line 270"/>
              <p:cNvSpPr>
                <a:spLocks noChangeShapeType="1"/>
              </p:cNvSpPr>
              <p:nvPr/>
            </p:nvSpPr>
            <p:spPr bwMode="auto">
              <a:xfrm flipH="1" flipV="1">
                <a:off x="1784" y="1413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7" name="Line 271"/>
              <p:cNvSpPr>
                <a:spLocks noChangeShapeType="1"/>
              </p:cNvSpPr>
              <p:nvPr/>
            </p:nvSpPr>
            <p:spPr bwMode="auto">
              <a:xfrm flipH="1" flipV="1">
                <a:off x="1764" y="140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8" name="Line 272"/>
              <p:cNvSpPr>
                <a:spLocks noChangeShapeType="1"/>
              </p:cNvSpPr>
              <p:nvPr/>
            </p:nvSpPr>
            <p:spPr bwMode="auto">
              <a:xfrm flipH="1" flipV="1">
                <a:off x="1745" y="1396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9" name="Line 273"/>
              <p:cNvSpPr>
                <a:spLocks noChangeShapeType="1"/>
              </p:cNvSpPr>
              <p:nvPr/>
            </p:nvSpPr>
            <p:spPr bwMode="auto">
              <a:xfrm flipH="1" flipV="1">
                <a:off x="1725" y="138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0" name="Line 274"/>
              <p:cNvSpPr>
                <a:spLocks noChangeShapeType="1"/>
              </p:cNvSpPr>
              <p:nvPr/>
            </p:nvSpPr>
            <p:spPr bwMode="auto">
              <a:xfrm flipH="1">
                <a:off x="1706" y="137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1" name="Line 275"/>
              <p:cNvSpPr>
                <a:spLocks noChangeShapeType="1"/>
              </p:cNvSpPr>
              <p:nvPr/>
            </p:nvSpPr>
            <p:spPr bwMode="auto">
              <a:xfrm flipH="1" flipV="1">
                <a:off x="1686" y="137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2" name="Line 276"/>
              <p:cNvSpPr>
                <a:spLocks noChangeShapeType="1"/>
              </p:cNvSpPr>
              <p:nvPr/>
            </p:nvSpPr>
            <p:spPr bwMode="auto">
              <a:xfrm flipH="1" flipV="1">
                <a:off x="1667" y="136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3" name="Line 277"/>
              <p:cNvSpPr>
                <a:spLocks noChangeShapeType="1"/>
              </p:cNvSpPr>
              <p:nvPr/>
            </p:nvSpPr>
            <p:spPr bwMode="auto">
              <a:xfrm flipH="1" flipV="1">
                <a:off x="1646" y="1353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4" name="Line 278"/>
              <p:cNvSpPr>
                <a:spLocks noChangeShapeType="1"/>
              </p:cNvSpPr>
              <p:nvPr/>
            </p:nvSpPr>
            <p:spPr bwMode="auto">
              <a:xfrm flipH="1" flipV="1">
                <a:off x="1627" y="1345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5" name="Line 279"/>
              <p:cNvSpPr>
                <a:spLocks noChangeShapeType="1"/>
              </p:cNvSpPr>
              <p:nvPr/>
            </p:nvSpPr>
            <p:spPr bwMode="auto">
              <a:xfrm flipH="1">
                <a:off x="1607" y="1337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6" name="Line 280"/>
              <p:cNvSpPr>
                <a:spLocks noChangeShapeType="1"/>
              </p:cNvSpPr>
              <p:nvPr/>
            </p:nvSpPr>
            <p:spPr bwMode="auto">
              <a:xfrm flipH="1" flipV="1">
                <a:off x="1588" y="1327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7" name="Line 281"/>
              <p:cNvSpPr>
                <a:spLocks noChangeShapeType="1"/>
              </p:cNvSpPr>
              <p:nvPr/>
            </p:nvSpPr>
            <p:spPr bwMode="auto">
              <a:xfrm flipH="1" flipV="1">
                <a:off x="1568" y="131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8" name="Line 282"/>
              <p:cNvSpPr>
                <a:spLocks noChangeShapeType="1"/>
              </p:cNvSpPr>
              <p:nvPr/>
            </p:nvSpPr>
            <p:spPr bwMode="auto">
              <a:xfrm flipH="1" flipV="1">
                <a:off x="1549" y="131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9" name="Line 283"/>
              <p:cNvSpPr>
                <a:spLocks noChangeShapeType="1"/>
              </p:cNvSpPr>
              <p:nvPr/>
            </p:nvSpPr>
            <p:spPr bwMode="auto">
              <a:xfrm flipH="1" flipV="1">
                <a:off x="1529" y="130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0" name="Line 284"/>
              <p:cNvSpPr>
                <a:spLocks noChangeShapeType="1"/>
              </p:cNvSpPr>
              <p:nvPr/>
            </p:nvSpPr>
            <p:spPr bwMode="auto">
              <a:xfrm flipH="1" flipV="1">
                <a:off x="1510" y="129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1" name="Line 285"/>
              <p:cNvSpPr>
                <a:spLocks noChangeShapeType="1"/>
              </p:cNvSpPr>
              <p:nvPr/>
            </p:nvSpPr>
            <p:spPr bwMode="auto">
              <a:xfrm flipH="1" flipV="1">
                <a:off x="1490" y="1284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2" name="Line 286"/>
              <p:cNvSpPr>
                <a:spLocks noChangeShapeType="1"/>
              </p:cNvSpPr>
              <p:nvPr/>
            </p:nvSpPr>
            <p:spPr bwMode="auto">
              <a:xfrm flipH="1" flipV="1">
                <a:off x="1471" y="127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3" name="Line 287"/>
              <p:cNvSpPr>
                <a:spLocks noChangeShapeType="1"/>
              </p:cNvSpPr>
              <p:nvPr/>
            </p:nvSpPr>
            <p:spPr bwMode="auto">
              <a:xfrm flipH="1" flipV="1">
                <a:off x="1450" y="126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4" name="Line 288"/>
              <p:cNvSpPr>
                <a:spLocks noChangeShapeType="1"/>
              </p:cNvSpPr>
              <p:nvPr/>
            </p:nvSpPr>
            <p:spPr bwMode="auto">
              <a:xfrm flipH="1">
                <a:off x="1431" y="1260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5" name="Line 289"/>
              <p:cNvSpPr>
                <a:spLocks noChangeShapeType="1"/>
              </p:cNvSpPr>
              <p:nvPr/>
            </p:nvSpPr>
            <p:spPr bwMode="auto">
              <a:xfrm flipH="1" flipV="1">
                <a:off x="1411" y="1250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6" name="Line 290"/>
              <p:cNvSpPr>
                <a:spLocks noChangeShapeType="1"/>
              </p:cNvSpPr>
              <p:nvPr/>
            </p:nvSpPr>
            <p:spPr bwMode="auto">
              <a:xfrm flipH="1" flipV="1">
                <a:off x="1392" y="1242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7" name="Line 291"/>
              <p:cNvSpPr>
                <a:spLocks noChangeShapeType="1"/>
              </p:cNvSpPr>
              <p:nvPr/>
            </p:nvSpPr>
            <p:spPr bwMode="auto">
              <a:xfrm flipH="1" flipV="1">
                <a:off x="1372" y="123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8" name="Line 292"/>
              <p:cNvSpPr>
                <a:spLocks noChangeShapeType="1"/>
              </p:cNvSpPr>
              <p:nvPr/>
            </p:nvSpPr>
            <p:spPr bwMode="auto">
              <a:xfrm flipH="1" flipV="1">
                <a:off x="1353" y="122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9" name="Line 293"/>
              <p:cNvSpPr>
                <a:spLocks noChangeShapeType="1"/>
              </p:cNvSpPr>
              <p:nvPr/>
            </p:nvSpPr>
            <p:spPr bwMode="auto">
              <a:xfrm flipH="1">
                <a:off x="1333" y="1217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0" name="Line 294"/>
              <p:cNvSpPr>
                <a:spLocks noChangeShapeType="1"/>
              </p:cNvSpPr>
              <p:nvPr/>
            </p:nvSpPr>
            <p:spPr bwMode="auto">
              <a:xfrm flipH="1" flipV="1">
                <a:off x="1314" y="1207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1" name="Line 295"/>
              <p:cNvSpPr>
                <a:spLocks noChangeShapeType="1"/>
              </p:cNvSpPr>
              <p:nvPr/>
            </p:nvSpPr>
            <p:spPr bwMode="auto">
              <a:xfrm flipH="1" flipV="1">
                <a:off x="1294" y="119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2" name="Line 296"/>
              <p:cNvSpPr>
                <a:spLocks noChangeShapeType="1"/>
              </p:cNvSpPr>
              <p:nvPr/>
            </p:nvSpPr>
            <p:spPr bwMode="auto">
              <a:xfrm flipV="1">
                <a:off x="1291" y="1196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3" name="Line 297"/>
              <p:cNvSpPr>
                <a:spLocks noChangeShapeType="1"/>
              </p:cNvSpPr>
              <p:nvPr/>
            </p:nvSpPr>
            <p:spPr bwMode="auto">
              <a:xfrm flipV="1">
                <a:off x="1291" y="1174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4" name="Line 298"/>
              <p:cNvSpPr>
                <a:spLocks noChangeShapeType="1"/>
              </p:cNvSpPr>
              <p:nvPr/>
            </p:nvSpPr>
            <p:spPr bwMode="auto">
              <a:xfrm flipV="1">
                <a:off x="1291" y="1153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5" name="Line 299"/>
              <p:cNvSpPr>
                <a:spLocks noChangeShapeType="1"/>
              </p:cNvSpPr>
              <p:nvPr/>
            </p:nvSpPr>
            <p:spPr bwMode="auto">
              <a:xfrm flipV="1">
                <a:off x="1291" y="1132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6" name="Line 300"/>
              <p:cNvSpPr>
                <a:spLocks noChangeShapeType="1"/>
              </p:cNvSpPr>
              <p:nvPr/>
            </p:nvSpPr>
            <p:spPr bwMode="auto">
              <a:xfrm flipV="1">
                <a:off x="1291" y="1110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7" name="Line 301"/>
              <p:cNvSpPr>
                <a:spLocks noChangeShapeType="1"/>
              </p:cNvSpPr>
              <p:nvPr/>
            </p:nvSpPr>
            <p:spPr bwMode="auto">
              <a:xfrm flipV="1">
                <a:off x="1291" y="1089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8" name="Line 302"/>
              <p:cNvSpPr>
                <a:spLocks noChangeShapeType="1"/>
              </p:cNvSpPr>
              <p:nvPr/>
            </p:nvSpPr>
            <p:spPr bwMode="auto">
              <a:xfrm flipV="1">
                <a:off x="1291" y="1067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9" name="Line 303"/>
              <p:cNvSpPr>
                <a:spLocks noChangeShapeType="1"/>
              </p:cNvSpPr>
              <p:nvPr/>
            </p:nvSpPr>
            <p:spPr bwMode="auto">
              <a:xfrm flipV="1">
                <a:off x="1291" y="1046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0" name="Line 304"/>
              <p:cNvSpPr>
                <a:spLocks noChangeShapeType="1"/>
              </p:cNvSpPr>
              <p:nvPr/>
            </p:nvSpPr>
            <p:spPr bwMode="auto">
              <a:xfrm flipV="1">
                <a:off x="1291" y="1025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1" name="Line 305"/>
              <p:cNvSpPr>
                <a:spLocks noChangeShapeType="1"/>
              </p:cNvSpPr>
              <p:nvPr/>
            </p:nvSpPr>
            <p:spPr bwMode="auto">
              <a:xfrm flipV="1">
                <a:off x="1291" y="1003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2" name="Line 306"/>
              <p:cNvSpPr>
                <a:spLocks noChangeShapeType="1"/>
              </p:cNvSpPr>
              <p:nvPr/>
            </p:nvSpPr>
            <p:spPr bwMode="auto">
              <a:xfrm flipV="1">
                <a:off x="1291" y="982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3" name="Line 307"/>
              <p:cNvSpPr>
                <a:spLocks noChangeShapeType="1"/>
              </p:cNvSpPr>
              <p:nvPr/>
            </p:nvSpPr>
            <p:spPr bwMode="auto">
              <a:xfrm flipV="1">
                <a:off x="1291" y="961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4" name="Line 308"/>
              <p:cNvSpPr>
                <a:spLocks noChangeShapeType="1"/>
              </p:cNvSpPr>
              <p:nvPr/>
            </p:nvSpPr>
            <p:spPr bwMode="auto">
              <a:xfrm flipV="1">
                <a:off x="1291" y="939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5" name="Line 309"/>
              <p:cNvSpPr>
                <a:spLocks noChangeShapeType="1"/>
              </p:cNvSpPr>
              <p:nvPr/>
            </p:nvSpPr>
            <p:spPr bwMode="auto">
              <a:xfrm flipV="1">
                <a:off x="1291" y="918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6" name="Line 310"/>
              <p:cNvSpPr>
                <a:spLocks noChangeShapeType="1"/>
              </p:cNvSpPr>
              <p:nvPr/>
            </p:nvSpPr>
            <p:spPr bwMode="auto">
              <a:xfrm flipV="1">
                <a:off x="1291" y="897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7" name="Line 311"/>
              <p:cNvSpPr>
                <a:spLocks noChangeShapeType="1"/>
              </p:cNvSpPr>
              <p:nvPr/>
            </p:nvSpPr>
            <p:spPr bwMode="auto">
              <a:xfrm flipV="1">
                <a:off x="1291" y="875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8" name="Line 312"/>
              <p:cNvSpPr>
                <a:spLocks noChangeShapeType="1"/>
              </p:cNvSpPr>
              <p:nvPr/>
            </p:nvSpPr>
            <p:spPr bwMode="auto">
              <a:xfrm flipV="1">
                <a:off x="1291" y="854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9" name="Line 313"/>
              <p:cNvSpPr>
                <a:spLocks noChangeShapeType="1"/>
              </p:cNvSpPr>
              <p:nvPr/>
            </p:nvSpPr>
            <p:spPr bwMode="auto">
              <a:xfrm flipV="1">
                <a:off x="1291" y="833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0" name="Line 314"/>
              <p:cNvSpPr>
                <a:spLocks noChangeShapeType="1"/>
              </p:cNvSpPr>
              <p:nvPr/>
            </p:nvSpPr>
            <p:spPr bwMode="auto">
              <a:xfrm flipV="1">
                <a:off x="1291" y="811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1" name="Line 315"/>
              <p:cNvSpPr>
                <a:spLocks noChangeShapeType="1"/>
              </p:cNvSpPr>
              <p:nvPr/>
            </p:nvSpPr>
            <p:spPr bwMode="auto">
              <a:xfrm flipV="1">
                <a:off x="1291" y="790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2" name="Line 316"/>
              <p:cNvSpPr>
                <a:spLocks noChangeShapeType="1"/>
              </p:cNvSpPr>
              <p:nvPr/>
            </p:nvSpPr>
            <p:spPr bwMode="auto">
              <a:xfrm flipV="1">
                <a:off x="1291" y="769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3" name="Line 317"/>
              <p:cNvSpPr>
                <a:spLocks noChangeShapeType="1"/>
              </p:cNvSpPr>
              <p:nvPr/>
            </p:nvSpPr>
            <p:spPr bwMode="auto">
              <a:xfrm flipV="1">
                <a:off x="1291" y="747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4" name="Line 318"/>
              <p:cNvSpPr>
                <a:spLocks noChangeShapeType="1"/>
              </p:cNvSpPr>
              <p:nvPr/>
            </p:nvSpPr>
            <p:spPr bwMode="auto">
              <a:xfrm flipV="1">
                <a:off x="1291" y="726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5" name="Line 319"/>
              <p:cNvSpPr>
                <a:spLocks noChangeShapeType="1"/>
              </p:cNvSpPr>
              <p:nvPr/>
            </p:nvSpPr>
            <p:spPr bwMode="auto">
              <a:xfrm flipV="1">
                <a:off x="1291" y="705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6" name="Line 320"/>
              <p:cNvSpPr>
                <a:spLocks noChangeShapeType="1"/>
              </p:cNvSpPr>
              <p:nvPr/>
            </p:nvSpPr>
            <p:spPr bwMode="auto">
              <a:xfrm flipV="1">
                <a:off x="1291" y="683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7" name="Line 321"/>
              <p:cNvSpPr>
                <a:spLocks noChangeShapeType="1"/>
              </p:cNvSpPr>
              <p:nvPr/>
            </p:nvSpPr>
            <p:spPr bwMode="auto">
              <a:xfrm flipV="1">
                <a:off x="1291" y="662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8" name="Line 322"/>
              <p:cNvSpPr>
                <a:spLocks noChangeShapeType="1"/>
              </p:cNvSpPr>
              <p:nvPr/>
            </p:nvSpPr>
            <p:spPr bwMode="auto">
              <a:xfrm flipV="1">
                <a:off x="1291" y="641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9" name="Line 323"/>
              <p:cNvSpPr>
                <a:spLocks noChangeShapeType="1"/>
              </p:cNvSpPr>
              <p:nvPr/>
            </p:nvSpPr>
            <p:spPr bwMode="auto">
              <a:xfrm flipV="1">
                <a:off x="1291" y="619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0" name="Line 324"/>
              <p:cNvSpPr>
                <a:spLocks noChangeShapeType="1"/>
              </p:cNvSpPr>
              <p:nvPr/>
            </p:nvSpPr>
            <p:spPr bwMode="auto">
              <a:xfrm flipV="1">
                <a:off x="1291" y="598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1" name="Line 325"/>
              <p:cNvSpPr>
                <a:spLocks noChangeShapeType="1"/>
              </p:cNvSpPr>
              <p:nvPr/>
            </p:nvSpPr>
            <p:spPr bwMode="auto">
              <a:xfrm flipV="1">
                <a:off x="1291" y="577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2" name="Line 326"/>
              <p:cNvSpPr>
                <a:spLocks noChangeShapeType="1"/>
              </p:cNvSpPr>
              <p:nvPr/>
            </p:nvSpPr>
            <p:spPr bwMode="auto">
              <a:xfrm flipV="1">
                <a:off x="1291" y="555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3" name="Line 327"/>
              <p:cNvSpPr>
                <a:spLocks noChangeShapeType="1"/>
              </p:cNvSpPr>
              <p:nvPr/>
            </p:nvSpPr>
            <p:spPr bwMode="auto">
              <a:xfrm flipV="1">
                <a:off x="1291" y="534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4" name="Line 328"/>
              <p:cNvSpPr>
                <a:spLocks noChangeShapeType="1"/>
              </p:cNvSpPr>
              <p:nvPr/>
            </p:nvSpPr>
            <p:spPr bwMode="auto">
              <a:xfrm flipH="1" flipV="1">
                <a:off x="2588" y="1404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5" name="Line 329"/>
              <p:cNvSpPr>
                <a:spLocks noChangeShapeType="1"/>
              </p:cNvSpPr>
              <p:nvPr/>
            </p:nvSpPr>
            <p:spPr bwMode="auto">
              <a:xfrm flipH="1" flipV="1">
                <a:off x="2568" y="139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6" name="Line 330"/>
              <p:cNvSpPr>
                <a:spLocks noChangeShapeType="1"/>
              </p:cNvSpPr>
              <p:nvPr/>
            </p:nvSpPr>
            <p:spPr bwMode="auto">
              <a:xfrm flipH="1" flipV="1">
                <a:off x="2549" y="1388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7" name="Line 331"/>
              <p:cNvSpPr>
                <a:spLocks noChangeShapeType="1"/>
              </p:cNvSpPr>
              <p:nvPr/>
            </p:nvSpPr>
            <p:spPr bwMode="auto">
              <a:xfrm flipH="1">
                <a:off x="2528" y="1379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8" name="Line 332"/>
              <p:cNvSpPr>
                <a:spLocks noChangeShapeType="1"/>
              </p:cNvSpPr>
              <p:nvPr/>
            </p:nvSpPr>
            <p:spPr bwMode="auto">
              <a:xfrm flipH="1" flipV="1">
                <a:off x="2509" y="137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9" name="Line 333"/>
              <p:cNvSpPr>
                <a:spLocks noChangeShapeType="1"/>
              </p:cNvSpPr>
              <p:nvPr/>
            </p:nvSpPr>
            <p:spPr bwMode="auto">
              <a:xfrm flipH="1" flipV="1">
                <a:off x="2489" y="1362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0" name="Line 334"/>
              <p:cNvSpPr>
                <a:spLocks noChangeShapeType="1"/>
              </p:cNvSpPr>
              <p:nvPr/>
            </p:nvSpPr>
            <p:spPr bwMode="auto">
              <a:xfrm flipH="1" flipV="1">
                <a:off x="2470" y="1353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1" name="Line 335"/>
              <p:cNvSpPr>
                <a:spLocks noChangeShapeType="1"/>
              </p:cNvSpPr>
              <p:nvPr/>
            </p:nvSpPr>
            <p:spPr bwMode="auto">
              <a:xfrm flipH="1">
                <a:off x="2450" y="1345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2" name="Line 336"/>
              <p:cNvSpPr>
                <a:spLocks noChangeShapeType="1"/>
              </p:cNvSpPr>
              <p:nvPr/>
            </p:nvSpPr>
            <p:spPr bwMode="auto">
              <a:xfrm flipH="1" flipV="1">
                <a:off x="2431" y="1335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3" name="Line 337"/>
              <p:cNvSpPr>
                <a:spLocks noChangeShapeType="1"/>
              </p:cNvSpPr>
              <p:nvPr/>
            </p:nvSpPr>
            <p:spPr bwMode="auto">
              <a:xfrm flipH="1" flipV="1">
                <a:off x="2411" y="1327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4" name="Line 338"/>
              <p:cNvSpPr>
                <a:spLocks noChangeShapeType="1"/>
              </p:cNvSpPr>
              <p:nvPr/>
            </p:nvSpPr>
            <p:spPr bwMode="auto">
              <a:xfrm flipH="1" flipV="1">
                <a:off x="2392" y="1319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5" name="Line 339"/>
              <p:cNvSpPr>
                <a:spLocks noChangeShapeType="1"/>
              </p:cNvSpPr>
              <p:nvPr/>
            </p:nvSpPr>
            <p:spPr bwMode="auto">
              <a:xfrm flipH="1" flipV="1">
                <a:off x="2372" y="131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6" name="Line 340"/>
              <p:cNvSpPr>
                <a:spLocks noChangeShapeType="1"/>
              </p:cNvSpPr>
              <p:nvPr/>
            </p:nvSpPr>
            <p:spPr bwMode="auto">
              <a:xfrm flipH="1">
                <a:off x="2353" y="1302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7" name="Line 341"/>
              <p:cNvSpPr>
                <a:spLocks noChangeShapeType="1"/>
              </p:cNvSpPr>
              <p:nvPr/>
            </p:nvSpPr>
            <p:spPr bwMode="auto">
              <a:xfrm flipH="1" flipV="1">
                <a:off x="2333" y="129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8" name="Line 342"/>
              <p:cNvSpPr>
                <a:spLocks noChangeShapeType="1"/>
              </p:cNvSpPr>
              <p:nvPr/>
            </p:nvSpPr>
            <p:spPr bwMode="auto">
              <a:xfrm flipH="1" flipV="1">
                <a:off x="2314" y="1284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9" name="Line 343"/>
              <p:cNvSpPr>
                <a:spLocks noChangeShapeType="1"/>
              </p:cNvSpPr>
              <p:nvPr/>
            </p:nvSpPr>
            <p:spPr bwMode="auto">
              <a:xfrm flipH="1" flipV="1">
                <a:off x="2293" y="1276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0" name="Line 344"/>
              <p:cNvSpPr>
                <a:spLocks noChangeShapeType="1"/>
              </p:cNvSpPr>
              <p:nvPr/>
            </p:nvSpPr>
            <p:spPr bwMode="auto">
              <a:xfrm flipH="1" flipV="1">
                <a:off x="2274" y="126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1" name="Line 345"/>
              <p:cNvSpPr>
                <a:spLocks noChangeShapeType="1"/>
              </p:cNvSpPr>
              <p:nvPr/>
            </p:nvSpPr>
            <p:spPr bwMode="auto">
              <a:xfrm flipH="1">
                <a:off x="2254" y="1260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2" name="Line 346"/>
              <p:cNvSpPr>
                <a:spLocks noChangeShapeType="1"/>
              </p:cNvSpPr>
              <p:nvPr/>
            </p:nvSpPr>
            <p:spPr bwMode="auto">
              <a:xfrm flipH="1" flipV="1">
                <a:off x="2235" y="1250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3" name="Line 347"/>
              <p:cNvSpPr>
                <a:spLocks noChangeShapeType="1"/>
              </p:cNvSpPr>
              <p:nvPr/>
            </p:nvSpPr>
            <p:spPr bwMode="auto">
              <a:xfrm flipH="1" flipV="1">
                <a:off x="2215" y="124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4" name="Line 348"/>
              <p:cNvSpPr>
                <a:spLocks noChangeShapeType="1"/>
              </p:cNvSpPr>
              <p:nvPr/>
            </p:nvSpPr>
            <p:spPr bwMode="auto">
              <a:xfrm flipH="1" flipV="1">
                <a:off x="2196" y="123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5" name="Line 349"/>
              <p:cNvSpPr>
                <a:spLocks noChangeShapeType="1"/>
              </p:cNvSpPr>
              <p:nvPr/>
            </p:nvSpPr>
            <p:spPr bwMode="auto">
              <a:xfrm flipH="1">
                <a:off x="2176" y="1225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6" name="Line 350"/>
              <p:cNvSpPr>
                <a:spLocks noChangeShapeType="1"/>
              </p:cNvSpPr>
              <p:nvPr/>
            </p:nvSpPr>
            <p:spPr bwMode="auto">
              <a:xfrm flipH="1" flipV="1">
                <a:off x="2157" y="121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7" name="Line 351"/>
              <p:cNvSpPr>
                <a:spLocks noChangeShapeType="1"/>
              </p:cNvSpPr>
              <p:nvPr/>
            </p:nvSpPr>
            <p:spPr bwMode="auto">
              <a:xfrm flipH="1" flipV="1">
                <a:off x="2137" y="1207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8" name="Line 352"/>
              <p:cNvSpPr>
                <a:spLocks noChangeShapeType="1"/>
              </p:cNvSpPr>
              <p:nvPr/>
            </p:nvSpPr>
            <p:spPr bwMode="auto">
              <a:xfrm flipH="1" flipV="1">
                <a:off x="2118" y="119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9" name="Line 353"/>
              <p:cNvSpPr>
                <a:spLocks noChangeShapeType="1"/>
              </p:cNvSpPr>
              <p:nvPr/>
            </p:nvSpPr>
            <p:spPr bwMode="auto">
              <a:xfrm flipH="1" flipV="1">
                <a:off x="2098" y="119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0" name="Line 354"/>
              <p:cNvSpPr>
                <a:spLocks noChangeShapeType="1"/>
              </p:cNvSpPr>
              <p:nvPr/>
            </p:nvSpPr>
            <p:spPr bwMode="auto">
              <a:xfrm flipH="1">
                <a:off x="2079" y="1183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1" name="Line 355"/>
              <p:cNvSpPr>
                <a:spLocks noChangeShapeType="1"/>
              </p:cNvSpPr>
              <p:nvPr/>
            </p:nvSpPr>
            <p:spPr bwMode="auto">
              <a:xfrm flipH="1" flipV="1">
                <a:off x="2058" y="1173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2" name="Line 356"/>
              <p:cNvSpPr>
                <a:spLocks noChangeShapeType="1"/>
              </p:cNvSpPr>
              <p:nvPr/>
            </p:nvSpPr>
            <p:spPr bwMode="auto">
              <a:xfrm flipH="1" flipV="1">
                <a:off x="2039" y="1165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3" name="Line 357"/>
              <p:cNvSpPr>
                <a:spLocks noChangeShapeType="1"/>
              </p:cNvSpPr>
              <p:nvPr/>
            </p:nvSpPr>
            <p:spPr bwMode="auto">
              <a:xfrm flipH="1" flipV="1">
                <a:off x="2019" y="1156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4" name="Line 358"/>
              <p:cNvSpPr>
                <a:spLocks noChangeShapeType="1"/>
              </p:cNvSpPr>
              <p:nvPr/>
            </p:nvSpPr>
            <p:spPr bwMode="auto">
              <a:xfrm flipH="1" flipV="1">
                <a:off x="2000" y="114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5" name="Line 359"/>
              <p:cNvSpPr>
                <a:spLocks noChangeShapeType="1"/>
              </p:cNvSpPr>
              <p:nvPr/>
            </p:nvSpPr>
            <p:spPr bwMode="auto">
              <a:xfrm flipH="1">
                <a:off x="1980" y="1140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6" name="Line 360"/>
              <p:cNvSpPr>
                <a:spLocks noChangeShapeType="1"/>
              </p:cNvSpPr>
              <p:nvPr/>
            </p:nvSpPr>
            <p:spPr bwMode="auto">
              <a:xfrm flipH="1" flipV="1">
                <a:off x="1961" y="1130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7" name="Line 361"/>
              <p:cNvSpPr>
                <a:spLocks noChangeShapeType="1"/>
              </p:cNvSpPr>
              <p:nvPr/>
            </p:nvSpPr>
            <p:spPr bwMode="auto">
              <a:xfrm flipH="1" flipV="1">
                <a:off x="1941" y="112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8" name="Line 362"/>
              <p:cNvSpPr>
                <a:spLocks noChangeShapeType="1"/>
              </p:cNvSpPr>
              <p:nvPr/>
            </p:nvSpPr>
            <p:spPr bwMode="auto">
              <a:xfrm flipH="1" flipV="1">
                <a:off x="1922" y="111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9" name="Line 363"/>
              <p:cNvSpPr>
                <a:spLocks noChangeShapeType="1"/>
              </p:cNvSpPr>
              <p:nvPr/>
            </p:nvSpPr>
            <p:spPr bwMode="auto">
              <a:xfrm flipH="1">
                <a:off x="1902" y="1105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0" name="Line 364"/>
              <p:cNvSpPr>
                <a:spLocks noChangeShapeType="1"/>
              </p:cNvSpPr>
              <p:nvPr/>
            </p:nvSpPr>
            <p:spPr bwMode="auto">
              <a:xfrm flipH="1" flipV="1">
                <a:off x="1883" y="109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1" name="Line 365"/>
              <p:cNvSpPr>
                <a:spLocks noChangeShapeType="1"/>
              </p:cNvSpPr>
              <p:nvPr/>
            </p:nvSpPr>
            <p:spPr bwMode="auto">
              <a:xfrm flipH="1" flipV="1">
                <a:off x="1862" y="108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2" name="Line 366"/>
              <p:cNvSpPr>
                <a:spLocks noChangeShapeType="1"/>
              </p:cNvSpPr>
              <p:nvPr/>
            </p:nvSpPr>
            <p:spPr bwMode="auto">
              <a:xfrm flipH="1" flipV="1">
                <a:off x="1843" y="1079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3" name="Line 367"/>
              <p:cNvSpPr>
                <a:spLocks noChangeShapeType="1"/>
              </p:cNvSpPr>
              <p:nvPr/>
            </p:nvSpPr>
            <p:spPr bwMode="auto">
              <a:xfrm flipH="1" flipV="1">
                <a:off x="1823" y="1071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4" name="Line 368"/>
              <p:cNvSpPr>
                <a:spLocks noChangeShapeType="1"/>
              </p:cNvSpPr>
              <p:nvPr/>
            </p:nvSpPr>
            <p:spPr bwMode="auto">
              <a:xfrm flipH="1">
                <a:off x="1804" y="1063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5" name="Line 369"/>
              <p:cNvSpPr>
                <a:spLocks noChangeShapeType="1"/>
              </p:cNvSpPr>
              <p:nvPr/>
            </p:nvSpPr>
            <p:spPr bwMode="auto">
              <a:xfrm flipH="1" flipV="1">
                <a:off x="1784" y="105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6" name="Line 370"/>
              <p:cNvSpPr>
                <a:spLocks noChangeShapeType="1"/>
              </p:cNvSpPr>
              <p:nvPr/>
            </p:nvSpPr>
            <p:spPr bwMode="auto">
              <a:xfrm flipV="1">
                <a:off x="1781" y="1050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7" name="Line 371"/>
              <p:cNvSpPr>
                <a:spLocks noChangeShapeType="1"/>
              </p:cNvSpPr>
              <p:nvPr/>
            </p:nvSpPr>
            <p:spPr bwMode="auto">
              <a:xfrm flipV="1">
                <a:off x="1781" y="1028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8" name="Line 372"/>
              <p:cNvSpPr>
                <a:spLocks noChangeShapeType="1"/>
              </p:cNvSpPr>
              <p:nvPr/>
            </p:nvSpPr>
            <p:spPr bwMode="auto">
              <a:xfrm flipV="1">
                <a:off x="1781" y="1007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79" name="Line 373"/>
              <p:cNvSpPr>
                <a:spLocks noChangeShapeType="1"/>
              </p:cNvSpPr>
              <p:nvPr/>
            </p:nvSpPr>
            <p:spPr bwMode="auto">
              <a:xfrm flipV="1">
                <a:off x="1781" y="986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0" name="Line 374"/>
              <p:cNvSpPr>
                <a:spLocks noChangeShapeType="1"/>
              </p:cNvSpPr>
              <p:nvPr/>
            </p:nvSpPr>
            <p:spPr bwMode="auto">
              <a:xfrm flipV="1">
                <a:off x="1781" y="964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1" name="Line 375"/>
              <p:cNvSpPr>
                <a:spLocks noChangeShapeType="1"/>
              </p:cNvSpPr>
              <p:nvPr/>
            </p:nvSpPr>
            <p:spPr bwMode="auto">
              <a:xfrm flipV="1">
                <a:off x="1781" y="943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2" name="Line 376"/>
              <p:cNvSpPr>
                <a:spLocks noChangeShapeType="1"/>
              </p:cNvSpPr>
              <p:nvPr/>
            </p:nvSpPr>
            <p:spPr bwMode="auto">
              <a:xfrm flipV="1">
                <a:off x="1781" y="922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3" name="Line 377"/>
              <p:cNvSpPr>
                <a:spLocks noChangeShapeType="1"/>
              </p:cNvSpPr>
              <p:nvPr/>
            </p:nvSpPr>
            <p:spPr bwMode="auto">
              <a:xfrm flipV="1">
                <a:off x="1781" y="900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4" name="Line 378"/>
              <p:cNvSpPr>
                <a:spLocks noChangeShapeType="1"/>
              </p:cNvSpPr>
              <p:nvPr/>
            </p:nvSpPr>
            <p:spPr bwMode="auto">
              <a:xfrm flipV="1">
                <a:off x="1781" y="879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5" name="Line 379"/>
              <p:cNvSpPr>
                <a:spLocks noChangeShapeType="1"/>
              </p:cNvSpPr>
              <p:nvPr/>
            </p:nvSpPr>
            <p:spPr bwMode="auto">
              <a:xfrm flipV="1">
                <a:off x="1781" y="858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6" name="Line 380"/>
              <p:cNvSpPr>
                <a:spLocks noChangeShapeType="1"/>
              </p:cNvSpPr>
              <p:nvPr/>
            </p:nvSpPr>
            <p:spPr bwMode="auto">
              <a:xfrm flipV="1">
                <a:off x="1781" y="836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7" name="Line 381"/>
              <p:cNvSpPr>
                <a:spLocks noChangeShapeType="1"/>
              </p:cNvSpPr>
              <p:nvPr/>
            </p:nvSpPr>
            <p:spPr bwMode="auto">
              <a:xfrm flipV="1">
                <a:off x="1781" y="815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8" name="Line 382"/>
              <p:cNvSpPr>
                <a:spLocks noChangeShapeType="1"/>
              </p:cNvSpPr>
              <p:nvPr/>
            </p:nvSpPr>
            <p:spPr bwMode="auto">
              <a:xfrm flipV="1">
                <a:off x="1781" y="794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9" name="Line 383"/>
              <p:cNvSpPr>
                <a:spLocks noChangeShapeType="1"/>
              </p:cNvSpPr>
              <p:nvPr/>
            </p:nvSpPr>
            <p:spPr bwMode="auto">
              <a:xfrm flipV="1">
                <a:off x="1781" y="772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0" name="Line 384"/>
              <p:cNvSpPr>
                <a:spLocks noChangeShapeType="1"/>
              </p:cNvSpPr>
              <p:nvPr/>
            </p:nvSpPr>
            <p:spPr bwMode="auto">
              <a:xfrm flipV="1">
                <a:off x="1781" y="751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1" name="Line 385"/>
              <p:cNvSpPr>
                <a:spLocks noChangeShapeType="1"/>
              </p:cNvSpPr>
              <p:nvPr/>
            </p:nvSpPr>
            <p:spPr bwMode="auto">
              <a:xfrm flipV="1">
                <a:off x="1781" y="730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2" name="Line 386"/>
              <p:cNvSpPr>
                <a:spLocks noChangeShapeType="1"/>
              </p:cNvSpPr>
              <p:nvPr/>
            </p:nvSpPr>
            <p:spPr bwMode="auto">
              <a:xfrm flipV="1">
                <a:off x="1781" y="708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3" name="Line 387"/>
              <p:cNvSpPr>
                <a:spLocks noChangeShapeType="1"/>
              </p:cNvSpPr>
              <p:nvPr/>
            </p:nvSpPr>
            <p:spPr bwMode="auto">
              <a:xfrm flipV="1">
                <a:off x="1781" y="687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4" name="Line 388"/>
              <p:cNvSpPr>
                <a:spLocks noChangeShapeType="1"/>
              </p:cNvSpPr>
              <p:nvPr/>
            </p:nvSpPr>
            <p:spPr bwMode="auto">
              <a:xfrm flipV="1">
                <a:off x="1781" y="665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5" name="Line 389"/>
              <p:cNvSpPr>
                <a:spLocks noChangeShapeType="1"/>
              </p:cNvSpPr>
              <p:nvPr/>
            </p:nvSpPr>
            <p:spPr bwMode="auto">
              <a:xfrm flipV="1">
                <a:off x="1781" y="644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6" name="Line 390"/>
              <p:cNvSpPr>
                <a:spLocks noChangeShapeType="1"/>
              </p:cNvSpPr>
              <p:nvPr/>
            </p:nvSpPr>
            <p:spPr bwMode="auto">
              <a:xfrm flipV="1">
                <a:off x="1781" y="623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7" name="Line 391"/>
              <p:cNvSpPr>
                <a:spLocks noChangeShapeType="1"/>
              </p:cNvSpPr>
              <p:nvPr/>
            </p:nvSpPr>
            <p:spPr bwMode="auto">
              <a:xfrm flipV="1">
                <a:off x="1781" y="601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8" name="Line 392"/>
              <p:cNvSpPr>
                <a:spLocks noChangeShapeType="1"/>
              </p:cNvSpPr>
              <p:nvPr/>
            </p:nvSpPr>
            <p:spPr bwMode="auto">
              <a:xfrm flipV="1">
                <a:off x="1781" y="580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9" name="Line 393"/>
              <p:cNvSpPr>
                <a:spLocks noChangeShapeType="1"/>
              </p:cNvSpPr>
              <p:nvPr/>
            </p:nvSpPr>
            <p:spPr bwMode="auto">
              <a:xfrm flipV="1">
                <a:off x="1781" y="559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0" name="Line 394"/>
              <p:cNvSpPr>
                <a:spLocks noChangeShapeType="1"/>
              </p:cNvSpPr>
              <p:nvPr/>
            </p:nvSpPr>
            <p:spPr bwMode="auto">
              <a:xfrm flipV="1">
                <a:off x="1781" y="537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1" name="Line 395"/>
              <p:cNvSpPr>
                <a:spLocks noChangeShapeType="1"/>
              </p:cNvSpPr>
              <p:nvPr/>
            </p:nvSpPr>
            <p:spPr bwMode="auto">
              <a:xfrm flipV="1">
                <a:off x="1781" y="516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2" name="Line 396"/>
              <p:cNvSpPr>
                <a:spLocks noChangeShapeType="1"/>
              </p:cNvSpPr>
              <p:nvPr/>
            </p:nvSpPr>
            <p:spPr bwMode="auto">
              <a:xfrm flipV="1">
                <a:off x="1781" y="495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3" name="Line 397"/>
              <p:cNvSpPr>
                <a:spLocks noChangeShapeType="1"/>
              </p:cNvSpPr>
              <p:nvPr/>
            </p:nvSpPr>
            <p:spPr bwMode="auto">
              <a:xfrm flipV="1">
                <a:off x="1781" y="473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4" name="Line 398"/>
              <p:cNvSpPr>
                <a:spLocks noChangeShapeType="1"/>
              </p:cNvSpPr>
              <p:nvPr/>
            </p:nvSpPr>
            <p:spPr bwMode="auto">
              <a:xfrm flipV="1">
                <a:off x="1781" y="452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5" name="Line 399"/>
              <p:cNvSpPr>
                <a:spLocks noChangeShapeType="1"/>
              </p:cNvSpPr>
              <p:nvPr/>
            </p:nvSpPr>
            <p:spPr bwMode="auto">
              <a:xfrm flipV="1">
                <a:off x="1781" y="431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6" name="Line 400"/>
              <p:cNvSpPr>
                <a:spLocks noChangeShapeType="1"/>
              </p:cNvSpPr>
              <p:nvPr/>
            </p:nvSpPr>
            <p:spPr bwMode="auto">
              <a:xfrm flipV="1">
                <a:off x="1781" y="409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7" name="Line 401"/>
              <p:cNvSpPr>
                <a:spLocks noChangeShapeType="1"/>
              </p:cNvSpPr>
              <p:nvPr/>
            </p:nvSpPr>
            <p:spPr bwMode="auto">
              <a:xfrm flipV="1">
                <a:off x="1781" y="388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8" name="Line 402"/>
              <p:cNvSpPr>
                <a:spLocks noChangeShapeType="1"/>
              </p:cNvSpPr>
              <p:nvPr/>
            </p:nvSpPr>
            <p:spPr bwMode="auto">
              <a:xfrm flipH="1">
                <a:off x="3078" y="126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9" name="Line 403"/>
              <p:cNvSpPr>
                <a:spLocks noChangeShapeType="1"/>
              </p:cNvSpPr>
              <p:nvPr/>
            </p:nvSpPr>
            <p:spPr bwMode="auto">
              <a:xfrm flipH="1" flipV="1">
                <a:off x="3058" y="125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0" name="Line 404"/>
              <p:cNvSpPr>
                <a:spLocks noChangeShapeType="1"/>
              </p:cNvSpPr>
              <p:nvPr/>
            </p:nvSpPr>
            <p:spPr bwMode="auto">
              <a:xfrm flipH="1" flipV="1">
                <a:off x="3039" y="1242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1" name="Line 405"/>
              <p:cNvSpPr>
                <a:spLocks noChangeShapeType="1"/>
              </p:cNvSpPr>
              <p:nvPr/>
            </p:nvSpPr>
            <p:spPr bwMode="auto">
              <a:xfrm flipH="1" flipV="1">
                <a:off x="3019" y="123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2" name="Group 607"/>
            <p:cNvGrpSpPr>
              <a:grpSpLocks/>
            </p:cNvGrpSpPr>
            <p:nvPr/>
          </p:nvGrpSpPr>
          <p:grpSpPr bwMode="auto">
            <a:xfrm>
              <a:off x="1291" y="242"/>
              <a:ext cx="1785" cy="1016"/>
              <a:chOff x="1291" y="242"/>
              <a:chExt cx="1785" cy="1016"/>
            </a:xfrm>
          </p:grpSpPr>
          <p:sp>
            <p:nvSpPr>
              <p:cNvPr id="312" name="Line 407"/>
              <p:cNvSpPr>
                <a:spLocks noChangeShapeType="1"/>
              </p:cNvSpPr>
              <p:nvPr/>
            </p:nvSpPr>
            <p:spPr bwMode="auto">
              <a:xfrm flipH="1">
                <a:off x="3000" y="122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3" name="Line 408"/>
              <p:cNvSpPr>
                <a:spLocks noChangeShapeType="1"/>
              </p:cNvSpPr>
              <p:nvPr/>
            </p:nvSpPr>
            <p:spPr bwMode="auto">
              <a:xfrm flipH="1" flipV="1">
                <a:off x="2980" y="121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4" name="Line 409"/>
              <p:cNvSpPr>
                <a:spLocks noChangeShapeType="1"/>
              </p:cNvSpPr>
              <p:nvPr/>
            </p:nvSpPr>
            <p:spPr bwMode="auto">
              <a:xfrm flipH="1" flipV="1">
                <a:off x="2961" y="1207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5" name="Line 410"/>
              <p:cNvSpPr>
                <a:spLocks noChangeShapeType="1"/>
              </p:cNvSpPr>
              <p:nvPr/>
            </p:nvSpPr>
            <p:spPr bwMode="auto">
              <a:xfrm flipH="1" flipV="1">
                <a:off x="2940" y="1199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6" name="Line 411"/>
              <p:cNvSpPr>
                <a:spLocks noChangeShapeType="1"/>
              </p:cNvSpPr>
              <p:nvPr/>
            </p:nvSpPr>
            <p:spPr bwMode="auto">
              <a:xfrm flipH="1" flipV="1">
                <a:off x="2921" y="119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7" name="Line 412"/>
              <p:cNvSpPr>
                <a:spLocks noChangeShapeType="1"/>
              </p:cNvSpPr>
              <p:nvPr/>
            </p:nvSpPr>
            <p:spPr bwMode="auto">
              <a:xfrm flipH="1">
                <a:off x="2901" y="1183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8" name="Line 413"/>
              <p:cNvSpPr>
                <a:spLocks noChangeShapeType="1"/>
              </p:cNvSpPr>
              <p:nvPr/>
            </p:nvSpPr>
            <p:spPr bwMode="auto">
              <a:xfrm flipH="1" flipV="1">
                <a:off x="2882" y="1173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9" name="Line 414"/>
              <p:cNvSpPr>
                <a:spLocks noChangeShapeType="1"/>
              </p:cNvSpPr>
              <p:nvPr/>
            </p:nvSpPr>
            <p:spPr bwMode="auto">
              <a:xfrm flipH="1" flipV="1">
                <a:off x="2862" y="116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0" name="Line 415"/>
              <p:cNvSpPr>
                <a:spLocks noChangeShapeType="1"/>
              </p:cNvSpPr>
              <p:nvPr/>
            </p:nvSpPr>
            <p:spPr bwMode="auto">
              <a:xfrm flipH="1" flipV="1">
                <a:off x="2843" y="1156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1" name="Line 416"/>
              <p:cNvSpPr>
                <a:spLocks noChangeShapeType="1"/>
              </p:cNvSpPr>
              <p:nvPr/>
            </p:nvSpPr>
            <p:spPr bwMode="auto">
              <a:xfrm flipH="1" flipV="1">
                <a:off x="2823" y="114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2" name="Line 417"/>
              <p:cNvSpPr>
                <a:spLocks noChangeShapeType="1"/>
              </p:cNvSpPr>
              <p:nvPr/>
            </p:nvSpPr>
            <p:spPr bwMode="auto">
              <a:xfrm flipH="1">
                <a:off x="2804" y="114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3" name="Line 418"/>
              <p:cNvSpPr>
                <a:spLocks noChangeShapeType="1"/>
              </p:cNvSpPr>
              <p:nvPr/>
            </p:nvSpPr>
            <p:spPr bwMode="auto">
              <a:xfrm flipH="1" flipV="1">
                <a:off x="2784" y="1130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4" name="Line 419"/>
              <p:cNvSpPr>
                <a:spLocks noChangeShapeType="1"/>
              </p:cNvSpPr>
              <p:nvPr/>
            </p:nvSpPr>
            <p:spPr bwMode="auto">
              <a:xfrm flipH="1" flipV="1">
                <a:off x="2765" y="1122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5" name="Line 420"/>
              <p:cNvSpPr>
                <a:spLocks noChangeShapeType="1"/>
              </p:cNvSpPr>
              <p:nvPr/>
            </p:nvSpPr>
            <p:spPr bwMode="auto">
              <a:xfrm flipH="1" flipV="1">
                <a:off x="2745" y="111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6" name="Line 421"/>
              <p:cNvSpPr>
                <a:spLocks noChangeShapeType="1"/>
              </p:cNvSpPr>
              <p:nvPr/>
            </p:nvSpPr>
            <p:spPr bwMode="auto">
              <a:xfrm flipH="1">
                <a:off x="2726" y="1105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7" name="Line 422"/>
              <p:cNvSpPr>
                <a:spLocks noChangeShapeType="1"/>
              </p:cNvSpPr>
              <p:nvPr/>
            </p:nvSpPr>
            <p:spPr bwMode="auto">
              <a:xfrm flipH="1" flipV="1">
                <a:off x="2705" y="1096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8" name="Line 423"/>
              <p:cNvSpPr>
                <a:spLocks noChangeShapeType="1"/>
              </p:cNvSpPr>
              <p:nvPr/>
            </p:nvSpPr>
            <p:spPr bwMode="auto">
              <a:xfrm flipH="1" flipV="1">
                <a:off x="2686" y="108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9" name="Line 424"/>
              <p:cNvSpPr>
                <a:spLocks noChangeShapeType="1"/>
              </p:cNvSpPr>
              <p:nvPr/>
            </p:nvSpPr>
            <p:spPr bwMode="auto">
              <a:xfrm flipH="1" flipV="1">
                <a:off x="2666" y="1079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0" name="Line 425"/>
              <p:cNvSpPr>
                <a:spLocks noChangeShapeType="1"/>
              </p:cNvSpPr>
              <p:nvPr/>
            </p:nvSpPr>
            <p:spPr bwMode="auto">
              <a:xfrm flipH="1" flipV="1">
                <a:off x="2647" y="1071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1" name="Line 426"/>
              <p:cNvSpPr>
                <a:spLocks noChangeShapeType="1"/>
              </p:cNvSpPr>
              <p:nvPr/>
            </p:nvSpPr>
            <p:spPr bwMode="auto">
              <a:xfrm flipH="1">
                <a:off x="2627" y="1063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2" name="Line 427"/>
              <p:cNvSpPr>
                <a:spLocks noChangeShapeType="1"/>
              </p:cNvSpPr>
              <p:nvPr/>
            </p:nvSpPr>
            <p:spPr bwMode="auto">
              <a:xfrm flipH="1" flipV="1">
                <a:off x="2608" y="105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3" name="Line 428"/>
              <p:cNvSpPr>
                <a:spLocks noChangeShapeType="1"/>
              </p:cNvSpPr>
              <p:nvPr/>
            </p:nvSpPr>
            <p:spPr bwMode="auto">
              <a:xfrm flipH="1" flipV="1">
                <a:off x="2588" y="104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4" name="Line 429"/>
              <p:cNvSpPr>
                <a:spLocks noChangeShapeType="1"/>
              </p:cNvSpPr>
              <p:nvPr/>
            </p:nvSpPr>
            <p:spPr bwMode="auto">
              <a:xfrm flipH="1" flipV="1">
                <a:off x="2569" y="1037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5" name="Line 430"/>
              <p:cNvSpPr>
                <a:spLocks noChangeShapeType="1"/>
              </p:cNvSpPr>
              <p:nvPr/>
            </p:nvSpPr>
            <p:spPr bwMode="auto">
              <a:xfrm flipH="1" flipV="1">
                <a:off x="2549" y="1028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6" name="Line 431"/>
              <p:cNvSpPr>
                <a:spLocks noChangeShapeType="1"/>
              </p:cNvSpPr>
              <p:nvPr/>
            </p:nvSpPr>
            <p:spPr bwMode="auto">
              <a:xfrm flipH="1" flipV="1">
                <a:off x="2530" y="101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7" name="Line 432"/>
              <p:cNvSpPr>
                <a:spLocks noChangeShapeType="1"/>
              </p:cNvSpPr>
              <p:nvPr/>
            </p:nvSpPr>
            <p:spPr bwMode="auto">
              <a:xfrm flipH="1" flipV="1">
                <a:off x="2509" y="1011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8" name="Line 433"/>
              <p:cNvSpPr>
                <a:spLocks noChangeShapeType="1"/>
              </p:cNvSpPr>
              <p:nvPr/>
            </p:nvSpPr>
            <p:spPr bwMode="auto">
              <a:xfrm flipH="1" flipV="1">
                <a:off x="2490" y="1002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9" name="Line 434"/>
              <p:cNvSpPr>
                <a:spLocks noChangeShapeType="1"/>
              </p:cNvSpPr>
              <p:nvPr/>
            </p:nvSpPr>
            <p:spPr bwMode="auto">
              <a:xfrm flipH="1" flipV="1">
                <a:off x="2470" y="994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0" name="Line 435"/>
              <p:cNvSpPr>
                <a:spLocks noChangeShapeType="1"/>
              </p:cNvSpPr>
              <p:nvPr/>
            </p:nvSpPr>
            <p:spPr bwMode="auto">
              <a:xfrm flipH="1">
                <a:off x="2451" y="986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1" name="Line 436"/>
              <p:cNvSpPr>
                <a:spLocks noChangeShapeType="1"/>
              </p:cNvSpPr>
              <p:nvPr/>
            </p:nvSpPr>
            <p:spPr bwMode="auto">
              <a:xfrm flipH="1" flipV="1">
                <a:off x="2431" y="976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2" name="Line 437"/>
              <p:cNvSpPr>
                <a:spLocks noChangeShapeType="1"/>
              </p:cNvSpPr>
              <p:nvPr/>
            </p:nvSpPr>
            <p:spPr bwMode="auto">
              <a:xfrm flipH="1" flipV="1">
                <a:off x="2412" y="96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3" name="Line 438"/>
              <p:cNvSpPr>
                <a:spLocks noChangeShapeType="1"/>
              </p:cNvSpPr>
              <p:nvPr/>
            </p:nvSpPr>
            <p:spPr bwMode="auto">
              <a:xfrm flipH="1" flipV="1">
                <a:off x="2392" y="96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4" name="Line 439"/>
              <p:cNvSpPr>
                <a:spLocks noChangeShapeType="1"/>
              </p:cNvSpPr>
              <p:nvPr/>
            </p:nvSpPr>
            <p:spPr bwMode="auto">
              <a:xfrm flipH="1" flipV="1">
                <a:off x="2373" y="95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5" name="Line 440"/>
              <p:cNvSpPr>
                <a:spLocks noChangeShapeType="1"/>
              </p:cNvSpPr>
              <p:nvPr/>
            </p:nvSpPr>
            <p:spPr bwMode="auto">
              <a:xfrm flipH="1">
                <a:off x="2353" y="943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6" name="Line 441"/>
              <p:cNvSpPr>
                <a:spLocks noChangeShapeType="1"/>
              </p:cNvSpPr>
              <p:nvPr/>
            </p:nvSpPr>
            <p:spPr bwMode="auto">
              <a:xfrm flipH="1" flipV="1">
                <a:off x="2334" y="933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7" name="Line 442"/>
              <p:cNvSpPr>
                <a:spLocks noChangeShapeType="1"/>
              </p:cNvSpPr>
              <p:nvPr/>
            </p:nvSpPr>
            <p:spPr bwMode="auto">
              <a:xfrm flipH="1" flipV="1">
                <a:off x="2314" y="92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8" name="Line 443"/>
              <p:cNvSpPr>
                <a:spLocks noChangeShapeType="1"/>
              </p:cNvSpPr>
              <p:nvPr/>
            </p:nvSpPr>
            <p:spPr bwMode="auto">
              <a:xfrm flipH="1" flipV="1">
                <a:off x="2295" y="917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9" name="Line 444"/>
              <p:cNvSpPr>
                <a:spLocks noChangeShapeType="1"/>
              </p:cNvSpPr>
              <p:nvPr/>
            </p:nvSpPr>
            <p:spPr bwMode="auto">
              <a:xfrm flipH="1">
                <a:off x="2274" y="909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0" name="Line 445"/>
              <p:cNvSpPr>
                <a:spLocks noChangeShapeType="1"/>
              </p:cNvSpPr>
              <p:nvPr/>
            </p:nvSpPr>
            <p:spPr bwMode="auto">
              <a:xfrm flipV="1">
                <a:off x="2271" y="904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1" name="Line 446"/>
              <p:cNvSpPr>
                <a:spLocks noChangeShapeType="1"/>
              </p:cNvSpPr>
              <p:nvPr/>
            </p:nvSpPr>
            <p:spPr bwMode="auto">
              <a:xfrm flipV="1">
                <a:off x="2271" y="882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2" name="Line 447"/>
              <p:cNvSpPr>
                <a:spLocks noChangeShapeType="1"/>
              </p:cNvSpPr>
              <p:nvPr/>
            </p:nvSpPr>
            <p:spPr bwMode="auto">
              <a:xfrm flipV="1">
                <a:off x="2271" y="861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3" name="Line 448"/>
              <p:cNvSpPr>
                <a:spLocks noChangeShapeType="1"/>
              </p:cNvSpPr>
              <p:nvPr/>
            </p:nvSpPr>
            <p:spPr bwMode="auto">
              <a:xfrm flipV="1">
                <a:off x="2271" y="840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4" name="Line 449"/>
              <p:cNvSpPr>
                <a:spLocks noChangeShapeType="1"/>
              </p:cNvSpPr>
              <p:nvPr/>
            </p:nvSpPr>
            <p:spPr bwMode="auto">
              <a:xfrm flipV="1">
                <a:off x="2271" y="818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5" name="Line 450"/>
              <p:cNvSpPr>
                <a:spLocks noChangeShapeType="1"/>
              </p:cNvSpPr>
              <p:nvPr/>
            </p:nvSpPr>
            <p:spPr bwMode="auto">
              <a:xfrm flipV="1">
                <a:off x="2271" y="797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6" name="Line 451"/>
              <p:cNvSpPr>
                <a:spLocks noChangeShapeType="1"/>
              </p:cNvSpPr>
              <p:nvPr/>
            </p:nvSpPr>
            <p:spPr bwMode="auto">
              <a:xfrm flipV="1">
                <a:off x="2271" y="776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7" name="Line 452"/>
              <p:cNvSpPr>
                <a:spLocks noChangeShapeType="1"/>
              </p:cNvSpPr>
              <p:nvPr/>
            </p:nvSpPr>
            <p:spPr bwMode="auto">
              <a:xfrm flipV="1">
                <a:off x="2271" y="754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8" name="Line 453"/>
              <p:cNvSpPr>
                <a:spLocks noChangeShapeType="1"/>
              </p:cNvSpPr>
              <p:nvPr/>
            </p:nvSpPr>
            <p:spPr bwMode="auto">
              <a:xfrm flipV="1">
                <a:off x="2271" y="733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9" name="Line 454"/>
              <p:cNvSpPr>
                <a:spLocks noChangeShapeType="1"/>
              </p:cNvSpPr>
              <p:nvPr/>
            </p:nvSpPr>
            <p:spPr bwMode="auto">
              <a:xfrm flipV="1">
                <a:off x="2271" y="712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0" name="Line 455"/>
              <p:cNvSpPr>
                <a:spLocks noChangeShapeType="1"/>
              </p:cNvSpPr>
              <p:nvPr/>
            </p:nvSpPr>
            <p:spPr bwMode="auto">
              <a:xfrm flipV="1">
                <a:off x="2271" y="690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1" name="Line 456"/>
              <p:cNvSpPr>
                <a:spLocks noChangeShapeType="1"/>
              </p:cNvSpPr>
              <p:nvPr/>
            </p:nvSpPr>
            <p:spPr bwMode="auto">
              <a:xfrm flipV="1">
                <a:off x="2271" y="669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2" name="Line 457"/>
              <p:cNvSpPr>
                <a:spLocks noChangeShapeType="1"/>
              </p:cNvSpPr>
              <p:nvPr/>
            </p:nvSpPr>
            <p:spPr bwMode="auto">
              <a:xfrm flipV="1">
                <a:off x="2271" y="648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3" name="Line 458"/>
              <p:cNvSpPr>
                <a:spLocks noChangeShapeType="1"/>
              </p:cNvSpPr>
              <p:nvPr/>
            </p:nvSpPr>
            <p:spPr bwMode="auto">
              <a:xfrm flipV="1">
                <a:off x="2271" y="626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4" name="Line 459"/>
              <p:cNvSpPr>
                <a:spLocks noChangeShapeType="1"/>
              </p:cNvSpPr>
              <p:nvPr/>
            </p:nvSpPr>
            <p:spPr bwMode="auto">
              <a:xfrm flipV="1">
                <a:off x="2271" y="605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5" name="Line 460"/>
              <p:cNvSpPr>
                <a:spLocks noChangeShapeType="1"/>
              </p:cNvSpPr>
              <p:nvPr/>
            </p:nvSpPr>
            <p:spPr bwMode="auto">
              <a:xfrm flipV="1">
                <a:off x="2271" y="584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6" name="Line 461"/>
              <p:cNvSpPr>
                <a:spLocks noChangeShapeType="1"/>
              </p:cNvSpPr>
              <p:nvPr/>
            </p:nvSpPr>
            <p:spPr bwMode="auto">
              <a:xfrm flipV="1">
                <a:off x="2271" y="562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7" name="Line 462"/>
              <p:cNvSpPr>
                <a:spLocks noChangeShapeType="1"/>
              </p:cNvSpPr>
              <p:nvPr/>
            </p:nvSpPr>
            <p:spPr bwMode="auto">
              <a:xfrm flipV="1">
                <a:off x="2271" y="541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8" name="Line 463"/>
              <p:cNvSpPr>
                <a:spLocks noChangeShapeType="1"/>
              </p:cNvSpPr>
              <p:nvPr/>
            </p:nvSpPr>
            <p:spPr bwMode="auto">
              <a:xfrm flipV="1">
                <a:off x="2271" y="520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9" name="Line 464"/>
              <p:cNvSpPr>
                <a:spLocks noChangeShapeType="1"/>
              </p:cNvSpPr>
              <p:nvPr/>
            </p:nvSpPr>
            <p:spPr bwMode="auto">
              <a:xfrm flipV="1">
                <a:off x="2271" y="498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0" name="Line 465"/>
              <p:cNvSpPr>
                <a:spLocks noChangeShapeType="1"/>
              </p:cNvSpPr>
              <p:nvPr/>
            </p:nvSpPr>
            <p:spPr bwMode="auto">
              <a:xfrm flipV="1">
                <a:off x="2271" y="477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1" name="Line 466"/>
              <p:cNvSpPr>
                <a:spLocks noChangeShapeType="1"/>
              </p:cNvSpPr>
              <p:nvPr/>
            </p:nvSpPr>
            <p:spPr bwMode="auto">
              <a:xfrm flipV="1">
                <a:off x="2271" y="456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2" name="Line 467"/>
              <p:cNvSpPr>
                <a:spLocks noChangeShapeType="1"/>
              </p:cNvSpPr>
              <p:nvPr/>
            </p:nvSpPr>
            <p:spPr bwMode="auto">
              <a:xfrm flipV="1">
                <a:off x="2271" y="434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3" name="Line 468"/>
              <p:cNvSpPr>
                <a:spLocks noChangeShapeType="1"/>
              </p:cNvSpPr>
              <p:nvPr/>
            </p:nvSpPr>
            <p:spPr bwMode="auto">
              <a:xfrm flipV="1">
                <a:off x="2271" y="413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4" name="Line 469"/>
              <p:cNvSpPr>
                <a:spLocks noChangeShapeType="1"/>
              </p:cNvSpPr>
              <p:nvPr/>
            </p:nvSpPr>
            <p:spPr bwMode="auto">
              <a:xfrm flipV="1">
                <a:off x="2271" y="392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5" name="Line 470"/>
              <p:cNvSpPr>
                <a:spLocks noChangeShapeType="1"/>
              </p:cNvSpPr>
              <p:nvPr/>
            </p:nvSpPr>
            <p:spPr bwMode="auto">
              <a:xfrm flipV="1">
                <a:off x="2271" y="370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6" name="Line 471"/>
              <p:cNvSpPr>
                <a:spLocks noChangeShapeType="1"/>
              </p:cNvSpPr>
              <p:nvPr/>
            </p:nvSpPr>
            <p:spPr bwMode="auto">
              <a:xfrm flipV="1">
                <a:off x="2271" y="349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7" name="Line 472"/>
              <p:cNvSpPr>
                <a:spLocks noChangeShapeType="1"/>
              </p:cNvSpPr>
              <p:nvPr/>
            </p:nvSpPr>
            <p:spPr bwMode="auto">
              <a:xfrm flipV="1">
                <a:off x="2271" y="328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8" name="Line 473"/>
              <p:cNvSpPr>
                <a:spLocks noChangeShapeType="1"/>
              </p:cNvSpPr>
              <p:nvPr/>
            </p:nvSpPr>
            <p:spPr bwMode="auto">
              <a:xfrm flipV="1">
                <a:off x="2271" y="306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9" name="Line 474"/>
              <p:cNvSpPr>
                <a:spLocks noChangeShapeType="1"/>
              </p:cNvSpPr>
              <p:nvPr/>
            </p:nvSpPr>
            <p:spPr bwMode="auto">
              <a:xfrm flipV="1">
                <a:off x="2271" y="285"/>
                <a:ext cx="0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0" name="Line 475"/>
              <p:cNvSpPr>
                <a:spLocks noChangeShapeType="1"/>
              </p:cNvSpPr>
              <p:nvPr/>
            </p:nvSpPr>
            <p:spPr bwMode="auto">
              <a:xfrm flipV="1">
                <a:off x="2271" y="263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1" name="Line 476"/>
              <p:cNvSpPr>
                <a:spLocks noChangeShapeType="1"/>
              </p:cNvSpPr>
              <p:nvPr/>
            </p:nvSpPr>
            <p:spPr bwMode="auto">
              <a:xfrm flipV="1">
                <a:off x="2271" y="242"/>
                <a:ext cx="0" cy="3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2" name="Line 477"/>
              <p:cNvSpPr>
                <a:spLocks noChangeShapeType="1"/>
              </p:cNvSpPr>
              <p:nvPr/>
            </p:nvSpPr>
            <p:spPr bwMode="auto">
              <a:xfrm flipV="1">
                <a:off x="1291" y="1197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3" name="Line 478"/>
              <p:cNvSpPr>
                <a:spLocks noChangeShapeType="1"/>
              </p:cNvSpPr>
              <p:nvPr/>
            </p:nvSpPr>
            <p:spPr bwMode="auto">
              <a:xfrm flipV="1">
                <a:off x="1312" y="119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4" name="Line 479"/>
              <p:cNvSpPr>
                <a:spLocks noChangeShapeType="1"/>
              </p:cNvSpPr>
              <p:nvPr/>
            </p:nvSpPr>
            <p:spPr bwMode="auto">
              <a:xfrm flipV="1">
                <a:off x="1332" y="118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5" name="Line 480"/>
              <p:cNvSpPr>
                <a:spLocks noChangeShapeType="1"/>
              </p:cNvSpPr>
              <p:nvPr/>
            </p:nvSpPr>
            <p:spPr bwMode="auto">
              <a:xfrm flipV="1">
                <a:off x="1352" y="117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6" name="Line 481"/>
              <p:cNvSpPr>
                <a:spLocks noChangeShapeType="1"/>
              </p:cNvSpPr>
              <p:nvPr/>
            </p:nvSpPr>
            <p:spPr bwMode="auto">
              <a:xfrm>
                <a:off x="1373" y="1173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7" name="Line 482"/>
              <p:cNvSpPr>
                <a:spLocks noChangeShapeType="1"/>
              </p:cNvSpPr>
              <p:nvPr/>
            </p:nvSpPr>
            <p:spPr bwMode="auto">
              <a:xfrm>
                <a:off x="1393" y="1167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8" name="Line 483"/>
              <p:cNvSpPr>
                <a:spLocks noChangeShapeType="1"/>
              </p:cNvSpPr>
              <p:nvPr/>
            </p:nvSpPr>
            <p:spPr bwMode="auto">
              <a:xfrm>
                <a:off x="1414" y="1161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9" name="Line 484"/>
              <p:cNvSpPr>
                <a:spLocks noChangeShapeType="1"/>
              </p:cNvSpPr>
              <p:nvPr/>
            </p:nvSpPr>
            <p:spPr bwMode="auto">
              <a:xfrm flipV="1">
                <a:off x="1434" y="115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0" name="Line 485"/>
              <p:cNvSpPr>
                <a:spLocks noChangeShapeType="1"/>
              </p:cNvSpPr>
              <p:nvPr/>
            </p:nvSpPr>
            <p:spPr bwMode="auto">
              <a:xfrm flipV="1">
                <a:off x="1455" y="114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1" name="Line 486"/>
              <p:cNvSpPr>
                <a:spLocks noChangeShapeType="1"/>
              </p:cNvSpPr>
              <p:nvPr/>
            </p:nvSpPr>
            <p:spPr bwMode="auto">
              <a:xfrm flipV="1">
                <a:off x="1475" y="1142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2" name="Line 487"/>
              <p:cNvSpPr>
                <a:spLocks noChangeShapeType="1"/>
              </p:cNvSpPr>
              <p:nvPr/>
            </p:nvSpPr>
            <p:spPr bwMode="auto">
              <a:xfrm flipV="1">
                <a:off x="1496" y="113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3" name="Line 488"/>
              <p:cNvSpPr>
                <a:spLocks noChangeShapeType="1"/>
              </p:cNvSpPr>
              <p:nvPr/>
            </p:nvSpPr>
            <p:spPr bwMode="auto">
              <a:xfrm flipV="1">
                <a:off x="1516" y="1130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4" name="Line 489"/>
              <p:cNvSpPr>
                <a:spLocks noChangeShapeType="1"/>
              </p:cNvSpPr>
              <p:nvPr/>
            </p:nvSpPr>
            <p:spPr bwMode="auto">
              <a:xfrm>
                <a:off x="1537" y="1124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5" name="Line 490"/>
              <p:cNvSpPr>
                <a:spLocks noChangeShapeType="1"/>
              </p:cNvSpPr>
              <p:nvPr/>
            </p:nvSpPr>
            <p:spPr bwMode="auto">
              <a:xfrm>
                <a:off x="1557" y="1118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6" name="Line 491"/>
              <p:cNvSpPr>
                <a:spLocks noChangeShapeType="1"/>
              </p:cNvSpPr>
              <p:nvPr/>
            </p:nvSpPr>
            <p:spPr bwMode="auto">
              <a:xfrm>
                <a:off x="1577" y="1113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7" name="Line 492"/>
              <p:cNvSpPr>
                <a:spLocks noChangeShapeType="1"/>
              </p:cNvSpPr>
              <p:nvPr/>
            </p:nvSpPr>
            <p:spPr bwMode="auto">
              <a:xfrm flipV="1">
                <a:off x="1598" y="1105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8" name="Line 493"/>
              <p:cNvSpPr>
                <a:spLocks noChangeShapeType="1"/>
              </p:cNvSpPr>
              <p:nvPr/>
            </p:nvSpPr>
            <p:spPr bwMode="auto">
              <a:xfrm flipV="1">
                <a:off x="1619" y="110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9" name="Line 494"/>
              <p:cNvSpPr>
                <a:spLocks noChangeShapeType="1"/>
              </p:cNvSpPr>
              <p:nvPr/>
            </p:nvSpPr>
            <p:spPr bwMode="auto">
              <a:xfrm flipV="1">
                <a:off x="1639" y="1094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0" name="Line 495"/>
              <p:cNvSpPr>
                <a:spLocks noChangeShapeType="1"/>
              </p:cNvSpPr>
              <p:nvPr/>
            </p:nvSpPr>
            <p:spPr bwMode="auto">
              <a:xfrm flipV="1">
                <a:off x="1659" y="108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1" name="Line 496"/>
              <p:cNvSpPr>
                <a:spLocks noChangeShapeType="1"/>
              </p:cNvSpPr>
              <p:nvPr/>
            </p:nvSpPr>
            <p:spPr bwMode="auto">
              <a:xfrm>
                <a:off x="1680" y="1082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2" name="Line 497"/>
              <p:cNvSpPr>
                <a:spLocks noChangeShapeType="1"/>
              </p:cNvSpPr>
              <p:nvPr/>
            </p:nvSpPr>
            <p:spPr bwMode="auto">
              <a:xfrm>
                <a:off x="1701" y="1076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3" name="Line 498"/>
              <p:cNvSpPr>
                <a:spLocks noChangeShapeType="1"/>
              </p:cNvSpPr>
              <p:nvPr/>
            </p:nvSpPr>
            <p:spPr bwMode="auto">
              <a:xfrm>
                <a:off x="1721" y="1070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4" name="Line 499"/>
              <p:cNvSpPr>
                <a:spLocks noChangeShapeType="1"/>
              </p:cNvSpPr>
              <p:nvPr/>
            </p:nvSpPr>
            <p:spPr bwMode="auto">
              <a:xfrm flipV="1">
                <a:off x="1741" y="1063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5" name="Line 500"/>
              <p:cNvSpPr>
                <a:spLocks noChangeShapeType="1"/>
              </p:cNvSpPr>
              <p:nvPr/>
            </p:nvSpPr>
            <p:spPr bwMode="auto">
              <a:xfrm flipV="1">
                <a:off x="1762" y="1057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6" name="Line 501"/>
              <p:cNvSpPr>
                <a:spLocks noChangeShapeType="1"/>
              </p:cNvSpPr>
              <p:nvPr/>
            </p:nvSpPr>
            <p:spPr bwMode="auto">
              <a:xfrm flipV="1">
                <a:off x="1783" y="105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7" name="Line 502"/>
              <p:cNvSpPr>
                <a:spLocks noChangeShapeType="1"/>
              </p:cNvSpPr>
              <p:nvPr/>
            </p:nvSpPr>
            <p:spPr bwMode="auto">
              <a:xfrm flipV="1">
                <a:off x="1803" y="104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8" name="Line 503"/>
              <p:cNvSpPr>
                <a:spLocks noChangeShapeType="1"/>
              </p:cNvSpPr>
              <p:nvPr/>
            </p:nvSpPr>
            <p:spPr bwMode="auto">
              <a:xfrm flipV="1">
                <a:off x="1823" y="1039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9" name="Line 504"/>
              <p:cNvSpPr>
                <a:spLocks noChangeShapeType="1"/>
              </p:cNvSpPr>
              <p:nvPr/>
            </p:nvSpPr>
            <p:spPr bwMode="auto">
              <a:xfrm>
                <a:off x="1843" y="1033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0" name="Line 505"/>
              <p:cNvSpPr>
                <a:spLocks noChangeShapeType="1"/>
              </p:cNvSpPr>
              <p:nvPr/>
            </p:nvSpPr>
            <p:spPr bwMode="auto">
              <a:xfrm>
                <a:off x="1865" y="1027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1" name="Line 506"/>
              <p:cNvSpPr>
                <a:spLocks noChangeShapeType="1"/>
              </p:cNvSpPr>
              <p:nvPr/>
            </p:nvSpPr>
            <p:spPr bwMode="auto">
              <a:xfrm>
                <a:off x="1885" y="1021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2" name="Line 507"/>
              <p:cNvSpPr>
                <a:spLocks noChangeShapeType="1"/>
              </p:cNvSpPr>
              <p:nvPr/>
            </p:nvSpPr>
            <p:spPr bwMode="auto">
              <a:xfrm flipV="1">
                <a:off x="1905" y="1014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3" name="Line 508"/>
              <p:cNvSpPr>
                <a:spLocks noChangeShapeType="1"/>
              </p:cNvSpPr>
              <p:nvPr/>
            </p:nvSpPr>
            <p:spPr bwMode="auto">
              <a:xfrm flipV="1">
                <a:off x="1925" y="100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4" name="Line 509"/>
              <p:cNvSpPr>
                <a:spLocks noChangeShapeType="1"/>
              </p:cNvSpPr>
              <p:nvPr/>
            </p:nvSpPr>
            <p:spPr bwMode="auto">
              <a:xfrm flipV="1">
                <a:off x="1947" y="100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5" name="Line 510"/>
              <p:cNvSpPr>
                <a:spLocks noChangeShapeType="1"/>
              </p:cNvSpPr>
              <p:nvPr/>
            </p:nvSpPr>
            <p:spPr bwMode="auto">
              <a:xfrm flipV="1">
                <a:off x="1967" y="996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6" name="Line 511"/>
              <p:cNvSpPr>
                <a:spLocks noChangeShapeType="1"/>
              </p:cNvSpPr>
              <p:nvPr/>
            </p:nvSpPr>
            <p:spPr bwMode="auto">
              <a:xfrm>
                <a:off x="1987" y="990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7" name="Line 512"/>
              <p:cNvSpPr>
                <a:spLocks noChangeShapeType="1"/>
              </p:cNvSpPr>
              <p:nvPr/>
            </p:nvSpPr>
            <p:spPr bwMode="auto">
              <a:xfrm>
                <a:off x="2008" y="984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8" name="Line 513"/>
              <p:cNvSpPr>
                <a:spLocks noChangeShapeType="1"/>
              </p:cNvSpPr>
              <p:nvPr/>
            </p:nvSpPr>
            <p:spPr bwMode="auto">
              <a:xfrm>
                <a:off x="2029" y="979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9" name="Line 514"/>
              <p:cNvSpPr>
                <a:spLocks noChangeShapeType="1"/>
              </p:cNvSpPr>
              <p:nvPr/>
            </p:nvSpPr>
            <p:spPr bwMode="auto">
              <a:xfrm flipV="1">
                <a:off x="2049" y="971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0" name="Line 515"/>
              <p:cNvSpPr>
                <a:spLocks noChangeShapeType="1"/>
              </p:cNvSpPr>
              <p:nvPr/>
            </p:nvSpPr>
            <p:spPr bwMode="auto">
              <a:xfrm flipV="1">
                <a:off x="2069" y="96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1" name="Line 516"/>
              <p:cNvSpPr>
                <a:spLocks noChangeShapeType="1"/>
              </p:cNvSpPr>
              <p:nvPr/>
            </p:nvSpPr>
            <p:spPr bwMode="auto">
              <a:xfrm flipV="1">
                <a:off x="2090" y="96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2" name="Line 517"/>
              <p:cNvSpPr>
                <a:spLocks noChangeShapeType="1"/>
              </p:cNvSpPr>
              <p:nvPr/>
            </p:nvSpPr>
            <p:spPr bwMode="auto">
              <a:xfrm flipV="1">
                <a:off x="2111" y="95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3" name="Line 518"/>
              <p:cNvSpPr>
                <a:spLocks noChangeShapeType="1"/>
              </p:cNvSpPr>
              <p:nvPr/>
            </p:nvSpPr>
            <p:spPr bwMode="auto">
              <a:xfrm flipV="1">
                <a:off x="2131" y="94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4" name="Line 519"/>
              <p:cNvSpPr>
                <a:spLocks noChangeShapeType="1"/>
              </p:cNvSpPr>
              <p:nvPr/>
            </p:nvSpPr>
            <p:spPr bwMode="auto">
              <a:xfrm>
                <a:off x="2151" y="942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5" name="Line 520"/>
              <p:cNvSpPr>
                <a:spLocks noChangeShapeType="1"/>
              </p:cNvSpPr>
              <p:nvPr/>
            </p:nvSpPr>
            <p:spPr bwMode="auto">
              <a:xfrm>
                <a:off x="2172" y="936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6" name="Line 521"/>
              <p:cNvSpPr>
                <a:spLocks noChangeShapeType="1"/>
              </p:cNvSpPr>
              <p:nvPr/>
            </p:nvSpPr>
            <p:spPr bwMode="auto">
              <a:xfrm>
                <a:off x="2192" y="930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7" name="Line 522"/>
              <p:cNvSpPr>
                <a:spLocks noChangeShapeType="1"/>
              </p:cNvSpPr>
              <p:nvPr/>
            </p:nvSpPr>
            <p:spPr bwMode="auto">
              <a:xfrm flipV="1">
                <a:off x="2213" y="92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8" name="Line 523"/>
              <p:cNvSpPr>
                <a:spLocks noChangeShapeType="1"/>
              </p:cNvSpPr>
              <p:nvPr/>
            </p:nvSpPr>
            <p:spPr bwMode="auto">
              <a:xfrm flipV="1">
                <a:off x="2233" y="917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9" name="Line 524"/>
              <p:cNvSpPr>
                <a:spLocks noChangeShapeType="1"/>
              </p:cNvSpPr>
              <p:nvPr/>
            </p:nvSpPr>
            <p:spPr bwMode="auto">
              <a:xfrm flipV="1">
                <a:off x="2254" y="911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0" name="Line 525"/>
              <p:cNvSpPr>
                <a:spLocks noChangeShapeType="1"/>
              </p:cNvSpPr>
              <p:nvPr/>
            </p:nvSpPr>
            <p:spPr bwMode="auto">
              <a:xfrm>
                <a:off x="2271" y="90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1" name="Line 526"/>
              <p:cNvSpPr>
                <a:spLocks noChangeShapeType="1"/>
              </p:cNvSpPr>
              <p:nvPr/>
            </p:nvSpPr>
            <p:spPr bwMode="auto">
              <a:xfrm>
                <a:off x="2291" y="916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2" name="Line 527"/>
              <p:cNvSpPr>
                <a:spLocks noChangeShapeType="1"/>
              </p:cNvSpPr>
              <p:nvPr/>
            </p:nvSpPr>
            <p:spPr bwMode="auto">
              <a:xfrm>
                <a:off x="2310" y="92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3" name="Line 528"/>
              <p:cNvSpPr>
                <a:spLocks noChangeShapeType="1"/>
              </p:cNvSpPr>
              <p:nvPr/>
            </p:nvSpPr>
            <p:spPr bwMode="auto">
              <a:xfrm>
                <a:off x="2330" y="932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4" name="Line 529"/>
              <p:cNvSpPr>
                <a:spLocks noChangeShapeType="1"/>
              </p:cNvSpPr>
              <p:nvPr/>
            </p:nvSpPr>
            <p:spPr bwMode="auto">
              <a:xfrm>
                <a:off x="2349" y="941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5" name="Line 530"/>
              <p:cNvSpPr>
                <a:spLocks noChangeShapeType="1"/>
              </p:cNvSpPr>
              <p:nvPr/>
            </p:nvSpPr>
            <p:spPr bwMode="auto">
              <a:xfrm>
                <a:off x="2369" y="949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6" name="Line 531"/>
              <p:cNvSpPr>
                <a:spLocks noChangeShapeType="1"/>
              </p:cNvSpPr>
              <p:nvPr/>
            </p:nvSpPr>
            <p:spPr bwMode="auto">
              <a:xfrm>
                <a:off x="2388" y="958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7" name="Line 532"/>
              <p:cNvSpPr>
                <a:spLocks noChangeShapeType="1"/>
              </p:cNvSpPr>
              <p:nvPr/>
            </p:nvSpPr>
            <p:spPr bwMode="auto">
              <a:xfrm>
                <a:off x="2409" y="967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8" name="Line 533"/>
              <p:cNvSpPr>
                <a:spLocks noChangeShapeType="1"/>
              </p:cNvSpPr>
              <p:nvPr/>
            </p:nvSpPr>
            <p:spPr bwMode="auto">
              <a:xfrm>
                <a:off x="2428" y="97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9" name="Line 534"/>
              <p:cNvSpPr>
                <a:spLocks noChangeShapeType="1"/>
              </p:cNvSpPr>
              <p:nvPr/>
            </p:nvSpPr>
            <p:spPr bwMode="auto">
              <a:xfrm>
                <a:off x="2448" y="98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0" name="Line 535"/>
              <p:cNvSpPr>
                <a:spLocks noChangeShapeType="1"/>
              </p:cNvSpPr>
              <p:nvPr/>
            </p:nvSpPr>
            <p:spPr bwMode="auto">
              <a:xfrm>
                <a:off x="2467" y="99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1" name="Line 536"/>
              <p:cNvSpPr>
                <a:spLocks noChangeShapeType="1"/>
              </p:cNvSpPr>
              <p:nvPr/>
            </p:nvSpPr>
            <p:spPr bwMode="auto">
              <a:xfrm>
                <a:off x="2487" y="100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2" name="Line 537"/>
              <p:cNvSpPr>
                <a:spLocks noChangeShapeType="1"/>
              </p:cNvSpPr>
              <p:nvPr/>
            </p:nvSpPr>
            <p:spPr bwMode="auto">
              <a:xfrm>
                <a:off x="2506" y="1009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3" name="Line 538"/>
              <p:cNvSpPr>
                <a:spLocks noChangeShapeType="1"/>
              </p:cNvSpPr>
              <p:nvPr/>
            </p:nvSpPr>
            <p:spPr bwMode="auto">
              <a:xfrm>
                <a:off x="2526" y="101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4" name="Line 539"/>
              <p:cNvSpPr>
                <a:spLocks noChangeShapeType="1"/>
              </p:cNvSpPr>
              <p:nvPr/>
            </p:nvSpPr>
            <p:spPr bwMode="auto">
              <a:xfrm>
                <a:off x="2545" y="102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5" name="Line 540"/>
              <p:cNvSpPr>
                <a:spLocks noChangeShapeType="1"/>
              </p:cNvSpPr>
              <p:nvPr/>
            </p:nvSpPr>
            <p:spPr bwMode="auto">
              <a:xfrm>
                <a:off x="2565" y="1035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6" name="Line 541"/>
              <p:cNvSpPr>
                <a:spLocks noChangeShapeType="1"/>
              </p:cNvSpPr>
              <p:nvPr/>
            </p:nvSpPr>
            <p:spPr bwMode="auto">
              <a:xfrm>
                <a:off x="2584" y="1044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7" name="Line 542"/>
              <p:cNvSpPr>
                <a:spLocks noChangeShapeType="1"/>
              </p:cNvSpPr>
              <p:nvPr/>
            </p:nvSpPr>
            <p:spPr bwMode="auto">
              <a:xfrm>
                <a:off x="2604" y="1052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8" name="Line 543"/>
              <p:cNvSpPr>
                <a:spLocks noChangeShapeType="1"/>
              </p:cNvSpPr>
              <p:nvPr/>
            </p:nvSpPr>
            <p:spPr bwMode="auto">
              <a:xfrm>
                <a:off x="2623" y="1060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9" name="Line 544"/>
              <p:cNvSpPr>
                <a:spLocks noChangeShapeType="1"/>
              </p:cNvSpPr>
              <p:nvPr/>
            </p:nvSpPr>
            <p:spPr bwMode="auto">
              <a:xfrm>
                <a:off x="2644" y="1069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0" name="Line 545"/>
              <p:cNvSpPr>
                <a:spLocks noChangeShapeType="1"/>
              </p:cNvSpPr>
              <p:nvPr/>
            </p:nvSpPr>
            <p:spPr bwMode="auto">
              <a:xfrm>
                <a:off x="2663" y="1078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1" name="Line 546"/>
              <p:cNvSpPr>
                <a:spLocks noChangeShapeType="1"/>
              </p:cNvSpPr>
              <p:nvPr/>
            </p:nvSpPr>
            <p:spPr bwMode="auto">
              <a:xfrm>
                <a:off x="2683" y="1086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2" name="Line 547"/>
              <p:cNvSpPr>
                <a:spLocks noChangeShapeType="1"/>
              </p:cNvSpPr>
              <p:nvPr/>
            </p:nvSpPr>
            <p:spPr bwMode="auto">
              <a:xfrm>
                <a:off x="2702" y="109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3" name="Line 548"/>
              <p:cNvSpPr>
                <a:spLocks noChangeShapeType="1"/>
              </p:cNvSpPr>
              <p:nvPr/>
            </p:nvSpPr>
            <p:spPr bwMode="auto">
              <a:xfrm>
                <a:off x="2722" y="1103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4" name="Line 549"/>
              <p:cNvSpPr>
                <a:spLocks noChangeShapeType="1"/>
              </p:cNvSpPr>
              <p:nvPr/>
            </p:nvSpPr>
            <p:spPr bwMode="auto">
              <a:xfrm>
                <a:off x="2741" y="1113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5" name="Line 550"/>
              <p:cNvSpPr>
                <a:spLocks noChangeShapeType="1"/>
              </p:cNvSpPr>
              <p:nvPr/>
            </p:nvSpPr>
            <p:spPr bwMode="auto">
              <a:xfrm>
                <a:off x="2761" y="1121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6" name="Line 551"/>
              <p:cNvSpPr>
                <a:spLocks noChangeShapeType="1"/>
              </p:cNvSpPr>
              <p:nvPr/>
            </p:nvSpPr>
            <p:spPr bwMode="auto">
              <a:xfrm>
                <a:off x="2780" y="1129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7" name="Line 552"/>
              <p:cNvSpPr>
                <a:spLocks noChangeShapeType="1"/>
              </p:cNvSpPr>
              <p:nvPr/>
            </p:nvSpPr>
            <p:spPr bwMode="auto">
              <a:xfrm>
                <a:off x="2800" y="1137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8" name="Line 553"/>
              <p:cNvSpPr>
                <a:spLocks noChangeShapeType="1"/>
              </p:cNvSpPr>
              <p:nvPr/>
            </p:nvSpPr>
            <p:spPr bwMode="auto">
              <a:xfrm>
                <a:off x="2819" y="1146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9" name="Line 554"/>
              <p:cNvSpPr>
                <a:spLocks noChangeShapeType="1"/>
              </p:cNvSpPr>
              <p:nvPr/>
            </p:nvSpPr>
            <p:spPr bwMode="auto">
              <a:xfrm>
                <a:off x="2840" y="115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0" name="Line 555"/>
              <p:cNvSpPr>
                <a:spLocks noChangeShapeType="1"/>
              </p:cNvSpPr>
              <p:nvPr/>
            </p:nvSpPr>
            <p:spPr bwMode="auto">
              <a:xfrm>
                <a:off x="2859" y="116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1" name="Line 556"/>
              <p:cNvSpPr>
                <a:spLocks noChangeShapeType="1"/>
              </p:cNvSpPr>
              <p:nvPr/>
            </p:nvSpPr>
            <p:spPr bwMode="auto">
              <a:xfrm>
                <a:off x="2879" y="1172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2" name="Line 557"/>
              <p:cNvSpPr>
                <a:spLocks noChangeShapeType="1"/>
              </p:cNvSpPr>
              <p:nvPr/>
            </p:nvSpPr>
            <p:spPr bwMode="auto">
              <a:xfrm>
                <a:off x="2898" y="118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3" name="Line 558"/>
              <p:cNvSpPr>
                <a:spLocks noChangeShapeType="1"/>
              </p:cNvSpPr>
              <p:nvPr/>
            </p:nvSpPr>
            <p:spPr bwMode="auto">
              <a:xfrm>
                <a:off x="2918" y="1188"/>
                <a:ext cx="1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4" name="Line 559"/>
              <p:cNvSpPr>
                <a:spLocks noChangeShapeType="1"/>
              </p:cNvSpPr>
              <p:nvPr/>
            </p:nvSpPr>
            <p:spPr bwMode="auto">
              <a:xfrm>
                <a:off x="2937" y="1198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5" name="Line 560"/>
              <p:cNvSpPr>
                <a:spLocks noChangeShapeType="1"/>
              </p:cNvSpPr>
              <p:nvPr/>
            </p:nvSpPr>
            <p:spPr bwMode="auto">
              <a:xfrm>
                <a:off x="2956" y="120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6" name="Line 561"/>
              <p:cNvSpPr>
                <a:spLocks noChangeShapeType="1"/>
              </p:cNvSpPr>
              <p:nvPr/>
            </p:nvSpPr>
            <p:spPr bwMode="auto">
              <a:xfrm>
                <a:off x="2976" y="121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7" name="Line 562"/>
              <p:cNvSpPr>
                <a:spLocks noChangeShapeType="1"/>
              </p:cNvSpPr>
              <p:nvPr/>
            </p:nvSpPr>
            <p:spPr bwMode="auto">
              <a:xfrm>
                <a:off x="2995" y="122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8" name="Line 563"/>
              <p:cNvSpPr>
                <a:spLocks noChangeShapeType="1"/>
              </p:cNvSpPr>
              <p:nvPr/>
            </p:nvSpPr>
            <p:spPr bwMode="auto">
              <a:xfrm>
                <a:off x="3015" y="1232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9" name="Line 564"/>
              <p:cNvSpPr>
                <a:spLocks noChangeShapeType="1"/>
              </p:cNvSpPr>
              <p:nvPr/>
            </p:nvSpPr>
            <p:spPr bwMode="auto">
              <a:xfrm>
                <a:off x="3034" y="1241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0" name="Line 565"/>
              <p:cNvSpPr>
                <a:spLocks noChangeShapeType="1"/>
              </p:cNvSpPr>
              <p:nvPr/>
            </p:nvSpPr>
            <p:spPr bwMode="auto">
              <a:xfrm>
                <a:off x="3054" y="1249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1" name="Line 566"/>
              <p:cNvSpPr>
                <a:spLocks noChangeShapeType="1"/>
              </p:cNvSpPr>
              <p:nvPr/>
            </p:nvSpPr>
            <p:spPr bwMode="auto">
              <a:xfrm>
                <a:off x="3073" y="1257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2" name="Line 567"/>
              <p:cNvSpPr>
                <a:spLocks noChangeShapeType="1"/>
              </p:cNvSpPr>
              <p:nvPr/>
            </p:nvSpPr>
            <p:spPr bwMode="auto">
              <a:xfrm flipV="1">
                <a:off x="1291" y="975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3" name="Line 568"/>
              <p:cNvSpPr>
                <a:spLocks noChangeShapeType="1"/>
              </p:cNvSpPr>
              <p:nvPr/>
            </p:nvSpPr>
            <p:spPr bwMode="auto">
              <a:xfrm flipV="1">
                <a:off x="1312" y="96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4" name="Line 569"/>
              <p:cNvSpPr>
                <a:spLocks noChangeShapeType="1"/>
              </p:cNvSpPr>
              <p:nvPr/>
            </p:nvSpPr>
            <p:spPr bwMode="auto">
              <a:xfrm>
                <a:off x="1332" y="963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5" name="Line 570"/>
              <p:cNvSpPr>
                <a:spLocks noChangeShapeType="1"/>
              </p:cNvSpPr>
              <p:nvPr/>
            </p:nvSpPr>
            <p:spPr bwMode="auto">
              <a:xfrm>
                <a:off x="1352" y="957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6" name="Line 571"/>
              <p:cNvSpPr>
                <a:spLocks noChangeShapeType="1"/>
              </p:cNvSpPr>
              <p:nvPr/>
            </p:nvSpPr>
            <p:spPr bwMode="auto">
              <a:xfrm>
                <a:off x="1373" y="951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7" name="Line 572"/>
              <p:cNvSpPr>
                <a:spLocks noChangeShapeType="1"/>
              </p:cNvSpPr>
              <p:nvPr/>
            </p:nvSpPr>
            <p:spPr bwMode="auto">
              <a:xfrm flipV="1">
                <a:off x="1393" y="944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8" name="Line 573"/>
              <p:cNvSpPr>
                <a:spLocks noChangeShapeType="1"/>
              </p:cNvSpPr>
              <p:nvPr/>
            </p:nvSpPr>
            <p:spPr bwMode="auto">
              <a:xfrm flipV="1">
                <a:off x="1414" y="93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9" name="Line 574"/>
              <p:cNvSpPr>
                <a:spLocks noChangeShapeType="1"/>
              </p:cNvSpPr>
              <p:nvPr/>
            </p:nvSpPr>
            <p:spPr bwMode="auto">
              <a:xfrm flipV="1">
                <a:off x="1434" y="93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0" name="Line 575"/>
              <p:cNvSpPr>
                <a:spLocks noChangeShapeType="1"/>
              </p:cNvSpPr>
              <p:nvPr/>
            </p:nvSpPr>
            <p:spPr bwMode="auto">
              <a:xfrm flipV="1">
                <a:off x="1455" y="926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1" name="Line 576"/>
              <p:cNvSpPr>
                <a:spLocks noChangeShapeType="1"/>
              </p:cNvSpPr>
              <p:nvPr/>
            </p:nvSpPr>
            <p:spPr bwMode="auto">
              <a:xfrm>
                <a:off x="1475" y="920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2" name="Line 577"/>
              <p:cNvSpPr>
                <a:spLocks noChangeShapeType="1"/>
              </p:cNvSpPr>
              <p:nvPr/>
            </p:nvSpPr>
            <p:spPr bwMode="auto">
              <a:xfrm>
                <a:off x="1496" y="915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3" name="Line 578"/>
              <p:cNvSpPr>
                <a:spLocks noChangeShapeType="1"/>
              </p:cNvSpPr>
              <p:nvPr/>
            </p:nvSpPr>
            <p:spPr bwMode="auto">
              <a:xfrm>
                <a:off x="1516" y="909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4" name="Line 579"/>
              <p:cNvSpPr>
                <a:spLocks noChangeShapeType="1"/>
              </p:cNvSpPr>
              <p:nvPr/>
            </p:nvSpPr>
            <p:spPr bwMode="auto">
              <a:xfrm flipV="1">
                <a:off x="1537" y="901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5" name="Line 580"/>
              <p:cNvSpPr>
                <a:spLocks noChangeShapeType="1"/>
              </p:cNvSpPr>
              <p:nvPr/>
            </p:nvSpPr>
            <p:spPr bwMode="auto">
              <a:xfrm flipV="1">
                <a:off x="1557" y="896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6" name="Line 581"/>
              <p:cNvSpPr>
                <a:spLocks noChangeShapeType="1"/>
              </p:cNvSpPr>
              <p:nvPr/>
            </p:nvSpPr>
            <p:spPr bwMode="auto">
              <a:xfrm flipV="1">
                <a:off x="1577" y="890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7" name="Line 582"/>
              <p:cNvSpPr>
                <a:spLocks noChangeShapeType="1"/>
              </p:cNvSpPr>
              <p:nvPr/>
            </p:nvSpPr>
            <p:spPr bwMode="auto">
              <a:xfrm flipV="1">
                <a:off x="1598" y="88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8" name="Line 583"/>
              <p:cNvSpPr>
                <a:spLocks noChangeShapeType="1"/>
              </p:cNvSpPr>
              <p:nvPr/>
            </p:nvSpPr>
            <p:spPr bwMode="auto">
              <a:xfrm flipV="1">
                <a:off x="1619" y="87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89" name="Line 584"/>
              <p:cNvSpPr>
                <a:spLocks noChangeShapeType="1"/>
              </p:cNvSpPr>
              <p:nvPr/>
            </p:nvSpPr>
            <p:spPr bwMode="auto">
              <a:xfrm>
                <a:off x="1639" y="872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0" name="Line 585"/>
              <p:cNvSpPr>
                <a:spLocks noChangeShapeType="1"/>
              </p:cNvSpPr>
              <p:nvPr/>
            </p:nvSpPr>
            <p:spPr bwMode="auto">
              <a:xfrm>
                <a:off x="1659" y="866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1" name="Line 586"/>
              <p:cNvSpPr>
                <a:spLocks noChangeShapeType="1"/>
              </p:cNvSpPr>
              <p:nvPr/>
            </p:nvSpPr>
            <p:spPr bwMode="auto">
              <a:xfrm>
                <a:off x="1680" y="860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2" name="Line 587"/>
              <p:cNvSpPr>
                <a:spLocks noChangeShapeType="1"/>
              </p:cNvSpPr>
              <p:nvPr/>
            </p:nvSpPr>
            <p:spPr bwMode="auto">
              <a:xfrm flipV="1">
                <a:off x="1701" y="85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3" name="Line 588"/>
              <p:cNvSpPr>
                <a:spLocks noChangeShapeType="1"/>
              </p:cNvSpPr>
              <p:nvPr/>
            </p:nvSpPr>
            <p:spPr bwMode="auto">
              <a:xfrm flipV="1">
                <a:off x="1721" y="847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4" name="Line 589"/>
              <p:cNvSpPr>
                <a:spLocks noChangeShapeType="1"/>
              </p:cNvSpPr>
              <p:nvPr/>
            </p:nvSpPr>
            <p:spPr bwMode="auto">
              <a:xfrm flipV="1">
                <a:off x="1741" y="841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5" name="Line 590"/>
              <p:cNvSpPr>
                <a:spLocks noChangeShapeType="1"/>
              </p:cNvSpPr>
              <p:nvPr/>
            </p:nvSpPr>
            <p:spPr bwMode="auto">
              <a:xfrm flipV="1">
                <a:off x="1762" y="83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6" name="Line 591"/>
              <p:cNvSpPr>
                <a:spLocks noChangeShapeType="1"/>
              </p:cNvSpPr>
              <p:nvPr/>
            </p:nvSpPr>
            <p:spPr bwMode="auto">
              <a:xfrm>
                <a:off x="1783" y="829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7" name="Line 592"/>
              <p:cNvSpPr>
                <a:spLocks noChangeShapeType="1"/>
              </p:cNvSpPr>
              <p:nvPr/>
            </p:nvSpPr>
            <p:spPr bwMode="auto">
              <a:xfrm>
                <a:off x="1803" y="823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8" name="Line 593"/>
              <p:cNvSpPr>
                <a:spLocks noChangeShapeType="1"/>
              </p:cNvSpPr>
              <p:nvPr/>
            </p:nvSpPr>
            <p:spPr bwMode="auto">
              <a:xfrm>
                <a:off x="1823" y="817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9" name="Line 594"/>
              <p:cNvSpPr>
                <a:spLocks noChangeShapeType="1"/>
              </p:cNvSpPr>
              <p:nvPr/>
            </p:nvSpPr>
            <p:spPr bwMode="auto">
              <a:xfrm flipV="1">
                <a:off x="1843" y="810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0" name="Line 595"/>
              <p:cNvSpPr>
                <a:spLocks noChangeShapeType="1"/>
              </p:cNvSpPr>
              <p:nvPr/>
            </p:nvSpPr>
            <p:spPr bwMode="auto">
              <a:xfrm flipV="1">
                <a:off x="1865" y="80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1" name="Line 596"/>
              <p:cNvSpPr>
                <a:spLocks noChangeShapeType="1"/>
              </p:cNvSpPr>
              <p:nvPr/>
            </p:nvSpPr>
            <p:spPr bwMode="auto">
              <a:xfrm flipV="1">
                <a:off x="1885" y="79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2" name="Line 597"/>
              <p:cNvSpPr>
                <a:spLocks noChangeShapeType="1"/>
              </p:cNvSpPr>
              <p:nvPr/>
            </p:nvSpPr>
            <p:spPr bwMode="auto">
              <a:xfrm flipV="1">
                <a:off x="1905" y="792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3" name="Line 598"/>
              <p:cNvSpPr>
                <a:spLocks noChangeShapeType="1"/>
              </p:cNvSpPr>
              <p:nvPr/>
            </p:nvSpPr>
            <p:spPr bwMode="auto">
              <a:xfrm flipV="1">
                <a:off x="1925" y="786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4" name="Line 599"/>
              <p:cNvSpPr>
                <a:spLocks noChangeShapeType="1"/>
              </p:cNvSpPr>
              <p:nvPr/>
            </p:nvSpPr>
            <p:spPr bwMode="auto">
              <a:xfrm>
                <a:off x="1947" y="781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5" name="Line 600"/>
              <p:cNvSpPr>
                <a:spLocks noChangeShapeType="1"/>
              </p:cNvSpPr>
              <p:nvPr/>
            </p:nvSpPr>
            <p:spPr bwMode="auto">
              <a:xfrm>
                <a:off x="1967" y="775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6" name="Line 601"/>
              <p:cNvSpPr>
                <a:spLocks noChangeShapeType="1"/>
              </p:cNvSpPr>
              <p:nvPr/>
            </p:nvSpPr>
            <p:spPr bwMode="auto">
              <a:xfrm>
                <a:off x="1987" y="769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7" name="Line 602"/>
              <p:cNvSpPr>
                <a:spLocks noChangeShapeType="1"/>
              </p:cNvSpPr>
              <p:nvPr/>
            </p:nvSpPr>
            <p:spPr bwMode="auto">
              <a:xfrm flipV="1">
                <a:off x="2008" y="76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8" name="Line 603"/>
              <p:cNvSpPr>
                <a:spLocks noChangeShapeType="1"/>
              </p:cNvSpPr>
              <p:nvPr/>
            </p:nvSpPr>
            <p:spPr bwMode="auto">
              <a:xfrm flipV="1">
                <a:off x="2029" y="75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9" name="Line 604"/>
              <p:cNvSpPr>
                <a:spLocks noChangeShapeType="1"/>
              </p:cNvSpPr>
              <p:nvPr/>
            </p:nvSpPr>
            <p:spPr bwMode="auto">
              <a:xfrm flipV="1">
                <a:off x="2049" y="75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0" name="Line 605"/>
              <p:cNvSpPr>
                <a:spLocks noChangeShapeType="1"/>
              </p:cNvSpPr>
              <p:nvPr/>
            </p:nvSpPr>
            <p:spPr bwMode="auto">
              <a:xfrm flipV="1">
                <a:off x="2069" y="74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1" name="Line 606"/>
              <p:cNvSpPr>
                <a:spLocks noChangeShapeType="1"/>
              </p:cNvSpPr>
              <p:nvPr/>
            </p:nvSpPr>
            <p:spPr bwMode="auto">
              <a:xfrm>
                <a:off x="2090" y="738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3" name="Group 808"/>
            <p:cNvGrpSpPr>
              <a:grpSpLocks/>
            </p:cNvGrpSpPr>
            <p:nvPr/>
          </p:nvGrpSpPr>
          <p:grpSpPr bwMode="auto">
            <a:xfrm>
              <a:off x="1291" y="240"/>
              <a:ext cx="1785" cy="797"/>
              <a:chOff x="1291" y="240"/>
              <a:chExt cx="1785" cy="797"/>
            </a:xfrm>
          </p:grpSpPr>
          <p:sp>
            <p:nvSpPr>
              <p:cNvPr id="112" name="Line 608"/>
              <p:cNvSpPr>
                <a:spLocks noChangeShapeType="1"/>
              </p:cNvSpPr>
              <p:nvPr/>
            </p:nvSpPr>
            <p:spPr bwMode="auto">
              <a:xfrm>
                <a:off x="2111" y="732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" name="Line 609"/>
              <p:cNvSpPr>
                <a:spLocks noChangeShapeType="1"/>
              </p:cNvSpPr>
              <p:nvPr/>
            </p:nvSpPr>
            <p:spPr bwMode="auto">
              <a:xfrm>
                <a:off x="2131" y="726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" name="Line 610"/>
              <p:cNvSpPr>
                <a:spLocks noChangeShapeType="1"/>
              </p:cNvSpPr>
              <p:nvPr/>
            </p:nvSpPr>
            <p:spPr bwMode="auto">
              <a:xfrm flipV="1">
                <a:off x="2151" y="71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" name="Line 611"/>
              <p:cNvSpPr>
                <a:spLocks noChangeShapeType="1"/>
              </p:cNvSpPr>
              <p:nvPr/>
            </p:nvSpPr>
            <p:spPr bwMode="auto">
              <a:xfrm flipV="1">
                <a:off x="2172" y="713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" name="Line 612"/>
              <p:cNvSpPr>
                <a:spLocks noChangeShapeType="1"/>
              </p:cNvSpPr>
              <p:nvPr/>
            </p:nvSpPr>
            <p:spPr bwMode="auto">
              <a:xfrm flipV="1">
                <a:off x="2192" y="707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7" name="Line 613"/>
              <p:cNvSpPr>
                <a:spLocks noChangeShapeType="1"/>
              </p:cNvSpPr>
              <p:nvPr/>
            </p:nvSpPr>
            <p:spPr bwMode="auto">
              <a:xfrm flipV="1">
                <a:off x="2213" y="70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" name="Line 614"/>
              <p:cNvSpPr>
                <a:spLocks noChangeShapeType="1"/>
              </p:cNvSpPr>
              <p:nvPr/>
            </p:nvSpPr>
            <p:spPr bwMode="auto">
              <a:xfrm flipV="1">
                <a:off x="2233" y="69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" name="Line 615"/>
              <p:cNvSpPr>
                <a:spLocks noChangeShapeType="1"/>
              </p:cNvSpPr>
              <p:nvPr/>
            </p:nvSpPr>
            <p:spPr bwMode="auto">
              <a:xfrm>
                <a:off x="2254" y="68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0" name="Line 616"/>
              <p:cNvSpPr>
                <a:spLocks noChangeShapeType="1"/>
              </p:cNvSpPr>
              <p:nvPr/>
            </p:nvSpPr>
            <p:spPr bwMode="auto">
              <a:xfrm>
                <a:off x="2271" y="684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1" name="Line 617"/>
              <p:cNvSpPr>
                <a:spLocks noChangeShapeType="1"/>
              </p:cNvSpPr>
              <p:nvPr/>
            </p:nvSpPr>
            <p:spPr bwMode="auto">
              <a:xfrm>
                <a:off x="2291" y="69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2" name="Line 618"/>
              <p:cNvSpPr>
                <a:spLocks noChangeShapeType="1"/>
              </p:cNvSpPr>
              <p:nvPr/>
            </p:nvSpPr>
            <p:spPr bwMode="auto">
              <a:xfrm>
                <a:off x="2310" y="70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3" name="Line 619"/>
              <p:cNvSpPr>
                <a:spLocks noChangeShapeType="1"/>
              </p:cNvSpPr>
              <p:nvPr/>
            </p:nvSpPr>
            <p:spPr bwMode="auto">
              <a:xfrm>
                <a:off x="2330" y="711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4" name="Line 620"/>
              <p:cNvSpPr>
                <a:spLocks noChangeShapeType="1"/>
              </p:cNvSpPr>
              <p:nvPr/>
            </p:nvSpPr>
            <p:spPr bwMode="auto">
              <a:xfrm>
                <a:off x="2349" y="719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5" name="Line 621"/>
              <p:cNvSpPr>
                <a:spLocks noChangeShapeType="1"/>
              </p:cNvSpPr>
              <p:nvPr/>
            </p:nvSpPr>
            <p:spPr bwMode="auto">
              <a:xfrm>
                <a:off x="2369" y="727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6" name="Line 622"/>
              <p:cNvSpPr>
                <a:spLocks noChangeShapeType="1"/>
              </p:cNvSpPr>
              <p:nvPr/>
            </p:nvSpPr>
            <p:spPr bwMode="auto">
              <a:xfrm>
                <a:off x="2388" y="735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7" name="Line 623"/>
              <p:cNvSpPr>
                <a:spLocks noChangeShapeType="1"/>
              </p:cNvSpPr>
              <p:nvPr/>
            </p:nvSpPr>
            <p:spPr bwMode="auto">
              <a:xfrm>
                <a:off x="2409" y="745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8" name="Line 624"/>
              <p:cNvSpPr>
                <a:spLocks noChangeShapeType="1"/>
              </p:cNvSpPr>
              <p:nvPr/>
            </p:nvSpPr>
            <p:spPr bwMode="auto">
              <a:xfrm>
                <a:off x="2428" y="75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9" name="Line 625"/>
              <p:cNvSpPr>
                <a:spLocks noChangeShapeType="1"/>
              </p:cNvSpPr>
              <p:nvPr/>
            </p:nvSpPr>
            <p:spPr bwMode="auto">
              <a:xfrm>
                <a:off x="2448" y="76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0" name="Line 626"/>
              <p:cNvSpPr>
                <a:spLocks noChangeShapeType="1"/>
              </p:cNvSpPr>
              <p:nvPr/>
            </p:nvSpPr>
            <p:spPr bwMode="auto">
              <a:xfrm>
                <a:off x="2467" y="77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1" name="Line 627"/>
              <p:cNvSpPr>
                <a:spLocks noChangeShapeType="1"/>
              </p:cNvSpPr>
              <p:nvPr/>
            </p:nvSpPr>
            <p:spPr bwMode="auto">
              <a:xfrm>
                <a:off x="2487" y="77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2" name="Line 628"/>
              <p:cNvSpPr>
                <a:spLocks noChangeShapeType="1"/>
              </p:cNvSpPr>
              <p:nvPr/>
            </p:nvSpPr>
            <p:spPr bwMode="auto">
              <a:xfrm>
                <a:off x="2506" y="788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" name="Line 629"/>
              <p:cNvSpPr>
                <a:spLocks noChangeShapeType="1"/>
              </p:cNvSpPr>
              <p:nvPr/>
            </p:nvSpPr>
            <p:spPr bwMode="auto">
              <a:xfrm>
                <a:off x="2526" y="79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4" name="Line 630"/>
              <p:cNvSpPr>
                <a:spLocks noChangeShapeType="1"/>
              </p:cNvSpPr>
              <p:nvPr/>
            </p:nvSpPr>
            <p:spPr bwMode="auto">
              <a:xfrm>
                <a:off x="2545" y="80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5" name="Line 631"/>
              <p:cNvSpPr>
                <a:spLocks noChangeShapeType="1"/>
              </p:cNvSpPr>
              <p:nvPr/>
            </p:nvSpPr>
            <p:spPr bwMode="auto">
              <a:xfrm>
                <a:off x="2565" y="813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6" name="Line 632"/>
              <p:cNvSpPr>
                <a:spLocks noChangeShapeType="1"/>
              </p:cNvSpPr>
              <p:nvPr/>
            </p:nvSpPr>
            <p:spPr bwMode="auto">
              <a:xfrm>
                <a:off x="2584" y="821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7" name="Line 633"/>
              <p:cNvSpPr>
                <a:spLocks noChangeShapeType="1"/>
              </p:cNvSpPr>
              <p:nvPr/>
            </p:nvSpPr>
            <p:spPr bwMode="auto">
              <a:xfrm>
                <a:off x="2604" y="830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8" name="Line 634"/>
              <p:cNvSpPr>
                <a:spLocks noChangeShapeType="1"/>
              </p:cNvSpPr>
              <p:nvPr/>
            </p:nvSpPr>
            <p:spPr bwMode="auto">
              <a:xfrm>
                <a:off x="2623" y="839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9" name="Line 635"/>
              <p:cNvSpPr>
                <a:spLocks noChangeShapeType="1"/>
              </p:cNvSpPr>
              <p:nvPr/>
            </p:nvSpPr>
            <p:spPr bwMode="auto">
              <a:xfrm>
                <a:off x="2644" y="847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0" name="Line 636"/>
              <p:cNvSpPr>
                <a:spLocks noChangeShapeType="1"/>
              </p:cNvSpPr>
              <p:nvPr/>
            </p:nvSpPr>
            <p:spPr bwMode="auto">
              <a:xfrm>
                <a:off x="2663" y="85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1" name="Line 637"/>
              <p:cNvSpPr>
                <a:spLocks noChangeShapeType="1"/>
              </p:cNvSpPr>
              <p:nvPr/>
            </p:nvSpPr>
            <p:spPr bwMode="auto">
              <a:xfrm>
                <a:off x="2683" y="865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2" name="Line 638"/>
              <p:cNvSpPr>
                <a:spLocks noChangeShapeType="1"/>
              </p:cNvSpPr>
              <p:nvPr/>
            </p:nvSpPr>
            <p:spPr bwMode="auto">
              <a:xfrm>
                <a:off x="2702" y="87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3" name="Line 639"/>
              <p:cNvSpPr>
                <a:spLocks noChangeShapeType="1"/>
              </p:cNvSpPr>
              <p:nvPr/>
            </p:nvSpPr>
            <p:spPr bwMode="auto">
              <a:xfrm>
                <a:off x="2722" y="881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4" name="Line 640"/>
              <p:cNvSpPr>
                <a:spLocks noChangeShapeType="1"/>
              </p:cNvSpPr>
              <p:nvPr/>
            </p:nvSpPr>
            <p:spPr bwMode="auto">
              <a:xfrm>
                <a:off x="2741" y="89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5" name="Line 641"/>
              <p:cNvSpPr>
                <a:spLocks noChangeShapeType="1"/>
              </p:cNvSpPr>
              <p:nvPr/>
            </p:nvSpPr>
            <p:spPr bwMode="auto">
              <a:xfrm>
                <a:off x="2761" y="898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6" name="Line 642"/>
              <p:cNvSpPr>
                <a:spLocks noChangeShapeType="1"/>
              </p:cNvSpPr>
              <p:nvPr/>
            </p:nvSpPr>
            <p:spPr bwMode="auto">
              <a:xfrm>
                <a:off x="2780" y="907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7" name="Line 643"/>
              <p:cNvSpPr>
                <a:spLocks noChangeShapeType="1"/>
              </p:cNvSpPr>
              <p:nvPr/>
            </p:nvSpPr>
            <p:spPr bwMode="auto">
              <a:xfrm>
                <a:off x="2800" y="91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8" name="Line 644"/>
              <p:cNvSpPr>
                <a:spLocks noChangeShapeType="1"/>
              </p:cNvSpPr>
              <p:nvPr/>
            </p:nvSpPr>
            <p:spPr bwMode="auto">
              <a:xfrm>
                <a:off x="2819" y="924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9" name="Line 645"/>
              <p:cNvSpPr>
                <a:spLocks noChangeShapeType="1"/>
              </p:cNvSpPr>
              <p:nvPr/>
            </p:nvSpPr>
            <p:spPr bwMode="auto">
              <a:xfrm>
                <a:off x="2840" y="932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0" name="Line 646"/>
              <p:cNvSpPr>
                <a:spLocks noChangeShapeType="1"/>
              </p:cNvSpPr>
              <p:nvPr/>
            </p:nvSpPr>
            <p:spPr bwMode="auto">
              <a:xfrm>
                <a:off x="2859" y="94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1" name="Line 647"/>
              <p:cNvSpPr>
                <a:spLocks noChangeShapeType="1"/>
              </p:cNvSpPr>
              <p:nvPr/>
            </p:nvSpPr>
            <p:spPr bwMode="auto">
              <a:xfrm>
                <a:off x="2879" y="95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2" name="Line 648"/>
              <p:cNvSpPr>
                <a:spLocks noChangeShapeType="1"/>
              </p:cNvSpPr>
              <p:nvPr/>
            </p:nvSpPr>
            <p:spPr bwMode="auto">
              <a:xfrm>
                <a:off x="2898" y="958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3" name="Line 649"/>
              <p:cNvSpPr>
                <a:spLocks noChangeShapeType="1"/>
              </p:cNvSpPr>
              <p:nvPr/>
            </p:nvSpPr>
            <p:spPr bwMode="auto">
              <a:xfrm>
                <a:off x="2918" y="967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4" name="Line 650"/>
              <p:cNvSpPr>
                <a:spLocks noChangeShapeType="1"/>
              </p:cNvSpPr>
              <p:nvPr/>
            </p:nvSpPr>
            <p:spPr bwMode="auto">
              <a:xfrm>
                <a:off x="2937" y="97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5" name="Line 651"/>
              <p:cNvSpPr>
                <a:spLocks noChangeShapeType="1"/>
              </p:cNvSpPr>
              <p:nvPr/>
            </p:nvSpPr>
            <p:spPr bwMode="auto">
              <a:xfrm>
                <a:off x="2956" y="984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6" name="Line 652"/>
              <p:cNvSpPr>
                <a:spLocks noChangeShapeType="1"/>
              </p:cNvSpPr>
              <p:nvPr/>
            </p:nvSpPr>
            <p:spPr bwMode="auto">
              <a:xfrm>
                <a:off x="2976" y="99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7" name="Line 653"/>
              <p:cNvSpPr>
                <a:spLocks noChangeShapeType="1"/>
              </p:cNvSpPr>
              <p:nvPr/>
            </p:nvSpPr>
            <p:spPr bwMode="auto">
              <a:xfrm>
                <a:off x="2995" y="100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8" name="Line 654"/>
              <p:cNvSpPr>
                <a:spLocks noChangeShapeType="1"/>
              </p:cNvSpPr>
              <p:nvPr/>
            </p:nvSpPr>
            <p:spPr bwMode="auto">
              <a:xfrm>
                <a:off x="3015" y="1009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9" name="Line 655"/>
              <p:cNvSpPr>
                <a:spLocks noChangeShapeType="1"/>
              </p:cNvSpPr>
              <p:nvPr/>
            </p:nvSpPr>
            <p:spPr bwMode="auto">
              <a:xfrm>
                <a:off x="3034" y="101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0" name="Line 656"/>
              <p:cNvSpPr>
                <a:spLocks noChangeShapeType="1"/>
              </p:cNvSpPr>
              <p:nvPr/>
            </p:nvSpPr>
            <p:spPr bwMode="auto">
              <a:xfrm>
                <a:off x="3054" y="1027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1" name="Line 657"/>
              <p:cNvSpPr>
                <a:spLocks noChangeShapeType="1"/>
              </p:cNvSpPr>
              <p:nvPr/>
            </p:nvSpPr>
            <p:spPr bwMode="auto">
              <a:xfrm>
                <a:off x="3073" y="1035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2" name="Line 658"/>
              <p:cNvSpPr>
                <a:spLocks noChangeShapeType="1"/>
              </p:cNvSpPr>
              <p:nvPr/>
            </p:nvSpPr>
            <p:spPr bwMode="auto">
              <a:xfrm>
                <a:off x="1291" y="753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3" name="Line 659"/>
              <p:cNvSpPr>
                <a:spLocks noChangeShapeType="1"/>
              </p:cNvSpPr>
              <p:nvPr/>
            </p:nvSpPr>
            <p:spPr bwMode="auto">
              <a:xfrm>
                <a:off x="1312" y="747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" name="Line 660"/>
              <p:cNvSpPr>
                <a:spLocks noChangeShapeType="1"/>
              </p:cNvSpPr>
              <p:nvPr/>
            </p:nvSpPr>
            <p:spPr bwMode="auto">
              <a:xfrm flipV="1">
                <a:off x="1332" y="74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5" name="Line 661"/>
              <p:cNvSpPr>
                <a:spLocks noChangeShapeType="1"/>
              </p:cNvSpPr>
              <p:nvPr/>
            </p:nvSpPr>
            <p:spPr bwMode="auto">
              <a:xfrm flipV="1">
                <a:off x="1352" y="73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6" name="Line 662"/>
              <p:cNvSpPr>
                <a:spLocks noChangeShapeType="1"/>
              </p:cNvSpPr>
              <p:nvPr/>
            </p:nvSpPr>
            <p:spPr bwMode="auto">
              <a:xfrm flipV="1">
                <a:off x="1373" y="728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7" name="Line 663"/>
              <p:cNvSpPr>
                <a:spLocks noChangeShapeType="1"/>
              </p:cNvSpPr>
              <p:nvPr/>
            </p:nvSpPr>
            <p:spPr bwMode="auto">
              <a:xfrm flipV="1">
                <a:off x="1393" y="722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8" name="Line 664"/>
              <p:cNvSpPr>
                <a:spLocks noChangeShapeType="1"/>
              </p:cNvSpPr>
              <p:nvPr/>
            </p:nvSpPr>
            <p:spPr bwMode="auto">
              <a:xfrm flipV="1">
                <a:off x="1414" y="716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9" name="Line 665"/>
              <p:cNvSpPr>
                <a:spLocks noChangeShapeType="1"/>
              </p:cNvSpPr>
              <p:nvPr/>
            </p:nvSpPr>
            <p:spPr bwMode="auto">
              <a:xfrm>
                <a:off x="1434" y="711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0" name="Line 666"/>
              <p:cNvSpPr>
                <a:spLocks noChangeShapeType="1"/>
              </p:cNvSpPr>
              <p:nvPr/>
            </p:nvSpPr>
            <p:spPr bwMode="auto">
              <a:xfrm>
                <a:off x="1455" y="705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1" name="Line 667"/>
              <p:cNvSpPr>
                <a:spLocks noChangeShapeType="1"/>
              </p:cNvSpPr>
              <p:nvPr/>
            </p:nvSpPr>
            <p:spPr bwMode="auto">
              <a:xfrm>
                <a:off x="1475" y="699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2" name="Line 668"/>
              <p:cNvSpPr>
                <a:spLocks noChangeShapeType="1"/>
              </p:cNvSpPr>
              <p:nvPr/>
            </p:nvSpPr>
            <p:spPr bwMode="auto">
              <a:xfrm flipV="1">
                <a:off x="1496" y="69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3" name="Line 669"/>
              <p:cNvSpPr>
                <a:spLocks noChangeShapeType="1"/>
              </p:cNvSpPr>
              <p:nvPr/>
            </p:nvSpPr>
            <p:spPr bwMode="auto">
              <a:xfrm flipV="1">
                <a:off x="1516" y="68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" name="Line 670"/>
              <p:cNvSpPr>
                <a:spLocks noChangeShapeType="1"/>
              </p:cNvSpPr>
              <p:nvPr/>
            </p:nvSpPr>
            <p:spPr bwMode="auto">
              <a:xfrm flipV="1">
                <a:off x="1537" y="680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" name="Line 671"/>
              <p:cNvSpPr>
                <a:spLocks noChangeShapeType="1"/>
              </p:cNvSpPr>
              <p:nvPr/>
            </p:nvSpPr>
            <p:spPr bwMode="auto">
              <a:xfrm flipV="1">
                <a:off x="1557" y="674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6" name="Line 672"/>
              <p:cNvSpPr>
                <a:spLocks noChangeShapeType="1"/>
              </p:cNvSpPr>
              <p:nvPr/>
            </p:nvSpPr>
            <p:spPr bwMode="auto">
              <a:xfrm>
                <a:off x="1577" y="668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7" name="Line 673"/>
              <p:cNvSpPr>
                <a:spLocks noChangeShapeType="1"/>
              </p:cNvSpPr>
              <p:nvPr/>
            </p:nvSpPr>
            <p:spPr bwMode="auto">
              <a:xfrm>
                <a:off x="1598" y="662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8" name="Line 674"/>
              <p:cNvSpPr>
                <a:spLocks noChangeShapeType="1"/>
              </p:cNvSpPr>
              <p:nvPr/>
            </p:nvSpPr>
            <p:spPr bwMode="auto">
              <a:xfrm>
                <a:off x="1619" y="656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9" name="Line 675"/>
              <p:cNvSpPr>
                <a:spLocks noChangeShapeType="1"/>
              </p:cNvSpPr>
              <p:nvPr/>
            </p:nvSpPr>
            <p:spPr bwMode="auto">
              <a:xfrm flipV="1">
                <a:off x="1639" y="649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0" name="Line 676"/>
              <p:cNvSpPr>
                <a:spLocks noChangeShapeType="1"/>
              </p:cNvSpPr>
              <p:nvPr/>
            </p:nvSpPr>
            <p:spPr bwMode="auto">
              <a:xfrm flipV="1">
                <a:off x="1659" y="643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1" name="Line 677"/>
              <p:cNvSpPr>
                <a:spLocks noChangeShapeType="1"/>
              </p:cNvSpPr>
              <p:nvPr/>
            </p:nvSpPr>
            <p:spPr bwMode="auto">
              <a:xfrm flipV="1">
                <a:off x="1680" y="637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2" name="Line 678"/>
              <p:cNvSpPr>
                <a:spLocks noChangeShapeType="1"/>
              </p:cNvSpPr>
              <p:nvPr/>
            </p:nvSpPr>
            <p:spPr bwMode="auto">
              <a:xfrm flipV="1">
                <a:off x="1701" y="63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3" name="Line 679"/>
              <p:cNvSpPr>
                <a:spLocks noChangeShapeType="1"/>
              </p:cNvSpPr>
              <p:nvPr/>
            </p:nvSpPr>
            <p:spPr bwMode="auto">
              <a:xfrm flipV="1">
                <a:off x="1721" y="625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4" name="Line 680"/>
              <p:cNvSpPr>
                <a:spLocks noChangeShapeType="1"/>
              </p:cNvSpPr>
              <p:nvPr/>
            </p:nvSpPr>
            <p:spPr bwMode="auto">
              <a:xfrm>
                <a:off x="1741" y="619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5" name="Line 681"/>
              <p:cNvSpPr>
                <a:spLocks noChangeShapeType="1"/>
              </p:cNvSpPr>
              <p:nvPr/>
            </p:nvSpPr>
            <p:spPr bwMode="auto">
              <a:xfrm>
                <a:off x="1762" y="613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6" name="Line 682"/>
              <p:cNvSpPr>
                <a:spLocks noChangeShapeType="1"/>
              </p:cNvSpPr>
              <p:nvPr/>
            </p:nvSpPr>
            <p:spPr bwMode="auto">
              <a:xfrm>
                <a:off x="1783" y="607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7" name="Line 683"/>
              <p:cNvSpPr>
                <a:spLocks noChangeShapeType="1"/>
              </p:cNvSpPr>
              <p:nvPr/>
            </p:nvSpPr>
            <p:spPr bwMode="auto">
              <a:xfrm flipV="1">
                <a:off x="1803" y="60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8" name="Line 684"/>
              <p:cNvSpPr>
                <a:spLocks noChangeShapeType="1"/>
              </p:cNvSpPr>
              <p:nvPr/>
            </p:nvSpPr>
            <p:spPr bwMode="auto">
              <a:xfrm flipV="1">
                <a:off x="1823" y="594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9" name="Line 685"/>
              <p:cNvSpPr>
                <a:spLocks noChangeShapeType="1"/>
              </p:cNvSpPr>
              <p:nvPr/>
            </p:nvSpPr>
            <p:spPr bwMode="auto">
              <a:xfrm flipV="1">
                <a:off x="1843" y="588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0" name="Line 686"/>
              <p:cNvSpPr>
                <a:spLocks noChangeShapeType="1"/>
              </p:cNvSpPr>
              <p:nvPr/>
            </p:nvSpPr>
            <p:spPr bwMode="auto">
              <a:xfrm flipV="1">
                <a:off x="1865" y="582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1" name="Line 687"/>
              <p:cNvSpPr>
                <a:spLocks noChangeShapeType="1"/>
              </p:cNvSpPr>
              <p:nvPr/>
            </p:nvSpPr>
            <p:spPr bwMode="auto">
              <a:xfrm>
                <a:off x="1885" y="577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2" name="Line 688"/>
              <p:cNvSpPr>
                <a:spLocks noChangeShapeType="1"/>
              </p:cNvSpPr>
              <p:nvPr/>
            </p:nvSpPr>
            <p:spPr bwMode="auto">
              <a:xfrm>
                <a:off x="1905" y="571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3" name="Line 689"/>
              <p:cNvSpPr>
                <a:spLocks noChangeShapeType="1"/>
              </p:cNvSpPr>
              <p:nvPr/>
            </p:nvSpPr>
            <p:spPr bwMode="auto">
              <a:xfrm>
                <a:off x="1925" y="565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4" name="Line 690"/>
              <p:cNvSpPr>
                <a:spLocks noChangeShapeType="1"/>
              </p:cNvSpPr>
              <p:nvPr/>
            </p:nvSpPr>
            <p:spPr bwMode="auto">
              <a:xfrm flipV="1">
                <a:off x="1947" y="55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5" name="Line 691"/>
              <p:cNvSpPr>
                <a:spLocks noChangeShapeType="1"/>
              </p:cNvSpPr>
              <p:nvPr/>
            </p:nvSpPr>
            <p:spPr bwMode="auto">
              <a:xfrm flipV="1">
                <a:off x="1967" y="55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6" name="Line 692"/>
              <p:cNvSpPr>
                <a:spLocks noChangeShapeType="1"/>
              </p:cNvSpPr>
              <p:nvPr/>
            </p:nvSpPr>
            <p:spPr bwMode="auto">
              <a:xfrm flipV="1">
                <a:off x="1987" y="54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7" name="Line 693"/>
              <p:cNvSpPr>
                <a:spLocks noChangeShapeType="1"/>
              </p:cNvSpPr>
              <p:nvPr/>
            </p:nvSpPr>
            <p:spPr bwMode="auto">
              <a:xfrm flipV="1">
                <a:off x="2008" y="54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8" name="Line 694"/>
              <p:cNvSpPr>
                <a:spLocks noChangeShapeType="1"/>
              </p:cNvSpPr>
              <p:nvPr/>
            </p:nvSpPr>
            <p:spPr bwMode="auto">
              <a:xfrm flipV="1">
                <a:off x="2029" y="53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9" name="Line 695"/>
              <p:cNvSpPr>
                <a:spLocks noChangeShapeType="1"/>
              </p:cNvSpPr>
              <p:nvPr/>
            </p:nvSpPr>
            <p:spPr bwMode="auto">
              <a:xfrm>
                <a:off x="2049" y="528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0" name="Line 696"/>
              <p:cNvSpPr>
                <a:spLocks noChangeShapeType="1"/>
              </p:cNvSpPr>
              <p:nvPr/>
            </p:nvSpPr>
            <p:spPr bwMode="auto">
              <a:xfrm>
                <a:off x="2069" y="522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1" name="Line 697"/>
              <p:cNvSpPr>
                <a:spLocks noChangeShapeType="1"/>
              </p:cNvSpPr>
              <p:nvPr/>
            </p:nvSpPr>
            <p:spPr bwMode="auto">
              <a:xfrm>
                <a:off x="2090" y="516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2" name="Line 698"/>
              <p:cNvSpPr>
                <a:spLocks noChangeShapeType="1"/>
              </p:cNvSpPr>
              <p:nvPr/>
            </p:nvSpPr>
            <p:spPr bwMode="auto">
              <a:xfrm flipV="1">
                <a:off x="2111" y="50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3" name="Line 699"/>
              <p:cNvSpPr>
                <a:spLocks noChangeShapeType="1"/>
              </p:cNvSpPr>
              <p:nvPr/>
            </p:nvSpPr>
            <p:spPr bwMode="auto">
              <a:xfrm flipV="1">
                <a:off x="2131" y="50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4" name="Line 700"/>
              <p:cNvSpPr>
                <a:spLocks noChangeShapeType="1"/>
              </p:cNvSpPr>
              <p:nvPr/>
            </p:nvSpPr>
            <p:spPr bwMode="auto">
              <a:xfrm flipV="1">
                <a:off x="2151" y="497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5" name="Line 701"/>
              <p:cNvSpPr>
                <a:spLocks noChangeShapeType="1"/>
              </p:cNvSpPr>
              <p:nvPr/>
            </p:nvSpPr>
            <p:spPr bwMode="auto">
              <a:xfrm flipV="1">
                <a:off x="2172" y="491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6" name="Line 702"/>
              <p:cNvSpPr>
                <a:spLocks noChangeShapeType="1"/>
              </p:cNvSpPr>
              <p:nvPr/>
            </p:nvSpPr>
            <p:spPr bwMode="auto">
              <a:xfrm>
                <a:off x="2192" y="485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7" name="Line 703"/>
              <p:cNvSpPr>
                <a:spLocks noChangeShapeType="1"/>
              </p:cNvSpPr>
              <p:nvPr/>
            </p:nvSpPr>
            <p:spPr bwMode="auto">
              <a:xfrm>
                <a:off x="2213" y="479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8" name="Line 704"/>
              <p:cNvSpPr>
                <a:spLocks noChangeShapeType="1"/>
              </p:cNvSpPr>
              <p:nvPr/>
            </p:nvSpPr>
            <p:spPr bwMode="auto">
              <a:xfrm>
                <a:off x="2233" y="473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9" name="Line 705"/>
              <p:cNvSpPr>
                <a:spLocks noChangeShapeType="1"/>
              </p:cNvSpPr>
              <p:nvPr/>
            </p:nvSpPr>
            <p:spPr bwMode="auto">
              <a:xfrm flipV="1">
                <a:off x="2254" y="466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0" name="Line 706"/>
              <p:cNvSpPr>
                <a:spLocks noChangeShapeType="1"/>
              </p:cNvSpPr>
              <p:nvPr/>
            </p:nvSpPr>
            <p:spPr bwMode="auto">
              <a:xfrm>
                <a:off x="2271" y="463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1" name="Line 707"/>
              <p:cNvSpPr>
                <a:spLocks noChangeShapeType="1"/>
              </p:cNvSpPr>
              <p:nvPr/>
            </p:nvSpPr>
            <p:spPr bwMode="auto">
              <a:xfrm>
                <a:off x="2291" y="47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2" name="Line 708"/>
              <p:cNvSpPr>
                <a:spLocks noChangeShapeType="1"/>
              </p:cNvSpPr>
              <p:nvPr/>
            </p:nvSpPr>
            <p:spPr bwMode="auto">
              <a:xfrm>
                <a:off x="2310" y="47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3" name="Line 709"/>
              <p:cNvSpPr>
                <a:spLocks noChangeShapeType="1"/>
              </p:cNvSpPr>
              <p:nvPr/>
            </p:nvSpPr>
            <p:spPr bwMode="auto">
              <a:xfrm>
                <a:off x="2330" y="48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4" name="Line 710"/>
              <p:cNvSpPr>
                <a:spLocks noChangeShapeType="1"/>
              </p:cNvSpPr>
              <p:nvPr/>
            </p:nvSpPr>
            <p:spPr bwMode="auto">
              <a:xfrm>
                <a:off x="2349" y="497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5" name="Line 711"/>
              <p:cNvSpPr>
                <a:spLocks noChangeShapeType="1"/>
              </p:cNvSpPr>
              <p:nvPr/>
            </p:nvSpPr>
            <p:spPr bwMode="auto">
              <a:xfrm>
                <a:off x="2369" y="505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6" name="Line 712"/>
              <p:cNvSpPr>
                <a:spLocks noChangeShapeType="1"/>
              </p:cNvSpPr>
              <p:nvPr/>
            </p:nvSpPr>
            <p:spPr bwMode="auto">
              <a:xfrm>
                <a:off x="2388" y="514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7" name="Line 713"/>
              <p:cNvSpPr>
                <a:spLocks noChangeShapeType="1"/>
              </p:cNvSpPr>
              <p:nvPr/>
            </p:nvSpPr>
            <p:spPr bwMode="auto">
              <a:xfrm>
                <a:off x="2409" y="52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8" name="Line 714"/>
              <p:cNvSpPr>
                <a:spLocks noChangeShapeType="1"/>
              </p:cNvSpPr>
              <p:nvPr/>
            </p:nvSpPr>
            <p:spPr bwMode="auto">
              <a:xfrm>
                <a:off x="2428" y="53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9" name="Line 715"/>
              <p:cNvSpPr>
                <a:spLocks noChangeShapeType="1"/>
              </p:cNvSpPr>
              <p:nvPr/>
            </p:nvSpPr>
            <p:spPr bwMode="auto">
              <a:xfrm>
                <a:off x="2448" y="540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0" name="Line 716"/>
              <p:cNvSpPr>
                <a:spLocks noChangeShapeType="1"/>
              </p:cNvSpPr>
              <p:nvPr/>
            </p:nvSpPr>
            <p:spPr bwMode="auto">
              <a:xfrm>
                <a:off x="2467" y="54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1" name="Line 717"/>
              <p:cNvSpPr>
                <a:spLocks noChangeShapeType="1"/>
              </p:cNvSpPr>
              <p:nvPr/>
            </p:nvSpPr>
            <p:spPr bwMode="auto">
              <a:xfrm>
                <a:off x="2487" y="556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2" name="Line 718"/>
              <p:cNvSpPr>
                <a:spLocks noChangeShapeType="1"/>
              </p:cNvSpPr>
              <p:nvPr/>
            </p:nvSpPr>
            <p:spPr bwMode="auto">
              <a:xfrm>
                <a:off x="2506" y="56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3" name="Line 719"/>
              <p:cNvSpPr>
                <a:spLocks noChangeShapeType="1"/>
              </p:cNvSpPr>
              <p:nvPr/>
            </p:nvSpPr>
            <p:spPr bwMode="auto">
              <a:xfrm>
                <a:off x="2526" y="57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4" name="Line 720"/>
              <p:cNvSpPr>
                <a:spLocks noChangeShapeType="1"/>
              </p:cNvSpPr>
              <p:nvPr/>
            </p:nvSpPr>
            <p:spPr bwMode="auto">
              <a:xfrm>
                <a:off x="2545" y="582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5" name="Line 721"/>
              <p:cNvSpPr>
                <a:spLocks noChangeShapeType="1"/>
              </p:cNvSpPr>
              <p:nvPr/>
            </p:nvSpPr>
            <p:spPr bwMode="auto">
              <a:xfrm>
                <a:off x="2565" y="591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6" name="Line 722"/>
              <p:cNvSpPr>
                <a:spLocks noChangeShapeType="1"/>
              </p:cNvSpPr>
              <p:nvPr/>
            </p:nvSpPr>
            <p:spPr bwMode="auto">
              <a:xfrm>
                <a:off x="2584" y="599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7" name="Line 723"/>
              <p:cNvSpPr>
                <a:spLocks noChangeShapeType="1"/>
              </p:cNvSpPr>
              <p:nvPr/>
            </p:nvSpPr>
            <p:spPr bwMode="auto">
              <a:xfrm>
                <a:off x="2604" y="607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8" name="Line 724"/>
              <p:cNvSpPr>
                <a:spLocks noChangeShapeType="1"/>
              </p:cNvSpPr>
              <p:nvPr/>
            </p:nvSpPr>
            <p:spPr bwMode="auto">
              <a:xfrm>
                <a:off x="2623" y="617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9" name="Line 725"/>
              <p:cNvSpPr>
                <a:spLocks noChangeShapeType="1"/>
              </p:cNvSpPr>
              <p:nvPr/>
            </p:nvSpPr>
            <p:spPr bwMode="auto">
              <a:xfrm>
                <a:off x="2644" y="625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0" name="Line 726"/>
              <p:cNvSpPr>
                <a:spLocks noChangeShapeType="1"/>
              </p:cNvSpPr>
              <p:nvPr/>
            </p:nvSpPr>
            <p:spPr bwMode="auto">
              <a:xfrm>
                <a:off x="2663" y="633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1" name="Line 727"/>
              <p:cNvSpPr>
                <a:spLocks noChangeShapeType="1"/>
              </p:cNvSpPr>
              <p:nvPr/>
            </p:nvSpPr>
            <p:spPr bwMode="auto">
              <a:xfrm>
                <a:off x="2683" y="642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2" name="Line 728"/>
              <p:cNvSpPr>
                <a:spLocks noChangeShapeType="1"/>
              </p:cNvSpPr>
              <p:nvPr/>
            </p:nvSpPr>
            <p:spPr bwMode="auto">
              <a:xfrm>
                <a:off x="2702" y="65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3" name="Line 729"/>
              <p:cNvSpPr>
                <a:spLocks noChangeShapeType="1"/>
              </p:cNvSpPr>
              <p:nvPr/>
            </p:nvSpPr>
            <p:spPr bwMode="auto">
              <a:xfrm>
                <a:off x="2722" y="660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4" name="Line 730"/>
              <p:cNvSpPr>
                <a:spLocks noChangeShapeType="1"/>
              </p:cNvSpPr>
              <p:nvPr/>
            </p:nvSpPr>
            <p:spPr bwMode="auto">
              <a:xfrm>
                <a:off x="2741" y="66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5" name="Line 731"/>
              <p:cNvSpPr>
                <a:spLocks noChangeShapeType="1"/>
              </p:cNvSpPr>
              <p:nvPr/>
            </p:nvSpPr>
            <p:spPr bwMode="auto">
              <a:xfrm>
                <a:off x="2761" y="676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6" name="Line 732"/>
              <p:cNvSpPr>
                <a:spLocks noChangeShapeType="1"/>
              </p:cNvSpPr>
              <p:nvPr/>
            </p:nvSpPr>
            <p:spPr bwMode="auto">
              <a:xfrm>
                <a:off x="2780" y="684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7" name="Line 733"/>
              <p:cNvSpPr>
                <a:spLocks noChangeShapeType="1"/>
              </p:cNvSpPr>
              <p:nvPr/>
            </p:nvSpPr>
            <p:spPr bwMode="auto">
              <a:xfrm>
                <a:off x="2800" y="69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8" name="Line 734"/>
              <p:cNvSpPr>
                <a:spLocks noChangeShapeType="1"/>
              </p:cNvSpPr>
              <p:nvPr/>
            </p:nvSpPr>
            <p:spPr bwMode="auto">
              <a:xfrm>
                <a:off x="2819" y="702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9" name="Line 735"/>
              <p:cNvSpPr>
                <a:spLocks noChangeShapeType="1"/>
              </p:cNvSpPr>
              <p:nvPr/>
            </p:nvSpPr>
            <p:spPr bwMode="auto">
              <a:xfrm>
                <a:off x="2840" y="711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0" name="Line 736"/>
              <p:cNvSpPr>
                <a:spLocks noChangeShapeType="1"/>
              </p:cNvSpPr>
              <p:nvPr/>
            </p:nvSpPr>
            <p:spPr bwMode="auto">
              <a:xfrm>
                <a:off x="2859" y="71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1" name="Line 737"/>
              <p:cNvSpPr>
                <a:spLocks noChangeShapeType="1"/>
              </p:cNvSpPr>
              <p:nvPr/>
            </p:nvSpPr>
            <p:spPr bwMode="auto">
              <a:xfrm>
                <a:off x="2879" y="727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2" name="Line 738"/>
              <p:cNvSpPr>
                <a:spLocks noChangeShapeType="1"/>
              </p:cNvSpPr>
              <p:nvPr/>
            </p:nvSpPr>
            <p:spPr bwMode="auto">
              <a:xfrm>
                <a:off x="2898" y="737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3" name="Line 739"/>
              <p:cNvSpPr>
                <a:spLocks noChangeShapeType="1"/>
              </p:cNvSpPr>
              <p:nvPr/>
            </p:nvSpPr>
            <p:spPr bwMode="auto">
              <a:xfrm>
                <a:off x="2918" y="745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4" name="Line 740"/>
              <p:cNvSpPr>
                <a:spLocks noChangeShapeType="1"/>
              </p:cNvSpPr>
              <p:nvPr/>
            </p:nvSpPr>
            <p:spPr bwMode="auto">
              <a:xfrm>
                <a:off x="2937" y="75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5" name="Line 741"/>
              <p:cNvSpPr>
                <a:spLocks noChangeShapeType="1"/>
              </p:cNvSpPr>
              <p:nvPr/>
            </p:nvSpPr>
            <p:spPr bwMode="auto">
              <a:xfrm>
                <a:off x="2956" y="762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6" name="Line 742"/>
              <p:cNvSpPr>
                <a:spLocks noChangeShapeType="1"/>
              </p:cNvSpPr>
              <p:nvPr/>
            </p:nvSpPr>
            <p:spPr bwMode="auto">
              <a:xfrm>
                <a:off x="2976" y="77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7" name="Line 743"/>
              <p:cNvSpPr>
                <a:spLocks noChangeShapeType="1"/>
              </p:cNvSpPr>
              <p:nvPr/>
            </p:nvSpPr>
            <p:spPr bwMode="auto">
              <a:xfrm>
                <a:off x="2995" y="779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8" name="Line 744"/>
              <p:cNvSpPr>
                <a:spLocks noChangeShapeType="1"/>
              </p:cNvSpPr>
              <p:nvPr/>
            </p:nvSpPr>
            <p:spPr bwMode="auto">
              <a:xfrm>
                <a:off x="3015" y="78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9" name="Line 745"/>
              <p:cNvSpPr>
                <a:spLocks noChangeShapeType="1"/>
              </p:cNvSpPr>
              <p:nvPr/>
            </p:nvSpPr>
            <p:spPr bwMode="auto">
              <a:xfrm>
                <a:off x="3034" y="796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0" name="Line 746"/>
              <p:cNvSpPr>
                <a:spLocks noChangeShapeType="1"/>
              </p:cNvSpPr>
              <p:nvPr/>
            </p:nvSpPr>
            <p:spPr bwMode="auto">
              <a:xfrm>
                <a:off x="3054" y="804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1" name="Line 747"/>
              <p:cNvSpPr>
                <a:spLocks noChangeShapeType="1"/>
              </p:cNvSpPr>
              <p:nvPr/>
            </p:nvSpPr>
            <p:spPr bwMode="auto">
              <a:xfrm>
                <a:off x="3073" y="814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2" name="Line 748"/>
              <p:cNvSpPr>
                <a:spLocks noChangeShapeType="1"/>
              </p:cNvSpPr>
              <p:nvPr/>
            </p:nvSpPr>
            <p:spPr bwMode="auto">
              <a:xfrm flipV="1">
                <a:off x="1291" y="530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3" name="Line 749"/>
              <p:cNvSpPr>
                <a:spLocks noChangeShapeType="1"/>
              </p:cNvSpPr>
              <p:nvPr/>
            </p:nvSpPr>
            <p:spPr bwMode="auto">
              <a:xfrm flipV="1">
                <a:off x="1312" y="524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4" name="Line 750"/>
              <p:cNvSpPr>
                <a:spLocks noChangeShapeType="1"/>
              </p:cNvSpPr>
              <p:nvPr/>
            </p:nvSpPr>
            <p:spPr bwMode="auto">
              <a:xfrm flipV="1">
                <a:off x="1332" y="518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5" name="Line 751"/>
              <p:cNvSpPr>
                <a:spLocks noChangeShapeType="1"/>
              </p:cNvSpPr>
              <p:nvPr/>
            </p:nvSpPr>
            <p:spPr bwMode="auto">
              <a:xfrm flipV="1">
                <a:off x="1352" y="51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6" name="Line 752"/>
              <p:cNvSpPr>
                <a:spLocks noChangeShapeType="1"/>
              </p:cNvSpPr>
              <p:nvPr/>
            </p:nvSpPr>
            <p:spPr bwMode="auto">
              <a:xfrm>
                <a:off x="1373" y="507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7" name="Line 753"/>
              <p:cNvSpPr>
                <a:spLocks noChangeShapeType="1"/>
              </p:cNvSpPr>
              <p:nvPr/>
            </p:nvSpPr>
            <p:spPr bwMode="auto">
              <a:xfrm>
                <a:off x="1393" y="501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8" name="Line 754"/>
              <p:cNvSpPr>
                <a:spLocks noChangeShapeType="1"/>
              </p:cNvSpPr>
              <p:nvPr/>
            </p:nvSpPr>
            <p:spPr bwMode="auto">
              <a:xfrm>
                <a:off x="1414" y="495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9" name="Line 755"/>
              <p:cNvSpPr>
                <a:spLocks noChangeShapeType="1"/>
              </p:cNvSpPr>
              <p:nvPr/>
            </p:nvSpPr>
            <p:spPr bwMode="auto">
              <a:xfrm flipV="1">
                <a:off x="1434" y="48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0" name="Line 756"/>
              <p:cNvSpPr>
                <a:spLocks noChangeShapeType="1"/>
              </p:cNvSpPr>
              <p:nvPr/>
            </p:nvSpPr>
            <p:spPr bwMode="auto">
              <a:xfrm flipV="1">
                <a:off x="1455" y="482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1" name="Line 757"/>
              <p:cNvSpPr>
                <a:spLocks noChangeShapeType="1"/>
              </p:cNvSpPr>
              <p:nvPr/>
            </p:nvSpPr>
            <p:spPr bwMode="auto">
              <a:xfrm flipV="1">
                <a:off x="1475" y="476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2" name="Line 758"/>
              <p:cNvSpPr>
                <a:spLocks noChangeShapeType="1"/>
              </p:cNvSpPr>
              <p:nvPr/>
            </p:nvSpPr>
            <p:spPr bwMode="auto">
              <a:xfrm flipV="1">
                <a:off x="1496" y="47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3" name="Line 759"/>
              <p:cNvSpPr>
                <a:spLocks noChangeShapeType="1"/>
              </p:cNvSpPr>
              <p:nvPr/>
            </p:nvSpPr>
            <p:spPr bwMode="auto">
              <a:xfrm flipV="1">
                <a:off x="1516" y="464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4" name="Line 760"/>
              <p:cNvSpPr>
                <a:spLocks noChangeShapeType="1"/>
              </p:cNvSpPr>
              <p:nvPr/>
            </p:nvSpPr>
            <p:spPr bwMode="auto">
              <a:xfrm>
                <a:off x="1537" y="458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5" name="Line 761"/>
              <p:cNvSpPr>
                <a:spLocks noChangeShapeType="1"/>
              </p:cNvSpPr>
              <p:nvPr/>
            </p:nvSpPr>
            <p:spPr bwMode="auto">
              <a:xfrm>
                <a:off x="1557" y="452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6" name="Line 762"/>
              <p:cNvSpPr>
                <a:spLocks noChangeShapeType="1"/>
              </p:cNvSpPr>
              <p:nvPr/>
            </p:nvSpPr>
            <p:spPr bwMode="auto">
              <a:xfrm>
                <a:off x="1577" y="446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7" name="Line 763"/>
              <p:cNvSpPr>
                <a:spLocks noChangeShapeType="1"/>
              </p:cNvSpPr>
              <p:nvPr/>
            </p:nvSpPr>
            <p:spPr bwMode="auto">
              <a:xfrm flipV="1">
                <a:off x="1598" y="43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8" name="Line 764"/>
              <p:cNvSpPr>
                <a:spLocks noChangeShapeType="1"/>
              </p:cNvSpPr>
              <p:nvPr/>
            </p:nvSpPr>
            <p:spPr bwMode="auto">
              <a:xfrm flipV="1">
                <a:off x="1619" y="43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9" name="Line 765"/>
              <p:cNvSpPr>
                <a:spLocks noChangeShapeType="1"/>
              </p:cNvSpPr>
              <p:nvPr/>
            </p:nvSpPr>
            <p:spPr bwMode="auto">
              <a:xfrm flipV="1">
                <a:off x="1639" y="427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0" name="Line 766"/>
              <p:cNvSpPr>
                <a:spLocks noChangeShapeType="1"/>
              </p:cNvSpPr>
              <p:nvPr/>
            </p:nvSpPr>
            <p:spPr bwMode="auto">
              <a:xfrm flipV="1">
                <a:off x="1659" y="421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1" name="Line 767"/>
              <p:cNvSpPr>
                <a:spLocks noChangeShapeType="1"/>
              </p:cNvSpPr>
              <p:nvPr/>
            </p:nvSpPr>
            <p:spPr bwMode="auto">
              <a:xfrm>
                <a:off x="1680" y="415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2" name="Line 768"/>
              <p:cNvSpPr>
                <a:spLocks noChangeShapeType="1"/>
              </p:cNvSpPr>
              <p:nvPr/>
            </p:nvSpPr>
            <p:spPr bwMode="auto">
              <a:xfrm>
                <a:off x="1701" y="409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3" name="Line 769"/>
              <p:cNvSpPr>
                <a:spLocks noChangeShapeType="1"/>
              </p:cNvSpPr>
              <p:nvPr/>
            </p:nvSpPr>
            <p:spPr bwMode="auto">
              <a:xfrm>
                <a:off x="1721" y="403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4" name="Line 770"/>
              <p:cNvSpPr>
                <a:spLocks noChangeShapeType="1"/>
              </p:cNvSpPr>
              <p:nvPr/>
            </p:nvSpPr>
            <p:spPr bwMode="auto">
              <a:xfrm flipV="1">
                <a:off x="1741" y="396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5" name="Line 771"/>
              <p:cNvSpPr>
                <a:spLocks noChangeShapeType="1"/>
              </p:cNvSpPr>
              <p:nvPr/>
            </p:nvSpPr>
            <p:spPr bwMode="auto">
              <a:xfrm flipV="1">
                <a:off x="1762" y="390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6" name="Line 772"/>
              <p:cNvSpPr>
                <a:spLocks noChangeShapeType="1"/>
              </p:cNvSpPr>
              <p:nvPr/>
            </p:nvSpPr>
            <p:spPr bwMode="auto">
              <a:xfrm flipV="1">
                <a:off x="1783" y="384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7" name="Line 773"/>
              <p:cNvSpPr>
                <a:spLocks noChangeShapeType="1"/>
              </p:cNvSpPr>
              <p:nvPr/>
            </p:nvSpPr>
            <p:spPr bwMode="auto">
              <a:xfrm flipV="1">
                <a:off x="1803" y="37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8" name="Line 774"/>
              <p:cNvSpPr>
                <a:spLocks noChangeShapeType="1"/>
              </p:cNvSpPr>
              <p:nvPr/>
            </p:nvSpPr>
            <p:spPr bwMode="auto">
              <a:xfrm flipV="1">
                <a:off x="1823" y="373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9" name="Line 775"/>
              <p:cNvSpPr>
                <a:spLocks noChangeShapeType="1"/>
              </p:cNvSpPr>
              <p:nvPr/>
            </p:nvSpPr>
            <p:spPr bwMode="auto">
              <a:xfrm>
                <a:off x="1843" y="367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0" name="Line 776"/>
              <p:cNvSpPr>
                <a:spLocks noChangeShapeType="1"/>
              </p:cNvSpPr>
              <p:nvPr/>
            </p:nvSpPr>
            <p:spPr bwMode="auto">
              <a:xfrm>
                <a:off x="1865" y="361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1" name="Line 777"/>
              <p:cNvSpPr>
                <a:spLocks noChangeShapeType="1"/>
              </p:cNvSpPr>
              <p:nvPr/>
            </p:nvSpPr>
            <p:spPr bwMode="auto">
              <a:xfrm>
                <a:off x="1885" y="355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2" name="Line 778"/>
              <p:cNvSpPr>
                <a:spLocks noChangeShapeType="1"/>
              </p:cNvSpPr>
              <p:nvPr/>
            </p:nvSpPr>
            <p:spPr bwMode="auto">
              <a:xfrm flipV="1">
                <a:off x="1905" y="348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3" name="Line 779"/>
              <p:cNvSpPr>
                <a:spLocks noChangeShapeType="1"/>
              </p:cNvSpPr>
              <p:nvPr/>
            </p:nvSpPr>
            <p:spPr bwMode="auto">
              <a:xfrm flipV="1">
                <a:off x="1925" y="342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4" name="Line 780"/>
              <p:cNvSpPr>
                <a:spLocks noChangeShapeType="1"/>
              </p:cNvSpPr>
              <p:nvPr/>
            </p:nvSpPr>
            <p:spPr bwMode="auto">
              <a:xfrm flipV="1">
                <a:off x="1947" y="336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5" name="Line 781"/>
              <p:cNvSpPr>
                <a:spLocks noChangeShapeType="1"/>
              </p:cNvSpPr>
              <p:nvPr/>
            </p:nvSpPr>
            <p:spPr bwMode="auto">
              <a:xfrm flipV="1">
                <a:off x="1967" y="33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6" name="Line 782"/>
              <p:cNvSpPr>
                <a:spLocks noChangeShapeType="1"/>
              </p:cNvSpPr>
              <p:nvPr/>
            </p:nvSpPr>
            <p:spPr bwMode="auto">
              <a:xfrm>
                <a:off x="1987" y="324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7" name="Line 783"/>
              <p:cNvSpPr>
                <a:spLocks noChangeShapeType="1"/>
              </p:cNvSpPr>
              <p:nvPr/>
            </p:nvSpPr>
            <p:spPr bwMode="auto">
              <a:xfrm>
                <a:off x="2008" y="318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8" name="Line 784"/>
              <p:cNvSpPr>
                <a:spLocks noChangeShapeType="1"/>
              </p:cNvSpPr>
              <p:nvPr/>
            </p:nvSpPr>
            <p:spPr bwMode="auto">
              <a:xfrm>
                <a:off x="2029" y="312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9" name="Line 785"/>
              <p:cNvSpPr>
                <a:spLocks noChangeShapeType="1"/>
              </p:cNvSpPr>
              <p:nvPr/>
            </p:nvSpPr>
            <p:spPr bwMode="auto">
              <a:xfrm flipV="1">
                <a:off x="2049" y="30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0" name="Line 786"/>
              <p:cNvSpPr>
                <a:spLocks noChangeShapeType="1"/>
              </p:cNvSpPr>
              <p:nvPr/>
            </p:nvSpPr>
            <p:spPr bwMode="auto">
              <a:xfrm flipV="1">
                <a:off x="2069" y="29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1" name="Line 787"/>
              <p:cNvSpPr>
                <a:spLocks noChangeShapeType="1"/>
              </p:cNvSpPr>
              <p:nvPr/>
            </p:nvSpPr>
            <p:spPr bwMode="auto">
              <a:xfrm flipV="1">
                <a:off x="2090" y="293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2" name="Line 788"/>
              <p:cNvSpPr>
                <a:spLocks noChangeShapeType="1"/>
              </p:cNvSpPr>
              <p:nvPr/>
            </p:nvSpPr>
            <p:spPr bwMode="auto">
              <a:xfrm flipV="1">
                <a:off x="2111" y="287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3" name="Line 789"/>
              <p:cNvSpPr>
                <a:spLocks noChangeShapeType="1"/>
              </p:cNvSpPr>
              <p:nvPr/>
            </p:nvSpPr>
            <p:spPr bwMode="auto">
              <a:xfrm flipV="1">
                <a:off x="2131" y="281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4" name="Line 790"/>
              <p:cNvSpPr>
                <a:spLocks noChangeShapeType="1"/>
              </p:cNvSpPr>
              <p:nvPr/>
            </p:nvSpPr>
            <p:spPr bwMode="auto">
              <a:xfrm>
                <a:off x="2151" y="275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5" name="Line 791"/>
              <p:cNvSpPr>
                <a:spLocks noChangeShapeType="1"/>
              </p:cNvSpPr>
              <p:nvPr/>
            </p:nvSpPr>
            <p:spPr bwMode="auto">
              <a:xfrm>
                <a:off x="2172" y="269"/>
                <a:ext cx="1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6" name="Line 792"/>
              <p:cNvSpPr>
                <a:spLocks noChangeShapeType="1"/>
              </p:cNvSpPr>
              <p:nvPr/>
            </p:nvSpPr>
            <p:spPr bwMode="auto">
              <a:xfrm>
                <a:off x="2192" y="263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7" name="Line 793"/>
              <p:cNvSpPr>
                <a:spLocks noChangeShapeType="1"/>
              </p:cNvSpPr>
              <p:nvPr/>
            </p:nvSpPr>
            <p:spPr bwMode="auto">
              <a:xfrm flipV="1">
                <a:off x="2213" y="256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8" name="Line 794"/>
              <p:cNvSpPr>
                <a:spLocks noChangeShapeType="1"/>
              </p:cNvSpPr>
              <p:nvPr/>
            </p:nvSpPr>
            <p:spPr bwMode="auto">
              <a:xfrm flipV="1">
                <a:off x="2233" y="250"/>
                <a:ext cx="2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9" name="Line 795"/>
              <p:cNvSpPr>
                <a:spLocks noChangeShapeType="1"/>
              </p:cNvSpPr>
              <p:nvPr/>
            </p:nvSpPr>
            <p:spPr bwMode="auto">
              <a:xfrm flipV="1">
                <a:off x="2254" y="245"/>
                <a:ext cx="1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0" name="Line 796"/>
              <p:cNvSpPr>
                <a:spLocks noChangeShapeType="1"/>
              </p:cNvSpPr>
              <p:nvPr/>
            </p:nvSpPr>
            <p:spPr bwMode="auto">
              <a:xfrm>
                <a:off x="2271" y="24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1" name="Line 797"/>
              <p:cNvSpPr>
                <a:spLocks noChangeShapeType="1"/>
              </p:cNvSpPr>
              <p:nvPr/>
            </p:nvSpPr>
            <p:spPr bwMode="auto">
              <a:xfrm>
                <a:off x="2291" y="249"/>
                <a:ext cx="2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2" name="Line 798"/>
              <p:cNvSpPr>
                <a:spLocks noChangeShapeType="1"/>
              </p:cNvSpPr>
              <p:nvPr/>
            </p:nvSpPr>
            <p:spPr bwMode="auto">
              <a:xfrm>
                <a:off x="2310" y="258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3" name="Line 799"/>
              <p:cNvSpPr>
                <a:spLocks noChangeShapeType="1"/>
              </p:cNvSpPr>
              <p:nvPr/>
            </p:nvSpPr>
            <p:spPr bwMode="auto">
              <a:xfrm>
                <a:off x="2330" y="266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4" name="Line 800"/>
              <p:cNvSpPr>
                <a:spLocks noChangeShapeType="1"/>
              </p:cNvSpPr>
              <p:nvPr/>
            </p:nvSpPr>
            <p:spPr bwMode="auto">
              <a:xfrm>
                <a:off x="2349" y="274"/>
                <a:ext cx="3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5" name="Line 801"/>
              <p:cNvSpPr>
                <a:spLocks noChangeShapeType="1"/>
              </p:cNvSpPr>
              <p:nvPr/>
            </p:nvSpPr>
            <p:spPr bwMode="auto">
              <a:xfrm>
                <a:off x="2369" y="282"/>
                <a:ext cx="3" cy="2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6" name="Line 802"/>
              <p:cNvSpPr>
                <a:spLocks noChangeShapeType="1"/>
              </p:cNvSpPr>
              <p:nvPr/>
            </p:nvSpPr>
            <p:spPr bwMode="auto">
              <a:xfrm>
                <a:off x="2388" y="292"/>
                <a:ext cx="3" cy="0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7" name="Line 803"/>
              <p:cNvSpPr>
                <a:spLocks noChangeShapeType="1"/>
              </p:cNvSpPr>
              <p:nvPr/>
            </p:nvSpPr>
            <p:spPr bwMode="auto">
              <a:xfrm>
                <a:off x="2409" y="300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8" name="Line 804"/>
              <p:cNvSpPr>
                <a:spLocks noChangeShapeType="1"/>
              </p:cNvSpPr>
              <p:nvPr/>
            </p:nvSpPr>
            <p:spPr bwMode="auto">
              <a:xfrm>
                <a:off x="2428" y="309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9" name="Line 805"/>
              <p:cNvSpPr>
                <a:spLocks noChangeShapeType="1"/>
              </p:cNvSpPr>
              <p:nvPr/>
            </p:nvSpPr>
            <p:spPr bwMode="auto">
              <a:xfrm>
                <a:off x="2448" y="317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0" name="Line 806"/>
              <p:cNvSpPr>
                <a:spLocks noChangeShapeType="1"/>
              </p:cNvSpPr>
              <p:nvPr/>
            </p:nvSpPr>
            <p:spPr bwMode="auto">
              <a:xfrm>
                <a:off x="2467" y="32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1" name="Line 807"/>
              <p:cNvSpPr>
                <a:spLocks noChangeShapeType="1"/>
              </p:cNvSpPr>
              <p:nvPr/>
            </p:nvSpPr>
            <p:spPr bwMode="auto">
              <a:xfrm>
                <a:off x="2487" y="335"/>
                <a:ext cx="2" cy="1"/>
              </a:xfrm>
              <a:prstGeom prst="line">
                <a:avLst/>
              </a:prstGeom>
              <a:noFill/>
              <a:ln w="1588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" name="Line 809"/>
            <p:cNvSpPr>
              <a:spLocks noChangeShapeType="1"/>
            </p:cNvSpPr>
            <p:nvPr/>
          </p:nvSpPr>
          <p:spPr bwMode="auto">
            <a:xfrm>
              <a:off x="2506" y="343"/>
              <a:ext cx="2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Line 810"/>
            <p:cNvSpPr>
              <a:spLocks noChangeShapeType="1"/>
            </p:cNvSpPr>
            <p:nvPr/>
          </p:nvSpPr>
          <p:spPr bwMode="auto">
            <a:xfrm>
              <a:off x="2526" y="351"/>
              <a:ext cx="2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Line 811"/>
            <p:cNvSpPr>
              <a:spLocks noChangeShapeType="1"/>
            </p:cNvSpPr>
            <p:nvPr/>
          </p:nvSpPr>
          <p:spPr bwMode="auto">
            <a:xfrm>
              <a:off x="2545" y="360"/>
              <a:ext cx="2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Line 812"/>
            <p:cNvSpPr>
              <a:spLocks noChangeShapeType="1"/>
            </p:cNvSpPr>
            <p:nvPr/>
          </p:nvSpPr>
          <p:spPr bwMode="auto">
            <a:xfrm>
              <a:off x="2565" y="369"/>
              <a:ext cx="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Line 813"/>
            <p:cNvSpPr>
              <a:spLocks noChangeShapeType="1"/>
            </p:cNvSpPr>
            <p:nvPr/>
          </p:nvSpPr>
          <p:spPr bwMode="auto">
            <a:xfrm>
              <a:off x="2584" y="377"/>
              <a:ext cx="3" cy="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Line 814"/>
            <p:cNvSpPr>
              <a:spLocks noChangeShapeType="1"/>
            </p:cNvSpPr>
            <p:nvPr/>
          </p:nvSpPr>
          <p:spPr bwMode="auto">
            <a:xfrm>
              <a:off x="2604" y="386"/>
              <a:ext cx="3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Line 815"/>
            <p:cNvSpPr>
              <a:spLocks noChangeShapeType="1"/>
            </p:cNvSpPr>
            <p:nvPr/>
          </p:nvSpPr>
          <p:spPr bwMode="auto">
            <a:xfrm>
              <a:off x="2623" y="394"/>
              <a:ext cx="3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Line 816"/>
            <p:cNvSpPr>
              <a:spLocks noChangeShapeType="1"/>
            </p:cNvSpPr>
            <p:nvPr/>
          </p:nvSpPr>
          <p:spPr bwMode="auto">
            <a:xfrm>
              <a:off x="2644" y="402"/>
              <a:ext cx="1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e 817"/>
            <p:cNvSpPr>
              <a:spLocks noChangeShapeType="1"/>
            </p:cNvSpPr>
            <p:nvPr/>
          </p:nvSpPr>
          <p:spPr bwMode="auto">
            <a:xfrm>
              <a:off x="2663" y="412"/>
              <a:ext cx="2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Line 818"/>
            <p:cNvSpPr>
              <a:spLocks noChangeShapeType="1"/>
            </p:cNvSpPr>
            <p:nvPr/>
          </p:nvSpPr>
          <p:spPr bwMode="auto">
            <a:xfrm>
              <a:off x="2683" y="420"/>
              <a:ext cx="1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Line 819"/>
            <p:cNvSpPr>
              <a:spLocks noChangeShapeType="1"/>
            </p:cNvSpPr>
            <p:nvPr/>
          </p:nvSpPr>
          <p:spPr bwMode="auto">
            <a:xfrm>
              <a:off x="2702" y="428"/>
              <a:ext cx="2" cy="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Line 820"/>
            <p:cNvSpPr>
              <a:spLocks noChangeShapeType="1"/>
            </p:cNvSpPr>
            <p:nvPr/>
          </p:nvSpPr>
          <p:spPr bwMode="auto">
            <a:xfrm>
              <a:off x="2722" y="437"/>
              <a:ext cx="1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Line 821"/>
            <p:cNvSpPr>
              <a:spLocks noChangeShapeType="1"/>
            </p:cNvSpPr>
            <p:nvPr/>
          </p:nvSpPr>
          <p:spPr bwMode="auto">
            <a:xfrm>
              <a:off x="2741" y="446"/>
              <a:ext cx="2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Line 822"/>
            <p:cNvSpPr>
              <a:spLocks noChangeShapeType="1"/>
            </p:cNvSpPr>
            <p:nvPr/>
          </p:nvSpPr>
          <p:spPr bwMode="auto">
            <a:xfrm>
              <a:off x="2761" y="454"/>
              <a:ext cx="1" cy="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Line 823"/>
            <p:cNvSpPr>
              <a:spLocks noChangeShapeType="1"/>
            </p:cNvSpPr>
            <p:nvPr/>
          </p:nvSpPr>
          <p:spPr bwMode="auto">
            <a:xfrm>
              <a:off x="2780" y="463"/>
              <a:ext cx="3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Line 824"/>
            <p:cNvSpPr>
              <a:spLocks noChangeShapeType="1"/>
            </p:cNvSpPr>
            <p:nvPr/>
          </p:nvSpPr>
          <p:spPr bwMode="auto">
            <a:xfrm>
              <a:off x="2800" y="471"/>
              <a:ext cx="2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Line 825"/>
            <p:cNvSpPr>
              <a:spLocks noChangeShapeType="1"/>
            </p:cNvSpPr>
            <p:nvPr/>
          </p:nvSpPr>
          <p:spPr bwMode="auto">
            <a:xfrm>
              <a:off x="2819" y="479"/>
              <a:ext cx="3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Line 826"/>
            <p:cNvSpPr>
              <a:spLocks noChangeShapeType="1"/>
            </p:cNvSpPr>
            <p:nvPr/>
          </p:nvSpPr>
          <p:spPr bwMode="auto">
            <a:xfrm>
              <a:off x="2840" y="489"/>
              <a:ext cx="1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Line 827"/>
            <p:cNvSpPr>
              <a:spLocks noChangeShapeType="1"/>
            </p:cNvSpPr>
            <p:nvPr/>
          </p:nvSpPr>
          <p:spPr bwMode="auto">
            <a:xfrm>
              <a:off x="2859" y="497"/>
              <a:ext cx="2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Line 828"/>
            <p:cNvSpPr>
              <a:spLocks noChangeShapeType="1"/>
            </p:cNvSpPr>
            <p:nvPr/>
          </p:nvSpPr>
          <p:spPr bwMode="auto">
            <a:xfrm>
              <a:off x="2879" y="505"/>
              <a:ext cx="1" cy="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Line 829"/>
            <p:cNvSpPr>
              <a:spLocks noChangeShapeType="1"/>
            </p:cNvSpPr>
            <p:nvPr/>
          </p:nvSpPr>
          <p:spPr bwMode="auto">
            <a:xfrm>
              <a:off x="2898" y="514"/>
              <a:ext cx="2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Line 830"/>
            <p:cNvSpPr>
              <a:spLocks noChangeShapeType="1"/>
            </p:cNvSpPr>
            <p:nvPr/>
          </p:nvSpPr>
          <p:spPr bwMode="auto">
            <a:xfrm>
              <a:off x="2918" y="522"/>
              <a:ext cx="1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Line 831"/>
            <p:cNvSpPr>
              <a:spLocks noChangeShapeType="1"/>
            </p:cNvSpPr>
            <p:nvPr/>
          </p:nvSpPr>
          <p:spPr bwMode="auto">
            <a:xfrm>
              <a:off x="2937" y="531"/>
              <a:ext cx="2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Line 832"/>
            <p:cNvSpPr>
              <a:spLocks noChangeShapeType="1"/>
            </p:cNvSpPr>
            <p:nvPr/>
          </p:nvSpPr>
          <p:spPr bwMode="auto">
            <a:xfrm>
              <a:off x="2956" y="540"/>
              <a:ext cx="2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Line 833"/>
            <p:cNvSpPr>
              <a:spLocks noChangeShapeType="1"/>
            </p:cNvSpPr>
            <p:nvPr/>
          </p:nvSpPr>
          <p:spPr bwMode="auto">
            <a:xfrm>
              <a:off x="2976" y="548"/>
              <a:ext cx="2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Line 834"/>
            <p:cNvSpPr>
              <a:spLocks noChangeShapeType="1"/>
            </p:cNvSpPr>
            <p:nvPr/>
          </p:nvSpPr>
          <p:spPr bwMode="auto">
            <a:xfrm>
              <a:off x="2995" y="556"/>
              <a:ext cx="2" cy="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Line 835"/>
            <p:cNvSpPr>
              <a:spLocks noChangeShapeType="1"/>
            </p:cNvSpPr>
            <p:nvPr/>
          </p:nvSpPr>
          <p:spPr bwMode="auto">
            <a:xfrm>
              <a:off x="3015" y="566"/>
              <a:ext cx="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Line 836"/>
            <p:cNvSpPr>
              <a:spLocks noChangeShapeType="1"/>
            </p:cNvSpPr>
            <p:nvPr/>
          </p:nvSpPr>
          <p:spPr bwMode="auto">
            <a:xfrm>
              <a:off x="3034" y="574"/>
              <a:ext cx="3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Line 837"/>
            <p:cNvSpPr>
              <a:spLocks noChangeShapeType="1"/>
            </p:cNvSpPr>
            <p:nvPr/>
          </p:nvSpPr>
          <p:spPr bwMode="auto">
            <a:xfrm>
              <a:off x="3054" y="582"/>
              <a:ext cx="3" cy="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Line 838"/>
            <p:cNvSpPr>
              <a:spLocks noChangeShapeType="1"/>
            </p:cNvSpPr>
            <p:nvPr/>
          </p:nvSpPr>
          <p:spPr bwMode="auto">
            <a:xfrm>
              <a:off x="3073" y="591"/>
              <a:ext cx="3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Line 839"/>
            <p:cNvSpPr>
              <a:spLocks noChangeShapeType="1"/>
            </p:cNvSpPr>
            <p:nvPr/>
          </p:nvSpPr>
          <p:spPr bwMode="auto">
            <a:xfrm>
              <a:off x="1291" y="1198"/>
              <a:ext cx="808" cy="353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Line 840"/>
            <p:cNvSpPr>
              <a:spLocks noChangeShapeType="1"/>
            </p:cNvSpPr>
            <p:nvPr/>
          </p:nvSpPr>
          <p:spPr bwMode="auto">
            <a:xfrm flipV="1">
              <a:off x="2099" y="1260"/>
              <a:ext cx="980" cy="29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Line 841"/>
            <p:cNvSpPr>
              <a:spLocks noChangeShapeType="1"/>
            </p:cNvSpPr>
            <p:nvPr/>
          </p:nvSpPr>
          <p:spPr bwMode="auto">
            <a:xfrm flipV="1">
              <a:off x="1291" y="531"/>
              <a:ext cx="0" cy="66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Line 842"/>
            <p:cNvSpPr>
              <a:spLocks noChangeShapeType="1"/>
            </p:cNvSpPr>
            <p:nvPr/>
          </p:nvSpPr>
          <p:spPr bwMode="auto">
            <a:xfrm flipH="1">
              <a:off x="1266" y="1198"/>
              <a:ext cx="25" cy="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843"/>
            <p:cNvSpPr>
              <a:spLocks noEditPoints="1"/>
            </p:cNvSpPr>
            <p:nvPr/>
          </p:nvSpPr>
          <p:spPr bwMode="auto">
            <a:xfrm>
              <a:off x="1217" y="1224"/>
              <a:ext cx="33" cy="46"/>
            </a:xfrm>
            <a:custGeom>
              <a:avLst/>
              <a:gdLst>
                <a:gd name="T0" fmla="*/ 21 w 33"/>
                <a:gd name="T1" fmla="*/ 46 h 46"/>
                <a:gd name="T2" fmla="*/ 21 w 33"/>
                <a:gd name="T3" fmla="*/ 36 h 46"/>
                <a:gd name="T4" fmla="*/ 0 w 33"/>
                <a:gd name="T5" fmla="*/ 36 h 46"/>
                <a:gd name="T6" fmla="*/ 0 w 33"/>
                <a:gd name="T7" fmla="*/ 30 h 46"/>
                <a:gd name="T8" fmla="*/ 23 w 33"/>
                <a:gd name="T9" fmla="*/ 0 h 46"/>
                <a:gd name="T10" fmla="*/ 28 w 33"/>
                <a:gd name="T11" fmla="*/ 0 h 46"/>
                <a:gd name="T12" fmla="*/ 28 w 33"/>
                <a:gd name="T13" fmla="*/ 30 h 46"/>
                <a:gd name="T14" fmla="*/ 33 w 33"/>
                <a:gd name="T15" fmla="*/ 30 h 46"/>
                <a:gd name="T16" fmla="*/ 33 w 33"/>
                <a:gd name="T17" fmla="*/ 36 h 46"/>
                <a:gd name="T18" fmla="*/ 28 w 33"/>
                <a:gd name="T19" fmla="*/ 36 h 46"/>
                <a:gd name="T20" fmla="*/ 28 w 33"/>
                <a:gd name="T21" fmla="*/ 46 h 46"/>
                <a:gd name="T22" fmla="*/ 21 w 33"/>
                <a:gd name="T23" fmla="*/ 46 h 46"/>
                <a:gd name="T24" fmla="*/ 21 w 33"/>
                <a:gd name="T25" fmla="*/ 30 h 46"/>
                <a:gd name="T26" fmla="*/ 21 w 33"/>
                <a:gd name="T27" fmla="*/ 12 h 46"/>
                <a:gd name="T28" fmla="*/ 8 w 33"/>
                <a:gd name="T29" fmla="*/ 30 h 46"/>
                <a:gd name="T30" fmla="*/ 21 w 33"/>
                <a:gd name="T31" fmla="*/ 3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" h="46">
                  <a:moveTo>
                    <a:pt x="21" y="46"/>
                  </a:moveTo>
                  <a:lnTo>
                    <a:pt x="21" y="36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28" y="30"/>
                  </a:lnTo>
                  <a:lnTo>
                    <a:pt x="33" y="30"/>
                  </a:lnTo>
                  <a:lnTo>
                    <a:pt x="33" y="36"/>
                  </a:lnTo>
                  <a:lnTo>
                    <a:pt x="28" y="36"/>
                  </a:lnTo>
                  <a:lnTo>
                    <a:pt x="28" y="46"/>
                  </a:lnTo>
                  <a:lnTo>
                    <a:pt x="21" y="46"/>
                  </a:lnTo>
                  <a:close/>
                  <a:moveTo>
                    <a:pt x="21" y="30"/>
                  </a:moveTo>
                  <a:lnTo>
                    <a:pt x="21" y="12"/>
                  </a:lnTo>
                  <a:lnTo>
                    <a:pt x="8" y="30"/>
                  </a:lnTo>
                  <a:lnTo>
                    <a:pt x="21" y="3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Line 844"/>
            <p:cNvSpPr>
              <a:spLocks noChangeShapeType="1"/>
            </p:cNvSpPr>
            <p:nvPr/>
          </p:nvSpPr>
          <p:spPr bwMode="auto">
            <a:xfrm flipH="1">
              <a:off x="1670" y="1375"/>
              <a:ext cx="25" cy="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845"/>
            <p:cNvSpPr>
              <a:spLocks noEditPoints="1"/>
            </p:cNvSpPr>
            <p:nvPr/>
          </p:nvSpPr>
          <p:spPr bwMode="auto">
            <a:xfrm>
              <a:off x="1566" y="1401"/>
              <a:ext cx="33" cy="46"/>
            </a:xfrm>
            <a:custGeom>
              <a:avLst/>
              <a:gdLst>
                <a:gd name="T0" fmla="*/ 21 w 33"/>
                <a:gd name="T1" fmla="*/ 46 h 46"/>
                <a:gd name="T2" fmla="*/ 21 w 33"/>
                <a:gd name="T3" fmla="*/ 35 h 46"/>
                <a:gd name="T4" fmla="*/ 0 w 33"/>
                <a:gd name="T5" fmla="*/ 35 h 46"/>
                <a:gd name="T6" fmla="*/ 0 w 33"/>
                <a:gd name="T7" fmla="*/ 29 h 46"/>
                <a:gd name="T8" fmla="*/ 23 w 33"/>
                <a:gd name="T9" fmla="*/ 0 h 46"/>
                <a:gd name="T10" fmla="*/ 28 w 33"/>
                <a:gd name="T11" fmla="*/ 0 h 46"/>
                <a:gd name="T12" fmla="*/ 28 w 33"/>
                <a:gd name="T13" fmla="*/ 29 h 46"/>
                <a:gd name="T14" fmla="*/ 33 w 33"/>
                <a:gd name="T15" fmla="*/ 29 h 46"/>
                <a:gd name="T16" fmla="*/ 33 w 33"/>
                <a:gd name="T17" fmla="*/ 35 h 46"/>
                <a:gd name="T18" fmla="*/ 28 w 33"/>
                <a:gd name="T19" fmla="*/ 35 h 46"/>
                <a:gd name="T20" fmla="*/ 28 w 33"/>
                <a:gd name="T21" fmla="*/ 46 h 46"/>
                <a:gd name="T22" fmla="*/ 21 w 33"/>
                <a:gd name="T23" fmla="*/ 46 h 46"/>
                <a:gd name="T24" fmla="*/ 21 w 33"/>
                <a:gd name="T25" fmla="*/ 29 h 46"/>
                <a:gd name="T26" fmla="*/ 21 w 33"/>
                <a:gd name="T27" fmla="*/ 12 h 46"/>
                <a:gd name="T28" fmla="*/ 8 w 33"/>
                <a:gd name="T29" fmla="*/ 29 h 46"/>
                <a:gd name="T30" fmla="*/ 21 w 33"/>
                <a:gd name="T31" fmla="*/ 29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" h="46">
                  <a:moveTo>
                    <a:pt x="21" y="46"/>
                  </a:moveTo>
                  <a:lnTo>
                    <a:pt x="21" y="35"/>
                  </a:lnTo>
                  <a:lnTo>
                    <a:pt x="0" y="35"/>
                  </a:lnTo>
                  <a:lnTo>
                    <a:pt x="0" y="29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28" y="29"/>
                  </a:lnTo>
                  <a:lnTo>
                    <a:pt x="33" y="29"/>
                  </a:lnTo>
                  <a:lnTo>
                    <a:pt x="33" y="35"/>
                  </a:lnTo>
                  <a:lnTo>
                    <a:pt x="28" y="35"/>
                  </a:lnTo>
                  <a:lnTo>
                    <a:pt x="28" y="46"/>
                  </a:lnTo>
                  <a:lnTo>
                    <a:pt x="21" y="46"/>
                  </a:lnTo>
                  <a:close/>
                  <a:moveTo>
                    <a:pt x="21" y="29"/>
                  </a:moveTo>
                  <a:lnTo>
                    <a:pt x="21" y="12"/>
                  </a:lnTo>
                  <a:lnTo>
                    <a:pt x="8" y="29"/>
                  </a:lnTo>
                  <a:lnTo>
                    <a:pt x="21" y="2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846"/>
            <p:cNvSpPr>
              <a:spLocks noChangeArrowheads="1"/>
            </p:cNvSpPr>
            <p:nvPr/>
          </p:nvSpPr>
          <p:spPr bwMode="auto">
            <a:xfrm>
              <a:off x="1608" y="1441"/>
              <a:ext cx="6" cy="6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847"/>
            <p:cNvSpPr>
              <a:spLocks/>
            </p:cNvSpPr>
            <p:nvPr/>
          </p:nvSpPr>
          <p:spPr bwMode="auto">
            <a:xfrm>
              <a:off x="1624" y="1401"/>
              <a:ext cx="31" cy="47"/>
            </a:xfrm>
            <a:custGeom>
              <a:avLst/>
              <a:gdLst>
                <a:gd name="T0" fmla="*/ 0 w 31"/>
                <a:gd name="T1" fmla="*/ 34 h 47"/>
                <a:gd name="T2" fmla="*/ 6 w 31"/>
                <a:gd name="T3" fmla="*/ 33 h 47"/>
                <a:gd name="T4" fmla="*/ 7 w 31"/>
                <a:gd name="T5" fmla="*/ 36 h 47"/>
                <a:gd name="T6" fmla="*/ 8 w 31"/>
                <a:gd name="T7" fmla="*/ 39 h 47"/>
                <a:gd name="T8" fmla="*/ 12 w 31"/>
                <a:gd name="T9" fmla="*/ 41 h 47"/>
                <a:gd name="T10" fmla="*/ 14 w 31"/>
                <a:gd name="T11" fmla="*/ 41 h 47"/>
                <a:gd name="T12" fmla="*/ 18 w 31"/>
                <a:gd name="T13" fmla="*/ 41 h 47"/>
                <a:gd name="T14" fmla="*/ 20 w 31"/>
                <a:gd name="T15" fmla="*/ 40 h 47"/>
                <a:gd name="T16" fmla="*/ 21 w 31"/>
                <a:gd name="T17" fmla="*/ 39 h 47"/>
                <a:gd name="T18" fmla="*/ 24 w 31"/>
                <a:gd name="T19" fmla="*/ 35 h 47"/>
                <a:gd name="T20" fmla="*/ 25 w 31"/>
                <a:gd name="T21" fmla="*/ 31 h 47"/>
                <a:gd name="T22" fmla="*/ 24 w 31"/>
                <a:gd name="T23" fmla="*/ 26 h 47"/>
                <a:gd name="T24" fmla="*/ 22 w 31"/>
                <a:gd name="T25" fmla="*/ 22 h 47"/>
                <a:gd name="T26" fmla="*/ 20 w 31"/>
                <a:gd name="T27" fmla="*/ 21 h 47"/>
                <a:gd name="T28" fmla="*/ 18 w 31"/>
                <a:gd name="T29" fmla="*/ 20 h 47"/>
                <a:gd name="T30" fmla="*/ 14 w 31"/>
                <a:gd name="T31" fmla="*/ 20 h 47"/>
                <a:gd name="T32" fmla="*/ 12 w 31"/>
                <a:gd name="T33" fmla="*/ 20 h 47"/>
                <a:gd name="T34" fmla="*/ 9 w 31"/>
                <a:gd name="T35" fmla="*/ 21 h 47"/>
                <a:gd name="T36" fmla="*/ 8 w 31"/>
                <a:gd name="T37" fmla="*/ 22 h 47"/>
                <a:gd name="T38" fmla="*/ 7 w 31"/>
                <a:gd name="T39" fmla="*/ 25 h 47"/>
                <a:gd name="T40" fmla="*/ 0 w 31"/>
                <a:gd name="T41" fmla="*/ 23 h 47"/>
                <a:gd name="T42" fmla="*/ 5 w 31"/>
                <a:gd name="T43" fmla="*/ 0 h 47"/>
                <a:gd name="T44" fmla="*/ 28 w 31"/>
                <a:gd name="T45" fmla="*/ 0 h 47"/>
                <a:gd name="T46" fmla="*/ 28 w 31"/>
                <a:gd name="T47" fmla="*/ 6 h 47"/>
                <a:gd name="T48" fmla="*/ 10 w 31"/>
                <a:gd name="T49" fmla="*/ 6 h 47"/>
                <a:gd name="T50" fmla="*/ 8 w 31"/>
                <a:gd name="T51" fmla="*/ 17 h 47"/>
                <a:gd name="T52" fmla="*/ 12 w 31"/>
                <a:gd name="T53" fmla="*/ 15 h 47"/>
                <a:gd name="T54" fmla="*/ 16 w 31"/>
                <a:gd name="T55" fmla="*/ 14 h 47"/>
                <a:gd name="T56" fmla="*/ 20 w 31"/>
                <a:gd name="T57" fmla="*/ 15 h 47"/>
                <a:gd name="T58" fmla="*/ 24 w 31"/>
                <a:gd name="T59" fmla="*/ 16 h 47"/>
                <a:gd name="T60" fmla="*/ 26 w 31"/>
                <a:gd name="T61" fmla="*/ 19 h 47"/>
                <a:gd name="T62" fmla="*/ 28 w 31"/>
                <a:gd name="T63" fmla="*/ 22 h 47"/>
                <a:gd name="T64" fmla="*/ 31 w 31"/>
                <a:gd name="T65" fmla="*/ 26 h 47"/>
                <a:gd name="T66" fmla="*/ 31 w 31"/>
                <a:gd name="T67" fmla="*/ 31 h 47"/>
                <a:gd name="T68" fmla="*/ 31 w 31"/>
                <a:gd name="T69" fmla="*/ 34 h 47"/>
                <a:gd name="T70" fmla="*/ 29 w 31"/>
                <a:gd name="T71" fmla="*/ 38 h 47"/>
                <a:gd name="T72" fmla="*/ 27 w 31"/>
                <a:gd name="T73" fmla="*/ 41 h 47"/>
                <a:gd name="T74" fmla="*/ 24 w 31"/>
                <a:gd name="T75" fmla="*/ 45 h 47"/>
                <a:gd name="T76" fmla="*/ 19 w 31"/>
                <a:gd name="T77" fmla="*/ 46 h 47"/>
                <a:gd name="T78" fmla="*/ 14 w 31"/>
                <a:gd name="T79" fmla="*/ 47 h 47"/>
                <a:gd name="T80" fmla="*/ 10 w 31"/>
                <a:gd name="T81" fmla="*/ 47 h 47"/>
                <a:gd name="T82" fmla="*/ 7 w 31"/>
                <a:gd name="T83" fmla="*/ 46 h 47"/>
                <a:gd name="T84" fmla="*/ 5 w 31"/>
                <a:gd name="T85" fmla="*/ 44 h 47"/>
                <a:gd name="T86" fmla="*/ 2 w 31"/>
                <a:gd name="T87" fmla="*/ 41 h 47"/>
                <a:gd name="T88" fmla="*/ 0 w 31"/>
                <a:gd name="T89" fmla="*/ 38 h 47"/>
                <a:gd name="T90" fmla="*/ 0 w 31"/>
                <a:gd name="T91" fmla="*/ 3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1" h="47">
                  <a:moveTo>
                    <a:pt x="0" y="34"/>
                  </a:moveTo>
                  <a:lnTo>
                    <a:pt x="6" y="33"/>
                  </a:lnTo>
                  <a:lnTo>
                    <a:pt x="7" y="36"/>
                  </a:lnTo>
                  <a:lnTo>
                    <a:pt x="8" y="39"/>
                  </a:lnTo>
                  <a:lnTo>
                    <a:pt x="12" y="41"/>
                  </a:lnTo>
                  <a:lnTo>
                    <a:pt x="14" y="41"/>
                  </a:lnTo>
                  <a:lnTo>
                    <a:pt x="18" y="41"/>
                  </a:lnTo>
                  <a:lnTo>
                    <a:pt x="20" y="40"/>
                  </a:lnTo>
                  <a:lnTo>
                    <a:pt x="21" y="39"/>
                  </a:lnTo>
                  <a:lnTo>
                    <a:pt x="24" y="35"/>
                  </a:lnTo>
                  <a:lnTo>
                    <a:pt x="25" y="31"/>
                  </a:lnTo>
                  <a:lnTo>
                    <a:pt x="24" y="26"/>
                  </a:lnTo>
                  <a:lnTo>
                    <a:pt x="22" y="22"/>
                  </a:lnTo>
                  <a:lnTo>
                    <a:pt x="20" y="21"/>
                  </a:lnTo>
                  <a:lnTo>
                    <a:pt x="18" y="20"/>
                  </a:lnTo>
                  <a:lnTo>
                    <a:pt x="14" y="20"/>
                  </a:lnTo>
                  <a:lnTo>
                    <a:pt x="12" y="20"/>
                  </a:lnTo>
                  <a:lnTo>
                    <a:pt x="9" y="21"/>
                  </a:lnTo>
                  <a:lnTo>
                    <a:pt x="8" y="22"/>
                  </a:lnTo>
                  <a:lnTo>
                    <a:pt x="7" y="25"/>
                  </a:lnTo>
                  <a:lnTo>
                    <a:pt x="0" y="23"/>
                  </a:lnTo>
                  <a:lnTo>
                    <a:pt x="5" y="0"/>
                  </a:lnTo>
                  <a:lnTo>
                    <a:pt x="28" y="0"/>
                  </a:lnTo>
                  <a:lnTo>
                    <a:pt x="28" y="6"/>
                  </a:lnTo>
                  <a:lnTo>
                    <a:pt x="10" y="6"/>
                  </a:lnTo>
                  <a:lnTo>
                    <a:pt x="8" y="17"/>
                  </a:lnTo>
                  <a:lnTo>
                    <a:pt x="12" y="15"/>
                  </a:lnTo>
                  <a:lnTo>
                    <a:pt x="16" y="14"/>
                  </a:lnTo>
                  <a:lnTo>
                    <a:pt x="20" y="15"/>
                  </a:lnTo>
                  <a:lnTo>
                    <a:pt x="24" y="16"/>
                  </a:lnTo>
                  <a:lnTo>
                    <a:pt x="26" y="19"/>
                  </a:lnTo>
                  <a:lnTo>
                    <a:pt x="28" y="22"/>
                  </a:lnTo>
                  <a:lnTo>
                    <a:pt x="31" y="26"/>
                  </a:lnTo>
                  <a:lnTo>
                    <a:pt x="31" y="31"/>
                  </a:lnTo>
                  <a:lnTo>
                    <a:pt x="31" y="34"/>
                  </a:lnTo>
                  <a:lnTo>
                    <a:pt x="29" y="38"/>
                  </a:lnTo>
                  <a:lnTo>
                    <a:pt x="27" y="41"/>
                  </a:lnTo>
                  <a:lnTo>
                    <a:pt x="24" y="45"/>
                  </a:lnTo>
                  <a:lnTo>
                    <a:pt x="19" y="46"/>
                  </a:lnTo>
                  <a:lnTo>
                    <a:pt x="14" y="47"/>
                  </a:lnTo>
                  <a:lnTo>
                    <a:pt x="10" y="47"/>
                  </a:lnTo>
                  <a:lnTo>
                    <a:pt x="7" y="46"/>
                  </a:lnTo>
                  <a:lnTo>
                    <a:pt x="5" y="44"/>
                  </a:lnTo>
                  <a:lnTo>
                    <a:pt x="2" y="41"/>
                  </a:lnTo>
                  <a:lnTo>
                    <a:pt x="0" y="38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Line 848"/>
            <p:cNvSpPr>
              <a:spLocks noChangeShapeType="1"/>
            </p:cNvSpPr>
            <p:nvPr/>
          </p:nvSpPr>
          <p:spPr bwMode="auto">
            <a:xfrm flipH="1">
              <a:off x="2075" y="1551"/>
              <a:ext cx="24" cy="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849"/>
            <p:cNvSpPr>
              <a:spLocks/>
            </p:cNvSpPr>
            <p:nvPr/>
          </p:nvSpPr>
          <p:spPr bwMode="auto">
            <a:xfrm>
              <a:off x="2027" y="1577"/>
              <a:ext cx="31" cy="48"/>
            </a:xfrm>
            <a:custGeom>
              <a:avLst/>
              <a:gdLst>
                <a:gd name="T0" fmla="*/ 0 w 31"/>
                <a:gd name="T1" fmla="*/ 35 h 48"/>
                <a:gd name="T2" fmla="*/ 6 w 31"/>
                <a:gd name="T3" fmla="*/ 34 h 48"/>
                <a:gd name="T4" fmla="*/ 8 w 31"/>
                <a:gd name="T5" fmla="*/ 37 h 48"/>
                <a:gd name="T6" fmla="*/ 10 w 31"/>
                <a:gd name="T7" fmla="*/ 40 h 48"/>
                <a:gd name="T8" fmla="*/ 12 w 31"/>
                <a:gd name="T9" fmla="*/ 42 h 48"/>
                <a:gd name="T10" fmla="*/ 16 w 31"/>
                <a:gd name="T11" fmla="*/ 42 h 48"/>
                <a:gd name="T12" fmla="*/ 18 w 31"/>
                <a:gd name="T13" fmla="*/ 42 h 48"/>
                <a:gd name="T14" fmla="*/ 21 w 31"/>
                <a:gd name="T15" fmla="*/ 41 h 48"/>
                <a:gd name="T16" fmla="*/ 23 w 31"/>
                <a:gd name="T17" fmla="*/ 40 h 48"/>
                <a:gd name="T18" fmla="*/ 24 w 31"/>
                <a:gd name="T19" fmla="*/ 36 h 48"/>
                <a:gd name="T20" fmla="*/ 25 w 31"/>
                <a:gd name="T21" fmla="*/ 31 h 48"/>
                <a:gd name="T22" fmla="*/ 24 w 31"/>
                <a:gd name="T23" fmla="*/ 26 h 48"/>
                <a:gd name="T24" fmla="*/ 23 w 31"/>
                <a:gd name="T25" fmla="*/ 24 h 48"/>
                <a:gd name="T26" fmla="*/ 21 w 31"/>
                <a:gd name="T27" fmla="*/ 22 h 48"/>
                <a:gd name="T28" fmla="*/ 18 w 31"/>
                <a:gd name="T29" fmla="*/ 21 h 48"/>
                <a:gd name="T30" fmla="*/ 16 w 31"/>
                <a:gd name="T31" fmla="*/ 21 h 48"/>
                <a:gd name="T32" fmla="*/ 12 w 31"/>
                <a:gd name="T33" fmla="*/ 21 h 48"/>
                <a:gd name="T34" fmla="*/ 11 w 31"/>
                <a:gd name="T35" fmla="*/ 22 h 48"/>
                <a:gd name="T36" fmla="*/ 9 w 31"/>
                <a:gd name="T37" fmla="*/ 23 h 48"/>
                <a:gd name="T38" fmla="*/ 8 w 31"/>
                <a:gd name="T39" fmla="*/ 25 h 48"/>
                <a:gd name="T40" fmla="*/ 2 w 31"/>
                <a:gd name="T41" fmla="*/ 24 h 48"/>
                <a:gd name="T42" fmla="*/ 6 w 31"/>
                <a:gd name="T43" fmla="*/ 0 h 48"/>
                <a:gd name="T44" fmla="*/ 29 w 31"/>
                <a:gd name="T45" fmla="*/ 0 h 48"/>
                <a:gd name="T46" fmla="*/ 29 w 31"/>
                <a:gd name="T47" fmla="*/ 6 h 48"/>
                <a:gd name="T48" fmla="*/ 11 w 31"/>
                <a:gd name="T49" fmla="*/ 6 h 48"/>
                <a:gd name="T50" fmla="*/ 9 w 31"/>
                <a:gd name="T51" fmla="*/ 18 h 48"/>
                <a:gd name="T52" fmla="*/ 14 w 31"/>
                <a:gd name="T53" fmla="*/ 16 h 48"/>
                <a:gd name="T54" fmla="*/ 17 w 31"/>
                <a:gd name="T55" fmla="*/ 16 h 48"/>
                <a:gd name="T56" fmla="*/ 21 w 31"/>
                <a:gd name="T57" fmla="*/ 16 h 48"/>
                <a:gd name="T58" fmla="*/ 24 w 31"/>
                <a:gd name="T59" fmla="*/ 17 h 48"/>
                <a:gd name="T60" fmla="*/ 28 w 31"/>
                <a:gd name="T61" fmla="*/ 19 h 48"/>
                <a:gd name="T62" fmla="*/ 30 w 31"/>
                <a:gd name="T63" fmla="*/ 23 h 48"/>
                <a:gd name="T64" fmla="*/ 31 w 31"/>
                <a:gd name="T65" fmla="*/ 26 h 48"/>
                <a:gd name="T66" fmla="*/ 31 w 31"/>
                <a:gd name="T67" fmla="*/ 31 h 48"/>
                <a:gd name="T68" fmla="*/ 31 w 31"/>
                <a:gd name="T69" fmla="*/ 35 h 48"/>
                <a:gd name="T70" fmla="*/ 30 w 31"/>
                <a:gd name="T71" fmla="*/ 38 h 48"/>
                <a:gd name="T72" fmla="*/ 28 w 31"/>
                <a:gd name="T73" fmla="*/ 42 h 48"/>
                <a:gd name="T74" fmla="*/ 24 w 31"/>
                <a:gd name="T75" fmla="*/ 45 h 48"/>
                <a:gd name="T76" fmla="*/ 21 w 31"/>
                <a:gd name="T77" fmla="*/ 47 h 48"/>
                <a:gd name="T78" fmla="*/ 16 w 31"/>
                <a:gd name="T79" fmla="*/ 48 h 48"/>
                <a:gd name="T80" fmla="*/ 11 w 31"/>
                <a:gd name="T81" fmla="*/ 48 h 48"/>
                <a:gd name="T82" fmla="*/ 8 w 31"/>
                <a:gd name="T83" fmla="*/ 47 h 48"/>
                <a:gd name="T84" fmla="*/ 5 w 31"/>
                <a:gd name="T85" fmla="*/ 44 h 48"/>
                <a:gd name="T86" fmla="*/ 3 w 31"/>
                <a:gd name="T87" fmla="*/ 42 h 48"/>
                <a:gd name="T88" fmla="*/ 2 w 31"/>
                <a:gd name="T89" fmla="*/ 38 h 48"/>
                <a:gd name="T90" fmla="*/ 0 w 31"/>
                <a:gd name="T91" fmla="*/ 35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1" h="48">
                  <a:moveTo>
                    <a:pt x="0" y="35"/>
                  </a:moveTo>
                  <a:lnTo>
                    <a:pt x="6" y="34"/>
                  </a:lnTo>
                  <a:lnTo>
                    <a:pt x="8" y="37"/>
                  </a:lnTo>
                  <a:lnTo>
                    <a:pt x="10" y="40"/>
                  </a:lnTo>
                  <a:lnTo>
                    <a:pt x="12" y="42"/>
                  </a:lnTo>
                  <a:lnTo>
                    <a:pt x="16" y="42"/>
                  </a:lnTo>
                  <a:lnTo>
                    <a:pt x="18" y="42"/>
                  </a:lnTo>
                  <a:lnTo>
                    <a:pt x="21" y="41"/>
                  </a:lnTo>
                  <a:lnTo>
                    <a:pt x="23" y="40"/>
                  </a:lnTo>
                  <a:lnTo>
                    <a:pt x="24" y="36"/>
                  </a:lnTo>
                  <a:lnTo>
                    <a:pt x="25" y="31"/>
                  </a:lnTo>
                  <a:lnTo>
                    <a:pt x="24" y="26"/>
                  </a:lnTo>
                  <a:lnTo>
                    <a:pt x="23" y="24"/>
                  </a:lnTo>
                  <a:lnTo>
                    <a:pt x="21" y="22"/>
                  </a:lnTo>
                  <a:lnTo>
                    <a:pt x="18" y="21"/>
                  </a:lnTo>
                  <a:lnTo>
                    <a:pt x="16" y="21"/>
                  </a:lnTo>
                  <a:lnTo>
                    <a:pt x="12" y="21"/>
                  </a:lnTo>
                  <a:lnTo>
                    <a:pt x="11" y="22"/>
                  </a:lnTo>
                  <a:lnTo>
                    <a:pt x="9" y="23"/>
                  </a:lnTo>
                  <a:lnTo>
                    <a:pt x="8" y="25"/>
                  </a:lnTo>
                  <a:lnTo>
                    <a:pt x="2" y="24"/>
                  </a:lnTo>
                  <a:lnTo>
                    <a:pt x="6" y="0"/>
                  </a:lnTo>
                  <a:lnTo>
                    <a:pt x="29" y="0"/>
                  </a:lnTo>
                  <a:lnTo>
                    <a:pt x="29" y="6"/>
                  </a:lnTo>
                  <a:lnTo>
                    <a:pt x="11" y="6"/>
                  </a:lnTo>
                  <a:lnTo>
                    <a:pt x="9" y="18"/>
                  </a:lnTo>
                  <a:lnTo>
                    <a:pt x="14" y="16"/>
                  </a:lnTo>
                  <a:lnTo>
                    <a:pt x="17" y="16"/>
                  </a:lnTo>
                  <a:lnTo>
                    <a:pt x="21" y="16"/>
                  </a:lnTo>
                  <a:lnTo>
                    <a:pt x="24" y="17"/>
                  </a:lnTo>
                  <a:lnTo>
                    <a:pt x="28" y="19"/>
                  </a:lnTo>
                  <a:lnTo>
                    <a:pt x="30" y="23"/>
                  </a:lnTo>
                  <a:lnTo>
                    <a:pt x="31" y="26"/>
                  </a:lnTo>
                  <a:lnTo>
                    <a:pt x="31" y="31"/>
                  </a:lnTo>
                  <a:lnTo>
                    <a:pt x="31" y="35"/>
                  </a:lnTo>
                  <a:lnTo>
                    <a:pt x="30" y="38"/>
                  </a:lnTo>
                  <a:lnTo>
                    <a:pt x="28" y="42"/>
                  </a:lnTo>
                  <a:lnTo>
                    <a:pt x="24" y="45"/>
                  </a:lnTo>
                  <a:lnTo>
                    <a:pt x="21" y="47"/>
                  </a:lnTo>
                  <a:lnTo>
                    <a:pt x="16" y="48"/>
                  </a:lnTo>
                  <a:lnTo>
                    <a:pt x="11" y="48"/>
                  </a:lnTo>
                  <a:lnTo>
                    <a:pt x="8" y="47"/>
                  </a:lnTo>
                  <a:lnTo>
                    <a:pt x="5" y="44"/>
                  </a:lnTo>
                  <a:lnTo>
                    <a:pt x="3" y="42"/>
                  </a:lnTo>
                  <a:lnTo>
                    <a:pt x="2" y="38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Line 850"/>
            <p:cNvSpPr>
              <a:spLocks noChangeShapeType="1"/>
            </p:cNvSpPr>
            <p:nvPr/>
          </p:nvSpPr>
          <p:spPr bwMode="auto">
            <a:xfrm>
              <a:off x="2099" y="1551"/>
              <a:ext cx="23" cy="1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851"/>
            <p:cNvSpPr>
              <a:spLocks/>
            </p:cNvSpPr>
            <p:nvPr/>
          </p:nvSpPr>
          <p:spPr bwMode="auto">
            <a:xfrm>
              <a:off x="2137" y="1581"/>
              <a:ext cx="32" cy="47"/>
            </a:xfrm>
            <a:custGeom>
              <a:avLst/>
              <a:gdLst>
                <a:gd name="T0" fmla="*/ 32 w 32"/>
                <a:gd name="T1" fmla="*/ 41 h 47"/>
                <a:gd name="T2" fmla="*/ 32 w 32"/>
                <a:gd name="T3" fmla="*/ 47 h 47"/>
                <a:gd name="T4" fmla="*/ 0 w 32"/>
                <a:gd name="T5" fmla="*/ 47 h 47"/>
                <a:gd name="T6" fmla="*/ 1 w 32"/>
                <a:gd name="T7" fmla="*/ 45 h 47"/>
                <a:gd name="T8" fmla="*/ 1 w 32"/>
                <a:gd name="T9" fmla="*/ 43 h 47"/>
                <a:gd name="T10" fmla="*/ 2 w 32"/>
                <a:gd name="T11" fmla="*/ 40 h 47"/>
                <a:gd name="T12" fmla="*/ 4 w 32"/>
                <a:gd name="T13" fmla="*/ 37 h 47"/>
                <a:gd name="T14" fmla="*/ 7 w 32"/>
                <a:gd name="T15" fmla="*/ 33 h 47"/>
                <a:gd name="T16" fmla="*/ 12 w 32"/>
                <a:gd name="T17" fmla="*/ 30 h 47"/>
                <a:gd name="T18" fmla="*/ 16 w 32"/>
                <a:gd name="T19" fmla="*/ 26 h 47"/>
                <a:gd name="T20" fmla="*/ 20 w 32"/>
                <a:gd name="T21" fmla="*/ 22 h 47"/>
                <a:gd name="T22" fmla="*/ 22 w 32"/>
                <a:gd name="T23" fmla="*/ 20 h 47"/>
                <a:gd name="T24" fmla="*/ 23 w 32"/>
                <a:gd name="T25" fmla="*/ 17 h 47"/>
                <a:gd name="T26" fmla="*/ 25 w 32"/>
                <a:gd name="T27" fmla="*/ 13 h 47"/>
                <a:gd name="T28" fmla="*/ 23 w 32"/>
                <a:gd name="T29" fmla="*/ 9 h 47"/>
                <a:gd name="T30" fmla="*/ 22 w 32"/>
                <a:gd name="T31" fmla="*/ 7 h 47"/>
                <a:gd name="T32" fmla="*/ 20 w 32"/>
                <a:gd name="T33" fmla="*/ 6 h 47"/>
                <a:gd name="T34" fmla="*/ 16 w 32"/>
                <a:gd name="T35" fmla="*/ 5 h 47"/>
                <a:gd name="T36" fmla="*/ 13 w 32"/>
                <a:gd name="T37" fmla="*/ 6 h 47"/>
                <a:gd name="T38" fmla="*/ 9 w 32"/>
                <a:gd name="T39" fmla="*/ 7 h 47"/>
                <a:gd name="T40" fmla="*/ 8 w 32"/>
                <a:gd name="T41" fmla="*/ 9 h 47"/>
                <a:gd name="T42" fmla="*/ 7 w 32"/>
                <a:gd name="T43" fmla="*/ 13 h 47"/>
                <a:gd name="T44" fmla="*/ 1 w 32"/>
                <a:gd name="T45" fmla="*/ 13 h 47"/>
                <a:gd name="T46" fmla="*/ 2 w 32"/>
                <a:gd name="T47" fmla="*/ 9 h 47"/>
                <a:gd name="T48" fmla="*/ 3 w 32"/>
                <a:gd name="T49" fmla="*/ 6 h 47"/>
                <a:gd name="T50" fmla="*/ 6 w 32"/>
                <a:gd name="T51" fmla="*/ 4 h 47"/>
                <a:gd name="T52" fmla="*/ 8 w 32"/>
                <a:gd name="T53" fmla="*/ 1 h 47"/>
                <a:gd name="T54" fmla="*/ 12 w 32"/>
                <a:gd name="T55" fmla="*/ 0 h 47"/>
                <a:gd name="T56" fmla="*/ 16 w 32"/>
                <a:gd name="T57" fmla="*/ 0 h 47"/>
                <a:gd name="T58" fmla="*/ 20 w 32"/>
                <a:gd name="T59" fmla="*/ 0 h 47"/>
                <a:gd name="T60" fmla="*/ 23 w 32"/>
                <a:gd name="T61" fmla="*/ 1 h 47"/>
                <a:gd name="T62" fmla="*/ 27 w 32"/>
                <a:gd name="T63" fmla="*/ 4 h 47"/>
                <a:gd name="T64" fmla="*/ 29 w 32"/>
                <a:gd name="T65" fmla="*/ 6 h 47"/>
                <a:gd name="T66" fmla="*/ 31 w 32"/>
                <a:gd name="T67" fmla="*/ 9 h 47"/>
                <a:gd name="T68" fmla="*/ 31 w 32"/>
                <a:gd name="T69" fmla="*/ 13 h 47"/>
                <a:gd name="T70" fmla="*/ 31 w 32"/>
                <a:gd name="T71" fmla="*/ 15 h 47"/>
                <a:gd name="T72" fmla="*/ 29 w 32"/>
                <a:gd name="T73" fmla="*/ 19 h 47"/>
                <a:gd name="T74" fmla="*/ 28 w 32"/>
                <a:gd name="T75" fmla="*/ 21 h 47"/>
                <a:gd name="T76" fmla="*/ 26 w 32"/>
                <a:gd name="T77" fmla="*/ 24 h 47"/>
                <a:gd name="T78" fmla="*/ 23 w 32"/>
                <a:gd name="T79" fmla="*/ 26 h 47"/>
                <a:gd name="T80" fmla="*/ 21 w 32"/>
                <a:gd name="T81" fmla="*/ 30 h 47"/>
                <a:gd name="T82" fmla="*/ 17 w 32"/>
                <a:gd name="T83" fmla="*/ 32 h 47"/>
                <a:gd name="T84" fmla="*/ 14 w 32"/>
                <a:gd name="T85" fmla="*/ 34 h 47"/>
                <a:gd name="T86" fmla="*/ 13 w 32"/>
                <a:gd name="T87" fmla="*/ 37 h 47"/>
                <a:gd name="T88" fmla="*/ 10 w 32"/>
                <a:gd name="T89" fmla="*/ 38 h 47"/>
                <a:gd name="T90" fmla="*/ 9 w 32"/>
                <a:gd name="T91" fmla="*/ 39 h 47"/>
                <a:gd name="T92" fmla="*/ 8 w 32"/>
                <a:gd name="T93" fmla="*/ 41 h 47"/>
                <a:gd name="T94" fmla="*/ 32 w 32"/>
                <a:gd name="T95" fmla="*/ 4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2" h="47">
                  <a:moveTo>
                    <a:pt x="32" y="41"/>
                  </a:moveTo>
                  <a:lnTo>
                    <a:pt x="32" y="47"/>
                  </a:lnTo>
                  <a:lnTo>
                    <a:pt x="0" y="47"/>
                  </a:lnTo>
                  <a:lnTo>
                    <a:pt x="1" y="45"/>
                  </a:lnTo>
                  <a:lnTo>
                    <a:pt x="1" y="43"/>
                  </a:lnTo>
                  <a:lnTo>
                    <a:pt x="2" y="40"/>
                  </a:lnTo>
                  <a:lnTo>
                    <a:pt x="4" y="37"/>
                  </a:lnTo>
                  <a:lnTo>
                    <a:pt x="7" y="33"/>
                  </a:lnTo>
                  <a:lnTo>
                    <a:pt x="12" y="30"/>
                  </a:lnTo>
                  <a:lnTo>
                    <a:pt x="16" y="26"/>
                  </a:lnTo>
                  <a:lnTo>
                    <a:pt x="20" y="22"/>
                  </a:lnTo>
                  <a:lnTo>
                    <a:pt x="22" y="20"/>
                  </a:lnTo>
                  <a:lnTo>
                    <a:pt x="23" y="17"/>
                  </a:lnTo>
                  <a:lnTo>
                    <a:pt x="25" y="13"/>
                  </a:lnTo>
                  <a:lnTo>
                    <a:pt x="23" y="9"/>
                  </a:lnTo>
                  <a:lnTo>
                    <a:pt x="22" y="7"/>
                  </a:lnTo>
                  <a:lnTo>
                    <a:pt x="20" y="6"/>
                  </a:lnTo>
                  <a:lnTo>
                    <a:pt x="16" y="5"/>
                  </a:lnTo>
                  <a:lnTo>
                    <a:pt x="13" y="6"/>
                  </a:lnTo>
                  <a:lnTo>
                    <a:pt x="9" y="7"/>
                  </a:lnTo>
                  <a:lnTo>
                    <a:pt x="8" y="9"/>
                  </a:lnTo>
                  <a:lnTo>
                    <a:pt x="7" y="13"/>
                  </a:lnTo>
                  <a:lnTo>
                    <a:pt x="1" y="13"/>
                  </a:lnTo>
                  <a:lnTo>
                    <a:pt x="2" y="9"/>
                  </a:lnTo>
                  <a:lnTo>
                    <a:pt x="3" y="6"/>
                  </a:lnTo>
                  <a:lnTo>
                    <a:pt x="6" y="4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6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7" y="4"/>
                  </a:lnTo>
                  <a:lnTo>
                    <a:pt x="29" y="6"/>
                  </a:lnTo>
                  <a:lnTo>
                    <a:pt x="31" y="9"/>
                  </a:lnTo>
                  <a:lnTo>
                    <a:pt x="31" y="13"/>
                  </a:lnTo>
                  <a:lnTo>
                    <a:pt x="31" y="15"/>
                  </a:lnTo>
                  <a:lnTo>
                    <a:pt x="29" y="19"/>
                  </a:lnTo>
                  <a:lnTo>
                    <a:pt x="28" y="21"/>
                  </a:lnTo>
                  <a:lnTo>
                    <a:pt x="26" y="24"/>
                  </a:lnTo>
                  <a:lnTo>
                    <a:pt x="23" y="26"/>
                  </a:lnTo>
                  <a:lnTo>
                    <a:pt x="21" y="30"/>
                  </a:lnTo>
                  <a:lnTo>
                    <a:pt x="17" y="32"/>
                  </a:lnTo>
                  <a:lnTo>
                    <a:pt x="14" y="34"/>
                  </a:lnTo>
                  <a:lnTo>
                    <a:pt x="13" y="37"/>
                  </a:lnTo>
                  <a:lnTo>
                    <a:pt x="10" y="38"/>
                  </a:lnTo>
                  <a:lnTo>
                    <a:pt x="9" y="39"/>
                  </a:lnTo>
                  <a:lnTo>
                    <a:pt x="8" y="41"/>
                  </a:lnTo>
                  <a:lnTo>
                    <a:pt x="32" y="4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Line 852"/>
            <p:cNvSpPr>
              <a:spLocks noChangeShapeType="1"/>
            </p:cNvSpPr>
            <p:nvPr/>
          </p:nvSpPr>
          <p:spPr bwMode="auto">
            <a:xfrm>
              <a:off x="2589" y="1405"/>
              <a:ext cx="24" cy="1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853"/>
            <p:cNvSpPr>
              <a:spLocks/>
            </p:cNvSpPr>
            <p:nvPr/>
          </p:nvSpPr>
          <p:spPr bwMode="auto">
            <a:xfrm>
              <a:off x="2627" y="1435"/>
              <a:ext cx="32" cy="48"/>
            </a:xfrm>
            <a:custGeom>
              <a:avLst/>
              <a:gdLst>
                <a:gd name="T0" fmla="*/ 32 w 32"/>
                <a:gd name="T1" fmla="*/ 42 h 48"/>
                <a:gd name="T2" fmla="*/ 32 w 32"/>
                <a:gd name="T3" fmla="*/ 48 h 48"/>
                <a:gd name="T4" fmla="*/ 0 w 32"/>
                <a:gd name="T5" fmla="*/ 48 h 48"/>
                <a:gd name="T6" fmla="*/ 1 w 32"/>
                <a:gd name="T7" fmla="*/ 46 h 48"/>
                <a:gd name="T8" fmla="*/ 1 w 32"/>
                <a:gd name="T9" fmla="*/ 44 h 48"/>
                <a:gd name="T10" fmla="*/ 2 w 32"/>
                <a:gd name="T11" fmla="*/ 40 h 48"/>
                <a:gd name="T12" fmla="*/ 5 w 32"/>
                <a:gd name="T13" fmla="*/ 37 h 48"/>
                <a:gd name="T14" fmla="*/ 7 w 32"/>
                <a:gd name="T15" fmla="*/ 33 h 48"/>
                <a:gd name="T16" fmla="*/ 12 w 32"/>
                <a:gd name="T17" fmla="*/ 30 h 48"/>
                <a:gd name="T18" fmla="*/ 17 w 32"/>
                <a:gd name="T19" fmla="*/ 26 h 48"/>
                <a:gd name="T20" fmla="*/ 20 w 32"/>
                <a:gd name="T21" fmla="*/ 23 h 48"/>
                <a:gd name="T22" fmla="*/ 23 w 32"/>
                <a:gd name="T23" fmla="*/ 20 h 48"/>
                <a:gd name="T24" fmla="*/ 24 w 32"/>
                <a:gd name="T25" fmla="*/ 17 h 48"/>
                <a:gd name="T26" fmla="*/ 25 w 32"/>
                <a:gd name="T27" fmla="*/ 13 h 48"/>
                <a:gd name="T28" fmla="*/ 24 w 32"/>
                <a:gd name="T29" fmla="*/ 11 h 48"/>
                <a:gd name="T30" fmla="*/ 23 w 32"/>
                <a:gd name="T31" fmla="*/ 8 h 48"/>
                <a:gd name="T32" fmla="*/ 20 w 32"/>
                <a:gd name="T33" fmla="*/ 6 h 48"/>
                <a:gd name="T34" fmla="*/ 17 w 32"/>
                <a:gd name="T35" fmla="*/ 6 h 48"/>
                <a:gd name="T36" fmla="*/ 13 w 32"/>
                <a:gd name="T37" fmla="*/ 6 h 48"/>
                <a:gd name="T38" fmla="*/ 10 w 32"/>
                <a:gd name="T39" fmla="*/ 8 h 48"/>
                <a:gd name="T40" fmla="*/ 8 w 32"/>
                <a:gd name="T41" fmla="*/ 11 h 48"/>
                <a:gd name="T42" fmla="*/ 7 w 32"/>
                <a:gd name="T43" fmla="*/ 14 h 48"/>
                <a:gd name="T44" fmla="*/ 1 w 32"/>
                <a:gd name="T45" fmla="*/ 13 h 48"/>
                <a:gd name="T46" fmla="*/ 2 w 32"/>
                <a:gd name="T47" fmla="*/ 10 h 48"/>
                <a:gd name="T48" fmla="*/ 4 w 32"/>
                <a:gd name="T49" fmla="*/ 6 h 48"/>
                <a:gd name="T50" fmla="*/ 6 w 32"/>
                <a:gd name="T51" fmla="*/ 4 h 48"/>
                <a:gd name="T52" fmla="*/ 8 w 32"/>
                <a:gd name="T53" fmla="*/ 1 h 48"/>
                <a:gd name="T54" fmla="*/ 12 w 32"/>
                <a:gd name="T55" fmla="*/ 0 h 48"/>
                <a:gd name="T56" fmla="*/ 17 w 32"/>
                <a:gd name="T57" fmla="*/ 0 h 48"/>
                <a:gd name="T58" fmla="*/ 20 w 32"/>
                <a:gd name="T59" fmla="*/ 0 h 48"/>
                <a:gd name="T60" fmla="*/ 24 w 32"/>
                <a:gd name="T61" fmla="*/ 1 h 48"/>
                <a:gd name="T62" fmla="*/ 27 w 32"/>
                <a:gd name="T63" fmla="*/ 4 h 48"/>
                <a:gd name="T64" fmla="*/ 30 w 32"/>
                <a:gd name="T65" fmla="*/ 7 h 48"/>
                <a:gd name="T66" fmla="*/ 31 w 32"/>
                <a:gd name="T67" fmla="*/ 10 h 48"/>
                <a:gd name="T68" fmla="*/ 31 w 32"/>
                <a:gd name="T69" fmla="*/ 13 h 48"/>
                <a:gd name="T70" fmla="*/ 31 w 32"/>
                <a:gd name="T71" fmla="*/ 17 h 48"/>
                <a:gd name="T72" fmla="*/ 30 w 32"/>
                <a:gd name="T73" fmla="*/ 19 h 48"/>
                <a:gd name="T74" fmla="*/ 29 w 32"/>
                <a:gd name="T75" fmla="*/ 21 h 48"/>
                <a:gd name="T76" fmla="*/ 26 w 32"/>
                <a:gd name="T77" fmla="*/ 25 h 48"/>
                <a:gd name="T78" fmla="*/ 24 w 32"/>
                <a:gd name="T79" fmla="*/ 27 h 48"/>
                <a:gd name="T80" fmla="*/ 21 w 32"/>
                <a:gd name="T81" fmla="*/ 30 h 48"/>
                <a:gd name="T82" fmla="*/ 18 w 32"/>
                <a:gd name="T83" fmla="*/ 33 h 48"/>
                <a:gd name="T84" fmla="*/ 14 w 32"/>
                <a:gd name="T85" fmla="*/ 36 h 48"/>
                <a:gd name="T86" fmla="*/ 13 w 32"/>
                <a:gd name="T87" fmla="*/ 37 h 48"/>
                <a:gd name="T88" fmla="*/ 11 w 32"/>
                <a:gd name="T89" fmla="*/ 39 h 48"/>
                <a:gd name="T90" fmla="*/ 10 w 32"/>
                <a:gd name="T91" fmla="*/ 40 h 48"/>
                <a:gd name="T92" fmla="*/ 8 w 32"/>
                <a:gd name="T93" fmla="*/ 42 h 48"/>
                <a:gd name="T94" fmla="*/ 32 w 32"/>
                <a:gd name="T95" fmla="*/ 42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2" h="48">
                  <a:moveTo>
                    <a:pt x="32" y="42"/>
                  </a:moveTo>
                  <a:lnTo>
                    <a:pt x="32" y="48"/>
                  </a:lnTo>
                  <a:lnTo>
                    <a:pt x="0" y="48"/>
                  </a:lnTo>
                  <a:lnTo>
                    <a:pt x="1" y="46"/>
                  </a:lnTo>
                  <a:lnTo>
                    <a:pt x="1" y="44"/>
                  </a:lnTo>
                  <a:lnTo>
                    <a:pt x="2" y="40"/>
                  </a:lnTo>
                  <a:lnTo>
                    <a:pt x="5" y="37"/>
                  </a:lnTo>
                  <a:lnTo>
                    <a:pt x="7" y="33"/>
                  </a:lnTo>
                  <a:lnTo>
                    <a:pt x="12" y="30"/>
                  </a:lnTo>
                  <a:lnTo>
                    <a:pt x="17" y="26"/>
                  </a:lnTo>
                  <a:lnTo>
                    <a:pt x="20" y="23"/>
                  </a:lnTo>
                  <a:lnTo>
                    <a:pt x="23" y="20"/>
                  </a:lnTo>
                  <a:lnTo>
                    <a:pt x="24" y="17"/>
                  </a:lnTo>
                  <a:lnTo>
                    <a:pt x="25" y="13"/>
                  </a:lnTo>
                  <a:lnTo>
                    <a:pt x="24" y="11"/>
                  </a:lnTo>
                  <a:lnTo>
                    <a:pt x="23" y="8"/>
                  </a:lnTo>
                  <a:lnTo>
                    <a:pt x="20" y="6"/>
                  </a:lnTo>
                  <a:lnTo>
                    <a:pt x="17" y="6"/>
                  </a:lnTo>
                  <a:lnTo>
                    <a:pt x="13" y="6"/>
                  </a:lnTo>
                  <a:lnTo>
                    <a:pt x="10" y="8"/>
                  </a:lnTo>
                  <a:lnTo>
                    <a:pt x="8" y="11"/>
                  </a:lnTo>
                  <a:lnTo>
                    <a:pt x="7" y="14"/>
                  </a:lnTo>
                  <a:lnTo>
                    <a:pt x="1" y="13"/>
                  </a:lnTo>
                  <a:lnTo>
                    <a:pt x="2" y="10"/>
                  </a:lnTo>
                  <a:lnTo>
                    <a:pt x="4" y="6"/>
                  </a:lnTo>
                  <a:lnTo>
                    <a:pt x="6" y="4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4" y="1"/>
                  </a:lnTo>
                  <a:lnTo>
                    <a:pt x="27" y="4"/>
                  </a:lnTo>
                  <a:lnTo>
                    <a:pt x="30" y="7"/>
                  </a:lnTo>
                  <a:lnTo>
                    <a:pt x="31" y="10"/>
                  </a:lnTo>
                  <a:lnTo>
                    <a:pt x="31" y="13"/>
                  </a:lnTo>
                  <a:lnTo>
                    <a:pt x="31" y="17"/>
                  </a:lnTo>
                  <a:lnTo>
                    <a:pt x="30" y="19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4" y="27"/>
                  </a:lnTo>
                  <a:lnTo>
                    <a:pt x="21" y="30"/>
                  </a:lnTo>
                  <a:lnTo>
                    <a:pt x="18" y="33"/>
                  </a:lnTo>
                  <a:lnTo>
                    <a:pt x="14" y="36"/>
                  </a:lnTo>
                  <a:lnTo>
                    <a:pt x="13" y="37"/>
                  </a:lnTo>
                  <a:lnTo>
                    <a:pt x="11" y="39"/>
                  </a:lnTo>
                  <a:lnTo>
                    <a:pt x="10" y="40"/>
                  </a:lnTo>
                  <a:lnTo>
                    <a:pt x="8" y="42"/>
                  </a:lnTo>
                  <a:lnTo>
                    <a:pt x="32" y="4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Rectangle 854"/>
            <p:cNvSpPr>
              <a:spLocks noChangeArrowheads="1"/>
            </p:cNvSpPr>
            <p:nvPr/>
          </p:nvSpPr>
          <p:spPr bwMode="auto">
            <a:xfrm>
              <a:off x="2669" y="1477"/>
              <a:ext cx="6" cy="6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855"/>
            <p:cNvSpPr>
              <a:spLocks/>
            </p:cNvSpPr>
            <p:nvPr/>
          </p:nvSpPr>
          <p:spPr bwMode="auto">
            <a:xfrm>
              <a:off x="2684" y="1436"/>
              <a:ext cx="31" cy="48"/>
            </a:xfrm>
            <a:custGeom>
              <a:avLst/>
              <a:gdLst>
                <a:gd name="T0" fmla="*/ 0 w 31"/>
                <a:gd name="T1" fmla="*/ 35 h 48"/>
                <a:gd name="T2" fmla="*/ 6 w 31"/>
                <a:gd name="T3" fmla="*/ 33 h 48"/>
                <a:gd name="T4" fmla="*/ 7 w 31"/>
                <a:gd name="T5" fmla="*/ 37 h 48"/>
                <a:gd name="T6" fmla="*/ 8 w 31"/>
                <a:gd name="T7" fmla="*/ 39 h 48"/>
                <a:gd name="T8" fmla="*/ 12 w 31"/>
                <a:gd name="T9" fmla="*/ 42 h 48"/>
                <a:gd name="T10" fmla="*/ 14 w 31"/>
                <a:gd name="T11" fmla="*/ 42 h 48"/>
                <a:gd name="T12" fmla="*/ 18 w 31"/>
                <a:gd name="T13" fmla="*/ 42 h 48"/>
                <a:gd name="T14" fmla="*/ 20 w 31"/>
                <a:gd name="T15" fmla="*/ 41 h 48"/>
                <a:gd name="T16" fmla="*/ 21 w 31"/>
                <a:gd name="T17" fmla="*/ 39 h 48"/>
                <a:gd name="T18" fmla="*/ 24 w 31"/>
                <a:gd name="T19" fmla="*/ 36 h 48"/>
                <a:gd name="T20" fmla="*/ 25 w 31"/>
                <a:gd name="T21" fmla="*/ 31 h 48"/>
                <a:gd name="T22" fmla="*/ 24 w 31"/>
                <a:gd name="T23" fmla="*/ 26 h 48"/>
                <a:gd name="T24" fmla="*/ 23 w 31"/>
                <a:gd name="T25" fmla="*/ 23 h 48"/>
                <a:gd name="T26" fmla="*/ 20 w 31"/>
                <a:gd name="T27" fmla="*/ 22 h 48"/>
                <a:gd name="T28" fmla="*/ 18 w 31"/>
                <a:gd name="T29" fmla="*/ 20 h 48"/>
                <a:gd name="T30" fmla="*/ 14 w 31"/>
                <a:gd name="T31" fmla="*/ 20 h 48"/>
                <a:gd name="T32" fmla="*/ 12 w 31"/>
                <a:gd name="T33" fmla="*/ 20 h 48"/>
                <a:gd name="T34" fmla="*/ 10 w 31"/>
                <a:gd name="T35" fmla="*/ 22 h 48"/>
                <a:gd name="T36" fmla="*/ 8 w 31"/>
                <a:gd name="T37" fmla="*/ 23 h 48"/>
                <a:gd name="T38" fmla="*/ 7 w 31"/>
                <a:gd name="T39" fmla="*/ 25 h 48"/>
                <a:gd name="T40" fmla="*/ 0 w 31"/>
                <a:gd name="T41" fmla="*/ 24 h 48"/>
                <a:gd name="T42" fmla="*/ 5 w 31"/>
                <a:gd name="T43" fmla="*/ 0 h 48"/>
                <a:gd name="T44" fmla="*/ 29 w 31"/>
                <a:gd name="T45" fmla="*/ 0 h 48"/>
                <a:gd name="T46" fmla="*/ 29 w 31"/>
                <a:gd name="T47" fmla="*/ 6 h 48"/>
                <a:gd name="T48" fmla="*/ 11 w 31"/>
                <a:gd name="T49" fmla="*/ 6 h 48"/>
                <a:gd name="T50" fmla="*/ 8 w 31"/>
                <a:gd name="T51" fmla="*/ 18 h 48"/>
                <a:gd name="T52" fmla="*/ 12 w 31"/>
                <a:gd name="T53" fmla="*/ 16 h 48"/>
                <a:gd name="T54" fmla="*/ 17 w 31"/>
                <a:gd name="T55" fmla="*/ 15 h 48"/>
                <a:gd name="T56" fmla="*/ 20 w 31"/>
                <a:gd name="T57" fmla="*/ 16 h 48"/>
                <a:gd name="T58" fmla="*/ 24 w 31"/>
                <a:gd name="T59" fmla="*/ 17 h 48"/>
                <a:gd name="T60" fmla="*/ 26 w 31"/>
                <a:gd name="T61" fmla="*/ 19 h 48"/>
                <a:gd name="T62" fmla="*/ 29 w 31"/>
                <a:gd name="T63" fmla="*/ 23 h 48"/>
                <a:gd name="T64" fmla="*/ 31 w 31"/>
                <a:gd name="T65" fmla="*/ 26 h 48"/>
                <a:gd name="T66" fmla="*/ 31 w 31"/>
                <a:gd name="T67" fmla="*/ 31 h 48"/>
                <a:gd name="T68" fmla="*/ 31 w 31"/>
                <a:gd name="T69" fmla="*/ 35 h 48"/>
                <a:gd name="T70" fmla="*/ 30 w 31"/>
                <a:gd name="T71" fmla="*/ 38 h 48"/>
                <a:gd name="T72" fmla="*/ 27 w 31"/>
                <a:gd name="T73" fmla="*/ 42 h 48"/>
                <a:gd name="T74" fmla="*/ 24 w 31"/>
                <a:gd name="T75" fmla="*/ 45 h 48"/>
                <a:gd name="T76" fmla="*/ 19 w 31"/>
                <a:gd name="T77" fmla="*/ 47 h 48"/>
                <a:gd name="T78" fmla="*/ 14 w 31"/>
                <a:gd name="T79" fmla="*/ 48 h 48"/>
                <a:gd name="T80" fmla="*/ 11 w 31"/>
                <a:gd name="T81" fmla="*/ 48 h 48"/>
                <a:gd name="T82" fmla="*/ 7 w 31"/>
                <a:gd name="T83" fmla="*/ 47 h 48"/>
                <a:gd name="T84" fmla="*/ 5 w 31"/>
                <a:gd name="T85" fmla="*/ 44 h 48"/>
                <a:gd name="T86" fmla="*/ 2 w 31"/>
                <a:gd name="T87" fmla="*/ 42 h 48"/>
                <a:gd name="T88" fmla="*/ 0 w 31"/>
                <a:gd name="T89" fmla="*/ 38 h 48"/>
                <a:gd name="T90" fmla="*/ 0 w 31"/>
                <a:gd name="T91" fmla="*/ 35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1" h="48">
                  <a:moveTo>
                    <a:pt x="0" y="35"/>
                  </a:moveTo>
                  <a:lnTo>
                    <a:pt x="6" y="33"/>
                  </a:lnTo>
                  <a:lnTo>
                    <a:pt x="7" y="37"/>
                  </a:lnTo>
                  <a:lnTo>
                    <a:pt x="8" y="39"/>
                  </a:lnTo>
                  <a:lnTo>
                    <a:pt x="12" y="42"/>
                  </a:lnTo>
                  <a:lnTo>
                    <a:pt x="14" y="42"/>
                  </a:lnTo>
                  <a:lnTo>
                    <a:pt x="18" y="42"/>
                  </a:lnTo>
                  <a:lnTo>
                    <a:pt x="20" y="41"/>
                  </a:lnTo>
                  <a:lnTo>
                    <a:pt x="21" y="39"/>
                  </a:lnTo>
                  <a:lnTo>
                    <a:pt x="24" y="36"/>
                  </a:lnTo>
                  <a:lnTo>
                    <a:pt x="25" y="31"/>
                  </a:lnTo>
                  <a:lnTo>
                    <a:pt x="24" y="26"/>
                  </a:lnTo>
                  <a:lnTo>
                    <a:pt x="23" y="23"/>
                  </a:lnTo>
                  <a:lnTo>
                    <a:pt x="20" y="22"/>
                  </a:lnTo>
                  <a:lnTo>
                    <a:pt x="18" y="20"/>
                  </a:lnTo>
                  <a:lnTo>
                    <a:pt x="14" y="20"/>
                  </a:lnTo>
                  <a:lnTo>
                    <a:pt x="12" y="20"/>
                  </a:lnTo>
                  <a:lnTo>
                    <a:pt x="10" y="22"/>
                  </a:lnTo>
                  <a:lnTo>
                    <a:pt x="8" y="23"/>
                  </a:lnTo>
                  <a:lnTo>
                    <a:pt x="7" y="25"/>
                  </a:lnTo>
                  <a:lnTo>
                    <a:pt x="0" y="24"/>
                  </a:lnTo>
                  <a:lnTo>
                    <a:pt x="5" y="0"/>
                  </a:lnTo>
                  <a:lnTo>
                    <a:pt x="29" y="0"/>
                  </a:lnTo>
                  <a:lnTo>
                    <a:pt x="29" y="6"/>
                  </a:lnTo>
                  <a:lnTo>
                    <a:pt x="11" y="6"/>
                  </a:lnTo>
                  <a:lnTo>
                    <a:pt x="8" y="18"/>
                  </a:lnTo>
                  <a:lnTo>
                    <a:pt x="12" y="16"/>
                  </a:lnTo>
                  <a:lnTo>
                    <a:pt x="17" y="15"/>
                  </a:lnTo>
                  <a:lnTo>
                    <a:pt x="20" y="16"/>
                  </a:lnTo>
                  <a:lnTo>
                    <a:pt x="24" y="17"/>
                  </a:lnTo>
                  <a:lnTo>
                    <a:pt x="26" y="19"/>
                  </a:lnTo>
                  <a:lnTo>
                    <a:pt x="29" y="23"/>
                  </a:lnTo>
                  <a:lnTo>
                    <a:pt x="31" y="26"/>
                  </a:lnTo>
                  <a:lnTo>
                    <a:pt x="31" y="31"/>
                  </a:lnTo>
                  <a:lnTo>
                    <a:pt x="31" y="35"/>
                  </a:lnTo>
                  <a:lnTo>
                    <a:pt x="30" y="38"/>
                  </a:lnTo>
                  <a:lnTo>
                    <a:pt x="27" y="42"/>
                  </a:lnTo>
                  <a:lnTo>
                    <a:pt x="24" y="45"/>
                  </a:lnTo>
                  <a:lnTo>
                    <a:pt x="19" y="47"/>
                  </a:lnTo>
                  <a:lnTo>
                    <a:pt x="14" y="48"/>
                  </a:lnTo>
                  <a:lnTo>
                    <a:pt x="11" y="48"/>
                  </a:lnTo>
                  <a:lnTo>
                    <a:pt x="7" y="47"/>
                  </a:lnTo>
                  <a:lnTo>
                    <a:pt x="5" y="44"/>
                  </a:lnTo>
                  <a:lnTo>
                    <a:pt x="2" y="42"/>
                  </a:lnTo>
                  <a:lnTo>
                    <a:pt x="0" y="38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Line 856"/>
            <p:cNvSpPr>
              <a:spLocks noChangeShapeType="1"/>
            </p:cNvSpPr>
            <p:nvPr/>
          </p:nvSpPr>
          <p:spPr bwMode="auto">
            <a:xfrm>
              <a:off x="3079" y="1260"/>
              <a:ext cx="24" cy="1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857"/>
            <p:cNvSpPr>
              <a:spLocks/>
            </p:cNvSpPr>
            <p:nvPr/>
          </p:nvSpPr>
          <p:spPr bwMode="auto">
            <a:xfrm>
              <a:off x="3119" y="1289"/>
              <a:ext cx="30" cy="49"/>
            </a:xfrm>
            <a:custGeom>
              <a:avLst/>
              <a:gdLst>
                <a:gd name="T0" fmla="*/ 5 w 30"/>
                <a:gd name="T1" fmla="*/ 36 h 49"/>
                <a:gd name="T2" fmla="*/ 9 w 30"/>
                <a:gd name="T3" fmla="*/ 42 h 49"/>
                <a:gd name="T4" fmla="*/ 15 w 30"/>
                <a:gd name="T5" fmla="*/ 44 h 49"/>
                <a:gd name="T6" fmla="*/ 21 w 30"/>
                <a:gd name="T7" fmla="*/ 41 h 49"/>
                <a:gd name="T8" fmla="*/ 24 w 30"/>
                <a:gd name="T9" fmla="*/ 33 h 49"/>
                <a:gd name="T10" fmla="*/ 22 w 30"/>
                <a:gd name="T11" fmla="*/ 28 h 49"/>
                <a:gd name="T12" fmla="*/ 15 w 30"/>
                <a:gd name="T13" fmla="*/ 25 h 49"/>
                <a:gd name="T14" fmla="*/ 11 w 30"/>
                <a:gd name="T15" fmla="*/ 25 h 49"/>
                <a:gd name="T16" fmla="*/ 13 w 30"/>
                <a:gd name="T17" fmla="*/ 20 h 49"/>
                <a:gd name="T18" fmla="*/ 16 w 30"/>
                <a:gd name="T19" fmla="*/ 19 h 49"/>
                <a:gd name="T20" fmla="*/ 21 w 30"/>
                <a:gd name="T21" fmla="*/ 16 h 49"/>
                <a:gd name="T22" fmla="*/ 21 w 30"/>
                <a:gd name="T23" fmla="*/ 11 h 49"/>
                <a:gd name="T24" fmla="*/ 17 w 30"/>
                <a:gd name="T25" fmla="*/ 6 h 49"/>
                <a:gd name="T26" fmla="*/ 11 w 30"/>
                <a:gd name="T27" fmla="*/ 6 h 49"/>
                <a:gd name="T28" fmla="*/ 7 w 30"/>
                <a:gd name="T29" fmla="*/ 11 h 49"/>
                <a:gd name="T30" fmla="*/ 0 w 30"/>
                <a:gd name="T31" fmla="*/ 13 h 49"/>
                <a:gd name="T32" fmla="*/ 2 w 30"/>
                <a:gd name="T33" fmla="*/ 6 h 49"/>
                <a:gd name="T34" fmla="*/ 8 w 30"/>
                <a:gd name="T35" fmla="*/ 3 h 49"/>
                <a:gd name="T36" fmla="*/ 14 w 30"/>
                <a:gd name="T37" fmla="*/ 0 h 49"/>
                <a:gd name="T38" fmla="*/ 21 w 30"/>
                <a:gd name="T39" fmla="*/ 3 h 49"/>
                <a:gd name="T40" fmla="*/ 26 w 30"/>
                <a:gd name="T41" fmla="*/ 7 h 49"/>
                <a:gd name="T42" fmla="*/ 28 w 30"/>
                <a:gd name="T43" fmla="*/ 13 h 49"/>
                <a:gd name="T44" fmla="*/ 26 w 30"/>
                <a:gd name="T45" fmla="*/ 18 h 49"/>
                <a:gd name="T46" fmla="*/ 21 w 30"/>
                <a:gd name="T47" fmla="*/ 22 h 49"/>
                <a:gd name="T48" fmla="*/ 28 w 30"/>
                <a:gd name="T49" fmla="*/ 26 h 49"/>
                <a:gd name="T50" fmla="*/ 30 w 30"/>
                <a:gd name="T51" fmla="*/ 33 h 49"/>
                <a:gd name="T52" fmla="*/ 28 w 30"/>
                <a:gd name="T53" fmla="*/ 42 h 49"/>
                <a:gd name="T54" fmla="*/ 22 w 30"/>
                <a:gd name="T55" fmla="*/ 48 h 49"/>
                <a:gd name="T56" fmla="*/ 14 w 30"/>
                <a:gd name="T57" fmla="*/ 49 h 49"/>
                <a:gd name="T58" fmla="*/ 7 w 30"/>
                <a:gd name="T59" fmla="*/ 48 h 49"/>
                <a:gd name="T60" fmla="*/ 2 w 30"/>
                <a:gd name="T61" fmla="*/ 43 h 49"/>
                <a:gd name="T62" fmla="*/ 0 w 30"/>
                <a:gd name="T63" fmla="*/ 3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0" h="49">
                  <a:moveTo>
                    <a:pt x="0" y="36"/>
                  </a:moveTo>
                  <a:lnTo>
                    <a:pt x="5" y="36"/>
                  </a:lnTo>
                  <a:lnTo>
                    <a:pt x="7" y="39"/>
                  </a:lnTo>
                  <a:lnTo>
                    <a:pt x="9" y="42"/>
                  </a:lnTo>
                  <a:lnTo>
                    <a:pt x="11" y="43"/>
                  </a:lnTo>
                  <a:lnTo>
                    <a:pt x="15" y="44"/>
                  </a:lnTo>
                  <a:lnTo>
                    <a:pt x="19" y="43"/>
                  </a:lnTo>
                  <a:lnTo>
                    <a:pt x="21" y="41"/>
                  </a:lnTo>
                  <a:lnTo>
                    <a:pt x="23" y="38"/>
                  </a:lnTo>
                  <a:lnTo>
                    <a:pt x="24" y="33"/>
                  </a:lnTo>
                  <a:lnTo>
                    <a:pt x="23" y="30"/>
                  </a:lnTo>
                  <a:lnTo>
                    <a:pt x="22" y="28"/>
                  </a:lnTo>
                  <a:lnTo>
                    <a:pt x="19" y="25"/>
                  </a:lnTo>
                  <a:lnTo>
                    <a:pt x="15" y="25"/>
                  </a:lnTo>
                  <a:lnTo>
                    <a:pt x="13" y="25"/>
                  </a:lnTo>
                  <a:lnTo>
                    <a:pt x="11" y="25"/>
                  </a:lnTo>
                  <a:lnTo>
                    <a:pt x="11" y="20"/>
                  </a:lnTo>
                  <a:lnTo>
                    <a:pt x="13" y="20"/>
                  </a:lnTo>
                  <a:lnTo>
                    <a:pt x="13" y="20"/>
                  </a:lnTo>
                  <a:lnTo>
                    <a:pt x="16" y="19"/>
                  </a:lnTo>
                  <a:lnTo>
                    <a:pt x="19" y="18"/>
                  </a:lnTo>
                  <a:lnTo>
                    <a:pt x="21" y="16"/>
                  </a:lnTo>
                  <a:lnTo>
                    <a:pt x="21" y="13"/>
                  </a:lnTo>
                  <a:lnTo>
                    <a:pt x="21" y="11"/>
                  </a:lnTo>
                  <a:lnTo>
                    <a:pt x="20" y="9"/>
                  </a:lnTo>
                  <a:lnTo>
                    <a:pt x="17" y="6"/>
                  </a:lnTo>
                  <a:lnTo>
                    <a:pt x="14" y="6"/>
                  </a:lnTo>
                  <a:lnTo>
                    <a:pt x="11" y="6"/>
                  </a:lnTo>
                  <a:lnTo>
                    <a:pt x="9" y="9"/>
                  </a:lnTo>
                  <a:lnTo>
                    <a:pt x="7" y="11"/>
                  </a:lnTo>
                  <a:lnTo>
                    <a:pt x="7" y="14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6"/>
                  </a:lnTo>
                  <a:lnTo>
                    <a:pt x="4" y="4"/>
                  </a:lnTo>
                  <a:lnTo>
                    <a:pt x="8" y="3"/>
                  </a:lnTo>
                  <a:lnTo>
                    <a:pt x="10" y="1"/>
                  </a:lnTo>
                  <a:lnTo>
                    <a:pt x="14" y="0"/>
                  </a:lnTo>
                  <a:lnTo>
                    <a:pt x="17" y="1"/>
                  </a:lnTo>
                  <a:lnTo>
                    <a:pt x="21" y="3"/>
                  </a:lnTo>
                  <a:lnTo>
                    <a:pt x="23" y="4"/>
                  </a:lnTo>
                  <a:lnTo>
                    <a:pt x="26" y="7"/>
                  </a:lnTo>
                  <a:lnTo>
                    <a:pt x="27" y="10"/>
                  </a:lnTo>
                  <a:lnTo>
                    <a:pt x="28" y="13"/>
                  </a:lnTo>
                  <a:lnTo>
                    <a:pt x="27" y="16"/>
                  </a:lnTo>
                  <a:lnTo>
                    <a:pt x="26" y="18"/>
                  </a:lnTo>
                  <a:lnTo>
                    <a:pt x="23" y="20"/>
                  </a:lnTo>
                  <a:lnTo>
                    <a:pt x="21" y="22"/>
                  </a:lnTo>
                  <a:lnTo>
                    <a:pt x="24" y="24"/>
                  </a:lnTo>
                  <a:lnTo>
                    <a:pt x="28" y="26"/>
                  </a:lnTo>
                  <a:lnTo>
                    <a:pt x="29" y="30"/>
                  </a:lnTo>
                  <a:lnTo>
                    <a:pt x="30" y="33"/>
                  </a:lnTo>
                  <a:lnTo>
                    <a:pt x="29" y="38"/>
                  </a:lnTo>
                  <a:lnTo>
                    <a:pt x="28" y="42"/>
                  </a:lnTo>
                  <a:lnTo>
                    <a:pt x="26" y="45"/>
                  </a:lnTo>
                  <a:lnTo>
                    <a:pt x="22" y="48"/>
                  </a:lnTo>
                  <a:lnTo>
                    <a:pt x="19" y="49"/>
                  </a:lnTo>
                  <a:lnTo>
                    <a:pt x="14" y="49"/>
                  </a:lnTo>
                  <a:lnTo>
                    <a:pt x="10" y="49"/>
                  </a:lnTo>
                  <a:lnTo>
                    <a:pt x="7" y="48"/>
                  </a:lnTo>
                  <a:lnTo>
                    <a:pt x="4" y="45"/>
                  </a:lnTo>
                  <a:lnTo>
                    <a:pt x="2" y="43"/>
                  </a:lnTo>
                  <a:lnTo>
                    <a:pt x="0" y="39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Line 858"/>
            <p:cNvSpPr>
              <a:spLocks noChangeShapeType="1"/>
            </p:cNvSpPr>
            <p:nvPr/>
          </p:nvSpPr>
          <p:spPr bwMode="auto">
            <a:xfrm flipH="1" flipV="1">
              <a:off x="1268" y="1187"/>
              <a:ext cx="23" cy="1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859"/>
            <p:cNvSpPr>
              <a:spLocks/>
            </p:cNvSpPr>
            <p:nvPr/>
          </p:nvSpPr>
          <p:spPr bwMode="auto">
            <a:xfrm>
              <a:off x="1188" y="1159"/>
              <a:ext cx="18" cy="47"/>
            </a:xfrm>
            <a:custGeom>
              <a:avLst/>
              <a:gdLst>
                <a:gd name="T0" fmla="*/ 18 w 18"/>
                <a:gd name="T1" fmla="*/ 47 h 47"/>
                <a:gd name="T2" fmla="*/ 12 w 18"/>
                <a:gd name="T3" fmla="*/ 47 h 47"/>
                <a:gd name="T4" fmla="*/ 12 w 18"/>
                <a:gd name="T5" fmla="*/ 10 h 47"/>
                <a:gd name="T6" fmla="*/ 10 w 18"/>
                <a:gd name="T7" fmla="*/ 13 h 47"/>
                <a:gd name="T8" fmla="*/ 6 w 18"/>
                <a:gd name="T9" fmla="*/ 14 h 47"/>
                <a:gd name="T10" fmla="*/ 2 w 18"/>
                <a:gd name="T11" fmla="*/ 16 h 47"/>
                <a:gd name="T12" fmla="*/ 0 w 18"/>
                <a:gd name="T13" fmla="*/ 18 h 47"/>
                <a:gd name="T14" fmla="*/ 0 w 18"/>
                <a:gd name="T15" fmla="*/ 12 h 47"/>
                <a:gd name="T16" fmla="*/ 5 w 18"/>
                <a:gd name="T17" fmla="*/ 9 h 47"/>
                <a:gd name="T18" fmla="*/ 8 w 18"/>
                <a:gd name="T19" fmla="*/ 6 h 47"/>
                <a:gd name="T20" fmla="*/ 12 w 18"/>
                <a:gd name="T21" fmla="*/ 3 h 47"/>
                <a:gd name="T22" fmla="*/ 13 w 18"/>
                <a:gd name="T23" fmla="*/ 0 h 47"/>
                <a:gd name="T24" fmla="*/ 18 w 18"/>
                <a:gd name="T25" fmla="*/ 0 h 47"/>
                <a:gd name="T26" fmla="*/ 18 w 18"/>
                <a:gd name="T27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" h="47">
                  <a:moveTo>
                    <a:pt x="18" y="47"/>
                  </a:moveTo>
                  <a:lnTo>
                    <a:pt x="12" y="47"/>
                  </a:lnTo>
                  <a:lnTo>
                    <a:pt x="12" y="10"/>
                  </a:lnTo>
                  <a:lnTo>
                    <a:pt x="10" y="13"/>
                  </a:lnTo>
                  <a:lnTo>
                    <a:pt x="6" y="14"/>
                  </a:lnTo>
                  <a:lnTo>
                    <a:pt x="2" y="16"/>
                  </a:lnTo>
                  <a:lnTo>
                    <a:pt x="0" y="18"/>
                  </a:lnTo>
                  <a:lnTo>
                    <a:pt x="0" y="12"/>
                  </a:lnTo>
                  <a:lnTo>
                    <a:pt x="5" y="9"/>
                  </a:lnTo>
                  <a:lnTo>
                    <a:pt x="8" y="6"/>
                  </a:lnTo>
                  <a:lnTo>
                    <a:pt x="12" y="3"/>
                  </a:lnTo>
                  <a:lnTo>
                    <a:pt x="13" y="0"/>
                  </a:lnTo>
                  <a:lnTo>
                    <a:pt x="18" y="0"/>
                  </a:lnTo>
                  <a:lnTo>
                    <a:pt x="18" y="47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860"/>
            <p:cNvSpPr>
              <a:spLocks noEditPoints="1"/>
            </p:cNvSpPr>
            <p:nvPr/>
          </p:nvSpPr>
          <p:spPr bwMode="auto">
            <a:xfrm>
              <a:off x="1221" y="1159"/>
              <a:ext cx="31" cy="48"/>
            </a:xfrm>
            <a:custGeom>
              <a:avLst/>
              <a:gdLst>
                <a:gd name="T0" fmla="*/ 0 w 31"/>
                <a:gd name="T1" fmla="*/ 25 h 48"/>
                <a:gd name="T2" fmla="*/ 0 w 31"/>
                <a:gd name="T3" fmla="*/ 19 h 48"/>
                <a:gd name="T4" fmla="*/ 0 w 31"/>
                <a:gd name="T5" fmla="*/ 14 h 48"/>
                <a:gd name="T6" fmla="*/ 2 w 31"/>
                <a:gd name="T7" fmla="*/ 10 h 48"/>
                <a:gd name="T8" fmla="*/ 4 w 31"/>
                <a:gd name="T9" fmla="*/ 6 h 48"/>
                <a:gd name="T10" fmla="*/ 6 w 31"/>
                <a:gd name="T11" fmla="*/ 2 h 48"/>
                <a:gd name="T12" fmla="*/ 11 w 31"/>
                <a:gd name="T13" fmla="*/ 1 h 48"/>
                <a:gd name="T14" fmla="*/ 16 w 31"/>
                <a:gd name="T15" fmla="*/ 0 h 48"/>
                <a:gd name="T16" fmla="*/ 19 w 31"/>
                <a:gd name="T17" fmla="*/ 0 h 48"/>
                <a:gd name="T18" fmla="*/ 23 w 31"/>
                <a:gd name="T19" fmla="*/ 1 h 48"/>
                <a:gd name="T20" fmla="*/ 25 w 31"/>
                <a:gd name="T21" fmla="*/ 3 h 48"/>
                <a:gd name="T22" fmla="*/ 28 w 31"/>
                <a:gd name="T23" fmla="*/ 6 h 48"/>
                <a:gd name="T24" fmla="*/ 29 w 31"/>
                <a:gd name="T25" fmla="*/ 9 h 48"/>
                <a:gd name="T26" fmla="*/ 30 w 31"/>
                <a:gd name="T27" fmla="*/ 13 h 48"/>
                <a:gd name="T28" fmla="*/ 31 w 31"/>
                <a:gd name="T29" fmla="*/ 18 h 48"/>
                <a:gd name="T30" fmla="*/ 31 w 31"/>
                <a:gd name="T31" fmla="*/ 25 h 48"/>
                <a:gd name="T32" fmla="*/ 31 w 31"/>
                <a:gd name="T33" fmla="*/ 29 h 48"/>
                <a:gd name="T34" fmla="*/ 30 w 31"/>
                <a:gd name="T35" fmla="*/ 34 h 48"/>
                <a:gd name="T36" fmla="*/ 29 w 31"/>
                <a:gd name="T37" fmla="*/ 38 h 48"/>
                <a:gd name="T38" fmla="*/ 28 w 31"/>
                <a:gd name="T39" fmla="*/ 42 h 48"/>
                <a:gd name="T40" fmla="*/ 24 w 31"/>
                <a:gd name="T41" fmla="*/ 46 h 48"/>
                <a:gd name="T42" fmla="*/ 21 w 31"/>
                <a:gd name="T43" fmla="*/ 47 h 48"/>
                <a:gd name="T44" fmla="*/ 16 w 31"/>
                <a:gd name="T45" fmla="*/ 48 h 48"/>
                <a:gd name="T46" fmla="*/ 11 w 31"/>
                <a:gd name="T47" fmla="*/ 47 h 48"/>
                <a:gd name="T48" fmla="*/ 7 w 31"/>
                <a:gd name="T49" fmla="*/ 46 h 48"/>
                <a:gd name="T50" fmla="*/ 5 w 31"/>
                <a:gd name="T51" fmla="*/ 44 h 48"/>
                <a:gd name="T52" fmla="*/ 2 w 31"/>
                <a:gd name="T53" fmla="*/ 35 h 48"/>
                <a:gd name="T54" fmla="*/ 0 w 31"/>
                <a:gd name="T55" fmla="*/ 25 h 48"/>
                <a:gd name="T56" fmla="*/ 6 w 31"/>
                <a:gd name="T57" fmla="*/ 24 h 48"/>
                <a:gd name="T58" fmla="*/ 6 w 31"/>
                <a:gd name="T59" fmla="*/ 29 h 48"/>
                <a:gd name="T60" fmla="*/ 6 w 31"/>
                <a:gd name="T61" fmla="*/ 34 h 48"/>
                <a:gd name="T62" fmla="*/ 7 w 31"/>
                <a:gd name="T63" fmla="*/ 37 h 48"/>
                <a:gd name="T64" fmla="*/ 9 w 31"/>
                <a:gd name="T65" fmla="*/ 39 h 48"/>
                <a:gd name="T66" fmla="*/ 11 w 31"/>
                <a:gd name="T67" fmla="*/ 41 h 48"/>
                <a:gd name="T68" fmla="*/ 13 w 31"/>
                <a:gd name="T69" fmla="*/ 42 h 48"/>
                <a:gd name="T70" fmla="*/ 16 w 31"/>
                <a:gd name="T71" fmla="*/ 42 h 48"/>
                <a:gd name="T72" fmla="*/ 18 w 31"/>
                <a:gd name="T73" fmla="*/ 42 h 48"/>
                <a:gd name="T74" fmla="*/ 21 w 31"/>
                <a:gd name="T75" fmla="*/ 41 h 48"/>
                <a:gd name="T76" fmla="*/ 22 w 31"/>
                <a:gd name="T77" fmla="*/ 39 h 48"/>
                <a:gd name="T78" fmla="*/ 23 w 31"/>
                <a:gd name="T79" fmla="*/ 37 h 48"/>
                <a:gd name="T80" fmla="*/ 24 w 31"/>
                <a:gd name="T81" fmla="*/ 34 h 48"/>
                <a:gd name="T82" fmla="*/ 24 w 31"/>
                <a:gd name="T83" fmla="*/ 29 h 48"/>
                <a:gd name="T84" fmla="*/ 25 w 31"/>
                <a:gd name="T85" fmla="*/ 24 h 48"/>
                <a:gd name="T86" fmla="*/ 24 w 31"/>
                <a:gd name="T87" fmla="*/ 18 h 48"/>
                <a:gd name="T88" fmla="*/ 24 w 31"/>
                <a:gd name="T89" fmla="*/ 13 h 48"/>
                <a:gd name="T90" fmla="*/ 22 w 31"/>
                <a:gd name="T91" fmla="*/ 9 h 48"/>
                <a:gd name="T92" fmla="*/ 21 w 31"/>
                <a:gd name="T93" fmla="*/ 7 h 48"/>
                <a:gd name="T94" fmla="*/ 18 w 31"/>
                <a:gd name="T95" fmla="*/ 6 h 48"/>
                <a:gd name="T96" fmla="*/ 16 w 31"/>
                <a:gd name="T97" fmla="*/ 6 h 48"/>
                <a:gd name="T98" fmla="*/ 12 w 31"/>
                <a:gd name="T99" fmla="*/ 6 h 48"/>
                <a:gd name="T100" fmla="*/ 9 w 31"/>
                <a:gd name="T101" fmla="*/ 9 h 48"/>
                <a:gd name="T102" fmla="*/ 7 w 31"/>
                <a:gd name="T103" fmla="*/ 13 h 48"/>
                <a:gd name="T104" fmla="*/ 6 w 31"/>
                <a:gd name="T105" fmla="*/ 18 h 48"/>
                <a:gd name="T106" fmla="*/ 6 w 31"/>
                <a:gd name="T107" fmla="*/ 2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1" h="48">
                  <a:moveTo>
                    <a:pt x="0" y="25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2" y="10"/>
                  </a:lnTo>
                  <a:lnTo>
                    <a:pt x="4" y="6"/>
                  </a:lnTo>
                  <a:lnTo>
                    <a:pt x="6" y="2"/>
                  </a:lnTo>
                  <a:lnTo>
                    <a:pt x="11" y="1"/>
                  </a:lnTo>
                  <a:lnTo>
                    <a:pt x="16" y="0"/>
                  </a:lnTo>
                  <a:lnTo>
                    <a:pt x="19" y="0"/>
                  </a:lnTo>
                  <a:lnTo>
                    <a:pt x="23" y="1"/>
                  </a:lnTo>
                  <a:lnTo>
                    <a:pt x="25" y="3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1" y="18"/>
                  </a:lnTo>
                  <a:lnTo>
                    <a:pt x="31" y="25"/>
                  </a:lnTo>
                  <a:lnTo>
                    <a:pt x="31" y="29"/>
                  </a:lnTo>
                  <a:lnTo>
                    <a:pt x="30" y="34"/>
                  </a:lnTo>
                  <a:lnTo>
                    <a:pt x="29" y="38"/>
                  </a:lnTo>
                  <a:lnTo>
                    <a:pt x="28" y="42"/>
                  </a:lnTo>
                  <a:lnTo>
                    <a:pt x="24" y="46"/>
                  </a:lnTo>
                  <a:lnTo>
                    <a:pt x="21" y="47"/>
                  </a:lnTo>
                  <a:lnTo>
                    <a:pt x="16" y="48"/>
                  </a:lnTo>
                  <a:lnTo>
                    <a:pt x="11" y="47"/>
                  </a:lnTo>
                  <a:lnTo>
                    <a:pt x="7" y="46"/>
                  </a:lnTo>
                  <a:lnTo>
                    <a:pt x="5" y="44"/>
                  </a:lnTo>
                  <a:lnTo>
                    <a:pt x="2" y="35"/>
                  </a:lnTo>
                  <a:lnTo>
                    <a:pt x="0" y="25"/>
                  </a:lnTo>
                  <a:close/>
                  <a:moveTo>
                    <a:pt x="6" y="24"/>
                  </a:moveTo>
                  <a:lnTo>
                    <a:pt x="6" y="29"/>
                  </a:lnTo>
                  <a:lnTo>
                    <a:pt x="6" y="34"/>
                  </a:lnTo>
                  <a:lnTo>
                    <a:pt x="7" y="37"/>
                  </a:lnTo>
                  <a:lnTo>
                    <a:pt x="9" y="39"/>
                  </a:lnTo>
                  <a:lnTo>
                    <a:pt x="11" y="41"/>
                  </a:lnTo>
                  <a:lnTo>
                    <a:pt x="13" y="42"/>
                  </a:lnTo>
                  <a:lnTo>
                    <a:pt x="16" y="42"/>
                  </a:lnTo>
                  <a:lnTo>
                    <a:pt x="18" y="42"/>
                  </a:lnTo>
                  <a:lnTo>
                    <a:pt x="21" y="41"/>
                  </a:lnTo>
                  <a:lnTo>
                    <a:pt x="22" y="39"/>
                  </a:lnTo>
                  <a:lnTo>
                    <a:pt x="23" y="37"/>
                  </a:lnTo>
                  <a:lnTo>
                    <a:pt x="24" y="34"/>
                  </a:lnTo>
                  <a:lnTo>
                    <a:pt x="24" y="29"/>
                  </a:lnTo>
                  <a:lnTo>
                    <a:pt x="25" y="24"/>
                  </a:lnTo>
                  <a:lnTo>
                    <a:pt x="24" y="18"/>
                  </a:lnTo>
                  <a:lnTo>
                    <a:pt x="24" y="13"/>
                  </a:lnTo>
                  <a:lnTo>
                    <a:pt x="22" y="9"/>
                  </a:lnTo>
                  <a:lnTo>
                    <a:pt x="21" y="7"/>
                  </a:lnTo>
                  <a:lnTo>
                    <a:pt x="18" y="6"/>
                  </a:lnTo>
                  <a:lnTo>
                    <a:pt x="16" y="6"/>
                  </a:lnTo>
                  <a:lnTo>
                    <a:pt x="12" y="6"/>
                  </a:lnTo>
                  <a:lnTo>
                    <a:pt x="9" y="9"/>
                  </a:lnTo>
                  <a:lnTo>
                    <a:pt x="7" y="13"/>
                  </a:lnTo>
                  <a:lnTo>
                    <a:pt x="6" y="18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Line 861"/>
            <p:cNvSpPr>
              <a:spLocks noChangeShapeType="1"/>
            </p:cNvSpPr>
            <p:nvPr/>
          </p:nvSpPr>
          <p:spPr bwMode="auto">
            <a:xfrm flipH="1" flipV="1">
              <a:off x="1268" y="966"/>
              <a:ext cx="23" cy="1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862"/>
            <p:cNvSpPr>
              <a:spLocks/>
            </p:cNvSpPr>
            <p:nvPr/>
          </p:nvSpPr>
          <p:spPr bwMode="auto">
            <a:xfrm>
              <a:off x="1183" y="937"/>
              <a:ext cx="31" cy="47"/>
            </a:xfrm>
            <a:custGeom>
              <a:avLst/>
              <a:gdLst>
                <a:gd name="T0" fmla="*/ 31 w 31"/>
                <a:gd name="T1" fmla="*/ 42 h 47"/>
                <a:gd name="T2" fmla="*/ 31 w 31"/>
                <a:gd name="T3" fmla="*/ 47 h 47"/>
                <a:gd name="T4" fmla="*/ 0 w 31"/>
                <a:gd name="T5" fmla="*/ 47 h 47"/>
                <a:gd name="T6" fmla="*/ 0 w 31"/>
                <a:gd name="T7" fmla="*/ 45 h 47"/>
                <a:gd name="T8" fmla="*/ 2 w 31"/>
                <a:gd name="T9" fmla="*/ 43 h 47"/>
                <a:gd name="T10" fmla="*/ 3 w 31"/>
                <a:gd name="T11" fmla="*/ 40 h 47"/>
                <a:gd name="T12" fmla="*/ 5 w 31"/>
                <a:gd name="T13" fmla="*/ 37 h 47"/>
                <a:gd name="T14" fmla="*/ 7 w 31"/>
                <a:gd name="T15" fmla="*/ 33 h 47"/>
                <a:gd name="T16" fmla="*/ 12 w 31"/>
                <a:gd name="T17" fmla="*/ 30 h 47"/>
                <a:gd name="T18" fmla="*/ 17 w 31"/>
                <a:gd name="T19" fmla="*/ 26 h 47"/>
                <a:gd name="T20" fmla="*/ 19 w 31"/>
                <a:gd name="T21" fmla="*/ 23 h 47"/>
                <a:gd name="T22" fmla="*/ 22 w 31"/>
                <a:gd name="T23" fmla="*/ 20 h 47"/>
                <a:gd name="T24" fmla="*/ 24 w 31"/>
                <a:gd name="T25" fmla="*/ 17 h 47"/>
                <a:gd name="T26" fmla="*/ 25 w 31"/>
                <a:gd name="T27" fmla="*/ 13 h 47"/>
                <a:gd name="T28" fmla="*/ 24 w 31"/>
                <a:gd name="T29" fmla="*/ 10 h 47"/>
                <a:gd name="T30" fmla="*/ 23 w 31"/>
                <a:gd name="T31" fmla="*/ 7 h 47"/>
                <a:gd name="T32" fmla="*/ 19 w 31"/>
                <a:gd name="T33" fmla="*/ 6 h 47"/>
                <a:gd name="T34" fmla="*/ 16 w 31"/>
                <a:gd name="T35" fmla="*/ 5 h 47"/>
                <a:gd name="T36" fmla="*/ 12 w 31"/>
                <a:gd name="T37" fmla="*/ 6 h 47"/>
                <a:gd name="T38" fmla="*/ 10 w 31"/>
                <a:gd name="T39" fmla="*/ 7 h 47"/>
                <a:gd name="T40" fmla="*/ 7 w 31"/>
                <a:gd name="T41" fmla="*/ 10 h 47"/>
                <a:gd name="T42" fmla="*/ 7 w 31"/>
                <a:gd name="T43" fmla="*/ 13 h 47"/>
                <a:gd name="T44" fmla="*/ 2 w 31"/>
                <a:gd name="T45" fmla="*/ 13 h 47"/>
                <a:gd name="T46" fmla="*/ 2 w 31"/>
                <a:gd name="T47" fmla="*/ 10 h 47"/>
                <a:gd name="T48" fmla="*/ 4 w 31"/>
                <a:gd name="T49" fmla="*/ 6 h 47"/>
                <a:gd name="T50" fmla="*/ 6 w 31"/>
                <a:gd name="T51" fmla="*/ 4 h 47"/>
                <a:gd name="T52" fmla="*/ 9 w 31"/>
                <a:gd name="T53" fmla="*/ 1 h 47"/>
                <a:gd name="T54" fmla="*/ 12 w 31"/>
                <a:gd name="T55" fmla="*/ 0 h 47"/>
                <a:gd name="T56" fmla="*/ 16 w 31"/>
                <a:gd name="T57" fmla="*/ 0 h 47"/>
                <a:gd name="T58" fmla="*/ 21 w 31"/>
                <a:gd name="T59" fmla="*/ 0 h 47"/>
                <a:gd name="T60" fmla="*/ 24 w 31"/>
                <a:gd name="T61" fmla="*/ 1 h 47"/>
                <a:gd name="T62" fmla="*/ 26 w 31"/>
                <a:gd name="T63" fmla="*/ 4 h 47"/>
                <a:gd name="T64" fmla="*/ 29 w 31"/>
                <a:gd name="T65" fmla="*/ 6 h 47"/>
                <a:gd name="T66" fmla="*/ 30 w 31"/>
                <a:gd name="T67" fmla="*/ 10 h 47"/>
                <a:gd name="T68" fmla="*/ 31 w 31"/>
                <a:gd name="T69" fmla="*/ 13 h 47"/>
                <a:gd name="T70" fmla="*/ 31 w 31"/>
                <a:gd name="T71" fmla="*/ 15 h 47"/>
                <a:gd name="T72" fmla="*/ 30 w 31"/>
                <a:gd name="T73" fmla="*/ 19 h 47"/>
                <a:gd name="T74" fmla="*/ 29 w 31"/>
                <a:gd name="T75" fmla="*/ 21 h 47"/>
                <a:gd name="T76" fmla="*/ 26 w 31"/>
                <a:gd name="T77" fmla="*/ 24 h 47"/>
                <a:gd name="T78" fmla="*/ 24 w 31"/>
                <a:gd name="T79" fmla="*/ 26 h 47"/>
                <a:gd name="T80" fmla="*/ 22 w 31"/>
                <a:gd name="T81" fmla="*/ 30 h 47"/>
                <a:gd name="T82" fmla="*/ 18 w 31"/>
                <a:gd name="T83" fmla="*/ 32 h 47"/>
                <a:gd name="T84" fmla="*/ 15 w 31"/>
                <a:gd name="T85" fmla="*/ 34 h 47"/>
                <a:gd name="T86" fmla="*/ 12 w 31"/>
                <a:gd name="T87" fmla="*/ 37 h 47"/>
                <a:gd name="T88" fmla="*/ 11 w 31"/>
                <a:gd name="T89" fmla="*/ 38 h 47"/>
                <a:gd name="T90" fmla="*/ 10 w 31"/>
                <a:gd name="T91" fmla="*/ 39 h 47"/>
                <a:gd name="T92" fmla="*/ 9 w 31"/>
                <a:gd name="T93" fmla="*/ 42 h 47"/>
                <a:gd name="T94" fmla="*/ 31 w 31"/>
                <a:gd name="T95" fmla="*/ 42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1" h="47">
                  <a:moveTo>
                    <a:pt x="31" y="42"/>
                  </a:moveTo>
                  <a:lnTo>
                    <a:pt x="31" y="47"/>
                  </a:lnTo>
                  <a:lnTo>
                    <a:pt x="0" y="47"/>
                  </a:lnTo>
                  <a:lnTo>
                    <a:pt x="0" y="45"/>
                  </a:lnTo>
                  <a:lnTo>
                    <a:pt x="2" y="43"/>
                  </a:lnTo>
                  <a:lnTo>
                    <a:pt x="3" y="40"/>
                  </a:lnTo>
                  <a:lnTo>
                    <a:pt x="5" y="37"/>
                  </a:lnTo>
                  <a:lnTo>
                    <a:pt x="7" y="33"/>
                  </a:lnTo>
                  <a:lnTo>
                    <a:pt x="12" y="30"/>
                  </a:lnTo>
                  <a:lnTo>
                    <a:pt x="17" y="26"/>
                  </a:lnTo>
                  <a:lnTo>
                    <a:pt x="19" y="23"/>
                  </a:lnTo>
                  <a:lnTo>
                    <a:pt x="22" y="20"/>
                  </a:lnTo>
                  <a:lnTo>
                    <a:pt x="24" y="17"/>
                  </a:lnTo>
                  <a:lnTo>
                    <a:pt x="25" y="13"/>
                  </a:lnTo>
                  <a:lnTo>
                    <a:pt x="24" y="10"/>
                  </a:lnTo>
                  <a:lnTo>
                    <a:pt x="23" y="7"/>
                  </a:lnTo>
                  <a:lnTo>
                    <a:pt x="19" y="6"/>
                  </a:lnTo>
                  <a:lnTo>
                    <a:pt x="16" y="5"/>
                  </a:lnTo>
                  <a:lnTo>
                    <a:pt x="12" y="6"/>
                  </a:lnTo>
                  <a:lnTo>
                    <a:pt x="10" y="7"/>
                  </a:lnTo>
                  <a:lnTo>
                    <a:pt x="7" y="10"/>
                  </a:lnTo>
                  <a:lnTo>
                    <a:pt x="7" y="13"/>
                  </a:lnTo>
                  <a:lnTo>
                    <a:pt x="2" y="13"/>
                  </a:lnTo>
                  <a:lnTo>
                    <a:pt x="2" y="10"/>
                  </a:lnTo>
                  <a:lnTo>
                    <a:pt x="4" y="6"/>
                  </a:lnTo>
                  <a:lnTo>
                    <a:pt x="6" y="4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4" y="1"/>
                  </a:lnTo>
                  <a:lnTo>
                    <a:pt x="26" y="4"/>
                  </a:lnTo>
                  <a:lnTo>
                    <a:pt x="29" y="6"/>
                  </a:lnTo>
                  <a:lnTo>
                    <a:pt x="30" y="10"/>
                  </a:lnTo>
                  <a:lnTo>
                    <a:pt x="31" y="13"/>
                  </a:lnTo>
                  <a:lnTo>
                    <a:pt x="31" y="15"/>
                  </a:lnTo>
                  <a:lnTo>
                    <a:pt x="30" y="19"/>
                  </a:lnTo>
                  <a:lnTo>
                    <a:pt x="29" y="21"/>
                  </a:lnTo>
                  <a:lnTo>
                    <a:pt x="26" y="24"/>
                  </a:lnTo>
                  <a:lnTo>
                    <a:pt x="24" y="26"/>
                  </a:lnTo>
                  <a:lnTo>
                    <a:pt x="22" y="30"/>
                  </a:lnTo>
                  <a:lnTo>
                    <a:pt x="18" y="32"/>
                  </a:lnTo>
                  <a:lnTo>
                    <a:pt x="15" y="34"/>
                  </a:lnTo>
                  <a:lnTo>
                    <a:pt x="12" y="37"/>
                  </a:lnTo>
                  <a:lnTo>
                    <a:pt x="11" y="38"/>
                  </a:lnTo>
                  <a:lnTo>
                    <a:pt x="10" y="39"/>
                  </a:lnTo>
                  <a:lnTo>
                    <a:pt x="9" y="42"/>
                  </a:lnTo>
                  <a:lnTo>
                    <a:pt x="31" y="4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863"/>
            <p:cNvSpPr>
              <a:spLocks noEditPoints="1"/>
            </p:cNvSpPr>
            <p:nvPr/>
          </p:nvSpPr>
          <p:spPr bwMode="auto">
            <a:xfrm>
              <a:off x="1221" y="937"/>
              <a:ext cx="31" cy="49"/>
            </a:xfrm>
            <a:custGeom>
              <a:avLst/>
              <a:gdLst>
                <a:gd name="T0" fmla="*/ 0 w 31"/>
                <a:gd name="T1" fmla="*/ 24 h 49"/>
                <a:gd name="T2" fmla="*/ 0 w 31"/>
                <a:gd name="T3" fmla="*/ 19 h 49"/>
                <a:gd name="T4" fmla="*/ 0 w 31"/>
                <a:gd name="T5" fmla="*/ 14 h 49"/>
                <a:gd name="T6" fmla="*/ 2 w 31"/>
                <a:gd name="T7" fmla="*/ 11 h 49"/>
                <a:gd name="T8" fmla="*/ 4 w 31"/>
                <a:gd name="T9" fmla="*/ 6 h 49"/>
                <a:gd name="T10" fmla="*/ 6 w 31"/>
                <a:gd name="T11" fmla="*/ 2 h 49"/>
                <a:gd name="T12" fmla="*/ 11 w 31"/>
                <a:gd name="T13" fmla="*/ 0 h 49"/>
                <a:gd name="T14" fmla="*/ 16 w 31"/>
                <a:gd name="T15" fmla="*/ 0 h 49"/>
                <a:gd name="T16" fmla="*/ 19 w 31"/>
                <a:gd name="T17" fmla="*/ 0 h 49"/>
                <a:gd name="T18" fmla="*/ 23 w 31"/>
                <a:gd name="T19" fmla="*/ 1 h 49"/>
                <a:gd name="T20" fmla="*/ 25 w 31"/>
                <a:gd name="T21" fmla="*/ 4 h 49"/>
                <a:gd name="T22" fmla="*/ 28 w 31"/>
                <a:gd name="T23" fmla="*/ 6 h 49"/>
                <a:gd name="T24" fmla="*/ 29 w 31"/>
                <a:gd name="T25" fmla="*/ 8 h 49"/>
                <a:gd name="T26" fmla="*/ 30 w 31"/>
                <a:gd name="T27" fmla="*/ 13 h 49"/>
                <a:gd name="T28" fmla="*/ 31 w 31"/>
                <a:gd name="T29" fmla="*/ 18 h 49"/>
                <a:gd name="T30" fmla="*/ 31 w 31"/>
                <a:gd name="T31" fmla="*/ 24 h 49"/>
                <a:gd name="T32" fmla="*/ 31 w 31"/>
                <a:gd name="T33" fmla="*/ 30 h 49"/>
                <a:gd name="T34" fmla="*/ 30 w 31"/>
                <a:gd name="T35" fmla="*/ 33 h 49"/>
                <a:gd name="T36" fmla="*/ 29 w 31"/>
                <a:gd name="T37" fmla="*/ 38 h 49"/>
                <a:gd name="T38" fmla="*/ 28 w 31"/>
                <a:gd name="T39" fmla="*/ 43 h 49"/>
                <a:gd name="T40" fmla="*/ 24 w 31"/>
                <a:gd name="T41" fmla="*/ 45 h 49"/>
                <a:gd name="T42" fmla="*/ 21 w 31"/>
                <a:gd name="T43" fmla="*/ 47 h 49"/>
                <a:gd name="T44" fmla="*/ 16 w 31"/>
                <a:gd name="T45" fmla="*/ 49 h 49"/>
                <a:gd name="T46" fmla="*/ 11 w 31"/>
                <a:gd name="T47" fmla="*/ 47 h 49"/>
                <a:gd name="T48" fmla="*/ 7 w 31"/>
                <a:gd name="T49" fmla="*/ 46 h 49"/>
                <a:gd name="T50" fmla="*/ 5 w 31"/>
                <a:gd name="T51" fmla="*/ 44 h 49"/>
                <a:gd name="T52" fmla="*/ 2 w 31"/>
                <a:gd name="T53" fmla="*/ 36 h 49"/>
                <a:gd name="T54" fmla="*/ 0 w 31"/>
                <a:gd name="T55" fmla="*/ 24 h 49"/>
                <a:gd name="T56" fmla="*/ 6 w 31"/>
                <a:gd name="T57" fmla="*/ 24 h 49"/>
                <a:gd name="T58" fmla="*/ 6 w 31"/>
                <a:gd name="T59" fmla="*/ 30 h 49"/>
                <a:gd name="T60" fmla="*/ 6 w 31"/>
                <a:gd name="T61" fmla="*/ 33 h 49"/>
                <a:gd name="T62" fmla="*/ 7 w 31"/>
                <a:gd name="T63" fmla="*/ 37 h 49"/>
                <a:gd name="T64" fmla="*/ 9 w 31"/>
                <a:gd name="T65" fmla="*/ 39 h 49"/>
                <a:gd name="T66" fmla="*/ 11 w 31"/>
                <a:gd name="T67" fmla="*/ 42 h 49"/>
                <a:gd name="T68" fmla="*/ 13 w 31"/>
                <a:gd name="T69" fmla="*/ 43 h 49"/>
                <a:gd name="T70" fmla="*/ 16 w 31"/>
                <a:gd name="T71" fmla="*/ 43 h 49"/>
                <a:gd name="T72" fmla="*/ 18 w 31"/>
                <a:gd name="T73" fmla="*/ 43 h 49"/>
                <a:gd name="T74" fmla="*/ 21 w 31"/>
                <a:gd name="T75" fmla="*/ 42 h 49"/>
                <a:gd name="T76" fmla="*/ 22 w 31"/>
                <a:gd name="T77" fmla="*/ 39 h 49"/>
                <a:gd name="T78" fmla="*/ 23 w 31"/>
                <a:gd name="T79" fmla="*/ 37 h 49"/>
                <a:gd name="T80" fmla="*/ 24 w 31"/>
                <a:gd name="T81" fmla="*/ 33 h 49"/>
                <a:gd name="T82" fmla="*/ 24 w 31"/>
                <a:gd name="T83" fmla="*/ 30 h 49"/>
                <a:gd name="T84" fmla="*/ 25 w 31"/>
                <a:gd name="T85" fmla="*/ 24 h 49"/>
                <a:gd name="T86" fmla="*/ 24 w 31"/>
                <a:gd name="T87" fmla="*/ 18 h 49"/>
                <a:gd name="T88" fmla="*/ 24 w 31"/>
                <a:gd name="T89" fmla="*/ 12 h 49"/>
                <a:gd name="T90" fmla="*/ 22 w 31"/>
                <a:gd name="T91" fmla="*/ 10 h 49"/>
                <a:gd name="T92" fmla="*/ 21 w 31"/>
                <a:gd name="T93" fmla="*/ 7 h 49"/>
                <a:gd name="T94" fmla="*/ 18 w 31"/>
                <a:gd name="T95" fmla="*/ 6 h 49"/>
                <a:gd name="T96" fmla="*/ 16 w 31"/>
                <a:gd name="T97" fmla="*/ 5 h 49"/>
                <a:gd name="T98" fmla="*/ 12 w 31"/>
                <a:gd name="T99" fmla="*/ 6 h 49"/>
                <a:gd name="T100" fmla="*/ 9 w 31"/>
                <a:gd name="T101" fmla="*/ 8 h 49"/>
                <a:gd name="T102" fmla="*/ 7 w 31"/>
                <a:gd name="T103" fmla="*/ 12 h 49"/>
                <a:gd name="T104" fmla="*/ 6 w 31"/>
                <a:gd name="T105" fmla="*/ 18 h 49"/>
                <a:gd name="T106" fmla="*/ 6 w 31"/>
                <a:gd name="T107" fmla="*/ 24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1" h="49">
                  <a:moveTo>
                    <a:pt x="0" y="24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2" y="11"/>
                  </a:lnTo>
                  <a:lnTo>
                    <a:pt x="4" y="6"/>
                  </a:lnTo>
                  <a:lnTo>
                    <a:pt x="6" y="2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19" y="0"/>
                  </a:lnTo>
                  <a:lnTo>
                    <a:pt x="23" y="1"/>
                  </a:lnTo>
                  <a:lnTo>
                    <a:pt x="25" y="4"/>
                  </a:lnTo>
                  <a:lnTo>
                    <a:pt x="28" y="6"/>
                  </a:lnTo>
                  <a:lnTo>
                    <a:pt x="29" y="8"/>
                  </a:lnTo>
                  <a:lnTo>
                    <a:pt x="30" y="13"/>
                  </a:lnTo>
                  <a:lnTo>
                    <a:pt x="31" y="18"/>
                  </a:lnTo>
                  <a:lnTo>
                    <a:pt x="31" y="24"/>
                  </a:lnTo>
                  <a:lnTo>
                    <a:pt x="31" y="30"/>
                  </a:lnTo>
                  <a:lnTo>
                    <a:pt x="30" y="33"/>
                  </a:lnTo>
                  <a:lnTo>
                    <a:pt x="29" y="38"/>
                  </a:lnTo>
                  <a:lnTo>
                    <a:pt x="28" y="43"/>
                  </a:lnTo>
                  <a:lnTo>
                    <a:pt x="24" y="45"/>
                  </a:lnTo>
                  <a:lnTo>
                    <a:pt x="21" y="47"/>
                  </a:lnTo>
                  <a:lnTo>
                    <a:pt x="16" y="49"/>
                  </a:lnTo>
                  <a:lnTo>
                    <a:pt x="11" y="47"/>
                  </a:lnTo>
                  <a:lnTo>
                    <a:pt x="7" y="46"/>
                  </a:lnTo>
                  <a:lnTo>
                    <a:pt x="5" y="44"/>
                  </a:lnTo>
                  <a:lnTo>
                    <a:pt x="2" y="36"/>
                  </a:lnTo>
                  <a:lnTo>
                    <a:pt x="0" y="24"/>
                  </a:lnTo>
                  <a:close/>
                  <a:moveTo>
                    <a:pt x="6" y="24"/>
                  </a:moveTo>
                  <a:lnTo>
                    <a:pt x="6" y="30"/>
                  </a:lnTo>
                  <a:lnTo>
                    <a:pt x="6" y="33"/>
                  </a:lnTo>
                  <a:lnTo>
                    <a:pt x="7" y="37"/>
                  </a:lnTo>
                  <a:lnTo>
                    <a:pt x="9" y="39"/>
                  </a:lnTo>
                  <a:lnTo>
                    <a:pt x="11" y="42"/>
                  </a:lnTo>
                  <a:lnTo>
                    <a:pt x="13" y="43"/>
                  </a:lnTo>
                  <a:lnTo>
                    <a:pt x="16" y="43"/>
                  </a:lnTo>
                  <a:lnTo>
                    <a:pt x="18" y="43"/>
                  </a:lnTo>
                  <a:lnTo>
                    <a:pt x="21" y="42"/>
                  </a:lnTo>
                  <a:lnTo>
                    <a:pt x="22" y="39"/>
                  </a:lnTo>
                  <a:lnTo>
                    <a:pt x="23" y="37"/>
                  </a:lnTo>
                  <a:lnTo>
                    <a:pt x="24" y="33"/>
                  </a:lnTo>
                  <a:lnTo>
                    <a:pt x="24" y="30"/>
                  </a:lnTo>
                  <a:lnTo>
                    <a:pt x="25" y="24"/>
                  </a:lnTo>
                  <a:lnTo>
                    <a:pt x="24" y="18"/>
                  </a:lnTo>
                  <a:lnTo>
                    <a:pt x="24" y="12"/>
                  </a:lnTo>
                  <a:lnTo>
                    <a:pt x="22" y="10"/>
                  </a:lnTo>
                  <a:lnTo>
                    <a:pt x="21" y="7"/>
                  </a:lnTo>
                  <a:lnTo>
                    <a:pt x="18" y="6"/>
                  </a:lnTo>
                  <a:lnTo>
                    <a:pt x="16" y="5"/>
                  </a:lnTo>
                  <a:lnTo>
                    <a:pt x="12" y="6"/>
                  </a:lnTo>
                  <a:lnTo>
                    <a:pt x="9" y="8"/>
                  </a:lnTo>
                  <a:lnTo>
                    <a:pt x="7" y="12"/>
                  </a:lnTo>
                  <a:lnTo>
                    <a:pt x="6" y="18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Line 864"/>
            <p:cNvSpPr>
              <a:spLocks noChangeShapeType="1"/>
            </p:cNvSpPr>
            <p:nvPr/>
          </p:nvSpPr>
          <p:spPr bwMode="auto">
            <a:xfrm flipH="1" flipV="1">
              <a:off x="1268" y="744"/>
              <a:ext cx="23" cy="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865"/>
            <p:cNvSpPr>
              <a:spLocks/>
            </p:cNvSpPr>
            <p:nvPr/>
          </p:nvSpPr>
          <p:spPr bwMode="auto">
            <a:xfrm>
              <a:off x="1185" y="714"/>
              <a:ext cx="30" cy="49"/>
            </a:xfrm>
            <a:custGeom>
              <a:avLst/>
              <a:gdLst>
                <a:gd name="T0" fmla="*/ 5 w 30"/>
                <a:gd name="T1" fmla="*/ 36 h 49"/>
                <a:gd name="T2" fmla="*/ 9 w 30"/>
                <a:gd name="T3" fmla="*/ 42 h 49"/>
                <a:gd name="T4" fmla="*/ 15 w 30"/>
                <a:gd name="T5" fmla="*/ 44 h 49"/>
                <a:gd name="T6" fmla="*/ 21 w 30"/>
                <a:gd name="T7" fmla="*/ 40 h 49"/>
                <a:gd name="T8" fmla="*/ 24 w 30"/>
                <a:gd name="T9" fmla="*/ 33 h 49"/>
                <a:gd name="T10" fmla="*/ 22 w 30"/>
                <a:gd name="T11" fmla="*/ 27 h 49"/>
                <a:gd name="T12" fmla="*/ 15 w 30"/>
                <a:gd name="T13" fmla="*/ 25 h 49"/>
                <a:gd name="T14" fmla="*/ 11 w 30"/>
                <a:gd name="T15" fmla="*/ 25 h 49"/>
                <a:gd name="T16" fmla="*/ 13 w 30"/>
                <a:gd name="T17" fmla="*/ 20 h 49"/>
                <a:gd name="T18" fmla="*/ 16 w 30"/>
                <a:gd name="T19" fmla="*/ 19 h 49"/>
                <a:gd name="T20" fmla="*/ 21 w 30"/>
                <a:gd name="T21" fmla="*/ 16 h 49"/>
                <a:gd name="T22" fmla="*/ 21 w 30"/>
                <a:gd name="T23" fmla="*/ 11 h 49"/>
                <a:gd name="T24" fmla="*/ 17 w 30"/>
                <a:gd name="T25" fmla="*/ 6 h 49"/>
                <a:gd name="T26" fmla="*/ 11 w 30"/>
                <a:gd name="T27" fmla="*/ 6 h 49"/>
                <a:gd name="T28" fmla="*/ 7 w 30"/>
                <a:gd name="T29" fmla="*/ 11 h 49"/>
                <a:gd name="T30" fmla="*/ 0 w 30"/>
                <a:gd name="T31" fmla="*/ 13 h 49"/>
                <a:gd name="T32" fmla="*/ 2 w 30"/>
                <a:gd name="T33" fmla="*/ 6 h 49"/>
                <a:gd name="T34" fmla="*/ 8 w 30"/>
                <a:gd name="T35" fmla="*/ 2 h 49"/>
                <a:gd name="T36" fmla="*/ 14 w 30"/>
                <a:gd name="T37" fmla="*/ 0 h 49"/>
                <a:gd name="T38" fmla="*/ 21 w 30"/>
                <a:gd name="T39" fmla="*/ 2 h 49"/>
                <a:gd name="T40" fmla="*/ 26 w 30"/>
                <a:gd name="T41" fmla="*/ 7 h 49"/>
                <a:gd name="T42" fmla="*/ 28 w 30"/>
                <a:gd name="T43" fmla="*/ 13 h 49"/>
                <a:gd name="T44" fmla="*/ 26 w 30"/>
                <a:gd name="T45" fmla="*/ 18 h 49"/>
                <a:gd name="T46" fmla="*/ 21 w 30"/>
                <a:gd name="T47" fmla="*/ 21 h 49"/>
                <a:gd name="T48" fmla="*/ 28 w 30"/>
                <a:gd name="T49" fmla="*/ 26 h 49"/>
                <a:gd name="T50" fmla="*/ 30 w 30"/>
                <a:gd name="T51" fmla="*/ 33 h 49"/>
                <a:gd name="T52" fmla="*/ 28 w 30"/>
                <a:gd name="T53" fmla="*/ 42 h 49"/>
                <a:gd name="T54" fmla="*/ 22 w 30"/>
                <a:gd name="T55" fmla="*/ 48 h 49"/>
                <a:gd name="T56" fmla="*/ 14 w 30"/>
                <a:gd name="T57" fmla="*/ 49 h 49"/>
                <a:gd name="T58" fmla="*/ 7 w 30"/>
                <a:gd name="T59" fmla="*/ 48 h 49"/>
                <a:gd name="T60" fmla="*/ 2 w 30"/>
                <a:gd name="T61" fmla="*/ 43 h 49"/>
                <a:gd name="T62" fmla="*/ 0 w 30"/>
                <a:gd name="T63" fmla="*/ 3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0" h="49">
                  <a:moveTo>
                    <a:pt x="0" y="36"/>
                  </a:moveTo>
                  <a:lnTo>
                    <a:pt x="5" y="36"/>
                  </a:lnTo>
                  <a:lnTo>
                    <a:pt x="7" y="39"/>
                  </a:lnTo>
                  <a:lnTo>
                    <a:pt x="9" y="42"/>
                  </a:lnTo>
                  <a:lnTo>
                    <a:pt x="11" y="43"/>
                  </a:lnTo>
                  <a:lnTo>
                    <a:pt x="15" y="44"/>
                  </a:lnTo>
                  <a:lnTo>
                    <a:pt x="19" y="43"/>
                  </a:lnTo>
                  <a:lnTo>
                    <a:pt x="21" y="40"/>
                  </a:lnTo>
                  <a:lnTo>
                    <a:pt x="23" y="38"/>
                  </a:lnTo>
                  <a:lnTo>
                    <a:pt x="24" y="33"/>
                  </a:lnTo>
                  <a:lnTo>
                    <a:pt x="23" y="30"/>
                  </a:lnTo>
                  <a:lnTo>
                    <a:pt x="22" y="27"/>
                  </a:lnTo>
                  <a:lnTo>
                    <a:pt x="19" y="25"/>
                  </a:lnTo>
                  <a:lnTo>
                    <a:pt x="15" y="25"/>
                  </a:lnTo>
                  <a:lnTo>
                    <a:pt x="13" y="25"/>
                  </a:lnTo>
                  <a:lnTo>
                    <a:pt x="11" y="25"/>
                  </a:lnTo>
                  <a:lnTo>
                    <a:pt x="11" y="20"/>
                  </a:lnTo>
                  <a:lnTo>
                    <a:pt x="13" y="20"/>
                  </a:lnTo>
                  <a:lnTo>
                    <a:pt x="13" y="20"/>
                  </a:lnTo>
                  <a:lnTo>
                    <a:pt x="16" y="19"/>
                  </a:lnTo>
                  <a:lnTo>
                    <a:pt x="19" y="18"/>
                  </a:lnTo>
                  <a:lnTo>
                    <a:pt x="21" y="16"/>
                  </a:lnTo>
                  <a:lnTo>
                    <a:pt x="21" y="13"/>
                  </a:lnTo>
                  <a:lnTo>
                    <a:pt x="21" y="11"/>
                  </a:lnTo>
                  <a:lnTo>
                    <a:pt x="20" y="8"/>
                  </a:lnTo>
                  <a:lnTo>
                    <a:pt x="17" y="6"/>
                  </a:lnTo>
                  <a:lnTo>
                    <a:pt x="14" y="6"/>
                  </a:lnTo>
                  <a:lnTo>
                    <a:pt x="11" y="6"/>
                  </a:lnTo>
                  <a:lnTo>
                    <a:pt x="9" y="8"/>
                  </a:lnTo>
                  <a:lnTo>
                    <a:pt x="7" y="11"/>
                  </a:lnTo>
                  <a:lnTo>
                    <a:pt x="7" y="13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6"/>
                  </a:lnTo>
                  <a:lnTo>
                    <a:pt x="4" y="4"/>
                  </a:lnTo>
                  <a:lnTo>
                    <a:pt x="8" y="2"/>
                  </a:lnTo>
                  <a:lnTo>
                    <a:pt x="10" y="1"/>
                  </a:lnTo>
                  <a:lnTo>
                    <a:pt x="14" y="0"/>
                  </a:lnTo>
                  <a:lnTo>
                    <a:pt x="17" y="1"/>
                  </a:lnTo>
                  <a:lnTo>
                    <a:pt x="21" y="2"/>
                  </a:lnTo>
                  <a:lnTo>
                    <a:pt x="23" y="4"/>
                  </a:lnTo>
                  <a:lnTo>
                    <a:pt x="26" y="7"/>
                  </a:lnTo>
                  <a:lnTo>
                    <a:pt x="27" y="10"/>
                  </a:lnTo>
                  <a:lnTo>
                    <a:pt x="28" y="13"/>
                  </a:lnTo>
                  <a:lnTo>
                    <a:pt x="27" y="16"/>
                  </a:lnTo>
                  <a:lnTo>
                    <a:pt x="26" y="18"/>
                  </a:lnTo>
                  <a:lnTo>
                    <a:pt x="23" y="20"/>
                  </a:lnTo>
                  <a:lnTo>
                    <a:pt x="21" y="21"/>
                  </a:lnTo>
                  <a:lnTo>
                    <a:pt x="24" y="24"/>
                  </a:lnTo>
                  <a:lnTo>
                    <a:pt x="28" y="26"/>
                  </a:lnTo>
                  <a:lnTo>
                    <a:pt x="29" y="30"/>
                  </a:lnTo>
                  <a:lnTo>
                    <a:pt x="30" y="33"/>
                  </a:lnTo>
                  <a:lnTo>
                    <a:pt x="29" y="38"/>
                  </a:lnTo>
                  <a:lnTo>
                    <a:pt x="28" y="42"/>
                  </a:lnTo>
                  <a:lnTo>
                    <a:pt x="26" y="45"/>
                  </a:lnTo>
                  <a:lnTo>
                    <a:pt x="22" y="48"/>
                  </a:lnTo>
                  <a:lnTo>
                    <a:pt x="19" y="49"/>
                  </a:lnTo>
                  <a:lnTo>
                    <a:pt x="14" y="49"/>
                  </a:lnTo>
                  <a:lnTo>
                    <a:pt x="10" y="49"/>
                  </a:lnTo>
                  <a:lnTo>
                    <a:pt x="7" y="48"/>
                  </a:lnTo>
                  <a:lnTo>
                    <a:pt x="4" y="45"/>
                  </a:lnTo>
                  <a:lnTo>
                    <a:pt x="2" y="43"/>
                  </a:lnTo>
                  <a:lnTo>
                    <a:pt x="0" y="39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866"/>
            <p:cNvSpPr>
              <a:spLocks noEditPoints="1"/>
            </p:cNvSpPr>
            <p:nvPr/>
          </p:nvSpPr>
          <p:spPr bwMode="auto">
            <a:xfrm>
              <a:off x="1221" y="714"/>
              <a:ext cx="31" cy="49"/>
            </a:xfrm>
            <a:custGeom>
              <a:avLst/>
              <a:gdLst>
                <a:gd name="T0" fmla="*/ 0 w 31"/>
                <a:gd name="T1" fmla="*/ 25 h 49"/>
                <a:gd name="T2" fmla="*/ 0 w 31"/>
                <a:gd name="T3" fmla="*/ 19 h 49"/>
                <a:gd name="T4" fmla="*/ 0 w 31"/>
                <a:gd name="T5" fmla="*/ 16 h 49"/>
                <a:gd name="T6" fmla="*/ 2 w 31"/>
                <a:gd name="T7" fmla="*/ 11 h 49"/>
                <a:gd name="T8" fmla="*/ 4 w 31"/>
                <a:gd name="T9" fmla="*/ 6 h 49"/>
                <a:gd name="T10" fmla="*/ 6 w 31"/>
                <a:gd name="T11" fmla="*/ 4 h 49"/>
                <a:gd name="T12" fmla="*/ 11 w 31"/>
                <a:gd name="T13" fmla="*/ 1 h 49"/>
                <a:gd name="T14" fmla="*/ 16 w 31"/>
                <a:gd name="T15" fmla="*/ 0 h 49"/>
                <a:gd name="T16" fmla="*/ 19 w 31"/>
                <a:gd name="T17" fmla="*/ 1 h 49"/>
                <a:gd name="T18" fmla="*/ 23 w 31"/>
                <a:gd name="T19" fmla="*/ 2 h 49"/>
                <a:gd name="T20" fmla="*/ 25 w 31"/>
                <a:gd name="T21" fmla="*/ 4 h 49"/>
                <a:gd name="T22" fmla="*/ 28 w 31"/>
                <a:gd name="T23" fmla="*/ 6 h 49"/>
                <a:gd name="T24" fmla="*/ 29 w 31"/>
                <a:gd name="T25" fmla="*/ 10 h 49"/>
                <a:gd name="T26" fmla="*/ 30 w 31"/>
                <a:gd name="T27" fmla="*/ 13 h 49"/>
                <a:gd name="T28" fmla="*/ 31 w 31"/>
                <a:gd name="T29" fmla="*/ 19 h 49"/>
                <a:gd name="T30" fmla="*/ 31 w 31"/>
                <a:gd name="T31" fmla="*/ 25 h 49"/>
                <a:gd name="T32" fmla="*/ 31 w 31"/>
                <a:gd name="T33" fmla="*/ 30 h 49"/>
                <a:gd name="T34" fmla="*/ 30 w 31"/>
                <a:gd name="T35" fmla="*/ 34 h 49"/>
                <a:gd name="T36" fmla="*/ 29 w 31"/>
                <a:gd name="T37" fmla="*/ 38 h 49"/>
                <a:gd name="T38" fmla="*/ 28 w 31"/>
                <a:gd name="T39" fmla="*/ 43 h 49"/>
                <a:gd name="T40" fmla="*/ 24 w 31"/>
                <a:gd name="T41" fmla="*/ 46 h 49"/>
                <a:gd name="T42" fmla="*/ 21 w 31"/>
                <a:gd name="T43" fmla="*/ 49 h 49"/>
                <a:gd name="T44" fmla="*/ 16 w 31"/>
                <a:gd name="T45" fmla="*/ 49 h 49"/>
                <a:gd name="T46" fmla="*/ 11 w 31"/>
                <a:gd name="T47" fmla="*/ 49 h 49"/>
                <a:gd name="T48" fmla="*/ 7 w 31"/>
                <a:gd name="T49" fmla="*/ 48 h 49"/>
                <a:gd name="T50" fmla="*/ 5 w 31"/>
                <a:gd name="T51" fmla="*/ 44 h 49"/>
                <a:gd name="T52" fmla="*/ 2 w 31"/>
                <a:gd name="T53" fmla="*/ 37 h 49"/>
                <a:gd name="T54" fmla="*/ 0 w 31"/>
                <a:gd name="T55" fmla="*/ 25 h 49"/>
                <a:gd name="T56" fmla="*/ 6 w 31"/>
                <a:gd name="T57" fmla="*/ 25 h 49"/>
                <a:gd name="T58" fmla="*/ 6 w 31"/>
                <a:gd name="T59" fmla="*/ 30 h 49"/>
                <a:gd name="T60" fmla="*/ 6 w 31"/>
                <a:gd name="T61" fmla="*/ 34 h 49"/>
                <a:gd name="T62" fmla="*/ 7 w 31"/>
                <a:gd name="T63" fmla="*/ 38 h 49"/>
                <a:gd name="T64" fmla="*/ 9 w 31"/>
                <a:gd name="T65" fmla="*/ 40 h 49"/>
                <a:gd name="T66" fmla="*/ 11 w 31"/>
                <a:gd name="T67" fmla="*/ 42 h 49"/>
                <a:gd name="T68" fmla="*/ 13 w 31"/>
                <a:gd name="T69" fmla="*/ 43 h 49"/>
                <a:gd name="T70" fmla="*/ 16 w 31"/>
                <a:gd name="T71" fmla="*/ 44 h 49"/>
                <a:gd name="T72" fmla="*/ 18 w 31"/>
                <a:gd name="T73" fmla="*/ 43 h 49"/>
                <a:gd name="T74" fmla="*/ 21 w 31"/>
                <a:gd name="T75" fmla="*/ 42 h 49"/>
                <a:gd name="T76" fmla="*/ 22 w 31"/>
                <a:gd name="T77" fmla="*/ 40 h 49"/>
                <a:gd name="T78" fmla="*/ 23 w 31"/>
                <a:gd name="T79" fmla="*/ 38 h 49"/>
                <a:gd name="T80" fmla="*/ 24 w 31"/>
                <a:gd name="T81" fmla="*/ 34 h 49"/>
                <a:gd name="T82" fmla="*/ 24 w 31"/>
                <a:gd name="T83" fmla="*/ 30 h 49"/>
                <a:gd name="T84" fmla="*/ 25 w 31"/>
                <a:gd name="T85" fmla="*/ 25 h 49"/>
                <a:gd name="T86" fmla="*/ 24 w 31"/>
                <a:gd name="T87" fmla="*/ 18 h 49"/>
                <a:gd name="T88" fmla="*/ 24 w 31"/>
                <a:gd name="T89" fmla="*/ 13 h 49"/>
                <a:gd name="T90" fmla="*/ 22 w 31"/>
                <a:gd name="T91" fmla="*/ 10 h 49"/>
                <a:gd name="T92" fmla="*/ 21 w 31"/>
                <a:gd name="T93" fmla="*/ 7 h 49"/>
                <a:gd name="T94" fmla="*/ 18 w 31"/>
                <a:gd name="T95" fmla="*/ 6 h 49"/>
                <a:gd name="T96" fmla="*/ 16 w 31"/>
                <a:gd name="T97" fmla="*/ 6 h 49"/>
                <a:gd name="T98" fmla="*/ 12 w 31"/>
                <a:gd name="T99" fmla="*/ 7 h 49"/>
                <a:gd name="T100" fmla="*/ 9 w 31"/>
                <a:gd name="T101" fmla="*/ 10 h 49"/>
                <a:gd name="T102" fmla="*/ 7 w 31"/>
                <a:gd name="T103" fmla="*/ 13 h 49"/>
                <a:gd name="T104" fmla="*/ 6 w 31"/>
                <a:gd name="T105" fmla="*/ 18 h 49"/>
                <a:gd name="T106" fmla="*/ 6 w 31"/>
                <a:gd name="T107" fmla="*/ 25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1" h="49">
                  <a:moveTo>
                    <a:pt x="0" y="25"/>
                  </a:moveTo>
                  <a:lnTo>
                    <a:pt x="0" y="19"/>
                  </a:lnTo>
                  <a:lnTo>
                    <a:pt x="0" y="16"/>
                  </a:lnTo>
                  <a:lnTo>
                    <a:pt x="2" y="11"/>
                  </a:lnTo>
                  <a:lnTo>
                    <a:pt x="4" y="6"/>
                  </a:lnTo>
                  <a:lnTo>
                    <a:pt x="6" y="4"/>
                  </a:lnTo>
                  <a:lnTo>
                    <a:pt x="11" y="1"/>
                  </a:lnTo>
                  <a:lnTo>
                    <a:pt x="16" y="0"/>
                  </a:lnTo>
                  <a:lnTo>
                    <a:pt x="19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8" y="6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1" y="19"/>
                  </a:lnTo>
                  <a:lnTo>
                    <a:pt x="31" y="25"/>
                  </a:lnTo>
                  <a:lnTo>
                    <a:pt x="31" y="30"/>
                  </a:lnTo>
                  <a:lnTo>
                    <a:pt x="30" y="34"/>
                  </a:lnTo>
                  <a:lnTo>
                    <a:pt x="29" y="38"/>
                  </a:lnTo>
                  <a:lnTo>
                    <a:pt x="28" y="43"/>
                  </a:lnTo>
                  <a:lnTo>
                    <a:pt x="24" y="46"/>
                  </a:lnTo>
                  <a:lnTo>
                    <a:pt x="21" y="49"/>
                  </a:lnTo>
                  <a:lnTo>
                    <a:pt x="16" y="49"/>
                  </a:lnTo>
                  <a:lnTo>
                    <a:pt x="11" y="49"/>
                  </a:lnTo>
                  <a:lnTo>
                    <a:pt x="7" y="48"/>
                  </a:lnTo>
                  <a:lnTo>
                    <a:pt x="5" y="44"/>
                  </a:lnTo>
                  <a:lnTo>
                    <a:pt x="2" y="37"/>
                  </a:lnTo>
                  <a:lnTo>
                    <a:pt x="0" y="25"/>
                  </a:lnTo>
                  <a:close/>
                  <a:moveTo>
                    <a:pt x="6" y="25"/>
                  </a:moveTo>
                  <a:lnTo>
                    <a:pt x="6" y="30"/>
                  </a:lnTo>
                  <a:lnTo>
                    <a:pt x="6" y="34"/>
                  </a:lnTo>
                  <a:lnTo>
                    <a:pt x="7" y="38"/>
                  </a:lnTo>
                  <a:lnTo>
                    <a:pt x="9" y="40"/>
                  </a:lnTo>
                  <a:lnTo>
                    <a:pt x="11" y="42"/>
                  </a:lnTo>
                  <a:lnTo>
                    <a:pt x="13" y="43"/>
                  </a:lnTo>
                  <a:lnTo>
                    <a:pt x="16" y="44"/>
                  </a:lnTo>
                  <a:lnTo>
                    <a:pt x="18" y="43"/>
                  </a:lnTo>
                  <a:lnTo>
                    <a:pt x="21" y="42"/>
                  </a:lnTo>
                  <a:lnTo>
                    <a:pt x="22" y="40"/>
                  </a:lnTo>
                  <a:lnTo>
                    <a:pt x="23" y="38"/>
                  </a:lnTo>
                  <a:lnTo>
                    <a:pt x="24" y="34"/>
                  </a:lnTo>
                  <a:lnTo>
                    <a:pt x="24" y="30"/>
                  </a:lnTo>
                  <a:lnTo>
                    <a:pt x="25" y="25"/>
                  </a:lnTo>
                  <a:lnTo>
                    <a:pt x="24" y="18"/>
                  </a:lnTo>
                  <a:lnTo>
                    <a:pt x="24" y="13"/>
                  </a:lnTo>
                  <a:lnTo>
                    <a:pt x="22" y="10"/>
                  </a:lnTo>
                  <a:lnTo>
                    <a:pt x="21" y="7"/>
                  </a:lnTo>
                  <a:lnTo>
                    <a:pt x="18" y="6"/>
                  </a:lnTo>
                  <a:lnTo>
                    <a:pt x="16" y="6"/>
                  </a:lnTo>
                  <a:lnTo>
                    <a:pt x="12" y="7"/>
                  </a:lnTo>
                  <a:lnTo>
                    <a:pt x="9" y="10"/>
                  </a:lnTo>
                  <a:lnTo>
                    <a:pt x="7" y="13"/>
                  </a:lnTo>
                  <a:lnTo>
                    <a:pt x="6" y="18"/>
                  </a:lnTo>
                  <a:lnTo>
                    <a:pt x="6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Line 867"/>
            <p:cNvSpPr>
              <a:spLocks noChangeShapeType="1"/>
            </p:cNvSpPr>
            <p:nvPr/>
          </p:nvSpPr>
          <p:spPr bwMode="auto">
            <a:xfrm flipH="1" flipV="1">
              <a:off x="1268" y="521"/>
              <a:ext cx="23" cy="1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Freeform 868"/>
            <p:cNvSpPr>
              <a:spLocks noEditPoints="1"/>
            </p:cNvSpPr>
            <p:nvPr/>
          </p:nvSpPr>
          <p:spPr bwMode="auto">
            <a:xfrm>
              <a:off x="1182" y="494"/>
              <a:ext cx="33" cy="46"/>
            </a:xfrm>
            <a:custGeom>
              <a:avLst/>
              <a:gdLst>
                <a:gd name="T0" fmla="*/ 22 w 33"/>
                <a:gd name="T1" fmla="*/ 46 h 46"/>
                <a:gd name="T2" fmla="*/ 22 w 33"/>
                <a:gd name="T3" fmla="*/ 35 h 46"/>
                <a:gd name="T4" fmla="*/ 0 w 33"/>
                <a:gd name="T5" fmla="*/ 35 h 46"/>
                <a:gd name="T6" fmla="*/ 0 w 33"/>
                <a:gd name="T7" fmla="*/ 29 h 46"/>
                <a:gd name="T8" fmla="*/ 23 w 33"/>
                <a:gd name="T9" fmla="*/ 0 h 46"/>
                <a:gd name="T10" fmla="*/ 27 w 33"/>
                <a:gd name="T11" fmla="*/ 0 h 46"/>
                <a:gd name="T12" fmla="*/ 27 w 33"/>
                <a:gd name="T13" fmla="*/ 29 h 46"/>
                <a:gd name="T14" fmla="*/ 33 w 33"/>
                <a:gd name="T15" fmla="*/ 29 h 46"/>
                <a:gd name="T16" fmla="*/ 33 w 33"/>
                <a:gd name="T17" fmla="*/ 35 h 46"/>
                <a:gd name="T18" fmla="*/ 27 w 33"/>
                <a:gd name="T19" fmla="*/ 35 h 46"/>
                <a:gd name="T20" fmla="*/ 27 w 33"/>
                <a:gd name="T21" fmla="*/ 46 h 46"/>
                <a:gd name="T22" fmla="*/ 22 w 33"/>
                <a:gd name="T23" fmla="*/ 46 h 46"/>
                <a:gd name="T24" fmla="*/ 22 w 33"/>
                <a:gd name="T25" fmla="*/ 29 h 46"/>
                <a:gd name="T26" fmla="*/ 22 w 33"/>
                <a:gd name="T27" fmla="*/ 11 h 46"/>
                <a:gd name="T28" fmla="*/ 7 w 33"/>
                <a:gd name="T29" fmla="*/ 29 h 46"/>
                <a:gd name="T30" fmla="*/ 22 w 33"/>
                <a:gd name="T31" fmla="*/ 29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" h="46">
                  <a:moveTo>
                    <a:pt x="22" y="46"/>
                  </a:moveTo>
                  <a:lnTo>
                    <a:pt x="22" y="35"/>
                  </a:lnTo>
                  <a:lnTo>
                    <a:pt x="0" y="35"/>
                  </a:lnTo>
                  <a:lnTo>
                    <a:pt x="0" y="29"/>
                  </a:lnTo>
                  <a:lnTo>
                    <a:pt x="23" y="0"/>
                  </a:lnTo>
                  <a:lnTo>
                    <a:pt x="27" y="0"/>
                  </a:lnTo>
                  <a:lnTo>
                    <a:pt x="27" y="29"/>
                  </a:lnTo>
                  <a:lnTo>
                    <a:pt x="33" y="29"/>
                  </a:lnTo>
                  <a:lnTo>
                    <a:pt x="33" y="35"/>
                  </a:lnTo>
                  <a:lnTo>
                    <a:pt x="27" y="35"/>
                  </a:lnTo>
                  <a:lnTo>
                    <a:pt x="27" y="46"/>
                  </a:lnTo>
                  <a:lnTo>
                    <a:pt x="22" y="46"/>
                  </a:lnTo>
                  <a:close/>
                  <a:moveTo>
                    <a:pt x="22" y="29"/>
                  </a:moveTo>
                  <a:lnTo>
                    <a:pt x="22" y="11"/>
                  </a:lnTo>
                  <a:lnTo>
                    <a:pt x="7" y="29"/>
                  </a:lnTo>
                  <a:lnTo>
                    <a:pt x="22" y="2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Freeform 869"/>
            <p:cNvSpPr>
              <a:spLocks noEditPoints="1"/>
            </p:cNvSpPr>
            <p:nvPr/>
          </p:nvSpPr>
          <p:spPr bwMode="auto">
            <a:xfrm>
              <a:off x="1221" y="492"/>
              <a:ext cx="31" cy="49"/>
            </a:xfrm>
            <a:custGeom>
              <a:avLst/>
              <a:gdLst>
                <a:gd name="T0" fmla="*/ 0 w 31"/>
                <a:gd name="T1" fmla="*/ 25 h 49"/>
                <a:gd name="T2" fmla="*/ 0 w 31"/>
                <a:gd name="T3" fmla="*/ 19 h 49"/>
                <a:gd name="T4" fmla="*/ 0 w 31"/>
                <a:gd name="T5" fmla="*/ 15 h 49"/>
                <a:gd name="T6" fmla="*/ 2 w 31"/>
                <a:gd name="T7" fmla="*/ 11 h 49"/>
                <a:gd name="T8" fmla="*/ 4 w 31"/>
                <a:gd name="T9" fmla="*/ 6 h 49"/>
                <a:gd name="T10" fmla="*/ 6 w 31"/>
                <a:gd name="T11" fmla="*/ 3 h 49"/>
                <a:gd name="T12" fmla="*/ 11 w 31"/>
                <a:gd name="T13" fmla="*/ 2 h 49"/>
                <a:gd name="T14" fmla="*/ 16 w 31"/>
                <a:gd name="T15" fmla="*/ 0 h 49"/>
                <a:gd name="T16" fmla="*/ 19 w 31"/>
                <a:gd name="T17" fmla="*/ 0 h 49"/>
                <a:gd name="T18" fmla="*/ 23 w 31"/>
                <a:gd name="T19" fmla="*/ 2 h 49"/>
                <a:gd name="T20" fmla="*/ 25 w 31"/>
                <a:gd name="T21" fmla="*/ 4 h 49"/>
                <a:gd name="T22" fmla="*/ 28 w 31"/>
                <a:gd name="T23" fmla="*/ 6 h 49"/>
                <a:gd name="T24" fmla="*/ 29 w 31"/>
                <a:gd name="T25" fmla="*/ 10 h 49"/>
                <a:gd name="T26" fmla="*/ 30 w 31"/>
                <a:gd name="T27" fmla="*/ 13 h 49"/>
                <a:gd name="T28" fmla="*/ 31 w 31"/>
                <a:gd name="T29" fmla="*/ 18 h 49"/>
                <a:gd name="T30" fmla="*/ 31 w 31"/>
                <a:gd name="T31" fmla="*/ 25 h 49"/>
                <a:gd name="T32" fmla="*/ 31 w 31"/>
                <a:gd name="T33" fmla="*/ 30 h 49"/>
                <a:gd name="T34" fmla="*/ 30 w 31"/>
                <a:gd name="T35" fmla="*/ 35 h 49"/>
                <a:gd name="T36" fmla="*/ 29 w 31"/>
                <a:gd name="T37" fmla="*/ 38 h 49"/>
                <a:gd name="T38" fmla="*/ 28 w 31"/>
                <a:gd name="T39" fmla="*/ 43 h 49"/>
                <a:gd name="T40" fmla="*/ 24 w 31"/>
                <a:gd name="T41" fmla="*/ 47 h 49"/>
                <a:gd name="T42" fmla="*/ 21 w 31"/>
                <a:gd name="T43" fmla="*/ 48 h 49"/>
                <a:gd name="T44" fmla="*/ 16 w 31"/>
                <a:gd name="T45" fmla="*/ 49 h 49"/>
                <a:gd name="T46" fmla="*/ 11 w 31"/>
                <a:gd name="T47" fmla="*/ 48 h 49"/>
                <a:gd name="T48" fmla="*/ 7 w 31"/>
                <a:gd name="T49" fmla="*/ 47 h 49"/>
                <a:gd name="T50" fmla="*/ 5 w 31"/>
                <a:gd name="T51" fmla="*/ 44 h 49"/>
                <a:gd name="T52" fmla="*/ 2 w 31"/>
                <a:gd name="T53" fmla="*/ 36 h 49"/>
                <a:gd name="T54" fmla="*/ 0 w 31"/>
                <a:gd name="T55" fmla="*/ 25 h 49"/>
                <a:gd name="T56" fmla="*/ 6 w 31"/>
                <a:gd name="T57" fmla="*/ 24 h 49"/>
                <a:gd name="T58" fmla="*/ 6 w 31"/>
                <a:gd name="T59" fmla="*/ 30 h 49"/>
                <a:gd name="T60" fmla="*/ 6 w 31"/>
                <a:gd name="T61" fmla="*/ 35 h 49"/>
                <a:gd name="T62" fmla="*/ 7 w 31"/>
                <a:gd name="T63" fmla="*/ 37 h 49"/>
                <a:gd name="T64" fmla="*/ 9 w 31"/>
                <a:gd name="T65" fmla="*/ 39 h 49"/>
                <a:gd name="T66" fmla="*/ 11 w 31"/>
                <a:gd name="T67" fmla="*/ 42 h 49"/>
                <a:gd name="T68" fmla="*/ 13 w 31"/>
                <a:gd name="T69" fmla="*/ 43 h 49"/>
                <a:gd name="T70" fmla="*/ 16 w 31"/>
                <a:gd name="T71" fmla="*/ 43 h 49"/>
                <a:gd name="T72" fmla="*/ 18 w 31"/>
                <a:gd name="T73" fmla="*/ 43 h 49"/>
                <a:gd name="T74" fmla="*/ 21 w 31"/>
                <a:gd name="T75" fmla="*/ 42 h 49"/>
                <a:gd name="T76" fmla="*/ 22 w 31"/>
                <a:gd name="T77" fmla="*/ 39 h 49"/>
                <a:gd name="T78" fmla="*/ 23 w 31"/>
                <a:gd name="T79" fmla="*/ 37 h 49"/>
                <a:gd name="T80" fmla="*/ 24 w 31"/>
                <a:gd name="T81" fmla="*/ 35 h 49"/>
                <a:gd name="T82" fmla="*/ 24 w 31"/>
                <a:gd name="T83" fmla="*/ 30 h 49"/>
                <a:gd name="T84" fmla="*/ 25 w 31"/>
                <a:gd name="T85" fmla="*/ 24 h 49"/>
                <a:gd name="T86" fmla="*/ 24 w 31"/>
                <a:gd name="T87" fmla="*/ 18 h 49"/>
                <a:gd name="T88" fmla="*/ 24 w 31"/>
                <a:gd name="T89" fmla="*/ 13 h 49"/>
                <a:gd name="T90" fmla="*/ 22 w 31"/>
                <a:gd name="T91" fmla="*/ 10 h 49"/>
                <a:gd name="T92" fmla="*/ 21 w 31"/>
                <a:gd name="T93" fmla="*/ 7 h 49"/>
                <a:gd name="T94" fmla="*/ 18 w 31"/>
                <a:gd name="T95" fmla="*/ 6 h 49"/>
                <a:gd name="T96" fmla="*/ 16 w 31"/>
                <a:gd name="T97" fmla="*/ 6 h 49"/>
                <a:gd name="T98" fmla="*/ 12 w 31"/>
                <a:gd name="T99" fmla="*/ 6 h 49"/>
                <a:gd name="T100" fmla="*/ 9 w 31"/>
                <a:gd name="T101" fmla="*/ 10 h 49"/>
                <a:gd name="T102" fmla="*/ 7 w 31"/>
                <a:gd name="T103" fmla="*/ 13 h 49"/>
                <a:gd name="T104" fmla="*/ 6 w 31"/>
                <a:gd name="T105" fmla="*/ 18 h 49"/>
                <a:gd name="T106" fmla="*/ 6 w 31"/>
                <a:gd name="T107" fmla="*/ 24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1" h="49">
                  <a:moveTo>
                    <a:pt x="0" y="25"/>
                  </a:moveTo>
                  <a:lnTo>
                    <a:pt x="0" y="19"/>
                  </a:lnTo>
                  <a:lnTo>
                    <a:pt x="0" y="15"/>
                  </a:lnTo>
                  <a:lnTo>
                    <a:pt x="2" y="11"/>
                  </a:lnTo>
                  <a:lnTo>
                    <a:pt x="4" y="6"/>
                  </a:lnTo>
                  <a:lnTo>
                    <a:pt x="6" y="3"/>
                  </a:lnTo>
                  <a:lnTo>
                    <a:pt x="11" y="2"/>
                  </a:lnTo>
                  <a:lnTo>
                    <a:pt x="16" y="0"/>
                  </a:lnTo>
                  <a:lnTo>
                    <a:pt x="19" y="0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8" y="6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1" y="18"/>
                  </a:lnTo>
                  <a:lnTo>
                    <a:pt x="31" y="25"/>
                  </a:lnTo>
                  <a:lnTo>
                    <a:pt x="31" y="30"/>
                  </a:lnTo>
                  <a:lnTo>
                    <a:pt x="30" y="35"/>
                  </a:lnTo>
                  <a:lnTo>
                    <a:pt x="29" y="38"/>
                  </a:lnTo>
                  <a:lnTo>
                    <a:pt x="28" y="43"/>
                  </a:lnTo>
                  <a:lnTo>
                    <a:pt x="24" y="47"/>
                  </a:lnTo>
                  <a:lnTo>
                    <a:pt x="21" y="48"/>
                  </a:lnTo>
                  <a:lnTo>
                    <a:pt x="16" y="49"/>
                  </a:lnTo>
                  <a:lnTo>
                    <a:pt x="11" y="48"/>
                  </a:lnTo>
                  <a:lnTo>
                    <a:pt x="7" y="47"/>
                  </a:lnTo>
                  <a:lnTo>
                    <a:pt x="5" y="44"/>
                  </a:lnTo>
                  <a:lnTo>
                    <a:pt x="2" y="36"/>
                  </a:lnTo>
                  <a:lnTo>
                    <a:pt x="0" y="25"/>
                  </a:lnTo>
                  <a:close/>
                  <a:moveTo>
                    <a:pt x="6" y="24"/>
                  </a:moveTo>
                  <a:lnTo>
                    <a:pt x="6" y="30"/>
                  </a:lnTo>
                  <a:lnTo>
                    <a:pt x="6" y="35"/>
                  </a:lnTo>
                  <a:lnTo>
                    <a:pt x="7" y="37"/>
                  </a:lnTo>
                  <a:lnTo>
                    <a:pt x="9" y="39"/>
                  </a:lnTo>
                  <a:lnTo>
                    <a:pt x="11" y="42"/>
                  </a:lnTo>
                  <a:lnTo>
                    <a:pt x="13" y="43"/>
                  </a:lnTo>
                  <a:lnTo>
                    <a:pt x="16" y="43"/>
                  </a:lnTo>
                  <a:lnTo>
                    <a:pt x="18" y="43"/>
                  </a:lnTo>
                  <a:lnTo>
                    <a:pt x="21" y="42"/>
                  </a:lnTo>
                  <a:lnTo>
                    <a:pt x="22" y="39"/>
                  </a:lnTo>
                  <a:lnTo>
                    <a:pt x="23" y="37"/>
                  </a:lnTo>
                  <a:lnTo>
                    <a:pt x="24" y="35"/>
                  </a:lnTo>
                  <a:lnTo>
                    <a:pt x="24" y="30"/>
                  </a:lnTo>
                  <a:lnTo>
                    <a:pt x="25" y="24"/>
                  </a:lnTo>
                  <a:lnTo>
                    <a:pt x="24" y="18"/>
                  </a:lnTo>
                  <a:lnTo>
                    <a:pt x="24" y="13"/>
                  </a:lnTo>
                  <a:lnTo>
                    <a:pt x="22" y="10"/>
                  </a:lnTo>
                  <a:lnTo>
                    <a:pt x="21" y="7"/>
                  </a:lnTo>
                  <a:lnTo>
                    <a:pt x="18" y="6"/>
                  </a:lnTo>
                  <a:lnTo>
                    <a:pt x="16" y="6"/>
                  </a:lnTo>
                  <a:lnTo>
                    <a:pt x="12" y="6"/>
                  </a:lnTo>
                  <a:lnTo>
                    <a:pt x="9" y="10"/>
                  </a:lnTo>
                  <a:lnTo>
                    <a:pt x="7" y="13"/>
                  </a:lnTo>
                  <a:lnTo>
                    <a:pt x="6" y="18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Freeform 870"/>
            <p:cNvSpPr>
              <a:spLocks/>
            </p:cNvSpPr>
            <p:nvPr/>
          </p:nvSpPr>
          <p:spPr bwMode="auto">
            <a:xfrm>
              <a:off x="2185" y="925"/>
              <a:ext cx="894" cy="276"/>
            </a:xfrm>
            <a:custGeom>
              <a:avLst/>
              <a:gdLst>
                <a:gd name="T0" fmla="*/ 0 w 894"/>
                <a:gd name="T1" fmla="*/ 0 h 276"/>
                <a:gd name="T2" fmla="*/ 404 w 894"/>
                <a:gd name="T3" fmla="*/ 276 h 276"/>
                <a:gd name="T4" fmla="*/ 894 w 894"/>
                <a:gd name="T5" fmla="*/ 202 h 276"/>
                <a:gd name="T6" fmla="*/ 0 w 894"/>
                <a:gd name="T7" fmla="*/ 0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4" h="276">
                  <a:moveTo>
                    <a:pt x="0" y="0"/>
                  </a:moveTo>
                  <a:lnTo>
                    <a:pt x="404" y="276"/>
                  </a:lnTo>
                  <a:lnTo>
                    <a:pt x="894" y="2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Line 871"/>
            <p:cNvSpPr>
              <a:spLocks noChangeShapeType="1"/>
            </p:cNvSpPr>
            <p:nvPr/>
          </p:nvSpPr>
          <p:spPr bwMode="auto">
            <a:xfrm>
              <a:off x="2185" y="925"/>
              <a:ext cx="404" cy="27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Line 872"/>
            <p:cNvSpPr>
              <a:spLocks noChangeShapeType="1"/>
            </p:cNvSpPr>
            <p:nvPr/>
          </p:nvSpPr>
          <p:spPr bwMode="auto">
            <a:xfrm flipV="1">
              <a:off x="2589" y="1127"/>
              <a:ext cx="490" cy="7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Freeform 873"/>
            <p:cNvSpPr>
              <a:spLocks/>
            </p:cNvSpPr>
            <p:nvPr/>
          </p:nvSpPr>
          <p:spPr bwMode="auto">
            <a:xfrm>
              <a:off x="2185" y="866"/>
              <a:ext cx="894" cy="261"/>
            </a:xfrm>
            <a:custGeom>
              <a:avLst/>
              <a:gdLst>
                <a:gd name="T0" fmla="*/ 0 w 894"/>
                <a:gd name="T1" fmla="*/ 59 h 261"/>
                <a:gd name="T2" fmla="*/ 491 w 894"/>
                <a:gd name="T3" fmla="*/ 0 h 261"/>
                <a:gd name="T4" fmla="*/ 894 w 894"/>
                <a:gd name="T5" fmla="*/ 261 h 261"/>
                <a:gd name="T6" fmla="*/ 0 w 894"/>
                <a:gd name="T7" fmla="*/ 59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4" h="261">
                  <a:moveTo>
                    <a:pt x="0" y="59"/>
                  </a:moveTo>
                  <a:lnTo>
                    <a:pt x="491" y="0"/>
                  </a:lnTo>
                  <a:lnTo>
                    <a:pt x="894" y="261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Line 874"/>
            <p:cNvSpPr>
              <a:spLocks noChangeShapeType="1"/>
            </p:cNvSpPr>
            <p:nvPr/>
          </p:nvSpPr>
          <p:spPr bwMode="auto">
            <a:xfrm flipV="1">
              <a:off x="2185" y="866"/>
              <a:ext cx="491" cy="59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Line 875"/>
            <p:cNvSpPr>
              <a:spLocks noChangeShapeType="1"/>
            </p:cNvSpPr>
            <p:nvPr/>
          </p:nvSpPr>
          <p:spPr bwMode="auto">
            <a:xfrm>
              <a:off x="2676" y="866"/>
              <a:ext cx="403" cy="26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Freeform 876"/>
            <p:cNvSpPr>
              <a:spLocks/>
            </p:cNvSpPr>
            <p:nvPr/>
          </p:nvSpPr>
          <p:spPr bwMode="auto">
            <a:xfrm>
              <a:off x="2707" y="1544"/>
              <a:ext cx="47" cy="35"/>
            </a:xfrm>
            <a:custGeom>
              <a:avLst/>
              <a:gdLst>
                <a:gd name="T0" fmla="*/ 10 w 47"/>
                <a:gd name="T1" fmla="*/ 35 h 35"/>
                <a:gd name="T2" fmla="*/ 0 w 47"/>
                <a:gd name="T3" fmla="*/ 0 h 35"/>
                <a:gd name="T4" fmla="*/ 7 w 47"/>
                <a:gd name="T5" fmla="*/ 0 h 35"/>
                <a:gd name="T6" fmla="*/ 13 w 47"/>
                <a:gd name="T7" fmla="*/ 20 h 35"/>
                <a:gd name="T8" fmla="*/ 14 w 47"/>
                <a:gd name="T9" fmla="*/ 27 h 35"/>
                <a:gd name="T10" fmla="*/ 14 w 47"/>
                <a:gd name="T11" fmla="*/ 26 h 35"/>
                <a:gd name="T12" fmla="*/ 15 w 47"/>
                <a:gd name="T13" fmla="*/ 24 h 35"/>
                <a:gd name="T14" fmla="*/ 15 w 47"/>
                <a:gd name="T15" fmla="*/ 20 h 35"/>
                <a:gd name="T16" fmla="*/ 21 w 47"/>
                <a:gd name="T17" fmla="*/ 0 h 35"/>
                <a:gd name="T18" fmla="*/ 27 w 47"/>
                <a:gd name="T19" fmla="*/ 0 h 35"/>
                <a:gd name="T20" fmla="*/ 32 w 47"/>
                <a:gd name="T21" fmla="*/ 20 h 35"/>
                <a:gd name="T22" fmla="*/ 33 w 47"/>
                <a:gd name="T23" fmla="*/ 27 h 35"/>
                <a:gd name="T24" fmla="*/ 35 w 47"/>
                <a:gd name="T25" fmla="*/ 20 h 35"/>
                <a:gd name="T26" fmla="*/ 41 w 47"/>
                <a:gd name="T27" fmla="*/ 0 h 35"/>
                <a:gd name="T28" fmla="*/ 47 w 47"/>
                <a:gd name="T29" fmla="*/ 0 h 35"/>
                <a:gd name="T30" fmla="*/ 38 w 47"/>
                <a:gd name="T31" fmla="*/ 35 h 35"/>
                <a:gd name="T32" fmla="*/ 30 w 47"/>
                <a:gd name="T33" fmla="*/ 35 h 35"/>
                <a:gd name="T34" fmla="*/ 24 w 47"/>
                <a:gd name="T35" fmla="*/ 14 h 35"/>
                <a:gd name="T36" fmla="*/ 23 w 47"/>
                <a:gd name="T37" fmla="*/ 8 h 35"/>
                <a:gd name="T38" fmla="*/ 17 w 47"/>
                <a:gd name="T39" fmla="*/ 35 h 35"/>
                <a:gd name="T40" fmla="*/ 10 w 47"/>
                <a:gd name="T41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7" h="35">
                  <a:moveTo>
                    <a:pt x="10" y="35"/>
                  </a:moveTo>
                  <a:lnTo>
                    <a:pt x="0" y="0"/>
                  </a:lnTo>
                  <a:lnTo>
                    <a:pt x="7" y="0"/>
                  </a:lnTo>
                  <a:lnTo>
                    <a:pt x="13" y="20"/>
                  </a:lnTo>
                  <a:lnTo>
                    <a:pt x="14" y="27"/>
                  </a:lnTo>
                  <a:lnTo>
                    <a:pt x="14" y="26"/>
                  </a:lnTo>
                  <a:lnTo>
                    <a:pt x="15" y="24"/>
                  </a:lnTo>
                  <a:lnTo>
                    <a:pt x="15" y="20"/>
                  </a:lnTo>
                  <a:lnTo>
                    <a:pt x="21" y="0"/>
                  </a:lnTo>
                  <a:lnTo>
                    <a:pt x="27" y="0"/>
                  </a:lnTo>
                  <a:lnTo>
                    <a:pt x="32" y="20"/>
                  </a:lnTo>
                  <a:lnTo>
                    <a:pt x="33" y="27"/>
                  </a:lnTo>
                  <a:lnTo>
                    <a:pt x="35" y="20"/>
                  </a:lnTo>
                  <a:lnTo>
                    <a:pt x="41" y="0"/>
                  </a:lnTo>
                  <a:lnTo>
                    <a:pt x="47" y="0"/>
                  </a:lnTo>
                  <a:lnTo>
                    <a:pt x="38" y="35"/>
                  </a:lnTo>
                  <a:lnTo>
                    <a:pt x="30" y="35"/>
                  </a:lnTo>
                  <a:lnTo>
                    <a:pt x="24" y="14"/>
                  </a:lnTo>
                  <a:lnTo>
                    <a:pt x="23" y="8"/>
                  </a:lnTo>
                  <a:lnTo>
                    <a:pt x="17" y="35"/>
                  </a:lnTo>
                  <a:lnTo>
                    <a:pt x="10" y="3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Freeform 877"/>
            <p:cNvSpPr>
              <a:spLocks/>
            </p:cNvSpPr>
            <p:nvPr/>
          </p:nvSpPr>
          <p:spPr bwMode="auto">
            <a:xfrm>
              <a:off x="1781" y="573"/>
              <a:ext cx="895" cy="293"/>
            </a:xfrm>
            <a:custGeom>
              <a:avLst/>
              <a:gdLst>
                <a:gd name="T0" fmla="*/ 0 w 895"/>
                <a:gd name="T1" fmla="*/ 36 h 293"/>
                <a:gd name="T2" fmla="*/ 490 w 895"/>
                <a:gd name="T3" fmla="*/ 0 h 293"/>
                <a:gd name="T4" fmla="*/ 895 w 895"/>
                <a:gd name="T5" fmla="*/ 293 h 293"/>
                <a:gd name="T6" fmla="*/ 0 w 895"/>
                <a:gd name="T7" fmla="*/ 36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5" h="293">
                  <a:moveTo>
                    <a:pt x="0" y="36"/>
                  </a:moveTo>
                  <a:lnTo>
                    <a:pt x="490" y="0"/>
                  </a:lnTo>
                  <a:lnTo>
                    <a:pt x="895" y="293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Line 878"/>
            <p:cNvSpPr>
              <a:spLocks noChangeShapeType="1"/>
            </p:cNvSpPr>
            <p:nvPr/>
          </p:nvSpPr>
          <p:spPr bwMode="auto">
            <a:xfrm flipV="1">
              <a:off x="1781" y="573"/>
              <a:ext cx="490" cy="3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Line 879"/>
            <p:cNvSpPr>
              <a:spLocks noChangeShapeType="1"/>
            </p:cNvSpPr>
            <p:nvPr/>
          </p:nvSpPr>
          <p:spPr bwMode="auto">
            <a:xfrm>
              <a:off x="2271" y="573"/>
              <a:ext cx="405" cy="29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Freeform 880"/>
            <p:cNvSpPr>
              <a:spLocks/>
            </p:cNvSpPr>
            <p:nvPr/>
          </p:nvSpPr>
          <p:spPr bwMode="auto">
            <a:xfrm>
              <a:off x="1781" y="609"/>
              <a:ext cx="895" cy="316"/>
            </a:xfrm>
            <a:custGeom>
              <a:avLst/>
              <a:gdLst>
                <a:gd name="T0" fmla="*/ 0 w 895"/>
                <a:gd name="T1" fmla="*/ 0 h 316"/>
                <a:gd name="T2" fmla="*/ 404 w 895"/>
                <a:gd name="T3" fmla="*/ 316 h 316"/>
                <a:gd name="T4" fmla="*/ 895 w 895"/>
                <a:gd name="T5" fmla="*/ 257 h 316"/>
                <a:gd name="T6" fmla="*/ 0 w 895"/>
                <a:gd name="T7" fmla="*/ 0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5" h="316">
                  <a:moveTo>
                    <a:pt x="0" y="0"/>
                  </a:moveTo>
                  <a:lnTo>
                    <a:pt x="404" y="316"/>
                  </a:lnTo>
                  <a:lnTo>
                    <a:pt x="895" y="2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Line 881"/>
            <p:cNvSpPr>
              <a:spLocks noChangeShapeType="1"/>
            </p:cNvSpPr>
            <p:nvPr/>
          </p:nvSpPr>
          <p:spPr bwMode="auto">
            <a:xfrm>
              <a:off x="1781" y="609"/>
              <a:ext cx="404" cy="31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Line 882"/>
            <p:cNvSpPr>
              <a:spLocks noChangeShapeType="1"/>
            </p:cNvSpPr>
            <p:nvPr/>
          </p:nvSpPr>
          <p:spPr bwMode="auto">
            <a:xfrm flipV="1">
              <a:off x="2185" y="866"/>
              <a:ext cx="491" cy="59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Freeform 883"/>
            <p:cNvSpPr>
              <a:spLocks/>
            </p:cNvSpPr>
            <p:nvPr/>
          </p:nvSpPr>
          <p:spPr bwMode="auto">
            <a:xfrm>
              <a:off x="1695" y="939"/>
              <a:ext cx="894" cy="302"/>
            </a:xfrm>
            <a:custGeom>
              <a:avLst/>
              <a:gdLst>
                <a:gd name="T0" fmla="*/ 0 w 894"/>
                <a:gd name="T1" fmla="*/ 0 h 302"/>
                <a:gd name="T2" fmla="*/ 404 w 894"/>
                <a:gd name="T3" fmla="*/ 302 h 302"/>
                <a:gd name="T4" fmla="*/ 894 w 894"/>
                <a:gd name="T5" fmla="*/ 262 h 302"/>
                <a:gd name="T6" fmla="*/ 0 w 894"/>
                <a:gd name="T7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4" h="302">
                  <a:moveTo>
                    <a:pt x="0" y="0"/>
                  </a:moveTo>
                  <a:lnTo>
                    <a:pt x="404" y="302"/>
                  </a:lnTo>
                  <a:lnTo>
                    <a:pt x="894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Line 884"/>
            <p:cNvSpPr>
              <a:spLocks noChangeShapeType="1"/>
            </p:cNvSpPr>
            <p:nvPr/>
          </p:nvSpPr>
          <p:spPr bwMode="auto">
            <a:xfrm>
              <a:off x="1695" y="939"/>
              <a:ext cx="404" cy="30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Line 885"/>
            <p:cNvSpPr>
              <a:spLocks noChangeShapeType="1"/>
            </p:cNvSpPr>
            <p:nvPr/>
          </p:nvSpPr>
          <p:spPr bwMode="auto">
            <a:xfrm flipV="1">
              <a:off x="2099" y="1201"/>
              <a:ext cx="490" cy="40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Freeform 886"/>
            <p:cNvSpPr>
              <a:spLocks/>
            </p:cNvSpPr>
            <p:nvPr/>
          </p:nvSpPr>
          <p:spPr bwMode="auto">
            <a:xfrm>
              <a:off x="1695" y="925"/>
              <a:ext cx="894" cy="276"/>
            </a:xfrm>
            <a:custGeom>
              <a:avLst/>
              <a:gdLst>
                <a:gd name="T0" fmla="*/ 0 w 894"/>
                <a:gd name="T1" fmla="*/ 14 h 276"/>
                <a:gd name="T2" fmla="*/ 490 w 894"/>
                <a:gd name="T3" fmla="*/ 0 h 276"/>
                <a:gd name="T4" fmla="*/ 894 w 894"/>
                <a:gd name="T5" fmla="*/ 276 h 276"/>
                <a:gd name="T6" fmla="*/ 0 w 894"/>
                <a:gd name="T7" fmla="*/ 14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4" h="276">
                  <a:moveTo>
                    <a:pt x="0" y="14"/>
                  </a:moveTo>
                  <a:lnTo>
                    <a:pt x="490" y="0"/>
                  </a:lnTo>
                  <a:lnTo>
                    <a:pt x="894" y="276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Line 887"/>
            <p:cNvSpPr>
              <a:spLocks noChangeShapeType="1"/>
            </p:cNvSpPr>
            <p:nvPr/>
          </p:nvSpPr>
          <p:spPr bwMode="auto">
            <a:xfrm flipV="1">
              <a:off x="1695" y="925"/>
              <a:ext cx="490" cy="1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Line 888"/>
            <p:cNvSpPr>
              <a:spLocks noChangeShapeType="1"/>
            </p:cNvSpPr>
            <p:nvPr/>
          </p:nvSpPr>
          <p:spPr bwMode="auto">
            <a:xfrm>
              <a:off x="2185" y="925"/>
              <a:ext cx="404" cy="27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Freeform 889"/>
            <p:cNvSpPr>
              <a:spLocks/>
            </p:cNvSpPr>
            <p:nvPr/>
          </p:nvSpPr>
          <p:spPr bwMode="auto">
            <a:xfrm>
              <a:off x="1291" y="587"/>
              <a:ext cx="894" cy="352"/>
            </a:xfrm>
            <a:custGeom>
              <a:avLst/>
              <a:gdLst>
                <a:gd name="T0" fmla="*/ 0 w 894"/>
                <a:gd name="T1" fmla="*/ 0 h 352"/>
                <a:gd name="T2" fmla="*/ 404 w 894"/>
                <a:gd name="T3" fmla="*/ 352 h 352"/>
                <a:gd name="T4" fmla="*/ 894 w 894"/>
                <a:gd name="T5" fmla="*/ 338 h 352"/>
                <a:gd name="T6" fmla="*/ 0 w 894"/>
                <a:gd name="T7" fmla="*/ 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4" h="352">
                  <a:moveTo>
                    <a:pt x="0" y="0"/>
                  </a:moveTo>
                  <a:lnTo>
                    <a:pt x="404" y="352"/>
                  </a:lnTo>
                  <a:lnTo>
                    <a:pt x="894" y="3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Line 890"/>
            <p:cNvSpPr>
              <a:spLocks noChangeShapeType="1"/>
            </p:cNvSpPr>
            <p:nvPr/>
          </p:nvSpPr>
          <p:spPr bwMode="auto">
            <a:xfrm>
              <a:off x="1291" y="587"/>
              <a:ext cx="404" cy="35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Line 891"/>
            <p:cNvSpPr>
              <a:spLocks noChangeShapeType="1"/>
            </p:cNvSpPr>
            <p:nvPr/>
          </p:nvSpPr>
          <p:spPr bwMode="auto">
            <a:xfrm flipV="1">
              <a:off x="1695" y="925"/>
              <a:ext cx="490" cy="1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Freeform 892"/>
            <p:cNvSpPr>
              <a:spLocks/>
            </p:cNvSpPr>
            <p:nvPr/>
          </p:nvSpPr>
          <p:spPr bwMode="auto">
            <a:xfrm>
              <a:off x="1291" y="587"/>
              <a:ext cx="894" cy="338"/>
            </a:xfrm>
            <a:custGeom>
              <a:avLst/>
              <a:gdLst>
                <a:gd name="T0" fmla="*/ 0 w 894"/>
                <a:gd name="T1" fmla="*/ 0 h 338"/>
                <a:gd name="T2" fmla="*/ 490 w 894"/>
                <a:gd name="T3" fmla="*/ 22 h 338"/>
                <a:gd name="T4" fmla="*/ 894 w 894"/>
                <a:gd name="T5" fmla="*/ 338 h 338"/>
                <a:gd name="T6" fmla="*/ 0 w 894"/>
                <a:gd name="T7" fmla="*/ 0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4" h="338">
                  <a:moveTo>
                    <a:pt x="0" y="0"/>
                  </a:moveTo>
                  <a:lnTo>
                    <a:pt x="490" y="22"/>
                  </a:lnTo>
                  <a:lnTo>
                    <a:pt x="894" y="3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Line 893"/>
            <p:cNvSpPr>
              <a:spLocks noChangeShapeType="1"/>
            </p:cNvSpPr>
            <p:nvPr/>
          </p:nvSpPr>
          <p:spPr bwMode="auto">
            <a:xfrm>
              <a:off x="1291" y="587"/>
              <a:ext cx="490" cy="2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Line 894"/>
            <p:cNvSpPr>
              <a:spLocks noChangeShapeType="1"/>
            </p:cNvSpPr>
            <p:nvPr/>
          </p:nvSpPr>
          <p:spPr bwMode="auto">
            <a:xfrm>
              <a:off x="1781" y="609"/>
              <a:ext cx="404" cy="31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Freeform 895"/>
            <p:cNvSpPr>
              <a:spLocks/>
            </p:cNvSpPr>
            <p:nvPr/>
          </p:nvSpPr>
          <p:spPr bwMode="auto">
            <a:xfrm>
              <a:off x="1545" y="1506"/>
              <a:ext cx="28" cy="48"/>
            </a:xfrm>
            <a:custGeom>
              <a:avLst/>
              <a:gdLst>
                <a:gd name="T0" fmla="*/ 0 w 28"/>
                <a:gd name="T1" fmla="*/ 48 h 48"/>
                <a:gd name="T2" fmla="*/ 0 w 28"/>
                <a:gd name="T3" fmla="*/ 0 h 48"/>
                <a:gd name="T4" fmla="*/ 6 w 28"/>
                <a:gd name="T5" fmla="*/ 0 h 48"/>
                <a:gd name="T6" fmla="*/ 6 w 28"/>
                <a:gd name="T7" fmla="*/ 18 h 48"/>
                <a:gd name="T8" fmla="*/ 10 w 28"/>
                <a:gd name="T9" fmla="*/ 16 h 48"/>
                <a:gd name="T10" fmla="*/ 12 w 28"/>
                <a:gd name="T11" fmla="*/ 13 h 48"/>
                <a:gd name="T12" fmla="*/ 16 w 28"/>
                <a:gd name="T13" fmla="*/ 13 h 48"/>
                <a:gd name="T14" fmla="*/ 19 w 28"/>
                <a:gd name="T15" fmla="*/ 13 h 48"/>
                <a:gd name="T16" fmla="*/ 23 w 28"/>
                <a:gd name="T17" fmla="*/ 14 h 48"/>
                <a:gd name="T18" fmla="*/ 25 w 28"/>
                <a:gd name="T19" fmla="*/ 16 h 48"/>
                <a:gd name="T20" fmla="*/ 27 w 28"/>
                <a:gd name="T21" fmla="*/ 18 h 48"/>
                <a:gd name="T22" fmla="*/ 28 w 28"/>
                <a:gd name="T23" fmla="*/ 22 h 48"/>
                <a:gd name="T24" fmla="*/ 28 w 28"/>
                <a:gd name="T25" fmla="*/ 26 h 48"/>
                <a:gd name="T26" fmla="*/ 28 w 28"/>
                <a:gd name="T27" fmla="*/ 48 h 48"/>
                <a:gd name="T28" fmla="*/ 22 w 28"/>
                <a:gd name="T29" fmla="*/ 48 h 48"/>
                <a:gd name="T30" fmla="*/ 22 w 28"/>
                <a:gd name="T31" fmla="*/ 26 h 48"/>
                <a:gd name="T32" fmla="*/ 21 w 28"/>
                <a:gd name="T33" fmla="*/ 23 h 48"/>
                <a:gd name="T34" fmla="*/ 19 w 28"/>
                <a:gd name="T35" fmla="*/ 20 h 48"/>
                <a:gd name="T36" fmla="*/ 17 w 28"/>
                <a:gd name="T37" fmla="*/ 19 h 48"/>
                <a:gd name="T38" fmla="*/ 15 w 28"/>
                <a:gd name="T39" fmla="*/ 18 h 48"/>
                <a:gd name="T40" fmla="*/ 12 w 28"/>
                <a:gd name="T41" fmla="*/ 19 h 48"/>
                <a:gd name="T42" fmla="*/ 11 w 28"/>
                <a:gd name="T43" fmla="*/ 19 h 48"/>
                <a:gd name="T44" fmla="*/ 9 w 28"/>
                <a:gd name="T45" fmla="*/ 22 h 48"/>
                <a:gd name="T46" fmla="*/ 8 w 28"/>
                <a:gd name="T47" fmla="*/ 23 h 48"/>
                <a:gd name="T48" fmla="*/ 8 w 28"/>
                <a:gd name="T49" fmla="*/ 26 h 48"/>
                <a:gd name="T50" fmla="*/ 6 w 28"/>
                <a:gd name="T51" fmla="*/ 30 h 48"/>
                <a:gd name="T52" fmla="*/ 6 w 28"/>
                <a:gd name="T53" fmla="*/ 48 h 48"/>
                <a:gd name="T54" fmla="*/ 0 w 28"/>
                <a:gd name="T55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8" h="48">
                  <a:moveTo>
                    <a:pt x="0" y="48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18"/>
                  </a:lnTo>
                  <a:lnTo>
                    <a:pt x="10" y="16"/>
                  </a:lnTo>
                  <a:lnTo>
                    <a:pt x="12" y="13"/>
                  </a:lnTo>
                  <a:lnTo>
                    <a:pt x="16" y="13"/>
                  </a:lnTo>
                  <a:lnTo>
                    <a:pt x="19" y="13"/>
                  </a:lnTo>
                  <a:lnTo>
                    <a:pt x="23" y="14"/>
                  </a:lnTo>
                  <a:lnTo>
                    <a:pt x="25" y="16"/>
                  </a:lnTo>
                  <a:lnTo>
                    <a:pt x="27" y="18"/>
                  </a:lnTo>
                  <a:lnTo>
                    <a:pt x="28" y="22"/>
                  </a:lnTo>
                  <a:lnTo>
                    <a:pt x="28" y="26"/>
                  </a:lnTo>
                  <a:lnTo>
                    <a:pt x="28" y="48"/>
                  </a:lnTo>
                  <a:lnTo>
                    <a:pt x="22" y="48"/>
                  </a:lnTo>
                  <a:lnTo>
                    <a:pt x="22" y="26"/>
                  </a:lnTo>
                  <a:lnTo>
                    <a:pt x="21" y="23"/>
                  </a:lnTo>
                  <a:lnTo>
                    <a:pt x="19" y="20"/>
                  </a:lnTo>
                  <a:lnTo>
                    <a:pt x="17" y="19"/>
                  </a:lnTo>
                  <a:lnTo>
                    <a:pt x="15" y="18"/>
                  </a:lnTo>
                  <a:lnTo>
                    <a:pt x="12" y="19"/>
                  </a:lnTo>
                  <a:lnTo>
                    <a:pt x="11" y="19"/>
                  </a:lnTo>
                  <a:lnTo>
                    <a:pt x="9" y="22"/>
                  </a:lnTo>
                  <a:lnTo>
                    <a:pt x="8" y="23"/>
                  </a:lnTo>
                  <a:lnTo>
                    <a:pt x="8" y="26"/>
                  </a:lnTo>
                  <a:lnTo>
                    <a:pt x="6" y="30"/>
                  </a:lnTo>
                  <a:lnTo>
                    <a:pt x="6" y="48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Freeform 896"/>
            <p:cNvSpPr>
              <a:spLocks/>
            </p:cNvSpPr>
            <p:nvPr/>
          </p:nvSpPr>
          <p:spPr bwMode="auto">
            <a:xfrm>
              <a:off x="1087" y="918"/>
              <a:ext cx="49" cy="37"/>
            </a:xfrm>
            <a:custGeom>
              <a:avLst/>
              <a:gdLst>
                <a:gd name="T0" fmla="*/ 32 w 49"/>
                <a:gd name="T1" fmla="*/ 31 h 37"/>
                <a:gd name="T2" fmla="*/ 38 w 49"/>
                <a:gd name="T3" fmla="*/ 29 h 37"/>
                <a:gd name="T4" fmla="*/ 42 w 49"/>
                <a:gd name="T5" fmla="*/ 24 h 37"/>
                <a:gd name="T6" fmla="*/ 44 w 49"/>
                <a:gd name="T7" fmla="*/ 17 h 37"/>
                <a:gd name="T8" fmla="*/ 43 w 49"/>
                <a:gd name="T9" fmla="*/ 11 h 37"/>
                <a:gd name="T10" fmla="*/ 39 w 49"/>
                <a:gd name="T11" fmla="*/ 7 h 37"/>
                <a:gd name="T12" fmla="*/ 36 w 49"/>
                <a:gd name="T13" fmla="*/ 6 h 37"/>
                <a:gd name="T14" fmla="*/ 31 w 49"/>
                <a:gd name="T15" fmla="*/ 7 h 37"/>
                <a:gd name="T16" fmla="*/ 29 w 49"/>
                <a:gd name="T17" fmla="*/ 11 h 37"/>
                <a:gd name="T18" fmla="*/ 27 w 49"/>
                <a:gd name="T19" fmla="*/ 15 h 37"/>
                <a:gd name="T20" fmla="*/ 25 w 49"/>
                <a:gd name="T21" fmla="*/ 25 h 37"/>
                <a:gd name="T22" fmla="*/ 22 w 49"/>
                <a:gd name="T23" fmla="*/ 31 h 37"/>
                <a:gd name="T24" fmla="*/ 17 w 49"/>
                <a:gd name="T25" fmla="*/ 34 h 37"/>
                <a:gd name="T26" fmla="*/ 10 w 49"/>
                <a:gd name="T27" fmla="*/ 34 h 37"/>
                <a:gd name="T28" fmla="*/ 4 w 49"/>
                <a:gd name="T29" fmla="*/ 31 h 37"/>
                <a:gd name="T30" fmla="*/ 0 w 49"/>
                <a:gd name="T31" fmla="*/ 23 h 37"/>
                <a:gd name="T32" fmla="*/ 0 w 49"/>
                <a:gd name="T33" fmla="*/ 13 h 37"/>
                <a:gd name="T34" fmla="*/ 4 w 49"/>
                <a:gd name="T35" fmla="*/ 6 h 37"/>
                <a:gd name="T36" fmla="*/ 11 w 49"/>
                <a:gd name="T37" fmla="*/ 1 h 37"/>
                <a:gd name="T38" fmla="*/ 14 w 49"/>
                <a:gd name="T39" fmla="*/ 7 h 37"/>
                <a:gd name="T40" fmla="*/ 7 w 49"/>
                <a:gd name="T41" fmla="*/ 11 h 37"/>
                <a:gd name="T42" fmla="*/ 6 w 49"/>
                <a:gd name="T43" fmla="*/ 15 h 37"/>
                <a:gd name="T44" fmla="*/ 6 w 49"/>
                <a:gd name="T45" fmla="*/ 21 h 37"/>
                <a:gd name="T46" fmla="*/ 7 w 49"/>
                <a:gd name="T47" fmla="*/ 26 h 37"/>
                <a:gd name="T48" fmla="*/ 13 w 49"/>
                <a:gd name="T49" fmla="*/ 29 h 37"/>
                <a:gd name="T50" fmla="*/ 17 w 49"/>
                <a:gd name="T51" fmla="*/ 27 h 37"/>
                <a:gd name="T52" fmla="*/ 19 w 49"/>
                <a:gd name="T53" fmla="*/ 23 h 37"/>
                <a:gd name="T54" fmla="*/ 22 w 49"/>
                <a:gd name="T55" fmla="*/ 13 h 37"/>
                <a:gd name="T56" fmla="*/ 24 w 49"/>
                <a:gd name="T57" fmla="*/ 7 h 37"/>
                <a:gd name="T58" fmla="*/ 29 w 49"/>
                <a:gd name="T59" fmla="*/ 1 h 37"/>
                <a:gd name="T60" fmla="*/ 35 w 49"/>
                <a:gd name="T61" fmla="*/ 0 h 37"/>
                <a:gd name="T62" fmla="*/ 42 w 49"/>
                <a:gd name="T63" fmla="*/ 1 h 37"/>
                <a:gd name="T64" fmla="*/ 48 w 49"/>
                <a:gd name="T65" fmla="*/ 8 h 37"/>
                <a:gd name="T66" fmla="*/ 49 w 49"/>
                <a:gd name="T67" fmla="*/ 17 h 37"/>
                <a:gd name="T68" fmla="*/ 48 w 49"/>
                <a:gd name="T69" fmla="*/ 27 h 37"/>
                <a:gd name="T70" fmla="*/ 41 w 49"/>
                <a:gd name="T71" fmla="*/ 34 h 37"/>
                <a:gd name="T72" fmla="*/ 32 w 49"/>
                <a:gd name="T73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49" h="37">
                  <a:moveTo>
                    <a:pt x="32" y="37"/>
                  </a:moveTo>
                  <a:lnTo>
                    <a:pt x="32" y="31"/>
                  </a:lnTo>
                  <a:lnTo>
                    <a:pt x="36" y="30"/>
                  </a:lnTo>
                  <a:lnTo>
                    <a:pt x="38" y="29"/>
                  </a:lnTo>
                  <a:lnTo>
                    <a:pt x="41" y="27"/>
                  </a:lnTo>
                  <a:lnTo>
                    <a:pt x="42" y="24"/>
                  </a:lnTo>
                  <a:lnTo>
                    <a:pt x="43" y="21"/>
                  </a:lnTo>
                  <a:lnTo>
                    <a:pt x="44" y="17"/>
                  </a:lnTo>
                  <a:lnTo>
                    <a:pt x="43" y="14"/>
                  </a:lnTo>
                  <a:lnTo>
                    <a:pt x="43" y="11"/>
                  </a:lnTo>
                  <a:lnTo>
                    <a:pt x="41" y="8"/>
                  </a:lnTo>
                  <a:lnTo>
                    <a:pt x="39" y="7"/>
                  </a:lnTo>
                  <a:lnTo>
                    <a:pt x="37" y="6"/>
                  </a:lnTo>
                  <a:lnTo>
                    <a:pt x="36" y="6"/>
                  </a:lnTo>
                  <a:lnTo>
                    <a:pt x="33" y="6"/>
                  </a:lnTo>
                  <a:lnTo>
                    <a:pt x="31" y="7"/>
                  </a:lnTo>
                  <a:lnTo>
                    <a:pt x="30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7" y="15"/>
                  </a:lnTo>
                  <a:lnTo>
                    <a:pt x="26" y="19"/>
                  </a:lnTo>
                  <a:lnTo>
                    <a:pt x="25" y="25"/>
                  </a:lnTo>
                  <a:lnTo>
                    <a:pt x="24" y="29"/>
                  </a:lnTo>
                  <a:lnTo>
                    <a:pt x="22" y="31"/>
                  </a:lnTo>
                  <a:lnTo>
                    <a:pt x="19" y="33"/>
                  </a:lnTo>
                  <a:lnTo>
                    <a:pt x="17" y="34"/>
                  </a:lnTo>
                  <a:lnTo>
                    <a:pt x="13" y="34"/>
                  </a:lnTo>
                  <a:lnTo>
                    <a:pt x="10" y="34"/>
                  </a:lnTo>
                  <a:lnTo>
                    <a:pt x="6" y="33"/>
                  </a:lnTo>
                  <a:lnTo>
                    <a:pt x="4" y="31"/>
                  </a:lnTo>
                  <a:lnTo>
                    <a:pt x="1" y="27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4" y="6"/>
                  </a:lnTo>
                  <a:lnTo>
                    <a:pt x="7" y="4"/>
                  </a:lnTo>
                  <a:lnTo>
                    <a:pt x="11" y="1"/>
                  </a:lnTo>
                  <a:lnTo>
                    <a:pt x="14" y="1"/>
                  </a:lnTo>
                  <a:lnTo>
                    <a:pt x="14" y="7"/>
                  </a:lnTo>
                  <a:lnTo>
                    <a:pt x="11" y="8"/>
                  </a:lnTo>
                  <a:lnTo>
                    <a:pt x="7" y="11"/>
                  </a:lnTo>
                  <a:lnTo>
                    <a:pt x="6" y="12"/>
                  </a:lnTo>
                  <a:lnTo>
                    <a:pt x="6" y="15"/>
                  </a:lnTo>
                  <a:lnTo>
                    <a:pt x="6" y="18"/>
                  </a:lnTo>
                  <a:lnTo>
                    <a:pt x="6" y="21"/>
                  </a:lnTo>
                  <a:lnTo>
                    <a:pt x="6" y="24"/>
                  </a:lnTo>
                  <a:lnTo>
                    <a:pt x="7" y="26"/>
                  </a:lnTo>
                  <a:lnTo>
                    <a:pt x="10" y="29"/>
                  </a:lnTo>
                  <a:lnTo>
                    <a:pt x="13" y="29"/>
                  </a:lnTo>
                  <a:lnTo>
                    <a:pt x="16" y="29"/>
                  </a:lnTo>
                  <a:lnTo>
                    <a:pt x="17" y="27"/>
                  </a:lnTo>
                  <a:lnTo>
                    <a:pt x="18" y="25"/>
                  </a:lnTo>
                  <a:lnTo>
                    <a:pt x="19" y="23"/>
                  </a:lnTo>
                  <a:lnTo>
                    <a:pt x="20" y="18"/>
                  </a:lnTo>
                  <a:lnTo>
                    <a:pt x="22" y="13"/>
                  </a:lnTo>
                  <a:lnTo>
                    <a:pt x="23" y="10"/>
                  </a:lnTo>
                  <a:lnTo>
                    <a:pt x="24" y="7"/>
                  </a:lnTo>
                  <a:lnTo>
                    <a:pt x="25" y="4"/>
                  </a:lnTo>
                  <a:lnTo>
                    <a:pt x="29" y="1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42" y="1"/>
                  </a:lnTo>
                  <a:lnTo>
                    <a:pt x="45" y="5"/>
                  </a:lnTo>
                  <a:lnTo>
                    <a:pt x="48" y="8"/>
                  </a:lnTo>
                  <a:lnTo>
                    <a:pt x="49" y="12"/>
                  </a:lnTo>
                  <a:lnTo>
                    <a:pt x="49" y="17"/>
                  </a:lnTo>
                  <a:lnTo>
                    <a:pt x="49" y="23"/>
                  </a:lnTo>
                  <a:lnTo>
                    <a:pt x="48" y="27"/>
                  </a:lnTo>
                  <a:lnTo>
                    <a:pt x="44" y="31"/>
                  </a:lnTo>
                  <a:lnTo>
                    <a:pt x="41" y="34"/>
                  </a:lnTo>
                  <a:lnTo>
                    <a:pt x="37" y="36"/>
                  </a:lnTo>
                  <a:lnTo>
                    <a:pt x="32" y="37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Freeform 897"/>
            <p:cNvSpPr>
              <a:spLocks/>
            </p:cNvSpPr>
            <p:nvPr/>
          </p:nvSpPr>
          <p:spPr bwMode="auto">
            <a:xfrm>
              <a:off x="1088" y="896"/>
              <a:ext cx="48" cy="16"/>
            </a:xfrm>
            <a:custGeom>
              <a:avLst/>
              <a:gdLst>
                <a:gd name="T0" fmla="*/ 42 w 48"/>
                <a:gd name="T1" fmla="*/ 1 h 16"/>
                <a:gd name="T2" fmla="*/ 48 w 48"/>
                <a:gd name="T3" fmla="*/ 0 h 16"/>
                <a:gd name="T4" fmla="*/ 48 w 48"/>
                <a:gd name="T5" fmla="*/ 2 h 16"/>
                <a:gd name="T6" fmla="*/ 48 w 48"/>
                <a:gd name="T7" fmla="*/ 4 h 16"/>
                <a:gd name="T8" fmla="*/ 48 w 48"/>
                <a:gd name="T9" fmla="*/ 8 h 16"/>
                <a:gd name="T10" fmla="*/ 47 w 48"/>
                <a:gd name="T11" fmla="*/ 9 h 16"/>
                <a:gd name="T12" fmla="*/ 45 w 48"/>
                <a:gd name="T13" fmla="*/ 11 h 16"/>
                <a:gd name="T14" fmla="*/ 44 w 48"/>
                <a:gd name="T15" fmla="*/ 11 h 16"/>
                <a:gd name="T16" fmla="*/ 42 w 48"/>
                <a:gd name="T17" fmla="*/ 13 h 16"/>
                <a:gd name="T18" fmla="*/ 38 w 48"/>
                <a:gd name="T19" fmla="*/ 13 h 16"/>
                <a:gd name="T20" fmla="*/ 18 w 48"/>
                <a:gd name="T21" fmla="*/ 13 h 16"/>
                <a:gd name="T22" fmla="*/ 18 w 48"/>
                <a:gd name="T23" fmla="*/ 16 h 16"/>
                <a:gd name="T24" fmla="*/ 13 w 48"/>
                <a:gd name="T25" fmla="*/ 16 h 16"/>
                <a:gd name="T26" fmla="*/ 13 w 48"/>
                <a:gd name="T27" fmla="*/ 13 h 16"/>
                <a:gd name="T28" fmla="*/ 4 w 48"/>
                <a:gd name="T29" fmla="*/ 13 h 16"/>
                <a:gd name="T30" fmla="*/ 0 w 48"/>
                <a:gd name="T31" fmla="*/ 7 h 16"/>
                <a:gd name="T32" fmla="*/ 13 w 48"/>
                <a:gd name="T33" fmla="*/ 7 h 16"/>
                <a:gd name="T34" fmla="*/ 13 w 48"/>
                <a:gd name="T35" fmla="*/ 1 h 16"/>
                <a:gd name="T36" fmla="*/ 18 w 48"/>
                <a:gd name="T37" fmla="*/ 1 h 16"/>
                <a:gd name="T38" fmla="*/ 18 w 48"/>
                <a:gd name="T39" fmla="*/ 7 h 16"/>
                <a:gd name="T40" fmla="*/ 38 w 48"/>
                <a:gd name="T41" fmla="*/ 7 h 16"/>
                <a:gd name="T42" fmla="*/ 40 w 48"/>
                <a:gd name="T43" fmla="*/ 7 h 16"/>
                <a:gd name="T44" fmla="*/ 41 w 48"/>
                <a:gd name="T45" fmla="*/ 7 h 16"/>
                <a:gd name="T46" fmla="*/ 42 w 48"/>
                <a:gd name="T47" fmla="*/ 5 h 16"/>
                <a:gd name="T48" fmla="*/ 42 w 48"/>
                <a:gd name="T49" fmla="*/ 5 h 16"/>
                <a:gd name="T50" fmla="*/ 42 w 48"/>
                <a:gd name="T51" fmla="*/ 4 h 16"/>
                <a:gd name="T52" fmla="*/ 43 w 48"/>
                <a:gd name="T53" fmla="*/ 3 h 16"/>
                <a:gd name="T54" fmla="*/ 43 w 48"/>
                <a:gd name="T55" fmla="*/ 2 h 16"/>
                <a:gd name="T56" fmla="*/ 42 w 48"/>
                <a:gd name="T57" fmla="*/ 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8" h="16">
                  <a:moveTo>
                    <a:pt x="42" y="1"/>
                  </a:moveTo>
                  <a:lnTo>
                    <a:pt x="48" y="0"/>
                  </a:lnTo>
                  <a:lnTo>
                    <a:pt x="48" y="2"/>
                  </a:lnTo>
                  <a:lnTo>
                    <a:pt x="48" y="4"/>
                  </a:lnTo>
                  <a:lnTo>
                    <a:pt x="48" y="8"/>
                  </a:lnTo>
                  <a:lnTo>
                    <a:pt x="47" y="9"/>
                  </a:lnTo>
                  <a:lnTo>
                    <a:pt x="45" y="11"/>
                  </a:lnTo>
                  <a:lnTo>
                    <a:pt x="44" y="11"/>
                  </a:lnTo>
                  <a:lnTo>
                    <a:pt x="42" y="13"/>
                  </a:lnTo>
                  <a:lnTo>
                    <a:pt x="38" y="13"/>
                  </a:lnTo>
                  <a:lnTo>
                    <a:pt x="18" y="13"/>
                  </a:lnTo>
                  <a:lnTo>
                    <a:pt x="18" y="16"/>
                  </a:lnTo>
                  <a:lnTo>
                    <a:pt x="13" y="16"/>
                  </a:lnTo>
                  <a:lnTo>
                    <a:pt x="13" y="13"/>
                  </a:lnTo>
                  <a:lnTo>
                    <a:pt x="4" y="13"/>
                  </a:lnTo>
                  <a:lnTo>
                    <a:pt x="0" y="7"/>
                  </a:lnTo>
                  <a:lnTo>
                    <a:pt x="13" y="7"/>
                  </a:lnTo>
                  <a:lnTo>
                    <a:pt x="13" y="1"/>
                  </a:lnTo>
                  <a:lnTo>
                    <a:pt x="18" y="1"/>
                  </a:lnTo>
                  <a:lnTo>
                    <a:pt x="18" y="7"/>
                  </a:lnTo>
                  <a:lnTo>
                    <a:pt x="38" y="7"/>
                  </a:lnTo>
                  <a:lnTo>
                    <a:pt x="40" y="7"/>
                  </a:lnTo>
                  <a:lnTo>
                    <a:pt x="41" y="7"/>
                  </a:lnTo>
                  <a:lnTo>
                    <a:pt x="42" y="5"/>
                  </a:lnTo>
                  <a:lnTo>
                    <a:pt x="42" y="5"/>
                  </a:lnTo>
                  <a:lnTo>
                    <a:pt x="42" y="4"/>
                  </a:lnTo>
                  <a:lnTo>
                    <a:pt x="43" y="3"/>
                  </a:lnTo>
                  <a:lnTo>
                    <a:pt x="43" y="2"/>
                  </a:lnTo>
                  <a:lnTo>
                    <a:pt x="42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Freeform 898"/>
            <p:cNvSpPr>
              <a:spLocks/>
            </p:cNvSpPr>
            <p:nvPr/>
          </p:nvSpPr>
          <p:spPr bwMode="auto">
            <a:xfrm>
              <a:off x="1100" y="873"/>
              <a:ext cx="36" cy="18"/>
            </a:xfrm>
            <a:custGeom>
              <a:avLst/>
              <a:gdLst>
                <a:gd name="T0" fmla="*/ 36 w 36"/>
                <a:gd name="T1" fmla="*/ 18 h 18"/>
                <a:gd name="T2" fmla="*/ 1 w 36"/>
                <a:gd name="T3" fmla="*/ 18 h 18"/>
                <a:gd name="T4" fmla="*/ 1 w 36"/>
                <a:gd name="T5" fmla="*/ 12 h 18"/>
                <a:gd name="T6" fmla="*/ 6 w 36"/>
                <a:gd name="T7" fmla="*/ 12 h 18"/>
                <a:gd name="T8" fmla="*/ 3 w 36"/>
                <a:gd name="T9" fmla="*/ 11 h 18"/>
                <a:gd name="T10" fmla="*/ 1 w 36"/>
                <a:gd name="T11" fmla="*/ 8 h 18"/>
                <a:gd name="T12" fmla="*/ 0 w 36"/>
                <a:gd name="T13" fmla="*/ 7 h 18"/>
                <a:gd name="T14" fmla="*/ 0 w 36"/>
                <a:gd name="T15" fmla="*/ 5 h 18"/>
                <a:gd name="T16" fmla="*/ 0 w 36"/>
                <a:gd name="T17" fmla="*/ 2 h 18"/>
                <a:gd name="T18" fmla="*/ 1 w 36"/>
                <a:gd name="T19" fmla="*/ 0 h 18"/>
                <a:gd name="T20" fmla="*/ 7 w 36"/>
                <a:gd name="T21" fmla="*/ 1 h 18"/>
                <a:gd name="T22" fmla="*/ 6 w 36"/>
                <a:gd name="T23" fmla="*/ 4 h 18"/>
                <a:gd name="T24" fmla="*/ 6 w 36"/>
                <a:gd name="T25" fmla="*/ 6 h 18"/>
                <a:gd name="T26" fmla="*/ 6 w 36"/>
                <a:gd name="T27" fmla="*/ 7 h 18"/>
                <a:gd name="T28" fmla="*/ 7 w 36"/>
                <a:gd name="T29" fmla="*/ 8 h 18"/>
                <a:gd name="T30" fmla="*/ 9 w 36"/>
                <a:gd name="T31" fmla="*/ 9 h 18"/>
                <a:gd name="T32" fmla="*/ 10 w 36"/>
                <a:gd name="T33" fmla="*/ 11 h 18"/>
                <a:gd name="T34" fmla="*/ 13 w 36"/>
                <a:gd name="T35" fmla="*/ 11 h 18"/>
                <a:gd name="T36" fmla="*/ 17 w 36"/>
                <a:gd name="T37" fmla="*/ 12 h 18"/>
                <a:gd name="T38" fmla="*/ 36 w 36"/>
                <a:gd name="T39" fmla="*/ 12 h 18"/>
                <a:gd name="T40" fmla="*/ 36 w 36"/>
                <a:gd name="T41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lnTo>
                    <a:pt x="1" y="18"/>
                  </a:lnTo>
                  <a:lnTo>
                    <a:pt x="1" y="12"/>
                  </a:lnTo>
                  <a:lnTo>
                    <a:pt x="6" y="12"/>
                  </a:lnTo>
                  <a:lnTo>
                    <a:pt x="3" y="11"/>
                  </a:lnTo>
                  <a:lnTo>
                    <a:pt x="1" y="8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2"/>
                  </a:lnTo>
                  <a:lnTo>
                    <a:pt x="1" y="0"/>
                  </a:lnTo>
                  <a:lnTo>
                    <a:pt x="7" y="1"/>
                  </a:lnTo>
                  <a:lnTo>
                    <a:pt x="6" y="4"/>
                  </a:lnTo>
                  <a:lnTo>
                    <a:pt x="6" y="6"/>
                  </a:lnTo>
                  <a:lnTo>
                    <a:pt x="6" y="7"/>
                  </a:lnTo>
                  <a:lnTo>
                    <a:pt x="7" y="8"/>
                  </a:lnTo>
                  <a:lnTo>
                    <a:pt x="9" y="9"/>
                  </a:lnTo>
                  <a:lnTo>
                    <a:pt x="10" y="11"/>
                  </a:lnTo>
                  <a:lnTo>
                    <a:pt x="13" y="11"/>
                  </a:lnTo>
                  <a:lnTo>
                    <a:pt x="17" y="12"/>
                  </a:lnTo>
                  <a:lnTo>
                    <a:pt x="36" y="12"/>
                  </a:lnTo>
                  <a:lnTo>
                    <a:pt x="36" y="1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Freeform 899"/>
            <p:cNvSpPr>
              <a:spLocks noEditPoints="1"/>
            </p:cNvSpPr>
            <p:nvPr/>
          </p:nvSpPr>
          <p:spPr bwMode="auto">
            <a:xfrm>
              <a:off x="1100" y="840"/>
              <a:ext cx="36" cy="31"/>
            </a:xfrm>
            <a:custGeom>
              <a:avLst/>
              <a:gdLst>
                <a:gd name="T0" fmla="*/ 25 w 36"/>
                <a:gd name="T1" fmla="*/ 6 h 31"/>
                <a:gd name="T2" fmla="*/ 26 w 36"/>
                <a:gd name="T3" fmla="*/ 0 h 31"/>
                <a:gd name="T4" fmla="*/ 30 w 36"/>
                <a:gd name="T5" fmla="*/ 2 h 31"/>
                <a:gd name="T6" fmla="*/ 33 w 36"/>
                <a:gd name="T7" fmla="*/ 5 h 31"/>
                <a:gd name="T8" fmla="*/ 35 w 36"/>
                <a:gd name="T9" fmla="*/ 8 h 31"/>
                <a:gd name="T10" fmla="*/ 36 w 36"/>
                <a:gd name="T11" fmla="*/ 10 h 31"/>
                <a:gd name="T12" fmla="*/ 36 w 36"/>
                <a:gd name="T13" fmla="*/ 15 h 31"/>
                <a:gd name="T14" fmla="*/ 36 w 36"/>
                <a:gd name="T15" fmla="*/ 20 h 31"/>
                <a:gd name="T16" fmla="*/ 35 w 36"/>
                <a:gd name="T17" fmla="*/ 24 h 31"/>
                <a:gd name="T18" fmla="*/ 31 w 36"/>
                <a:gd name="T19" fmla="*/ 27 h 31"/>
                <a:gd name="T20" fmla="*/ 28 w 36"/>
                <a:gd name="T21" fmla="*/ 29 h 31"/>
                <a:gd name="T22" fmla="*/ 24 w 36"/>
                <a:gd name="T23" fmla="*/ 31 h 31"/>
                <a:gd name="T24" fmla="*/ 18 w 36"/>
                <a:gd name="T25" fmla="*/ 31 h 31"/>
                <a:gd name="T26" fmla="*/ 13 w 36"/>
                <a:gd name="T27" fmla="*/ 31 h 31"/>
                <a:gd name="T28" fmla="*/ 9 w 36"/>
                <a:gd name="T29" fmla="*/ 29 h 31"/>
                <a:gd name="T30" fmla="*/ 5 w 36"/>
                <a:gd name="T31" fmla="*/ 27 h 31"/>
                <a:gd name="T32" fmla="*/ 3 w 36"/>
                <a:gd name="T33" fmla="*/ 24 h 31"/>
                <a:gd name="T34" fmla="*/ 0 w 36"/>
                <a:gd name="T35" fmla="*/ 20 h 31"/>
                <a:gd name="T36" fmla="*/ 0 w 36"/>
                <a:gd name="T37" fmla="*/ 15 h 31"/>
                <a:gd name="T38" fmla="*/ 0 w 36"/>
                <a:gd name="T39" fmla="*/ 10 h 31"/>
                <a:gd name="T40" fmla="*/ 3 w 36"/>
                <a:gd name="T41" fmla="*/ 7 h 31"/>
                <a:gd name="T42" fmla="*/ 5 w 36"/>
                <a:gd name="T43" fmla="*/ 3 h 31"/>
                <a:gd name="T44" fmla="*/ 9 w 36"/>
                <a:gd name="T45" fmla="*/ 1 h 31"/>
                <a:gd name="T46" fmla="*/ 13 w 36"/>
                <a:gd name="T47" fmla="*/ 0 h 31"/>
                <a:gd name="T48" fmla="*/ 18 w 36"/>
                <a:gd name="T49" fmla="*/ 0 h 31"/>
                <a:gd name="T50" fmla="*/ 18 w 36"/>
                <a:gd name="T51" fmla="*/ 0 h 31"/>
                <a:gd name="T52" fmla="*/ 19 w 36"/>
                <a:gd name="T53" fmla="*/ 0 h 31"/>
                <a:gd name="T54" fmla="*/ 19 w 36"/>
                <a:gd name="T55" fmla="*/ 25 h 31"/>
                <a:gd name="T56" fmla="*/ 23 w 36"/>
                <a:gd name="T57" fmla="*/ 25 h 31"/>
                <a:gd name="T58" fmla="*/ 25 w 36"/>
                <a:gd name="T59" fmla="*/ 24 h 31"/>
                <a:gd name="T60" fmla="*/ 28 w 36"/>
                <a:gd name="T61" fmla="*/ 22 h 31"/>
                <a:gd name="T62" fmla="*/ 30 w 36"/>
                <a:gd name="T63" fmla="*/ 19 h 31"/>
                <a:gd name="T64" fmla="*/ 31 w 36"/>
                <a:gd name="T65" fmla="*/ 15 h 31"/>
                <a:gd name="T66" fmla="*/ 30 w 36"/>
                <a:gd name="T67" fmla="*/ 12 h 31"/>
                <a:gd name="T68" fmla="*/ 29 w 36"/>
                <a:gd name="T69" fmla="*/ 9 h 31"/>
                <a:gd name="T70" fmla="*/ 28 w 36"/>
                <a:gd name="T71" fmla="*/ 7 h 31"/>
                <a:gd name="T72" fmla="*/ 25 w 36"/>
                <a:gd name="T73" fmla="*/ 6 h 31"/>
                <a:gd name="T74" fmla="*/ 14 w 36"/>
                <a:gd name="T75" fmla="*/ 25 h 31"/>
                <a:gd name="T76" fmla="*/ 14 w 36"/>
                <a:gd name="T77" fmla="*/ 6 h 31"/>
                <a:gd name="T78" fmla="*/ 11 w 36"/>
                <a:gd name="T79" fmla="*/ 7 h 31"/>
                <a:gd name="T80" fmla="*/ 9 w 36"/>
                <a:gd name="T81" fmla="*/ 8 h 31"/>
                <a:gd name="T82" fmla="*/ 6 w 36"/>
                <a:gd name="T83" fmla="*/ 12 h 31"/>
                <a:gd name="T84" fmla="*/ 6 w 36"/>
                <a:gd name="T85" fmla="*/ 15 h 31"/>
                <a:gd name="T86" fmla="*/ 6 w 36"/>
                <a:gd name="T87" fmla="*/ 19 h 31"/>
                <a:gd name="T88" fmla="*/ 7 w 36"/>
                <a:gd name="T89" fmla="*/ 22 h 31"/>
                <a:gd name="T90" fmla="*/ 11 w 36"/>
                <a:gd name="T91" fmla="*/ 24 h 31"/>
                <a:gd name="T92" fmla="*/ 14 w 36"/>
                <a:gd name="T93" fmla="*/ 2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6" h="31">
                  <a:moveTo>
                    <a:pt x="25" y="6"/>
                  </a:moveTo>
                  <a:lnTo>
                    <a:pt x="26" y="0"/>
                  </a:lnTo>
                  <a:lnTo>
                    <a:pt x="30" y="2"/>
                  </a:lnTo>
                  <a:lnTo>
                    <a:pt x="33" y="5"/>
                  </a:lnTo>
                  <a:lnTo>
                    <a:pt x="35" y="8"/>
                  </a:lnTo>
                  <a:lnTo>
                    <a:pt x="36" y="10"/>
                  </a:lnTo>
                  <a:lnTo>
                    <a:pt x="36" y="15"/>
                  </a:lnTo>
                  <a:lnTo>
                    <a:pt x="36" y="20"/>
                  </a:lnTo>
                  <a:lnTo>
                    <a:pt x="35" y="24"/>
                  </a:lnTo>
                  <a:lnTo>
                    <a:pt x="31" y="27"/>
                  </a:lnTo>
                  <a:lnTo>
                    <a:pt x="28" y="29"/>
                  </a:lnTo>
                  <a:lnTo>
                    <a:pt x="24" y="31"/>
                  </a:lnTo>
                  <a:lnTo>
                    <a:pt x="18" y="31"/>
                  </a:lnTo>
                  <a:lnTo>
                    <a:pt x="13" y="31"/>
                  </a:lnTo>
                  <a:lnTo>
                    <a:pt x="9" y="29"/>
                  </a:lnTo>
                  <a:lnTo>
                    <a:pt x="5" y="27"/>
                  </a:lnTo>
                  <a:lnTo>
                    <a:pt x="3" y="24"/>
                  </a:lnTo>
                  <a:lnTo>
                    <a:pt x="0" y="20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3" y="7"/>
                  </a:lnTo>
                  <a:lnTo>
                    <a:pt x="5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9" y="0"/>
                  </a:lnTo>
                  <a:lnTo>
                    <a:pt x="19" y="25"/>
                  </a:lnTo>
                  <a:lnTo>
                    <a:pt x="23" y="25"/>
                  </a:lnTo>
                  <a:lnTo>
                    <a:pt x="25" y="24"/>
                  </a:lnTo>
                  <a:lnTo>
                    <a:pt x="28" y="22"/>
                  </a:lnTo>
                  <a:lnTo>
                    <a:pt x="30" y="19"/>
                  </a:lnTo>
                  <a:lnTo>
                    <a:pt x="31" y="15"/>
                  </a:lnTo>
                  <a:lnTo>
                    <a:pt x="30" y="12"/>
                  </a:lnTo>
                  <a:lnTo>
                    <a:pt x="29" y="9"/>
                  </a:lnTo>
                  <a:lnTo>
                    <a:pt x="28" y="7"/>
                  </a:lnTo>
                  <a:lnTo>
                    <a:pt x="25" y="6"/>
                  </a:lnTo>
                  <a:close/>
                  <a:moveTo>
                    <a:pt x="14" y="25"/>
                  </a:moveTo>
                  <a:lnTo>
                    <a:pt x="14" y="6"/>
                  </a:lnTo>
                  <a:lnTo>
                    <a:pt x="11" y="7"/>
                  </a:lnTo>
                  <a:lnTo>
                    <a:pt x="9" y="8"/>
                  </a:lnTo>
                  <a:lnTo>
                    <a:pt x="6" y="12"/>
                  </a:lnTo>
                  <a:lnTo>
                    <a:pt x="6" y="15"/>
                  </a:lnTo>
                  <a:lnTo>
                    <a:pt x="6" y="19"/>
                  </a:lnTo>
                  <a:lnTo>
                    <a:pt x="7" y="22"/>
                  </a:lnTo>
                  <a:lnTo>
                    <a:pt x="11" y="24"/>
                  </a:lnTo>
                  <a:lnTo>
                    <a:pt x="14" y="25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Freeform 900"/>
            <p:cNvSpPr>
              <a:spLocks/>
            </p:cNvSpPr>
            <p:nvPr/>
          </p:nvSpPr>
          <p:spPr bwMode="auto">
            <a:xfrm>
              <a:off x="1100" y="807"/>
              <a:ext cx="36" cy="28"/>
            </a:xfrm>
            <a:custGeom>
              <a:avLst/>
              <a:gdLst>
                <a:gd name="T0" fmla="*/ 24 w 36"/>
                <a:gd name="T1" fmla="*/ 21 h 28"/>
                <a:gd name="T2" fmla="*/ 29 w 36"/>
                <a:gd name="T3" fmla="*/ 19 h 28"/>
                <a:gd name="T4" fmla="*/ 31 w 36"/>
                <a:gd name="T5" fmla="*/ 13 h 28"/>
                <a:gd name="T6" fmla="*/ 29 w 36"/>
                <a:gd name="T7" fmla="*/ 7 h 28"/>
                <a:gd name="T8" fmla="*/ 25 w 36"/>
                <a:gd name="T9" fmla="*/ 6 h 28"/>
                <a:gd name="T10" fmla="*/ 23 w 36"/>
                <a:gd name="T11" fmla="*/ 8 h 28"/>
                <a:gd name="T12" fmla="*/ 22 w 36"/>
                <a:gd name="T13" fmla="*/ 14 h 28"/>
                <a:gd name="T14" fmla="*/ 18 w 36"/>
                <a:gd name="T15" fmla="*/ 22 h 28"/>
                <a:gd name="T16" fmla="*/ 14 w 36"/>
                <a:gd name="T17" fmla="*/ 26 h 28"/>
                <a:gd name="T18" fmla="*/ 10 w 36"/>
                <a:gd name="T19" fmla="*/ 27 h 28"/>
                <a:gd name="T20" fmla="*/ 6 w 36"/>
                <a:gd name="T21" fmla="*/ 26 h 28"/>
                <a:gd name="T22" fmla="*/ 3 w 36"/>
                <a:gd name="T23" fmla="*/ 23 h 28"/>
                <a:gd name="T24" fmla="*/ 1 w 36"/>
                <a:gd name="T25" fmla="*/ 20 h 28"/>
                <a:gd name="T26" fmla="*/ 0 w 36"/>
                <a:gd name="T27" fmla="*/ 15 h 28"/>
                <a:gd name="T28" fmla="*/ 1 w 36"/>
                <a:gd name="T29" fmla="*/ 8 h 28"/>
                <a:gd name="T30" fmla="*/ 5 w 36"/>
                <a:gd name="T31" fmla="*/ 3 h 28"/>
                <a:gd name="T32" fmla="*/ 10 w 36"/>
                <a:gd name="T33" fmla="*/ 1 h 28"/>
                <a:gd name="T34" fmla="*/ 9 w 36"/>
                <a:gd name="T35" fmla="*/ 8 h 28"/>
                <a:gd name="T36" fmla="*/ 6 w 36"/>
                <a:gd name="T37" fmla="*/ 11 h 28"/>
                <a:gd name="T38" fmla="*/ 6 w 36"/>
                <a:gd name="T39" fmla="*/ 17 h 28"/>
                <a:gd name="T40" fmla="*/ 9 w 36"/>
                <a:gd name="T41" fmla="*/ 20 h 28"/>
                <a:gd name="T42" fmla="*/ 11 w 36"/>
                <a:gd name="T43" fmla="*/ 21 h 28"/>
                <a:gd name="T44" fmla="*/ 12 w 36"/>
                <a:gd name="T45" fmla="*/ 20 h 28"/>
                <a:gd name="T46" fmla="*/ 13 w 36"/>
                <a:gd name="T47" fmla="*/ 16 h 28"/>
                <a:gd name="T48" fmla="*/ 16 w 36"/>
                <a:gd name="T49" fmla="*/ 9 h 28"/>
                <a:gd name="T50" fmla="*/ 18 w 36"/>
                <a:gd name="T51" fmla="*/ 3 h 28"/>
                <a:gd name="T52" fmla="*/ 23 w 36"/>
                <a:gd name="T53" fmla="*/ 0 h 28"/>
                <a:gd name="T54" fmla="*/ 28 w 36"/>
                <a:gd name="T55" fmla="*/ 0 h 28"/>
                <a:gd name="T56" fmla="*/ 33 w 36"/>
                <a:gd name="T57" fmla="*/ 3 h 28"/>
                <a:gd name="T58" fmla="*/ 36 w 36"/>
                <a:gd name="T59" fmla="*/ 9 h 28"/>
                <a:gd name="T60" fmla="*/ 36 w 36"/>
                <a:gd name="T61" fmla="*/ 17 h 28"/>
                <a:gd name="T62" fmla="*/ 33 w 36"/>
                <a:gd name="T63" fmla="*/ 23 h 28"/>
                <a:gd name="T64" fmla="*/ 29 w 36"/>
                <a:gd name="T65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6" h="28">
                  <a:moveTo>
                    <a:pt x="25" y="28"/>
                  </a:moveTo>
                  <a:lnTo>
                    <a:pt x="24" y="21"/>
                  </a:lnTo>
                  <a:lnTo>
                    <a:pt x="28" y="21"/>
                  </a:lnTo>
                  <a:lnTo>
                    <a:pt x="29" y="19"/>
                  </a:lnTo>
                  <a:lnTo>
                    <a:pt x="30" y="16"/>
                  </a:lnTo>
                  <a:lnTo>
                    <a:pt x="31" y="13"/>
                  </a:lnTo>
                  <a:lnTo>
                    <a:pt x="30" y="9"/>
                  </a:lnTo>
                  <a:lnTo>
                    <a:pt x="29" y="7"/>
                  </a:lnTo>
                  <a:lnTo>
                    <a:pt x="28" y="6"/>
                  </a:lnTo>
                  <a:lnTo>
                    <a:pt x="25" y="6"/>
                  </a:lnTo>
                  <a:lnTo>
                    <a:pt x="24" y="6"/>
                  </a:lnTo>
                  <a:lnTo>
                    <a:pt x="23" y="8"/>
                  </a:lnTo>
                  <a:lnTo>
                    <a:pt x="22" y="10"/>
                  </a:lnTo>
                  <a:lnTo>
                    <a:pt x="22" y="14"/>
                  </a:lnTo>
                  <a:lnTo>
                    <a:pt x="19" y="19"/>
                  </a:lnTo>
                  <a:lnTo>
                    <a:pt x="18" y="22"/>
                  </a:lnTo>
                  <a:lnTo>
                    <a:pt x="17" y="23"/>
                  </a:lnTo>
                  <a:lnTo>
                    <a:pt x="14" y="26"/>
                  </a:lnTo>
                  <a:lnTo>
                    <a:pt x="12" y="27"/>
                  </a:lnTo>
                  <a:lnTo>
                    <a:pt x="10" y="27"/>
                  </a:lnTo>
                  <a:lnTo>
                    <a:pt x="9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1" y="8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1" y="8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1"/>
                  </a:lnTo>
                  <a:lnTo>
                    <a:pt x="6" y="14"/>
                  </a:lnTo>
                  <a:lnTo>
                    <a:pt x="6" y="17"/>
                  </a:lnTo>
                  <a:lnTo>
                    <a:pt x="7" y="19"/>
                  </a:lnTo>
                  <a:lnTo>
                    <a:pt x="9" y="20"/>
                  </a:lnTo>
                  <a:lnTo>
                    <a:pt x="10" y="21"/>
                  </a:lnTo>
                  <a:lnTo>
                    <a:pt x="11" y="21"/>
                  </a:lnTo>
                  <a:lnTo>
                    <a:pt x="11" y="20"/>
                  </a:lnTo>
                  <a:lnTo>
                    <a:pt x="12" y="20"/>
                  </a:lnTo>
                  <a:lnTo>
                    <a:pt x="13" y="19"/>
                  </a:lnTo>
                  <a:lnTo>
                    <a:pt x="13" y="16"/>
                  </a:lnTo>
                  <a:lnTo>
                    <a:pt x="14" y="14"/>
                  </a:lnTo>
                  <a:lnTo>
                    <a:pt x="16" y="9"/>
                  </a:lnTo>
                  <a:lnTo>
                    <a:pt x="17" y="6"/>
                  </a:lnTo>
                  <a:lnTo>
                    <a:pt x="18" y="3"/>
                  </a:lnTo>
                  <a:lnTo>
                    <a:pt x="20" y="1"/>
                  </a:lnTo>
                  <a:lnTo>
                    <a:pt x="23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1" y="1"/>
                  </a:lnTo>
                  <a:lnTo>
                    <a:pt x="33" y="3"/>
                  </a:lnTo>
                  <a:lnTo>
                    <a:pt x="35" y="6"/>
                  </a:lnTo>
                  <a:lnTo>
                    <a:pt x="36" y="9"/>
                  </a:lnTo>
                  <a:lnTo>
                    <a:pt x="36" y="13"/>
                  </a:lnTo>
                  <a:lnTo>
                    <a:pt x="36" y="17"/>
                  </a:lnTo>
                  <a:lnTo>
                    <a:pt x="35" y="21"/>
                  </a:lnTo>
                  <a:lnTo>
                    <a:pt x="33" y="23"/>
                  </a:lnTo>
                  <a:lnTo>
                    <a:pt x="31" y="26"/>
                  </a:lnTo>
                  <a:lnTo>
                    <a:pt x="29" y="27"/>
                  </a:lnTo>
                  <a:lnTo>
                    <a:pt x="2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Freeform 901"/>
            <p:cNvSpPr>
              <a:spLocks/>
            </p:cNvSpPr>
            <p:nvPr/>
          </p:nvSpPr>
          <p:spPr bwMode="auto">
            <a:xfrm>
              <a:off x="1100" y="773"/>
              <a:ext cx="36" cy="29"/>
            </a:xfrm>
            <a:custGeom>
              <a:avLst/>
              <a:gdLst>
                <a:gd name="T0" fmla="*/ 24 w 36"/>
                <a:gd name="T1" fmla="*/ 22 h 29"/>
                <a:gd name="T2" fmla="*/ 29 w 36"/>
                <a:gd name="T3" fmla="*/ 19 h 29"/>
                <a:gd name="T4" fmla="*/ 31 w 36"/>
                <a:gd name="T5" fmla="*/ 13 h 29"/>
                <a:gd name="T6" fmla="*/ 29 w 36"/>
                <a:gd name="T7" fmla="*/ 8 h 29"/>
                <a:gd name="T8" fmla="*/ 25 w 36"/>
                <a:gd name="T9" fmla="*/ 6 h 29"/>
                <a:gd name="T10" fmla="*/ 23 w 36"/>
                <a:gd name="T11" fmla="*/ 9 h 29"/>
                <a:gd name="T12" fmla="*/ 22 w 36"/>
                <a:gd name="T13" fmla="*/ 15 h 29"/>
                <a:gd name="T14" fmla="*/ 18 w 36"/>
                <a:gd name="T15" fmla="*/ 23 h 29"/>
                <a:gd name="T16" fmla="*/ 14 w 36"/>
                <a:gd name="T17" fmla="*/ 26 h 29"/>
                <a:gd name="T18" fmla="*/ 10 w 36"/>
                <a:gd name="T19" fmla="*/ 28 h 29"/>
                <a:gd name="T20" fmla="*/ 6 w 36"/>
                <a:gd name="T21" fmla="*/ 26 h 29"/>
                <a:gd name="T22" fmla="*/ 3 w 36"/>
                <a:gd name="T23" fmla="*/ 24 h 29"/>
                <a:gd name="T24" fmla="*/ 1 w 36"/>
                <a:gd name="T25" fmla="*/ 21 h 29"/>
                <a:gd name="T26" fmla="*/ 0 w 36"/>
                <a:gd name="T27" fmla="*/ 16 h 29"/>
                <a:gd name="T28" fmla="*/ 1 w 36"/>
                <a:gd name="T29" fmla="*/ 9 h 29"/>
                <a:gd name="T30" fmla="*/ 5 w 36"/>
                <a:gd name="T31" fmla="*/ 4 h 29"/>
                <a:gd name="T32" fmla="*/ 10 w 36"/>
                <a:gd name="T33" fmla="*/ 2 h 29"/>
                <a:gd name="T34" fmla="*/ 9 w 36"/>
                <a:gd name="T35" fmla="*/ 9 h 29"/>
                <a:gd name="T36" fmla="*/ 6 w 36"/>
                <a:gd name="T37" fmla="*/ 12 h 29"/>
                <a:gd name="T38" fmla="*/ 6 w 36"/>
                <a:gd name="T39" fmla="*/ 18 h 29"/>
                <a:gd name="T40" fmla="*/ 9 w 36"/>
                <a:gd name="T41" fmla="*/ 21 h 29"/>
                <a:gd name="T42" fmla="*/ 11 w 36"/>
                <a:gd name="T43" fmla="*/ 22 h 29"/>
                <a:gd name="T44" fmla="*/ 12 w 36"/>
                <a:gd name="T45" fmla="*/ 21 h 29"/>
                <a:gd name="T46" fmla="*/ 13 w 36"/>
                <a:gd name="T47" fmla="*/ 17 h 29"/>
                <a:gd name="T48" fmla="*/ 16 w 36"/>
                <a:gd name="T49" fmla="*/ 10 h 29"/>
                <a:gd name="T50" fmla="*/ 18 w 36"/>
                <a:gd name="T51" fmla="*/ 4 h 29"/>
                <a:gd name="T52" fmla="*/ 23 w 36"/>
                <a:gd name="T53" fmla="*/ 0 h 29"/>
                <a:gd name="T54" fmla="*/ 28 w 36"/>
                <a:gd name="T55" fmla="*/ 0 h 29"/>
                <a:gd name="T56" fmla="*/ 33 w 36"/>
                <a:gd name="T57" fmla="*/ 4 h 29"/>
                <a:gd name="T58" fmla="*/ 36 w 36"/>
                <a:gd name="T59" fmla="*/ 10 h 29"/>
                <a:gd name="T60" fmla="*/ 36 w 36"/>
                <a:gd name="T61" fmla="*/ 18 h 29"/>
                <a:gd name="T62" fmla="*/ 33 w 36"/>
                <a:gd name="T63" fmla="*/ 24 h 29"/>
                <a:gd name="T64" fmla="*/ 29 w 36"/>
                <a:gd name="T65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6" h="29">
                  <a:moveTo>
                    <a:pt x="25" y="29"/>
                  </a:moveTo>
                  <a:lnTo>
                    <a:pt x="24" y="22"/>
                  </a:lnTo>
                  <a:lnTo>
                    <a:pt x="28" y="22"/>
                  </a:lnTo>
                  <a:lnTo>
                    <a:pt x="29" y="19"/>
                  </a:lnTo>
                  <a:lnTo>
                    <a:pt x="30" y="17"/>
                  </a:lnTo>
                  <a:lnTo>
                    <a:pt x="31" y="13"/>
                  </a:lnTo>
                  <a:lnTo>
                    <a:pt x="30" y="10"/>
                  </a:lnTo>
                  <a:lnTo>
                    <a:pt x="29" y="8"/>
                  </a:lnTo>
                  <a:lnTo>
                    <a:pt x="28" y="6"/>
                  </a:lnTo>
                  <a:lnTo>
                    <a:pt x="25" y="6"/>
                  </a:lnTo>
                  <a:lnTo>
                    <a:pt x="24" y="6"/>
                  </a:lnTo>
                  <a:lnTo>
                    <a:pt x="23" y="9"/>
                  </a:lnTo>
                  <a:lnTo>
                    <a:pt x="22" y="11"/>
                  </a:lnTo>
                  <a:lnTo>
                    <a:pt x="22" y="15"/>
                  </a:lnTo>
                  <a:lnTo>
                    <a:pt x="19" y="19"/>
                  </a:lnTo>
                  <a:lnTo>
                    <a:pt x="18" y="23"/>
                  </a:lnTo>
                  <a:lnTo>
                    <a:pt x="17" y="24"/>
                  </a:lnTo>
                  <a:lnTo>
                    <a:pt x="14" y="26"/>
                  </a:lnTo>
                  <a:lnTo>
                    <a:pt x="12" y="28"/>
                  </a:lnTo>
                  <a:lnTo>
                    <a:pt x="10" y="28"/>
                  </a:lnTo>
                  <a:lnTo>
                    <a:pt x="9" y="28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4"/>
                  </a:lnTo>
                  <a:lnTo>
                    <a:pt x="1" y="22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1" y="9"/>
                  </a:lnTo>
                  <a:lnTo>
                    <a:pt x="9" y="9"/>
                  </a:lnTo>
                  <a:lnTo>
                    <a:pt x="7" y="10"/>
                  </a:lnTo>
                  <a:lnTo>
                    <a:pt x="6" y="12"/>
                  </a:lnTo>
                  <a:lnTo>
                    <a:pt x="6" y="15"/>
                  </a:lnTo>
                  <a:lnTo>
                    <a:pt x="6" y="18"/>
                  </a:lnTo>
                  <a:lnTo>
                    <a:pt x="7" y="19"/>
                  </a:lnTo>
                  <a:lnTo>
                    <a:pt x="9" y="21"/>
                  </a:lnTo>
                  <a:lnTo>
                    <a:pt x="10" y="22"/>
                  </a:lnTo>
                  <a:lnTo>
                    <a:pt x="11" y="22"/>
                  </a:lnTo>
                  <a:lnTo>
                    <a:pt x="11" y="21"/>
                  </a:lnTo>
                  <a:lnTo>
                    <a:pt x="12" y="21"/>
                  </a:lnTo>
                  <a:lnTo>
                    <a:pt x="13" y="19"/>
                  </a:lnTo>
                  <a:lnTo>
                    <a:pt x="13" y="17"/>
                  </a:lnTo>
                  <a:lnTo>
                    <a:pt x="14" y="15"/>
                  </a:lnTo>
                  <a:lnTo>
                    <a:pt x="16" y="10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20" y="2"/>
                  </a:lnTo>
                  <a:lnTo>
                    <a:pt x="23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1" y="2"/>
                  </a:lnTo>
                  <a:lnTo>
                    <a:pt x="33" y="4"/>
                  </a:lnTo>
                  <a:lnTo>
                    <a:pt x="35" y="6"/>
                  </a:lnTo>
                  <a:lnTo>
                    <a:pt x="36" y="10"/>
                  </a:lnTo>
                  <a:lnTo>
                    <a:pt x="36" y="13"/>
                  </a:lnTo>
                  <a:lnTo>
                    <a:pt x="36" y="18"/>
                  </a:lnTo>
                  <a:lnTo>
                    <a:pt x="35" y="22"/>
                  </a:lnTo>
                  <a:lnTo>
                    <a:pt x="33" y="24"/>
                  </a:lnTo>
                  <a:lnTo>
                    <a:pt x="31" y="26"/>
                  </a:lnTo>
                  <a:lnTo>
                    <a:pt x="29" y="28"/>
                  </a:lnTo>
                  <a:lnTo>
                    <a:pt x="25" y="2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Freeform 902"/>
            <p:cNvSpPr>
              <a:spLocks/>
            </p:cNvSpPr>
            <p:nvPr/>
          </p:nvSpPr>
          <p:spPr bwMode="auto">
            <a:xfrm>
              <a:off x="1087" y="750"/>
              <a:ext cx="62" cy="16"/>
            </a:xfrm>
            <a:custGeom>
              <a:avLst/>
              <a:gdLst>
                <a:gd name="T0" fmla="*/ 62 w 62"/>
                <a:gd name="T1" fmla="*/ 4 h 16"/>
                <a:gd name="T2" fmla="*/ 55 w 62"/>
                <a:gd name="T3" fmla="*/ 9 h 16"/>
                <a:gd name="T4" fmla="*/ 48 w 62"/>
                <a:gd name="T5" fmla="*/ 13 h 16"/>
                <a:gd name="T6" fmla="*/ 39 w 62"/>
                <a:gd name="T7" fmla="*/ 15 h 16"/>
                <a:gd name="T8" fmla="*/ 31 w 62"/>
                <a:gd name="T9" fmla="*/ 16 h 16"/>
                <a:gd name="T10" fmla="*/ 24 w 62"/>
                <a:gd name="T11" fmla="*/ 15 h 16"/>
                <a:gd name="T12" fmla="*/ 17 w 62"/>
                <a:gd name="T13" fmla="*/ 14 h 16"/>
                <a:gd name="T14" fmla="*/ 8 w 62"/>
                <a:gd name="T15" fmla="*/ 9 h 16"/>
                <a:gd name="T16" fmla="*/ 0 w 62"/>
                <a:gd name="T17" fmla="*/ 4 h 16"/>
                <a:gd name="T18" fmla="*/ 0 w 62"/>
                <a:gd name="T19" fmla="*/ 0 h 16"/>
                <a:gd name="T20" fmla="*/ 5 w 62"/>
                <a:gd name="T21" fmla="*/ 2 h 16"/>
                <a:gd name="T22" fmla="*/ 7 w 62"/>
                <a:gd name="T23" fmla="*/ 4 h 16"/>
                <a:gd name="T24" fmla="*/ 10 w 62"/>
                <a:gd name="T25" fmla="*/ 6 h 16"/>
                <a:gd name="T26" fmla="*/ 14 w 62"/>
                <a:gd name="T27" fmla="*/ 7 h 16"/>
                <a:gd name="T28" fmla="*/ 19 w 62"/>
                <a:gd name="T29" fmla="*/ 8 h 16"/>
                <a:gd name="T30" fmla="*/ 25 w 62"/>
                <a:gd name="T31" fmla="*/ 9 h 16"/>
                <a:gd name="T32" fmla="*/ 31 w 62"/>
                <a:gd name="T33" fmla="*/ 10 h 16"/>
                <a:gd name="T34" fmla="*/ 46 w 62"/>
                <a:gd name="T35" fmla="*/ 8 h 16"/>
                <a:gd name="T36" fmla="*/ 62 w 62"/>
                <a:gd name="T37" fmla="*/ 0 h 16"/>
                <a:gd name="T38" fmla="*/ 62 w 62"/>
                <a:gd name="T39" fmla="*/ 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2" h="16">
                  <a:moveTo>
                    <a:pt x="62" y="4"/>
                  </a:moveTo>
                  <a:lnTo>
                    <a:pt x="55" y="9"/>
                  </a:lnTo>
                  <a:lnTo>
                    <a:pt x="48" y="13"/>
                  </a:lnTo>
                  <a:lnTo>
                    <a:pt x="39" y="15"/>
                  </a:lnTo>
                  <a:lnTo>
                    <a:pt x="31" y="16"/>
                  </a:lnTo>
                  <a:lnTo>
                    <a:pt x="24" y="15"/>
                  </a:lnTo>
                  <a:lnTo>
                    <a:pt x="17" y="14"/>
                  </a:lnTo>
                  <a:lnTo>
                    <a:pt x="8" y="9"/>
                  </a:lnTo>
                  <a:lnTo>
                    <a:pt x="0" y="4"/>
                  </a:lnTo>
                  <a:lnTo>
                    <a:pt x="0" y="0"/>
                  </a:lnTo>
                  <a:lnTo>
                    <a:pt x="5" y="2"/>
                  </a:lnTo>
                  <a:lnTo>
                    <a:pt x="7" y="4"/>
                  </a:lnTo>
                  <a:lnTo>
                    <a:pt x="10" y="6"/>
                  </a:lnTo>
                  <a:lnTo>
                    <a:pt x="14" y="7"/>
                  </a:lnTo>
                  <a:lnTo>
                    <a:pt x="19" y="8"/>
                  </a:lnTo>
                  <a:lnTo>
                    <a:pt x="25" y="9"/>
                  </a:lnTo>
                  <a:lnTo>
                    <a:pt x="31" y="10"/>
                  </a:lnTo>
                  <a:lnTo>
                    <a:pt x="46" y="8"/>
                  </a:lnTo>
                  <a:lnTo>
                    <a:pt x="62" y="0"/>
                  </a:lnTo>
                  <a:lnTo>
                    <a:pt x="6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Freeform 903"/>
            <p:cNvSpPr>
              <a:spLocks/>
            </p:cNvSpPr>
            <p:nvPr/>
          </p:nvSpPr>
          <p:spPr bwMode="auto">
            <a:xfrm>
              <a:off x="1087" y="715"/>
              <a:ext cx="49" cy="29"/>
            </a:xfrm>
            <a:custGeom>
              <a:avLst/>
              <a:gdLst>
                <a:gd name="T0" fmla="*/ 49 w 49"/>
                <a:gd name="T1" fmla="*/ 29 h 29"/>
                <a:gd name="T2" fmla="*/ 0 w 49"/>
                <a:gd name="T3" fmla="*/ 29 h 29"/>
                <a:gd name="T4" fmla="*/ 0 w 49"/>
                <a:gd name="T5" fmla="*/ 23 h 29"/>
                <a:gd name="T6" fmla="*/ 26 w 49"/>
                <a:gd name="T7" fmla="*/ 23 h 29"/>
                <a:gd name="T8" fmla="*/ 14 w 49"/>
                <a:gd name="T9" fmla="*/ 10 h 29"/>
                <a:gd name="T10" fmla="*/ 14 w 49"/>
                <a:gd name="T11" fmla="*/ 1 h 29"/>
                <a:gd name="T12" fmla="*/ 26 w 49"/>
                <a:gd name="T13" fmla="*/ 15 h 29"/>
                <a:gd name="T14" fmla="*/ 49 w 49"/>
                <a:gd name="T15" fmla="*/ 0 h 29"/>
                <a:gd name="T16" fmla="*/ 49 w 49"/>
                <a:gd name="T17" fmla="*/ 7 h 29"/>
                <a:gd name="T18" fmla="*/ 31 w 49"/>
                <a:gd name="T19" fmla="*/ 19 h 29"/>
                <a:gd name="T20" fmla="*/ 35 w 49"/>
                <a:gd name="T21" fmla="*/ 23 h 29"/>
                <a:gd name="T22" fmla="*/ 49 w 49"/>
                <a:gd name="T23" fmla="*/ 23 h 29"/>
                <a:gd name="T24" fmla="*/ 49 w 49"/>
                <a:gd name="T2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9" h="29">
                  <a:moveTo>
                    <a:pt x="49" y="29"/>
                  </a:moveTo>
                  <a:lnTo>
                    <a:pt x="0" y="29"/>
                  </a:lnTo>
                  <a:lnTo>
                    <a:pt x="0" y="23"/>
                  </a:lnTo>
                  <a:lnTo>
                    <a:pt x="26" y="23"/>
                  </a:lnTo>
                  <a:lnTo>
                    <a:pt x="14" y="10"/>
                  </a:lnTo>
                  <a:lnTo>
                    <a:pt x="14" y="1"/>
                  </a:lnTo>
                  <a:lnTo>
                    <a:pt x="26" y="15"/>
                  </a:lnTo>
                  <a:lnTo>
                    <a:pt x="49" y="0"/>
                  </a:lnTo>
                  <a:lnTo>
                    <a:pt x="49" y="7"/>
                  </a:lnTo>
                  <a:lnTo>
                    <a:pt x="31" y="19"/>
                  </a:lnTo>
                  <a:lnTo>
                    <a:pt x="35" y="23"/>
                  </a:lnTo>
                  <a:lnTo>
                    <a:pt x="49" y="23"/>
                  </a:lnTo>
                  <a:lnTo>
                    <a:pt x="49" y="2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Freeform 904"/>
            <p:cNvSpPr>
              <a:spLocks/>
            </p:cNvSpPr>
            <p:nvPr/>
          </p:nvSpPr>
          <p:spPr bwMode="auto">
            <a:xfrm>
              <a:off x="1100" y="684"/>
              <a:ext cx="36" cy="29"/>
            </a:xfrm>
            <a:custGeom>
              <a:avLst/>
              <a:gdLst>
                <a:gd name="T0" fmla="*/ 24 w 36"/>
                <a:gd name="T1" fmla="*/ 23 h 29"/>
                <a:gd name="T2" fmla="*/ 29 w 36"/>
                <a:gd name="T3" fmla="*/ 21 h 29"/>
                <a:gd name="T4" fmla="*/ 31 w 36"/>
                <a:gd name="T5" fmla="*/ 15 h 29"/>
                <a:gd name="T6" fmla="*/ 29 w 36"/>
                <a:gd name="T7" fmla="*/ 9 h 29"/>
                <a:gd name="T8" fmla="*/ 25 w 36"/>
                <a:gd name="T9" fmla="*/ 6 h 29"/>
                <a:gd name="T10" fmla="*/ 23 w 36"/>
                <a:gd name="T11" fmla="*/ 9 h 29"/>
                <a:gd name="T12" fmla="*/ 22 w 36"/>
                <a:gd name="T13" fmla="*/ 15 h 29"/>
                <a:gd name="T14" fmla="*/ 18 w 36"/>
                <a:gd name="T15" fmla="*/ 23 h 29"/>
                <a:gd name="T16" fmla="*/ 14 w 36"/>
                <a:gd name="T17" fmla="*/ 27 h 29"/>
                <a:gd name="T18" fmla="*/ 10 w 36"/>
                <a:gd name="T19" fmla="*/ 28 h 29"/>
                <a:gd name="T20" fmla="*/ 6 w 36"/>
                <a:gd name="T21" fmla="*/ 27 h 29"/>
                <a:gd name="T22" fmla="*/ 3 w 36"/>
                <a:gd name="T23" fmla="*/ 24 h 29"/>
                <a:gd name="T24" fmla="*/ 1 w 36"/>
                <a:gd name="T25" fmla="*/ 21 h 29"/>
                <a:gd name="T26" fmla="*/ 0 w 36"/>
                <a:gd name="T27" fmla="*/ 16 h 29"/>
                <a:gd name="T28" fmla="*/ 1 w 36"/>
                <a:gd name="T29" fmla="*/ 9 h 29"/>
                <a:gd name="T30" fmla="*/ 5 w 36"/>
                <a:gd name="T31" fmla="*/ 4 h 29"/>
                <a:gd name="T32" fmla="*/ 10 w 36"/>
                <a:gd name="T33" fmla="*/ 3 h 29"/>
                <a:gd name="T34" fmla="*/ 9 w 36"/>
                <a:gd name="T35" fmla="*/ 10 h 29"/>
                <a:gd name="T36" fmla="*/ 6 w 36"/>
                <a:gd name="T37" fmla="*/ 12 h 29"/>
                <a:gd name="T38" fmla="*/ 6 w 36"/>
                <a:gd name="T39" fmla="*/ 18 h 29"/>
                <a:gd name="T40" fmla="*/ 9 w 36"/>
                <a:gd name="T41" fmla="*/ 22 h 29"/>
                <a:gd name="T42" fmla="*/ 11 w 36"/>
                <a:gd name="T43" fmla="*/ 22 h 29"/>
                <a:gd name="T44" fmla="*/ 12 w 36"/>
                <a:gd name="T45" fmla="*/ 21 h 29"/>
                <a:gd name="T46" fmla="*/ 13 w 36"/>
                <a:gd name="T47" fmla="*/ 18 h 29"/>
                <a:gd name="T48" fmla="*/ 16 w 36"/>
                <a:gd name="T49" fmla="*/ 10 h 29"/>
                <a:gd name="T50" fmla="*/ 18 w 36"/>
                <a:gd name="T51" fmla="*/ 4 h 29"/>
                <a:gd name="T52" fmla="*/ 23 w 36"/>
                <a:gd name="T53" fmla="*/ 0 h 29"/>
                <a:gd name="T54" fmla="*/ 28 w 36"/>
                <a:gd name="T55" fmla="*/ 0 h 29"/>
                <a:gd name="T56" fmla="*/ 33 w 36"/>
                <a:gd name="T57" fmla="*/ 4 h 29"/>
                <a:gd name="T58" fmla="*/ 36 w 36"/>
                <a:gd name="T59" fmla="*/ 10 h 29"/>
                <a:gd name="T60" fmla="*/ 36 w 36"/>
                <a:gd name="T61" fmla="*/ 18 h 29"/>
                <a:gd name="T62" fmla="*/ 33 w 36"/>
                <a:gd name="T63" fmla="*/ 24 h 29"/>
                <a:gd name="T64" fmla="*/ 29 w 36"/>
                <a:gd name="T65" fmla="*/ 28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6" h="29">
                  <a:moveTo>
                    <a:pt x="25" y="29"/>
                  </a:moveTo>
                  <a:lnTo>
                    <a:pt x="24" y="23"/>
                  </a:lnTo>
                  <a:lnTo>
                    <a:pt x="28" y="22"/>
                  </a:lnTo>
                  <a:lnTo>
                    <a:pt x="29" y="21"/>
                  </a:lnTo>
                  <a:lnTo>
                    <a:pt x="30" y="17"/>
                  </a:lnTo>
                  <a:lnTo>
                    <a:pt x="31" y="15"/>
                  </a:lnTo>
                  <a:lnTo>
                    <a:pt x="30" y="11"/>
                  </a:lnTo>
                  <a:lnTo>
                    <a:pt x="29" y="9"/>
                  </a:lnTo>
                  <a:lnTo>
                    <a:pt x="28" y="8"/>
                  </a:lnTo>
                  <a:lnTo>
                    <a:pt x="25" y="6"/>
                  </a:lnTo>
                  <a:lnTo>
                    <a:pt x="24" y="8"/>
                  </a:lnTo>
                  <a:lnTo>
                    <a:pt x="23" y="9"/>
                  </a:lnTo>
                  <a:lnTo>
                    <a:pt x="22" y="11"/>
                  </a:lnTo>
                  <a:lnTo>
                    <a:pt x="22" y="15"/>
                  </a:lnTo>
                  <a:lnTo>
                    <a:pt x="19" y="19"/>
                  </a:lnTo>
                  <a:lnTo>
                    <a:pt x="18" y="23"/>
                  </a:lnTo>
                  <a:lnTo>
                    <a:pt x="17" y="25"/>
                  </a:lnTo>
                  <a:lnTo>
                    <a:pt x="14" y="27"/>
                  </a:lnTo>
                  <a:lnTo>
                    <a:pt x="12" y="28"/>
                  </a:lnTo>
                  <a:lnTo>
                    <a:pt x="10" y="28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4"/>
                  </a:lnTo>
                  <a:lnTo>
                    <a:pt x="1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0" y="3"/>
                  </a:lnTo>
                  <a:lnTo>
                    <a:pt x="11" y="9"/>
                  </a:lnTo>
                  <a:lnTo>
                    <a:pt x="9" y="10"/>
                  </a:lnTo>
                  <a:lnTo>
                    <a:pt x="7" y="11"/>
                  </a:lnTo>
                  <a:lnTo>
                    <a:pt x="6" y="12"/>
                  </a:lnTo>
                  <a:lnTo>
                    <a:pt x="6" y="16"/>
                  </a:lnTo>
                  <a:lnTo>
                    <a:pt x="6" y="18"/>
                  </a:lnTo>
                  <a:lnTo>
                    <a:pt x="7" y="21"/>
                  </a:lnTo>
                  <a:lnTo>
                    <a:pt x="9" y="22"/>
                  </a:lnTo>
                  <a:lnTo>
                    <a:pt x="10" y="22"/>
                  </a:lnTo>
                  <a:lnTo>
                    <a:pt x="11" y="22"/>
                  </a:lnTo>
                  <a:lnTo>
                    <a:pt x="11" y="22"/>
                  </a:lnTo>
                  <a:lnTo>
                    <a:pt x="12" y="21"/>
                  </a:lnTo>
                  <a:lnTo>
                    <a:pt x="13" y="19"/>
                  </a:lnTo>
                  <a:lnTo>
                    <a:pt x="13" y="18"/>
                  </a:lnTo>
                  <a:lnTo>
                    <a:pt x="14" y="15"/>
                  </a:lnTo>
                  <a:lnTo>
                    <a:pt x="16" y="10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20" y="2"/>
                  </a:lnTo>
                  <a:lnTo>
                    <a:pt x="23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1" y="2"/>
                  </a:lnTo>
                  <a:lnTo>
                    <a:pt x="33" y="4"/>
                  </a:lnTo>
                  <a:lnTo>
                    <a:pt x="35" y="8"/>
                  </a:lnTo>
                  <a:lnTo>
                    <a:pt x="36" y="10"/>
                  </a:lnTo>
                  <a:lnTo>
                    <a:pt x="36" y="15"/>
                  </a:lnTo>
                  <a:lnTo>
                    <a:pt x="36" y="18"/>
                  </a:lnTo>
                  <a:lnTo>
                    <a:pt x="35" y="22"/>
                  </a:lnTo>
                  <a:lnTo>
                    <a:pt x="33" y="24"/>
                  </a:lnTo>
                  <a:lnTo>
                    <a:pt x="31" y="27"/>
                  </a:lnTo>
                  <a:lnTo>
                    <a:pt x="29" y="28"/>
                  </a:lnTo>
                  <a:lnTo>
                    <a:pt x="25" y="2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Freeform 905"/>
            <p:cNvSpPr>
              <a:spLocks noEditPoints="1"/>
            </p:cNvSpPr>
            <p:nvPr/>
          </p:nvSpPr>
          <p:spPr bwMode="auto">
            <a:xfrm>
              <a:off x="1087" y="670"/>
              <a:ext cx="49" cy="7"/>
            </a:xfrm>
            <a:custGeom>
              <a:avLst/>
              <a:gdLst>
                <a:gd name="T0" fmla="*/ 7 w 49"/>
                <a:gd name="T1" fmla="*/ 7 h 7"/>
                <a:gd name="T2" fmla="*/ 0 w 49"/>
                <a:gd name="T3" fmla="*/ 7 h 7"/>
                <a:gd name="T4" fmla="*/ 0 w 49"/>
                <a:gd name="T5" fmla="*/ 0 h 7"/>
                <a:gd name="T6" fmla="*/ 7 w 49"/>
                <a:gd name="T7" fmla="*/ 0 h 7"/>
                <a:gd name="T8" fmla="*/ 7 w 49"/>
                <a:gd name="T9" fmla="*/ 7 h 7"/>
                <a:gd name="T10" fmla="*/ 49 w 49"/>
                <a:gd name="T11" fmla="*/ 7 h 7"/>
                <a:gd name="T12" fmla="*/ 14 w 49"/>
                <a:gd name="T13" fmla="*/ 7 h 7"/>
                <a:gd name="T14" fmla="*/ 14 w 49"/>
                <a:gd name="T15" fmla="*/ 0 h 7"/>
                <a:gd name="T16" fmla="*/ 49 w 49"/>
                <a:gd name="T17" fmla="*/ 0 h 7"/>
                <a:gd name="T18" fmla="*/ 49 w 49"/>
                <a:gd name="T1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7">
                  <a:moveTo>
                    <a:pt x="7" y="7"/>
                  </a:moveTo>
                  <a:lnTo>
                    <a:pt x="0" y="7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7"/>
                  </a:lnTo>
                  <a:close/>
                  <a:moveTo>
                    <a:pt x="49" y="7"/>
                  </a:moveTo>
                  <a:lnTo>
                    <a:pt x="14" y="7"/>
                  </a:lnTo>
                  <a:lnTo>
                    <a:pt x="14" y="0"/>
                  </a:lnTo>
                  <a:lnTo>
                    <a:pt x="49" y="0"/>
                  </a:lnTo>
                  <a:lnTo>
                    <a:pt x="49" y="7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Freeform 906"/>
            <p:cNvSpPr>
              <a:spLocks/>
            </p:cNvSpPr>
            <p:nvPr/>
          </p:nvSpPr>
          <p:spPr bwMode="auto">
            <a:xfrm>
              <a:off x="1087" y="649"/>
              <a:ext cx="62" cy="16"/>
            </a:xfrm>
            <a:custGeom>
              <a:avLst/>
              <a:gdLst>
                <a:gd name="T0" fmla="*/ 62 w 62"/>
                <a:gd name="T1" fmla="*/ 12 h 16"/>
                <a:gd name="T2" fmla="*/ 62 w 62"/>
                <a:gd name="T3" fmla="*/ 16 h 16"/>
                <a:gd name="T4" fmla="*/ 46 w 62"/>
                <a:gd name="T5" fmla="*/ 9 h 16"/>
                <a:gd name="T6" fmla="*/ 31 w 62"/>
                <a:gd name="T7" fmla="*/ 7 h 16"/>
                <a:gd name="T8" fmla="*/ 25 w 62"/>
                <a:gd name="T9" fmla="*/ 7 h 16"/>
                <a:gd name="T10" fmla="*/ 19 w 62"/>
                <a:gd name="T11" fmla="*/ 8 h 16"/>
                <a:gd name="T12" fmla="*/ 14 w 62"/>
                <a:gd name="T13" fmla="*/ 9 h 16"/>
                <a:gd name="T14" fmla="*/ 10 w 62"/>
                <a:gd name="T15" fmla="*/ 11 h 16"/>
                <a:gd name="T16" fmla="*/ 7 w 62"/>
                <a:gd name="T17" fmla="*/ 12 h 16"/>
                <a:gd name="T18" fmla="*/ 5 w 62"/>
                <a:gd name="T19" fmla="*/ 14 h 16"/>
                <a:gd name="T20" fmla="*/ 0 w 62"/>
                <a:gd name="T21" fmla="*/ 16 h 16"/>
                <a:gd name="T22" fmla="*/ 0 w 62"/>
                <a:gd name="T23" fmla="*/ 12 h 16"/>
                <a:gd name="T24" fmla="*/ 8 w 62"/>
                <a:gd name="T25" fmla="*/ 7 h 16"/>
                <a:gd name="T26" fmla="*/ 17 w 62"/>
                <a:gd name="T27" fmla="*/ 2 h 16"/>
                <a:gd name="T28" fmla="*/ 24 w 62"/>
                <a:gd name="T29" fmla="*/ 1 h 16"/>
                <a:gd name="T30" fmla="*/ 31 w 62"/>
                <a:gd name="T31" fmla="*/ 0 h 16"/>
                <a:gd name="T32" fmla="*/ 39 w 62"/>
                <a:gd name="T33" fmla="*/ 1 h 16"/>
                <a:gd name="T34" fmla="*/ 48 w 62"/>
                <a:gd name="T35" fmla="*/ 3 h 16"/>
                <a:gd name="T36" fmla="*/ 55 w 62"/>
                <a:gd name="T37" fmla="*/ 7 h 16"/>
                <a:gd name="T38" fmla="*/ 62 w 62"/>
                <a:gd name="T39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2" h="16">
                  <a:moveTo>
                    <a:pt x="62" y="12"/>
                  </a:moveTo>
                  <a:lnTo>
                    <a:pt x="62" y="16"/>
                  </a:lnTo>
                  <a:lnTo>
                    <a:pt x="46" y="9"/>
                  </a:lnTo>
                  <a:lnTo>
                    <a:pt x="31" y="7"/>
                  </a:lnTo>
                  <a:lnTo>
                    <a:pt x="25" y="7"/>
                  </a:lnTo>
                  <a:lnTo>
                    <a:pt x="19" y="8"/>
                  </a:lnTo>
                  <a:lnTo>
                    <a:pt x="14" y="9"/>
                  </a:lnTo>
                  <a:lnTo>
                    <a:pt x="10" y="11"/>
                  </a:lnTo>
                  <a:lnTo>
                    <a:pt x="7" y="12"/>
                  </a:lnTo>
                  <a:lnTo>
                    <a:pt x="5" y="14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8" y="7"/>
                  </a:lnTo>
                  <a:lnTo>
                    <a:pt x="17" y="2"/>
                  </a:lnTo>
                  <a:lnTo>
                    <a:pt x="24" y="1"/>
                  </a:lnTo>
                  <a:lnTo>
                    <a:pt x="31" y="0"/>
                  </a:lnTo>
                  <a:lnTo>
                    <a:pt x="39" y="1"/>
                  </a:lnTo>
                  <a:lnTo>
                    <a:pt x="48" y="3"/>
                  </a:lnTo>
                  <a:lnTo>
                    <a:pt x="55" y="7"/>
                  </a:lnTo>
                  <a:lnTo>
                    <a:pt x="62" y="12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" name="Freeform 3"/>
          <p:cNvSpPr>
            <a:spLocks/>
          </p:cNvSpPr>
          <p:nvPr/>
        </p:nvSpPr>
        <p:spPr bwMode="auto">
          <a:xfrm>
            <a:off x="3040698" y="925195"/>
            <a:ext cx="355600" cy="819150"/>
          </a:xfrm>
          <a:custGeom>
            <a:avLst/>
            <a:gdLst>
              <a:gd name="T0" fmla="*/ 560 w 560"/>
              <a:gd name="T1" fmla="*/ 0 h 1290"/>
              <a:gd name="T2" fmla="*/ 530 w 560"/>
              <a:gd name="T3" fmla="*/ 240 h 1290"/>
              <a:gd name="T4" fmla="*/ 430 w 560"/>
              <a:gd name="T5" fmla="*/ 650 h 1290"/>
              <a:gd name="T6" fmla="*/ 210 w 560"/>
              <a:gd name="T7" fmla="*/ 1060 h 1290"/>
              <a:gd name="T8" fmla="*/ 0 w 560"/>
              <a:gd name="T9" fmla="*/ 1290 h 12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60" h="1290">
                <a:moveTo>
                  <a:pt x="560" y="0"/>
                </a:moveTo>
                <a:cubicBezTo>
                  <a:pt x="556" y="66"/>
                  <a:pt x="552" y="132"/>
                  <a:pt x="530" y="240"/>
                </a:cubicBezTo>
                <a:cubicBezTo>
                  <a:pt x="508" y="348"/>
                  <a:pt x="483" y="513"/>
                  <a:pt x="430" y="650"/>
                </a:cubicBezTo>
                <a:cubicBezTo>
                  <a:pt x="377" y="787"/>
                  <a:pt x="282" y="953"/>
                  <a:pt x="210" y="1060"/>
                </a:cubicBezTo>
                <a:cubicBezTo>
                  <a:pt x="138" y="1167"/>
                  <a:pt x="69" y="1228"/>
                  <a:pt x="0" y="129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12787"/>
          <p:cNvSpPr txBox="1">
            <a:spLocks noChangeArrowheads="1"/>
          </p:cNvSpPr>
          <p:nvPr/>
        </p:nvSpPr>
        <p:spPr bwMode="auto">
          <a:xfrm>
            <a:off x="3872548" y="798195"/>
            <a:ext cx="8064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Allowable stress</a:t>
            </a:r>
          </a:p>
        </p:txBody>
      </p:sp>
      <p:cxnSp>
        <p:nvCxnSpPr>
          <p:cNvPr id="6" name="Line 12788"/>
          <p:cNvCxnSpPr>
            <a:cxnSpLocks noChangeShapeType="1"/>
          </p:cNvCxnSpPr>
          <p:nvPr/>
        </p:nvCxnSpPr>
        <p:spPr bwMode="auto">
          <a:xfrm flipH="1">
            <a:off x="3370898" y="1039495"/>
            <a:ext cx="641350" cy="1460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Text Box 12789"/>
          <p:cNvSpPr txBox="1">
            <a:spLocks noChangeArrowheads="1"/>
          </p:cNvSpPr>
          <p:nvPr/>
        </p:nvSpPr>
        <p:spPr bwMode="auto">
          <a:xfrm>
            <a:off x="3288348" y="1513840"/>
            <a:ext cx="800100" cy="349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Acceptable region</a:t>
            </a:r>
          </a:p>
        </p:txBody>
      </p:sp>
      <p:grpSp>
        <p:nvGrpSpPr>
          <p:cNvPr id="912" name="Group 911"/>
          <p:cNvGrpSpPr>
            <a:grpSpLocks/>
          </p:cNvGrpSpPr>
          <p:nvPr/>
        </p:nvGrpSpPr>
        <p:grpSpPr bwMode="auto">
          <a:xfrm>
            <a:off x="1989773" y="2928938"/>
            <a:ext cx="2689225" cy="1733063"/>
            <a:chOff x="1800" y="1440"/>
            <a:chExt cx="4235" cy="3108"/>
          </a:xfrm>
        </p:grpSpPr>
        <p:cxnSp>
          <p:nvCxnSpPr>
            <p:cNvPr id="913" name="Line 12761"/>
            <p:cNvCxnSpPr>
              <a:cxnSpLocks noChangeAspect="1" noChangeShapeType="1"/>
            </p:cNvCxnSpPr>
            <p:nvPr/>
          </p:nvCxnSpPr>
          <p:spPr bwMode="auto">
            <a:xfrm>
              <a:off x="2057" y="4161"/>
              <a:ext cx="37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4" name="Line 12762"/>
            <p:cNvCxnSpPr>
              <a:cxnSpLocks noChangeAspect="1" noChangeShapeType="1"/>
            </p:cNvCxnSpPr>
            <p:nvPr/>
          </p:nvCxnSpPr>
          <p:spPr bwMode="auto">
            <a:xfrm flipV="1">
              <a:off x="2057" y="1519"/>
              <a:ext cx="0" cy="265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15" name="Freeform 914"/>
            <p:cNvSpPr>
              <a:spLocks noChangeAspect="1"/>
            </p:cNvSpPr>
            <p:nvPr/>
          </p:nvSpPr>
          <p:spPr bwMode="auto">
            <a:xfrm>
              <a:off x="2057" y="1782"/>
              <a:ext cx="2912" cy="1578"/>
            </a:xfrm>
            <a:custGeom>
              <a:avLst/>
              <a:gdLst>
                <a:gd name="T0" fmla="*/ 0 w 2422"/>
                <a:gd name="T1" fmla="*/ 974 h 1312"/>
                <a:gd name="T2" fmla="*/ 387 w 2422"/>
                <a:gd name="T3" fmla="*/ 1345 h 1312"/>
                <a:gd name="T4" fmla="*/ 992 w 2422"/>
                <a:gd name="T5" fmla="*/ 1543 h 1312"/>
                <a:gd name="T6" fmla="*/ 1622 w 2422"/>
                <a:gd name="T7" fmla="*/ 1525 h 1312"/>
                <a:gd name="T8" fmla="*/ 2110 w 2422"/>
                <a:gd name="T9" fmla="*/ 1227 h 1312"/>
                <a:gd name="T10" fmla="*/ 2497 w 2422"/>
                <a:gd name="T11" fmla="*/ 794 h 1312"/>
                <a:gd name="T12" fmla="*/ 2912 w 2422"/>
                <a:gd name="T13" fmla="*/ 0 h 13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22" h="1312">
                  <a:moveTo>
                    <a:pt x="0" y="810"/>
                  </a:moveTo>
                  <a:cubicBezTo>
                    <a:pt x="92" y="924"/>
                    <a:pt x="185" y="1039"/>
                    <a:pt x="322" y="1118"/>
                  </a:cubicBezTo>
                  <a:cubicBezTo>
                    <a:pt x="459" y="1197"/>
                    <a:pt x="654" y="1258"/>
                    <a:pt x="825" y="1283"/>
                  </a:cubicBezTo>
                  <a:cubicBezTo>
                    <a:pt x="996" y="1308"/>
                    <a:pt x="1194" y="1312"/>
                    <a:pt x="1349" y="1268"/>
                  </a:cubicBezTo>
                  <a:cubicBezTo>
                    <a:pt x="1504" y="1224"/>
                    <a:pt x="1634" y="1121"/>
                    <a:pt x="1755" y="1020"/>
                  </a:cubicBezTo>
                  <a:cubicBezTo>
                    <a:pt x="1876" y="919"/>
                    <a:pt x="1966" y="830"/>
                    <a:pt x="2077" y="660"/>
                  </a:cubicBezTo>
                  <a:cubicBezTo>
                    <a:pt x="2188" y="490"/>
                    <a:pt x="2305" y="245"/>
                    <a:pt x="2422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16" name="Line 12764"/>
            <p:cNvCxnSpPr>
              <a:cxnSpLocks noChangeAspect="1" noChangeShapeType="1"/>
            </p:cNvCxnSpPr>
            <p:nvPr/>
          </p:nvCxnSpPr>
          <p:spPr bwMode="auto">
            <a:xfrm rot="-242076">
              <a:off x="2830" y="3202"/>
              <a:ext cx="2294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7" name="Line 12765"/>
            <p:cNvCxnSpPr>
              <a:cxnSpLocks noChangeAspect="1" noChangeShapeType="1"/>
            </p:cNvCxnSpPr>
            <p:nvPr/>
          </p:nvCxnSpPr>
          <p:spPr bwMode="auto">
            <a:xfrm>
              <a:off x="2831" y="3289"/>
              <a:ext cx="2318" cy="2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8" name="Line 12766"/>
            <p:cNvCxnSpPr>
              <a:cxnSpLocks noChangeAspect="1" noChangeShapeType="1"/>
            </p:cNvCxnSpPr>
            <p:nvPr/>
          </p:nvCxnSpPr>
          <p:spPr bwMode="auto">
            <a:xfrm flipV="1">
              <a:off x="2831" y="3107"/>
              <a:ext cx="2272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9" name="Line 12767"/>
            <p:cNvCxnSpPr>
              <a:cxnSpLocks noChangeAspect="1" noChangeShapeType="1"/>
            </p:cNvCxnSpPr>
            <p:nvPr/>
          </p:nvCxnSpPr>
          <p:spPr bwMode="auto">
            <a:xfrm flipV="1">
              <a:off x="2831" y="2622"/>
              <a:ext cx="2291" cy="6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0" name="Line 12768"/>
            <p:cNvCxnSpPr>
              <a:cxnSpLocks noChangeAspect="1" noChangeShapeType="1"/>
            </p:cNvCxnSpPr>
            <p:nvPr/>
          </p:nvCxnSpPr>
          <p:spPr bwMode="auto">
            <a:xfrm>
              <a:off x="2831" y="3288"/>
              <a:ext cx="0" cy="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1" name="Line 12769"/>
            <p:cNvCxnSpPr>
              <a:cxnSpLocks noChangeAspect="1" noChangeShapeType="1"/>
            </p:cNvCxnSpPr>
            <p:nvPr/>
          </p:nvCxnSpPr>
          <p:spPr bwMode="auto">
            <a:xfrm>
              <a:off x="3009" y="3332"/>
              <a:ext cx="0" cy="8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2" name="Line 12770"/>
            <p:cNvCxnSpPr>
              <a:cxnSpLocks noChangeAspect="1" noChangeShapeType="1"/>
            </p:cNvCxnSpPr>
            <p:nvPr/>
          </p:nvCxnSpPr>
          <p:spPr bwMode="auto">
            <a:xfrm>
              <a:off x="3381" y="3342"/>
              <a:ext cx="0" cy="8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3" name="Line 12771"/>
            <p:cNvCxnSpPr>
              <a:cxnSpLocks noChangeAspect="1" noChangeShapeType="1"/>
            </p:cNvCxnSpPr>
            <p:nvPr/>
          </p:nvCxnSpPr>
          <p:spPr bwMode="auto">
            <a:xfrm flipH="1">
              <a:off x="3900" y="3216"/>
              <a:ext cx="9" cy="9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4" name="Line 12772"/>
            <p:cNvCxnSpPr>
              <a:cxnSpLocks noChangeAspect="1" noChangeShapeType="1"/>
            </p:cNvCxnSpPr>
            <p:nvPr/>
          </p:nvCxnSpPr>
          <p:spPr bwMode="auto">
            <a:xfrm>
              <a:off x="4333" y="2845"/>
              <a:ext cx="0" cy="13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5" name="Text Box 12773"/>
            <p:cNvSpPr txBox="1">
              <a:spLocks noChangeArrowheads="1"/>
            </p:cNvSpPr>
            <p:nvPr/>
          </p:nvSpPr>
          <p:spPr bwMode="auto">
            <a:xfrm>
              <a:off x="1800" y="1440"/>
              <a:ext cx="210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926" name="Text Box 12774"/>
            <p:cNvSpPr txBox="1">
              <a:spLocks noChangeArrowheads="1"/>
            </p:cNvSpPr>
            <p:nvPr/>
          </p:nvSpPr>
          <p:spPr bwMode="auto">
            <a:xfrm>
              <a:off x="2692" y="4166"/>
              <a:ext cx="218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0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927" name="Text Box 12775"/>
            <p:cNvSpPr txBox="1">
              <a:spLocks noChangeArrowheads="1"/>
            </p:cNvSpPr>
            <p:nvPr/>
          </p:nvSpPr>
          <p:spPr bwMode="auto">
            <a:xfrm>
              <a:off x="2932" y="4166"/>
              <a:ext cx="218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928" name="Text Box 12776"/>
            <p:cNvSpPr txBox="1">
              <a:spLocks noChangeArrowheads="1"/>
            </p:cNvSpPr>
            <p:nvPr/>
          </p:nvSpPr>
          <p:spPr bwMode="auto">
            <a:xfrm>
              <a:off x="3276" y="4166"/>
              <a:ext cx="218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929" name="Text Box 12777"/>
            <p:cNvSpPr txBox="1">
              <a:spLocks noChangeArrowheads="1"/>
            </p:cNvSpPr>
            <p:nvPr/>
          </p:nvSpPr>
          <p:spPr bwMode="auto">
            <a:xfrm>
              <a:off x="3796" y="4166"/>
              <a:ext cx="218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930" name="Text Box 12778"/>
            <p:cNvSpPr txBox="1">
              <a:spLocks noChangeArrowheads="1"/>
            </p:cNvSpPr>
            <p:nvPr/>
          </p:nvSpPr>
          <p:spPr bwMode="auto">
            <a:xfrm>
              <a:off x="4220" y="4166"/>
              <a:ext cx="218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4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931" name="Text Box 12779"/>
            <p:cNvSpPr txBox="1">
              <a:spLocks noChangeArrowheads="1"/>
            </p:cNvSpPr>
            <p:nvPr/>
          </p:nvSpPr>
          <p:spPr bwMode="auto">
            <a:xfrm>
              <a:off x="5792" y="4173"/>
              <a:ext cx="218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932" name="Text Box 12780"/>
            <p:cNvSpPr txBox="1">
              <a:spLocks noChangeArrowheads="1"/>
            </p:cNvSpPr>
            <p:nvPr/>
          </p:nvSpPr>
          <p:spPr bwMode="auto">
            <a:xfrm>
              <a:off x="5145" y="2375"/>
              <a:ext cx="890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(d</a:t>
              </a: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/d</a:t>
              </a: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)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4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933" name="Text Box 12781"/>
            <p:cNvSpPr txBox="1">
              <a:spLocks noChangeArrowheads="1"/>
            </p:cNvSpPr>
            <p:nvPr/>
          </p:nvSpPr>
          <p:spPr bwMode="auto">
            <a:xfrm>
              <a:off x="5145" y="2871"/>
              <a:ext cx="836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(d</a:t>
              </a: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/d</a:t>
              </a: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)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934" name="Text Box 12782"/>
            <p:cNvSpPr txBox="1">
              <a:spLocks noChangeArrowheads="1"/>
            </p:cNvSpPr>
            <p:nvPr/>
          </p:nvSpPr>
          <p:spPr bwMode="auto">
            <a:xfrm>
              <a:off x="5145" y="3311"/>
              <a:ext cx="866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(d</a:t>
              </a: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/d</a:t>
              </a: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)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935" name="Text Box 12783"/>
            <p:cNvSpPr txBox="1">
              <a:spLocks noChangeArrowheads="1"/>
            </p:cNvSpPr>
            <p:nvPr/>
          </p:nvSpPr>
          <p:spPr bwMode="auto">
            <a:xfrm>
              <a:off x="5145" y="3751"/>
              <a:ext cx="853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(d</a:t>
              </a: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/d</a:t>
              </a: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)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936" name="Group 935"/>
          <p:cNvGrpSpPr>
            <a:grpSpLocks/>
          </p:cNvGrpSpPr>
          <p:nvPr/>
        </p:nvGrpSpPr>
        <p:grpSpPr bwMode="auto">
          <a:xfrm>
            <a:off x="2123123" y="4987650"/>
            <a:ext cx="2802572" cy="3827432"/>
            <a:chOff x="7959" y="8690"/>
            <a:chExt cx="3771" cy="5150"/>
          </a:xfrm>
        </p:grpSpPr>
        <p:sp>
          <p:nvSpPr>
            <p:cNvPr id="937" name="Freeform 936"/>
            <p:cNvSpPr>
              <a:spLocks/>
            </p:cNvSpPr>
            <p:nvPr/>
          </p:nvSpPr>
          <p:spPr bwMode="auto">
            <a:xfrm>
              <a:off x="10495" y="12609"/>
              <a:ext cx="923" cy="265"/>
            </a:xfrm>
            <a:custGeom>
              <a:avLst/>
              <a:gdLst>
                <a:gd name="T0" fmla="*/ 0 w 923"/>
                <a:gd name="T1" fmla="*/ 265 h 255"/>
                <a:gd name="T2" fmla="*/ 923 w 923"/>
                <a:gd name="T3" fmla="*/ 265 h 255"/>
                <a:gd name="T4" fmla="*/ 923 w 923"/>
                <a:gd name="T5" fmla="*/ 0 h 25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23" h="255">
                  <a:moveTo>
                    <a:pt x="0" y="255"/>
                  </a:moveTo>
                  <a:lnTo>
                    <a:pt x="923" y="255"/>
                  </a:lnTo>
                  <a:lnTo>
                    <a:pt x="923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8" name="AutoShape 12732"/>
            <p:cNvSpPr>
              <a:spLocks noChangeArrowheads="1"/>
            </p:cNvSpPr>
            <p:nvPr/>
          </p:nvSpPr>
          <p:spPr bwMode="auto">
            <a:xfrm>
              <a:off x="8059" y="8690"/>
              <a:ext cx="2362" cy="520"/>
            </a:xfrm>
            <a:prstGeom prst="flowChartTerminator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9" name="AutoShape 12733"/>
            <p:cNvSpPr>
              <a:spLocks noChangeArrowheads="1"/>
            </p:cNvSpPr>
            <p:nvPr/>
          </p:nvSpPr>
          <p:spPr bwMode="auto">
            <a:xfrm>
              <a:off x="7959" y="12505"/>
              <a:ext cx="2552" cy="740"/>
            </a:xfrm>
            <a:prstGeom prst="diamond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0" name="AutoShape 12734"/>
            <p:cNvSpPr>
              <a:spLocks noChangeArrowheads="1"/>
            </p:cNvSpPr>
            <p:nvPr/>
          </p:nvSpPr>
          <p:spPr bwMode="auto">
            <a:xfrm>
              <a:off x="8059" y="13480"/>
              <a:ext cx="2362" cy="360"/>
            </a:xfrm>
            <a:prstGeom prst="flowChartTerminator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1" name="AutoShape 12735"/>
            <p:cNvSpPr>
              <a:spLocks noChangeArrowheads="1"/>
            </p:cNvSpPr>
            <p:nvPr/>
          </p:nvSpPr>
          <p:spPr bwMode="auto">
            <a:xfrm>
              <a:off x="8080" y="9354"/>
              <a:ext cx="2360" cy="330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2" name="AutoShape 12736"/>
            <p:cNvSpPr>
              <a:spLocks noChangeArrowheads="1"/>
            </p:cNvSpPr>
            <p:nvPr/>
          </p:nvSpPr>
          <p:spPr bwMode="auto">
            <a:xfrm>
              <a:off x="8080" y="9858"/>
              <a:ext cx="2360" cy="330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3" name="AutoShape 12737"/>
            <p:cNvSpPr>
              <a:spLocks noChangeArrowheads="1"/>
            </p:cNvSpPr>
            <p:nvPr/>
          </p:nvSpPr>
          <p:spPr bwMode="auto">
            <a:xfrm>
              <a:off x="8060" y="10342"/>
              <a:ext cx="2360" cy="550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4" name="AutoShape 12738"/>
            <p:cNvSpPr>
              <a:spLocks noChangeArrowheads="1"/>
            </p:cNvSpPr>
            <p:nvPr/>
          </p:nvSpPr>
          <p:spPr bwMode="auto">
            <a:xfrm>
              <a:off x="8060" y="11137"/>
              <a:ext cx="2360" cy="540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5" name="AutoShape 12739"/>
            <p:cNvSpPr>
              <a:spLocks noChangeArrowheads="1"/>
            </p:cNvSpPr>
            <p:nvPr/>
          </p:nvSpPr>
          <p:spPr bwMode="auto">
            <a:xfrm>
              <a:off x="8060" y="11821"/>
              <a:ext cx="2360" cy="540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6" name="AutoShape 12740"/>
            <p:cNvSpPr>
              <a:spLocks noChangeArrowheads="1"/>
            </p:cNvSpPr>
            <p:nvPr/>
          </p:nvSpPr>
          <p:spPr bwMode="auto">
            <a:xfrm rot="-5400000">
              <a:off x="10735" y="11630"/>
              <a:ext cx="1450" cy="540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7" name="Text Box 12741"/>
            <p:cNvSpPr txBox="1">
              <a:spLocks noChangeArrowheads="1"/>
            </p:cNvSpPr>
            <p:nvPr/>
          </p:nvSpPr>
          <p:spPr bwMode="auto">
            <a:xfrm>
              <a:off x="9170" y="13230"/>
              <a:ext cx="58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Yes</a:t>
              </a:r>
            </a:p>
          </p:txBody>
        </p:sp>
        <p:sp>
          <p:nvSpPr>
            <p:cNvPr id="948" name="Text Box 12742"/>
            <p:cNvSpPr txBox="1">
              <a:spLocks noChangeArrowheads="1"/>
            </p:cNvSpPr>
            <p:nvPr/>
          </p:nvSpPr>
          <p:spPr bwMode="auto">
            <a:xfrm>
              <a:off x="10670" y="12900"/>
              <a:ext cx="58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No</a:t>
              </a:r>
            </a:p>
          </p:txBody>
        </p:sp>
        <p:sp>
          <p:nvSpPr>
            <p:cNvPr id="949" name="Text Box 12743"/>
            <p:cNvSpPr txBox="1">
              <a:spLocks noChangeArrowheads="1"/>
            </p:cNvSpPr>
            <p:nvPr/>
          </p:nvSpPr>
          <p:spPr bwMode="auto">
            <a:xfrm>
              <a:off x="8190" y="8740"/>
              <a:ext cx="2100" cy="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Physical engineering problem</a:t>
              </a:r>
            </a:p>
          </p:txBody>
        </p:sp>
        <p:sp>
          <p:nvSpPr>
            <p:cNvPr id="950" name="Text Box 12744"/>
            <p:cNvSpPr txBox="1">
              <a:spLocks noChangeArrowheads="1"/>
            </p:cNvSpPr>
            <p:nvPr/>
          </p:nvSpPr>
          <p:spPr bwMode="auto">
            <a:xfrm>
              <a:off x="8190" y="9414"/>
              <a:ext cx="21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Structural modeling</a:t>
              </a:r>
            </a:p>
          </p:txBody>
        </p:sp>
        <p:sp>
          <p:nvSpPr>
            <p:cNvPr id="951" name="Text Box 12745"/>
            <p:cNvSpPr txBox="1">
              <a:spLocks noChangeArrowheads="1"/>
            </p:cNvSpPr>
            <p:nvPr/>
          </p:nvSpPr>
          <p:spPr bwMode="auto">
            <a:xfrm>
              <a:off x="8125" y="9898"/>
              <a:ext cx="2230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Design parameterization</a:t>
              </a:r>
            </a:p>
          </p:txBody>
        </p:sp>
        <p:sp>
          <p:nvSpPr>
            <p:cNvPr id="952" name="Text Box 12746"/>
            <p:cNvSpPr txBox="1">
              <a:spLocks noChangeArrowheads="1"/>
            </p:cNvSpPr>
            <p:nvPr/>
          </p:nvSpPr>
          <p:spPr bwMode="auto">
            <a:xfrm>
              <a:off x="8190" y="10392"/>
              <a:ext cx="2100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Performance definition</a:t>
              </a:r>
              <a:b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</a:b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(objective, constraints)</a:t>
              </a:r>
            </a:p>
          </p:txBody>
        </p:sp>
        <p:sp>
          <p:nvSpPr>
            <p:cNvPr id="953" name="Text Box 12747"/>
            <p:cNvSpPr txBox="1">
              <a:spLocks noChangeArrowheads="1"/>
            </p:cNvSpPr>
            <p:nvPr/>
          </p:nvSpPr>
          <p:spPr bwMode="auto">
            <a:xfrm>
              <a:off x="8190" y="11187"/>
              <a:ext cx="2100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Structural analysis</a:t>
              </a:r>
              <a:b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</a:b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(FEM, BEM, CFD…)</a:t>
              </a:r>
            </a:p>
          </p:txBody>
        </p:sp>
        <p:sp>
          <p:nvSpPr>
            <p:cNvPr id="954" name="Text Box 12748"/>
            <p:cNvSpPr txBox="1">
              <a:spLocks noChangeArrowheads="1"/>
            </p:cNvSpPr>
            <p:nvPr/>
          </p:nvSpPr>
          <p:spPr bwMode="auto">
            <a:xfrm>
              <a:off x="8190" y="11871"/>
              <a:ext cx="2100" cy="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Design sensitivity      analysis</a:t>
              </a:r>
            </a:p>
          </p:txBody>
        </p:sp>
        <p:sp>
          <p:nvSpPr>
            <p:cNvPr id="955" name="Text Box 12749"/>
            <p:cNvSpPr txBox="1">
              <a:spLocks noChangeArrowheads="1"/>
            </p:cNvSpPr>
            <p:nvPr/>
          </p:nvSpPr>
          <p:spPr bwMode="auto">
            <a:xfrm>
              <a:off x="11225" y="11265"/>
              <a:ext cx="480" cy="1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Structural model update</a:t>
              </a:r>
            </a:p>
          </p:txBody>
        </p:sp>
        <p:sp>
          <p:nvSpPr>
            <p:cNvPr id="956" name="Text Box 12750"/>
            <p:cNvSpPr txBox="1">
              <a:spLocks noChangeArrowheads="1"/>
            </p:cNvSpPr>
            <p:nvPr/>
          </p:nvSpPr>
          <p:spPr bwMode="auto">
            <a:xfrm>
              <a:off x="8700" y="12775"/>
              <a:ext cx="12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Optimized?</a:t>
              </a:r>
            </a:p>
          </p:txBody>
        </p:sp>
        <p:sp>
          <p:nvSpPr>
            <p:cNvPr id="957" name="Text Box 12751"/>
            <p:cNvSpPr txBox="1">
              <a:spLocks noChangeArrowheads="1"/>
            </p:cNvSpPr>
            <p:nvPr/>
          </p:nvSpPr>
          <p:spPr bwMode="auto">
            <a:xfrm>
              <a:off x="8190" y="13530"/>
              <a:ext cx="210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Stop</a:t>
              </a:r>
            </a:p>
          </p:txBody>
        </p:sp>
        <p:cxnSp>
          <p:nvCxnSpPr>
            <p:cNvPr id="958" name="Line 12752"/>
            <p:cNvCxnSpPr>
              <a:cxnSpLocks noChangeShapeType="1"/>
            </p:cNvCxnSpPr>
            <p:nvPr/>
          </p:nvCxnSpPr>
          <p:spPr bwMode="auto">
            <a:xfrm>
              <a:off x="9265" y="9216"/>
              <a:ext cx="0" cy="1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9" name="Line 12753"/>
            <p:cNvCxnSpPr>
              <a:cxnSpLocks noChangeShapeType="1"/>
            </p:cNvCxnSpPr>
            <p:nvPr/>
          </p:nvCxnSpPr>
          <p:spPr bwMode="auto">
            <a:xfrm>
              <a:off x="9265" y="9691"/>
              <a:ext cx="0" cy="15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60" name="Line 12754"/>
            <p:cNvCxnSpPr>
              <a:cxnSpLocks noChangeShapeType="1"/>
            </p:cNvCxnSpPr>
            <p:nvPr/>
          </p:nvCxnSpPr>
          <p:spPr bwMode="auto">
            <a:xfrm>
              <a:off x="9250" y="10891"/>
              <a:ext cx="0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61" name="Line 12755"/>
            <p:cNvCxnSpPr>
              <a:cxnSpLocks noChangeShapeType="1"/>
            </p:cNvCxnSpPr>
            <p:nvPr/>
          </p:nvCxnSpPr>
          <p:spPr bwMode="auto">
            <a:xfrm>
              <a:off x="9250" y="11679"/>
              <a:ext cx="0" cy="1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62" name="Line 12756"/>
            <p:cNvCxnSpPr>
              <a:cxnSpLocks noChangeShapeType="1"/>
            </p:cNvCxnSpPr>
            <p:nvPr/>
          </p:nvCxnSpPr>
          <p:spPr bwMode="auto">
            <a:xfrm>
              <a:off x="9243" y="12356"/>
              <a:ext cx="0" cy="1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63" name="Line 12757"/>
            <p:cNvCxnSpPr>
              <a:cxnSpLocks noChangeShapeType="1"/>
            </p:cNvCxnSpPr>
            <p:nvPr/>
          </p:nvCxnSpPr>
          <p:spPr bwMode="auto">
            <a:xfrm>
              <a:off x="9233" y="13216"/>
              <a:ext cx="0" cy="2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64" name="Freeform 963"/>
            <p:cNvSpPr>
              <a:spLocks/>
            </p:cNvSpPr>
            <p:nvPr/>
          </p:nvSpPr>
          <p:spPr bwMode="auto">
            <a:xfrm>
              <a:off x="9258" y="11011"/>
              <a:ext cx="2167" cy="160"/>
            </a:xfrm>
            <a:custGeom>
              <a:avLst/>
              <a:gdLst>
                <a:gd name="T0" fmla="*/ 2167 w 2167"/>
                <a:gd name="T1" fmla="*/ 160 h 210"/>
                <a:gd name="T2" fmla="*/ 2167 w 2167"/>
                <a:gd name="T3" fmla="*/ 0 h 210"/>
                <a:gd name="T4" fmla="*/ 0 w 2167"/>
                <a:gd name="T5" fmla="*/ 0 h 2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7" h="210">
                  <a:moveTo>
                    <a:pt x="2167" y="210"/>
                  </a:moveTo>
                  <a:lnTo>
                    <a:pt x="2167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65" name="Line 12759"/>
            <p:cNvCxnSpPr>
              <a:cxnSpLocks noChangeShapeType="1"/>
            </p:cNvCxnSpPr>
            <p:nvPr/>
          </p:nvCxnSpPr>
          <p:spPr bwMode="auto">
            <a:xfrm>
              <a:off x="9265" y="10176"/>
              <a:ext cx="0" cy="15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098293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692593" y="259714"/>
            <a:ext cx="3511550" cy="1566545"/>
            <a:chOff x="3521" y="9500"/>
            <a:chExt cx="5530" cy="2467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3757" y="9500"/>
              <a:ext cx="2160" cy="2016"/>
              <a:chOff x="8064" y="8640"/>
              <a:chExt cx="2160" cy="2016"/>
            </a:xfrm>
          </p:grpSpPr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8064" y="9216"/>
                <a:ext cx="1584" cy="1440"/>
              </a:xfrm>
              <a:custGeom>
                <a:avLst/>
                <a:gdLst>
                  <a:gd name="T0" fmla="*/ 0 w 1584"/>
                  <a:gd name="T1" fmla="*/ 0 h 1440"/>
                  <a:gd name="T2" fmla="*/ 1584 w 1584"/>
                  <a:gd name="T3" fmla="*/ 0 h 1440"/>
                  <a:gd name="T4" fmla="*/ 1584 w 1584"/>
                  <a:gd name="T5" fmla="*/ 288 h 1440"/>
                  <a:gd name="T6" fmla="*/ 864 w 1584"/>
                  <a:gd name="T7" fmla="*/ 288 h 1440"/>
                  <a:gd name="T8" fmla="*/ 864 w 1584"/>
                  <a:gd name="T9" fmla="*/ 1152 h 1440"/>
                  <a:gd name="T10" fmla="*/ 1584 w 1584"/>
                  <a:gd name="T11" fmla="*/ 1152 h 1440"/>
                  <a:gd name="T12" fmla="*/ 1584 w 1584"/>
                  <a:gd name="T13" fmla="*/ 1440 h 1440"/>
                  <a:gd name="T14" fmla="*/ 0 w 1584"/>
                  <a:gd name="T15" fmla="*/ 1440 h 1440"/>
                  <a:gd name="T16" fmla="*/ 0 w 1584"/>
                  <a:gd name="T17" fmla="*/ 1152 h 1440"/>
                  <a:gd name="T18" fmla="*/ 720 w 1584"/>
                  <a:gd name="T19" fmla="*/ 1152 h 1440"/>
                  <a:gd name="T20" fmla="*/ 720 w 1584"/>
                  <a:gd name="T21" fmla="*/ 288 h 1440"/>
                  <a:gd name="T22" fmla="*/ 0 w 1584"/>
                  <a:gd name="T23" fmla="*/ 288 h 1440"/>
                  <a:gd name="T24" fmla="*/ 0 w 1584"/>
                  <a:gd name="T25" fmla="*/ 0 h 144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84" h="1440">
                    <a:moveTo>
                      <a:pt x="0" y="0"/>
                    </a:moveTo>
                    <a:lnTo>
                      <a:pt x="1584" y="0"/>
                    </a:lnTo>
                    <a:lnTo>
                      <a:pt x="1584" y="288"/>
                    </a:lnTo>
                    <a:lnTo>
                      <a:pt x="864" y="288"/>
                    </a:lnTo>
                    <a:lnTo>
                      <a:pt x="864" y="1152"/>
                    </a:lnTo>
                    <a:lnTo>
                      <a:pt x="1584" y="1152"/>
                    </a:lnTo>
                    <a:lnTo>
                      <a:pt x="1584" y="1440"/>
                    </a:lnTo>
                    <a:lnTo>
                      <a:pt x="0" y="1440"/>
                    </a:lnTo>
                    <a:lnTo>
                      <a:pt x="0" y="1152"/>
                    </a:lnTo>
                    <a:lnTo>
                      <a:pt x="720" y="1152"/>
                    </a:lnTo>
                    <a:lnTo>
                      <a:pt x="720" y="288"/>
                    </a:lnTo>
                    <a:lnTo>
                      <a:pt x="0" y="28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3" name="Line 12699"/>
              <p:cNvCxnSpPr>
                <a:cxnSpLocks noChangeShapeType="1"/>
              </p:cNvCxnSpPr>
              <p:nvPr/>
            </p:nvCxnSpPr>
            <p:spPr bwMode="auto">
              <a:xfrm>
                <a:off x="9792" y="9216"/>
                <a:ext cx="28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4" name="Line 12700"/>
              <p:cNvCxnSpPr>
                <a:cxnSpLocks noChangeShapeType="1"/>
              </p:cNvCxnSpPr>
              <p:nvPr/>
            </p:nvCxnSpPr>
            <p:spPr bwMode="auto">
              <a:xfrm>
                <a:off x="9792" y="10656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5" name="Line 12701"/>
              <p:cNvCxnSpPr>
                <a:cxnSpLocks noChangeShapeType="1"/>
              </p:cNvCxnSpPr>
              <p:nvPr/>
            </p:nvCxnSpPr>
            <p:spPr bwMode="auto">
              <a:xfrm flipV="1">
                <a:off x="9936" y="9216"/>
                <a:ext cx="0" cy="144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stealth" w="sm" len="med"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6" name="Line 12702"/>
              <p:cNvCxnSpPr>
                <a:cxnSpLocks noChangeShapeType="1"/>
              </p:cNvCxnSpPr>
              <p:nvPr/>
            </p:nvCxnSpPr>
            <p:spPr bwMode="auto">
              <a:xfrm flipV="1">
                <a:off x="8064" y="8784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7" name="Line 12703"/>
              <p:cNvCxnSpPr>
                <a:cxnSpLocks noChangeShapeType="1"/>
              </p:cNvCxnSpPr>
              <p:nvPr/>
            </p:nvCxnSpPr>
            <p:spPr bwMode="auto">
              <a:xfrm flipV="1">
                <a:off x="9648" y="8784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8" name="Line 12704"/>
              <p:cNvCxnSpPr>
                <a:cxnSpLocks noChangeShapeType="1"/>
              </p:cNvCxnSpPr>
              <p:nvPr/>
            </p:nvCxnSpPr>
            <p:spPr bwMode="auto">
              <a:xfrm>
                <a:off x="8064" y="8928"/>
                <a:ext cx="158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stealth" w="sm" len="med"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9" name="Line 12705"/>
              <p:cNvCxnSpPr>
                <a:cxnSpLocks noChangeShapeType="1"/>
              </p:cNvCxnSpPr>
              <p:nvPr/>
            </p:nvCxnSpPr>
            <p:spPr bwMode="auto">
              <a:xfrm flipV="1">
                <a:off x="9216" y="9216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stealth" w="sm" len="med"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0" name="Line 12706"/>
              <p:cNvCxnSpPr>
                <a:cxnSpLocks noChangeShapeType="1"/>
              </p:cNvCxnSpPr>
              <p:nvPr/>
            </p:nvCxnSpPr>
            <p:spPr bwMode="auto">
              <a:xfrm>
                <a:off x="8496" y="9936"/>
                <a:ext cx="28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1" name="Line 12707"/>
              <p:cNvCxnSpPr>
                <a:cxnSpLocks noChangeShapeType="1"/>
              </p:cNvCxnSpPr>
              <p:nvPr/>
            </p:nvCxnSpPr>
            <p:spPr bwMode="auto">
              <a:xfrm flipH="1">
                <a:off x="8928" y="9936"/>
                <a:ext cx="28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2" name="Text Box 12708"/>
              <p:cNvSpPr txBox="1">
                <a:spLocks noChangeArrowheads="1"/>
              </p:cNvSpPr>
              <p:nvPr/>
            </p:nvSpPr>
            <p:spPr bwMode="auto">
              <a:xfrm>
                <a:off x="9936" y="9792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h</a:t>
                </a:r>
                <a:endPara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33" name="Text Box 12709"/>
              <p:cNvSpPr txBox="1">
                <a:spLocks noChangeArrowheads="1"/>
              </p:cNvSpPr>
              <p:nvPr/>
            </p:nvSpPr>
            <p:spPr bwMode="auto">
              <a:xfrm>
                <a:off x="8784" y="864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w</a:t>
                </a:r>
                <a:endPara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34" name="Text Box 12710"/>
              <p:cNvSpPr txBox="1">
                <a:spLocks noChangeArrowheads="1"/>
              </p:cNvSpPr>
              <p:nvPr/>
            </p:nvSpPr>
            <p:spPr bwMode="auto">
              <a:xfrm>
                <a:off x="9216" y="9792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t</a:t>
                </a:r>
                <a:r>
                  <a:rPr lang="en-US" sz="1100" baseline="-250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2</a:t>
                </a:r>
                <a:endPara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35" name="Text Box 12711"/>
              <p:cNvSpPr txBox="1">
                <a:spLocks noChangeArrowheads="1"/>
              </p:cNvSpPr>
              <p:nvPr/>
            </p:nvSpPr>
            <p:spPr bwMode="auto">
              <a:xfrm>
                <a:off x="9360" y="921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t</a:t>
                </a:r>
                <a:r>
                  <a:rPr lang="en-US" sz="1100" baseline="-250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1</a:t>
                </a:r>
                <a:endPara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4" name="Freeform 3"/>
            <p:cNvSpPr>
              <a:spLocks/>
            </p:cNvSpPr>
            <p:nvPr/>
          </p:nvSpPr>
          <p:spPr bwMode="auto">
            <a:xfrm>
              <a:off x="6891" y="10076"/>
              <a:ext cx="1584" cy="1440"/>
            </a:xfrm>
            <a:custGeom>
              <a:avLst/>
              <a:gdLst>
                <a:gd name="T0" fmla="*/ 0 w 1584"/>
                <a:gd name="T1" fmla="*/ 0 h 1440"/>
                <a:gd name="T2" fmla="*/ 1584 w 1584"/>
                <a:gd name="T3" fmla="*/ 0 h 1440"/>
                <a:gd name="T4" fmla="*/ 1584 w 1584"/>
                <a:gd name="T5" fmla="*/ 288 h 1440"/>
                <a:gd name="T6" fmla="*/ 864 w 1584"/>
                <a:gd name="T7" fmla="*/ 288 h 1440"/>
                <a:gd name="T8" fmla="*/ 864 w 1584"/>
                <a:gd name="T9" fmla="*/ 1152 h 1440"/>
                <a:gd name="T10" fmla="*/ 1584 w 1584"/>
                <a:gd name="T11" fmla="*/ 1152 h 1440"/>
                <a:gd name="T12" fmla="*/ 1584 w 1584"/>
                <a:gd name="T13" fmla="*/ 1440 h 1440"/>
                <a:gd name="T14" fmla="*/ 0 w 1584"/>
                <a:gd name="T15" fmla="*/ 1440 h 1440"/>
                <a:gd name="T16" fmla="*/ 0 w 1584"/>
                <a:gd name="T17" fmla="*/ 1152 h 1440"/>
                <a:gd name="T18" fmla="*/ 720 w 1584"/>
                <a:gd name="T19" fmla="*/ 1152 h 1440"/>
                <a:gd name="T20" fmla="*/ 720 w 1584"/>
                <a:gd name="T21" fmla="*/ 288 h 1440"/>
                <a:gd name="T22" fmla="*/ 0 w 1584"/>
                <a:gd name="T23" fmla="*/ 288 h 1440"/>
                <a:gd name="T24" fmla="*/ 0 w 1584"/>
                <a:gd name="T25" fmla="*/ 0 h 14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84" h="1440">
                  <a:moveTo>
                    <a:pt x="0" y="0"/>
                  </a:moveTo>
                  <a:lnTo>
                    <a:pt x="1584" y="0"/>
                  </a:lnTo>
                  <a:lnTo>
                    <a:pt x="1584" y="288"/>
                  </a:lnTo>
                  <a:lnTo>
                    <a:pt x="864" y="288"/>
                  </a:lnTo>
                  <a:lnTo>
                    <a:pt x="864" y="1152"/>
                  </a:lnTo>
                  <a:lnTo>
                    <a:pt x="1584" y="1152"/>
                  </a:lnTo>
                  <a:lnTo>
                    <a:pt x="1584" y="1440"/>
                  </a:lnTo>
                  <a:lnTo>
                    <a:pt x="0" y="1440"/>
                  </a:lnTo>
                  <a:lnTo>
                    <a:pt x="0" y="1152"/>
                  </a:lnTo>
                  <a:lnTo>
                    <a:pt x="720" y="1152"/>
                  </a:lnTo>
                  <a:lnTo>
                    <a:pt x="720" y="288"/>
                  </a:lnTo>
                  <a:lnTo>
                    <a:pt x="0" y="28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" name="Line 12713"/>
            <p:cNvCxnSpPr>
              <a:cxnSpLocks noChangeShapeType="1"/>
            </p:cNvCxnSpPr>
            <p:nvPr/>
          </p:nvCxnSpPr>
          <p:spPr bwMode="auto">
            <a:xfrm>
              <a:off x="8619" y="10076"/>
              <a:ext cx="2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" name="Line 12714"/>
            <p:cNvCxnSpPr>
              <a:cxnSpLocks noChangeShapeType="1"/>
            </p:cNvCxnSpPr>
            <p:nvPr/>
          </p:nvCxnSpPr>
          <p:spPr bwMode="auto">
            <a:xfrm>
              <a:off x="8619" y="11516"/>
              <a:ext cx="2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" name="Line 12715"/>
            <p:cNvCxnSpPr>
              <a:cxnSpLocks noChangeShapeType="1"/>
            </p:cNvCxnSpPr>
            <p:nvPr/>
          </p:nvCxnSpPr>
          <p:spPr bwMode="auto">
            <a:xfrm flipV="1">
              <a:off x="8763" y="10076"/>
              <a:ext cx="0" cy="14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Line 12716"/>
            <p:cNvCxnSpPr>
              <a:cxnSpLocks noChangeShapeType="1"/>
            </p:cNvCxnSpPr>
            <p:nvPr/>
          </p:nvCxnSpPr>
          <p:spPr bwMode="auto">
            <a:xfrm flipV="1">
              <a:off x="6891" y="9644"/>
              <a:ext cx="0" cy="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12717"/>
            <p:cNvCxnSpPr>
              <a:cxnSpLocks noChangeShapeType="1"/>
            </p:cNvCxnSpPr>
            <p:nvPr/>
          </p:nvCxnSpPr>
          <p:spPr bwMode="auto">
            <a:xfrm flipV="1">
              <a:off x="8475" y="9644"/>
              <a:ext cx="0" cy="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12718"/>
            <p:cNvCxnSpPr>
              <a:cxnSpLocks noChangeShapeType="1"/>
            </p:cNvCxnSpPr>
            <p:nvPr/>
          </p:nvCxnSpPr>
          <p:spPr bwMode="auto">
            <a:xfrm>
              <a:off x="6891" y="9788"/>
              <a:ext cx="158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12719"/>
            <p:cNvCxnSpPr>
              <a:cxnSpLocks noChangeShapeType="1"/>
            </p:cNvCxnSpPr>
            <p:nvPr/>
          </p:nvCxnSpPr>
          <p:spPr bwMode="auto">
            <a:xfrm flipV="1">
              <a:off x="8043" y="10076"/>
              <a:ext cx="0" cy="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12720"/>
            <p:cNvCxnSpPr>
              <a:cxnSpLocks noChangeShapeType="1"/>
            </p:cNvCxnSpPr>
            <p:nvPr/>
          </p:nvCxnSpPr>
          <p:spPr bwMode="auto">
            <a:xfrm>
              <a:off x="7323" y="10796"/>
              <a:ext cx="2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12721"/>
            <p:cNvCxnSpPr>
              <a:cxnSpLocks noChangeShapeType="1"/>
            </p:cNvCxnSpPr>
            <p:nvPr/>
          </p:nvCxnSpPr>
          <p:spPr bwMode="auto">
            <a:xfrm flipH="1">
              <a:off x="7755" y="10796"/>
              <a:ext cx="2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" name="Text Box 12722"/>
            <p:cNvSpPr txBox="1">
              <a:spLocks noChangeArrowheads="1"/>
            </p:cNvSpPr>
            <p:nvPr/>
          </p:nvSpPr>
          <p:spPr bwMode="auto">
            <a:xfrm>
              <a:off x="8763" y="10652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h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5" name="Text Box 12723"/>
            <p:cNvSpPr txBox="1">
              <a:spLocks noChangeArrowheads="1"/>
            </p:cNvSpPr>
            <p:nvPr/>
          </p:nvSpPr>
          <p:spPr bwMode="auto">
            <a:xfrm>
              <a:off x="7611" y="9500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w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6" name="Text Box 12724"/>
            <p:cNvSpPr txBox="1">
              <a:spLocks noChangeArrowheads="1"/>
            </p:cNvSpPr>
            <p:nvPr/>
          </p:nvSpPr>
          <p:spPr bwMode="auto">
            <a:xfrm>
              <a:off x="8043" y="10652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7" name="Text Box 12725"/>
            <p:cNvSpPr txBox="1">
              <a:spLocks noChangeArrowheads="1"/>
            </p:cNvSpPr>
            <p:nvPr/>
          </p:nvSpPr>
          <p:spPr bwMode="auto">
            <a:xfrm>
              <a:off x="8187" y="1007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t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18" name="Line 12726"/>
            <p:cNvCxnSpPr>
              <a:cxnSpLocks noChangeShapeType="1"/>
            </p:cNvCxnSpPr>
            <p:nvPr/>
          </p:nvCxnSpPr>
          <p:spPr bwMode="auto">
            <a:xfrm>
              <a:off x="7079" y="10366"/>
              <a:ext cx="0" cy="85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Text Box 12727"/>
            <p:cNvSpPr txBox="1">
              <a:spLocks noChangeArrowheads="1"/>
            </p:cNvSpPr>
            <p:nvPr/>
          </p:nvSpPr>
          <p:spPr bwMode="auto">
            <a:xfrm>
              <a:off x="6818" y="10641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20" name="Text Box 12728"/>
            <p:cNvSpPr txBox="1">
              <a:spLocks noChangeArrowheads="1"/>
            </p:cNvSpPr>
            <p:nvPr/>
          </p:nvSpPr>
          <p:spPr bwMode="auto">
            <a:xfrm>
              <a:off x="3521" y="11679"/>
              <a:ext cx="23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(a) Independent designs</a:t>
              </a:r>
            </a:p>
          </p:txBody>
        </p:sp>
        <p:sp>
          <p:nvSpPr>
            <p:cNvPr id="21" name="Text Box 12729"/>
            <p:cNvSpPr txBox="1">
              <a:spLocks noChangeArrowheads="1"/>
            </p:cNvSpPr>
            <p:nvPr/>
          </p:nvSpPr>
          <p:spPr bwMode="auto">
            <a:xfrm>
              <a:off x="6650" y="11679"/>
              <a:ext cx="23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(b) Dependent designs</a:t>
              </a:r>
            </a:p>
          </p:txBody>
        </p:sp>
      </p:grpSp>
      <p:grpSp>
        <p:nvGrpSpPr>
          <p:cNvPr id="36" name="Group 35"/>
          <p:cNvGrpSpPr>
            <a:grpSpLocks/>
          </p:cNvGrpSpPr>
          <p:nvPr/>
        </p:nvGrpSpPr>
        <p:grpSpPr bwMode="auto">
          <a:xfrm>
            <a:off x="2745423" y="2239325"/>
            <a:ext cx="1327150" cy="1209675"/>
            <a:chOff x="7960" y="8695"/>
            <a:chExt cx="2090" cy="1905"/>
          </a:xfrm>
        </p:grpSpPr>
        <p:grpSp>
          <p:nvGrpSpPr>
            <p:cNvPr id="37" name="Group 36"/>
            <p:cNvGrpSpPr>
              <a:grpSpLocks/>
            </p:cNvGrpSpPr>
            <p:nvPr/>
          </p:nvGrpSpPr>
          <p:grpSpPr bwMode="auto">
            <a:xfrm>
              <a:off x="8435" y="8710"/>
              <a:ext cx="1615" cy="1890"/>
              <a:chOff x="8950" y="9120"/>
              <a:chExt cx="1615" cy="1890"/>
            </a:xfrm>
          </p:grpSpPr>
          <p:sp>
            <p:nvSpPr>
              <p:cNvPr id="44" name="Rectangle 43"/>
              <p:cNvSpPr>
                <a:spLocks noChangeArrowheads="1"/>
              </p:cNvSpPr>
              <p:nvPr/>
            </p:nvSpPr>
            <p:spPr bwMode="auto">
              <a:xfrm>
                <a:off x="8950" y="9310"/>
                <a:ext cx="1615" cy="1515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5" name="Oval 44"/>
              <p:cNvSpPr>
                <a:spLocks noChangeArrowheads="1"/>
              </p:cNvSpPr>
              <p:nvPr/>
            </p:nvSpPr>
            <p:spPr bwMode="auto">
              <a:xfrm>
                <a:off x="8955" y="10640"/>
                <a:ext cx="1610" cy="37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6" name="Oval 45"/>
              <p:cNvSpPr>
                <a:spLocks noChangeArrowheads="1"/>
              </p:cNvSpPr>
              <p:nvPr/>
            </p:nvSpPr>
            <p:spPr bwMode="auto">
              <a:xfrm>
                <a:off x="8955" y="9120"/>
                <a:ext cx="1610" cy="37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7" name="Arc 12688"/>
              <p:cNvSpPr>
                <a:spLocks/>
              </p:cNvSpPr>
              <p:nvPr/>
            </p:nvSpPr>
            <p:spPr bwMode="auto">
              <a:xfrm flipH="1" flipV="1">
                <a:off x="8955" y="10825"/>
                <a:ext cx="805" cy="185"/>
              </a:xfrm>
              <a:custGeom>
                <a:avLst/>
                <a:gdLst>
                  <a:gd name="T0" fmla="*/ 0 w 21600"/>
                  <a:gd name="T1" fmla="*/ 0 h 21600"/>
                  <a:gd name="T2" fmla="*/ 805 w 21600"/>
                  <a:gd name="T3" fmla="*/ 185 h 21600"/>
                  <a:gd name="T4" fmla="*/ 0 w 21600"/>
                  <a:gd name="T5" fmla="*/ 185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8" name="Arc 12689"/>
              <p:cNvSpPr>
                <a:spLocks/>
              </p:cNvSpPr>
              <p:nvPr/>
            </p:nvSpPr>
            <p:spPr bwMode="auto">
              <a:xfrm flipV="1">
                <a:off x="9755" y="10825"/>
                <a:ext cx="805" cy="185"/>
              </a:xfrm>
              <a:custGeom>
                <a:avLst/>
                <a:gdLst>
                  <a:gd name="T0" fmla="*/ 0 w 21600"/>
                  <a:gd name="T1" fmla="*/ 0 h 21600"/>
                  <a:gd name="T2" fmla="*/ 805 w 21600"/>
                  <a:gd name="T3" fmla="*/ 185 h 21600"/>
                  <a:gd name="T4" fmla="*/ 0 w 21600"/>
                  <a:gd name="T5" fmla="*/ 185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cxnSp>
          <p:nvCxnSpPr>
            <p:cNvPr id="38" name="Line 12690"/>
            <p:cNvCxnSpPr>
              <a:cxnSpLocks noChangeShapeType="1"/>
            </p:cNvCxnSpPr>
            <p:nvPr/>
          </p:nvCxnSpPr>
          <p:spPr bwMode="auto">
            <a:xfrm>
              <a:off x="8455" y="8895"/>
              <a:ext cx="157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12691"/>
            <p:cNvCxnSpPr>
              <a:cxnSpLocks noChangeShapeType="1"/>
            </p:cNvCxnSpPr>
            <p:nvPr/>
          </p:nvCxnSpPr>
          <p:spPr bwMode="auto">
            <a:xfrm flipV="1">
              <a:off x="8180" y="8910"/>
              <a:ext cx="0" cy="14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12692"/>
            <p:cNvCxnSpPr>
              <a:cxnSpLocks noChangeShapeType="1"/>
            </p:cNvCxnSpPr>
            <p:nvPr/>
          </p:nvCxnSpPr>
          <p:spPr bwMode="auto">
            <a:xfrm flipH="1">
              <a:off x="8030" y="8910"/>
              <a:ext cx="3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12693"/>
            <p:cNvCxnSpPr>
              <a:cxnSpLocks noChangeShapeType="1"/>
            </p:cNvCxnSpPr>
            <p:nvPr/>
          </p:nvCxnSpPr>
          <p:spPr bwMode="auto">
            <a:xfrm flipH="1">
              <a:off x="8025" y="10410"/>
              <a:ext cx="3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2" name="Text Box 12694"/>
            <p:cNvSpPr txBox="1">
              <a:spLocks noChangeArrowheads="1"/>
            </p:cNvSpPr>
            <p:nvPr/>
          </p:nvSpPr>
          <p:spPr bwMode="auto">
            <a:xfrm>
              <a:off x="9120" y="8695"/>
              <a:ext cx="230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000" i="1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D</a:t>
              </a:r>
              <a:endParaRPr lang="en-US" sz="110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43" name="Text Box 12695"/>
            <p:cNvSpPr txBox="1">
              <a:spLocks noChangeArrowheads="1"/>
            </p:cNvSpPr>
            <p:nvPr/>
          </p:nvSpPr>
          <p:spPr bwMode="auto">
            <a:xfrm>
              <a:off x="7960" y="9500"/>
              <a:ext cx="230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000" i="1">
                  <a:effectLst/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H</a:t>
              </a:r>
              <a:endParaRPr lang="en-US" sz="1100"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9" name="Group 48"/>
          <p:cNvGrpSpPr>
            <a:grpSpLocks/>
          </p:cNvGrpSpPr>
          <p:nvPr/>
        </p:nvGrpSpPr>
        <p:grpSpPr bwMode="auto">
          <a:xfrm>
            <a:off x="1861820" y="3723957"/>
            <a:ext cx="3134360" cy="1696085"/>
            <a:chOff x="3176" y="8433"/>
            <a:chExt cx="4936" cy="2671"/>
          </a:xfrm>
        </p:grpSpPr>
        <p:sp>
          <p:nvSpPr>
            <p:cNvPr id="50" name="Rectangle 49" descr="Wide upward diagonal"/>
            <p:cNvSpPr>
              <a:spLocks noChangeArrowheads="1"/>
            </p:cNvSpPr>
            <p:nvPr/>
          </p:nvSpPr>
          <p:spPr bwMode="auto">
            <a:xfrm>
              <a:off x="7373" y="8673"/>
              <a:ext cx="210" cy="2137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50" descr="Wide upward diagonal"/>
            <p:cNvSpPr>
              <a:spLocks noChangeArrowheads="1"/>
            </p:cNvSpPr>
            <p:nvPr/>
          </p:nvSpPr>
          <p:spPr bwMode="auto">
            <a:xfrm>
              <a:off x="3938" y="8663"/>
              <a:ext cx="210" cy="2137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3608" y="8505"/>
              <a:ext cx="4230" cy="2310"/>
            </a:xfrm>
            <a:custGeom>
              <a:avLst/>
              <a:gdLst>
                <a:gd name="T0" fmla="*/ 0 w 4230"/>
                <a:gd name="T1" fmla="*/ 0 h 2310"/>
                <a:gd name="T2" fmla="*/ 0 w 4230"/>
                <a:gd name="T3" fmla="*/ 2310 h 2310"/>
                <a:gd name="T4" fmla="*/ 4230 w 4230"/>
                <a:gd name="T5" fmla="*/ 2310 h 23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30" h="2310">
                  <a:moveTo>
                    <a:pt x="0" y="0"/>
                  </a:moveTo>
                  <a:lnTo>
                    <a:pt x="0" y="2310"/>
                  </a:lnTo>
                  <a:lnTo>
                    <a:pt x="4230" y="231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3900" y="8634"/>
              <a:ext cx="3570" cy="2047"/>
            </a:xfrm>
            <a:custGeom>
              <a:avLst/>
              <a:gdLst>
                <a:gd name="T0" fmla="*/ 0 w 3697"/>
                <a:gd name="T1" fmla="*/ 2047 h 2047"/>
                <a:gd name="T2" fmla="*/ 152 w 3697"/>
                <a:gd name="T3" fmla="*/ 1447 h 2047"/>
                <a:gd name="T4" fmla="*/ 481 w 3697"/>
                <a:gd name="T5" fmla="*/ 772 h 2047"/>
                <a:gd name="T6" fmla="*/ 881 w 3697"/>
                <a:gd name="T7" fmla="*/ 712 h 2047"/>
                <a:gd name="T8" fmla="*/ 1086 w 3697"/>
                <a:gd name="T9" fmla="*/ 1125 h 2047"/>
                <a:gd name="T10" fmla="*/ 1224 w 3697"/>
                <a:gd name="T11" fmla="*/ 1447 h 2047"/>
                <a:gd name="T12" fmla="*/ 1506 w 3697"/>
                <a:gd name="T13" fmla="*/ 1740 h 2047"/>
                <a:gd name="T14" fmla="*/ 1840 w 3697"/>
                <a:gd name="T15" fmla="*/ 1432 h 2047"/>
                <a:gd name="T16" fmla="*/ 2033 w 3697"/>
                <a:gd name="T17" fmla="*/ 892 h 2047"/>
                <a:gd name="T18" fmla="*/ 2197 w 3697"/>
                <a:gd name="T19" fmla="*/ 450 h 2047"/>
                <a:gd name="T20" fmla="*/ 2437 w 3697"/>
                <a:gd name="T21" fmla="*/ 322 h 2047"/>
                <a:gd name="T22" fmla="*/ 2684 w 3697"/>
                <a:gd name="T23" fmla="*/ 772 h 2047"/>
                <a:gd name="T24" fmla="*/ 2890 w 3697"/>
                <a:gd name="T25" fmla="*/ 1117 h 2047"/>
                <a:gd name="T26" fmla="*/ 3273 w 3697"/>
                <a:gd name="T27" fmla="*/ 1057 h 2047"/>
                <a:gd name="T28" fmla="*/ 3570 w 3697"/>
                <a:gd name="T29" fmla="*/ 0 h 204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697" h="2047">
                  <a:moveTo>
                    <a:pt x="0" y="2047"/>
                  </a:moveTo>
                  <a:cubicBezTo>
                    <a:pt x="37" y="1853"/>
                    <a:pt x="74" y="1660"/>
                    <a:pt x="157" y="1447"/>
                  </a:cubicBezTo>
                  <a:cubicBezTo>
                    <a:pt x="240" y="1234"/>
                    <a:pt x="372" y="894"/>
                    <a:pt x="498" y="772"/>
                  </a:cubicBezTo>
                  <a:cubicBezTo>
                    <a:pt x="624" y="650"/>
                    <a:pt x="808" y="653"/>
                    <a:pt x="912" y="712"/>
                  </a:cubicBezTo>
                  <a:cubicBezTo>
                    <a:pt x="1016" y="771"/>
                    <a:pt x="1066" y="1003"/>
                    <a:pt x="1125" y="1125"/>
                  </a:cubicBezTo>
                  <a:cubicBezTo>
                    <a:pt x="1184" y="1247"/>
                    <a:pt x="1196" y="1344"/>
                    <a:pt x="1268" y="1447"/>
                  </a:cubicBezTo>
                  <a:cubicBezTo>
                    <a:pt x="1340" y="1550"/>
                    <a:pt x="1454" y="1742"/>
                    <a:pt x="1560" y="1740"/>
                  </a:cubicBezTo>
                  <a:cubicBezTo>
                    <a:pt x="1666" y="1738"/>
                    <a:pt x="1814" y="1573"/>
                    <a:pt x="1905" y="1432"/>
                  </a:cubicBezTo>
                  <a:cubicBezTo>
                    <a:pt x="1996" y="1291"/>
                    <a:pt x="2043" y="1056"/>
                    <a:pt x="2105" y="892"/>
                  </a:cubicBezTo>
                  <a:cubicBezTo>
                    <a:pt x="2167" y="728"/>
                    <a:pt x="2205" y="545"/>
                    <a:pt x="2275" y="450"/>
                  </a:cubicBezTo>
                  <a:cubicBezTo>
                    <a:pt x="2345" y="355"/>
                    <a:pt x="2440" y="268"/>
                    <a:pt x="2524" y="322"/>
                  </a:cubicBezTo>
                  <a:cubicBezTo>
                    <a:pt x="2608" y="376"/>
                    <a:pt x="2701" y="640"/>
                    <a:pt x="2779" y="772"/>
                  </a:cubicBezTo>
                  <a:cubicBezTo>
                    <a:pt x="2857" y="904"/>
                    <a:pt x="2891" y="1070"/>
                    <a:pt x="2993" y="1117"/>
                  </a:cubicBezTo>
                  <a:cubicBezTo>
                    <a:pt x="3095" y="1164"/>
                    <a:pt x="3272" y="1243"/>
                    <a:pt x="3389" y="1057"/>
                  </a:cubicBezTo>
                  <a:cubicBezTo>
                    <a:pt x="3506" y="871"/>
                    <a:pt x="3602" y="437"/>
                    <a:pt x="3697" y="0"/>
                  </a:cubicBez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4" name="Line 12667"/>
            <p:cNvCxnSpPr>
              <a:cxnSpLocks noChangeShapeType="1"/>
            </p:cNvCxnSpPr>
            <p:nvPr/>
          </p:nvCxnSpPr>
          <p:spPr bwMode="auto">
            <a:xfrm flipV="1">
              <a:off x="4155" y="8663"/>
              <a:ext cx="0" cy="21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Line 12668"/>
            <p:cNvCxnSpPr>
              <a:cxnSpLocks noChangeShapeType="1"/>
            </p:cNvCxnSpPr>
            <p:nvPr/>
          </p:nvCxnSpPr>
          <p:spPr bwMode="auto">
            <a:xfrm flipV="1">
              <a:off x="7369" y="8664"/>
              <a:ext cx="0" cy="214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Line 12669"/>
            <p:cNvCxnSpPr>
              <a:cxnSpLocks noChangeShapeType="1"/>
            </p:cNvCxnSpPr>
            <p:nvPr/>
          </p:nvCxnSpPr>
          <p:spPr bwMode="auto">
            <a:xfrm>
              <a:off x="4163" y="8572"/>
              <a:ext cx="317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7" name="Text Box 12670"/>
            <p:cNvSpPr txBox="1">
              <a:spLocks noChangeArrowheads="1"/>
            </p:cNvSpPr>
            <p:nvPr/>
          </p:nvSpPr>
          <p:spPr bwMode="auto">
            <a:xfrm>
              <a:off x="5029" y="8433"/>
              <a:ext cx="1440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Feasible set</a:t>
              </a:r>
            </a:p>
          </p:txBody>
        </p:sp>
        <p:sp>
          <p:nvSpPr>
            <p:cNvPr id="58" name="Text Box 12671"/>
            <p:cNvSpPr txBox="1">
              <a:spLocks noChangeArrowheads="1"/>
            </p:cNvSpPr>
            <p:nvPr/>
          </p:nvSpPr>
          <p:spPr bwMode="auto">
            <a:xfrm>
              <a:off x="4033" y="10826"/>
              <a:ext cx="240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59" name="Text Box 12672"/>
            <p:cNvSpPr txBox="1">
              <a:spLocks noChangeArrowheads="1"/>
            </p:cNvSpPr>
            <p:nvPr/>
          </p:nvSpPr>
          <p:spPr bwMode="auto">
            <a:xfrm>
              <a:off x="5263" y="10825"/>
              <a:ext cx="240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60" name="Line 12673"/>
            <p:cNvCxnSpPr>
              <a:cxnSpLocks noChangeShapeType="1"/>
            </p:cNvCxnSpPr>
            <p:nvPr/>
          </p:nvCxnSpPr>
          <p:spPr bwMode="auto">
            <a:xfrm flipV="1">
              <a:off x="5394" y="10373"/>
              <a:ext cx="0" cy="4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" name="Line 12674"/>
            <p:cNvCxnSpPr>
              <a:cxnSpLocks noChangeShapeType="1"/>
            </p:cNvCxnSpPr>
            <p:nvPr/>
          </p:nvCxnSpPr>
          <p:spPr bwMode="auto">
            <a:xfrm flipV="1">
              <a:off x="6984" y="9805"/>
              <a:ext cx="0" cy="9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2" name="Text Box 12675"/>
            <p:cNvSpPr txBox="1">
              <a:spLocks noChangeArrowheads="1"/>
            </p:cNvSpPr>
            <p:nvPr/>
          </p:nvSpPr>
          <p:spPr bwMode="auto">
            <a:xfrm>
              <a:off x="6865" y="10818"/>
              <a:ext cx="240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5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63" name="Text Box 12676"/>
            <p:cNvSpPr txBox="1">
              <a:spLocks noChangeArrowheads="1"/>
            </p:cNvSpPr>
            <p:nvPr/>
          </p:nvSpPr>
          <p:spPr bwMode="auto">
            <a:xfrm>
              <a:off x="4524" y="10819"/>
              <a:ext cx="240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64" name="Text Box 12677"/>
            <p:cNvSpPr txBox="1">
              <a:spLocks noChangeArrowheads="1"/>
            </p:cNvSpPr>
            <p:nvPr/>
          </p:nvSpPr>
          <p:spPr bwMode="auto">
            <a:xfrm>
              <a:off x="6170" y="10812"/>
              <a:ext cx="240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4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65" name="Text Box 12678"/>
            <p:cNvSpPr txBox="1">
              <a:spLocks noChangeArrowheads="1"/>
            </p:cNvSpPr>
            <p:nvPr/>
          </p:nvSpPr>
          <p:spPr bwMode="auto">
            <a:xfrm>
              <a:off x="7249" y="10813"/>
              <a:ext cx="240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6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66" name="Line 12679"/>
            <p:cNvCxnSpPr>
              <a:cxnSpLocks noChangeShapeType="1"/>
            </p:cNvCxnSpPr>
            <p:nvPr/>
          </p:nvCxnSpPr>
          <p:spPr bwMode="auto">
            <a:xfrm flipV="1">
              <a:off x="6287" y="8930"/>
              <a:ext cx="0" cy="18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Line 12680"/>
            <p:cNvCxnSpPr>
              <a:cxnSpLocks noChangeShapeType="1"/>
            </p:cNvCxnSpPr>
            <p:nvPr/>
          </p:nvCxnSpPr>
          <p:spPr bwMode="auto">
            <a:xfrm flipV="1">
              <a:off x="4644" y="9298"/>
              <a:ext cx="0" cy="15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8" name="Text Box 12681"/>
            <p:cNvSpPr txBox="1">
              <a:spLocks noChangeArrowheads="1"/>
            </p:cNvSpPr>
            <p:nvPr/>
          </p:nvSpPr>
          <p:spPr bwMode="auto">
            <a:xfrm>
              <a:off x="7872" y="10663"/>
              <a:ext cx="240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69" name="Text Box 12682"/>
            <p:cNvSpPr txBox="1">
              <a:spLocks noChangeArrowheads="1"/>
            </p:cNvSpPr>
            <p:nvPr/>
          </p:nvSpPr>
          <p:spPr bwMode="auto">
            <a:xfrm>
              <a:off x="3176" y="8436"/>
              <a:ext cx="413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f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(</a:t>
              </a: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)</a:t>
              </a:r>
            </a:p>
          </p:txBody>
        </p:sp>
      </p:grpSp>
      <p:grpSp>
        <p:nvGrpSpPr>
          <p:cNvPr id="72" name="Group 4"/>
          <p:cNvGrpSpPr>
            <a:grpSpLocks noChangeAspect="1"/>
          </p:cNvGrpSpPr>
          <p:nvPr/>
        </p:nvGrpSpPr>
        <p:grpSpPr bwMode="auto">
          <a:xfrm>
            <a:off x="1651000" y="5894390"/>
            <a:ext cx="3657600" cy="2808288"/>
            <a:chOff x="1040" y="3713"/>
            <a:chExt cx="2304" cy="1769"/>
          </a:xfrm>
        </p:grpSpPr>
        <p:sp>
          <p:nvSpPr>
            <p:cNvPr id="7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040" y="3713"/>
              <a:ext cx="2304" cy="1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Rectangle 5"/>
            <p:cNvSpPr>
              <a:spLocks noChangeArrowheads="1"/>
            </p:cNvSpPr>
            <p:nvPr/>
          </p:nvSpPr>
          <p:spPr bwMode="auto">
            <a:xfrm>
              <a:off x="1341" y="3841"/>
              <a:ext cx="1789" cy="14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Line 6"/>
            <p:cNvSpPr>
              <a:spLocks noChangeShapeType="1"/>
            </p:cNvSpPr>
            <p:nvPr/>
          </p:nvSpPr>
          <p:spPr bwMode="auto">
            <a:xfrm>
              <a:off x="1341" y="5243"/>
              <a:ext cx="1789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Line 7"/>
            <p:cNvSpPr>
              <a:spLocks noChangeShapeType="1"/>
            </p:cNvSpPr>
            <p:nvPr/>
          </p:nvSpPr>
          <p:spPr bwMode="auto">
            <a:xfrm>
              <a:off x="1341" y="3841"/>
              <a:ext cx="1789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Line 8"/>
            <p:cNvSpPr>
              <a:spLocks noChangeShapeType="1"/>
            </p:cNvSpPr>
            <p:nvPr/>
          </p:nvSpPr>
          <p:spPr bwMode="auto">
            <a:xfrm flipV="1">
              <a:off x="1341" y="5225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Line 9"/>
            <p:cNvSpPr>
              <a:spLocks noChangeShapeType="1"/>
            </p:cNvSpPr>
            <p:nvPr/>
          </p:nvSpPr>
          <p:spPr bwMode="auto">
            <a:xfrm flipV="1">
              <a:off x="1540" y="5225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Line 10"/>
            <p:cNvSpPr>
              <a:spLocks noChangeShapeType="1"/>
            </p:cNvSpPr>
            <p:nvPr/>
          </p:nvSpPr>
          <p:spPr bwMode="auto">
            <a:xfrm flipV="1">
              <a:off x="1739" y="5225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Line 11"/>
            <p:cNvSpPr>
              <a:spLocks noChangeShapeType="1"/>
            </p:cNvSpPr>
            <p:nvPr/>
          </p:nvSpPr>
          <p:spPr bwMode="auto">
            <a:xfrm flipV="1">
              <a:off x="1937" y="5225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Line 12"/>
            <p:cNvSpPr>
              <a:spLocks noChangeShapeType="1"/>
            </p:cNvSpPr>
            <p:nvPr/>
          </p:nvSpPr>
          <p:spPr bwMode="auto">
            <a:xfrm flipV="1">
              <a:off x="2136" y="5225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Line 13"/>
            <p:cNvSpPr>
              <a:spLocks noChangeShapeType="1"/>
            </p:cNvSpPr>
            <p:nvPr/>
          </p:nvSpPr>
          <p:spPr bwMode="auto">
            <a:xfrm flipV="1">
              <a:off x="2335" y="5225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Line 14"/>
            <p:cNvSpPr>
              <a:spLocks noChangeShapeType="1"/>
            </p:cNvSpPr>
            <p:nvPr/>
          </p:nvSpPr>
          <p:spPr bwMode="auto">
            <a:xfrm flipV="1">
              <a:off x="2534" y="5225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Line 15"/>
            <p:cNvSpPr>
              <a:spLocks noChangeShapeType="1"/>
            </p:cNvSpPr>
            <p:nvPr/>
          </p:nvSpPr>
          <p:spPr bwMode="auto">
            <a:xfrm flipV="1">
              <a:off x="2732" y="5225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Line 16"/>
            <p:cNvSpPr>
              <a:spLocks noChangeShapeType="1"/>
            </p:cNvSpPr>
            <p:nvPr/>
          </p:nvSpPr>
          <p:spPr bwMode="auto">
            <a:xfrm flipV="1">
              <a:off x="2931" y="5225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Line 17"/>
            <p:cNvSpPr>
              <a:spLocks noChangeShapeType="1"/>
            </p:cNvSpPr>
            <p:nvPr/>
          </p:nvSpPr>
          <p:spPr bwMode="auto">
            <a:xfrm flipV="1">
              <a:off x="3130" y="5225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Line 18"/>
            <p:cNvSpPr>
              <a:spLocks noChangeShapeType="1"/>
            </p:cNvSpPr>
            <p:nvPr/>
          </p:nvSpPr>
          <p:spPr bwMode="auto">
            <a:xfrm>
              <a:off x="1341" y="3841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Line 19"/>
            <p:cNvSpPr>
              <a:spLocks noChangeShapeType="1"/>
            </p:cNvSpPr>
            <p:nvPr/>
          </p:nvSpPr>
          <p:spPr bwMode="auto">
            <a:xfrm>
              <a:off x="1540" y="3841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Line 20"/>
            <p:cNvSpPr>
              <a:spLocks noChangeShapeType="1"/>
            </p:cNvSpPr>
            <p:nvPr/>
          </p:nvSpPr>
          <p:spPr bwMode="auto">
            <a:xfrm>
              <a:off x="1739" y="3841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Line 21"/>
            <p:cNvSpPr>
              <a:spLocks noChangeShapeType="1"/>
            </p:cNvSpPr>
            <p:nvPr/>
          </p:nvSpPr>
          <p:spPr bwMode="auto">
            <a:xfrm>
              <a:off x="1937" y="3841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Line 22"/>
            <p:cNvSpPr>
              <a:spLocks noChangeShapeType="1"/>
            </p:cNvSpPr>
            <p:nvPr/>
          </p:nvSpPr>
          <p:spPr bwMode="auto">
            <a:xfrm>
              <a:off x="2136" y="3841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Line 23"/>
            <p:cNvSpPr>
              <a:spLocks noChangeShapeType="1"/>
            </p:cNvSpPr>
            <p:nvPr/>
          </p:nvSpPr>
          <p:spPr bwMode="auto">
            <a:xfrm>
              <a:off x="2335" y="3841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Line 24"/>
            <p:cNvSpPr>
              <a:spLocks noChangeShapeType="1"/>
            </p:cNvSpPr>
            <p:nvPr/>
          </p:nvSpPr>
          <p:spPr bwMode="auto">
            <a:xfrm>
              <a:off x="2534" y="3841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Line 25"/>
            <p:cNvSpPr>
              <a:spLocks noChangeShapeType="1"/>
            </p:cNvSpPr>
            <p:nvPr/>
          </p:nvSpPr>
          <p:spPr bwMode="auto">
            <a:xfrm>
              <a:off x="2732" y="3841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Line 26"/>
            <p:cNvSpPr>
              <a:spLocks noChangeShapeType="1"/>
            </p:cNvSpPr>
            <p:nvPr/>
          </p:nvSpPr>
          <p:spPr bwMode="auto">
            <a:xfrm>
              <a:off x="2931" y="3841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Line 27"/>
            <p:cNvSpPr>
              <a:spLocks noChangeShapeType="1"/>
            </p:cNvSpPr>
            <p:nvPr/>
          </p:nvSpPr>
          <p:spPr bwMode="auto">
            <a:xfrm>
              <a:off x="3130" y="3841"/>
              <a:ext cx="0" cy="18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Rectangle 28"/>
            <p:cNvSpPr>
              <a:spLocks noChangeArrowheads="1"/>
            </p:cNvSpPr>
            <p:nvPr/>
          </p:nvSpPr>
          <p:spPr bwMode="auto">
            <a:xfrm>
              <a:off x="1296" y="5280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3.5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98" name="Rectangle 29"/>
            <p:cNvSpPr>
              <a:spLocks noChangeArrowheads="1"/>
            </p:cNvSpPr>
            <p:nvPr/>
          </p:nvSpPr>
          <p:spPr bwMode="auto">
            <a:xfrm>
              <a:off x="1522" y="5280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4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99" name="Rectangle 30"/>
            <p:cNvSpPr>
              <a:spLocks noChangeArrowheads="1"/>
            </p:cNvSpPr>
            <p:nvPr/>
          </p:nvSpPr>
          <p:spPr bwMode="auto">
            <a:xfrm>
              <a:off x="1691" y="5280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4.5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0" name="Rectangle 31"/>
            <p:cNvSpPr>
              <a:spLocks noChangeArrowheads="1"/>
            </p:cNvSpPr>
            <p:nvPr/>
          </p:nvSpPr>
          <p:spPr bwMode="auto">
            <a:xfrm>
              <a:off x="1922" y="5280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5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1" name="Rectangle 32"/>
            <p:cNvSpPr>
              <a:spLocks noChangeArrowheads="1"/>
            </p:cNvSpPr>
            <p:nvPr/>
          </p:nvSpPr>
          <p:spPr bwMode="auto">
            <a:xfrm>
              <a:off x="2091" y="5280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5.5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2" name="Rectangle 33"/>
            <p:cNvSpPr>
              <a:spLocks noChangeArrowheads="1"/>
            </p:cNvSpPr>
            <p:nvPr/>
          </p:nvSpPr>
          <p:spPr bwMode="auto">
            <a:xfrm>
              <a:off x="2318" y="5280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6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3" name="Rectangle 34"/>
            <p:cNvSpPr>
              <a:spLocks noChangeArrowheads="1"/>
            </p:cNvSpPr>
            <p:nvPr/>
          </p:nvSpPr>
          <p:spPr bwMode="auto">
            <a:xfrm>
              <a:off x="2487" y="5280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6.5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4" name="Rectangle 35"/>
            <p:cNvSpPr>
              <a:spLocks noChangeArrowheads="1"/>
            </p:cNvSpPr>
            <p:nvPr/>
          </p:nvSpPr>
          <p:spPr bwMode="auto">
            <a:xfrm>
              <a:off x="2717" y="5280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7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5" name="Rectangle 36"/>
            <p:cNvSpPr>
              <a:spLocks noChangeArrowheads="1"/>
            </p:cNvSpPr>
            <p:nvPr/>
          </p:nvSpPr>
          <p:spPr bwMode="auto">
            <a:xfrm>
              <a:off x="2886" y="5280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7.5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6" name="Rectangle 37"/>
            <p:cNvSpPr>
              <a:spLocks noChangeArrowheads="1"/>
            </p:cNvSpPr>
            <p:nvPr/>
          </p:nvSpPr>
          <p:spPr bwMode="auto">
            <a:xfrm>
              <a:off x="3113" y="5280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8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7" name="Rectangle 38"/>
            <p:cNvSpPr>
              <a:spLocks noChangeArrowheads="1"/>
            </p:cNvSpPr>
            <p:nvPr/>
          </p:nvSpPr>
          <p:spPr bwMode="auto">
            <a:xfrm>
              <a:off x="2211" y="5375"/>
              <a:ext cx="6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D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8" name="Line 39"/>
            <p:cNvSpPr>
              <a:spLocks noChangeShapeType="1"/>
            </p:cNvSpPr>
            <p:nvPr/>
          </p:nvSpPr>
          <p:spPr bwMode="auto">
            <a:xfrm flipV="1">
              <a:off x="1341" y="3841"/>
              <a:ext cx="0" cy="1402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Line 40"/>
            <p:cNvSpPr>
              <a:spLocks noChangeShapeType="1"/>
            </p:cNvSpPr>
            <p:nvPr/>
          </p:nvSpPr>
          <p:spPr bwMode="auto">
            <a:xfrm flipV="1">
              <a:off x="3130" y="3841"/>
              <a:ext cx="0" cy="1402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Line 41"/>
            <p:cNvSpPr>
              <a:spLocks noChangeShapeType="1"/>
            </p:cNvSpPr>
            <p:nvPr/>
          </p:nvSpPr>
          <p:spPr bwMode="auto">
            <a:xfrm>
              <a:off x="1341" y="5243"/>
              <a:ext cx="1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Line 42"/>
            <p:cNvSpPr>
              <a:spLocks noChangeShapeType="1"/>
            </p:cNvSpPr>
            <p:nvPr/>
          </p:nvSpPr>
          <p:spPr bwMode="auto">
            <a:xfrm>
              <a:off x="1341" y="4963"/>
              <a:ext cx="1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Line 43"/>
            <p:cNvSpPr>
              <a:spLocks noChangeShapeType="1"/>
            </p:cNvSpPr>
            <p:nvPr/>
          </p:nvSpPr>
          <p:spPr bwMode="auto">
            <a:xfrm>
              <a:off x="1341" y="4682"/>
              <a:ext cx="1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Line 44"/>
            <p:cNvSpPr>
              <a:spLocks noChangeShapeType="1"/>
            </p:cNvSpPr>
            <p:nvPr/>
          </p:nvSpPr>
          <p:spPr bwMode="auto">
            <a:xfrm>
              <a:off x="1341" y="4402"/>
              <a:ext cx="1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4" name="Line 45"/>
            <p:cNvSpPr>
              <a:spLocks noChangeShapeType="1"/>
            </p:cNvSpPr>
            <p:nvPr/>
          </p:nvSpPr>
          <p:spPr bwMode="auto">
            <a:xfrm>
              <a:off x="1341" y="4121"/>
              <a:ext cx="1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Line 46"/>
            <p:cNvSpPr>
              <a:spLocks noChangeShapeType="1"/>
            </p:cNvSpPr>
            <p:nvPr/>
          </p:nvSpPr>
          <p:spPr bwMode="auto">
            <a:xfrm>
              <a:off x="1341" y="3841"/>
              <a:ext cx="1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6" name="Line 47"/>
            <p:cNvSpPr>
              <a:spLocks noChangeShapeType="1"/>
            </p:cNvSpPr>
            <p:nvPr/>
          </p:nvSpPr>
          <p:spPr bwMode="auto">
            <a:xfrm flipH="1">
              <a:off x="3112" y="5243"/>
              <a:ext cx="1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Line 48"/>
            <p:cNvSpPr>
              <a:spLocks noChangeShapeType="1"/>
            </p:cNvSpPr>
            <p:nvPr/>
          </p:nvSpPr>
          <p:spPr bwMode="auto">
            <a:xfrm flipH="1">
              <a:off x="3112" y="4963"/>
              <a:ext cx="1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Line 49"/>
            <p:cNvSpPr>
              <a:spLocks noChangeShapeType="1"/>
            </p:cNvSpPr>
            <p:nvPr/>
          </p:nvSpPr>
          <p:spPr bwMode="auto">
            <a:xfrm flipH="1">
              <a:off x="3112" y="4682"/>
              <a:ext cx="1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Line 50"/>
            <p:cNvSpPr>
              <a:spLocks noChangeShapeType="1"/>
            </p:cNvSpPr>
            <p:nvPr/>
          </p:nvSpPr>
          <p:spPr bwMode="auto">
            <a:xfrm flipH="1">
              <a:off x="3112" y="4402"/>
              <a:ext cx="1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0" name="Line 51"/>
            <p:cNvSpPr>
              <a:spLocks noChangeShapeType="1"/>
            </p:cNvSpPr>
            <p:nvPr/>
          </p:nvSpPr>
          <p:spPr bwMode="auto">
            <a:xfrm flipH="1">
              <a:off x="3112" y="4121"/>
              <a:ext cx="1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Line 52"/>
            <p:cNvSpPr>
              <a:spLocks noChangeShapeType="1"/>
            </p:cNvSpPr>
            <p:nvPr/>
          </p:nvSpPr>
          <p:spPr bwMode="auto">
            <a:xfrm flipH="1">
              <a:off x="3112" y="3841"/>
              <a:ext cx="1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2" name="Rectangle 53"/>
            <p:cNvSpPr>
              <a:spLocks noChangeArrowheads="1"/>
            </p:cNvSpPr>
            <p:nvPr/>
          </p:nvSpPr>
          <p:spPr bwMode="auto">
            <a:xfrm>
              <a:off x="1261" y="5196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8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23" name="Rectangle 54"/>
            <p:cNvSpPr>
              <a:spLocks noChangeArrowheads="1"/>
            </p:cNvSpPr>
            <p:nvPr/>
          </p:nvSpPr>
          <p:spPr bwMode="auto">
            <a:xfrm>
              <a:off x="1224" y="4916"/>
              <a:ext cx="9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10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24" name="Rectangle 55"/>
            <p:cNvSpPr>
              <a:spLocks noChangeArrowheads="1"/>
            </p:cNvSpPr>
            <p:nvPr/>
          </p:nvSpPr>
          <p:spPr bwMode="auto">
            <a:xfrm>
              <a:off x="1224" y="4635"/>
              <a:ext cx="9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25" name="Rectangle 56"/>
            <p:cNvSpPr>
              <a:spLocks noChangeArrowheads="1"/>
            </p:cNvSpPr>
            <p:nvPr/>
          </p:nvSpPr>
          <p:spPr bwMode="auto">
            <a:xfrm>
              <a:off x="1224" y="4355"/>
              <a:ext cx="9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14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26" name="Rectangle 57"/>
            <p:cNvSpPr>
              <a:spLocks noChangeArrowheads="1"/>
            </p:cNvSpPr>
            <p:nvPr/>
          </p:nvSpPr>
          <p:spPr bwMode="auto">
            <a:xfrm>
              <a:off x="1224" y="4074"/>
              <a:ext cx="9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16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27" name="Rectangle 58"/>
            <p:cNvSpPr>
              <a:spLocks noChangeArrowheads="1"/>
            </p:cNvSpPr>
            <p:nvPr/>
          </p:nvSpPr>
          <p:spPr bwMode="auto">
            <a:xfrm>
              <a:off x="1224" y="3794"/>
              <a:ext cx="9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18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28" name="Rectangle 59"/>
            <p:cNvSpPr>
              <a:spLocks noChangeArrowheads="1"/>
            </p:cNvSpPr>
            <p:nvPr/>
          </p:nvSpPr>
          <p:spPr bwMode="auto">
            <a:xfrm rot="16200000">
              <a:off x="1149" y="4457"/>
              <a:ext cx="6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H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29" name="Freeform 60"/>
            <p:cNvSpPr>
              <a:spLocks/>
            </p:cNvSpPr>
            <p:nvPr/>
          </p:nvSpPr>
          <p:spPr bwMode="auto">
            <a:xfrm>
              <a:off x="2066" y="3841"/>
              <a:ext cx="1056" cy="1402"/>
            </a:xfrm>
            <a:custGeom>
              <a:avLst/>
              <a:gdLst>
                <a:gd name="T0" fmla="*/ 0 w 1056"/>
                <a:gd name="T1" fmla="*/ 0 h 1402"/>
                <a:gd name="T2" fmla="*/ 70 w 1056"/>
                <a:gd name="T3" fmla="*/ 163 h 1402"/>
                <a:gd name="T4" fmla="*/ 169 w 1056"/>
                <a:gd name="T5" fmla="*/ 364 h 1402"/>
                <a:gd name="T6" fmla="*/ 269 w 1056"/>
                <a:gd name="T7" fmla="*/ 540 h 1402"/>
                <a:gd name="T8" fmla="*/ 368 w 1056"/>
                <a:gd name="T9" fmla="*/ 696 h 1402"/>
                <a:gd name="T10" fmla="*/ 468 w 1056"/>
                <a:gd name="T11" fmla="*/ 834 h 1402"/>
                <a:gd name="T12" fmla="*/ 567 w 1056"/>
                <a:gd name="T13" fmla="*/ 957 h 1402"/>
                <a:gd name="T14" fmla="*/ 666 w 1056"/>
                <a:gd name="T15" fmla="*/ 1067 h 1402"/>
                <a:gd name="T16" fmla="*/ 766 w 1056"/>
                <a:gd name="T17" fmla="*/ 1165 h 1402"/>
                <a:gd name="T18" fmla="*/ 865 w 1056"/>
                <a:gd name="T19" fmla="*/ 1254 h 1402"/>
                <a:gd name="T20" fmla="*/ 964 w 1056"/>
                <a:gd name="T21" fmla="*/ 1335 h 1402"/>
                <a:gd name="T22" fmla="*/ 1056 w 1056"/>
                <a:gd name="T23" fmla="*/ 1402 h 1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56" h="1402">
                  <a:moveTo>
                    <a:pt x="0" y="0"/>
                  </a:moveTo>
                  <a:lnTo>
                    <a:pt x="70" y="163"/>
                  </a:lnTo>
                  <a:lnTo>
                    <a:pt x="169" y="364"/>
                  </a:lnTo>
                  <a:lnTo>
                    <a:pt x="269" y="540"/>
                  </a:lnTo>
                  <a:lnTo>
                    <a:pt x="368" y="696"/>
                  </a:lnTo>
                  <a:lnTo>
                    <a:pt x="468" y="834"/>
                  </a:lnTo>
                  <a:lnTo>
                    <a:pt x="567" y="957"/>
                  </a:lnTo>
                  <a:lnTo>
                    <a:pt x="666" y="1067"/>
                  </a:lnTo>
                  <a:lnTo>
                    <a:pt x="766" y="1165"/>
                  </a:lnTo>
                  <a:lnTo>
                    <a:pt x="865" y="1254"/>
                  </a:lnTo>
                  <a:lnTo>
                    <a:pt x="964" y="1335"/>
                  </a:lnTo>
                  <a:lnTo>
                    <a:pt x="1056" y="1402"/>
                  </a:lnTo>
                </a:path>
              </a:pathLst>
            </a:custGeom>
            <a:noFill/>
            <a:ln w="17463" cap="flat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0" name="Freeform 61"/>
            <p:cNvSpPr>
              <a:spLocks noEditPoints="1"/>
            </p:cNvSpPr>
            <p:nvPr/>
          </p:nvSpPr>
          <p:spPr bwMode="auto">
            <a:xfrm>
              <a:off x="1336" y="4057"/>
              <a:ext cx="913" cy="1171"/>
            </a:xfrm>
            <a:custGeom>
              <a:avLst/>
              <a:gdLst>
                <a:gd name="T0" fmla="*/ 56 w 913"/>
                <a:gd name="T1" fmla="*/ 88 h 1171"/>
                <a:gd name="T2" fmla="*/ 62 w 913"/>
                <a:gd name="T3" fmla="*/ 122 h 1171"/>
                <a:gd name="T4" fmla="*/ 72 w 913"/>
                <a:gd name="T5" fmla="*/ 117 h 1171"/>
                <a:gd name="T6" fmla="*/ 99 w 913"/>
                <a:gd name="T7" fmla="*/ 193 h 1171"/>
                <a:gd name="T8" fmla="*/ 109 w 913"/>
                <a:gd name="T9" fmla="*/ 188 h 1171"/>
                <a:gd name="T10" fmla="*/ 126 w 913"/>
                <a:gd name="T11" fmla="*/ 238 h 1171"/>
                <a:gd name="T12" fmla="*/ 136 w 913"/>
                <a:gd name="T13" fmla="*/ 232 h 1171"/>
                <a:gd name="T14" fmla="*/ 177 w 913"/>
                <a:gd name="T15" fmla="*/ 323 h 1171"/>
                <a:gd name="T16" fmla="*/ 160 w 913"/>
                <a:gd name="T17" fmla="*/ 294 h 1171"/>
                <a:gd name="T18" fmla="*/ 212 w 913"/>
                <a:gd name="T19" fmla="*/ 379 h 1171"/>
                <a:gd name="T20" fmla="*/ 203 w 913"/>
                <a:gd name="T21" fmla="*/ 345 h 1171"/>
                <a:gd name="T22" fmla="*/ 249 w 913"/>
                <a:gd name="T23" fmla="*/ 434 h 1171"/>
                <a:gd name="T24" fmla="*/ 230 w 913"/>
                <a:gd name="T25" fmla="*/ 406 h 1171"/>
                <a:gd name="T26" fmla="*/ 294 w 913"/>
                <a:gd name="T27" fmla="*/ 482 h 1171"/>
                <a:gd name="T28" fmla="*/ 304 w 913"/>
                <a:gd name="T29" fmla="*/ 516 h 1171"/>
                <a:gd name="T30" fmla="*/ 313 w 913"/>
                <a:gd name="T31" fmla="*/ 509 h 1171"/>
                <a:gd name="T32" fmla="*/ 363 w 913"/>
                <a:gd name="T33" fmla="*/ 596 h 1171"/>
                <a:gd name="T34" fmla="*/ 343 w 913"/>
                <a:gd name="T35" fmla="*/ 569 h 1171"/>
                <a:gd name="T36" fmla="*/ 403 w 913"/>
                <a:gd name="T37" fmla="*/ 648 h 1171"/>
                <a:gd name="T38" fmla="*/ 391 w 913"/>
                <a:gd name="T39" fmla="*/ 615 h 1171"/>
                <a:gd name="T40" fmla="*/ 444 w 913"/>
                <a:gd name="T41" fmla="*/ 700 h 1171"/>
                <a:gd name="T42" fmla="*/ 423 w 913"/>
                <a:gd name="T43" fmla="*/ 674 h 1171"/>
                <a:gd name="T44" fmla="*/ 494 w 913"/>
                <a:gd name="T45" fmla="*/ 744 h 1171"/>
                <a:gd name="T46" fmla="*/ 507 w 913"/>
                <a:gd name="T47" fmla="*/ 776 h 1171"/>
                <a:gd name="T48" fmla="*/ 515 w 913"/>
                <a:gd name="T49" fmla="*/ 769 h 1171"/>
                <a:gd name="T50" fmla="*/ 573 w 913"/>
                <a:gd name="T51" fmla="*/ 850 h 1171"/>
                <a:gd name="T52" fmla="*/ 551 w 913"/>
                <a:gd name="T53" fmla="*/ 825 h 1171"/>
                <a:gd name="T54" fmla="*/ 618 w 913"/>
                <a:gd name="T55" fmla="*/ 898 h 1171"/>
                <a:gd name="T56" fmla="*/ 603 w 913"/>
                <a:gd name="T57" fmla="*/ 867 h 1171"/>
                <a:gd name="T58" fmla="*/ 664 w 913"/>
                <a:gd name="T59" fmla="*/ 946 h 1171"/>
                <a:gd name="T60" fmla="*/ 641 w 913"/>
                <a:gd name="T61" fmla="*/ 922 h 1171"/>
                <a:gd name="T62" fmla="*/ 711 w 913"/>
                <a:gd name="T63" fmla="*/ 993 h 1171"/>
                <a:gd name="T64" fmla="*/ 695 w 913"/>
                <a:gd name="T65" fmla="*/ 962 h 1171"/>
                <a:gd name="T66" fmla="*/ 758 w 913"/>
                <a:gd name="T67" fmla="*/ 1038 h 1171"/>
                <a:gd name="T68" fmla="*/ 734 w 913"/>
                <a:gd name="T69" fmla="*/ 1016 h 1171"/>
                <a:gd name="T70" fmla="*/ 807 w 913"/>
                <a:gd name="T71" fmla="*/ 1084 h 1171"/>
                <a:gd name="T72" fmla="*/ 790 w 913"/>
                <a:gd name="T73" fmla="*/ 1053 h 1171"/>
                <a:gd name="T74" fmla="*/ 856 w 913"/>
                <a:gd name="T75" fmla="*/ 1128 h 1171"/>
                <a:gd name="T76" fmla="*/ 831 w 913"/>
                <a:gd name="T77" fmla="*/ 1106 h 1171"/>
                <a:gd name="T78" fmla="*/ 906 w 913"/>
                <a:gd name="T79" fmla="*/ 1171 h 1171"/>
                <a:gd name="T80" fmla="*/ 888 w 913"/>
                <a:gd name="T81" fmla="*/ 1141 h 1171"/>
                <a:gd name="T82" fmla="*/ 16 w 913"/>
                <a:gd name="T83" fmla="*/ 35 h 1171"/>
                <a:gd name="T84" fmla="*/ 0 w 913"/>
                <a:gd name="T85" fmla="*/ 6 h 1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13" h="1171">
                  <a:moveTo>
                    <a:pt x="31" y="64"/>
                  </a:moveTo>
                  <a:lnTo>
                    <a:pt x="46" y="93"/>
                  </a:lnTo>
                  <a:lnTo>
                    <a:pt x="56" y="88"/>
                  </a:lnTo>
                  <a:lnTo>
                    <a:pt x="41" y="59"/>
                  </a:lnTo>
                  <a:lnTo>
                    <a:pt x="31" y="64"/>
                  </a:lnTo>
                  <a:close/>
                  <a:moveTo>
                    <a:pt x="62" y="122"/>
                  </a:moveTo>
                  <a:lnTo>
                    <a:pt x="77" y="151"/>
                  </a:lnTo>
                  <a:lnTo>
                    <a:pt x="87" y="146"/>
                  </a:lnTo>
                  <a:lnTo>
                    <a:pt x="72" y="117"/>
                  </a:lnTo>
                  <a:lnTo>
                    <a:pt x="62" y="122"/>
                  </a:lnTo>
                  <a:close/>
                  <a:moveTo>
                    <a:pt x="93" y="180"/>
                  </a:moveTo>
                  <a:lnTo>
                    <a:pt x="99" y="193"/>
                  </a:lnTo>
                  <a:lnTo>
                    <a:pt x="109" y="209"/>
                  </a:lnTo>
                  <a:lnTo>
                    <a:pt x="119" y="204"/>
                  </a:lnTo>
                  <a:lnTo>
                    <a:pt x="109" y="188"/>
                  </a:lnTo>
                  <a:lnTo>
                    <a:pt x="103" y="175"/>
                  </a:lnTo>
                  <a:lnTo>
                    <a:pt x="93" y="180"/>
                  </a:lnTo>
                  <a:close/>
                  <a:moveTo>
                    <a:pt x="126" y="238"/>
                  </a:moveTo>
                  <a:lnTo>
                    <a:pt x="143" y="266"/>
                  </a:lnTo>
                  <a:lnTo>
                    <a:pt x="153" y="260"/>
                  </a:lnTo>
                  <a:lnTo>
                    <a:pt x="136" y="232"/>
                  </a:lnTo>
                  <a:lnTo>
                    <a:pt x="126" y="238"/>
                  </a:lnTo>
                  <a:close/>
                  <a:moveTo>
                    <a:pt x="160" y="294"/>
                  </a:moveTo>
                  <a:lnTo>
                    <a:pt x="177" y="323"/>
                  </a:lnTo>
                  <a:lnTo>
                    <a:pt x="186" y="317"/>
                  </a:lnTo>
                  <a:lnTo>
                    <a:pt x="170" y="289"/>
                  </a:lnTo>
                  <a:lnTo>
                    <a:pt x="160" y="294"/>
                  </a:lnTo>
                  <a:close/>
                  <a:moveTo>
                    <a:pt x="194" y="351"/>
                  </a:moveTo>
                  <a:lnTo>
                    <a:pt x="199" y="359"/>
                  </a:lnTo>
                  <a:lnTo>
                    <a:pt x="212" y="379"/>
                  </a:lnTo>
                  <a:lnTo>
                    <a:pt x="221" y="373"/>
                  </a:lnTo>
                  <a:lnTo>
                    <a:pt x="208" y="354"/>
                  </a:lnTo>
                  <a:lnTo>
                    <a:pt x="203" y="345"/>
                  </a:lnTo>
                  <a:lnTo>
                    <a:pt x="194" y="351"/>
                  </a:lnTo>
                  <a:close/>
                  <a:moveTo>
                    <a:pt x="230" y="406"/>
                  </a:moveTo>
                  <a:lnTo>
                    <a:pt x="249" y="434"/>
                  </a:lnTo>
                  <a:lnTo>
                    <a:pt x="258" y="428"/>
                  </a:lnTo>
                  <a:lnTo>
                    <a:pt x="239" y="400"/>
                  </a:lnTo>
                  <a:lnTo>
                    <a:pt x="230" y="406"/>
                  </a:lnTo>
                  <a:close/>
                  <a:moveTo>
                    <a:pt x="267" y="461"/>
                  </a:moveTo>
                  <a:lnTo>
                    <a:pt x="285" y="489"/>
                  </a:lnTo>
                  <a:lnTo>
                    <a:pt x="294" y="482"/>
                  </a:lnTo>
                  <a:lnTo>
                    <a:pt x="276" y="455"/>
                  </a:lnTo>
                  <a:lnTo>
                    <a:pt x="267" y="461"/>
                  </a:lnTo>
                  <a:close/>
                  <a:moveTo>
                    <a:pt x="304" y="516"/>
                  </a:moveTo>
                  <a:lnTo>
                    <a:pt x="324" y="542"/>
                  </a:lnTo>
                  <a:lnTo>
                    <a:pt x="333" y="536"/>
                  </a:lnTo>
                  <a:lnTo>
                    <a:pt x="313" y="509"/>
                  </a:lnTo>
                  <a:lnTo>
                    <a:pt x="304" y="516"/>
                  </a:lnTo>
                  <a:close/>
                  <a:moveTo>
                    <a:pt x="343" y="569"/>
                  </a:moveTo>
                  <a:lnTo>
                    <a:pt x="363" y="596"/>
                  </a:lnTo>
                  <a:lnTo>
                    <a:pt x="372" y="589"/>
                  </a:lnTo>
                  <a:lnTo>
                    <a:pt x="352" y="562"/>
                  </a:lnTo>
                  <a:lnTo>
                    <a:pt x="343" y="569"/>
                  </a:lnTo>
                  <a:close/>
                  <a:moveTo>
                    <a:pt x="383" y="622"/>
                  </a:moveTo>
                  <a:lnTo>
                    <a:pt x="398" y="643"/>
                  </a:lnTo>
                  <a:lnTo>
                    <a:pt x="403" y="648"/>
                  </a:lnTo>
                  <a:lnTo>
                    <a:pt x="411" y="641"/>
                  </a:lnTo>
                  <a:lnTo>
                    <a:pt x="407" y="636"/>
                  </a:lnTo>
                  <a:lnTo>
                    <a:pt x="391" y="615"/>
                  </a:lnTo>
                  <a:lnTo>
                    <a:pt x="383" y="622"/>
                  </a:lnTo>
                  <a:close/>
                  <a:moveTo>
                    <a:pt x="423" y="674"/>
                  </a:moveTo>
                  <a:lnTo>
                    <a:pt x="444" y="700"/>
                  </a:lnTo>
                  <a:lnTo>
                    <a:pt x="453" y="693"/>
                  </a:lnTo>
                  <a:lnTo>
                    <a:pt x="432" y="667"/>
                  </a:lnTo>
                  <a:lnTo>
                    <a:pt x="423" y="674"/>
                  </a:lnTo>
                  <a:close/>
                  <a:moveTo>
                    <a:pt x="465" y="725"/>
                  </a:moveTo>
                  <a:lnTo>
                    <a:pt x="486" y="751"/>
                  </a:lnTo>
                  <a:lnTo>
                    <a:pt x="494" y="744"/>
                  </a:lnTo>
                  <a:lnTo>
                    <a:pt x="473" y="718"/>
                  </a:lnTo>
                  <a:lnTo>
                    <a:pt x="465" y="725"/>
                  </a:lnTo>
                  <a:close/>
                  <a:moveTo>
                    <a:pt x="507" y="776"/>
                  </a:moveTo>
                  <a:lnTo>
                    <a:pt x="529" y="801"/>
                  </a:lnTo>
                  <a:lnTo>
                    <a:pt x="538" y="793"/>
                  </a:lnTo>
                  <a:lnTo>
                    <a:pt x="515" y="769"/>
                  </a:lnTo>
                  <a:lnTo>
                    <a:pt x="507" y="776"/>
                  </a:lnTo>
                  <a:close/>
                  <a:moveTo>
                    <a:pt x="551" y="825"/>
                  </a:moveTo>
                  <a:lnTo>
                    <a:pt x="573" y="850"/>
                  </a:lnTo>
                  <a:lnTo>
                    <a:pt x="581" y="843"/>
                  </a:lnTo>
                  <a:lnTo>
                    <a:pt x="560" y="818"/>
                  </a:lnTo>
                  <a:lnTo>
                    <a:pt x="551" y="825"/>
                  </a:lnTo>
                  <a:close/>
                  <a:moveTo>
                    <a:pt x="595" y="874"/>
                  </a:moveTo>
                  <a:lnTo>
                    <a:pt x="597" y="877"/>
                  </a:lnTo>
                  <a:lnTo>
                    <a:pt x="618" y="898"/>
                  </a:lnTo>
                  <a:lnTo>
                    <a:pt x="626" y="891"/>
                  </a:lnTo>
                  <a:lnTo>
                    <a:pt x="605" y="869"/>
                  </a:lnTo>
                  <a:lnTo>
                    <a:pt x="603" y="867"/>
                  </a:lnTo>
                  <a:lnTo>
                    <a:pt x="595" y="874"/>
                  </a:lnTo>
                  <a:close/>
                  <a:moveTo>
                    <a:pt x="641" y="922"/>
                  </a:moveTo>
                  <a:lnTo>
                    <a:pt x="664" y="946"/>
                  </a:lnTo>
                  <a:lnTo>
                    <a:pt x="672" y="938"/>
                  </a:lnTo>
                  <a:lnTo>
                    <a:pt x="649" y="914"/>
                  </a:lnTo>
                  <a:lnTo>
                    <a:pt x="641" y="922"/>
                  </a:lnTo>
                  <a:close/>
                  <a:moveTo>
                    <a:pt x="687" y="970"/>
                  </a:moveTo>
                  <a:lnTo>
                    <a:pt x="697" y="980"/>
                  </a:lnTo>
                  <a:lnTo>
                    <a:pt x="711" y="993"/>
                  </a:lnTo>
                  <a:lnTo>
                    <a:pt x="718" y="985"/>
                  </a:lnTo>
                  <a:lnTo>
                    <a:pt x="705" y="972"/>
                  </a:lnTo>
                  <a:lnTo>
                    <a:pt x="695" y="962"/>
                  </a:lnTo>
                  <a:lnTo>
                    <a:pt x="687" y="970"/>
                  </a:lnTo>
                  <a:close/>
                  <a:moveTo>
                    <a:pt x="734" y="1016"/>
                  </a:moveTo>
                  <a:lnTo>
                    <a:pt x="758" y="1038"/>
                  </a:lnTo>
                  <a:lnTo>
                    <a:pt x="766" y="1030"/>
                  </a:lnTo>
                  <a:lnTo>
                    <a:pt x="742" y="1008"/>
                  </a:lnTo>
                  <a:lnTo>
                    <a:pt x="734" y="1016"/>
                  </a:lnTo>
                  <a:close/>
                  <a:moveTo>
                    <a:pt x="782" y="1061"/>
                  </a:moveTo>
                  <a:lnTo>
                    <a:pt x="796" y="1075"/>
                  </a:lnTo>
                  <a:lnTo>
                    <a:pt x="807" y="1084"/>
                  </a:lnTo>
                  <a:lnTo>
                    <a:pt x="814" y="1076"/>
                  </a:lnTo>
                  <a:lnTo>
                    <a:pt x="804" y="1067"/>
                  </a:lnTo>
                  <a:lnTo>
                    <a:pt x="790" y="1053"/>
                  </a:lnTo>
                  <a:lnTo>
                    <a:pt x="782" y="1061"/>
                  </a:lnTo>
                  <a:close/>
                  <a:moveTo>
                    <a:pt x="831" y="1106"/>
                  </a:moveTo>
                  <a:lnTo>
                    <a:pt x="856" y="1128"/>
                  </a:lnTo>
                  <a:lnTo>
                    <a:pt x="863" y="1119"/>
                  </a:lnTo>
                  <a:lnTo>
                    <a:pt x="838" y="1097"/>
                  </a:lnTo>
                  <a:lnTo>
                    <a:pt x="831" y="1106"/>
                  </a:lnTo>
                  <a:close/>
                  <a:moveTo>
                    <a:pt x="881" y="1149"/>
                  </a:moveTo>
                  <a:lnTo>
                    <a:pt x="896" y="1163"/>
                  </a:lnTo>
                  <a:lnTo>
                    <a:pt x="906" y="1171"/>
                  </a:lnTo>
                  <a:lnTo>
                    <a:pt x="913" y="1163"/>
                  </a:lnTo>
                  <a:lnTo>
                    <a:pt x="903" y="1154"/>
                  </a:lnTo>
                  <a:lnTo>
                    <a:pt x="888" y="1141"/>
                  </a:lnTo>
                  <a:lnTo>
                    <a:pt x="881" y="1149"/>
                  </a:lnTo>
                  <a:close/>
                  <a:moveTo>
                    <a:pt x="0" y="6"/>
                  </a:moveTo>
                  <a:lnTo>
                    <a:pt x="16" y="35"/>
                  </a:lnTo>
                  <a:lnTo>
                    <a:pt x="25" y="30"/>
                  </a:lnTo>
                  <a:lnTo>
                    <a:pt x="1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Freeform 62"/>
            <p:cNvSpPr>
              <a:spLocks noEditPoints="1"/>
            </p:cNvSpPr>
            <p:nvPr/>
          </p:nvSpPr>
          <p:spPr bwMode="auto">
            <a:xfrm>
              <a:off x="1811" y="3838"/>
              <a:ext cx="1310" cy="1410"/>
            </a:xfrm>
            <a:custGeom>
              <a:avLst/>
              <a:gdLst>
                <a:gd name="T0" fmla="*/ 61 w 1310"/>
                <a:gd name="T1" fmla="*/ 85 h 1410"/>
                <a:gd name="T2" fmla="*/ 69 w 1310"/>
                <a:gd name="T3" fmla="*/ 118 h 1410"/>
                <a:gd name="T4" fmla="*/ 78 w 1310"/>
                <a:gd name="T5" fmla="*/ 113 h 1410"/>
                <a:gd name="T6" fmla="*/ 122 w 1310"/>
                <a:gd name="T7" fmla="*/ 202 h 1410"/>
                <a:gd name="T8" fmla="*/ 104 w 1310"/>
                <a:gd name="T9" fmla="*/ 174 h 1410"/>
                <a:gd name="T10" fmla="*/ 168 w 1310"/>
                <a:gd name="T11" fmla="*/ 251 h 1410"/>
                <a:gd name="T12" fmla="*/ 178 w 1310"/>
                <a:gd name="T13" fmla="*/ 284 h 1410"/>
                <a:gd name="T14" fmla="*/ 187 w 1310"/>
                <a:gd name="T15" fmla="*/ 278 h 1410"/>
                <a:gd name="T16" fmla="*/ 221 w 1310"/>
                <a:gd name="T17" fmla="*/ 348 h 1410"/>
                <a:gd name="T18" fmla="*/ 230 w 1310"/>
                <a:gd name="T19" fmla="*/ 341 h 1410"/>
                <a:gd name="T20" fmla="*/ 254 w 1310"/>
                <a:gd name="T21" fmla="*/ 392 h 1410"/>
                <a:gd name="T22" fmla="*/ 263 w 1310"/>
                <a:gd name="T23" fmla="*/ 385 h 1410"/>
                <a:gd name="T24" fmla="*/ 313 w 1310"/>
                <a:gd name="T25" fmla="*/ 471 h 1410"/>
                <a:gd name="T26" fmla="*/ 293 w 1310"/>
                <a:gd name="T27" fmla="*/ 445 h 1410"/>
                <a:gd name="T28" fmla="*/ 363 w 1310"/>
                <a:gd name="T29" fmla="*/ 516 h 1410"/>
                <a:gd name="T30" fmla="*/ 375 w 1310"/>
                <a:gd name="T31" fmla="*/ 549 h 1410"/>
                <a:gd name="T32" fmla="*/ 384 w 1310"/>
                <a:gd name="T33" fmla="*/ 542 h 1410"/>
                <a:gd name="T34" fmla="*/ 420 w 1310"/>
                <a:gd name="T35" fmla="*/ 605 h 1410"/>
                <a:gd name="T36" fmla="*/ 429 w 1310"/>
                <a:gd name="T37" fmla="*/ 598 h 1410"/>
                <a:gd name="T38" fmla="*/ 460 w 1310"/>
                <a:gd name="T39" fmla="*/ 650 h 1410"/>
                <a:gd name="T40" fmla="*/ 468 w 1310"/>
                <a:gd name="T41" fmla="*/ 643 h 1410"/>
                <a:gd name="T42" fmla="*/ 520 w 1310"/>
                <a:gd name="T43" fmla="*/ 719 h 1410"/>
                <a:gd name="T44" fmla="*/ 528 w 1310"/>
                <a:gd name="T45" fmla="*/ 712 h 1410"/>
                <a:gd name="T46" fmla="*/ 547 w 1310"/>
                <a:gd name="T47" fmla="*/ 749 h 1410"/>
                <a:gd name="T48" fmla="*/ 555 w 1310"/>
                <a:gd name="T49" fmla="*/ 742 h 1410"/>
                <a:gd name="T50" fmla="*/ 615 w 1310"/>
                <a:gd name="T51" fmla="*/ 822 h 1410"/>
                <a:gd name="T52" fmla="*/ 592 w 1310"/>
                <a:gd name="T53" fmla="*/ 798 h 1410"/>
                <a:gd name="T54" fmla="*/ 669 w 1310"/>
                <a:gd name="T55" fmla="*/ 861 h 1410"/>
                <a:gd name="T56" fmla="*/ 684 w 1310"/>
                <a:gd name="T57" fmla="*/ 892 h 1410"/>
                <a:gd name="T58" fmla="*/ 692 w 1310"/>
                <a:gd name="T59" fmla="*/ 884 h 1410"/>
                <a:gd name="T60" fmla="*/ 755 w 1310"/>
                <a:gd name="T61" fmla="*/ 961 h 1410"/>
                <a:gd name="T62" fmla="*/ 731 w 1310"/>
                <a:gd name="T63" fmla="*/ 939 h 1410"/>
                <a:gd name="T64" fmla="*/ 811 w 1310"/>
                <a:gd name="T65" fmla="*/ 999 h 1410"/>
                <a:gd name="T66" fmla="*/ 828 w 1310"/>
                <a:gd name="T67" fmla="*/ 1029 h 1410"/>
                <a:gd name="T68" fmla="*/ 835 w 1310"/>
                <a:gd name="T69" fmla="*/ 1021 h 1410"/>
                <a:gd name="T70" fmla="*/ 902 w 1310"/>
                <a:gd name="T71" fmla="*/ 1095 h 1410"/>
                <a:gd name="T72" fmla="*/ 877 w 1310"/>
                <a:gd name="T73" fmla="*/ 1073 h 1410"/>
                <a:gd name="T74" fmla="*/ 959 w 1310"/>
                <a:gd name="T75" fmla="*/ 1129 h 1410"/>
                <a:gd name="T76" fmla="*/ 977 w 1310"/>
                <a:gd name="T77" fmla="*/ 1159 h 1410"/>
                <a:gd name="T78" fmla="*/ 984 w 1310"/>
                <a:gd name="T79" fmla="*/ 1150 h 1410"/>
                <a:gd name="T80" fmla="*/ 1054 w 1310"/>
                <a:gd name="T81" fmla="*/ 1222 h 1410"/>
                <a:gd name="T82" fmla="*/ 1028 w 1310"/>
                <a:gd name="T83" fmla="*/ 1201 h 1410"/>
                <a:gd name="T84" fmla="*/ 1112 w 1310"/>
                <a:gd name="T85" fmla="*/ 1254 h 1410"/>
                <a:gd name="T86" fmla="*/ 1132 w 1310"/>
                <a:gd name="T87" fmla="*/ 1283 h 1410"/>
                <a:gd name="T88" fmla="*/ 1138 w 1310"/>
                <a:gd name="T89" fmla="*/ 1274 h 1410"/>
                <a:gd name="T90" fmla="*/ 1210 w 1310"/>
                <a:gd name="T91" fmla="*/ 1343 h 1410"/>
                <a:gd name="T92" fmla="*/ 1184 w 1310"/>
                <a:gd name="T93" fmla="*/ 1323 h 1410"/>
                <a:gd name="T94" fmla="*/ 1270 w 1310"/>
                <a:gd name="T95" fmla="*/ 1373 h 1410"/>
                <a:gd name="T96" fmla="*/ 1291 w 1310"/>
                <a:gd name="T97" fmla="*/ 1401 h 1410"/>
                <a:gd name="T98" fmla="*/ 1297 w 1310"/>
                <a:gd name="T99" fmla="*/ 1392 h 1410"/>
                <a:gd name="T100" fmla="*/ 17 w 1310"/>
                <a:gd name="T101" fmla="*/ 34 h 1410"/>
                <a:gd name="T102" fmla="*/ 0 w 1310"/>
                <a:gd name="T103" fmla="*/ 5 h 1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10" h="1410">
                  <a:moveTo>
                    <a:pt x="34" y="63"/>
                  </a:moveTo>
                  <a:lnTo>
                    <a:pt x="52" y="91"/>
                  </a:lnTo>
                  <a:lnTo>
                    <a:pt x="61" y="85"/>
                  </a:lnTo>
                  <a:lnTo>
                    <a:pt x="43" y="57"/>
                  </a:lnTo>
                  <a:lnTo>
                    <a:pt x="34" y="63"/>
                  </a:lnTo>
                  <a:close/>
                  <a:moveTo>
                    <a:pt x="69" y="118"/>
                  </a:moveTo>
                  <a:lnTo>
                    <a:pt x="87" y="146"/>
                  </a:lnTo>
                  <a:lnTo>
                    <a:pt x="96" y="141"/>
                  </a:lnTo>
                  <a:lnTo>
                    <a:pt x="78" y="113"/>
                  </a:lnTo>
                  <a:lnTo>
                    <a:pt x="69" y="118"/>
                  </a:lnTo>
                  <a:close/>
                  <a:moveTo>
                    <a:pt x="104" y="174"/>
                  </a:moveTo>
                  <a:lnTo>
                    <a:pt x="122" y="202"/>
                  </a:lnTo>
                  <a:lnTo>
                    <a:pt x="131" y="196"/>
                  </a:lnTo>
                  <a:lnTo>
                    <a:pt x="113" y="168"/>
                  </a:lnTo>
                  <a:lnTo>
                    <a:pt x="104" y="174"/>
                  </a:lnTo>
                  <a:close/>
                  <a:moveTo>
                    <a:pt x="140" y="230"/>
                  </a:moveTo>
                  <a:lnTo>
                    <a:pt x="159" y="257"/>
                  </a:lnTo>
                  <a:lnTo>
                    <a:pt x="168" y="251"/>
                  </a:lnTo>
                  <a:lnTo>
                    <a:pt x="149" y="224"/>
                  </a:lnTo>
                  <a:lnTo>
                    <a:pt x="140" y="230"/>
                  </a:lnTo>
                  <a:close/>
                  <a:moveTo>
                    <a:pt x="178" y="284"/>
                  </a:moveTo>
                  <a:lnTo>
                    <a:pt x="196" y="311"/>
                  </a:lnTo>
                  <a:lnTo>
                    <a:pt x="205" y="305"/>
                  </a:lnTo>
                  <a:lnTo>
                    <a:pt x="187" y="278"/>
                  </a:lnTo>
                  <a:lnTo>
                    <a:pt x="178" y="284"/>
                  </a:lnTo>
                  <a:close/>
                  <a:moveTo>
                    <a:pt x="215" y="338"/>
                  </a:moveTo>
                  <a:lnTo>
                    <a:pt x="221" y="348"/>
                  </a:lnTo>
                  <a:lnTo>
                    <a:pt x="234" y="365"/>
                  </a:lnTo>
                  <a:lnTo>
                    <a:pt x="243" y="359"/>
                  </a:lnTo>
                  <a:lnTo>
                    <a:pt x="230" y="341"/>
                  </a:lnTo>
                  <a:lnTo>
                    <a:pt x="224" y="332"/>
                  </a:lnTo>
                  <a:lnTo>
                    <a:pt x="215" y="338"/>
                  </a:lnTo>
                  <a:close/>
                  <a:moveTo>
                    <a:pt x="254" y="392"/>
                  </a:moveTo>
                  <a:lnTo>
                    <a:pt x="274" y="418"/>
                  </a:lnTo>
                  <a:lnTo>
                    <a:pt x="283" y="412"/>
                  </a:lnTo>
                  <a:lnTo>
                    <a:pt x="263" y="385"/>
                  </a:lnTo>
                  <a:lnTo>
                    <a:pt x="254" y="392"/>
                  </a:lnTo>
                  <a:close/>
                  <a:moveTo>
                    <a:pt x="293" y="445"/>
                  </a:moveTo>
                  <a:lnTo>
                    <a:pt x="313" y="471"/>
                  </a:lnTo>
                  <a:lnTo>
                    <a:pt x="322" y="465"/>
                  </a:lnTo>
                  <a:lnTo>
                    <a:pt x="302" y="438"/>
                  </a:lnTo>
                  <a:lnTo>
                    <a:pt x="293" y="445"/>
                  </a:lnTo>
                  <a:close/>
                  <a:moveTo>
                    <a:pt x="334" y="497"/>
                  </a:moveTo>
                  <a:lnTo>
                    <a:pt x="354" y="523"/>
                  </a:lnTo>
                  <a:lnTo>
                    <a:pt x="363" y="516"/>
                  </a:lnTo>
                  <a:lnTo>
                    <a:pt x="342" y="491"/>
                  </a:lnTo>
                  <a:lnTo>
                    <a:pt x="334" y="497"/>
                  </a:lnTo>
                  <a:close/>
                  <a:moveTo>
                    <a:pt x="375" y="549"/>
                  </a:moveTo>
                  <a:lnTo>
                    <a:pt x="396" y="575"/>
                  </a:lnTo>
                  <a:lnTo>
                    <a:pt x="404" y="568"/>
                  </a:lnTo>
                  <a:lnTo>
                    <a:pt x="384" y="542"/>
                  </a:lnTo>
                  <a:lnTo>
                    <a:pt x="375" y="549"/>
                  </a:lnTo>
                  <a:close/>
                  <a:moveTo>
                    <a:pt x="416" y="600"/>
                  </a:moveTo>
                  <a:lnTo>
                    <a:pt x="420" y="605"/>
                  </a:lnTo>
                  <a:lnTo>
                    <a:pt x="438" y="625"/>
                  </a:lnTo>
                  <a:lnTo>
                    <a:pt x="446" y="618"/>
                  </a:lnTo>
                  <a:lnTo>
                    <a:pt x="429" y="598"/>
                  </a:lnTo>
                  <a:lnTo>
                    <a:pt x="425" y="593"/>
                  </a:lnTo>
                  <a:lnTo>
                    <a:pt x="416" y="600"/>
                  </a:lnTo>
                  <a:close/>
                  <a:moveTo>
                    <a:pt x="460" y="650"/>
                  </a:moveTo>
                  <a:lnTo>
                    <a:pt x="481" y="675"/>
                  </a:lnTo>
                  <a:lnTo>
                    <a:pt x="489" y="668"/>
                  </a:lnTo>
                  <a:lnTo>
                    <a:pt x="468" y="643"/>
                  </a:lnTo>
                  <a:lnTo>
                    <a:pt x="460" y="650"/>
                  </a:lnTo>
                  <a:close/>
                  <a:moveTo>
                    <a:pt x="503" y="700"/>
                  </a:moveTo>
                  <a:lnTo>
                    <a:pt x="520" y="719"/>
                  </a:lnTo>
                  <a:lnTo>
                    <a:pt x="525" y="725"/>
                  </a:lnTo>
                  <a:lnTo>
                    <a:pt x="533" y="717"/>
                  </a:lnTo>
                  <a:lnTo>
                    <a:pt x="528" y="712"/>
                  </a:lnTo>
                  <a:lnTo>
                    <a:pt x="511" y="693"/>
                  </a:lnTo>
                  <a:lnTo>
                    <a:pt x="503" y="700"/>
                  </a:lnTo>
                  <a:close/>
                  <a:moveTo>
                    <a:pt x="547" y="749"/>
                  </a:moveTo>
                  <a:lnTo>
                    <a:pt x="570" y="773"/>
                  </a:lnTo>
                  <a:lnTo>
                    <a:pt x="578" y="766"/>
                  </a:lnTo>
                  <a:lnTo>
                    <a:pt x="555" y="742"/>
                  </a:lnTo>
                  <a:lnTo>
                    <a:pt x="547" y="749"/>
                  </a:lnTo>
                  <a:close/>
                  <a:moveTo>
                    <a:pt x="592" y="798"/>
                  </a:moveTo>
                  <a:lnTo>
                    <a:pt x="615" y="822"/>
                  </a:lnTo>
                  <a:lnTo>
                    <a:pt x="623" y="814"/>
                  </a:lnTo>
                  <a:lnTo>
                    <a:pt x="600" y="790"/>
                  </a:lnTo>
                  <a:lnTo>
                    <a:pt x="592" y="798"/>
                  </a:lnTo>
                  <a:close/>
                  <a:moveTo>
                    <a:pt x="638" y="845"/>
                  </a:moveTo>
                  <a:lnTo>
                    <a:pt x="661" y="869"/>
                  </a:lnTo>
                  <a:lnTo>
                    <a:pt x="669" y="861"/>
                  </a:lnTo>
                  <a:lnTo>
                    <a:pt x="646" y="838"/>
                  </a:lnTo>
                  <a:lnTo>
                    <a:pt x="638" y="845"/>
                  </a:lnTo>
                  <a:close/>
                  <a:moveTo>
                    <a:pt x="684" y="892"/>
                  </a:moveTo>
                  <a:lnTo>
                    <a:pt x="708" y="915"/>
                  </a:lnTo>
                  <a:lnTo>
                    <a:pt x="715" y="908"/>
                  </a:lnTo>
                  <a:lnTo>
                    <a:pt x="692" y="884"/>
                  </a:lnTo>
                  <a:lnTo>
                    <a:pt x="684" y="892"/>
                  </a:lnTo>
                  <a:close/>
                  <a:moveTo>
                    <a:pt x="731" y="939"/>
                  </a:moveTo>
                  <a:lnTo>
                    <a:pt x="755" y="961"/>
                  </a:lnTo>
                  <a:lnTo>
                    <a:pt x="763" y="953"/>
                  </a:lnTo>
                  <a:lnTo>
                    <a:pt x="739" y="931"/>
                  </a:lnTo>
                  <a:lnTo>
                    <a:pt x="731" y="939"/>
                  </a:lnTo>
                  <a:close/>
                  <a:moveTo>
                    <a:pt x="779" y="984"/>
                  </a:moveTo>
                  <a:lnTo>
                    <a:pt x="803" y="1007"/>
                  </a:lnTo>
                  <a:lnTo>
                    <a:pt x="811" y="999"/>
                  </a:lnTo>
                  <a:lnTo>
                    <a:pt x="787" y="976"/>
                  </a:lnTo>
                  <a:lnTo>
                    <a:pt x="779" y="984"/>
                  </a:lnTo>
                  <a:close/>
                  <a:moveTo>
                    <a:pt x="828" y="1029"/>
                  </a:moveTo>
                  <a:lnTo>
                    <a:pt x="852" y="1051"/>
                  </a:lnTo>
                  <a:lnTo>
                    <a:pt x="860" y="1043"/>
                  </a:lnTo>
                  <a:lnTo>
                    <a:pt x="835" y="1021"/>
                  </a:lnTo>
                  <a:lnTo>
                    <a:pt x="828" y="1029"/>
                  </a:lnTo>
                  <a:close/>
                  <a:moveTo>
                    <a:pt x="877" y="1073"/>
                  </a:moveTo>
                  <a:lnTo>
                    <a:pt x="902" y="1095"/>
                  </a:lnTo>
                  <a:lnTo>
                    <a:pt x="909" y="1087"/>
                  </a:lnTo>
                  <a:lnTo>
                    <a:pt x="884" y="1065"/>
                  </a:lnTo>
                  <a:lnTo>
                    <a:pt x="877" y="1073"/>
                  </a:lnTo>
                  <a:close/>
                  <a:moveTo>
                    <a:pt x="927" y="1116"/>
                  </a:moveTo>
                  <a:lnTo>
                    <a:pt x="952" y="1138"/>
                  </a:lnTo>
                  <a:lnTo>
                    <a:pt x="959" y="1129"/>
                  </a:lnTo>
                  <a:lnTo>
                    <a:pt x="934" y="1108"/>
                  </a:lnTo>
                  <a:lnTo>
                    <a:pt x="927" y="1116"/>
                  </a:lnTo>
                  <a:close/>
                  <a:moveTo>
                    <a:pt x="977" y="1159"/>
                  </a:moveTo>
                  <a:lnTo>
                    <a:pt x="1002" y="1180"/>
                  </a:lnTo>
                  <a:lnTo>
                    <a:pt x="1009" y="1172"/>
                  </a:lnTo>
                  <a:lnTo>
                    <a:pt x="984" y="1150"/>
                  </a:lnTo>
                  <a:lnTo>
                    <a:pt x="977" y="1159"/>
                  </a:lnTo>
                  <a:close/>
                  <a:moveTo>
                    <a:pt x="1028" y="1201"/>
                  </a:moveTo>
                  <a:lnTo>
                    <a:pt x="1054" y="1222"/>
                  </a:lnTo>
                  <a:lnTo>
                    <a:pt x="1061" y="1213"/>
                  </a:lnTo>
                  <a:lnTo>
                    <a:pt x="1035" y="1193"/>
                  </a:lnTo>
                  <a:lnTo>
                    <a:pt x="1028" y="1201"/>
                  </a:lnTo>
                  <a:close/>
                  <a:moveTo>
                    <a:pt x="1080" y="1242"/>
                  </a:moveTo>
                  <a:lnTo>
                    <a:pt x="1105" y="1263"/>
                  </a:lnTo>
                  <a:lnTo>
                    <a:pt x="1112" y="1254"/>
                  </a:lnTo>
                  <a:lnTo>
                    <a:pt x="1086" y="1234"/>
                  </a:lnTo>
                  <a:lnTo>
                    <a:pt x="1080" y="1242"/>
                  </a:lnTo>
                  <a:close/>
                  <a:moveTo>
                    <a:pt x="1132" y="1283"/>
                  </a:moveTo>
                  <a:lnTo>
                    <a:pt x="1158" y="1303"/>
                  </a:lnTo>
                  <a:lnTo>
                    <a:pt x="1164" y="1294"/>
                  </a:lnTo>
                  <a:lnTo>
                    <a:pt x="1138" y="1274"/>
                  </a:lnTo>
                  <a:lnTo>
                    <a:pt x="1132" y="1283"/>
                  </a:lnTo>
                  <a:close/>
                  <a:moveTo>
                    <a:pt x="1184" y="1323"/>
                  </a:moveTo>
                  <a:lnTo>
                    <a:pt x="1210" y="1343"/>
                  </a:lnTo>
                  <a:lnTo>
                    <a:pt x="1217" y="1334"/>
                  </a:lnTo>
                  <a:lnTo>
                    <a:pt x="1191" y="1314"/>
                  </a:lnTo>
                  <a:lnTo>
                    <a:pt x="1184" y="1323"/>
                  </a:lnTo>
                  <a:close/>
                  <a:moveTo>
                    <a:pt x="1237" y="1362"/>
                  </a:moveTo>
                  <a:lnTo>
                    <a:pt x="1264" y="1381"/>
                  </a:lnTo>
                  <a:lnTo>
                    <a:pt x="1270" y="1373"/>
                  </a:lnTo>
                  <a:lnTo>
                    <a:pt x="1244" y="1353"/>
                  </a:lnTo>
                  <a:lnTo>
                    <a:pt x="1237" y="1362"/>
                  </a:lnTo>
                  <a:close/>
                  <a:moveTo>
                    <a:pt x="1291" y="1401"/>
                  </a:moveTo>
                  <a:lnTo>
                    <a:pt x="1303" y="1410"/>
                  </a:lnTo>
                  <a:lnTo>
                    <a:pt x="1310" y="1401"/>
                  </a:lnTo>
                  <a:lnTo>
                    <a:pt x="1297" y="1392"/>
                  </a:lnTo>
                  <a:lnTo>
                    <a:pt x="1291" y="1401"/>
                  </a:lnTo>
                  <a:close/>
                  <a:moveTo>
                    <a:pt x="0" y="5"/>
                  </a:moveTo>
                  <a:lnTo>
                    <a:pt x="17" y="34"/>
                  </a:lnTo>
                  <a:lnTo>
                    <a:pt x="26" y="29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2" name="Freeform 63"/>
            <p:cNvSpPr>
              <a:spLocks noEditPoints="1"/>
            </p:cNvSpPr>
            <p:nvPr/>
          </p:nvSpPr>
          <p:spPr bwMode="auto">
            <a:xfrm>
              <a:off x="2353" y="3838"/>
              <a:ext cx="781" cy="860"/>
            </a:xfrm>
            <a:custGeom>
              <a:avLst/>
              <a:gdLst>
                <a:gd name="T0" fmla="*/ 58 w 781"/>
                <a:gd name="T1" fmla="*/ 86 h 860"/>
                <a:gd name="T2" fmla="*/ 47 w 781"/>
                <a:gd name="T3" fmla="*/ 53 h 860"/>
                <a:gd name="T4" fmla="*/ 78 w 781"/>
                <a:gd name="T5" fmla="*/ 113 h 860"/>
                <a:gd name="T6" fmla="*/ 106 w 781"/>
                <a:gd name="T7" fmla="*/ 132 h 860"/>
                <a:gd name="T8" fmla="*/ 78 w 781"/>
                <a:gd name="T9" fmla="*/ 113 h 860"/>
                <a:gd name="T10" fmla="*/ 138 w 781"/>
                <a:gd name="T11" fmla="*/ 191 h 860"/>
                <a:gd name="T12" fmla="*/ 127 w 781"/>
                <a:gd name="T13" fmla="*/ 158 h 860"/>
                <a:gd name="T14" fmla="*/ 159 w 781"/>
                <a:gd name="T15" fmla="*/ 217 h 860"/>
                <a:gd name="T16" fmla="*/ 179 w 781"/>
                <a:gd name="T17" fmla="*/ 243 h 860"/>
                <a:gd name="T18" fmla="*/ 185 w 781"/>
                <a:gd name="T19" fmla="*/ 233 h 860"/>
                <a:gd name="T20" fmla="*/ 159 w 781"/>
                <a:gd name="T21" fmla="*/ 217 h 860"/>
                <a:gd name="T22" fmla="*/ 222 w 781"/>
                <a:gd name="T23" fmla="*/ 294 h 860"/>
                <a:gd name="T24" fmla="*/ 209 w 781"/>
                <a:gd name="T25" fmla="*/ 261 h 860"/>
                <a:gd name="T26" fmla="*/ 243 w 781"/>
                <a:gd name="T27" fmla="*/ 319 h 860"/>
                <a:gd name="T28" fmla="*/ 272 w 781"/>
                <a:gd name="T29" fmla="*/ 337 h 860"/>
                <a:gd name="T30" fmla="*/ 243 w 781"/>
                <a:gd name="T31" fmla="*/ 319 h 860"/>
                <a:gd name="T32" fmla="*/ 307 w 781"/>
                <a:gd name="T33" fmla="*/ 394 h 860"/>
                <a:gd name="T34" fmla="*/ 293 w 781"/>
                <a:gd name="T35" fmla="*/ 362 h 860"/>
                <a:gd name="T36" fmla="*/ 329 w 781"/>
                <a:gd name="T37" fmla="*/ 419 h 860"/>
                <a:gd name="T38" fmla="*/ 359 w 781"/>
                <a:gd name="T39" fmla="*/ 436 h 860"/>
                <a:gd name="T40" fmla="*/ 329 w 781"/>
                <a:gd name="T41" fmla="*/ 419 h 860"/>
                <a:gd name="T42" fmla="*/ 375 w 781"/>
                <a:gd name="T43" fmla="*/ 471 h 860"/>
                <a:gd name="T44" fmla="*/ 403 w 781"/>
                <a:gd name="T45" fmla="*/ 485 h 860"/>
                <a:gd name="T46" fmla="*/ 381 w 781"/>
                <a:gd name="T47" fmla="*/ 461 h 860"/>
                <a:gd name="T48" fmla="*/ 418 w 781"/>
                <a:gd name="T49" fmla="*/ 517 h 860"/>
                <a:gd name="T50" fmla="*/ 449 w 781"/>
                <a:gd name="T51" fmla="*/ 533 h 860"/>
                <a:gd name="T52" fmla="*/ 418 w 781"/>
                <a:gd name="T53" fmla="*/ 517 h 860"/>
                <a:gd name="T54" fmla="*/ 475 w 781"/>
                <a:gd name="T55" fmla="*/ 576 h 860"/>
                <a:gd name="T56" fmla="*/ 494 w 781"/>
                <a:gd name="T57" fmla="*/ 581 h 860"/>
                <a:gd name="T58" fmla="*/ 471 w 781"/>
                <a:gd name="T59" fmla="*/ 557 h 860"/>
                <a:gd name="T60" fmla="*/ 510 w 781"/>
                <a:gd name="T61" fmla="*/ 612 h 860"/>
                <a:gd name="T62" fmla="*/ 541 w 781"/>
                <a:gd name="T63" fmla="*/ 627 h 860"/>
                <a:gd name="T64" fmla="*/ 510 w 781"/>
                <a:gd name="T65" fmla="*/ 612 h 860"/>
                <a:gd name="T66" fmla="*/ 574 w 781"/>
                <a:gd name="T67" fmla="*/ 676 h 860"/>
                <a:gd name="T68" fmla="*/ 588 w 781"/>
                <a:gd name="T69" fmla="*/ 674 h 860"/>
                <a:gd name="T70" fmla="*/ 564 w 781"/>
                <a:gd name="T71" fmla="*/ 651 h 860"/>
                <a:gd name="T72" fmla="*/ 604 w 781"/>
                <a:gd name="T73" fmla="*/ 705 h 860"/>
                <a:gd name="T74" fmla="*/ 635 w 781"/>
                <a:gd name="T75" fmla="*/ 719 h 860"/>
                <a:gd name="T76" fmla="*/ 604 w 781"/>
                <a:gd name="T77" fmla="*/ 705 h 860"/>
                <a:gd name="T78" fmla="*/ 674 w 781"/>
                <a:gd name="T79" fmla="*/ 771 h 860"/>
                <a:gd name="T80" fmla="*/ 683 w 781"/>
                <a:gd name="T81" fmla="*/ 764 h 860"/>
                <a:gd name="T82" fmla="*/ 659 w 781"/>
                <a:gd name="T83" fmla="*/ 742 h 860"/>
                <a:gd name="T84" fmla="*/ 700 w 781"/>
                <a:gd name="T85" fmla="*/ 795 h 860"/>
                <a:gd name="T86" fmla="*/ 732 w 781"/>
                <a:gd name="T87" fmla="*/ 808 h 860"/>
                <a:gd name="T88" fmla="*/ 700 w 781"/>
                <a:gd name="T89" fmla="*/ 795 h 860"/>
                <a:gd name="T90" fmla="*/ 773 w 781"/>
                <a:gd name="T91" fmla="*/ 860 h 860"/>
                <a:gd name="T92" fmla="*/ 757 w 781"/>
                <a:gd name="T93" fmla="*/ 831 h 860"/>
                <a:gd name="T94" fmla="*/ 0 w 781"/>
                <a:gd name="T95" fmla="*/ 6 h 860"/>
                <a:gd name="T96" fmla="*/ 28 w 781"/>
                <a:gd name="T97" fmla="*/ 26 h 860"/>
                <a:gd name="T98" fmla="*/ 0 w 781"/>
                <a:gd name="T99" fmla="*/ 6 h 8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781" h="860">
                  <a:moveTo>
                    <a:pt x="39" y="59"/>
                  </a:moveTo>
                  <a:lnTo>
                    <a:pt x="58" y="86"/>
                  </a:lnTo>
                  <a:lnTo>
                    <a:pt x="67" y="80"/>
                  </a:lnTo>
                  <a:lnTo>
                    <a:pt x="47" y="53"/>
                  </a:lnTo>
                  <a:lnTo>
                    <a:pt x="39" y="59"/>
                  </a:lnTo>
                  <a:close/>
                  <a:moveTo>
                    <a:pt x="78" y="113"/>
                  </a:moveTo>
                  <a:lnTo>
                    <a:pt x="98" y="139"/>
                  </a:lnTo>
                  <a:lnTo>
                    <a:pt x="106" y="132"/>
                  </a:lnTo>
                  <a:lnTo>
                    <a:pt x="86" y="106"/>
                  </a:lnTo>
                  <a:lnTo>
                    <a:pt x="78" y="113"/>
                  </a:lnTo>
                  <a:close/>
                  <a:moveTo>
                    <a:pt x="118" y="165"/>
                  </a:moveTo>
                  <a:lnTo>
                    <a:pt x="138" y="191"/>
                  </a:lnTo>
                  <a:lnTo>
                    <a:pt x="147" y="184"/>
                  </a:lnTo>
                  <a:lnTo>
                    <a:pt x="127" y="158"/>
                  </a:lnTo>
                  <a:lnTo>
                    <a:pt x="118" y="165"/>
                  </a:lnTo>
                  <a:close/>
                  <a:moveTo>
                    <a:pt x="159" y="217"/>
                  </a:moveTo>
                  <a:lnTo>
                    <a:pt x="176" y="240"/>
                  </a:lnTo>
                  <a:lnTo>
                    <a:pt x="179" y="243"/>
                  </a:lnTo>
                  <a:lnTo>
                    <a:pt x="188" y="236"/>
                  </a:lnTo>
                  <a:lnTo>
                    <a:pt x="185" y="233"/>
                  </a:lnTo>
                  <a:lnTo>
                    <a:pt x="167" y="210"/>
                  </a:lnTo>
                  <a:lnTo>
                    <a:pt x="159" y="217"/>
                  </a:lnTo>
                  <a:close/>
                  <a:moveTo>
                    <a:pt x="200" y="268"/>
                  </a:moveTo>
                  <a:lnTo>
                    <a:pt x="222" y="294"/>
                  </a:lnTo>
                  <a:lnTo>
                    <a:pt x="230" y="287"/>
                  </a:lnTo>
                  <a:lnTo>
                    <a:pt x="209" y="261"/>
                  </a:lnTo>
                  <a:lnTo>
                    <a:pt x="200" y="268"/>
                  </a:lnTo>
                  <a:close/>
                  <a:moveTo>
                    <a:pt x="243" y="319"/>
                  </a:moveTo>
                  <a:lnTo>
                    <a:pt x="264" y="344"/>
                  </a:lnTo>
                  <a:lnTo>
                    <a:pt x="272" y="337"/>
                  </a:lnTo>
                  <a:lnTo>
                    <a:pt x="251" y="312"/>
                  </a:lnTo>
                  <a:lnTo>
                    <a:pt x="243" y="319"/>
                  </a:lnTo>
                  <a:close/>
                  <a:moveTo>
                    <a:pt x="285" y="370"/>
                  </a:moveTo>
                  <a:lnTo>
                    <a:pt x="307" y="394"/>
                  </a:lnTo>
                  <a:lnTo>
                    <a:pt x="315" y="387"/>
                  </a:lnTo>
                  <a:lnTo>
                    <a:pt x="293" y="362"/>
                  </a:lnTo>
                  <a:lnTo>
                    <a:pt x="285" y="370"/>
                  </a:lnTo>
                  <a:close/>
                  <a:moveTo>
                    <a:pt x="329" y="419"/>
                  </a:moveTo>
                  <a:lnTo>
                    <a:pt x="351" y="444"/>
                  </a:lnTo>
                  <a:lnTo>
                    <a:pt x="359" y="436"/>
                  </a:lnTo>
                  <a:lnTo>
                    <a:pt x="337" y="412"/>
                  </a:lnTo>
                  <a:lnTo>
                    <a:pt x="329" y="419"/>
                  </a:lnTo>
                  <a:close/>
                  <a:moveTo>
                    <a:pt x="373" y="468"/>
                  </a:moveTo>
                  <a:lnTo>
                    <a:pt x="375" y="471"/>
                  </a:lnTo>
                  <a:lnTo>
                    <a:pt x="395" y="493"/>
                  </a:lnTo>
                  <a:lnTo>
                    <a:pt x="403" y="485"/>
                  </a:lnTo>
                  <a:lnTo>
                    <a:pt x="383" y="464"/>
                  </a:lnTo>
                  <a:lnTo>
                    <a:pt x="381" y="461"/>
                  </a:lnTo>
                  <a:lnTo>
                    <a:pt x="373" y="468"/>
                  </a:lnTo>
                  <a:close/>
                  <a:moveTo>
                    <a:pt x="418" y="517"/>
                  </a:moveTo>
                  <a:lnTo>
                    <a:pt x="441" y="541"/>
                  </a:lnTo>
                  <a:lnTo>
                    <a:pt x="449" y="533"/>
                  </a:lnTo>
                  <a:lnTo>
                    <a:pt x="426" y="509"/>
                  </a:lnTo>
                  <a:lnTo>
                    <a:pt x="418" y="517"/>
                  </a:lnTo>
                  <a:close/>
                  <a:moveTo>
                    <a:pt x="463" y="565"/>
                  </a:moveTo>
                  <a:lnTo>
                    <a:pt x="475" y="576"/>
                  </a:lnTo>
                  <a:lnTo>
                    <a:pt x="486" y="588"/>
                  </a:lnTo>
                  <a:lnTo>
                    <a:pt x="494" y="581"/>
                  </a:lnTo>
                  <a:lnTo>
                    <a:pt x="482" y="569"/>
                  </a:lnTo>
                  <a:lnTo>
                    <a:pt x="471" y="557"/>
                  </a:lnTo>
                  <a:lnTo>
                    <a:pt x="463" y="565"/>
                  </a:lnTo>
                  <a:close/>
                  <a:moveTo>
                    <a:pt x="510" y="612"/>
                  </a:moveTo>
                  <a:lnTo>
                    <a:pt x="533" y="635"/>
                  </a:lnTo>
                  <a:lnTo>
                    <a:pt x="541" y="627"/>
                  </a:lnTo>
                  <a:lnTo>
                    <a:pt x="518" y="604"/>
                  </a:lnTo>
                  <a:lnTo>
                    <a:pt x="510" y="612"/>
                  </a:lnTo>
                  <a:close/>
                  <a:moveTo>
                    <a:pt x="556" y="658"/>
                  </a:moveTo>
                  <a:lnTo>
                    <a:pt x="574" y="676"/>
                  </a:lnTo>
                  <a:lnTo>
                    <a:pt x="580" y="682"/>
                  </a:lnTo>
                  <a:lnTo>
                    <a:pt x="588" y="674"/>
                  </a:lnTo>
                  <a:lnTo>
                    <a:pt x="582" y="668"/>
                  </a:lnTo>
                  <a:lnTo>
                    <a:pt x="564" y="651"/>
                  </a:lnTo>
                  <a:lnTo>
                    <a:pt x="556" y="658"/>
                  </a:lnTo>
                  <a:close/>
                  <a:moveTo>
                    <a:pt x="604" y="705"/>
                  </a:moveTo>
                  <a:lnTo>
                    <a:pt x="628" y="727"/>
                  </a:lnTo>
                  <a:lnTo>
                    <a:pt x="635" y="719"/>
                  </a:lnTo>
                  <a:lnTo>
                    <a:pt x="611" y="697"/>
                  </a:lnTo>
                  <a:lnTo>
                    <a:pt x="604" y="705"/>
                  </a:lnTo>
                  <a:close/>
                  <a:moveTo>
                    <a:pt x="652" y="750"/>
                  </a:moveTo>
                  <a:lnTo>
                    <a:pt x="674" y="771"/>
                  </a:lnTo>
                  <a:lnTo>
                    <a:pt x="676" y="773"/>
                  </a:lnTo>
                  <a:lnTo>
                    <a:pt x="683" y="764"/>
                  </a:lnTo>
                  <a:lnTo>
                    <a:pt x="681" y="763"/>
                  </a:lnTo>
                  <a:lnTo>
                    <a:pt x="659" y="742"/>
                  </a:lnTo>
                  <a:lnTo>
                    <a:pt x="652" y="750"/>
                  </a:lnTo>
                  <a:close/>
                  <a:moveTo>
                    <a:pt x="700" y="795"/>
                  </a:moveTo>
                  <a:lnTo>
                    <a:pt x="725" y="817"/>
                  </a:lnTo>
                  <a:lnTo>
                    <a:pt x="732" y="808"/>
                  </a:lnTo>
                  <a:lnTo>
                    <a:pt x="708" y="786"/>
                  </a:lnTo>
                  <a:lnTo>
                    <a:pt x="700" y="795"/>
                  </a:lnTo>
                  <a:close/>
                  <a:moveTo>
                    <a:pt x="749" y="839"/>
                  </a:moveTo>
                  <a:lnTo>
                    <a:pt x="773" y="860"/>
                  </a:lnTo>
                  <a:lnTo>
                    <a:pt x="781" y="852"/>
                  </a:lnTo>
                  <a:lnTo>
                    <a:pt x="757" y="831"/>
                  </a:lnTo>
                  <a:lnTo>
                    <a:pt x="749" y="839"/>
                  </a:lnTo>
                  <a:close/>
                  <a:moveTo>
                    <a:pt x="0" y="6"/>
                  </a:moveTo>
                  <a:lnTo>
                    <a:pt x="19" y="33"/>
                  </a:lnTo>
                  <a:lnTo>
                    <a:pt x="28" y="26"/>
                  </a:lnTo>
                  <a:lnTo>
                    <a:pt x="9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" name="Freeform 64"/>
            <p:cNvSpPr>
              <a:spLocks noEditPoints="1"/>
            </p:cNvSpPr>
            <p:nvPr/>
          </p:nvSpPr>
          <p:spPr bwMode="auto">
            <a:xfrm>
              <a:off x="2865" y="3837"/>
              <a:ext cx="248" cy="280"/>
            </a:xfrm>
            <a:custGeom>
              <a:avLst/>
              <a:gdLst>
                <a:gd name="T0" fmla="*/ 42 w 248"/>
                <a:gd name="T1" fmla="*/ 58 h 280"/>
                <a:gd name="T2" fmla="*/ 62 w 248"/>
                <a:gd name="T3" fmla="*/ 82 h 280"/>
                <a:gd name="T4" fmla="*/ 63 w 248"/>
                <a:gd name="T5" fmla="*/ 84 h 280"/>
                <a:gd name="T6" fmla="*/ 72 w 248"/>
                <a:gd name="T7" fmla="*/ 76 h 280"/>
                <a:gd name="T8" fmla="*/ 70 w 248"/>
                <a:gd name="T9" fmla="*/ 75 h 280"/>
                <a:gd name="T10" fmla="*/ 51 w 248"/>
                <a:gd name="T11" fmla="*/ 51 h 280"/>
                <a:gd name="T12" fmla="*/ 42 w 248"/>
                <a:gd name="T13" fmla="*/ 58 h 280"/>
                <a:gd name="T14" fmla="*/ 85 w 248"/>
                <a:gd name="T15" fmla="*/ 109 h 280"/>
                <a:gd name="T16" fmla="*/ 107 w 248"/>
                <a:gd name="T17" fmla="*/ 133 h 280"/>
                <a:gd name="T18" fmla="*/ 115 w 248"/>
                <a:gd name="T19" fmla="*/ 126 h 280"/>
                <a:gd name="T20" fmla="*/ 93 w 248"/>
                <a:gd name="T21" fmla="*/ 101 h 280"/>
                <a:gd name="T22" fmla="*/ 85 w 248"/>
                <a:gd name="T23" fmla="*/ 109 h 280"/>
                <a:gd name="T24" fmla="*/ 129 w 248"/>
                <a:gd name="T25" fmla="*/ 158 h 280"/>
                <a:gd name="T26" fmla="*/ 150 w 248"/>
                <a:gd name="T27" fmla="*/ 183 h 280"/>
                <a:gd name="T28" fmla="*/ 159 w 248"/>
                <a:gd name="T29" fmla="*/ 176 h 280"/>
                <a:gd name="T30" fmla="*/ 137 w 248"/>
                <a:gd name="T31" fmla="*/ 151 h 280"/>
                <a:gd name="T32" fmla="*/ 129 w 248"/>
                <a:gd name="T33" fmla="*/ 158 h 280"/>
                <a:gd name="T34" fmla="*/ 172 w 248"/>
                <a:gd name="T35" fmla="*/ 208 h 280"/>
                <a:gd name="T36" fmla="*/ 195 w 248"/>
                <a:gd name="T37" fmla="*/ 232 h 280"/>
                <a:gd name="T38" fmla="*/ 203 w 248"/>
                <a:gd name="T39" fmla="*/ 224 h 280"/>
                <a:gd name="T40" fmla="*/ 181 w 248"/>
                <a:gd name="T41" fmla="*/ 200 h 280"/>
                <a:gd name="T42" fmla="*/ 172 w 248"/>
                <a:gd name="T43" fmla="*/ 208 h 280"/>
                <a:gd name="T44" fmla="*/ 217 w 248"/>
                <a:gd name="T45" fmla="*/ 256 h 280"/>
                <a:gd name="T46" fmla="*/ 240 w 248"/>
                <a:gd name="T47" fmla="*/ 280 h 280"/>
                <a:gd name="T48" fmla="*/ 248 w 248"/>
                <a:gd name="T49" fmla="*/ 273 h 280"/>
                <a:gd name="T50" fmla="*/ 225 w 248"/>
                <a:gd name="T51" fmla="*/ 248 h 280"/>
                <a:gd name="T52" fmla="*/ 217 w 248"/>
                <a:gd name="T53" fmla="*/ 256 h 280"/>
                <a:gd name="T54" fmla="*/ 0 w 248"/>
                <a:gd name="T55" fmla="*/ 7 h 280"/>
                <a:gd name="T56" fmla="*/ 21 w 248"/>
                <a:gd name="T57" fmla="*/ 33 h 280"/>
                <a:gd name="T58" fmla="*/ 30 w 248"/>
                <a:gd name="T59" fmla="*/ 26 h 280"/>
                <a:gd name="T60" fmla="*/ 9 w 248"/>
                <a:gd name="T61" fmla="*/ 0 h 280"/>
                <a:gd name="T62" fmla="*/ 0 w 248"/>
                <a:gd name="T63" fmla="*/ 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8" h="280">
                  <a:moveTo>
                    <a:pt x="42" y="58"/>
                  </a:moveTo>
                  <a:lnTo>
                    <a:pt x="62" y="82"/>
                  </a:lnTo>
                  <a:lnTo>
                    <a:pt x="63" y="84"/>
                  </a:lnTo>
                  <a:lnTo>
                    <a:pt x="72" y="76"/>
                  </a:lnTo>
                  <a:lnTo>
                    <a:pt x="70" y="75"/>
                  </a:lnTo>
                  <a:lnTo>
                    <a:pt x="51" y="51"/>
                  </a:lnTo>
                  <a:lnTo>
                    <a:pt x="42" y="58"/>
                  </a:lnTo>
                  <a:close/>
                  <a:moveTo>
                    <a:pt x="85" y="109"/>
                  </a:moveTo>
                  <a:lnTo>
                    <a:pt x="107" y="133"/>
                  </a:lnTo>
                  <a:lnTo>
                    <a:pt x="115" y="126"/>
                  </a:lnTo>
                  <a:lnTo>
                    <a:pt x="93" y="101"/>
                  </a:lnTo>
                  <a:lnTo>
                    <a:pt x="85" y="109"/>
                  </a:lnTo>
                  <a:close/>
                  <a:moveTo>
                    <a:pt x="129" y="158"/>
                  </a:moveTo>
                  <a:lnTo>
                    <a:pt x="150" y="183"/>
                  </a:lnTo>
                  <a:lnTo>
                    <a:pt x="159" y="176"/>
                  </a:lnTo>
                  <a:lnTo>
                    <a:pt x="137" y="151"/>
                  </a:lnTo>
                  <a:lnTo>
                    <a:pt x="129" y="158"/>
                  </a:lnTo>
                  <a:close/>
                  <a:moveTo>
                    <a:pt x="172" y="208"/>
                  </a:moveTo>
                  <a:lnTo>
                    <a:pt x="195" y="232"/>
                  </a:lnTo>
                  <a:lnTo>
                    <a:pt x="203" y="224"/>
                  </a:lnTo>
                  <a:lnTo>
                    <a:pt x="181" y="200"/>
                  </a:lnTo>
                  <a:lnTo>
                    <a:pt x="172" y="208"/>
                  </a:lnTo>
                  <a:close/>
                  <a:moveTo>
                    <a:pt x="217" y="256"/>
                  </a:moveTo>
                  <a:lnTo>
                    <a:pt x="240" y="280"/>
                  </a:lnTo>
                  <a:lnTo>
                    <a:pt x="248" y="273"/>
                  </a:lnTo>
                  <a:lnTo>
                    <a:pt x="225" y="248"/>
                  </a:lnTo>
                  <a:lnTo>
                    <a:pt x="217" y="256"/>
                  </a:lnTo>
                  <a:close/>
                  <a:moveTo>
                    <a:pt x="0" y="7"/>
                  </a:moveTo>
                  <a:lnTo>
                    <a:pt x="21" y="33"/>
                  </a:lnTo>
                  <a:lnTo>
                    <a:pt x="30" y="26"/>
                  </a:lnTo>
                  <a:lnTo>
                    <a:pt x="9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4" name="Freeform 65"/>
            <p:cNvSpPr>
              <a:spLocks/>
            </p:cNvSpPr>
            <p:nvPr/>
          </p:nvSpPr>
          <p:spPr bwMode="auto">
            <a:xfrm>
              <a:off x="3076" y="5223"/>
              <a:ext cx="66" cy="70"/>
            </a:xfrm>
            <a:custGeom>
              <a:avLst/>
              <a:gdLst>
                <a:gd name="T0" fmla="*/ 66 w 66"/>
                <a:gd name="T1" fmla="*/ 32 h 70"/>
                <a:gd name="T2" fmla="*/ 65 w 66"/>
                <a:gd name="T3" fmla="*/ 26 h 70"/>
                <a:gd name="T4" fmla="*/ 63 w 66"/>
                <a:gd name="T5" fmla="*/ 20 h 70"/>
                <a:gd name="T6" fmla="*/ 61 w 66"/>
                <a:gd name="T7" fmla="*/ 15 h 70"/>
                <a:gd name="T8" fmla="*/ 57 w 66"/>
                <a:gd name="T9" fmla="*/ 10 h 70"/>
                <a:gd name="T10" fmla="*/ 53 w 66"/>
                <a:gd name="T11" fmla="*/ 6 h 70"/>
                <a:gd name="T12" fmla="*/ 48 w 66"/>
                <a:gd name="T13" fmla="*/ 3 h 70"/>
                <a:gd name="T14" fmla="*/ 43 w 66"/>
                <a:gd name="T15" fmla="*/ 1 h 70"/>
                <a:gd name="T16" fmla="*/ 37 w 66"/>
                <a:gd name="T17" fmla="*/ 0 h 70"/>
                <a:gd name="T18" fmla="*/ 32 w 66"/>
                <a:gd name="T19" fmla="*/ 0 h 70"/>
                <a:gd name="T20" fmla="*/ 26 w 66"/>
                <a:gd name="T21" fmla="*/ 1 h 70"/>
                <a:gd name="T22" fmla="*/ 21 w 66"/>
                <a:gd name="T23" fmla="*/ 2 h 70"/>
                <a:gd name="T24" fmla="*/ 16 w 66"/>
                <a:gd name="T25" fmla="*/ 5 h 70"/>
                <a:gd name="T26" fmla="*/ 11 w 66"/>
                <a:gd name="T27" fmla="*/ 8 h 70"/>
                <a:gd name="T28" fmla="*/ 8 w 66"/>
                <a:gd name="T29" fmla="*/ 13 h 70"/>
                <a:gd name="T30" fmla="*/ 4 w 66"/>
                <a:gd name="T31" fmla="*/ 18 h 70"/>
                <a:gd name="T32" fmla="*/ 2 w 66"/>
                <a:gd name="T33" fmla="*/ 23 h 70"/>
                <a:gd name="T34" fmla="*/ 1 w 66"/>
                <a:gd name="T35" fmla="*/ 29 h 70"/>
                <a:gd name="T36" fmla="*/ 0 w 66"/>
                <a:gd name="T37" fmla="*/ 35 h 70"/>
                <a:gd name="T38" fmla="*/ 1 w 66"/>
                <a:gd name="T39" fmla="*/ 40 h 70"/>
                <a:gd name="T40" fmla="*/ 2 w 66"/>
                <a:gd name="T41" fmla="*/ 46 h 70"/>
                <a:gd name="T42" fmla="*/ 4 w 66"/>
                <a:gd name="T43" fmla="*/ 52 h 70"/>
                <a:gd name="T44" fmla="*/ 8 w 66"/>
                <a:gd name="T45" fmla="*/ 57 h 70"/>
                <a:gd name="T46" fmla="*/ 11 w 66"/>
                <a:gd name="T47" fmla="*/ 61 h 70"/>
                <a:gd name="T48" fmla="*/ 16 w 66"/>
                <a:gd name="T49" fmla="*/ 64 h 70"/>
                <a:gd name="T50" fmla="*/ 21 w 66"/>
                <a:gd name="T51" fmla="*/ 67 h 70"/>
                <a:gd name="T52" fmla="*/ 26 w 66"/>
                <a:gd name="T53" fmla="*/ 69 h 70"/>
                <a:gd name="T54" fmla="*/ 32 w 66"/>
                <a:gd name="T55" fmla="*/ 70 h 70"/>
                <a:gd name="T56" fmla="*/ 37 w 66"/>
                <a:gd name="T57" fmla="*/ 69 h 70"/>
                <a:gd name="T58" fmla="*/ 43 w 66"/>
                <a:gd name="T59" fmla="*/ 68 h 70"/>
                <a:gd name="T60" fmla="*/ 48 w 66"/>
                <a:gd name="T61" fmla="*/ 66 h 70"/>
                <a:gd name="T62" fmla="*/ 53 w 66"/>
                <a:gd name="T63" fmla="*/ 63 h 70"/>
                <a:gd name="T64" fmla="*/ 57 w 66"/>
                <a:gd name="T65" fmla="*/ 59 h 70"/>
                <a:gd name="T66" fmla="*/ 61 w 66"/>
                <a:gd name="T67" fmla="*/ 54 h 70"/>
                <a:gd name="T68" fmla="*/ 63 w 66"/>
                <a:gd name="T69" fmla="*/ 49 h 70"/>
                <a:gd name="T70" fmla="*/ 65 w 66"/>
                <a:gd name="T71" fmla="*/ 44 h 70"/>
                <a:gd name="T72" fmla="*/ 66 w 66"/>
                <a:gd name="T73" fmla="*/ 38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6" h="70">
                  <a:moveTo>
                    <a:pt x="66" y="35"/>
                  </a:moveTo>
                  <a:lnTo>
                    <a:pt x="66" y="32"/>
                  </a:lnTo>
                  <a:lnTo>
                    <a:pt x="66" y="29"/>
                  </a:lnTo>
                  <a:lnTo>
                    <a:pt x="65" y="26"/>
                  </a:lnTo>
                  <a:lnTo>
                    <a:pt x="64" y="23"/>
                  </a:lnTo>
                  <a:lnTo>
                    <a:pt x="63" y="20"/>
                  </a:lnTo>
                  <a:lnTo>
                    <a:pt x="62" y="18"/>
                  </a:lnTo>
                  <a:lnTo>
                    <a:pt x="61" y="15"/>
                  </a:lnTo>
                  <a:lnTo>
                    <a:pt x="59" y="13"/>
                  </a:lnTo>
                  <a:lnTo>
                    <a:pt x="57" y="10"/>
                  </a:lnTo>
                  <a:lnTo>
                    <a:pt x="55" y="8"/>
                  </a:lnTo>
                  <a:lnTo>
                    <a:pt x="53" y="6"/>
                  </a:lnTo>
                  <a:lnTo>
                    <a:pt x="51" y="5"/>
                  </a:lnTo>
                  <a:lnTo>
                    <a:pt x="48" y="3"/>
                  </a:lnTo>
                  <a:lnTo>
                    <a:pt x="45" y="2"/>
                  </a:lnTo>
                  <a:lnTo>
                    <a:pt x="43" y="1"/>
                  </a:lnTo>
                  <a:lnTo>
                    <a:pt x="40" y="1"/>
                  </a:lnTo>
                  <a:lnTo>
                    <a:pt x="37" y="0"/>
                  </a:lnTo>
                  <a:lnTo>
                    <a:pt x="35" y="0"/>
                  </a:lnTo>
                  <a:lnTo>
                    <a:pt x="32" y="0"/>
                  </a:lnTo>
                  <a:lnTo>
                    <a:pt x="29" y="0"/>
                  </a:lnTo>
                  <a:lnTo>
                    <a:pt x="26" y="1"/>
                  </a:lnTo>
                  <a:lnTo>
                    <a:pt x="24" y="1"/>
                  </a:lnTo>
                  <a:lnTo>
                    <a:pt x="21" y="2"/>
                  </a:lnTo>
                  <a:lnTo>
                    <a:pt x="18" y="3"/>
                  </a:lnTo>
                  <a:lnTo>
                    <a:pt x="16" y="5"/>
                  </a:lnTo>
                  <a:lnTo>
                    <a:pt x="13" y="6"/>
                  </a:lnTo>
                  <a:lnTo>
                    <a:pt x="11" y="8"/>
                  </a:lnTo>
                  <a:lnTo>
                    <a:pt x="9" y="10"/>
                  </a:lnTo>
                  <a:lnTo>
                    <a:pt x="8" y="13"/>
                  </a:lnTo>
                  <a:lnTo>
                    <a:pt x="6" y="15"/>
                  </a:lnTo>
                  <a:lnTo>
                    <a:pt x="4" y="18"/>
                  </a:lnTo>
                  <a:lnTo>
                    <a:pt x="3" y="20"/>
                  </a:lnTo>
                  <a:lnTo>
                    <a:pt x="2" y="23"/>
                  </a:lnTo>
                  <a:lnTo>
                    <a:pt x="1" y="26"/>
                  </a:lnTo>
                  <a:lnTo>
                    <a:pt x="1" y="29"/>
                  </a:lnTo>
                  <a:lnTo>
                    <a:pt x="0" y="32"/>
                  </a:lnTo>
                  <a:lnTo>
                    <a:pt x="0" y="35"/>
                  </a:lnTo>
                  <a:lnTo>
                    <a:pt x="0" y="38"/>
                  </a:lnTo>
                  <a:lnTo>
                    <a:pt x="1" y="40"/>
                  </a:lnTo>
                  <a:lnTo>
                    <a:pt x="1" y="44"/>
                  </a:lnTo>
                  <a:lnTo>
                    <a:pt x="2" y="46"/>
                  </a:lnTo>
                  <a:lnTo>
                    <a:pt x="3" y="49"/>
                  </a:lnTo>
                  <a:lnTo>
                    <a:pt x="4" y="52"/>
                  </a:lnTo>
                  <a:lnTo>
                    <a:pt x="6" y="54"/>
                  </a:lnTo>
                  <a:lnTo>
                    <a:pt x="8" y="57"/>
                  </a:lnTo>
                  <a:lnTo>
                    <a:pt x="9" y="59"/>
                  </a:lnTo>
                  <a:lnTo>
                    <a:pt x="11" y="61"/>
                  </a:lnTo>
                  <a:lnTo>
                    <a:pt x="13" y="63"/>
                  </a:lnTo>
                  <a:lnTo>
                    <a:pt x="16" y="64"/>
                  </a:lnTo>
                  <a:lnTo>
                    <a:pt x="18" y="66"/>
                  </a:lnTo>
                  <a:lnTo>
                    <a:pt x="21" y="67"/>
                  </a:lnTo>
                  <a:lnTo>
                    <a:pt x="24" y="68"/>
                  </a:lnTo>
                  <a:lnTo>
                    <a:pt x="26" y="69"/>
                  </a:lnTo>
                  <a:lnTo>
                    <a:pt x="29" y="69"/>
                  </a:lnTo>
                  <a:lnTo>
                    <a:pt x="32" y="70"/>
                  </a:lnTo>
                  <a:lnTo>
                    <a:pt x="35" y="70"/>
                  </a:lnTo>
                  <a:lnTo>
                    <a:pt x="37" y="69"/>
                  </a:lnTo>
                  <a:lnTo>
                    <a:pt x="40" y="69"/>
                  </a:lnTo>
                  <a:lnTo>
                    <a:pt x="43" y="68"/>
                  </a:lnTo>
                  <a:lnTo>
                    <a:pt x="45" y="67"/>
                  </a:lnTo>
                  <a:lnTo>
                    <a:pt x="48" y="66"/>
                  </a:lnTo>
                  <a:lnTo>
                    <a:pt x="51" y="64"/>
                  </a:lnTo>
                  <a:lnTo>
                    <a:pt x="53" y="63"/>
                  </a:lnTo>
                  <a:lnTo>
                    <a:pt x="55" y="61"/>
                  </a:lnTo>
                  <a:lnTo>
                    <a:pt x="57" y="59"/>
                  </a:lnTo>
                  <a:lnTo>
                    <a:pt x="59" y="57"/>
                  </a:lnTo>
                  <a:lnTo>
                    <a:pt x="61" y="54"/>
                  </a:lnTo>
                  <a:lnTo>
                    <a:pt x="62" y="52"/>
                  </a:lnTo>
                  <a:lnTo>
                    <a:pt x="63" y="49"/>
                  </a:lnTo>
                  <a:lnTo>
                    <a:pt x="64" y="46"/>
                  </a:lnTo>
                  <a:lnTo>
                    <a:pt x="65" y="44"/>
                  </a:lnTo>
                  <a:lnTo>
                    <a:pt x="66" y="40"/>
                  </a:lnTo>
                  <a:lnTo>
                    <a:pt x="66" y="38"/>
                  </a:lnTo>
                  <a:lnTo>
                    <a:pt x="66" y="35"/>
                  </a:lnTo>
                  <a:close/>
                </a:path>
              </a:pathLst>
            </a:custGeom>
            <a:noFill/>
            <a:ln w="17463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5" name="Freeform 66"/>
            <p:cNvSpPr>
              <a:spLocks/>
            </p:cNvSpPr>
            <p:nvPr/>
          </p:nvSpPr>
          <p:spPr bwMode="auto">
            <a:xfrm>
              <a:off x="3076" y="5222"/>
              <a:ext cx="66" cy="71"/>
            </a:xfrm>
            <a:custGeom>
              <a:avLst/>
              <a:gdLst>
                <a:gd name="T0" fmla="*/ 35 w 66"/>
                <a:gd name="T1" fmla="*/ 71 h 71"/>
                <a:gd name="T2" fmla="*/ 39 w 66"/>
                <a:gd name="T3" fmla="*/ 70 h 71"/>
                <a:gd name="T4" fmla="*/ 44 w 66"/>
                <a:gd name="T5" fmla="*/ 69 h 71"/>
                <a:gd name="T6" fmla="*/ 48 w 66"/>
                <a:gd name="T7" fmla="*/ 67 h 71"/>
                <a:gd name="T8" fmla="*/ 52 w 66"/>
                <a:gd name="T9" fmla="*/ 65 h 71"/>
                <a:gd name="T10" fmla="*/ 55 w 66"/>
                <a:gd name="T11" fmla="*/ 62 h 71"/>
                <a:gd name="T12" fmla="*/ 58 w 66"/>
                <a:gd name="T13" fmla="*/ 59 h 71"/>
                <a:gd name="T14" fmla="*/ 61 w 66"/>
                <a:gd name="T15" fmla="*/ 55 h 71"/>
                <a:gd name="T16" fmla="*/ 63 w 66"/>
                <a:gd name="T17" fmla="*/ 51 h 71"/>
                <a:gd name="T18" fmla="*/ 64 w 66"/>
                <a:gd name="T19" fmla="*/ 47 h 71"/>
                <a:gd name="T20" fmla="*/ 66 w 66"/>
                <a:gd name="T21" fmla="*/ 43 h 71"/>
                <a:gd name="T22" fmla="*/ 66 w 66"/>
                <a:gd name="T23" fmla="*/ 38 h 71"/>
                <a:gd name="T24" fmla="*/ 66 w 66"/>
                <a:gd name="T25" fmla="*/ 36 h 71"/>
                <a:gd name="T26" fmla="*/ 66 w 66"/>
                <a:gd name="T27" fmla="*/ 31 h 71"/>
                <a:gd name="T28" fmla="*/ 65 w 66"/>
                <a:gd name="T29" fmla="*/ 27 h 71"/>
                <a:gd name="T30" fmla="*/ 64 w 66"/>
                <a:gd name="T31" fmla="*/ 22 h 71"/>
                <a:gd name="T32" fmla="*/ 62 w 66"/>
                <a:gd name="T33" fmla="*/ 18 h 71"/>
                <a:gd name="T34" fmla="*/ 59 w 66"/>
                <a:gd name="T35" fmla="*/ 14 h 71"/>
                <a:gd name="T36" fmla="*/ 56 w 66"/>
                <a:gd name="T37" fmla="*/ 11 h 71"/>
                <a:gd name="T38" fmla="*/ 53 w 66"/>
                <a:gd name="T39" fmla="*/ 8 h 71"/>
                <a:gd name="T40" fmla="*/ 50 w 66"/>
                <a:gd name="T41" fmla="*/ 5 h 71"/>
                <a:gd name="T42" fmla="*/ 46 w 66"/>
                <a:gd name="T43" fmla="*/ 3 h 71"/>
                <a:gd name="T44" fmla="*/ 42 w 66"/>
                <a:gd name="T45" fmla="*/ 2 h 71"/>
                <a:gd name="T46" fmla="*/ 37 w 66"/>
                <a:gd name="T47" fmla="*/ 1 h 71"/>
                <a:gd name="T48" fmla="*/ 33 w 66"/>
                <a:gd name="T49" fmla="*/ 0 h 71"/>
                <a:gd name="T50" fmla="*/ 31 w 66"/>
                <a:gd name="T51" fmla="*/ 1 h 71"/>
                <a:gd name="T52" fmla="*/ 27 w 66"/>
                <a:gd name="T53" fmla="*/ 1 h 71"/>
                <a:gd name="T54" fmla="*/ 22 w 66"/>
                <a:gd name="T55" fmla="*/ 3 h 71"/>
                <a:gd name="T56" fmla="*/ 19 w 66"/>
                <a:gd name="T57" fmla="*/ 4 h 71"/>
                <a:gd name="T58" fmla="*/ 15 w 66"/>
                <a:gd name="T59" fmla="*/ 6 h 71"/>
                <a:gd name="T60" fmla="*/ 11 w 66"/>
                <a:gd name="T61" fmla="*/ 9 h 71"/>
                <a:gd name="T62" fmla="*/ 8 w 66"/>
                <a:gd name="T63" fmla="*/ 13 h 71"/>
                <a:gd name="T64" fmla="*/ 6 w 66"/>
                <a:gd name="T65" fmla="*/ 16 h 71"/>
                <a:gd name="T66" fmla="*/ 4 w 66"/>
                <a:gd name="T67" fmla="*/ 20 h 71"/>
                <a:gd name="T68" fmla="*/ 2 w 66"/>
                <a:gd name="T69" fmla="*/ 24 h 71"/>
                <a:gd name="T70" fmla="*/ 1 w 66"/>
                <a:gd name="T71" fmla="*/ 29 h 71"/>
                <a:gd name="T72" fmla="*/ 0 w 66"/>
                <a:gd name="T73" fmla="*/ 33 h 71"/>
                <a:gd name="T74" fmla="*/ 0 w 66"/>
                <a:gd name="T75" fmla="*/ 36 h 71"/>
                <a:gd name="T76" fmla="*/ 1 w 66"/>
                <a:gd name="T77" fmla="*/ 40 h 71"/>
                <a:gd name="T78" fmla="*/ 1 w 66"/>
                <a:gd name="T79" fmla="*/ 45 h 71"/>
                <a:gd name="T80" fmla="*/ 3 w 66"/>
                <a:gd name="T81" fmla="*/ 49 h 71"/>
                <a:gd name="T82" fmla="*/ 5 w 66"/>
                <a:gd name="T83" fmla="*/ 53 h 71"/>
                <a:gd name="T84" fmla="*/ 7 w 66"/>
                <a:gd name="T85" fmla="*/ 57 h 71"/>
                <a:gd name="T86" fmla="*/ 10 w 66"/>
                <a:gd name="T87" fmla="*/ 61 h 71"/>
                <a:gd name="T88" fmla="*/ 13 w 66"/>
                <a:gd name="T89" fmla="*/ 63 h 71"/>
                <a:gd name="T90" fmla="*/ 17 w 66"/>
                <a:gd name="T91" fmla="*/ 66 h 71"/>
                <a:gd name="T92" fmla="*/ 20 w 66"/>
                <a:gd name="T93" fmla="*/ 68 h 71"/>
                <a:gd name="T94" fmla="*/ 25 w 66"/>
                <a:gd name="T95" fmla="*/ 70 h 71"/>
                <a:gd name="T96" fmla="*/ 29 w 66"/>
                <a:gd name="T97" fmla="*/ 70 h 71"/>
                <a:gd name="T98" fmla="*/ 33 w 66"/>
                <a:gd name="T99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6" h="71">
                  <a:moveTo>
                    <a:pt x="33" y="71"/>
                  </a:moveTo>
                  <a:lnTo>
                    <a:pt x="35" y="71"/>
                  </a:lnTo>
                  <a:lnTo>
                    <a:pt x="37" y="70"/>
                  </a:lnTo>
                  <a:lnTo>
                    <a:pt x="39" y="70"/>
                  </a:lnTo>
                  <a:lnTo>
                    <a:pt x="42" y="70"/>
                  </a:lnTo>
                  <a:lnTo>
                    <a:pt x="44" y="69"/>
                  </a:lnTo>
                  <a:lnTo>
                    <a:pt x="46" y="68"/>
                  </a:lnTo>
                  <a:lnTo>
                    <a:pt x="48" y="67"/>
                  </a:lnTo>
                  <a:lnTo>
                    <a:pt x="50" y="66"/>
                  </a:lnTo>
                  <a:lnTo>
                    <a:pt x="52" y="65"/>
                  </a:lnTo>
                  <a:lnTo>
                    <a:pt x="53" y="63"/>
                  </a:lnTo>
                  <a:lnTo>
                    <a:pt x="55" y="62"/>
                  </a:lnTo>
                  <a:lnTo>
                    <a:pt x="56" y="61"/>
                  </a:lnTo>
                  <a:lnTo>
                    <a:pt x="58" y="59"/>
                  </a:lnTo>
                  <a:lnTo>
                    <a:pt x="59" y="57"/>
                  </a:lnTo>
                  <a:lnTo>
                    <a:pt x="61" y="55"/>
                  </a:lnTo>
                  <a:lnTo>
                    <a:pt x="62" y="53"/>
                  </a:lnTo>
                  <a:lnTo>
                    <a:pt x="63" y="51"/>
                  </a:lnTo>
                  <a:lnTo>
                    <a:pt x="64" y="49"/>
                  </a:lnTo>
                  <a:lnTo>
                    <a:pt x="64" y="47"/>
                  </a:lnTo>
                  <a:lnTo>
                    <a:pt x="65" y="45"/>
                  </a:lnTo>
                  <a:lnTo>
                    <a:pt x="66" y="43"/>
                  </a:lnTo>
                  <a:lnTo>
                    <a:pt x="66" y="40"/>
                  </a:lnTo>
                  <a:lnTo>
                    <a:pt x="66" y="38"/>
                  </a:lnTo>
                  <a:lnTo>
                    <a:pt x="66" y="36"/>
                  </a:lnTo>
                  <a:lnTo>
                    <a:pt x="66" y="36"/>
                  </a:lnTo>
                  <a:lnTo>
                    <a:pt x="66" y="33"/>
                  </a:lnTo>
                  <a:lnTo>
                    <a:pt x="66" y="31"/>
                  </a:lnTo>
                  <a:lnTo>
                    <a:pt x="66" y="29"/>
                  </a:lnTo>
                  <a:lnTo>
                    <a:pt x="65" y="27"/>
                  </a:lnTo>
                  <a:lnTo>
                    <a:pt x="64" y="24"/>
                  </a:lnTo>
                  <a:lnTo>
                    <a:pt x="64" y="22"/>
                  </a:lnTo>
                  <a:lnTo>
                    <a:pt x="63" y="20"/>
                  </a:lnTo>
                  <a:lnTo>
                    <a:pt x="62" y="18"/>
                  </a:lnTo>
                  <a:lnTo>
                    <a:pt x="61" y="16"/>
                  </a:lnTo>
                  <a:lnTo>
                    <a:pt x="59" y="14"/>
                  </a:lnTo>
                  <a:lnTo>
                    <a:pt x="58" y="13"/>
                  </a:lnTo>
                  <a:lnTo>
                    <a:pt x="56" y="11"/>
                  </a:lnTo>
                  <a:lnTo>
                    <a:pt x="55" y="9"/>
                  </a:lnTo>
                  <a:lnTo>
                    <a:pt x="53" y="8"/>
                  </a:lnTo>
                  <a:lnTo>
                    <a:pt x="52" y="6"/>
                  </a:lnTo>
                  <a:lnTo>
                    <a:pt x="50" y="5"/>
                  </a:lnTo>
                  <a:lnTo>
                    <a:pt x="48" y="4"/>
                  </a:lnTo>
                  <a:lnTo>
                    <a:pt x="46" y="3"/>
                  </a:lnTo>
                  <a:lnTo>
                    <a:pt x="44" y="3"/>
                  </a:lnTo>
                  <a:lnTo>
                    <a:pt x="42" y="2"/>
                  </a:lnTo>
                  <a:lnTo>
                    <a:pt x="39" y="1"/>
                  </a:lnTo>
                  <a:lnTo>
                    <a:pt x="37" y="1"/>
                  </a:lnTo>
                  <a:lnTo>
                    <a:pt x="35" y="1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2"/>
                  </a:lnTo>
                  <a:lnTo>
                    <a:pt x="22" y="3"/>
                  </a:lnTo>
                  <a:lnTo>
                    <a:pt x="20" y="3"/>
                  </a:lnTo>
                  <a:lnTo>
                    <a:pt x="19" y="4"/>
                  </a:lnTo>
                  <a:lnTo>
                    <a:pt x="17" y="5"/>
                  </a:lnTo>
                  <a:lnTo>
                    <a:pt x="15" y="6"/>
                  </a:lnTo>
                  <a:lnTo>
                    <a:pt x="13" y="8"/>
                  </a:lnTo>
                  <a:lnTo>
                    <a:pt x="11" y="9"/>
                  </a:lnTo>
                  <a:lnTo>
                    <a:pt x="10" y="11"/>
                  </a:lnTo>
                  <a:lnTo>
                    <a:pt x="8" y="13"/>
                  </a:lnTo>
                  <a:lnTo>
                    <a:pt x="7" y="14"/>
                  </a:lnTo>
                  <a:lnTo>
                    <a:pt x="6" y="16"/>
                  </a:lnTo>
                  <a:lnTo>
                    <a:pt x="5" y="18"/>
                  </a:lnTo>
                  <a:lnTo>
                    <a:pt x="4" y="20"/>
                  </a:lnTo>
                  <a:lnTo>
                    <a:pt x="3" y="22"/>
                  </a:lnTo>
                  <a:lnTo>
                    <a:pt x="2" y="24"/>
                  </a:lnTo>
                  <a:lnTo>
                    <a:pt x="1" y="27"/>
                  </a:lnTo>
                  <a:lnTo>
                    <a:pt x="1" y="29"/>
                  </a:lnTo>
                  <a:lnTo>
                    <a:pt x="1" y="31"/>
                  </a:lnTo>
                  <a:lnTo>
                    <a:pt x="0" y="33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38"/>
                  </a:lnTo>
                  <a:lnTo>
                    <a:pt x="1" y="40"/>
                  </a:lnTo>
                  <a:lnTo>
                    <a:pt x="1" y="43"/>
                  </a:lnTo>
                  <a:lnTo>
                    <a:pt x="1" y="45"/>
                  </a:lnTo>
                  <a:lnTo>
                    <a:pt x="2" y="47"/>
                  </a:lnTo>
                  <a:lnTo>
                    <a:pt x="3" y="49"/>
                  </a:lnTo>
                  <a:lnTo>
                    <a:pt x="4" y="51"/>
                  </a:lnTo>
                  <a:lnTo>
                    <a:pt x="5" y="53"/>
                  </a:lnTo>
                  <a:lnTo>
                    <a:pt x="6" y="55"/>
                  </a:lnTo>
                  <a:lnTo>
                    <a:pt x="7" y="57"/>
                  </a:lnTo>
                  <a:lnTo>
                    <a:pt x="8" y="59"/>
                  </a:lnTo>
                  <a:lnTo>
                    <a:pt x="10" y="61"/>
                  </a:lnTo>
                  <a:lnTo>
                    <a:pt x="11" y="62"/>
                  </a:lnTo>
                  <a:lnTo>
                    <a:pt x="13" y="63"/>
                  </a:lnTo>
                  <a:lnTo>
                    <a:pt x="15" y="65"/>
                  </a:lnTo>
                  <a:lnTo>
                    <a:pt x="17" y="66"/>
                  </a:lnTo>
                  <a:lnTo>
                    <a:pt x="19" y="67"/>
                  </a:lnTo>
                  <a:lnTo>
                    <a:pt x="20" y="68"/>
                  </a:lnTo>
                  <a:lnTo>
                    <a:pt x="22" y="69"/>
                  </a:lnTo>
                  <a:lnTo>
                    <a:pt x="25" y="70"/>
                  </a:lnTo>
                  <a:lnTo>
                    <a:pt x="27" y="70"/>
                  </a:lnTo>
                  <a:lnTo>
                    <a:pt x="29" y="70"/>
                  </a:lnTo>
                  <a:lnTo>
                    <a:pt x="31" y="71"/>
                  </a:lnTo>
                  <a:lnTo>
                    <a:pt x="33" y="71"/>
                  </a:lnTo>
                  <a:close/>
                </a:path>
              </a:pathLst>
            </a:custGeom>
            <a:noFill/>
            <a:ln w="17463" cap="flat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6" name="Line 67"/>
            <p:cNvSpPr>
              <a:spLocks noChangeShapeType="1"/>
            </p:cNvSpPr>
            <p:nvPr/>
          </p:nvSpPr>
          <p:spPr bwMode="auto">
            <a:xfrm>
              <a:off x="2742" y="5181"/>
              <a:ext cx="303" cy="63"/>
            </a:xfrm>
            <a:prstGeom prst="line">
              <a:avLst/>
            </a:prstGeom>
            <a:noFill/>
            <a:ln w="17463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7" name="Rectangle 68"/>
            <p:cNvSpPr>
              <a:spLocks noChangeArrowheads="1"/>
            </p:cNvSpPr>
            <p:nvPr/>
          </p:nvSpPr>
          <p:spPr bwMode="auto">
            <a:xfrm>
              <a:off x="2408" y="5018"/>
              <a:ext cx="38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Optimum </a:t>
              </a: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/>
              </a:r>
              <a:b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</a:b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design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38" name="Freeform 69"/>
            <p:cNvSpPr>
              <a:spLocks/>
            </p:cNvSpPr>
            <p:nvPr/>
          </p:nvSpPr>
          <p:spPr bwMode="auto">
            <a:xfrm>
              <a:off x="3014" y="5203"/>
              <a:ext cx="82" cy="52"/>
            </a:xfrm>
            <a:custGeom>
              <a:avLst/>
              <a:gdLst>
                <a:gd name="T0" fmla="*/ 33 w 82"/>
                <a:gd name="T1" fmla="*/ 34 h 52"/>
                <a:gd name="T2" fmla="*/ 51 w 82"/>
                <a:gd name="T3" fmla="*/ 45 h 52"/>
                <a:gd name="T4" fmla="*/ 82 w 82"/>
                <a:gd name="T5" fmla="*/ 52 h 52"/>
                <a:gd name="T6" fmla="*/ 0 w 82"/>
                <a:gd name="T7" fmla="*/ 0 h 52"/>
                <a:gd name="T8" fmla="*/ 33 w 82"/>
                <a:gd name="T9" fmla="*/ 34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2">
                  <a:moveTo>
                    <a:pt x="33" y="34"/>
                  </a:moveTo>
                  <a:lnTo>
                    <a:pt x="51" y="45"/>
                  </a:lnTo>
                  <a:lnTo>
                    <a:pt x="82" y="52"/>
                  </a:lnTo>
                  <a:lnTo>
                    <a:pt x="0" y="0"/>
                  </a:lnTo>
                  <a:lnTo>
                    <a:pt x="3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Freeform 70"/>
            <p:cNvSpPr>
              <a:spLocks/>
            </p:cNvSpPr>
            <p:nvPr/>
          </p:nvSpPr>
          <p:spPr bwMode="auto">
            <a:xfrm>
              <a:off x="3000" y="5248"/>
              <a:ext cx="96" cy="22"/>
            </a:xfrm>
            <a:custGeom>
              <a:avLst/>
              <a:gdLst>
                <a:gd name="T0" fmla="*/ 65 w 96"/>
                <a:gd name="T1" fmla="*/ 0 h 22"/>
                <a:gd name="T2" fmla="*/ 45 w 96"/>
                <a:gd name="T3" fmla="*/ 3 h 22"/>
                <a:gd name="T4" fmla="*/ 0 w 96"/>
                <a:gd name="T5" fmla="*/ 22 h 22"/>
                <a:gd name="T6" fmla="*/ 96 w 96"/>
                <a:gd name="T7" fmla="*/ 7 h 22"/>
                <a:gd name="T8" fmla="*/ 65 w 96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22">
                  <a:moveTo>
                    <a:pt x="65" y="0"/>
                  </a:moveTo>
                  <a:lnTo>
                    <a:pt x="45" y="3"/>
                  </a:lnTo>
                  <a:lnTo>
                    <a:pt x="0" y="22"/>
                  </a:lnTo>
                  <a:lnTo>
                    <a:pt x="96" y="7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0" name="Freeform 71"/>
            <p:cNvSpPr>
              <a:spLocks/>
            </p:cNvSpPr>
            <p:nvPr/>
          </p:nvSpPr>
          <p:spPr bwMode="auto">
            <a:xfrm>
              <a:off x="3000" y="5237"/>
              <a:ext cx="47" cy="33"/>
            </a:xfrm>
            <a:custGeom>
              <a:avLst/>
              <a:gdLst>
                <a:gd name="T0" fmla="*/ 45 w 47"/>
                <a:gd name="T1" fmla="*/ 14 h 33"/>
                <a:gd name="T2" fmla="*/ 43 w 47"/>
                <a:gd name="T3" fmla="*/ 14 h 33"/>
                <a:gd name="T4" fmla="*/ 47 w 47"/>
                <a:gd name="T5" fmla="*/ 0 h 33"/>
                <a:gd name="T6" fmla="*/ 0 w 47"/>
                <a:gd name="T7" fmla="*/ 33 h 33"/>
                <a:gd name="T8" fmla="*/ 45 w 47"/>
                <a:gd name="T9" fmla="*/ 1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33">
                  <a:moveTo>
                    <a:pt x="45" y="14"/>
                  </a:moveTo>
                  <a:lnTo>
                    <a:pt x="43" y="14"/>
                  </a:lnTo>
                  <a:lnTo>
                    <a:pt x="47" y="0"/>
                  </a:lnTo>
                  <a:lnTo>
                    <a:pt x="0" y="33"/>
                  </a:lnTo>
                  <a:lnTo>
                    <a:pt x="45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1" name="Freeform 72"/>
            <p:cNvSpPr>
              <a:spLocks/>
            </p:cNvSpPr>
            <p:nvPr/>
          </p:nvSpPr>
          <p:spPr bwMode="auto">
            <a:xfrm>
              <a:off x="3014" y="5203"/>
              <a:ext cx="33" cy="48"/>
            </a:xfrm>
            <a:custGeom>
              <a:avLst/>
              <a:gdLst>
                <a:gd name="T0" fmla="*/ 29 w 33"/>
                <a:gd name="T1" fmla="*/ 48 h 48"/>
                <a:gd name="T2" fmla="*/ 33 w 33"/>
                <a:gd name="T3" fmla="*/ 34 h 48"/>
                <a:gd name="T4" fmla="*/ 0 w 33"/>
                <a:gd name="T5" fmla="*/ 0 h 48"/>
                <a:gd name="T6" fmla="*/ 33 w 33"/>
                <a:gd name="T7" fmla="*/ 34 h 48"/>
                <a:gd name="T8" fmla="*/ 29 w 33"/>
                <a:gd name="T9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48">
                  <a:moveTo>
                    <a:pt x="29" y="48"/>
                  </a:moveTo>
                  <a:lnTo>
                    <a:pt x="33" y="34"/>
                  </a:lnTo>
                  <a:lnTo>
                    <a:pt x="0" y="0"/>
                  </a:lnTo>
                  <a:lnTo>
                    <a:pt x="33" y="34"/>
                  </a:lnTo>
                  <a:lnTo>
                    <a:pt x="29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2" name="Freeform 73"/>
            <p:cNvSpPr>
              <a:spLocks/>
            </p:cNvSpPr>
            <p:nvPr/>
          </p:nvSpPr>
          <p:spPr bwMode="auto">
            <a:xfrm>
              <a:off x="3031" y="5220"/>
              <a:ext cx="49" cy="31"/>
            </a:xfrm>
            <a:custGeom>
              <a:avLst/>
              <a:gdLst>
                <a:gd name="T0" fmla="*/ 0 w 49"/>
                <a:gd name="T1" fmla="*/ 0 h 31"/>
                <a:gd name="T2" fmla="*/ 49 w 49"/>
                <a:gd name="T3" fmla="*/ 31 h 31"/>
                <a:gd name="T4" fmla="*/ 14 w 49"/>
                <a:gd name="T5" fmla="*/ 24 h 31"/>
                <a:gd name="T6" fmla="*/ 0 w 49"/>
                <a:gd name="T7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31">
                  <a:moveTo>
                    <a:pt x="0" y="0"/>
                  </a:moveTo>
                  <a:lnTo>
                    <a:pt x="49" y="31"/>
                  </a:lnTo>
                  <a:lnTo>
                    <a:pt x="14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" name="Freeform 74"/>
            <p:cNvSpPr>
              <a:spLocks/>
            </p:cNvSpPr>
            <p:nvPr/>
          </p:nvSpPr>
          <p:spPr bwMode="auto">
            <a:xfrm>
              <a:off x="3022" y="5244"/>
              <a:ext cx="58" cy="16"/>
            </a:xfrm>
            <a:custGeom>
              <a:avLst/>
              <a:gdLst>
                <a:gd name="T0" fmla="*/ 58 w 58"/>
                <a:gd name="T1" fmla="*/ 7 h 16"/>
                <a:gd name="T2" fmla="*/ 0 w 58"/>
                <a:gd name="T3" fmla="*/ 16 h 16"/>
                <a:gd name="T4" fmla="*/ 23 w 58"/>
                <a:gd name="T5" fmla="*/ 0 h 16"/>
                <a:gd name="T6" fmla="*/ 58 w 58"/>
                <a:gd name="T7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16">
                  <a:moveTo>
                    <a:pt x="58" y="7"/>
                  </a:moveTo>
                  <a:lnTo>
                    <a:pt x="0" y="16"/>
                  </a:lnTo>
                  <a:lnTo>
                    <a:pt x="23" y="0"/>
                  </a:lnTo>
                  <a:lnTo>
                    <a:pt x="58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" name="Line 75"/>
            <p:cNvSpPr>
              <a:spLocks noChangeShapeType="1"/>
            </p:cNvSpPr>
            <p:nvPr/>
          </p:nvSpPr>
          <p:spPr bwMode="auto">
            <a:xfrm>
              <a:off x="1828" y="4004"/>
              <a:ext cx="303" cy="63"/>
            </a:xfrm>
            <a:prstGeom prst="line">
              <a:avLst/>
            </a:prstGeom>
            <a:noFill/>
            <a:ln w="17463" cap="flat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5" name="Rectangle 76"/>
            <p:cNvSpPr>
              <a:spLocks noChangeArrowheads="1"/>
            </p:cNvSpPr>
            <p:nvPr/>
          </p:nvSpPr>
          <p:spPr bwMode="auto">
            <a:xfrm>
              <a:off x="1501" y="3931"/>
              <a:ext cx="326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Volume 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46" name="Rectangle 77"/>
            <p:cNvSpPr>
              <a:spLocks noChangeArrowheads="1"/>
            </p:cNvSpPr>
            <p:nvPr/>
          </p:nvSpPr>
          <p:spPr bwMode="auto">
            <a:xfrm>
              <a:off x="1473" y="4018"/>
              <a:ext cx="38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constraint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47" name="Freeform 78"/>
            <p:cNvSpPr>
              <a:spLocks/>
            </p:cNvSpPr>
            <p:nvPr/>
          </p:nvSpPr>
          <p:spPr bwMode="auto">
            <a:xfrm>
              <a:off x="2100" y="4026"/>
              <a:ext cx="81" cy="52"/>
            </a:xfrm>
            <a:custGeom>
              <a:avLst/>
              <a:gdLst>
                <a:gd name="T0" fmla="*/ 33 w 81"/>
                <a:gd name="T1" fmla="*/ 34 h 52"/>
                <a:gd name="T2" fmla="*/ 51 w 81"/>
                <a:gd name="T3" fmla="*/ 45 h 52"/>
                <a:gd name="T4" fmla="*/ 81 w 81"/>
                <a:gd name="T5" fmla="*/ 52 h 52"/>
                <a:gd name="T6" fmla="*/ 0 w 81"/>
                <a:gd name="T7" fmla="*/ 0 h 52"/>
                <a:gd name="T8" fmla="*/ 33 w 81"/>
                <a:gd name="T9" fmla="*/ 34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52">
                  <a:moveTo>
                    <a:pt x="33" y="34"/>
                  </a:moveTo>
                  <a:lnTo>
                    <a:pt x="51" y="45"/>
                  </a:lnTo>
                  <a:lnTo>
                    <a:pt x="81" y="52"/>
                  </a:lnTo>
                  <a:lnTo>
                    <a:pt x="0" y="0"/>
                  </a:lnTo>
                  <a:lnTo>
                    <a:pt x="3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8" name="Freeform 79"/>
            <p:cNvSpPr>
              <a:spLocks/>
            </p:cNvSpPr>
            <p:nvPr/>
          </p:nvSpPr>
          <p:spPr bwMode="auto">
            <a:xfrm>
              <a:off x="2086" y="4071"/>
              <a:ext cx="95" cy="21"/>
            </a:xfrm>
            <a:custGeom>
              <a:avLst/>
              <a:gdLst>
                <a:gd name="T0" fmla="*/ 65 w 95"/>
                <a:gd name="T1" fmla="*/ 0 h 21"/>
                <a:gd name="T2" fmla="*/ 44 w 95"/>
                <a:gd name="T3" fmla="*/ 3 h 21"/>
                <a:gd name="T4" fmla="*/ 0 w 95"/>
                <a:gd name="T5" fmla="*/ 21 h 21"/>
                <a:gd name="T6" fmla="*/ 95 w 95"/>
                <a:gd name="T7" fmla="*/ 7 h 21"/>
                <a:gd name="T8" fmla="*/ 65 w 95"/>
                <a:gd name="T9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21">
                  <a:moveTo>
                    <a:pt x="65" y="0"/>
                  </a:moveTo>
                  <a:lnTo>
                    <a:pt x="44" y="3"/>
                  </a:lnTo>
                  <a:lnTo>
                    <a:pt x="0" y="21"/>
                  </a:lnTo>
                  <a:lnTo>
                    <a:pt x="95" y="7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Freeform 80"/>
            <p:cNvSpPr>
              <a:spLocks/>
            </p:cNvSpPr>
            <p:nvPr/>
          </p:nvSpPr>
          <p:spPr bwMode="auto">
            <a:xfrm>
              <a:off x="2086" y="4060"/>
              <a:ext cx="47" cy="32"/>
            </a:xfrm>
            <a:custGeom>
              <a:avLst/>
              <a:gdLst>
                <a:gd name="T0" fmla="*/ 44 w 47"/>
                <a:gd name="T1" fmla="*/ 14 h 32"/>
                <a:gd name="T2" fmla="*/ 43 w 47"/>
                <a:gd name="T3" fmla="*/ 14 h 32"/>
                <a:gd name="T4" fmla="*/ 47 w 47"/>
                <a:gd name="T5" fmla="*/ 0 h 32"/>
                <a:gd name="T6" fmla="*/ 0 w 47"/>
                <a:gd name="T7" fmla="*/ 32 h 32"/>
                <a:gd name="T8" fmla="*/ 44 w 47"/>
                <a:gd name="T9" fmla="*/ 1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32">
                  <a:moveTo>
                    <a:pt x="44" y="14"/>
                  </a:moveTo>
                  <a:lnTo>
                    <a:pt x="43" y="14"/>
                  </a:lnTo>
                  <a:lnTo>
                    <a:pt x="47" y="0"/>
                  </a:lnTo>
                  <a:lnTo>
                    <a:pt x="0" y="32"/>
                  </a:lnTo>
                  <a:lnTo>
                    <a:pt x="44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0" name="Freeform 81"/>
            <p:cNvSpPr>
              <a:spLocks/>
            </p:cNvSpPr>
            <p:nvPr/>
          </p:nvSpPr>
          <p:spPr bwMode="auto">
            <a:xfrm>
              <a:off x="2100" y="4026"/>
              <a:ext cx="33" cy="48"/>
            </a:xfrm>
            <a:custGeom>
              <a:avLst/>
              <a:gdLst>
                <a:gd name="T0" fmla="*/ 29 w 33"/>
                <a:gd name="T1" fmla="*/ 48 h 48"/>
                <a:gd name="T2" fmla="*/ 33 w 33"/>
                <a:gd name="T3" fmla="*/ 34 h 48"/>
                <a:gd name="T4" fmla="*/ 0 w 33"/>
                <a:gd name="T5" fmla="*/ 0 h 48"/>
                <a:gd name="T6" fmla="*/ 33 w 33"/>
                <a:gd name="T7" fmla="*/ 34 h 48"/>
                <a:gd name="T8" fmla="*/ 29 w 33"/>
                <a:gd name="T9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48">
                  <a:moveTo>
                    <a:pt x="29" y="48"/>
                  </a:moveTo>
                  <a:lnTo>
                    <a:pt x="33" y="34"/>
                  </a:lnTo>
                  <a:lnTo>
                    <a:pt x="0" y="0"/>
                  </a:lnTo>
                  <a:lnTo>
                    <a:pt x="33" y="34"/>
                  </a:lnTo>
                  <a:lnTo>
                    <a:pt x="29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1" name="Freeform 82"/>
            <p:cNvSpPr>
              <a:spLocks/>
            </p:cNvSpPr>
            <p:nvPr/>
          </p:nvSpPr>
          <p:spPr bwMode="auto">
            <a:xfrm>
              <a:off x="2117" y="4043"/>
              <a:ext cx="49" cy="31"/>
            </a:xfrm>
            <a:custGeom>
              <a:avLst/>
              <a:gdLst>
                <a:gd name="T0" fmla="*/ 0 w 49"/>
                <a:gd name="T1" fmla="*/ 0 h 31"/>
                <a:gd name="T2" fmla="*/ 49 w 49"/>
                <a:gd name="T3" fmla="*/ 31 h 31"/>
                <a:gd name="T4" fmla="*/ 14 w 49"/>
                <a:gd name="T5" fmla="*/ 24 h 31"/>
                <a:gd name="T6" fmla="*/ 0 w 49"/>
                <a:gd name="T7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31">
                  <a:moveTo>
                    <a:pt x="0" y="0"/>
                  </a:moveTo>
                  <a:lnTo>
                    <a:pt x="49" y="31"/>
                  </a:lnTo>
                  <a:lnTo>
                    <a:pt x="14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2" name="Freeform 83"/>
            <p:cNvSpPr>
              <a:spLocks/>
            </p:cNvSpPr>
            <p:nvPr/>
          </p:nvSpPr>
          <p:spPr bwMode="auto">
            <a:xfrm>
              <a:off x="2108" y="4067"/>
              <a:ext cx="58" cy="16"/>
            </a:xfrm>
            <a:custGeom>
              <a:avLst/>
              <a:gdLst>
                <a:gd name="T0" fmla="*/ 58 w 58"/>
                <a:gd name="T1" fmla="*/ 7 h 16"/>
                <a:gd name="T2" fmla="*/ 0 w 58"/>
                <a:gd name="T3" fmla="*/ 16 h 16"/>
                <a:gd name="T4" fmla="*/ 23 w 58"/>
                <a:gd name="T5" fmla="*/ 0 h 16"/>
                <a:gd name="T6" fmla="*/ 58 w 58"/>
                <a:gd name="T7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16">
                  <a:moveTo>
                    <a:pt x="58" y="7"/>
                  </a:moveTo>
                  <a:lnTo>
                    <a:pt x="0" y="16"/>
                  </a:lnTo>
                  <a:lnTo>
                    <a:pt x="23" y="0"/>
                  </a:lnTo>
                  <a:lnTo>
                    <a:pt x="58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3" name="Rectangle 84"/>
            <p:cNvSpPr>
              <a:spLocks noChangeArrowheads="1"/>
            </p:cNvSpPr>
            <p:nvPr/>
          </p:nvSpPr>
          <p:spPr bwMode="auto">
            <a:xfrm>
              <a:off x="1543" y="4542"/>
              <a:ext cx="222" cy="1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4" name="Rectangle 85"/>
            <p:cNvSpPr>
              <a:spLocks noChangeArrowheads="1"/>
            </p:cNvSpPr>
            <p:nvPr/>
          </p:nvSpPr>
          <p:spPr bwMode="auto">
            <a:xfrm>
              <a:off x="1549" y="4547"/>
              <a:ext cx="22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f=200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55" name="Rectangle 86"/>
            <p:cNvSpPr>
              <a:spLocks noChangeArrowheads="1"/>
            </p:cNvSpPr>
            <p:nvPr/>
          </p:nvSpPr>
          <p:spPr bwMode="auto">
            <a:xfrm>
              <a:off x="2100" y="4437"/>
              <a:ext cx="223" cy="1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6" name="Rectangle 87"/>
            <p:cNvSpPr>
              <a:spLocks noChangeArrowheads="1"/>
            </p:cNvSpPr>
            <p:nvPr/>
          </p:nvSpPr>
          <p:spPr bwMode="auto">
            <a:xfrm>
              <a:off x="2114" y="4434"/>
              <a:ext cx="22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f=300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57" name="Rectangle 88"/>
            <p:cNvSpPr>
              <a:spLocks noChangeArrowheads="1"/>
            </p:cNvSpPr>
            <p:nvPr/>
          </p:nvSpPr>
          <p:spPr bwMode="auto">
            <a:xfrm>
              <a:off x="2550" y="4185"/>
              <a:ext cx="222" cy="1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8" name="Rectangle 89"/>
            <p:cNvSpPr>
              <a:spLocks noChangeArrowheads="1"/>
            </p:cNvSpPr>
            <p:nvPr/>
          </p:nvSpPr>
          <p:spPr bwMode="auto">
            <a:xfrm>
              <a:off x="2568" y="4180"/>
              <a:ext cx="22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f=400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59" name="Rectangle 90"/>
            <p:cNvSpPr>
              <a:spLocks noChangeArrowheads="1"/>
            </p:cNvSpPr>
            <p:nvPr/>
          </p:nvSpPr>
          <p:spPr bwMode="auto">
            <a:xfrm>
              <a:off x="2859" y="3905"/>
              <a:ext cx="222" cy="1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0" name="Rectangle 91"/>
            <p:cNvSpPr>
              <a:spLocks noChangeArrowheads="1"/>
            </p:cNvSpPr>
            <p:nvPr/>
          </p:nvSpPr>
          <p:spPr bwMode="auto">
            <a:xfrm>
              <a:off x="2871" y="3922"/>
              <a:ext cx="22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f=500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61" name="Rectangle 92"/>
            <p:cNvSpPr>
              <a:spLocks noChangeArrowheads="1"/>
            </p:cNvSpPr>
            <p:nvPr/>
          </p:nvSpPr>
          <p:spPr bwMode="auto">
            <a:xfrm>
              <a:off x="2614" y="4416"/>
              <a:ext cx="433" cy="1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2" name="Rectangle 93"/>
            <p:cNvSpPr>
              <a:spLocks noChangeArrowheads="1"/>
            </p:cNvSpPr>
            <p:nvPr/>
          </p:nvSpPr>
          <p:spPr bwMode="auto">
            <a:xfrm>
              <a:off x="2595" y="4435"/>
              <a:ext cx="480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Feasible set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117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990725" y="414338"/>
            <a:ext cx="3100388" cy="2028825"/>
            <a:chOff x="3473" y="578"/>
            <a:chExt cx="4882" cy="3196"/>
          </a:xfrm>
        </p:grpSpPr>
        <p:grpSp>
          <p:nvGrpSpPr>
            <p:cNvPr id="4" name="Group 42"/>
            <p:cNvGrpSpPr>
              <a:grpSpLocks/>
            </p:cNvGrpSpPr>
            <p:nvPr/>
          </p:nvGrpSpPr>
          <p:grpSpPr bwMode="auto">
            <a:xfrm>
              <a:off x="3474" y="2467"/>
              <a:ext cx="185" cy="778"/>
              <a:chOff x="3473" y="662"/>
              <a:chExt cx="185" cy="778"/>
            </a:xfrm>
          </p:grpSpPr>
          <p:sp>
            <p:nvSpPr>
              <p:cNvPr id="45" name="Rectangle 44" descr="Wide upward diagonal"/>
              <p:cNvSpPr>
                <a:spLocks noChangeArrowheads="1"/>
              </p:cNvSpPr>
              <p:nvPr/>
            </p:nvSpPr>
            <p:spPr bwMode="auto">
              <a:xfrm>
                <a:off x="3473" y="670"/>
                <a:ext cx="185" cy="77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" name="Line 43"/>
              <p:cNvSpPr>
                <a:spLocks noChangeShapeType="1"/>
              </p:cNvSpPr>
              <p:nvPr/>
            </p:nvSpPr>
            <p:spPr bwMode="auto">
              <a:xfrm>
                <a:off x="3650" y="662"/>
                <a:ext cx="0" cy="77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" name="Group 39"/>
            <p:cNvGrpSpPr>
              <a:grpSpLocks/>
            </p:cNvGrpSpPr>
            <p:nvPr/>
          </p:nvGrpSpPr>
          <p:grpSpPr bwMode="auto">
            <a:xfrm>
              <a:off x="3473" y="662"/>
              <a:ext cx="185" cy="778"/>
              <a:chOff x="3473" y="662"/>
              <a:chExt cx="185" cy="778"/>
            </a:xfrm>
          </p:grpSpPr>
          <p:sp>
            <p:nvSpPr>
              <p:cNvPr id="43" name="Rectangle 41" descr="Wide upward diagonal"/>
              <p:cNvSpPr>
                <a:spLocks noChangeArrowheads="1"/>
              </p:cNvSpPr>
              <p:nvPr/>
            </p:nvSpPr>
            <p:spPr bwMode="auto">
              <a:xfrm>
                <a:off x="3473" y="670"/>
                <a:ext cx="185" cy="77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" name="Line 40"/>
              <p:cNvSpPr>
                <a:spLocks noChangeShapeType="1"/>
              </p:cNvSpPr>
              <p:nvPr/>
            </p:nvSpPr>
            <p:spPr bwMode="auto">
              <a:xfrm>
                <a:off x="3650" y="662"/>
                <a:ext cx="0" cy="77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" name="Freeform 38"/>
            <p:cNvSpPr>
              <a:spLocks/>
            </p:cNvSpPr>
            <p:nvPr/>
          </p:nvSpPr>
          <p:spPr bwMode="auto">
            <a:xfrm>
              <a:off x="3796" y="1063"/>
              <a:ext cx="4059" cy="1786"/>
            </a:xfrm>
            <a:custGeom>
              <a:avLst/>
              <a:gdLst>
                <a:gd name="T0" fmla="*/ 8 w 4059"/>
                <a:gd name="T1" fmla="*/ 0 h 1786"/>
                <a:gd name="T2" fmla="*/ 4059 w 4059"/>
                <a:gd name="T3" fmla="*/ 1786 h 1786"/>
                <a:gd name="T4" fmla="*/ 0 w 4059"/>
                <a:gd name="T5" fmla="*/ 1786 h 1786"/>
                <a:gd name="T6" fmla="*/ 2064 w 4059"/>
                <a:gd name="T7" fmla="*/ 901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59" h="1786">
                  <a:moveTo>
                    <a:pt x="8" y="0"/>
                  </a:moveTo>
                  <a:lnTo>
                    <a:pt x="4059" y="1786"/>
                  </a:lnTo>
                  <a:lnTo>
                    <a:pt x="0" y="1786"/>
                  </a:lnTo>
                  <a:lnTo>
                    <a:pt x="2064" y="901"/>
                  </a:lnTo>
                </a:path>
              </a:pathLst>
            </a:custGeom>
            <a:noFill/>
            <a:ln w="38100">
              <a:solidFill>
                <a:srgbClr val="1C1C1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Oval 37"/>
            <p:cNvSpPr>
              <a:spLocks noChangeArrowheads="1"/>
            </p:cNvSpPr>
            <p:nvPr/>
          </p:nvSpPr>
          <p:spPr bwMode="auto">
            <a:xfrm>
              <a:off x="3742" y="1001"/>
              <a:ext cx="143" cy="143"/>
            </a:xfrm>
            <a:prstGeom prst="ellipse">
              <a:avLst/>
            </a:prstGeom>
            <a:solidFill>
              <a:srgbClr val="1C1C1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Oval 36"/>
            <p:cNvSpPr>
              <a:spLocks noChangeArrowheads="1"/>
            </p:cNvSpPr>
            <p:nvPr/>
          </p:nvSpPr>
          <p:spPr bwMode="auto">
            <a:xfrm>
              <a:off x="5780" y="1899"/>
              <a:ext cx="143" cy="143"/>
            </a:xfrm>
            <a:prstGeom prst="ellipse">
              <a:avLst/>
            </a:prstGeom>
            <a:solidFill>
              <a:srgbClr val="1C1C1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Oval 35"/>
            <p:cNvSpPr>
              <a:spLocks noChangeArrowheads="1"/>
            </p:cNvSpPr>
            <p:nvPr/>
          </p:nvSpPr>
          <p:spPr bwMode="auto">
            <a:xfrm>
              <a:off x="7783" y="2770"/>
              <a:ext cx="143" cy="143"/>
            </a:xfrm>
            <a:prstGeom prst="ellipse">
              <a:avLst/>
            </a:prstGeom>
            <a:solidFill>
              <a:srgbClr val="1C1C1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Oval 34"/>
            <p:cNvSpPr>
              <a:spLocks noChangeArrowheads="1"/>
            </p:cNvSpPr>
            <p:nvPr/>
          </p:nvSpPr>
          <p:spPr bwMode="auto">
            <a:xfrm>
              <a:off x="3741" y="2778"/>
              <a:ext cx="143" cy="143"/>
            </a:xfrm>
            <a:prstGeom prst="ellipse">
              <a:avLst/>
            </a:prstGeom>
            <a:solidFill>
              <a:srgbClr val="1C1C1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AutoShape 33"/>
            <p:cNvSpPr>
              <a:spLocks noChangeArrowheads="1"/>
            </p:cNvSpPr>
            <p:nvPr/>
          </p:nvSpPr>
          <p:spPr bwMode="auto">
            <a:xfrm rot="5400000">
              <a:off x="3618" y="885"/>
              <a:ext cx="434" cy="376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AutoShape 32"/>
            <p:cNvSpPr>
              <a:spLocks noChangeArrowheads="1"/>
            </p:cNvSpPr>
            <p:nvPr/>
          </p:nvSpPr>
          <p:spPr bwMode="auto">
            <a:xfrm rot="5400000">
              <a:off x="3618" y="2653"/>
              <a:ext cx="434" cy="376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Line 31"/>
            <p:cNvSpPr>
              <a:spLocks noChangeShapeType="1"/>
            </p:cNvSpPr>
            <p:nvPr/>
          </p:nvSpPr>
          <p:spPr bwMode="auto">
            <a:xfrm>
              <a:off x="7870" y="2841"/>
              <a:ext cx="0" cy="86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 Box 30"/>
            <p:cNvSpPr txBox="1">
              <a:spLocks noChangeArrowheads="1"/>
            </p:cNvSpPr>
            <p:nvPr/>
          </p:nvSpPr>
          <p:spPr bwMode="auto">
            <a:xfrm>
              <a:off x="7900" y="3466"/>
              <a:ext cx="455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F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 Box 29"/>
            <p:cNvSpPr txBox="1">
              <a:spLocks noChangeArrowheads="1"/>
            </p:cNvSpPr>
            <p:nvPr/>
          </p:nvSpPr>
          <p:spPr bwMode="auto">
            <a:xfrm>
              <a:off x="6828" y="1779"/>
              <a:ext cx="455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L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 Box 28"/>
            <p:cNvSpPr txBox="1">
              <a:spLocks noChangeArrowheads="1"/>
            </p:cNvSpPr>
            <p:nvPr/>
          </p:nvSpPr>
          <p:spPr bwMode="auto">
            <a:xfrm>
              <a:off x="4849" y="890"/>
              <a:ext cx="455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L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/>
          </p:nvGraphicFramePr>
          <p:xfrm>
            <a:off x="5430" y="2943"/>
            <a:ext cx="477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03" name="Equation" r:id="rId3" imgW="304536" imgH="203024" progId="Equation.DSMT4">
                    <p:embed/>
                  </p:oleObj>
                </mc:Choice>
                <mc:Fallback>
                  <p:oleObj name="Equation" r:id="rId3" imgW="304536" imgH="203024" progId="Equation.DSMT4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30" y="2943"/>
                          <a:ext cx="477" cy="32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Line 26"/>
            <p:cNvSpPr>
              <a:spLocks noChangeShapeType="1"/>
            </p:cNvSpPr>
            <p:nvPr/>
          </p:nvSpPr>
          <p:spPr bwMode="auto">
            <a:xfrm>
              <a:off x="5845" y="1983"/>
              <a:ext cx="0" cy="6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 Box 25"/>
            <p:cNvSpPr txBox="1">
              <a:spLocks noChangeArrowheads="1"/>
            </p:cNvSpPr>
            <p:nvPr/>
          </p:nvSpPr>
          <p:spPr bwMode="auto">
            <a:xfrm>
              <a:off x="5746" y="2340"/>
              <a:ext cx="455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F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 Box 24"/>
            <p:cNvSpPr txBox="1">
              <a:spLocks noChangeArrowheads="1"/>
            </p:cNvSpPr>
            <p:nvPr/>
          </p:nvSpPr>
          <p:spPr bwMode="auto">
            <a:xfrm>
              <a:off x="4420" y="1478"/>
              <a:ext cx="301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 Box 23"/>
            <p:cNvSpPr txBox="1">
              <a:spLocks noChangeArrowheads="1"/>
            </p:cNvSpPr>
            <p:nvPr/>
          </p:nvSpPr>
          <p:spPr bwMode="auto">
            <a:xfrm>
              <a:off x="4486" y="2135"/>
              <a:ext cx="301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 Box 22"/>
            <p:cNvSpPr txBox="1">
              <a:spLocks noChangeArrowheads="1"/>
            </p:cNvSpPr>
            <p:nvPr/>
          </p:nvSpPr>
          <p:spPr bwMode="auto">
            <a:xfrm>
              <a:off x="6350" y="2304"/>
              <a:ext cx="301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5486" y="2596"/>
              <a:ext cx="301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4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Line 20"/>
            <p:cNvSpPr>
              <a:spLocks noChangeShapeType="1"/>
            </p:cNvSpPr>
            <p:nvPr/>
          </p:nvSpPr>
          <p:spPr bwMode="auto">
            <a:xfrm>
              <a:off x="3804" y="3057"/>
              <a:ext cx="0" cy="43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Line 19"/>
            <p:cNvSpPr>
              <a:spLocks noChangeShapeType="1"/>
            </p:cNvSpPr>
            <p:nvPr/>
          </p:nvSpPr>
          <p:spPr bwMode="auto">
            <a:xfrm>
              <a:off x="3796" y="3288"/>
              <a:ext cx="405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Line 18"/>
            <p:cNvSpPr>
              <a:spLocks noChangeShapeType="1"/>
            </p:cNvSpPr>
            <p:nvPr/>
          </p:nvSpPr>
          <p:spPr bwMode="auto">
            <a:xfrm flipV="1">
              <a:off x="7901" y="2353"/>
              <a:ext cx="154" cy="36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Line 17"/>
            <p:cNvSpPr>
              <a:spLocks noChangeShapeType="1"/>
            </p:cNvSpPr>
            <p:nvPr/>
          </p:nvSpPr>
          <p:spPr bwMode="auto">
            <a:xfrm flipV="1">
              <a:off x="5914" y="1495"/>
              <a:ext cx="154" cy="36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Line 16"/>
            <p:cNvSpPr>
              <a:spLocks noChangeShapeType="1"/>
            </p:cNvSpPr>
            <p:nvPr/>
          </p:nvSpPr>
          <p:spPr bwMode="auto">
            <a:xfrm flipV="1">
              <a:off x="3897" y="587"/>
              <a:ext cx="154" cy="36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Line 15"/>
            <p:cNvSpPr>
              <a:spLocks noChangeShapeType="1"/>
            </p:cNvSpPr>
            <p:nvPr/>
          </p:nvSpPr>
          <p:spPr bwMode="auto">
            <a:xfrm>
              <a:off x="3997" y="754"/>
              <a:ext cx="2010" cy="8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Line 14"/>
            <p:cNvSpPr>
              <a:spLocks noChangeShapeType="1"/>
            </p:cNvSpPr>
            <p:nvPr/>
          </p:nvSpPr>
          <p:spPr bwMode="auto">
            <a:xfrm>
              <a:off x="6006" y="1638"/>
              <a:ext cx="1987" cy="8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1" name="Group 11"/>
            <p:cNvGrpSpPr>
              <a:grpSpLocks/>
            </p:cNvGrpSpPr>
            <p:nvPr/>
          </p:nvGrpSpPr>
          <p:grpSpPr bwMode="auto">
            <a:xfrm>
              <a:off x="3662" y="578"/>
              <a:ext cx="301" cy="323"/>
              <a:chOff x="6488" y="978"/>
              <a:chExt cx="301" cy="323"/>
            </a:xfrm>
          </p:grpSpPr>
          <p:sp>
            <p:nvSpPr>
              <p:cNvPr id="41" name="Text Box 13"/>
              <p:cNvSpPr txBox="1">
                <a:spLocks noChangeArrowheads="1"/>
              </p:cNvSpPr>
              <p:nvPr/>
            </p:nvSpPr>
            <p:spPr bwMode="auto">
              <a:xfrm>
                <a:off x="6488" y="993"/>
                <a:ext cx="301" cy="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Oval 12"/>
              <p:cNvSpPr>
                <a:spLocks noChangeArrowheads="1"/>
              </p:cNvSpPr>
              <p:nvPr/>
            </p:nvSpPr>
            <p:spPr bwMode="auto">
              <a:xfrm>
                <a:off x="6490" y="978"/>
                <a:ext cx="292" cy="292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" name="Group 8"/>
            <p:cNvGrpSpPr>
              <a:grpSpLocks/>
            </p:cNvGrpSpPr>
            <p:nvPr/>
          </p:nvGrpSpPr>
          <p:grpSpPr bwMode="auto">
            <a:xfrm>
              <a:off x="3708" y="2402"/>
              <a:ext cx="301" cy="323"/>
              <a:chOff x="6488" y="978"/>
              <a:chExt cx="301" cy="323"/>
            </a:xfrm>
          </p:grpSpPr>
          <p:sp>
            <p:nvSpPr>
              <p:cNvPr id="39" name="Text Box 10"/>
              <p:cNvSpPr txBox="1">
                <a:spLocks noChangeArrowheads="1"/>
              </p:cNvSpPr>
              <p:nvPr/>
            </p:nvSpPr>
            <p:spPr bwMode="auto">
              <a:xfrm>
                <a:off x="6488" y="993"/>
                <a:ext cx="301" cy="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2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" name="Oval 9"/>
              <p:cNvSpPr>
                <a:spLocks noChangeArrowheads="1"/>
              </p:cNvSpPr>
              <p:nvPr/>
            </p:nvSpPr>
            <p:spPr bwMode="auto">
              <a:xfrm>
                <a:off x="6490" y="978"/>
                <a:ext cx="292" cy="292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" name="Group 5"/>
            <p:cNvGrpSpPr>
              <a:grpSpLocks/>
            </p:cNvGrpSpPr>
            <p:nvPr/>
          </p:nvGrpSpPr>
          <p:grpSpPr bwMode="auto">
            <a:xfrm>
              <a:off x="5625" y="1579"/>
              <a:ext cx="301" cy="323"/>
              <a:chOff x="6488" y="978"/>
              <a:chExt cx="301" cy="323"/>
            </a:xfrm>
          </p:grpSpPr>
          <p:sp>
            <p:nvSpPr>
              <p:cNvPr id="37" name="Text Box 7"/>
              <p:cNvSpPr txBox="1">
                <a:spLocks noChangeArrowheads="1"/>
              </p:cNvSpPr>
              <p:nvPr/>
            </p:nvSpPr>
            <p:spPr bwMode="auto">
              <a:xfrm>
                <a:off x="6488" y="993"/>
                <a:ext cx="301" cy="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3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Oval 6"/>
              <p:cNvSpPr>
                <a:spLocks noChangeArrowheads="1"/>
              </p:cNvSpPr>
              <p:nvPr/>
            </p:nvSpPr>
            <p:spPr bwMode="auto">
              <a:xfrm>
                <a:off x="6490" y="978"/>
                <a:ext cx="292" cy="292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4" name="Group 2"/>
            <p:cNvGrpSpPr>
              <a:grpSpLocks/>
            </p:cNvGrpSpPr>
            <p:nvPr/>
          </p:nvGrpSpPr>
          <p:grpSpPr bwMode="auto">
            <a:xfrm>
              <a:off x="7953" y="2681"/>
              <a:ext cx="301" cy="323"/>
              <a:chOff x="6488" y="978"/>
              <a:chExt cx="301" cy="323"/>
            </a:xfrm>
          </p:grpSpPr>
          <p:sp>
            <p:nvSpPr>
              <p:cNvPr id="35" name="Text Box 4"/>
              <p:cNvSpPr txBox="1">
                <a:spLocks noChangeArrowheads="1"/>
              </p:cNvSpPr>
              <p:nvPr/>
            </p:nvSpPr>
            <p:spPr bwMode="auto">
              <a:xfrm>
                <a:off x="6488" y="993"/>
                <a:ext cx="301" cy="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4</a:t>
                </a:r>
                <a:endPara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Oval 3"/>
              <p:cNvSpPr>
                <a:spLocks noChangeArrowheads="1"/>
              </p:cNvSpPr>
              <p:nvPr/>
            </p:nvSpPr>
            <p:spPr bwMode="auto">
              <a:xfrm>
                <a:off x="6490" y="978"/>
                <a:ext cx="292" cy="292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pic>
        <p:nvPicPr>
          <p:cNvPr id="47" name="Picture 4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63040" y="2953702"/>
            <a:ext cx="3931920" cy="3236595"/>
          </a:xfrm>
          <a:prstGeom prst="rect">
            <a:avLst/>
          </a:prstGeom>
        </p:spPr>
      </p:pic>
      <p:pic>
        <p:nvPicPr>
          <p:cNvPr id="48" name="Picture 4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844641" y="6645592"/>
            <a:ext cx="1398905" cy="192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296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8399" y="269240"/>
            <a:ext cx="4416425" cy="3766820"/>
          </a:xfrm>
          <a:prstGeom prst="rect">
            <a:avLst/>
          </a:prstGeom>
        </p:spPr>
      </p:pic>
      <p:pic>
        <p:nvPicPr>
          <p:cNvPr id="3" name="Picture 2" descr="ScreenShot05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46350" y="4279900"/>
            <a:ext cx="17653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48560" y="5054917"/>
            <a:ext cx="2075180" cy="2596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514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6650" y="222885"/>
            <a:ext cx="4489450" cy="3830955"/>
          </a:xfrm>
          <a:prstGeom prst="rect">
            <a:avLst/>
          </a:prstGeom>
        </p:spPr>
      </p:pic>
      <p:pic>
        <p:nvPicPr>
          <p:cNvPr id="3" name="Picture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6650" y="4261485"/>
            <a:ext cx="4489450" cy="383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477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0938" y="213360"/>
            <a:ext cx="4489450" cy="3830955"/>
          </a:xfrm>
          <a:prstGeom prst="rect">
            <a:avLst/>
          </a:prstGeom>
        </p:spPr>
      </p:pic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792605" y="4310062"/>
            <a:ext cx="3282315" cy="2552700"/>
            <a:chOff x="3464" y="5377"/>
            <a:chExt cx="5169" cy="4020"/>
          </a:xfrm>
        </p:grpSpPr>
        <p:sp>
          <p:nvSpPr>
            <p:cNvPr id="4" name="Freeform 3"/>
            <p:cNvSpPr>
              <a:spLocks/>
            </p:cNvSpPr>
            <p:nvPr/>
          </p:nvSpPr>
          <p:spPr bwMode="auto">
            <a:xfrm>
              <a:off x="3858" y="6202"/>
              <a:ext cx="4062" cy="2146"/>
            </a:xfrm>
            <a:custGeom>
              <a:avLst/>
              <a:gdLst>
                <a:gd name="T0" fmla="*/ 0 w 4062"/>
                <a:gd name="T1" fmla="*/ 2139 h 2146"/>
                <a:gd name="T2" fmla="*/ 4062 w 4062"/>
                <a:gd name="T3" fmla="*/ 2139 h 2146"/>
                <a:gd name="T4" fmla="*/ 4062 w 4062"/>
                <a:gd name="T5" fmla="*/ 0 h 2146"/>
                <a:gd name="T6" fmla="*/ 0 w 4062"/>
                <a:gd name="T7" fmla="*/ 0 h 2146"/>
                <a:gd name="T8" fmla="*/ 2072 w 4062"/>
                <a:gd name="T9" fmla="*/ 2146 h 2146"/>
                <a:gd name="T10" fmla="*/ 4062 w 4062"/>
                <a:gd name="T11" fmla="*/ 6 h 214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062" h="2146">
                  <a:moveTo>
                    <a:pt x="0" y="2139"/>
                  </a:moveTo>
                  <a:lnTo>
                    <a:pt x="4062" y="2139"/>
                  </a:lnTo>
                  <a:lnTo>
                    <a:pt x="4062" y="0"/>
                  </a:lnTo>
                  <a:lnTo>
                    <a:pt x="0" y="0"/>
                  </a:lnTo>
                  <a:lnTo>
                    <a:pt x="2072" y="2146"/>
                  </a:lnTo>
                  <a:lnTo>
                    <a:pt x="4062" y="6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3851" y="6195"/>
              <a:ext cx="4069" cy="2153"/>
            </a:xfrm>
            <a:custGeom>
              <a:avLst/>
              <a:gdLst>
                <a:gd name="T0" fmla="*/ 0 w 4069"/>
                <a:gd name="T1" fmla="*/ 2153 h 2153"/>
                <a:gd name="T2" fmla="*/ 2092 w 4069"/>
                <a:gd name="T3" fmla="*/ 0 h 2153"/>
                <a:gd name="T4" fmla="*/ 4069 w 4069"/>
                <a:gd name="T5" fmla="*/ 2139 h 215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69" h="2153">
                  <a:moveTo>
                    <a:pt x="0" y="2153"/>
                  </a:moveTo>
                  <a:lnTo>
                    <a:pt x="2092" y="0"/>
                  </a:lnTo>
                  <a:lnTo>
                    <a:pt x="4069" y="2139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" name="Line 12747"/>
            <p:cNvCxnSpPr>
              <a:cxnSpLocks noChangeShapeType="1"/>
            </p:cNvCxnSpPr>
            <p:nvPr/>
          </p:nvCxnSpPr>
          <p:spPr bwMode="auto">
            <a:xfrm flipV="1">
              <a:off x="5937" y="6195"/>
              <a:ext cx="0" cy="214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" name="Line 12748"/>
            <p:cNvCxnSpPr>
              <a:cxnSpLocks noChangeShapeType="1"/>
            </p:cNvCxnSpPr>
            <p:nvPr/>
          </p:nvCxnSpPr>
          <p:spPr bwMode="auto">
            <a:xfrm>
              <a:off x="3865" y="5646"/>
              <a:ext cx="205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Line 12749"/>
            <p:cNvCxnSpPr>
              <a:cxnSpLocks noChangeShapeType="1"/>
            </p:cNvCxnSpPr>
            <p:nvPr/>
          </p:nvCxnSpPr>
          <p:spPr bwMode="auto">
            <a:xfrm>
              <a:off x="5929" y="5646"/>
              <a:ext cx="199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12750"/>
            <p:cNvCxnSpPr>
              <a:cxnSpLocks noChangeShapeType="1"/>
            </p:cNvCxnSpPr>
            <p:nvPr/>
          </p:nvCxnSpPr>
          <p:spPr bwMode="auto">
            <a:xfrm rot="5400000">
              <a:off x="7373" y="7249"/>
              <a:ext cx="210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12751"/>
            <p:cNvCxnSpPr>
              <a:cxnSpLocks noChangeShapeType="1"/>
            </p:cNvCxnSpPr>
            <p:nvPr/>
          </p:nvCxnSpPr>
          <p:spPr bwMode="auto">
            <a:xfrm>
              <a:off x="3986" y="8423"/>
              <a:ext cx="82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12752"/>
            <p:cNvCxnSpPr>
              <a:cxnSpLocks noChangeShapeType="1"/>
            </p:cNvCxnSpPr>
            <p:nvPr/>
          </p:nvCxnSpPr>
          <p:spPr bwMode="auto">
            <a:xfrm rot="-5400000">
              <a:off x="3451" y="7768"/>
              <a:ext cx="82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12753"/>
            <p:cNvCxnSpPr>
              <a:cxnSpLocks noChangeShapeType="1"/>
            </p:cNvCxnSpPr>
            <p:nvPr/>
          </p:nvCxnSpPr>
          <p:spPr bwMode="auto">
            <a:xfrm>
              <a:off x="5943" y="8450"/>
              <a:ext cx="0" cy="9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12754"/>
            <p:cNvCxnSpPr>
              <a:cxnSpLocks noChangeShapeType="1"/>
            </p:cNvCxnSpPr>
            <p:nvPr/>
          </p:nvCxnSpPr>
          <p:spPr bwMode="auto">
            <a:xfrm>
              <a:off x="7913" y="8468"/>
              <a:ext cx="0" cy="9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5869" y="6131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7844" y="6132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5856" y="8270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7846" y="8263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 Box 12759"/>
            <p:cNvSpPr txBox="1">
              <a:spLocks noChangeArrowheads="1"/>
            </p:cNvSpPr>
            <p:nvPr/>
          </p:nvSpPr>
          <p:spPr bwMode="auto">
            <a:xfrm>
              <a:off x="4734" y="5882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9" name="Text Box 12760"/>
            <p:cNvSpPr txBox="1">
              <a:spLocks noChangeArrowheads="1"/>
            </p:cNvSpPr>
            <p:nvPr/>
          </p:nvSpPr>
          <p:spPr bwMode="auto">
            <a:xfrm>
              <a:off x="6819" y="5873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20" name="Text Box 12761"/>
            <p:cNvSpPr txBox="1">
              <a:spLocks noChangeArrowheads="1"/>
            </p:cNvSpPr>
            <p:nvPr/>
          </p:nvSpPr>
          <p:spPr bwMode="auto">
            <a:xfrm>
              <a:off x="4816" y="8006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21" name="Text Box 12762"/>
            <p:cNvSpPr txBox="1">
              <a:spLocks noChangeArrowheads="1"/>
            </p:cNvSpPr>
            <p:nvPr/>
          </p:nvSpPr>
          <p:spPr bwMode="auto">
            <a:xfrm>
              <a:off x="6772" y="8027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22" name="Text Box 12763"/>
            <p:cNvSpPr txBox="1">
              <a:spLocks noChangeArrowheads="1"/>
            </p:cNvSpPr>
            <p:nvPr/>
          </p:nvSpPr>
          <p:spPr bwMode="auto">
            <a:xfrm>
              <a:off x="6018" y="7156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23" name="Text Box 12764"/>
            <p:cNvSpPr txBox="1">
              <a:spLocks noChangeArrowheads="1"/>
            </p:cNvSpPr>
            <p:nvPr/>
          </p:nvSpPr>
          <p:spPr bwMode="auto">
            <a:xfrm>
              <a:off x="8009" y="7048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6</a:t>
              </a:r>
            </a:p>
          </p:txBody>
        </p:sp>
        <p:sp>
          <p:nvSpPr>
            <p:cNvPr id="24" name="Text Box 12765"/>
            <p:cNvSpPr txBox="1">
              <a:spLocks noChangeArrowheads="1"/>
            </p:cNvSpPr>
            <p:nvPr/>
          </p:nvSpPr>
          <p:spPr bwMode="auto">
            <a:xfrm>
              <a:off x="5386" y="7382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7</a:t>
              </a:r>
            </a:p>
          </p:txBody>
        </p:sp>
        <p:sp>
          <p:nvSpPr>
            <p:cNvPr id="25" name="Text Box 12766"/>
            <p:cNvSpPr txBox="1">
              <a:spLocks noChangeArrowheads="1"/>
            </p:cNvSpPr>
            <p:nvPr/>
          </p:nvSpPr>
          <p:spPr bwMode="auto">
            <a:xfrm>
              <a:off x="5264" y="6410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26" name="Text Box 12767"/>
            <p:cNvSpPr txBox="1">
              <a:spLocks noChangeArrowheads="1"/>
            </p:cNvSpPr>
            <p:nvPr/>
          </p:nvSpPr>
          <p:spPr bwMode="auto">
            <a:xfrm>
              <a:off x="7226" y="7301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9</a:t>
              </a:r>
            </a:p>
          </p:txBody>
        </p:sp>
        <p:sp>
          <p:nvSpPr>
            <p:cNvPr id="27" name="Text Box 12768"/>
            <p:cNvSpPr txBox="1">
              <a:spLocks noChangeArrowheads="1"/>
            </p:cNvSpPr>
            <p:nvPr/>
          </p:nvSpPr>
          <p:spPr bwMode="auto">
            <a:xfrm>
              <a:off x="7118" y="6478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10</a:t>
              </a:r>
            </a:p>
          </p:txBody>
        </p:sp>
        <p:sp>
          <p:nvSpPr>
            <p:cNvPr id="28" name="Oval 27"/>
            <p:cNvSpPr>
              <a:spLocks noChangeArrowheads="1"/>
            </p:cNvSpPr>
            <p:nvPr/>
          </p:nvSpPr>
          <p:spPr bwMode="auto">
            <a:xfrm>
              <a:off x="7968" y="5801"/>
              <a:ext cx="339" cy="33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29" name="Oval 28"/>
            <p:cNvSpPr>
              <a:spLocks noChangeArrowheads="1"/>
            </p:cNvSpPr>
            <p:nvPr/>
          </p:nvSpPr>
          <p:spPr bwMode="auto">
            <a:xfrm>
              <a:off x="7995" y="8401"/>
              <a:ext cx="339" cy="33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30" name="Oval 29"/>
            <p:cNvSpPr>
              <a:spLocks noChangeArrowheads="1"/>
            </p:cNvSpPr>
            <p:nvPr/>
          </p:nvSpPr>
          <p:spPr bwMode="auto">
            <a:xfrm>
              <a:off x="5990" y="5813"/>
              <a:ext cx="339" cy="33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5991" y="8380"/>
              <a:ext cx="339" cy="33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32" name="Oval 31"/>
            <p:cNvSpPr>
              <a:spLocks noChangeArrowheads="1"/>
            </p:cNvSpPr>
            <p:nvPr/>
          </p:nvSpPr>
          <p:spPr bwMode="auto">
            <a:xfrm>
              <a:off x="3886" y="5806"/>
              <a:ext cx="339" cy="33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3681" y="8476"/>
              <a:ext cx="339" cy="33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6</a:t>
              </a:r>
            </a:p>
          </p:txBody>
        </p:sp>
        <p:sp>
          <p:nvSpPr>
            <p:cNvPr id="34" name="Text Box 12775"/>
            <p:cNvSpPr txBox="1">
              <a:spLocks noChangeArrowheads="1"/>
            </p:cNvSpPr>
            <p:nvPr/>
          </p:nvSpPr>
          <p:spPr bwMode="auto">
            <a:xfrm>
              <a:off x="6799" y="5534"/>
              <a:ext cx="218" cy="2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35" name="Text Box 12776"/>
            <p:cNvSpPr txBox="1">
              <a:spLocks noChangeArrowheads="1"/>
            </p:cNvSpPr>
            <p:nvPr/>
          </p:nvSpPr>
          <p:spPr bwMode="auto">
            <a:xfrm>
              <a:off x="4802" y="5534"/>
              <a:ext cx="218" cy="2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36" name="Text Box 12777"/>
            <p:cNvSpPr txBox="1">
              <a:spLocks noChangeArrowheads="1"/>
            </p:cNvSpPr>
            <p:nvPr/>
          </p:nvSpPr>
          <p:spPr bwMode="auto">
            <a:xfrm>
              <a:off x="8314" y="7173"/>
              <a:ext cx="218" cy="2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37" name="Text Box 12778"/>
            <p:cNvSpPr txBox="1">
              <a:spLocks noChangeArrowheads="1"/>
            </p:cNvSpPr>
            <p:nvPr/>
          </p:nvSpPr>
          <p:spPr bwMode="auto">
            <a:xfrm>
              <a:off x="3904" y="7256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y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38" name="Text Box 12779"/>
            <p:cNvSpPr txBox="1">
              <a:spLocks noChangeArrowheads="1"/>
            </p:cNvSpPr>
            <p:nvPr/>
          </p:nvSpPr>
          <p:spPr bwMode="auto">
            <a:xfrm>
              <a:off x="4434" y="8485"/>
              <a:ext cx="218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39" name="Rectangle 38" descr="Wide upward diagonal"/>
            <p:cNvSpPr>
              <a:spLocks noChangeArrowheads="1"/>
            </p:cNvSpPr>
            <p:nvPr/>
          </p:nvSpPr>
          <p:spPr bwMode="auto">
            <a:xfrm>
              <a:off x="3479" y="5834"/>
              <a:ext cx="143" cy="747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39" descr="Wide upward diagonal"/>
            <p:cNvSpPr>
              <a:spLocks noChangeArrowheads="1"/>
            </p:cNvSpPr>
            <p:nvPr/>
          </p:nvSpPr>
          <p:spPr bwMode="auto">
            <a:xfrm>
              <a:off x="3464" y="7948"/>
              <a:ext cx="143" cy="747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AutoShape 12782"/>
            <p:cNvSpPr>
              <a:spLocks noChangeArrowheads="1"/>
            </p:cNvSpPr>
            <p:nvPr/>
          </p:nvSpPr>
          <p:spPr bwMode="auto">
            <a:xfrm rot="5400000">
              <a:off x="3621" y="6100"/>
              <a:ext cx="251" cy="217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AutoShape 12783"/>
            <p:cNvSpPr>
              <a:spLocks noChangeArrowheads="1"/>
            </p:cNvSpPr>
            <p:nvPr/>
          </p:nvSpPr>
          <p:spPr bwMode="auto">
            <a:xfrm rot="5400000">
              <a:off x="3608" y="8224"/>
              <a:ext cx="251" cy="217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3" name="Line 12784"/>
            <p:cNvCxnSpPr>
              <a:cxnSpLocks noChangeShapeType="1"/>
            </p:cNvCxnSpPr>
            <p:nvPr/>
          </p:nvCxnSpPr>
          <p:spPr bwMode="auto">
            <a:xfrm>
              <a:off x="3622" y="5814"/>
              <a:ext cx="0" cy="7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Line 12785"/>
            <p:cNvCxnSpPr>
              <a:cxnSpLocks noChangeShapeType="1"/>
            </p:cNvCxnSpPr>
            <p:nvPr/>
          </p:nvCxnSpPr>
          <p:spPr bwMode="auto">
            <a:xfrm>
              <a:off x="3616" y="7938"/>
              <a:ext cx="0" cy="7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Line 12786"/>
            <p:cNvCxnSpPr>
              <a:cxnSpLocks noChangeShapeType="1"/>
            </p:cNvCxnSpPr>
            <p:nvPr/>
          </p:nvCxnSpPr>
          <p:spPr bwMode="auto">
            <a:xfrm flipV="1">
              <a:off x="3858" y="5380"/>
              <a:ext cx="0" cy="6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Line 12787"/>
            <p:cNvCxnSpPr>
              <a:cxnSpLocks noChangeShapeType="1"/>
            </p:cNvCxnSpPr>
            <p:nvPr/>
          </p:nvCxnSpPr>
          <p:spPr bwMode="auto">
            <a:xfrm flipV="1">
              <a:off x="5944" y="5377"/>
              <a:ext cx="0" cy="6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12788"/>
            <p:cNvCxnSpPr>
              <a:cxnSpLocks noChangeShapeType="1"/>
            </p:cNvCxnSpPr>
            <p:nvPr/>
          </p:nvCxnSpPr>
          <p:spPr bwMode="auto">
            <a:xfrm flipV="1">
              <a:off x="7920" y="5385"/>
              <a:ext cx="0" cy="6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Line 12789"/>
            <p:cNvCxnSpPr>
              <a:cxnSpLocks noChangeShapeType="1"/>
            </p:cNvCxnSpPr>
            <p:nvPr/>
          </p:nvCxnSpPr>
          <p:spPr bwMode="auto">
            <a:xfrm rot="16200000" flipV="1">
              <a:off x="8358" y="5918"/>
              <a:ext cx="0" cy="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Line 12790"/>
            <p:cNvCxnSpPr>
              <a:cxnSpLocks noChangeShapeType="1"/>
            </p:cNvCxnSpPr>
            <p:nvPr/>
          </p:nvCxnSpPr>
          <p:spPr bwMode="auto">
            <a:xfrm rot="16200000" flipV="1">
              <a:off x="8353" y="8042"/>
              <a:ext cx="0" cy="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3790" y="6147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50"/>
            <p:cNvSpPr>
              <a:spLocks noChangeArrowheads="1"/>
            </p:cNvSpPr>
            <p:nvPr/>
          </p:nvSpPr>
          <p:spPr bwMode="auto">
            <a:xfrm>
              <a:off x="3797" y="8258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Text Box 12793"/>
            <p:cNvSpPr txBox="1">
              <a:spLocks noChangeArrowheads="1"/>
            </p:cNvSpPr>
            <p:nvPr/>
          </p:nvSpPr>
          <p:spPr bwMode="auto">
            <a:xfrm>
              <a:off x="5988" y="9091"/>
              <a:ext cx="298" cy="3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P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53" name="Text Box 12794"/>
            <p:cNvSpPr txBox="1">
              <a:spLocks noChangeArrowheads="1"/>
            </p:cNvSpPr>
            <p:nvPr/>
          </p:nvSpPr>
          <p:spPr bwMode="auto">
            <a:xfrm>
              <a:off x="7971" y="9082"/>
              <a:ext cx="298" cy="3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P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6905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688147" y="204788"/>
            <a:ext cx="3224530" cy="3200400"/>
            <a:chOff x="3947" y="5981"/>
            <a:chExt cx="5078" cy="5040"/>
          </a:xfrm>
        </p:grpSpPr>
        <p:pic>
          <p:nvPicPr>
            <p:cNvPr id="3" name="Picture 2" descr="wire-frame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7" y="5981"/>
              <a:ext cx="5078" cy="50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 Box 12602"/>
            <p:cNvSpPr txBox="1">
              <a:spLocks noChangeArrowheads="1"/>
            </p:cNvSpPr>
            <p:nvPr/>
          </p:nvSpPr>
          <p:spPr bwMode="auto">
            <a:xfrm>
              <a:off x="7172" y="9347"/>
              <a:ext cx="28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5" name="Text Box 12603"/>
            <p:cNvSpPr txBox="1">
              <a:spLocks noChangeArrowheads="1"/>
            </p:cNvSpPr>
            <p:nvPr/>
          </p:nvSpPr>
          <p:spPr bwMode="auto">
            <a:xfrm>
              <a:off x="6692" y="9835"/>
              <a:ext cx="28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6" name="Text Box 12604"/>
            <p:cNvSpPr txBox="1">
              <a:spLocks noChangeArrowheads="1"/>
            </p:cNvSpPr>
            <p:nvPr/>
          </p:nvSpPr>
          <p:spPr bwMode="auto">
            <a:xfrm>
              <a:off x="5932" y="9795"/>
              <a:ext cx="28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3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7" name="Text Box 12605"/>
            <p:cNvSpPr txBox="1">
              <a:spLocks noChangeArrowheads="1"/>
            </p:cNvSpPr>
            <p:nvPr/>
          </p:nvSpPr>
          <p:spPr bwMode="auto">
            <a:xfrm>
              <a:off x="6492" y="9323"/>
              <a:ext cx="28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4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8" name="Text Box 12606"/>
            <p:cNvSpPr txBox="1">
              <a:spLocks noChangeArrowheads="1"/>
            </p:cNvSpPr>
            <p:nvPr/>
          </p:nvSpPr>
          <p:spPr bwMode="auto">
            <a:xfrm>
              <a:off x="6220" y="9315"/>
              <a:ext cx="28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5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9" name="Text Box 12607"/>
            <p:cNvSpPr txBox="1">
              <a:spLocks noChangeArrowheads="1"/>
            </p:cNvSpPr>
            <p:nvPr/>
          </p:nvSpPr>
          <p:spPr bwMode="auto">
            <a:xfrm>
              <a:off x="6684" y="7491"/>
              <a:ext cx="28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6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0" name="Text Box 12608"/>
            <p:cNvSpPr txBox="1">
              <a:spLocks noChangeArrowheads="1"/>
            </p:cNvSpPr>
            <p:nvPr/>
          </p:nvSpPr>
          <p:spPr bwMode="auto">
            <a:xfrm>
              <a:off x="5988" y="7483"/>
              <a:ext cx="28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7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" name="Text Box 12609"/>
            <p:cNvSpPr txBox="1">
              <a:spLocks noChangeArrowheads="1"/>
            </p:cNvSpPr>
            <p:nvPr/>
          </p:nvSpPr>
          <p:spPr bwMode="auto">
            <a:xfrm>
              <a:off x="7364" y="8995"/>
              <a:ext cx="28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8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2" name="Text Box 12610"/>
            <p:cNvSpPr txBox="1">
              <a:spLocks noChangeArrowheads="1"/>
            </p:cNvSpPr>
            <p:nvPr/>
          </p:nvSpPr>
          <p:spPr bwMode="auto">
            <a:xfrm>
              <a:off x="5348" y="9003"/>
              <a:ext cx="28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9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3" name="Text Box 12611"/>
            <p:cNvSpPr txBox="1">
              <a:spLocks noChangeArrowheads="1"/>
            </p:cNvSpPr>
            <p:nvPr/>
          </p:nvSpPr>
          <p:spPr bwMode="auto">
            <a:xfrm>
              <a:off x="7036" y="10211"/>
              <a:ext cx="35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10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4" name="Text Box 12612"/>
            <p:cNvSpPr txBox="1">
              <a:spLocks noChangeArrowheads="1"/>
            </p:cNvSpPr>
            <p:nvPr/>
          </p:nvSpPr>
          <p:spPr bwMode="auto">
            <a:xfrm>
              <a:off x="5932" y="10203"/>
              <a:ext cx="35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b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11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  <p:cxnSp>
          <p:nvCxnSpPr>
            <p:cNvPr id="15" name="Line 12613"/>
            <p:cNvCxnSpPr>
              <a:cxnSpLocks noChangeShapeType="1"/>
            </p:cNvCxnSpPr>
            <p:nvPr/>
          </p:nvCxnSpPr>
          <p:spPr bwMode="auto">
            <a:xfrm>
              <a:off x="6492" y="6643"/>
              <a:ext cx="103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Text Box 12614"/>
            <p:cNvSpPr txBox="1">
              <a:spLocks noChangeArrowheads="1"/>
            </p:cNvSpPr>
            <p:nvPr/>
          </p:nvSpPr>
          <p:spPr bwMode="auto">
            <a:xfrm>
              <a:off x="7180" y="6395"/>
              <a:ext cx="280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F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119630" y="3775075"/>
            <a:ext cx="2618740" cy="1593850"/>
            <a:chOff x="4058" y="7342"/>
            <a:chExt cx="4124" cy="2510"/>
          </a:xfrm>
        </p:grpSpPr>
        <p:sp>
          <p:nvSpPr>
            <p:cNvPr id="18" name="Rectangle 17" descr="Light upward diagonal"/>
            <p:cNvSpPr>
              <a:spLocks noChangeArrowheads="1"/>
            </p:cNvSpPr>
            <p:nvPr/>
          </p:nvSpPr>
          <p:spPr bwMode="auto">
            <a:xfrm>
              <a:off x="6433" y="9658"/>
              <a:ext cx="547" cy="194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 descr="Light upward diagonal"/>
            <p:cNvSpPr>
              <a:spLocks noChangeArrowheads="1"/>
            </p:cNvSpPr>
            <p:nvPr/>
          </p:nvSpPr>
          <p:spPr bwMode="auto">
            <a:xfrm>
              <a:off x="4079" y="9657"/>
              <a:ext cx="547" cy="194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0" name="Line 12577"/>
            <p:cNvCxnSpPr>
              <a:cxnSpLocks noChangeShapeType="1"/>
            </p:cNvCxnSpPr>
            <p:nvPr/>
          </p:nvCxnSpPr>
          <p:spPr bwMode="auto">
            <a:xfrm>
              <a:off x="6791" y="7471"/>
              <a:ext cx="3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" name="Text Box 12578"/>
            <p:cNvSpPr txBox="1">
              <a:spLocks noChangeArrowheads="1"/>
            </p:cNvSpPr>
            <p:nvPr/>
          </p:nvSpPr>
          <p:spPr bwMode="auto">
            <a:xfrm>
              <a:off x="7167" y="7342"/>
              <a:ext cx="691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60 kN</a:t>
              </a:r>
            </a:p>
          </p:txBody>
        </p:sp>
        <p:cxnSp>
          <p:nvCxnSpPr>
            <p:cNvPr id="22" name="Line 12579"/>
            <p:cNvCxnSpPr>
              <a:cxnSpLocks noChangeShapeType="1"/>
            </p:cNvCxnSpPr>
            <p:nvPr/>
          </p:nvCxnSpPr>
          <p:spPr bwMode="auto">
            <a:xfrm flipV="1">
              <a:off x="4357" y="7482"/>
              <a:ext cx="2324" cy="199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12580"/>
            <p:cNvCxnSpPr>
              <a:cxnSpLocks noChangeShapeType="1"/>
            </p:cNvCxnSpPr>
            <p:nvPr/>
          </p:nvCxnSpPr>
          <p:spPr bwMode="auto">
            <a:xfrm>
              <a:off x="6684" y="7482"/>
              <a:ext cx="51" cy="199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" name="Text Box 12581"/>
            <p:cNvSpPr txBox="1">
              <a:spLocks noChangeArrowheads="1"/>
            </p:cNvSpPr>
            <p:nvPr/>
          </p:nvSpPr>
          <p:spPr bwMode="auto">
            <a:xfrm>
              <a:off x="6765" y="8340"/>
              <a:ext cx="495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9 cm</a:t>
              </a:r>
            </a:p>
          </p:txBody>
        </p:sp>
        <p:sp>
          <p:nvSpPr>
            <p:cNvPr id="25" name="Text Box 12582"/>
            <p:cNvSpPr txBox="1">
              <a:spLocks noChangeArrowheads="1"/>
            </p:cNvSpPr>
            <p:nvPr/>
          </p:nvSpPr>
          <p:spPr bwMode="auto">
            <a:xfrm>
              <a:off x="5303" y="9480"/>
              <a:ext cx="570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12 cm</a:t>
              </a:r>
            </a:p>
          </p:txBody>
        </p:sp>
        <p:cxnSp>
          <p:nvCxnSpPr>
            <p:cNvPr id="26" name="Line 12583"/>
            <p:cNvCxnSpPr>
              <a:cxnSpLocks noChangeShapeType="1"/>
            </p:cNvCxnSpPr>
            <p:nvPr/>
          </p:nvCxnSpPr>
          <p:spPr bwMode="auto">
            <a:xfrm flipV="1">
              <a:off x="4344" y="9477"/>
              <a:ext cx="2384" cy="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" name="Text Box 12584"/>
            <p:cNvSpPr txBox="1">
              <a:spLocks noChangeArrowheads="1"/>
            </p:cNvSpPr>
            <p:nvPr/>
          </p:nvSpPr>
          <p:spPr bwMode="auto">
            <a:xfrm>
              <a:off x="4058" y="8032"/>
              <a:ext cx="900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Pin joint</a:t>
              </a:r>
            </a:p>
          </p:txBody>
        </p:sp>
        <p:cxnSp>
          <p:nvCxnSpPr>
            <p:cNvPr id="28" name="Line 12585"/>
            <p:cNvCxnSpPr>
              <a:cxnSpLocks noChangeShapeType="1"/>
            </p:cNvCxnSpPr>
            <p:nvPr/>
          </p:nvCxnSpPr>
          <p:spPr bwMode="auto">
            <a:xfrm flipV="1">
              <a:off x="4928" y="7504"/>
              <a:ext cx="1545" cy="61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Line 12586"/>
            <p:cNvCxnSpPr>
              <a:cxnSpLocks noChangeShapeType="1"/>
            </p:cNvCxnSpPr>
            <p:nvPr/>
          </p:nvCxnSpPr>
          <p:spPr bwMode="auto">
            <a:xfrm flipH="1">
              <a:off x="4358" y="8254"/>
              <a:ext cx="45" cy="10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" name="Text Box 12587"/>
            <p:cNvSpPr txBox="1">
              <a:spLocks noChangeArrowheads="1"/>
            </p:cNvSpPr>
            <p:nvPr/>
          </p:nvSpPr>
          <p:spPr bwMode="auto">
            <a:xfrm>
              <a:off x="6938" y="8864"/>
              <a:ext cx="124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Malgun Gothic" panose="020B0503020000020004" pitchFamily="34" charset="-127"/>
                  <a:cs typeface="Arial" panose="020B0604020202020204" pitchFamily="34" charset="0"/>
                </a:rPr>
                <a:t>Roller support</a:t>
              </a:r>
            </a:p>
          </p:txBody>
        </p:sp>
        <p:cxnSp>
          <p:nvCxnSpPr>
            <p:cNvPr id="31" name="Line 12588"/>
            <p:cNvCxnSpPr>
              <a:cxnSpLocks noChangeShapeType="1"/>
            </p:cNvCxnSpPr>
            <p:nvPr/>
          </p:nvCxnSpPr>
          <p:spPr bwMode="auto">
            <a:xfrm flipH="1">
              <a:off x="6811" y="9086"/>
              <a:ext cx="217" cy="31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4208" y="9514"/>
              <a:ext cx="278" cy="143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6663" y="9520"/>
              <a:ext cx="157" cy="157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4" name="Group 33"/>
            <p:cNvGrpSpPr>
              <a:grpSpLocks/>
            </p:cNvGrpSpPr>
            <p:nvPr/>
          </p:nvGrpSpPr>
          <p:grpSpPr bwMode="auto">
            <a:xfrm>
              <a:off x="4650" y="9190"/>
              <a:ext cx="271" cy="271"/>
              <a:chOff x="3979" y="9130"/>
              <a:chExt cx="271" cy="271"/>
            </a:xfrm>
          </p:grpSpPr>
          <p:sp>
            <p:nvSpPr>
              <p:cNvPr id="41" name="Text Box 12592"/>
              <p:cNvSpPr txBox="1">
                <a:spLocks noChangeArrowheads="1"/>
              </p:cNvSpPr>
              <p:nvPr/>
            </p:nvSpPr>
            <p:spPr bwMode="auto">
              <a:xfrm>
                <a:off x="3996" y="9138"/>
                <a:ext cx="249" cy="2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42" name="Oval 41"/>
              <p:cNvSpPr>
                <a:spLocks noChangeArrowheads="1"/>
              </p:cNvSpPr>
              <p:nvPr/>
            </p:nvSpPr>
            <p:spPr bwMode="auto">
              <a:xfrm>
                <a:off x="3979" y="9130"/>
                <a:ext cx="271" cy="27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5" name="Group 34"/>
            <p:cNvGrpSpPr>
              <a:grpSpLocks/>
            </p:cNvGrpSpPr>
            <p:nvPr/>
          </p:nvGrpSpPr>
          <p:grpSpPr bwMode="auto">
            <a:xfrm>
              <a:off x="6392" y="7695"/>
              <a:ext cx="271" cy="271"/>
              <a:chOff x="3979" y="9130"/>
              <a:chExt cx="271" cy="271"/>
            </a:xfrm>
          </p:grpSpPr>
          <p:sp>
            <p:nvSpPr>
              <p:cNvPr id="39" name="Text Box 12595"/>
              <p:cNvSpPr txBox="1">
                <a:spLocks noChangeArrowheads="1"/>
              </p:cNvSpPr>
              <p:nvPr/>
            </p:nvSpPr>
            <p:spPr bwMode="auto">
              <a:xfrm>
                <a:off x="3996" y="9138"/>
                <a:ext cx="249" cy="2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40" name="Oval 39"/>
              <p:cNvSpPr>
                <a:spLocks noChangeArrowheads="1"/>
              </p:cNvSpPr>
              <p:nvPr/>
            </p:nvSpPr>
            <p:spPr bwMode="auto">
              <a:xfrm>
                <a:off x="3979" y="9130"/>
                <a:ext cx="271" cy="27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6" name="Group 35"/>
            <p:cNvGrpSpPr>
              <a:grpSpLocks/>
            </p:cNvGrpSpPr>
            <p:nvPr/>
          </p:nvGrpSpPr>
          <p:grpSpPr bwMode="auto">
            <a:xfrm>
              <a:off x="6421" y="9158"/>
              <a:ext cx="271" cy="271"/>
              <a:chOff x="3979" y="9130"/>
              <a:chExt cx="271" cy="271"/>
            </a:xfrm>
          </p:grpSpPr>
          <p:sp>
            <p:nvSpPr>
              <p:cNvPr id="37" name="Text Box 12598"/>
              <p:cNvSpPr txBox="1">
                <a:spLocks noChangeArrowheads="1"/>
              </p:cNvSpPr>
              <p:nvPr/>
            </p:nvSpPr>
            <p:spPr bwMode="auto">
              <a:xfrm>
                <a:off x="3996" y="9138"/>
                <a:ext cx="249" cy="25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none" lIns="0" tIns="0" rIns="0" bIns="0" anchor="t" anchorCtr="0" upright="1"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Malgun Gothic" panose="020B0503020000020004" pitchFamily="34" charset="-127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38" name="Oval 37"/>
              <p:cNvSpPr>
                <a:spLocks noChangeArrowheads="1"/>
              </p:cNvSpPr>
              <p:nvPr/>
            </p:nvSpPr>
            <p:spPr bwMode="auto">
              <a:xfrm>
                <a:off x="3979" y="9130"/>
                <a:ext cx="271" cy="27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44" name="Group 12553"/>
          <p:cNvGrpSpPr>
            <a:grpSpLocks/>
          </p:cNvGrpSpPr>
          <p:nvPr/>
        </p:nvGrpSpPr>
        <p:grpSpPr bwMode="auto">
          <a:xfrm>
            <a:off x="2043113" y="5635466"/>
            <a:ext cx="2376488" cy="1119188"/>
            <a:chOff x="3087" y="1525"/>
            <a:chExt cx="3742" cy="1762"/>
          </a:xfrm>
        </p:grpSpPr>
        <p:sp>
          <p:nvSpPr>
            <p:cNvPr id="45" name="Rectangle 12554"/>
            <p:cNvSpPr>
              <a:spLocks noChangeArrowheads="1"/>
            </p:cNvSpPr>
            <p:nvPr/>
          </p:nvSpPr>
          <p:spPr bwMode="auto">
            <a:xfrm>
              <a:off x="3243" y="2094"/>
              <a:ext cx="2112" cy="432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12555"/>
            <p:cNvSpPr>
              <a:spLocks noChangeArrowheads="1"/>
            </p:cNvSpPr>
            <p:nvPr/>
          </p:nvSpPr>
          <p:spPr bwMode="auto">
            <a:xfrm>
              <a:off x="5353" y="2174"/>
              <a:ext cx="1134" cy="272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Line 12556"/>
            <p:cNvSpPr>
              <a:spLocks noChangeShapeType="1"/>
            </p:cNvSpPr>
            <p:nvPr/>
          </p:nvSpPr>
          <p:spPr bwMode="auto">
            <a:xfrm flipV="1">
              <a:off x="6483" y="2434"/>
              <a:ext cx="0" cy="59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Line 12557"/>
            <p:cNvSpPr>
              <a:spLocks noChangeShapeType="1"/>
            </p:cNvSpPr>
            <p:nvPr/>
          </p:nvSpPr>
          <p:spPr bwMode="auto">
            <a:xfrm flipV="1">
              <a:off x="5362" y="2437"/>
              <a:ext cx="0" cy="59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Rectangle 12558" descr="Wide upward diagonal"/>
            <p:cNvSpPr>
              <a:spLocks noChangeArrowheads="1"/>
            </p:cNvSpPr>
            <p:nvPr/>
          </p:nvSpPr>
          <p:spPr bwMode="auto">
            <a:xfrm>
              <a:off x="3087" y="1918"/>
              <a:ext cx="143" cy="76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Line 12559"/>
            <p:cNvSpPr>
              <a:spLocks noChangeShapeType="1"/>
            </p:cNvSpPr>
            <p:nvPr/>
          </p:nvSpPr>
          <p:spPr bwMode="auto">
            <a:xfrm flipV="1">
              <a:off x="3232" y="1607"/>
              <a:ext cx="0" cy="14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Text Box 12560"/>
            <p:cNvSpPr txBox="1">
              <a:spLocks noChangeArrowheads="1"/>
            </p:cNvSpPr>
            <p:nvPr/>
          </p:nvSpPr>
          <p:spPr bwMode="auto">
            <a:xfrm>
              <a:off x="6306" y="3041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Text Box 12561"/>
            <p:cNvSpPr txBox="1">
              <a:spLocks noChangeArrowheads="1"/>
            </p:cNvSpPr>
            <p:nvPr/>
          </p:nvSpPr>
          <p:spPr bwMode="auto">
            <a:xfrm>
              <a:off x="5182" y="3041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r>
                <a:rPr kumimoji="0" lang="en-US" alt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Line 12562"/>
            <p:cNvSpPr>
              <a:spLocks noChangeShapeType="1"/>
            </p:cNvSpPr>
            <p:nvPr/>
          </p:nvSpPr>
          <p:spPr bwMode="auto">
            <a:xfrm rot="5400000" flipV="1">
              <a:off x="3466" y="2072"/>
              <a:ext cx="0" cy="4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Text Box 12563"/>
            <p:cNvSpPr txBox="1">
              <a:spLocks noChangeArrowheads="1"/>
            </p:cNvSpPr>
            <p:nvPr/>
          </p:nvSpPr>
          <p:spPr bwMode="auto">
            <a:xfrm>
              <a:off x="3218" y="1525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Text Box 12564"/>
            <p:cNvSpPr txBox="1">
              <a:spLocks noChangeArrowheads="1"/>
            </p:cNvSpPr>
            <p:nvPr/>
          </p:nvSpPr>
          <p:spPr bwMode="auto">
            <a:xfrm>
              <a:off x="3599" y="2182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Oval 12565"/>
            <p:cNvSpPr>
              <a:spLocks noChangeArrowheads="1"/>
            </p:cNvSpPr>
            <p:nvPr/>
          </p:nvSpPr>
          <p:spPr bwMode="auto">
            <a:xfrm>
              <a:off x="3297" y="2550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12566"/>
            <p:cNvSpPr>
              <a:spLocks noChangeArrowheads="1"/>
            </p:cNvSpPr>
            <p:nvPr/>
          </p:nvSpPr>
          <p:spPr bwMode="auto">
            <a:xfrm>
              <a:off x="5437" y="2481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Oval 12567"/>
            <p:cNvSpPr>
              <a:spLocks noChangeArrowheads="1"/>
            </p:cNvSpPr>
            <p:nvPr/>
          </p:nvSpPr>
          <p:spPr bwMode="auto">
            <a:xfrm>
              <a:off x="6544" y="2438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Text Box 12568"/>
            <p:cNvSpPr txBox="1">
              <a:spLocks noChangeArrowheads="1"/>
            </p:cNvSpPr>
            <p:nvPr/>
          </p:nvSpPr>
          <p:spPr bwMode="auto">
            <a:xfrm>
              <a:off x="4047" y="2177"/>
              <a:ext cx="52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Text Box 12569"/>
            <p:cNvSpPr txBox="1">
              <a:spLocks noChangeArrowheads="1"/>
            </p:cNvSpPr>
            <p:nvPr/>
          </p:nvSpPr>
          <p:spPr bwMode="auto">
            <a:xfrm>
              <a:off x="5670" y="2195"/>
              <a:ext cx="52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Line 12570"/>
            <p:cNvSpPr>
              <a:spLocks noChangeShapeType="1"/>
            </p:cNvSpPr>
            <p:nvPr/>
          </p:nvSpPr>
          <p:spPr bwMode="auto">
            <a:xfrm>
              <a:off x="3226" y="2942"/>
              <a:ext cx="21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Line 12571"/>
            <p:cNvSpPr>
              <a:spLocks noChangeShapeType="1"/>
            </p:cNvSpPr>
            <p:nvPr/>
          </p:nvSpPr>
          <p:spPr bwMode="auto">
            <a:xfrm>
              <a:off x="5379" y="2947"/>
              <a:ext cx="10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Text Box 12572"/>
            <p:cNvSpPr txBox="1">
              <a:spLocks noChangeArrowheads="1"/>
            </p:cNvSpPr>
            <p:nvPr/>
          </p:nvSpPr>
          <p:spPr bwMode="auto">
            <a:xfrm>
              <a:off x="4039" y="2811"/>
              <a:ext cx="360" cy="2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2L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Text Box 12573"/>
            <p:cNvSpPr txBox="1">
              <a:spLocks noChangeArrowheads="1"/>
            </p:cNvSpPr>
            <p:nvPr/>
          </p:nvSpPr>
          <p:spPr bwMode="auto">
            <a:xfrm>
              <a:off x="5818" y="2816"/>
              <a:ext cx="231" cy="2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endPara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5" name="Group 64"/>
          <p:cNvGrpSpPr>
            <a:grpSpLocks/>
          </p:cNvGrpSpPr>
          <p:nvPr/>
        </p:nvGrpSpPr>
        <p:grpSpPr bwMode="auto">
          <a:xfrm>
            <a:off x="2093288" y="6977673"/>
            <a:ext cx="2704465" cy="797560"/>
            <a:chOff x="4168" y="5170"/>
            <a:chExt cx="4259" cy="1256"/>
          </a:xfrm>
        </p:grpSpPr>
        <p:sp>
          <p:nvSpPr>
            <p:cNvPr id="66" name="Rectangle 65" descr="Wide upward diagonal"/>
            <p:cNvSpPr>
              <a:spLocks noChangeArrowheads="1"/>
            </p:cNvSpPr>
            <p:nvPr/>
          </p:nvSpPr>
          <p:spPr bwMode="auto">
            <a:xfrm>
              <a:off x="4168" y="5379"/>
              <a:ext cx="143" cy="1047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4317" y="5797"/>
              <a:ext cx="3255" cy="217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8" name="Line 12530"/>
            <p:cNvCxnSpPr>
              <a:cxnSpLocks noChangeShapeType="1"/>
            </p:cNvCxnSpPr>
            <p:nvPr/>
          </p:nvCxnSpPr>
          <p:spPr bwMode="auto">
            <a:xfrm flipV="1">
              <a:off x="4317" y="5457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Line 12531"/>
            <p:cNvCxnSpPr>
              <a:cxnSpLocks noChangeShapeType="1"/>
            </p:cNvCxnSpPr>
            <p:nvPr/>
          </p:nvCxnSpPr>
          <p:spPr bwMode="auto">
            <a:xfrm flipV="1">
              <a:off x="4566" y="5457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Line 12532"/>
            <p:cNvCxnSpPr>
              <a:cxnSpLocks noChangeShapeType="1"/>
            </p:cNvCxnSpPr>
            <p:nvPr/>
          </p:nvCxnSpPr>
          <p:spPr bwMode="auto">
            <a:xfrm flipV="1">
              <a:off x="4815" y="5457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Line 12533"/>
            <p:cNvCxnSpPr>
              <a:cxnSpLocks noChangeShapeType="1"/>
            </p:cNvCxnSpPr>
            <p:nvPr/>
          </p:nvCxnSpPr>
          <p:spPr bwMode="auto">
            <a:xfrm flipV="1">
              <a:off x="5064" y="5457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Line 12534"/>
            <p:cNvCxnSpPr>
              <a:cxnSpLocks noChangeShapeType="1"/>
            </p:cNvCxnSpPr>
            <p:nvPr/>
          </p:nvCxnSpPr>
          <p:spPr bwMode="auto">
            <a:xfrm flipV="1">
              <a:off x="5313" y="5457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" name="Line 12535"/>
            <p:cNvCxnSpPr>
              <a:cxnSpLocks noChangeShapeType="1"/>
            </p:cNvCxnSpPr>
            <p:nvPr/>
          </p:nvCxnSpPr>
          <p:spPr bwMode="auto">
            <a:xfrm flipV="1">
              <a:off x="5563" y="5457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4" name="Line 12536"/>
            <p:cNvCxnSpPr>
              <a:cxnSpLocks noChangeShapeType="1"/>
            </p:cNvCxnSpPr>
            <p:nvPr/>
          </p:nvCxnSpPr>
          <p:spPr bwMode="auto">
            <a:xfrm flipV="1">
              <a:off x="5812" y="5457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5" name="Line 12537"/>
            <p:cNvCxnSpPr>
              <a:cxnSpLocks noChangeShapeType="1"/>
            </p:cNvCxnSpPr>
            <p:nvPr/>
          </p:nvCxnSpPr>
          <p:spPr bwMode="auto">
            <a:xfrm flipV="1">
              <a:off x="6061" y="5457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6" name="Line 12538"/>
            <p:cNvCxnSpPr>
              <a:cxnSpLocks noChangeShapeType="1"/>
            </p:cNvCxnSpPr>
            <p:nvPr/>
          </p:nvCxnSpPr>
          <p:spPr bwMode="auto">
            <a:xfrm flipV="1">
              <a:off x="6310" y="5457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Line 12539"/>
            <p:cNvCxnSpPr>
              <a:cxnSpLocks noChangeShapeType="1"/>
            </p:cNvCxnSpPr>
            <p:nvPr/>
          </p:nvCxnSpPr>
          <p:spPr bwMode="auto">
            <a:xfrm flipV="1">
              <a:off x="6560" y="5457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8" name="Line 12540"/>
            <p:cNvCxnSpPr>
              <a:cxnSpLocks noChangeShapeType="1"/>
            </p:cNvCxnSpPr>
            <p:nvPr/>
          </p:nvCxnSpPr>
          <p:spPr bwMode="auto">
            <a:xfrm flipV="1">
              <a:off x="6809" y="5457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9" name="Line 12541"/>
            <p:cNvCxnSpPr>
              <a:cxnSpLocks noChangeShapeType="1"/>
            </p:cNvCxnSpPr>
            <p:nvPr/>
          </p:nvCxnSpPr>
          <p:spPr bwMode="auto">
            <a:xfrm flipV="1">
              <a:off x="7058" y="5457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" name="Line 12542"/>
            <p:cNvCxnSpPr>
              <a:cxnSpLocks noChangeShapeType="1"/>
            </p:cNvCxnSpPr>
            <p:nvPr/>
          </p:nvCxnSpPr>
          <p:spPr bwMode="auto">
            <a:xfrm flipV="1">
              <a:off x="7307" y="5457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" name="Line 12543"/>
            <p:cNvCxnSpPr>
              <a:cxnSpLocks noChangeShapeType="1"/>
            </p:cNvCxnSpPr>
            <p:nvPr/>
          </p:nvCxnSpPr>
          <p:spPr bwMode="auto">
            <a:xfrm flipV="1">
              <a:off x="7557" y="5457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Line 12544"/>
            <p:cNvCxnSpPr>
              <a:cxnSpLocks noChangeShapeType="1"/>
            </p:cNvCxnSpPr>
            <p:nvPr/>
          </p:nvCxnSpPr>
          <p:spPr bwMode="auto">
            <a:xfrm>
              <a:off x="4317" y="5458"/>
              <a:ext cx="3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83" name="Group 82"/>
            <p:cNvGrpSpPr>
              <a:grpSpLocks noChangeAspect="1"/>
            </p:cNvGrpSpPr>
            <p:nvPr/>
          </p:nvGrpSpPr>
          <p:grpSpPr bwMode="auto">
            <a:xfrm rot="5400000" flipV="1">
              <a:off x="7332" y="5682"/>
              <a:ext cx="476" cy="479"/>
              <a:chOff x="8322" y="10209"/>
              <a:chExt cx="522" cy="525"/>
            </a:xfrm>
          </p:grpSpPr>
          <p:sp>
            <p:nvSpPr>
              <p:cNvPr id="88" name="Arc 12546"/>
              <p:cNvSpPr>
                <a:spLocks noChangeAspect="1"/>
              </p:cNvSpPr>
              <p:nvPr/>
            </p:nvSpPr>
            <p:spPr bwMode="auto">
              <a:xfrm flipH="1">
                <a:off x="8322" y="10209"/>
                <a:ext cx="261" cy="261"/>
              </a:xfrm>
              <a:custGeom>
                <a:avLst/>
                <a:gdLst>
                  <a:gd name="T0" fmla="*/ 0 w 21600"/>
                  <a:gd name="T1" fmla="*/ 0 h 21600"/>
                  <a:gd name="T2" fmla="*/ 261 w 21600"/>
                  <a:gd name="T3" fmla="*/ 261 h 21600"/>
                  <a:gd name="T4" fmla="*/ 0 w 21600"/>
                  <a:gd name="T5" fmla="*/ 261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" name="Arc 12547"/>
              <p:cNvSpPr>
                <a:spLocks noChangeAspect="1"/>
              </p:cNvSpPr>
              <p:nvPr/>
            </p:nvSpPr>
            <p:spPr bwMode="auto">
              <a:xfrm rot="16200000" flipH="1">
                <a:off x="8322" y="10473"/>
                <a:ext cx="261" cy="261"/>
              </a:xfrm>
              <a:custGeom>
                <a:avLst/>
                <a:gdLst>
                  <a:gd name="T0" fmla="*/ 0 w 21600"/>
                  <a:gd name="T1" fmla="*/ 0 h 21600"/>
                  <a:gd name="T2" fmla="*/ 261 w 21600"/>
                  <a:gd name="T3" fmla="*/ 261 h 21600"/>
                  <a:gd name="T4" fmla="*/ 0 w 21600"/>
                  <a:gd name="T5" fmla="*/ 261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Arc 12548"/>
              <p:cNvSpPr>
                <a:spLocks noChangeAspect="1"/>
              </p:cNvSpPr>
              <p:nvPr/>
            </p:nvSpPr>
            <p:spPr bwMode="auto">
              <a:xfrm rot="10800000" flipH="1">
                <a:off x="8583" y="10473"/>
                <a:ext cx="261" cy="261"/>
              </a:xfrm>
              <a:custGeom>
                <a:avLst/>
                <a:gdLst>
                  <a:gd name="T0" fmla="*/ 0 w 21600"/>
                  <a:gd name="T1" fmla="*/ 0 h 21600"/>
                  <a:gd name="T2" fmla="*/ 261 w 21600"/>
                  <a:gd name="T3" fmla="*/ 261 h 21600"/>
                  <a:gd name="T4" fmla="*/ 0 w 21600"/>
                  <a:gd name="T5" fmla="*/ 261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non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4" name="Text Box 12549"/>
            <p:cNvSpPr txBox="1">
              <a:spLocks noChangeArrowheads="1"/>
            </p:cNvSpPr>
            <p:nvPr/>
          </p:nvSpPr>
          <p:spPr bwMode="auto">
            <a:xfrm>
              <a:off x="7259" y="6155"/>
              <a:ext cx="116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C</a:t>
              </a: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 = –50 N-m</a:t>
              </a:r>
            </a:p>
          </p:txBody>
        </p:sp>
        <p:sp>
          <p:nvSpPr>
            <p:cNvPr id="85" name="Text Box 12550"/>
            <p:cNvSpPr txBox="1">
              <a:spLocks noChangeArrowheads="1"/>
            </p:cNvSpPr>
            <p:nvPr/>
          </p:nvSpPr>
          <p:spPr bwMode="auto">
            <a:xfrm>
              <a:off x="5332" y="5170"/>
              <a:ext cx="15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p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0</a:t>
              </a: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 = 120 N/m</a:t>
              </a:r>
            </a:p>
          </p:txBody>
        </p:sp>
        <p:sp>
          <p:nvSpPr>
            <p:cNvPr id="86" name="Text Box 12551"/>
            <p:cNvSpPr txBox="1">
              <a:spLocks noChangeArrowheads="1"/>
            </p:cNvSpPr>
            <p:nvPr/>
          </p:nvSpPr>
          <p:spPr bwMode="auto">
            <a:xfrm>
              <a:off x="5248" y="6046"/>
              <a:ext cx="1393" cy="2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 </a:t>
              </a:r>
            </a:p>
          </p:txBody>
        </p:sp>
        <p:cxnSp>
          <p:nvCxnSpPr>
            <p:cNvPr id="87" name="Line 12552"/>
            <p:cNvCxnSpPr>
              <a:cxnSpLocks noChangeShapeType="1"/>
            </p:cNvCxnSpPr>
            <p:nvPr/>
          </p:nvCxnSpPr>
          <p:spPr bwMode="auto">
            <a:xfrm>
              <a:off x="4310" y="5379"/>
              <a:ext cx="0" cy="10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1" name="Group 90"/>
          <p:cNvGrpSpPr>
            <a:grpSpLocks/>
          </p:cNvGrpSpPr>
          <p:nvPr/>
        </p:nvGrpSpPr>
        <p:grpSpPr bwMode="auto">
          <a:xfrm>
            <a:off x="2092653" y="8123837"/>
            <a:ext cx="2721610" cy="722630"/>
            <a:chOff x="3843" y="11915"/>
            <a:chExt cx="4286" cy="1138"/>
          </a:xfrm>
        </p:grpSpPr>
        <p:sp>
          <p:nvSpPr>
            <p:cNvPr id="92" name="Rectangle 91" descr="Dark upward diagonal"/>
            <p:cNvSpPr>
              <a:spLocks noChangeArrowheads="1"/>
            </p:cNvSpPr>
            <p:nvPr/>
          </p:nvSpPr>
          <p:spPr bwMode="auto">
            <a:xfrm>
              <a:off x="3843" y="12074"/>
              <a:ext cx="210" cy="833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4045" y="12313"/>
              <a:ext cx="2939" cy="249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Oval 93"/>
            <p:cNvSpPr>
              <a:spLocks noChangeArrowheads="1"/>
            </p:cNvSpPr>
            <p:nvPr/>
          </p:nvSpPr>
          <p:spPr bwMode="auto">
            <a:xfrm>
              <a:off x="4084" y="11915"/>
              <a:ext cx="233" cy="233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Oval 94"/>
            <p:cNvSpPr>
              <a:spLocks noChangeAspect="1" noChangeArrowheads="1"/>
            </p:cNvSpPr>
            <p:nvPr/>
          </p:nvSpPr>
          <p:spPr bwMode="auto">
            <a:xfrm>
              <a:off x="6878" y="12755"/>
              <a:ext cx="86" cy="86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6" name="Line 12514"/>
            <p:cNvCxnSpPr>
              <a:cxnSpLocks noChangeShapeType="1"/>
            </p:cNvCxnSpPr>
            <p:nvPr/>
          </p:nvCxnSpPr>
          <p:spPr bwMode="auto">
            <a:xfrm>
              <a:off x="4046" y="12067"/>
              <a:ext cx="0" cy="8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7" name="Text Box 12515"/>
            <p:cNvSpPr txBox="1">
              <a:spLocks noChangeArrowheads="1"/>
            </p:cNvSpPr>
            <p:nvPr/>
          </p:nvSpPr>
          <p:spPr bwMode="auto">
            <a:xfrm>
              <a:off x="7866" y="12280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P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98" name="AutoShape 12516"/>
            <p:cNvSpPr>
              <a:spLocks noChangeArrowheads="1"/>
            </p:cNvSpPr>
            <p:nvPr/>
          </p:nvSpPr>
          <p:spPr bwMode="auto">
            <a:xfrm>
              <a:off x="6867" y="12555"/>
              <a:ext cx="225" cy="19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Oval 98"/>
            <p:cNvSpPr>
              <a:spLocks noChangeAspect="1" noChangeArrowheads="1"/>
            </p:cNvSpPr>
            <p:nvPr/>
          </p:nvSpPr>
          <p:spPr bwMode="auto">
            <a:xfrm>
              <a:off x="7005" y="12755"/>
              <a:ext cx="86" cy="86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Rectangle 99" descr="Dark upward diagonal"/>
            <p:cNvSpPr>
              <a:spLocks noChangeArrowheads="1"/>
            </p:cNvSpPr>
            <p:nvPr/>
          </p:nvSpPr>
          <p:spPr bwMode="auto">
            <a:xfrm rot="-5400000">
              <a:off x="6908" y="12531"/>
              <a:ext cx="210" cy="833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1" name="Line 12519"/>
            <p:cNvCxnSpPr>
              <a:cxnSpLocks noChangeShapeType="1"/>
            </p:cNvCxnSpPr>
            <p:nvPr/>
          </p:nvCxnSpPr>
          <p:spPr bwMode="auto">
            <a:xfrm rot="-5400000">
              <a:off x="7005" y="12434"/>
              <a:ext cx="0" cy="8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" name="Text Box 12520"/>
            <p:cNvSpPr txBox="1">
              <a:spLocks noChangeArrowheads="1"/>
            </p:cNvSpPr>
            <p:nvPr/>
          </p:nvSpPr>
          <p:spPr bwMode="auto">
            <a:xfrm>
              <a:off x="4078" y="11933"/>
              <a:ext cx="263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03" name="Oval 102"/>
            <p:cNvSpPr>
              <a:spLocks noChangeArrowheads="1"/>
            </p:cNvSpPr>
            <p:nvPr/>
          </p:nvSpPr>
          <p:spPr bwMode="auto">
            <a:xfrm>
              <a:off x="6846" y="11916"/>
              <a:ext cx="233" cy="233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Text Box 12522"/>
            <p:cNvSpPr txBox="1">
              <a:spLocks noChangeArrowheads="1"/>
            </p:cNvSpPr>
            <p:nvPr/>
          </p:nvSpPr>
          <p:spPr bwMode="auto">
            <a:xfrm>
              <a:off x="6840" y="11934"/>
              <a:ext cx="263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05" name="Text Box 12523"/>
            <p:cNvSpPr txBox="1">
              <a:spLocks noChangeArrowheads="1"/>
            </p:cNvSpPr>
            <p:nvPr/>
          </p:nvSpPr>
          <p:spPr bwMode="auto">
            <a:xfrm>
              <a:off x="5232" y="12619"/>
              <a:ext cx="563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</a:t>
              </a: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 </a:t>
              </a: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I</a:t>
              </a: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 </a:t>
              </a: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06" name="Line 12524"/>
            <p:cNvCxnSpPr>
              <a:cxnSpLocks noChangeShapeType="1"/>
            </p:cNvCxnSpPr>
            <p:nvPr/>
          </p:nvCxnSpPr>
          <p:spPr bwMode="auto">
            <a:xfrm>
              <a:off x="7234" y="12423"/>
              <a:ext cx="631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7" name="Arc 12525"/>
            <p:cNvSpPr>
              <a:spLocks/>
            </p:cNvSpPr>
            <p:nvPr/>
          </p:nvSpPr>
          <p:spPr bwMode="auto">
            <a:xfrm flipV="1">
              <a:off x="6768" y="12210"/>
              <a:ext cx="407" cy="408"/>
            </a:xfrm>
            <a:custGeom>
              <a:avLst/>
              <a:gdLst>
                <a:gd name="T0" fmla="*/ 203 w 43069"/>
                <a:gd name="T1" fmla="*/ 0 h 43200"/>
                <a:gd name="T2" fmla="*/ 0 w 43069"/>
                <a:gd name="T3" fmla="*/ 226 h 43200"/>
                <a:gd name="T4" fmla="*/ 203 w 43069"/>
                <a:gd name="T5" fmla="*/ 204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069" h="43200" fill="none" extrusionOk="0">
                  <a:moveTo>
                    <a:pt x="21468" y="0"/>
                  </a:moveTo>
                  <a:cubicBezTo>
                    <a:pt x="33398" y="0"/>
                    <a:pt x="43069" y="9670"/>
                    <a:pt x="43069" y="21600"/>
                  </a:cubicBezTo>
                  <a:cubicBezTo>
                    <a:pt x="43069" y="33529"/>
                    <a:pt x="33398" y="43200"/>
                    <a:pt x="21469" y="43200"/>
                  </a:cubicBezTo>
                  <a:cubicBezTo>
                    <a:pt x="10459" y="43200"/>
                    <a:pt x="1211" y="34919"/>
                    <a:pt x="0" y="23976"/>
                  </a:cubicBezTo>
                </a:path>
                <a:path w="43069" h="43200" stroke="0" extrusionOk="0">
                  <a:moveTo>
                    <a:pt x="21468" y="0"/>
                  </a:moveTo>
                  <a:cubicBezTo>
                    <a:pt x="33398" y="0"/>
                    <a:pt x="43069" y="9670"/>
                    <a:pt x="43069" y="21600"/>
                  </a:cubicBezTo>
                  <a:cubicBezTo>
                    <a:pt x="43069" y="33529"/>
                    <a:pt x="33398" y="43200"/>
                    <a:pt x="21469" y="43200"/>
                  </a:cubicBezTo>
                  <a:cubicBezTo>
                    <a:pt x="10459" y="43200"/>
                    <a:pt x="1211" y="34919"/>
                    <a:pt x="0" y="23976"/>
                  </a:cubicBezTo>
                  <a:lnTo>
                    <a:pt x="21469" y="21600"/>
                  </a:lnTo>
                  <a:lnTo>
                    <a:pt x="21468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Text Box 12526"/>
            <p:cNvSpPr txBox="1">
              <a:spLocks noChangeArrowheads="1"/>
            </p:cNvSpPr>
            <p:nvPr/>
          </p:nvSpPr>
          <p:spPr bwMode="auto">
            <a:xfrm>
              <a:off x="7108" y="12476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C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1771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2094</TotalTime>
  <Words>374</Words>
  <Application>Microsoft Office PowerPoint</Application>
  <PresentationFormat>Letter Paper (8.5x11 in)</PresentationFormat>
  <Paragraphs>273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Batang</vt:lpstr>
      <vt:lpstr>Malgun Gothic</vt:lpstr>
      <vt:lpstr>Arial</vt:lpstr>
      <vt:lpstr>Calibri</vt:lpstr>
      <vt:lpstr>Calibri Light</vt:lpstr>
      <vt:lpstr>Times New Roman</vt:lpstr>
      <vt:lpstr>Office Theme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Kim,Nam Ho</dc:creator>
  <cp:lastModifiedBy>Kim,Nam Ho</cp:lastModifiedBy>
  <cp:revision>48</cp:revision>
  <dcterms:created xsi:type="dcterms:W3CDTF">2016-05-17T13:07:55Z</dcterms:created>
  <dcterms:modified xsi:type="dcterms:W3CDTF">2017-09-16T20:47:11Z</dcterms:modified>
</cp:coreProperties>
</file>