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3" r:id="rId11"/>
    <p:sldId id="284" r:id="rId12"/>
    <p:sldId id="285" r:id="rId13"/>
    <p:sldId id="282" r:id="rId14"/>
    <p:sldId id="286" r:id="rId15"/>
    <p:sldId id="287" r:id="rId16"/>
    <p:sldId id="288" r:id="rId17"/>
    <p:sldId id="289" r:id="rId18"/>
    <p:sldId id="290" r:id="rId19"/>
    <p:sldId id="291" r:id="rId20"/>
    <p:sldId id="292" r:id="rId21"/>
    <p:sldId id="293" r:id="rId22"/>
  </p:sldIdLst>
  <p:sldSz cx="6858000" cy="9144000" type="letter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>
        <p:scale>
          <a:sx n="230" d="100"/>
          <a:sy n="230" d="100"/>
        </p:scale>
        <p:origin x="-996" y="-54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12" Type="http://schemas.openxmlformats.org/officeDocument/2006/relationships/image" Target="../media/image17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11" Type="http://schemas.openxmlformats.org/officeDocument/2006/relationships/image" Target="../media/image16.wmf"/><Relationship Id="rId5" Type="http://schemas.openxmlformats.org/officeDocument/2006/relationships/image" Target="../media/image10.wmf"/><Relationship Id="rId10" Type="http://schemas.openxmlformats.org/officeDocument/2006/relationships/image" Target="../media/image15.wmf"/><Relationship Id="rId4" Type="http://schemas.openxmlformats.org/officeDocument/2006/relationships/image" Target="../media/image9.wmf"/><Relationship Id="rId9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image" Target="../media/image30.wmf"/><Relationship Id="rId18" Type="http://schemas.openxmlformats.org/officeDocument/2006/relationships/image" Target="../media/image35.wmf"/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12" Type="http://schemas.openxmlformats.org/officeDocument/2006/relationships/image" Target="../media/image29.wmf"/><Relationship Id="rId17" Type="http://schemas.openxmlformats.org/officeDocument/2006/relationships/image" Target="../media/image34.wmf"/><Relationship Id="rId2" Type="http://schemas.openxmlformats.org/officeDocument/2006/relationships/image" Target="../media/image19.wmf"/><Relationship Id="rId16" Type="http://schemas.openxmlformats.org/officeDocument/2006/relationships/image" Target="../media/image33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11" Type="http://schemas.openxmlformats.org/officeDocument/2006/relationships/image" Target="../media/image28.wmf"/><Relationship Id="rId5" Type="http://schemas.openxmlformats.org/officeDocument/2006/relationships/image" Target="../media/image22.wmf"/><Relationship Id="rId15" Type="http://schemas.openxmlformats.org/officeDocument/2006/relationships/image" Target="../media/image32.wmf"/><Relationship Id="rId10" Type="http://schemas.openxmlformats.org/officeDocument/2006/relationships/image" Target="../media/image27.wmf"/><Relationship Id="rId4" Type="http://schemas.openxmlformats.org/officeDocument/2006/relationships/image" Target="../media/image21.wmf"/><Relationship Id="rId9" Type="http://schemas.openxmlformats.org/officeDocument/2006/relationships/image" Target="../media/image26.wmf"/><Relationship Id="rId14" Type="http://schemas.openxmlformats.org/officeDocument/2006/relationships/image" Target="../media/image31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image" Target="../media/image38.wmf"/><Relationship Id="rId7" Type="http://schemas.openxmlformats.org/officeDocument/2006/relationships/image" Target="../media/image42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891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064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234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662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68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131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50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559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81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485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327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FAB83E-5C95-440C-B566-7BAA9BCBD076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384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45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oleObject" Target="../embeddings/oleObject11.bin"/><Relationship Id="rId18" Type="http://schemas.openxmlformats.org/officeDocument/2006/relationships/image" Target="../media/image13.wmf"/><Relationship Id="rId26" Type="http://schemas.openxmlformats.org/officeDocument/2006/relationships/image" Target="../media/image17.wmf"/><Relationship Id="rId3" Type="http://schemas.openxmlformats.org/officeDocument/2006/relationships/oleObject" Target="../embeddings/oleObject6.bin"/><Relationship Id="rId21" Type="http://schemas.openxmlformats.org/officeDocument/2006/relationships/oleObject" Target="../embeddings/oleObject15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0.wmf"/><Relationship Id="rId17" Type="http://schemas.openxmlformats.org/officeDocument/2006/relationships/oleObject" Target="../embeddings/oleObject13.bin"/><Relationship Id="rId25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2.wmf"/><Relationship Id="rId20" Type="http://schemas.openxmlformats.org/officeDocument/2006/relationships/image" Target="../media/image14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10.bin"/><Relationship Id="rId24" Type="http://schemas.openxmlformats.org/officeDocument/2006/relationships/image" Target="../media/image16.wmf"/><Relationship Id="rId5" Type="http://schemas.openxmlformats.org/officeDocument/2006/relationships/oleObject" Target="../embeddings/oleObject7.bin"/><Relationship Id="rId15" Type="http://schemas.openxmlformats.org/officeDocument/2006/relationships/oleObject" Target="../embeddings/oleObject12.bin"/><Relationship Id="rId23" Type="http://schemas.openxmlformats.org/officeDocument/2006/relationships/oleObject" Target="../embeddings/oleObject16.bin"/><Relationship Id="rId10" Type="http://schemas.openxmlformats.org/officeDocument/2006/relationships/image" Target="../media/image9.wmf"/><Relationship Id="rId19" Type="http://schemas.openxmlformats.org/officeDocument/2006/relationships/oleObject" Target="../embeddings/oleObject14.bin"/><Relationship Id="rId4" Type="http://schemas.openxmlformats.org/officeDocument/2006/relationships/image" Target="../media/image6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1.wmf"/><Relationship Id="rId22" Type="http://schemas.openxmlformats.org/officeDocument/2006/relationships/image" Target="../media/image15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23.bin"/><Relationship Id="rId18" Type="http://schemas.openxmlformats.org/officeDocument/2006/relationships/image" Target="../media/image25.wmf"/><Relationship Id="rId26" Type="http://schemas.openxmlformats.org/officeDocument/2006/relationships/image" Target="../media/image29.wmf"/><Relationship Id="rId3" Type="http://schemas.openxmlformats.org/officeDocument/2006/relationships/oleObject" Target="../embeddings/oleObject18.bin"/><Relationship Id="rId21" Type="http://schemas.openxmlformats.org/officeDocument/2006/relationships/oleObject" Target="../embeddings/oleObject27.bin"/><Relationship Id="rId34" Type="http://schemas.openxmlformats.org/officeDocument/2006/relationships/image" Target="../media/image33.wmf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2.wmf"/><Relationship Id="rId17" Type="http://schemas.openxmlformats.org/officeDocument/2006/relationships/oleObject" Target="../embeddings/oleObject25.bin"/><Relationship Id="rId25" Type="http://schemas.openxmlformats.org/officeDocument/2006/relationships/oleObject" Target="../embeddings/oleObject29.bin"/><Relationship Id="rId33" Type="http://schemas.openxmlformats.org/officeDocument/2006/relationships/oleObject" Target="../embeddings/oleObject33.bin"/><Relationship Id="rId38" Type="http://schemas.openxmlformats.org/officeDocument/2006/relationships/image" Target="../media/image35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4.wmf"/><Relationship Id="rId20" Type="http://schemas.openxmlformats.org/officeDocument/2006/relationships/image" Target="../media/image26.wmf"/><Relationship Id="rId29" Type="http://schemas.openxmlformats.org/officeDocument/2006/relationships/oleObject" Target="../embeddings/oleObject31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2.bin"/><Relationship Id="rId24" Type="http://schemas.openxmlformats.org/officeDocument/2006/relationships/image" Target="../media/image28.wmf"/><Relationship Id="rId32" Type="http://schemas.openxmlformats.org/officeDocument/2006/relationships/image" Target="../media/image32.wmf"/><Relationship Id="rId37" Type="http://schemas.openxmlformats.org/officeDocument/2006/relationships/oleObject" Target="../embeddings/oleObject35.bin"/><Relationship Id="rId5" Type="http://schemas.openxmlformats.org/officeDocument/2006/relationships/oleObject" Target="../embeddings/oleObject19.bin"/><Relationship Id="rId15" Type="http://schemas.openxmlformats.org/officeDocument/2006/relationships/oleObject" Target="../embeddings/oleObject24.bin"/><Relationship Id="rId23" Type="http://schemas.openxmlformats.org/officeDocument/2006/relationships/oleObject" Target="../embeddings/oleObject28.bin"/><Relationship Id="rId28" Type="http://schemas.openxmlformats.org/officeDocument/2006/relationships/image" Target="../media/image30.wmf"/><Relationship Id="rId36" Type="http://schemas.openxmlformats.org/officeDocument/2006/relationships/image" Target="../media/image34.wmf"/><Relationship Id="rId10" Type="http://schemas.openxmlformats.org/officeDocument/2006/relationships/image" Target="../media/image21.wmf"/><Relationship Id="rId19" Type="http://schemas.openxmlformats.org/officeDocument/2006/relationships/oleObject" Target="../embeddings/oleObject26.bin"/><Relationship Id="rId31" Type="http://schemas.openxmlformats.org/officeDocument/2006/relationships/oleObject" Target="../embeddings/oleObject32.bin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1.bin"/><Relationship Id="rId14" Type="http://schemas.openxmlformats.org/officeDocument/2006/relationships/image" Target="../media/image23.wmf"/><Relationship Id="rId22" Type="http://schemas.openxmlformats.org/officeDocument/2006/relationships/image" Target="../media/image27.wmf"/><Relationship Id="rId27" Type="http://schemas.openxmlformats.org/officeDocument/2006/relationships/oleObject" Target="../embeddings/oleObject30.bin"/><Relationship Id="rId30" Type="http://schemas.openxmlformats.org/officeDocument/2006/relationships/image" Target="../media/image31.wmf"/><Relationship Id="rId35" Type="http://schemas.openxmlformats.org/officeDocument/2006/relationships/oleObject" Target="../embeddings/oleObject34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oleObject" Target="../embeddings/oleObject41.bin"/><Relationship Id="rId18" Type="http://schemas.openxmlformats.org/officeDocument/2006/relationships/image" Target="../media/image43.wmf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40.wmf"/><Relationship Id="rId17" Type="http://schemas.openxmlformats.org/officeDocument/2006/relationships/oleObject" Target="../embeddings/oleObject43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42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40.bin"/><Relationship Id="rId5" Type="http://schemas.openxmlformats.org/officeDocument/2006/relationships/oleObject" Target="../embeddings/oleObject37.bin"/><Relationship Id="rId15" Type="http://schemas.openxmlformats.org/officeDocument/2006/relationships/oleObject" Target="../embeddings/oleObject42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9.bin"/><Relationship Id="rId14" Type="http://schemas.openxmlformats.org/officeDocument/2006/relationships/image" Target="../media/image41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Box 40"/>
          <p:cNvSpPr txBox="1"/>
          <p:nvPr/>
        </p:nvSpPr>
        <p:spPr>
          <a:xfrm>
            <a:off x="109718" y="200150"/>
            <a:ext cx="8178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1.1</a:t>
            </a:r>
          </a:p>
        </p:txBody>
      </p:sp>
      <p:grpSp>
        <p:nvGrpSpPr>
          <p:cNvPr id="47" name="Group 46"/>
          <p:cNvGrpSpPr/>
          <p:nvPr/>
        </p:nvGrpSpPr>
        <p:grpSpPr>
          <a:xfrm>
            <a:off x="1341917" y="751299"/>
            <a:ext cx="4114800" cy="1559980"/>
            <a:chOff x="1341917" y="751299"/>
            <a:chExt cx="4114800" cy="1559980"/>
          </a:xfrm>
        </p:grpSpPr>
        <p:grpSp>
          <p:nvGrpSpPr>
            <p:cNvPr id="2" name="Group 1"/>
            <p:cNvGrpSpPr>
              <a:grpSpLocks noChangeAspect="1"/>
            </p:cNvGrpSpPr>
            <p:nvPr/>
          </p:nvGrpSpPr>
          <p:grpSpPr bwMode="auto">
            <a:xfrm>
              <a:off x="1341917" y="751299"/>
              <a:ext cx="4114800" cy="1559980"/>
              <a:chOff x="2130" y="5736"/>
              <a:chExt cx="5985" cy="2269"/>
            </a:xfrm>
          </p:grpSpPr>
          <p:sp>
            <p:nvSpPr>
              <p:cNvPr id="3" name="Freeform 2"/>
              <p:cNvSpPr>
                <a:spLocks/>
              </p:cNvSpPr>
              <p:nvPr/>
            </p:nvSpPr>
            <p:spPr bwMode="auto">
              <a:xfrm>
                <a:off x="2428" y="6368"/>
                <a:ext cx="1083" cy="219"/>
              </a:xfrm>
              <a:custGeom>
                <a:avLst/>
                <a:gdLst>
                  <a:gd name="T0" fmla="*/ 0 w 978"/>
                  <a:gd name="T1" fmla="*/ 96 h 144"/>
                  <a:gd name="T2" fmla="*/ 378 w 978"/>
                  <a:gd name="T3" fmla="*/ 96 h 144"/>
                  <a:gd name="T4" fmla="*/ 378 w 978"/>
                  <a:gd name="T5" fmla="*/ 0 h 144"/>
                  <a:gd name="T6" fmla="*/ 426 w 978"/>
                  <a:gd name="T7" fmla="*/ 144 h 144"/>
                  <a:gd name="T8" fmla="*/ 426 w 978"/>
                  <a:gd name="T9" fmla="*/ 0 h 144"/>
                  <a:gd name="T10" fmla="*/ 468 w 978"/>
                  <a:gd name="T11" fmla="*/ 144 h 144"/>
                  <a:gd name="T12" fmla="*/ 468 w 978"/>
                  <a:gd name="T13" fmla="*/ 0 h 144"/>
                  <a:gd name="T14" fmla="*/ 508 w 978"/>
                  <a:gd name="T15" fmla="*/ 144 h 144"/>
                  <a:gd name="T16" fmla="*/ 510 w 978"/>
                  <a:gd name="T17" fmla="*/ 0 h 144"/>
                  <a:gd name="T18" fmla="*/ 552 w 978"/>
                  <a:gd name="T19" fmla="*/ 144 h 144"/>
                  <a:gd name="T20" fmla="*/ 552 w 978"/>
                  <a:gd name="T21" fmla="*/ 0 h 144"/>
                  <a:gd name="T22" fmla="*/ 594 w 978"/>
                  <a:gd name="T23" fmla="*/ 144 h 144"/>
                  <a:gd name="T24" fmla="*/ 594 w 978"/>
                  <a:gd name="T25" fmla="*/ 6 h 144"/>
                  <a:gd name="T26" fmla="*/ 625 w 978"/>
                  <a:gd name="T27" fmla="*/ 101 h 144"/>
                  <a:gd name="T28" fmla="*/ 978 w 978"/>
                  <a:gd name="T29" fmla="*/ 101 h 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78" h="144">
                    <a:moveTo>
                      <a:pt x="0" y="96"/>
                    </a:moveTo>
                    <a:lnTo>
                      <a:pt x="378" y="96"/>
                    </a:lnTo>
                    <a:lnTo>
                      <a:pt x="378" y="0"/>
                    </a:lnTo>
                    <a:lnTo>
                      <a:pt x="426" y="144"/>
                    </a:lnTo>
                    <a:lnTo>
                      <a:pt x="426" y="0"/>
                    </a:lnTo>
                    <a:lnTo>
                      <a:pt x="468" y="144"/>
                    </a:lnTo>
                    <a:lnTo>
                      <a:pt x="468" y="0"/>
                    </a:lnTo>
                    <a:lnTo>
                      <a:pt x="508" y="144"/>
                    </a:lnTo>
                    <a:lnTo>
                      <a:pt x="510" y="0"/>
                    </a:lnTo>
                    <a:lnTo>
                      <a:pt x="552" y="144"/>
                    </a:lnTo>
                    <a:lnTo>
                      <a:pt x="552" y="0"/>
                    </a:lnTo>
                    <a:lnTo>
                      <a:pt x="594" y="144"/>
                    </a:lnTo>
                    <a:lnTo>
                      <a:pt x="594" y="6"/>
                    </a:lnTo>
                    <a:lnTo>
                      <a:pt x="625" y="101"/>
                    </a:lnTo>
                    <a:lnTo>
                      <a:pt x="978" y="101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121920" tIns="60960" rIns="121920" bIns="60960" anchor="t" anchorCtr="0" upright="1">
                <a:noAutofit/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" name="Rectangle 3"/>
              <p:cNvSpPr>
                <a:spLocks noChangeArrowheads="1"/>
              </p:cNvSpPr>
              <p:nvPr/>
            </p:nvSpPr>
            <p:spPr bwMode="auto">
              <a:xfrm>
                <a:off x="3513" y="5911"/>
                <a:ext cx="383" cy="1245"/>
              </a:xfrm>
              <a:prstGeom prst="rect">
                <a:avLst/>
              </a:prstGeom>
              <a:solidFill>
                <a:srgbClr val="C0C0C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121920" tIns="60960" rIns="121920" bIns="60960" anchor="t" anchorCtr="0" upright="1">
                <a:noAutofit/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" name="Rectangle 4" descr="Dark upward diagonal"/>
              <p:cNvSpPr>
                <a:spLocks noChangeArrowheads="1"/>
              </p:cNvSpPr>
              <p:nvPr/>
            </p:nvSpPr>
            <p:spPr bwMode="auto">
              <a:xfrm>
                <a:off x="2130" y="5911"/>
                <a:ext cx="308" cy="2094"/>
              </a:xfrm>
              <a:prstGeom prst="rect">
                <a:avLst/>
              </a:prstGeom>
              <a:pattFill prst="dk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121920" tIns="60960" rIns="121920" bIns="60960" anchor="t" anchorCtr="0" upright="1">
                <a:noAutofit/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" name="Text Box 2428"/>
              <p:cNvSpPr txBox="1">
                <a:spLocks noChangeArrowheads="1"/>
              </p:cNvSpPr>
              <p:nvPr/>
            </p:nvSpPr>
            <p:spPr bwMode="auto">
              <a:xfrm>
                <a:off x="3972" y="5736"/>
                <a:ext cx="36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algn="just">
                  <a:tabLst>
                    <a:tab pos="304792" algn="l"/>
                  </a:tabLst>
                </a:pPr>
                <a:r>
                  <a:rPr lang="en-US" sz="1100" i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en-US" sz="1100" baseline="-2500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n-US" sz="110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" name="Rectangle 6" descr="Dark upward diagonal"/>
              <p:cNvSpPr>
                <a:spLocks noChangeArrowheads="1"/>
              </p:cNvSpPr>
              <p:nvPr/>
            </p:nvSpPr>
            <p:spPr bwMode="auto">
              <a:xfrm>
                <a:off x="7740" y="5911"/>
                <a:ext cx="375" cy="2094"/>
              </a:xfrm>
              <a:prstGeom prst="rect">
                <a:avLst/>
              </a:prstGeom>
              <a:pattFill prst="dk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121920" tIns="60960" rIns="121920" bIns="60960" anchor="t" anchorCtr="0" upright="1">
                <a:noAutofit/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" name="Rectangle 7"/>
              <p:cNvSpPr>
                <a:spLocks noChangeArrowheads="1"/>
              </p:cNvSpPr>
              <p:nvPr/>
            </p:nvSpPr>
            <p:spPr bwMode="auto">
              <a:xfrm>
                <a:off x="4668" y="6700"/>
                <a:ext cx="398" cy="1305"/>
              </a:xfrm>
              <a:prstGeom prst="rect">
                <a:avLst/>
              </a:prstGeom>
              <a:solidFill>
                <a:srgbClr val="C0C0C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121920" tIns="60960" rIns="121920" bIns="60960" anchor="t" anchorCtr="0" upright="1">
                <a:noAutofit/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" name="Rectangle 8"/>
              <p:cNvSpPr>
                <a:spLocks noChangeArrowheads="1"/>
              </p:cNvSpPr>
              <p:nvPr/>
            </p:nvSpPr>
            <p:spPr bwMode="auto">
              <a:xfrm>
                <a:off x="6078" y="5860"/>
                <a:ext cx="443" cy="2145"/>
              </a:xfrm>
              <a:prstGeom prst="rect">
                <a:avLst/>
              </a:prstGeom>
              <a:solidFill>
                <a:srgbClr val="C0C0C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121920" tIns="60960" rIns="121920" bIns="60960" anchor="t" anchorCtr="0" upright="1">
                <a:noAutofit/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auto">
              <a:xfrm>
                <a:off x="3893" y="6822"/>
                <a:ext cx="765" cy="219"/>
              </a:xfrm>
              <a:custGeom>
                <a:avLst/>
                <a:gdLst>
                  <a:gd name="T0" fmla="*/ 0 w 765"/>
                  <a:gd name="T1" fmla="*/ 142 h 219"/>
                  <a:gd name="T2" fmla="*/ 267 w 765"/>
                  <a:gd name="T3" fmla="*/ 146 h 219"/>
                  <a:gd name="T4" fmla="*/ 267 w 765"/>
                  <a:gd name="T5" fmla="*/ 0 h 219"/>
                  <a:gd name="T6" fmla="*/ 320 w 765"/>
                  <a:gd name="T7" fmla="*/ 219 h 219"/>
                  <a:gd name="T8" fmla="*/ 320 w 765"/>
                  <a:gd name="T9" fmla="*/ 0 h 219"/>
                  <a:gd name="T10" fmla="*/ 366 w 765"/>
                  <a:gd name="T11" fmla="*/ 219 h 219"/>
                  <a:gd name="T12" fmla="*/ 366 w 765"/>
                  <a:gd name="T13" fmla="*/ 0 h 219"/>
                  <a:gd name="T14" fmla="*/ 411 w 765"/>
                  <a:gd name="T15" fmla="*/ 219 h 219"/>
                  <a:gd name="T16" fmla="*/ 413 w 765"/>
                  <a:gd name="T17" fmla="*/ 0 h 219"/>
                  <a:gd name="T18" fmla="*/ 459 w 765"/>
                  <a:gd name="T19" fmla="*/ 219 h 219"/>
                  <a:gd name="T20" fmla="*/ 459 w 765"/>
                  <a:gd name="T21" fmla="*/ 0 h 219"/>
                  <a:gd name="T22" fmla="*/ 506 w 765"/>
                  <a:gd name="T23" fmla="*/ 219 h 219"/>
                  <a:gd name="T24" fmla="*/ 506 w 765"/>
                  <a:gd name="T25" fmla="*/ 9 h 219"/>
                  <a:gd name="T26" fmla="*/ 540 w 765"/>
                  <a:gd name="T27" fmla="*/ 154 h 219"/>
                  <a:gd name="T28" fmla="*/ 765 w 765"/>
                  <a:gd name="T29" fmla="*/ 157 h 2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65" h="219">
                    <a:moveTo>
                      <a:pt x="0" y="142"/>
                    </a:moveTo>
                    <a:lnTo>
                      <a:pt x="267" y="146"/>
                    </a:lnTo>
                    <a:lnTo>
                      <a:pt x="267" y="0"/>
                    </a:lnTo>
                    <a:lnTo>
                      <a:pt x="320" y="219"/>
                    </a:lnTo>
                    <a:lnTo>
                      <a:pt x="320" y="0"/>
                    </a:lnTo>
                    <a:lnTo>
                      <a:pt x="366" y="219"/>
                    </a:lnTo>
                    <a:lnTo>
                      <a:pt x="366" y="0"/>
                    </a:lnTo>
                    <a:lnTo>
                      <a:pt x="411" y="219"/>
                    </a:lnTo>
                    <a:lnTo>
                      <a:pt x="413" y="0"/>
                    </a:lnTo>
                    <a:lnTo>
                      <a:pt x="459" y="219"/>
                    </a:lnTo>
                    <a:lnTo>
                      <a:pt x="459" y="0"/>
                    </a:lnTo>
                    <a:lnTo>
                      <a:pt x="506" y="219"/>
                    </a:lnTo>
                    <a:lnTo>
                      <a:pt x="506" y="9"/>
                    </a:lnTo>
                    <a:lnTo>
                      <a:pt x="540" y="154"/>
                    </a:lnTo>
                    <a:lnTo>
                      <a:pt x="765" y="157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121920" tIns="60960" rIns="121920" bIns="60960" anchor="t" anchorCtr="0" upright="1">
                <a:noAutofit/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auto">
              <a:xfrm>
                <a:off x="2443" y="7357"/>
                <a:ext cx="2216" cy="219"/>
              </a:xfrm>
              <a:custGeom>
                <a:avLst/>
                <a:gdLst>
                  <a:gd name="T0" fmla="*/ 0 w 978"/>
                  <a:gd name="T1" fmla="*/ 96 h 144"/>
                  <a:gd name="T2" fmla="*/ 378 w 978"/>
                  <a:gd name="T3" fmla="*/ 96 h 144"/>
                  <a:gd name="T4" fmla="*/ 378 w 978"/>
                  <a:gd name="T5" fmla="*/ 0 h 144"/>
                  <a:gd name="T6" fmla="*/ 426 w 978"/>
                  <a:gd name="T7" fmla="*/ 144 h 144"/>
                  <a:gd name="T8" fmla="*/ 426 w 978"/>
                  <a:gd name="T9" fmla="*/ 0 h 144"/>
                  <a:gd name="T10" fmla="*/ 468 w 978"/>
                  <a:gd name="T11" fmla="*/ 144 h 144"/>
                  <a:gd name="T12" fmla="*/ 468 w 978"/>
                  <a:gd name="T13" fmla="*/ 0 h 144"/>
                  <a:gd name="T14" fmla="*/ 508 w 978"/>
                  <a:gd name="T15" fmla="*/ 144 h 144"/>
                  <a:gd name="T16" fmla="*/ 510 w 978"/>
                  <a:gd name="T17" fmla="*/ 0 h 144"/>
                  <a:gd name="T18" fmla="*/ 552 w 978"/>
                  <a:gd name="T19" fmla="*/ 144 h 144"/>
                  <a:gd name="T20" fmla="*/ 552 w 978"/>
                  <a:gd name="T21" fmla="*/ 0 h 144"/>
                  <a:gd name="T22" fmla="*/ 594 w 978"/>
                  <a:gd name="T23" fmla="*/ 144 h 144"/>
                  <a:gd name="T24" fmla="*/ 594 w 978"/>
                  <a:gd name="T25" fmla="*/ 6 h 144"/>
                  <a:gd name="T26" fmla="*/ 625 w 978"/>
                  <a:gd name="T27" fmla="*/ 101 h 144"/>
                  <a:gd name="T28" fmla="*/ 978 w 978"/>
                  <a:gd name="T29" fmla="*/ 101 h 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78" h="144">
                    <a:moveTo>
                      <a:pt x="0" y="96"/>
                    </a:moveTo>
                    <a:lnTo>
                      <a:pt x="378" y="96"/>
                    </a:lnTo>
                    <a:lnTo>
                      <a:pt x="378" y="0"/>
                    </a:lnTo>
                    <a:lnTo>
                      <a:pt x="426" y="144"/>
                    </a:lnTo>
                    <a:lnTo>
                      <a:pt x="426" y="0"/>
                    </a:lnTo>
                    <a:lnTo>
                      <a:pt x="468" y="144"/>
                    </a:lnTo>
                    <a:lnTo>
                      <a:pt x="468" y="0"/>
                    </a:lnTo>
                    <a:lnTo>
                      <a:pt x="508" y="144"/>
                    </a:lnTo>
                    <a:lnTo>
                      <a:pt x="510" y="0"/>
                    </a:lnTo>
                    <a:lnTo>
                      <a:pt x="552" y="144"/>
                    </a:lnTo>
                    <a:lnTo>
                      <a:pt x="552" y="0"/>
                    </a:lnTo>
                    <a:lnTo>
                      <a:pt x="594" y="144"/>
                    </a:lnTo>
                    <a:lnTo>
                      <a:pt x="594" y="6"/>
                    </a:lnTo>
                    <a:lnTo>
                      <a:pt x="625" y="101"/>
                    </a:lnTo>
                    <a:lnTo>
                      <a:pt x="978" y="101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121920" tIns="60960" rIns="121920" bIns="60960" anchor="t" anchorCtr="0" upright="1">
                <a:noAutofit/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auto">
              <a:xfrm>
                <a:off x="5060" y="7155"/>
                <a:ext cx="1023" cy="219"/>
              </a:xfrm>
              <a:custGeom>
                <a:avLst/>
                <a:gdLst>
                  <a:gd name="T0" fmla="*/ 0 w 1023"/>
                  <a:gd name="T1" fmla="*/ 146 h 219"/>
                  <a:gd name="T2" fmla="*/ 419 w 1023"/>
                  <a:gd name="T3" fmla="*/ 146 h 219"/>
                  <a:gd name="T4" fmla="*/ 419 w 1023"/>
                  <a:gd name="T5" fmla="*/ 0 h 219"/>
                  <a:gd name="T6" fmla="*/ 472 w 1023"/>
                  <a:gd name="T7" fmla="*/ 219 h 219"/>
                  <a:gd name="T8" fmla="*/ 472 w 1023"/>
                  <a:gd name="T9" fmla="*/ 0 h 219"/>
                  <a:gd name="T10" fmla="*/ 518 w 1023"/>
                  <a:gd name="T11" fmla="*/ 219 h 219"/>
                  <a:gd name="T12" fmla="*/ 518 w 1023"/>
                  <a:gd name="T13" fmla="*/ 0 h 219"/>
                  <a:gd name="T14" fmla="*/ 563 w 1023"/>
                  <a:gd name="T15" fmla="*/ 219 h 219"/>
                  <a:gd name="T16" fmla="*/ 565 w 1023"/>
                  <a:gd name="T17" fmla="*/ 0 h 219"/>
                  <a:gd name="T18" fmla="*/ 611 w 1023"/>
                  <a:gd name="T19" fmla="*/ 219 h 219"/>
                  <a:gd name="T20" fmla="*/ 611 w 1023"/>
                  <a:gd name="T21" fmla="*/ 0 h 219"/>
                  <a:gd name="T22" fmla="*/ 658 w 1023"/>
                  <a:gd name="T23" fmla="*/ 219 h 219"/>
                  <a:gd name="T24" fmla="*/ 658 w 1023"/>
                  <a:gd name="T25" fmla="*/ 9 h 219"/>
                  <a:gd name="T26" fmla="*/ 692 w 1023"/>
                  <a:gd name="T27" fmla="*/ 154 h 219"/>
                  <a:gd name="T28" fmla="*/ 1023 w 1023"/>
                  <a:gd name="T29" fmla="*/ 150 h 2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023" h="219">
                    <a:moveTo>
                      <a:pt x="0" y="146"/>
                    </a:moveTo>
                    <a:lnTo>
                      <a:pt x="419" y="146"/>
                    </a:lnTo>
                    <a:lnTo>
                      <a:pt x="419" y="0"/>
                    </a:lnTo>
                    <a:lnTo>
                      <a:pt x="472" y="219"/>
                    </a:lnTo>
                    <a:lnTo>
                      <a:pt x="472" y="0"/>
                    </a:lnTo>
                    <a:lnTo>
                      <a:pt x="518" y="219"/>
                    </a:lnTo>
                    <a:lnTo>
                      <a:pt x="518" y="0"/>
                    </a:lnTo>
                    <a:lnTo>
                      <a:pt x="563" y="219"/>
                    </a:lnTo>
                    <a:lnTo>
                      <a:pt x="565" y="0"/>
                    </a:lnTo>
                    <a:lnTo>
                      <a:pt x="611" y="219"/>
                    </a:lnTo>
                    <a:lnTo>
                      <a:pt x="611" y="0"/>
                    </a:lnTo>
                    <a:lnTo>
                      <a:pt x="658" y="219"/>
                    </a:lnTo>
                    <a:lnTo>
                      <a:pt x="658" y="9"/>
                    </a:lnTo>
                    <a:lnTo>
                      <a:pt x="692" y="154"/>
                    </a:lnTo>
                    <a:lnTo>
                      <a:pt x="1023" y="15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121920" tIns="60960" rIns="121920" bIns="60960" anchor="t" anchorCtr="0" upright="1">
                <a:noAutofit/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auto">
              <a:xfrm>
                <a:off x="3890" y="6284"/>
                <a:ext cx="2186" cy="219"/>
              </a:xfrm>
              <a:custGeom>
                <a:avLst/>
                <a:gdLst>
                  <a:gd name="T0" fmla="*/ 0 w 978"/>
                  <a:gd name="T1" fmla="*/ 96 h 144"/>
                  <a:gd name="T2" fmla="*/ 378 w 978"/>
                  <a:gd name="T3" fmla="*/ 96 h 144"/>
                  <a:gd name="T4" fmla="*/ 378 w 978"/>
                  <a:gd name="T5" fmla="*/ 0 h 144"/>
                  <a:gd name="T6" fmla="*/ 426 w 978"/>
                  <a:gd name="T7" fmla="*/ 144 h 144"/>
                  <a:gd name="T8" fmla="*/ 426 w 978"/>
                  <a:gd name="T9" fmla="*/ 0 h 144"/>
                  <a:gd name="T10" fmla="*/ 468 w 978"/>
                  <a:gd name="T11" fmla="*/ 144 h 144"/>
                  <a:gd name="T12" fmla="*/ 468 w 978"/>
                  <a:gd name="T13" fmla="*/ 0 h 144"/>
                  <a:gd name="T14" fmla="*/ 508 w 978"/>
                  <a:gd name="T15" fmla="*/ 144 h 144"/>
                  <a:gd name="T16" fmla="*/ 510 w 978"/>
                  <a:gd name="T17" fmla="*/ 0 h 144"/>
                  <a:gd name="T18" fmla="*/ 552 w 978"/>
                  <a:gd name="T19" fmla="*/ 144 h 144"/>
                  <a:gd name="T20" fmla="*/ 552 w 978"/>
                  <a:gd name="T21" fmla="*/ 0 h 144"/>
                  <a:gd name="T22" fmla="*/ 594 w 978"/>
                  <a:gd name="T23" fmla="*/ 144 h 144"/>
                  <a:gd name="T24" fmla="*/ 594 w 978"/>
                  <a:gd name="T25" fmla="*/ 6 h 144"/>
                  <a:gd name="T26" fmla="*/ 625 w 978"/>
                  <a:gd name="T27" fmla="*/ 101 h 144"/>
                  <a:gd name="T28" fmla="*/ 978 w 978"/>
                  <a:gd name="T29" fmla="*/ 101 h 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78" h="144">
                    <a:moveTo>
                      <a:pt x="0" y="96"/>
                    </a:moveTo>
                    <a:lnTo>
                      <a:pt x="378" y="96"/>
                    </a:lnTo>
                    <a:lnTo>
                      <a:pt x="378" y="0"/>
                    </a:lnTo>
                    <a:lnTo>
                      <a:pt x="426" y="144"/>
                    </a:lnTo>
                    <a:lnTo>
                      <a:pt x="426" y="0"/>
                    </a:lnTo>
                    <a:lnTo>
                      <a:pt x="468" y="144"/>
                    </a:lnTo>
                    <a:lnTo>
                      <a:pt x="468" y="0"/>
                    </a:lnTo>
                    <a:lnTo>
                      <a:pt x="508" y="144"/>
                    </a:lnTo>
                    <a:lnTo>
                      <a:pt x="510" y="0"/>
                    </a:lnTo>
                    <a:lnTo>
                      <a:pt x="552" y="144"/>
                    </a:lnTo>
                    <a:lnTo>
                      <a:pt x="552" y="0"/>
                    </a:lnTo>
                    <a:lnTo>
                      <a:pt x="594" y="144"/>
                    </a:lnTo>
                    <a:lnTo>
                      <a:pt x="594" y="6"/>
                    </a:lnTo>
                    <a:lnTo>
                      <a:pt x="625" y="101"/>
                    </a:lnTo>
                    <a:lnTo>
                      <a:pt x="978" y="101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121920" tIns="60960" rIns="121920" bIns="60960" anchor="t" anchorCtr="0" upright="1">
                <a:noAutofit/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auto">
              <a:xfrm>
                <a:off x="6523" y="6705"/>
                <a:ext cx="1226" cy="219"/>
              </a:xfrm>
              <a:custGeom>
                <a:avLst/>
                <a:gdLst>
                  <a:gd name="T0" fmla="*/ 0 w 1023"/>
                  <a:gd name="T1" fmla="*/ 146 h 219"/>
                  <a:gd name="T2" fmla="*/ 419 w 1023"/>
                  <a:gd name="T3" fmla="*/ 146 h 219"/>
                  <a:gd name="T4" fmla="*/ 419 w 1023"/>
                  <a:gd name="T5" fmla="*/ 0 h 219"/>
                  <a:gd name="T6" fmla="*/ 472 w 1023"/>
                  <a:gd name="T7" fmla="*/ 219 h 219"/>
                  <a:gd name="T8" fmla="*/ 472 w 1023"/>
                  <a:gd name="T9" fmla="*/ 0 h 219"/>
                  <a:gd name="T10" fmla="*/ 518 w 1023"/>
                  <a:gd name="T11" fmla="*/ 219 h 219"/>
                  <a:gd name="T12" fmla="*/ 518 w 1023"/>
                  <a:gd name="T13" fmla="*/ 0 h 219"/>
                  <a:gd name="T14" fmla="*/ 563 w 1023"/>
                  <a:gd name="T15" fmla="*/ 219 h 219"/>
                  <a:gd name="T16" fmla="*/ 565 w 1023"/>
                  <a:gd name="T17" fmla="*/ 0 h 219"/>
                  <a:gd name="T18" fmla="*/ 611 w 1023"/>
                  <a:gd name="T19" fmla="*/ 219 h 219"/>
                  <a:gd name="T20" fmla="*/ 611 w 1023"/>
                  <a:gd name="T21" fmla="*/ 0 h 219"/>
                  <a:gd name="T22" fmla="*/ 658 w 1023"/>
                  <a:gd name="T23" fmla="*/ 219 h 219"/>
                  <a:gd name="T24" fmla="*/ 658 w 1023"/>
                  <a:gd name="T25" fmla="*/ 9 h 219"/>
                  <a:gd name="T26" fmla="*/ 692 w 1023"/>
                  <a:gd name="T27" fmla="*/ 154 h 219"/>
                  <a:gd name="T28" fmla="*/ 1023 w 1023"/>
                  <a:gd name="T29" fmla="*/ 150 h 2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023" h="219">
                    <a:moveTo>
                      <a:pt x="0" y="146"/>
                    </a:moveTo>
                    <a:lnTo>
                      <a:pt x="419" y="146"/>
                    </a:lnTo>
                    <a:lnTo>
                      <a:pt x="419" y="0"/>
                    </a:lnTo>
                    <a:lnTo>
                      <a:pt x="472" y="219"/>
                    </a:lnTo>
                    <a:lnTo>
                      <a:pt x="472" y="0"/>
                    </a:lnTo>
                    <a:lnTo>
                      <a:pt x="518" y="219"/>
                    </a:lnTo>
                    <a:lnTo>
                      <a:pt x="518" y="0"/>
                    </a:lnTo>
                    <a:lnTo>
                      <a:pt x="563" y="219"/>
                    </a:lnTo>
                    <a:lnTo>
                      <a:pt x="565" y="0"/>
                    </a:lnTo>
                    <a:lnTo>
                      <a:pt x="611" y="219"/>
                    </a:lnTo>
                    <a:lnTo>
                      <a:pt x="611" y="0"/>
                    </a:lnTo>
                    <a:lnTo>
                      <a:pt x="658" y="219"/>
                    </a:lnTo>
                    <a:lnTo>
                      <a:pt x="658" y="9"/>
                    </a:lnTo>
                    <a:lnTo>
                      <a:pt x="692" y="154"/>
                    </a:lnTo>
                    <a:lnTo>
                      <a:pt x="1023" y="15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121920" tIns="60960" rIns="121920" bIns="60960" anchor="t" anchorCtr="0" upright="1">
                <a:noAutofit/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15" name="Line 2437"/>
              <p:cNvCxnSpPr/>
              <p:nvPr/>
            </p:nvCxnSpPr>
            <p:spPr bwMode="auto">
              <a:xfrm>
                <a:off x="5063" y="7785"/>
                <a:ext cx="53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6" name="Line 2438"/>
              <p:cNvCxnSpPr/>
              <p:nvPr/>
            </p:nvCxnSpPr>
            <p:spPr bwMode="auto">
              <a:xfrm>
                <a:off x="6525" y="6187"/>
                <a:ext cx="53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7" name="Line 2439"/>
              <p:cNvCxnSpPr/>
              <p:nvPr/>
            </p:nvCxnSpPr>
            <p:spPr bwMode="auto">
              <a:xfrm>
                <a:off x="3899" y="6023"/>
                <a:ext cx="53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8" name="Text Box 2440"/>
              <p:cNvSpPr txBox="1">
                <a:spLocks noChangeArrowheads="1"/>
              </p:cNvSpPr>
              <p:nvPr/>
            </p:nvSpPr>
            <p:spPr bwMode="auto">
              <a:xfrm>
                <a:off x="5130" y="7513"/>
                <a:ext cx="36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algn="just">
                  <a:tabLst>
                    <a:tab pos="304792" algn="l"/>
                  </a:tabLst>
                </a:pPr>
                <a:r>
                  <a:rPr lang="en-US" sz="1100" i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en-US" sz="1100" baseline="-2500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endParaRPr lang="en-US" sz="110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9" name="Text Box 2441"/>
              <p:cNvSpPr txBox="1">
                <a:spLocks noChangeArrowheads="1"/>
              </p:cNvSpPr>
              <p:nvPr/>
            </p:nvSpPr>
            <p:spPr bwMode="auto">
              <a:xfrm>
                <a:off x="6607" y="5900"/>
                <a:ext cx="36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algn="just">
                  <a:tabLst>
                    <a:tab pos="304792" algn="l"/>
                  </a:tabLst>
                </a:pPr>
                <a:r>
                  <a:rPr lang="en-US" sz="1100" i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en-US" sz="1100" baseline="-2500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endParaRPr lang="en-US" sz="110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" name="Text Box 2442"/>
              <p:cNvSpPr txBox="1">
                <a:spLocks noChangeArrowheads="1"/>
              </p:cNvSpPr>
              <p:nvPr/>
            </p:nvSpPr>
            <p:spPr bwMode="auto">
              <a:xfrm>
                <a:off x="2818" y="6078"/>
                <a:ext cx="36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algn="ctr">
                  <a:tabLst>
                    <a:tab pos="304792" algn="l"/>
                  </a:tabLst>
                </a:pPr>
                <a:r>
                  <a:rPr lang="en-US" sz="110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</a:p>
            </p:txBody>
          </p:sp>
          <p:sp>
            <p:nvSpPr>
              <p:cNvPr id="21" name="Text Box 2443"/>
              <p:cNvSpPr txBox="1">
                <a:spLocks noChangeArrowheads="1"/>
              </p:cNvSpPr>
              <p:nvPr/>
            </p:nvSpPr>
            <p:spPr bwMode="auto">
              <a:xfrm>
                <a:off x="4827" y="6024"/>
                <a:ext cx="36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algn="ctr">
                  <a:tabLst>
                    <a:tab pos="304792" algn="l"/>
                  </a:tabLst>
                </a:pPr>
                <a:r>
                  <a:rPr lang="en-US" sz="110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</a:p>
            </p:txBody>
          </p:sp>
          <p:sp>
            <p:nvSpPr>
              <p:cNvPr id="22" name="Text Box 2444"/>
              <p:cNvSpPr txBox="1">
                <a:spLocks noChangeArrowheads="1"/>
              </p:cNvSpPr>
              <p:nvPr/>
            </p:nvSpPr>
            <p:spPr bwMode="auto">
              <a:xfrm>
                <a:off x="4116" y="6577"/>
                <a:ext cx="36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algn="ctr">
                  <a:tabLst>
                    <a:tab pos="304792" algn="l"/>
                  </a:tabLst>
                </a:pPr>
                <a:r>
                  <a:rPr lang="en-US" sz="110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</a:p>
            </p:txBody>
          </p:sp>
          <p:sp>
            <p:nvSpPr>
              <p:cNvPr id="23" name="Text Box 2445"/>
              <p:cNvSpPr txBox="1">
                <a:spLocks noChangeArrowheads="1"/>
              </p:cNvSpPr>
              <p:nvPr/>
            </p:nvSpPr>
            <p:spPr bwMode="auto">
              <a:xfrm>
                <a:off x="3403" y="7573"/>
                <a:ext cx="36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algn="ctr">
                  <a:tabLst>
                    <a:tab pos="304792" algn="l"/>
                  </a:tabLst>
                </a:pPr>
                <a:r>
                  <a:rPr lang="en-US" sz="110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</a:p>
            </p:txBody>
          </p:sp>
          <p:sp>
            <p:nvSpPr>
              <p:cNvPr id="24" name="Text Box 2446"/>
              <p:cNvSpPr txBox="1">
                <a:spLocks noChangeArrowheads="1"/>
              </p:cNvSpPr>
              <p:nvPr/>
            </p:nvSpPr>
            <p:spPr bwMode="auto">
              <a:xfrm>
                <a:off x="5421" y="6925"/>
                <a:ext cx="36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algn="ctr">
                  <a:tabLst>
                    <a:tab pos="304792" algn="l"/>
                  </a:tabLst>
                </a:pPr>
                <a:r>
                  <a:rPr lang="en-US" sz="110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5</a:t>
                </a:r>
              </a:p>
            </p:txBody>
          </p:sp>
          <p:sp>
            <p:nvSpPr>
              <p:cNvPr id="25" name="Text Box 2447"/>
              <p:cNvSpPr txBox="1">
                <a:spLocks noChangeArrowheads="1"/>
              </p:cNvSpPr>
              <p:nvPr/>
            </p:nvSpPr>
            <p:spPr bwMode="auto">
              <a:xfrm>
                <a:off x="6995" y="6458"/>
                <a:ext cx="36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algn="ctr">
                  <a:tabLst>
                    <a:tab pos="304792" algn="l"/>
                  </a:tabLst>
                </a:pPr>
                <a:r>
                  <a:rPr lang="en-US" sz="110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6</a:t>
                </a:r>
              </a:p>
            </p:txBody>
          </p:sp>
          <p:grpSp>
            <p:nvGrpSpPr>
              <p:cNvPr id="26" name="Group 25"/>
              <p:cNvGrpSpPr>
                <a:grpSpLocks/>
              </p:cNvGrpSpPr>
              <p:nvPr/>
            </p:nvGrpSpPr>
            <p:grpSpPr bwMode="auto">
              <a:xfrm>
                <a:off x="2131" y="6825"/>
                <a:ext cx="290" cy="277"/>
                <a:chOff x="5033" y="5002"/>
                <a:chExt cx="290" cy="277"/>
              </a:xfrm>
            </p:grpSpPr>
            <p:sp>
              <p:nvSpPr>
                <p:cNvPr id="39" name="Oval 38"/>
                <p:cNvSpPr>
                  <a:spLocks noChangeArrowheads="1"/>
                </p:cNvSpPr>
                <p:nvPr/>
              </p:nvSpPr>
              <p:spPr bwMode="auto">
                <a:xfrm>
                  <a:off x="5033" y="5002"/>
                  <a:ext cx="277" cy="277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121920" tIns="60960" rIns="121920" bIns="60960" anchor="t" anchorCtr="0" upright="1">
                  <a:noAutofit/>
                </a:bodyPr>
                <a:lstStyle/>
                <a:p>
                  <a:endParaRPr lang="en-US" sz="11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0" name="Text Box 2450"/>
                <p:cNvSpPr txBox="1">
                  <a:spLocks noChangeArrowheads="1"/>
                </p:cNvSpPr>
                <p:nvPr/>
              </p:nvSpPr>
              <p:spPr bwMode="auto">
                <a:xfrm>
                  <a:off x="5038" y="5022"/>
                  <a:ext cx="285" cy="22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0" tIns="0" rIns="0" bIns="0" anchor="t" anchorCtr="0" upright="1">
                  <a:noAutofit/>
                </a:bodyPr>
                <a:lstStyle/>
                <a:p>
                  <a:pPr algn="ctr">
                    <a:tabLst>
                      <a:tab pos="304792" algn="l"/>
                    </a:tabLst>
                  </a:pPr>
                  <a:r>
                    <a:rPr lang="en-US" sz="1100">
                      <a:latin typeface="Times New Roman" panose="02020603050405020304" pitchFamily="18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1</a:t>
                  </a:r>
                </a:p>
              </p:txBody>
            </p:sp>
          </p:grpSp>
          <p:grpSp>
            <p:nvGrpSpPr>
              <p:cNvPr id="27" name="Group 26"/>
              <p:cNvGrpSpPr>
                <a:grpSpLocks/>
              </p:cNvGrpSpPr>
              <p:nvPr/>
            </p:nvGrpSpPr>
            <p:grpSpPr bwMode="auto">
              <a:xfrm>
                <a:off x="3556" y="6368"/>
                <a:ext cx="290" cy="277"/>
                <a:chOff x="5033" y="5002"/>
                <a:chExt cx="290" cy="277"/>
              </a:xfrm>
            </p:grpSpPr>
            <p:sp>
              <p:nvSpPr>
                <p:cNvPr id="37" name="Oval 36"/>
                <p:cNvSpPr>
                  <a:spLocks noChangeArrowheads="1"/>
                </p:cNvSpPr>
                <p:nvPr/>
              </p:nvSpPr>
              <p:spPr bwMode="auto">
                <a:xfrm>
                  <a:off x="5033" y="5002"/>
                  <a:ext cx="277" cy="277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121920" tIns="60960" rIns="121920" bIns="60960" anchor="t" anchorCtr="0" upright="1">
                  <a:noAutofit/>
                </a:bodyPr>
                <a:lstStyle/>
                <a:p>
                  <a:endParaRPr lang="en-US" sz="11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38" name="Text Box 2453"/>
                <p:cNvSpPr txBox="1">
                  <a:spLocks noChangeArrowheads="1"/>
                </p:cNvSpPr>
                <p:nvPr/>
              </p:nvSpPr>
              <p:spPr bwMode="auto">
                <a:xfrm>
                  <a:off x="5038" y="5022"/>
                  <a:ext cx="285" cy="22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0" tIns="0" rIns="0" bIns="0" anchor="t" anchorCtr="0" upright="1">
                  <a:noAutofit/>
                </a:bodyPr>
                <a:lstStyle/>
                <a:p>
                  <a:pPr algn="ctr">
                    <a:tabLst>
                      <a:tab pos="304792" algn="l"/>
                    </a:tabLst>
                  </a:pPr>
                  <a:r>
                    <a:rPr lang="en-US" sz="1100">
                      <a:latin typeface="Times New Roman" panose="02020603050405020304" pitchFamily="18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2</a:t>
                  </a:r>
                </a:p>
              </p:txBody>
            </p:sp>
          </p:grpSp>
          <p:grpSp>
            <p:nvGrpSpPr>
              <p:cNvPr id="28" name="Group 27"/>
              <p:cNvGrpSpPr>
                <a:grpSpLocks/>
              </p:cNvGrpSpPr>
              <p:nvPr/>
            </p:nvGrpSpPr>
            <p:grpSpPr bwMode="auto">
              <a:xfrm>
                <a:off x="4718" y="7290"/>
                <a:ext cx="290" cy="277"/>
                <a:chOff x="5033" y="5002"/>
                <a:chExt cx="290" cy="277"/>
              </a:xfrm>
            </p:grpSpPr>
            <p:sp>
              <p:nvSpPr>
                <p:cNvPr id="35" name="Oval 34"/>
                <p:cNvSpPr>
                  <a:spLocks noChangeArrowheads="1"/>
                </p:cNvSpPr>
                <p:nvPr/>
              </p:nvSpPr>
              <p:spPr bwMode="auto">
                <a:xfrm>
                  <a:off x="5033" y="5002"/>
                  <a:ext cx="277" cy="277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121920" tIns="60960" rIns="121920" bIns="60960" anchor="t" anchorCtr="0" upright="1">
                  <a:noAutofit/>
                </a:bodyPr>
                <a:lstStyle/>
                <a:p>
                  <a:endParaRPr lang="en-US" sz="11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36" name="Text Box 2456"/>
                <p:cNvSpPr txBox="1">
                  <a:spLocks noChangeArrowheads="1"/>
                </p:cNvSpPr>
                <p:nvPr/>
              </p:nvSpPr>
              <p:spPr bwMode="auto">
                <a:xfrm>
                  <a:off x="5038" y="5022"/>
                  <a:ext cx="285" cy="22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0" tIns="0" rIns="0" bIns="0" anchor="t" anchorCtr="0" upright="1">
                  <a:noAutofit/>
                </a:bodyPr>
                <a:lstStyle/>
                <a:p>
                  <a:pPr algn="ctr">
                    <a:tabLst>
                      <a:tab pos="304792" algn="l"/>
                    </a:tabLst>
                  </a:pPr>
                  <a:r>
                    <a:rPr lang="en-US" sz="1100">
                      <a:latin typeface="Times New Roman" panose="02020603050405020304" pitchFamily="18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3</a:t>
                  </a:r>
                </a:p>
              </p:txBody>
            </p:sp>
          </p:grpSp>
          <p:grpSp>
            <p:nvGrpSpPr>
              <p:cNvPr id="29" name="Group 28"/>
              <p:cNvGrpSpPr>
                <a:grpSpLocks/>
              </p:cNvGrpSpPr>
              <p:nvPr/>
            </p:nvGrpSpPr>
            <p:grpSpPr bwMode="auto">
              <a:xfrm>
                <a:off x="6143" y="6698"/>
                <a:ext cx="290" cy="277"/>
                <a:chOff x="5033" y="5002"/>
                <a:chExt cx="290" cy="277"/>
              </a:xfrm>
            </p:grpSpPr>
            <p:sp>
              <p:nvSpPr>
                <p:cNvPr id="33" name="Oval 32"/>
                <p:cNvSpPr>
                  <a:spLocks noChangeArrowheads="1"/>
                </p:cNvSpPr>
                <p:nvPr/>
              </p:nvSpPr>
              <p:spPr bwMode="auto">
                <a:xfrm>
                  <a:off x="5033" y="5002"/>
                  <a:ext cx="277" cy="277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121920" tIns="60960" rIns="121920" bIns="60960" anchor="t" anchorCtr="0" upright="1">
                  <a:noAutofit/>
                </a:bodyPr>
                <a:lstStyle/>
                <a:p>
                  <a:endParaRPr lang="en-US" sz="11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34" name="Text Box 2459"/>
                <p:cNvSpPr txBox="1">
                  <a:spLocks noChangeArrowheads="1"/>
                </p:cNvSpPr>
                <p:nvPr/>
              </p:nvSpPr>
              <p:spPr bwMode="auto">
                <a:xfrm>
                  <a:off x="5038" y="5022"/>
                  <a:ext cx="285" cy="22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0" tIns="0" rIns="0" bIns="0" anchor="t" anchorCtr="0" upright="1">
                  <a:noAutofit/>
                </a:bodyPr>
                <a:lstStyle/>
                <a:p>
                  <a:pPr algn="ctr">
                    <a:tabLst>
                      <a:tab pos="304792" algn="l"/>
                    </a:tabLst>
                  </a:pPr>
                  <a:r>
                    <a:rPr lang="en-US" sz="1100">
                      <a:latin typeface="Times New Roman" panose="02020603050405020304" pitchFamily="18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4</a:t>
                  </a:r>
                </a:p>
              </p:txBody>
            </p:sp>
          </p:grpSp>
          <p:grpSp>
            <p:nvGrpSpPr>
              <p:cNvPr id="30" name="Group 29"/>
              <p:cNvGrpSpPr>
                <a:grpSpLocks/>
              </p:cNvGrpSpPr>
              <p:nvPr/>
            </p:nvGrpSpPr>
            <p:grpSpPr bwMode="auto">
              <a:xfrm>
                <a:off x="7794" y="6712"/>
                <a:ext cx="290" cy="277"/>
                <a:chOff x="5033" y="5002"/>
                <a:chExt cx="290" cy="277"/>
              </a:xfrm>
            </p:grpSpPr>
            <p:sp>
              <p:nvSpPr>
                <p:cNvPr id="31" name="Oval 30"/>
                <p:cNvSpPr>
                  <a:spLocks noChangeArrowheads="1"/>
                </p:cNvSpPr>
                <p:nvPr/>
              </p:nvSpPr>
              <p:spPr bwMode="auto">
                <a:xfrm>
                  <a:off x="5033" y="5002"/>
                  <a:ext cx="277" cy="277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121920" tIns="60960" rIns="121920" bIns="60960" anchor="t" anchorCtr="0" upright="1">
                  <a:noAutofit/>
                </a:bodyPr>
                <a:lstStyle/>
                <a:p>
                  <a:endParaRPr lang="en-US" sz="11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32" name="Text Box 2462"/>
                <p:cNvSpPr txBox="1">
                  <a:spLocks noChangeArrowheads="1"/>
                </p:cNvSpPr>
                <p:nvPr/>
              </p:nvSpPr>
              <p:spPr bwMode="auto">
                <a:xfrm>
                  <a:off x="5038" y="5022"/>
                  <a:ext cx="285" cy="22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0" tIns="0" rIns="0" bIns="0" anchor="t" anchorCtr="0" upright="1">
                  <a:noAutofit/>
                </a:bodyPr>
                <a:lstStyle/>
                <a:p>
                  <a:pPr algn="ctr">
                    <a:tabLst>
                      <a:tab pos="304792" algn="l"/>
                    </a:tabLst>
                  </a:pPr>
                  <a:r>
                    <a:rPr lang="en-US" sz="1100">
                      <a:latin typeface="Times New Roman" panose="02020603050405020304" pitchFamily="18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5</a:t>
                  </a:r>
                </a:p>
              </p:txBody>
            </p:sp>
          </p:grpSp>
        </p:grpSp>
        <p:cxnSp>
          <p:nvCxnSpPr>
            <p:cNvPr id="43" name="Straight Connector 42"/>
            <p:cNvCxnSpPr/>
            <p:nvPr/>
          </p:nvCxnSpPr>
          <p:spPr>
            <a:xfrm>
              <a:off x="1553673" y="880304"/>
              <a:ext cx="0" cy="143097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5190959" y="871615"/>
              <a:ext cx="0" cy="143966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Group 1"/>
          <p:cNvGrpSpPr>
            <a:grpSpLocks noChangeAspect="1"/>
          </p:cNvGrpSpPr>
          <p:nvPr/>
        </p:nvGrpSpPr>
        <p:grpSpPr bwMode="auto">
          <a:xfrm>
            <a:off x="2249862" y="3294322"/>
            <a:ext cx="2286000" cy="713317"/>
            <a:chOff x="5544" y="4168"/>
            <a:chExt cx="2819" cy="842"/>
          </a:xfrm>
        </p:grpSpPr>
        <p:sp>
          <p:nvSpPr>
            <p:cNvPr id="49" name="Text Box 13"/>
            <p:cNvSpPr txBox="1">
              <a:spLocks noChangeArrowheads="1"/>
            </p:cNvSpPr>
            <p:nvPr/>
          </p:nvSpPr>
          <p:spPr bwMode="auto">
            <a:xfrm>
              <a:off x="6821" y="4168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defTabSz="1219170">
                <a:tabLst>
                  <a:tab pos="304792" algn="l"/>
                </a:tabLst>
              </a:pPr>
              <a:r>
                <a:rPr lang="en-US" altLang="en-US" sz="1467" i="1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e</a:t>
              </a:r>
              <a:endPara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0" name="Freeform 12"/>
            <p:cNvSpPr>
              <a:spLocks/>
            </p:cNvSpPr>
            <p:nvPr/>
          </p:nvSpPr>
          <p:spPr bwMode="auto">
            <a:xfrm>
              <a:off x="6315" y="4439"/>
              <a:ext cx="1365" cy="219"/>
            </a:xfrm>
            <a:custGeom>
              <a:avLst/>
              <a:gdLst>
                <a:gd name="T0" fmla="*/ 0 w 1365"/>
                <a:gd name="T1" fmla="*/ 144 h 219"/>
                <a:gd name="T2" fmla="*/ 337 w 1365"/>
                <a:gd name="T3" fmla="*/ 146 h 219"/>
                <a:gd name="T4" fmla="*/ 337 w 1365"/>
                <a:gd name="T5" fmla="*/ 0 h 219"/>
                <a:gd name="T6" fmla="*/ 478 w 1365"/>
                <a:gd name="T7" fmla="*/ 219 h 219"/>
                <a:gd name="T8" fmla="*/ 478 w 1365"/>
                <a:gd name="T9" fmla="*/ 0 h 219"/>
                <a:gd name="T10" fmla="*/ 602 w 1365"/>
                <a:gd name="T11" fmla="*/ 219 h 219"/>
                <a:gd name="T12" fmla="*/ 602 w 1365"/>
                <a:gd name="T13" fmla="*/ 0 h 219"/>
                <a:gd name="T14" fmla="*/ 720 w 1365"/>
                <a:gd name="T15" fmla="*/ 219 h 219"/>
                <a:gd name="T16" fmla="*/ 727 w 1365"/>
                <a:gd name="T17" fmla="*/ 0 h 219"/>
                <a:gd name="T18" fmla="*/ 851 w 1365"/>
                <a:gd name="T19" fmla="*/ 219 h 219"/>
                <a:gd name="T20" fmla="*/ 851 w 1365"/>
                <a:gd name="T21" fmla="*/ 0 h 219"/>
                <a:gd name="T22" fmla="*/ 975 w 1365"/>
                <a:gd name="T23" fmla="*/ 219 h 219"/>
                <a:gd name="T24" fmla="*/ 975 w 1365"/>
                <a:gd name="T25" fmla="*/ 9 h 219"/>
                <a:gd name="T26" fmla="*/ 1066 w 1365"/>
                <a:gd name="T27" fmla="*/ 154 h 219"/>
                <a:gd name="T28" fmla="*/ 1365 w 1365"/>
                <a:gd name="T29" fmla="*/ 153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365" h="219">
                  <a:moveTo>
                    <a:pt x="0" y="144"/>
                  </a:moveTo>
                  <a:lnTo>
                    <a:pt x="337" y="146"/>
                  </a:lnTo>
                  <a:lnTo>
                    <a:pt x="337" y="0"/>
                  </a:lnTo>
                  <a:lnTo>
                    <a:pt x="478" y="219"/>
                  </a:lnTo>
                  <a:lnTo>
                    <a:pt x="478" y="0"/>
                  </a:lnTo>
                  <a:lnTo>
                    <a:pt x="602" y="219"/>
                  </a:lnTo>
                  <a:lnTo>
                    <a:pt x="602" y="0"/>
                  </a:lnTo>
                  <a:lnTo>
                    <a:pt x="720" y="219"/>
                  </a:lnTo>
                  <a:lnTo>
                    <a:pt x="727" y="0"/>
                  </a:lnTo>
                  <a:lnTo>
                    <a:pt x="851" y="219"/>
                  </a:lnTo>
                  <a:lnTo>
                    <a:pt x="851" y="0"/>
                  </a:lnTo>
                  <a:lnTo>
                    <a:pt x="975" y="219"/>
                  </a:lnTo>
                  <a:lnTo>
                    <a:pt x="975" y="9"/>
                  </a:lnTo>
                  <a:lnTo>
                    <a:pt x="1066" y="154"/>
                  </a:lnTo>
                  <a:lnTo>
                    <a:pt x="1365" y="153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 type="oval" w="sm" len="sm"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51" name="Group 9"/>
            <p:cNvGrpSpPr>
              <a:grpSpLocks/>
            </p:cNvGrpSpPr>
            <p:nvPr/>
          </p:nvGrpSpPr>
          <p:grpSpPr bwMode="auto">
            <a:xfrm>
              <a:off x="6181" y="4704"/>
              <a:ext cx="290" cy="277"/>
              <a:chOff x="5033" y="5002"/>
              <a:chExt cx="290" cy="277"/>
            </a:xfrm>
          </p:grpSpPr>
          <p:sp>
            <p:nvSpPr>
              <p:cNvPr id="59" name="Oval 11"/>
              <p:cNvSpPr>
                <a:spLocks noChangeArrowheads="1"/>
              </p:cNvSpPr>
              <p:nvPr/>
            </p:nvSpPr>
            <p:spPr bwMode="auto">
              <a:xfrm>
                <a:off x="5033" y="5002"/>
                <a:ext cx="277" cy="27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0" name="Text Box 10"/>
              <p:cNvSpPr txBox="1">
                <a:spLocks noChangeArrowheads="1"/>
              </p:cNvSpPr>
              <p:nvPr/>
            </p:nvSpPr>
            <p:spPr bwMode="auto">
              <a:xfrm>
                <a:off x="5038" y="5022"/>
                <a:ext cx="285" cy="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1219170">
                  <a:tabLst>
                    <a:tab pos="304792" algn="l"/>
                  </a:tabLst>
                </a:pPr>
                <a:r>
                  <a:rPr lang="en-US" altLang="en-US" sz="1467" i="1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endParaRPr lang="en-US" alt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52" name="Group 51"/>
            <p:cNvGrpSpPr>
              <a:grpSpLocks/>
            </p:cNvGrpSpPr>
            <p:nvPr/>
          </p:nvGrpSpPr>
          <p:grpSpPr bwMode="auto">
            <a:xfrm>
              <a:off x="7568" y="4721"/>
              <a:ext cx="290" cy="289"/>
              <a:chOff x="7568" y="4721"/>
              <a:chExt cx="290" cy="289"/>
            </a:xfrm>
          </p:grpSpPr>
          <p:sp>
            <p:nvSpPr>
              <p:cNvPr id="57" name="Oval 8"/>
              <p:cNvSpPr>
                <a:spLocks noChangeArrowheads="1"/>
              </p:cNvSpPr>
              <p:nvPr/>
            </p:nvSpPr>
            <p:spPr bwMode="auto">
              <a:xfrm>
                <a:off x="7568" y="4733"/>
                <a:ext cx="277" cy="27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8" name="Text Box 7"/>
              <p:cNvSpPr txBox="1">
                <a:spLocks noChangeArrowheads="1"/>
              </p:cNvSpPr>
              <p:nvPr/>
            </p:nvSpPr>
            <p:spPr bwMode="auto">
              <a:xfrm>
                <a:off x="7573" y="4721"/>
                <a:ext cx="285" cy="25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1219170">
                  <a:tabLst>
                    <a:tab pos="304792" algn="l"/>
                  </a:tabLst>
                </a:pPr>
                <a:r>
                  <a:rPr lang="en-US" altLang="en-US" sz="1467" i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j</a:t>
                </a:r>
                <a:endPara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53" name="Line 5"/>
            <p:cNvSpPr>
              <a:spLocks noChangeShapeType="1"/>
            </p:cNvSpPr>
            <p:nvPr/>
          </p:nvSpPr>
          <p:spPr bwMode="auto">
            <a:xfrm>
              <a:off x="5577" y="4584"/>
              <a:ext cx="70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4" name="Line 4"/>
            <p:cNvSpPr>
              <a:spLocks noChangeShapeType="1"/>
            </p:cNvSpPr>
            <p:nvPr/>
          </p:nvSpPr>
          <p:spPr bwMode="auto">
            <a:xfrm>
              <a:off x="7723" y="4591"/>
              <a:ext cx="63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55" name="Object 54"/>
            <p:cNvGraphicFramePr>
              <a:graphicFrameLocks noChangeAspect="1"/>
            </p:cNvGraphicFramePr>
            <p:nvPr/>
          </p:nvGraphicFramePr>
          <p:xfrm>
            <a:off x="5544" y="4226"/>
            <a:ext cx="638" cy="3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17" name="Equation" r:id="rId3" imgW="406224" imgH="228501" progId="Equation.DSMT4">
                    <p:embed/>
                  </p:oleObj>
                </mc:Choice>
                <mc:Fallback>
                  <p:oleObj name="Equation" r:id="rId3" imgW="406224" imgH="228501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544" y="4226"/>
                          <a:ext cx="638" cy="36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6" name="Object 55"/>
            <p:cNvGraphicFramePr>
              <a:graphicFrameLocks noChangeAspect="1"/>
            </p:cNvGraphicFramePr>
            <p:nvPr/>
          </p:nvGraphicFramePr>
          <p:xfrm>
            <a:off x="7704" y="4211"/>
            <a:ext cx="659" cy="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18" name="Equation" r:id="rId5" imgW="418918" imgH="253890" progId="Equation.DSMT4">
                    <p:embed/>
                  </p:oleObj>
                </mc:Choice>
                <mc:Fallback>
                  <p:oleObj name="Equation" r:id="rId5" imgW="418918" imgH="25389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704" y="4211"/>
                          <a:ext cx="659" cy="4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61" name="TextBox 60"/>
          <p:cNvSpPr txBox="1"/>
          <p:nvPr/>
        </p:nvSpPr>
        <p:spPr>
          <a:xfrm>
            <a:off x="109717" y="3261308"/>
            <a:ext cx="8178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1.2</a:t>
            </a:r>
          </a:p>
        </p:txBody>
      </p:sp>
      <p:grpSp>
        <p:nvGrpSpPr>
          <p:cNvPr id="62" name="Group 1"/>
          <p:cNvGrpSpPr>
            <a:grpSpLocks noChangeAspect="1"/>
          </p:cNvGrpSpPr>
          <p:nvPr/>
        </p:nvGrpSpPr>
        <p:grpSpPr bwMode="auto">
          <a:xfrm>
            <a:off x="2809417" y="4989624"/>
            <a:ext cx="1238251" cy="1200565"/>
            <a:chOff x="4343" y="8808"/>
            <a:chExt cx="1463" cy="1417"/>
          </a:xfrm>
        </p:grpSpPr>
        <p:sp>
          <p:nvSpPr>
            <p:cNvPr id="63" name="Rectangle 13"/>
            <p:cNvSpPr>
              <a:spLocks noChangeArrowheads="1"/>
            </p:cNvSpPr>
            <p:nvPr/>
          </p:nvSpPr>
          <p:spPr bwMode="auto">
            <a:xfrm>
              <a:off x="4863" y="8920"/>
              <a:ext cx="398" cy="1305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4" name="Line 12"/>
            <p:cNvSpPr>
              <a:spLocks noChangeShapeType="1"/>
            </p:cNvSpPr>
            <p:nvPr/>
          </p:nvSpPr>
          <p:spPr bwMode="auto">
            <a:xfrm>
              <a:off x="5258" y="10005"/>
              <a:ext cx="53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lg" len="sm"/>
              <a:tailEnd type="stealth" w="lg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5" name="Text Box 11"/>
            <p:cNvSpPr txBox="1">
              <a:spLocks noChangeArrowheads="1"/>
            </p:cNvSpPr>
            <p:nvPr/>
          </p:nvSpPr>
          <p:spPr bwMode="auto">
            <a:xfrm>
              <a:off x="5331" y="9733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defTabSz="1219170">
                <a:tabLst>
                  <a:tab pos="304792" algn="l"/>
                </a:tabLst>
              </a:pPr>
              <a:r>
                <a:rPr lang="en-US" altLang="en-US" sz="1100" i="1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n-US" altLang="en-US" sz="1100" baseline="-300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en-US" alt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66" name="Group 8"/>
            <p:cNvGrpSpPr>
              <a:grpSpLocks/>
            </p:cNvGrpSpPr>
            <p:nvPr/>
          </p:nvGrpSpPr>
          <p:grpSpPr bwMode="auto">
            <a:xfrm>
              <a:off x="4913" y="9382"/>
              <a:ext cx="290" cy="277"/>
              <a:chOff x="5033" y="5002"/>
              <a:chExt cx="290" cy="277"/>
            </a:xfrm>
          </p:grpSpPr>
          <p:sp>
            <p:nvSpPr>
              <p:cNvPr id="73" name="Oval 10"/>
              <p:cNvSpPr>
                <a:spLocks noChangeArrowheads="1"/>
              </p:cNvSpPr>
              <p:nvPr/>
            </p:nvSpPr>
            <p:spPr bwMode="auto">
              <a:xfrm>
                <a:off x="5033" y="5002"/>
                <a:ext cx="277" cy="27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4" name="Text Box 9"/>
              <p:cNvSpPr txBox="1">
                <a:spLocks noChangeArrowheads="1"/>
              </p:cNvSpPr>
              <p:nvPr/>
            </p:nvSpPr>
            <p:spPr bwMode="auto">
              <a:xfrm>
                <a:off x="5038" y="5040"/>
                <a:ext cx="285" cy="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defTabSz="1219170">
                  <a:tabLst>
                    <a:tab pos="304792" algn="l"/>
                  </a:tabLst>
                </a:pPr>
                <a:r>
                  <a:rPr lang="en-US" altLang="en-US" sz="110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endParaRPr lang="en-US" alt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67" name="Line 7"/>
            <p:cNvSpPr>
              <a:spLocks noChangeShapeType="1"/>
            </p:cNvSpPr>
            <p:nvPr/>
          </p:nvSpPr>
          <p:spPr bwMode="auto">
            <a:xfrm>
              <a:off x="5273" y="9165"/>
              <a:ext cx="53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lg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8" name="Line 6"/>
            <p:cNvSpPr>
              <a:spLocks noChangeShapeType="1"/>
            </p:cNvSpPr>
            <p:nvPr/>
          </p:nvSpPr>
          <p:spPr bwMode="auto">
            <a:xfrm>
              <a:off x="4343" y="9158"/>
              <a:ext cx="53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lg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9" name="Line 5"/>
            <p:cNvSpPr>
              <a:spLocks noChangeShapeType="1"/>
            </p:cNvSpPr>
            <p:nvPr/>
          </p:nvSpPr>
          <p:spPr bwMode="auto">
            <a:xfrm>
              <a:off x="4343" y="9997"/>
              <a:ext cx="53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lg" len="sm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70" name="Object 6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2397764"/>
                </p:ext>
              </p:extLst>
            </p:nvPr>
          </p:nvGraphicFramePr>
          <p:xfrm>
            <a:off x="5381" y="8808"/>
            <a:ext cx="379" cy="3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19" name="Equation" r:id="rId7" imgW="241300" imgH="228600" progId="Equation.DSMT4">
                    <p:embed/>
                  </p:oleObj>
                </mc:Choice>
                <mc:Fallback>
                  <p:oleObj name="Equation" r:id="rId7" imgW="24130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81" y="8808"/>
                          <a:ext cx="379" cy="36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1" name="Object 7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60030880"/>
                </p:ext>
              </p:extLst>
            </p:nvPr>
          </p:nvGraphicFramePr>
          <p:xfrm>
            <a:off x="4427" y="8811"/>
            <a:ext cx="379" cy="3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20" name="Equation" r:id="rId9" imgW="241300" imgH="228600" progId="Equation.DSMT4">
                    <p:embed/>
                  </p:oleObj>
                </mc:Choice>
                <mc:Fallback>
                  <p:oleObj name="Equation" r:id="rId9" imgW="24130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27" y="8811"/>
                          <a:ext cx="379" cy="36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2" name="Object 7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30836050"/>
                </p:ext>
              </p:extLst>
            </p:nvPr>
          </p:nvGraphicFramePr>
          <p:xfrm>
            <a:off x="4421" y="9636"/>
            <a:ext cx="379" cy="3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21" name="Equation" r:id="rId11" imgW="241300" imgH="228600" progId="Equation.DSMT4">
                    <p:embed/>
                  </p:oleObj>
                </mc:Choice>
                <mc:Fallback>
                  <p:oleObj name="Equation" r:id="rId11" imgW="24130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21" y="9636"/>
                          <a:ext cx="379" cy="36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5" name="TextBox 74"/>
          <p:cNvSpPr txBox="1"/>
          <p:nvPr/>
        </p:nvSpPr>
        <p:spPr>
          <a:xfrm>
            <a:off x="109717" y="5450988"/>
            <a:ext cx="8178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1.3</a:t>
            </a:r>
          </a:p>
        </p:txBody>
      </p:sp>
      <p:grpSp>
        <p:nvGrpSpPr>
          <p:cNvPr id="130" name="Group 129"/>
          <p:cNvGrpSpPr/>
          <p:nvPr/>
        </p:nvGrpSpPr>
        <p:grpSpPr>
          <a:xfrm>
            <a:off x="2257024" y="7215277"/>
            <a:ext cx="2743200" cy="1560801"/>
            <a:chOff x="2257024" y="7215277"/>
            <a:chExt cx="2743200" cy="1560801"/>
          </a:xfrm>
        </p:grpSpPr>
        <p:sp>
          <p:nvSpPr>
            <p:cNvPr id="77" name="Rectangle 76"/>
            <p:cNvSpPr>
              <a:spLocks noChangeArrowheads="1"/>
            </p:cNvSpPr>
            <p:nvPr/>
          </p:nvSpPr>
          <p:spPr bwMode="auto">
            <a:xfrm>
              <a:off x="2812619" y="7423108"/>
              <a:ext cx="476934" cy="237639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121920" tIns="60960" rIns="121920" bIns="6096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8" name="AutoShape 2347"/>
            <p:cNvSpPr>
              <a:spLocks noChangeArrowheads="1"/>
            </p:cNvSpPr>
            <p:nvPr/>
          </p:nvSpPr>
          <p:spPr bwMode="auto">
            <a:xfrm rot="16200000">
              <a:off x="3407131" y="7303874"/>
              <a:ext cx="238467" cy="476934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121920" tIns="60960" rIns="121920" bIns="6096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9" name="AutoShape 2348"/>
            <p:cNvSpPr>
              <a:spLocks noChangeArrowheads="1"/>
            </p:cNvSpPr>
            <p:nvPr/>
          </p:nvSpPr>
          <p:spPr bwMode="auto">
            <a:xfrm rot="5400000" flipH="1">
              <a:off x="2454091" y="7303874"/>
              <a:ext cx="238467" cy="476934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121920" tIns="60960" rIns="121920" bIns="6096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0" name="Rectangle 79"/>
            <p:cNvSpPr>
              <a:spLocks noChangeArrowheads="1"/>
            </p:cNvSpPr>
            <p:nvPr/>
          </p:nvSpPr>
          <p:spPr bwMode="auto">
            <a:xfrm>
              <a:off x="3767316" y="7482725"/>
              <a:ext cx="496807" cy="118406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121920" tIns="60960" rIns="121920" bIns="6096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1" name="Line 2350"/>
            <p:cNvCxnSpPr/>
            <p:nvPr/>
          </p:nvCxnSpPr>
          <p:spPr bwMode="auto">
            <a:xfrm>
              <a:off x="3528849" y="7540685"/>
              <a:ext cx="39164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2" name="Text Box 2351"/>
            <p:cNvSpPr txBox="1">
              <a:spLocks noChangeArrowheads="1"/>
            </p:cNvSpPr>
            <p:nvPr/>
          </p:nvSpPr>
          <p:spPr bwMode="auto">
            <a:xfrm>
              <a:off x="3771456" y="7268270"/>
              <a:ext cx="161462" cy="1920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algn="just">
                <a:tabLst>
                  <a:tab pos="304792" algn="l"/>
                </a:tabLst>
              </a:pPr>
              <a:r>
                <a:rPr lang="en-US" sz="1100" i="1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endParaRPr lang="en-US" sz="11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3" name="Line 2352"/>
            <p:cNvCxnSpPr/>
            <p:nvPr/>
          </p:nvCxnSpPr>
          <p:spPr bwMode="auto">
            <a:xfrm>
              <a:off x="2814275" y="7537783"/>
              <a:ext cx="11840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4" name="Line 2353"/>
            <p:cNvCxnSpPr/>
            <p:nvPr/>
          </p:nvCxnSpPr>
          <p:spPr bwMode="auto">
            <a:xfrm>
              <a:off x="2892108" y="7537783"/>
              <a:ext cx="11840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5" name="Line 2354"/>
            <p:cNvCxnSpPr/>
            <p:nvPr/>
          </p:nvCxnSpPr>
          <p:spPr bwMode="auto">
            <a:xfrm>
              <a:off x="2969941" y="7537783"/>
              <a:ext cx="11840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6" name="Line 2355"/>
            <p:cNvCxnSpPr/>
            <p:nvPr/>
          </p:nvCxnSpPr>
          <p:spPr bwMode="auto">
            <a:xfrm>
              <a:off x="3047774" y="7537783"/>
              <a:ext cx="11840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7" name="Line 2356"/>
            <p:cNvCxnSpPr/>
            <p:nvPr/>
          </p:nvCxnSpPr>
          <p:spPr bwMode="auto">
            <a:xfrm>
              <a:off x="3125607" y="7537783"/>
              <a:ext cx="11840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8" name="Line 2357"/>
            <p:cNvCxnSpPr/>
            <p:nvPr/>
          </p:nvCxnSpPr>
          <p:spPr bwMode="auto">
            <a:xfrm>
              <a:off x="3202612" y="7537783"/>
              <a:ext cx="11840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9" name="Text Box 2358"/>
            <p:cNvSpPr txBox="1">
              <a:spLocks noChangeArrowheads="1"/>
            </p:cNvSpPr>
            <p:nvPr/>
          </p:nvSpPr>
          <p:spPr bwMode="auto">
            <a:xfrm>
              <a:off x="2878032" y="7215277"/>
              <a:ext cx="341140" cy="1920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algn="just">
                <a:tabLst>
                  <a:tab pos="304792" algn="l"/>
                </a:tabLst>
              </a:pPr>
              <a:r>
                <a:rPr lang="en-US" sz="1100" i="1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sz="11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n-US" sz="1100" i="1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US" sz="11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</p:txBody>
        </p:sp>
        <p:cxnSp>
          <p:nvCxnSpPr>
            <p:cNvPr id="90" name="Line 2359"/>
            <p:cNvCxnSpPr/>
            <p:nvPr/>
          </p:nvCxnSpPr>
          <p:spPr bwMode="auto">
            <a:xfrm>
              <a:off x="2336513" y="7538430"/>
              <a:ext cx="266371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Dot"/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1" name="Text Box 2360"/>
            <p:cNvSpPr txBox="1">
              <a:spLocks noChangeArrowheads="1"/>
            </p:cNvSpPr>
            <p:nvPr/>
          </p:nvSpPr>
          <p:spPr bwMode="auto">
            <a:xfrm>
              <a:off x="4758445" y="7336995"/>
              <a:ext cx="161462" cy="1920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algn="just">
                <a:tabLst>
                  <a:tab pos="304792" algn="l"/>
                </a:tabLst>
              </a:pPr>
              <a:r>
                <a:rPr lang="en-US" sz="1100" i="1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n-US" sz="11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2" name="Line 2361"/>
            <p:cNvCxnSpPr/>
            <p:nvPr/>
          </p:nvCxnSpPr>
          <p:spPr bwMode="auto">
            <a:xfrm>
              <a:off x="2331545" y="7255850"/>
              <a:ext cx="0" cy="59616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3" name="Line 2362"/>
            <p:cNvCxnSpPr/>
            <p:nvPr/>
          </p:nvCxnSpPr>
          <p:spPr bwMode="auto">
            <a:xfrm flipH="1">
              <a:off x="2257024" y="7260818"/>
              <a:ext cx="74521" cy="7452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4" name="Line 2363"/>
            <p:cNvCxnSpPr/>
            <p:nvPr/>
          </p:nvCxnSpPr>
          <p:spPr bwMode="auto">
            <a:xfrm flipH="1">
              <a:off x="2257024" y="7370115"/>
              <a:ext cx="74521" cy="7452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5" name="Line 2364"/>
            <p:cNvCxnSpPr/>
            <p:nvPr/>
          </p:nvCxnSpPr>
          <p:spPr bwMode="auto">
            <a:xfrm flipH="1">
              <a:off x="2257024" y="7480241"/>
              <a:ext cx="74521" cy="7452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6" name="Line 2365"/>
            <p:cNvCxnSpPr/>
            <p:nvPr/>
          </p:nvCxnSpPr>
          <p:spPr bwMode="auto">
            <a:xfrm flipH="1">
              <a:off x="2257024" y="7590366"/>
              <a:ext cx="74521" cy="7452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7" name="Line 2366"/>
            <p:cNvCxnSpPr/>
            <p:nvPr/>
          </p:nvCxnSpPr>
          <p:spPr bwMode="auto">
            <a:xfrm flipH="1">
              <a:off x="2257024" y="7700492"/>
              <a:ext cx="74521" cy="7452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8" name="Line 2367"/>
            <p:cNvCxnSpPr/>
            <p:nvPr/>
          </p:nvCxnSpPr>
          <p:spPr bwMode="auto">
            <a:xfrm flipH="1">
              <a:off x="2257024" y="7810617"/>
              <a:ext cx="74521" cy="7452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99" name="Group 98"/>
            <p:cNvGrpSpPr>
              <a:grpSpLocks/>
            </p:cNvGrpSpPr>
            <p:nvPr/>
          </p:nvGrpSpPr>
          <p:grpSpPr bwMode="auto">
            <a:xfrm flipH="1">
              <a:off x="4262466" y="7235977"/>
              <a:ext cx="74521" cy="629288"/>
              <a:chOff x="3489" y="2499"/>
              <a:chExt cx="90" cy="760"/>
            </a:xfrm>
          </p:grpSpPr>
          <p:cxnSp>
            <p:nvCxnSpPr>
              <p:cNvPr id="122" name="Line 2369"/>
              <p:cNvCxnSpPr/>
              <p:nvPr/>
            </p:nvCxnSpPr>
            <p:spPr bwMode="auto">
              <a:xfrm>
                <a:off x="3579" y="2499"/>
                <a:ext cx="0" cy="7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23" name="Line 2370"/>
              <p:cNvCxnSpPr/>
              <p:nvPr/>
            </p:nvCxnSpPr>
            <p:spPr bwMode="auto">
              <a:xfrm flipH="1">
                <a:off x="3489" y="2505"/>
                <a:ext cx="90" cy="9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24" name="Line 2371"/>
              <p:cNvCxnSpPr/>
              <p:nvPr/>
            </p:nvCxnSpPr>
            <p:spPr bwMode="auto">
              <a:xfrm flipH="1">
                <a:off x="3489" y="2637"/>
                <a:ext cx="90" cy="9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25" name="Line 2372"/>
              <p:cNvCxnSpPr/>
              <p:nvPr/>
            </p:nvCxnSpPr>
            <p:spPr bwMode="auto">
              <a:xfrm flipH="1">
                <a:off x="3489" y="2770"/>
                <a:ext cx="90" cy="9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26" name="Line 2373"/>
              <p:cNvCxnSpPr/>
              <p:nvPr/>
            </p:nvCxnSpPr>
            <p:spPr bwMode="auto">
              <a:xfrm flipH="1">
                <a:off x="3489" y="2903"/>
                <a:ext cx="90" cy="9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27" name="Line 2374"/>
              <p:cNvCxnSpPr/>
              <p:nvPr/>
            </p:nvCxnSpPr>
            <p:spPr bwMode="auto">
              <a:xfrm flipH="1">
                <a:off x="3489" y="3036"/>
                <a:ext cx="90" cy="9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28" name="Line 2375"/>
              <p:cNvCxnSpPr/>
              <p:nvPr/>
            </p:nvCxnSpPr>
            <p:spPr bwMode="auto">
              <a:xfrm flipH="1">
                <a:off x="3489" y="3169"/>
                <a:ext cx="90" cy="9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100" name="Rectangle 99"/>
            <p:cNvSpPr>
              <a:spLocks noChangeArrowheads="1"/>
            </p:cNvSpPr>
            <p:nvPr/>
          </p:nvSpPr>
          <p:spPr bwMode="auto">
            <a:xfrm>
              <a:off x="2819243" y="8236215"/>
              <a:ext cx="476934" cy="237639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121920" tIns="60960" rIns="121920" bIns="6096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AutoShape 2377"/>
            <p:cNvSpPr>
              <a:spLocks noChangeArrowheads="1"/>
            </p:cNvSpPr>
            <p:nvPr/>
          </p:nvSpPr>
          <p:spPr bwMode="auto">
            <a:xfrm rot="16200000">
              <a:off x="3413755" y="8116981"/>
              <a:ext cx="238467" cy="476934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121920" tIns="60960" rIns="121920" bIns="6096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2" name="AutoShape 2378"/>
            <p:cNvSpPr>
              <a:spLocks noChangeArrowheads="1"/>
            </p:cNvSpPr>
            <p:nvPr/>
          </p:nvSpPr>
          <p:spPr bwMode="auto">
            <a:xfrm rot="5400000" flipH="1">
              <a:off x="2460715" y="8116981"/>
              <a:ext cx="238467" cy="476934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121920" tIns="60960" rIns="121920" bIns="6096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3" name="Rectangle 102"/>
            <p:cNvSpPr>
              <a:spLocks noChangeArrowheads="1"/>
            </p:cNvSpPr>
            <p:nvPr/>
          </p:nvSpPr>
          <p:spPr bwMode="auto">
            <a:xfrm>
              <a:off x="3773940" y="8295832"/>
              <a:ext cx="496807" cy="118406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121920" tIns="60960" rIns="121920" bIns="6096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4" name="Line 2380"/>
            <p:cNvCxnSpPr/>
            <p:nvPr/>
          </p:nvCxnSpPr>
          <p:spPr bwMode="auto">
            <a:xfrm>
              <a:off x="4273230" y="8352964"/>
              <a:ext cx="39164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5" name="Text Box 2381"/>
            <p:cNvSpPr txBox="1">
              <a:spLocks noChangeArrowheads="1"/>
            </p:cNvSpPr>
            <p:nvPr/>
          </p:nvSpPr>
          <p:spPr bwMode="auto">
            <a:xfrm>
              <a:off x="4356032" y="8162522"/>
              <a:ext cx="161462" cy="1920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algn="just">
                <a:tabLst>
                  <a:tab pos="304792" algn="l"/>
                </a:tabLst>
              </a:pPr>
              <a:r>
                <a:rPr lang="en-US" sz="1100" i="1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endParaRPr lang="en-US" sz="11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6" name="Line 2382"/>
            <p:cNvCxnSpPr/>
            <p:nvPr/>
          </p:nvCxnSpPr>
          <p:spPr bwMode="auto">
            <a:xfrm>
              <a:off x="2820899" y="8360416"/>
              <a:ext cx="11840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7" name="Line 2383"/>
            <p:cNvCxnSpPr/>
            <p:nvPr/>
          </p:nvCxnSpPr>
          <p:spPr bwMode="auto">
            <a:xfrm>
              <a:off x="2898732" y="8360416"/>
              <a:ext cx="11840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8" name="Line 2384"/>
            <p:cNvCxnSpPr/>
            <p:nvPr/>
          </p:nvCxnSpPr>
          <p:spPr bwMode="auto">
            <a:xfrm>
              <a:off x="2976565" y="8360416"/>
              <a:ext cx="11840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9" name="Line 2385"/>
            <p:cNvCxnSpPr/>
            <p:nvPr/>
          </p:nvCxnSpPr>
          <p:spPr bwMode="auto">
            <a:xfrm>
              <a:off x="3054398" y="8360416"/>
              <a:ext cx="11840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0" name="Line 2386"/>
            <p:cNvCxnSpPr/>
            <p:nvPr/>
          </p:nvCxnSpPr>
          <p:spPr bwMode="auto">
            <a:xfrm>
              <a:off x="3132231" y="8360416"/>
              <a:ext cx="11840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1" name="Line 2387"/>
            <p:cNvCxnSpPr/>
            <p:nvPr/>
          </p:nvCxnSpPr>
          <p:spPr bwMode="auto">
            <a:xfrm>
              <a:off x="3209236" y="8360416"/>
              <a:ext cx="11840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2" name="Text Box 2388"/>
            <p:cNvSpPr txBox="1">
              <a:spLocks noChangeArrowheads="1"/>
            </p:cNvSpPr>
            <p:nvPr/>
          </p:nvSpPr>
          <p:spPr bwMode="auto">
            <a:xfrm>
              <a:off x="2884656" y="8028384"/>
              <a:ext cx="341140" cy="220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algn="just">
                <a:tabLst>
                  <a:tab pos="304792" algn="l"/>
                </a:tabLst>
              </a:pPr>
              <a:r>
                <a:rPr lang="en-US" sz="1100" i="1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sz="110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n-US" sz="1100" i="1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US" sz="110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</p:txBody>
        </p:sp>
        <p:cxnSp>
          <p:nvCxnSpPr>
            <p:cNvPr id="113" name="Line 2389"/>
            <p:cNvCxnSpPr/>
            <p:nvPr/>
          </p:nvCxnSpPr>
          <p:spPr bwMode="auto">
            <a:xfrm>
              <a:off x="2338169" y="8068956"/>
              <a:ext cx="0" cy="59616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4" name="Line 2390"/>
            <p:cNvCxnSpPr/>
            <p:nvPr/>
          </p:nvCxnSpPr>
          <p:spPr bwMode="auto">
            <a:xfrm flipH="1">
              <a:off x="2263648" y="8073925"/>
              <a:ext cx="74521" cy="7452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5" name="Line 2391"/>
            <p:cNvCxnSpPr/>
            <p:nvPr/>
          </p:nvCxnSpPr>
          <p:spPr bwMode="auto">
            <a:xfrm flipH="1">
              <a:off x="2263648" y="8183222"/>
              <a:ext cx="74521" cy="7452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6" name="Line 2392"/>
            <p:cNvCxnSpPr/>
            <p:nvPr/>
          </p:nvCxnSpPr>
          <p:spPr bwMode="auto">
            <a:xfrm flipH="1">
              <a:off x="2263648" y="8293348"/>
              <a:ext cx="74521" cy="7452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7" name="Line 2393"/>
            <p:cNvCxnSpPr/>
            <p:nvPr/>
          </p:nvCxnSpPr>
          <p:spPr bwMode="auto">
            <a:xfrm flipH="1">
              <a:off x="2263648" y="8403473"/>
              <a:ext cx="74521" cy="7452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8" name="Line 2394"/>
            <p:cNvCxnSpPr/>
            <p:nvPr/>
          </p:nvCxnSpPr>
          <p:spPr bwMode="auto">
            <a:xfrm flipH="1">
              <a:off x="2263648" y="8513598"/>
              <a:ext cx="74521" cy="7452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9" name="Line 2395"/>
            <p:cNvCxnSpPr/>
            <p:nvPr/>
          </p:nvCxnSpPr>
          <p:spPr bwMode="auto">
            <a:xfrm flipH="1">
              <a:off x="2263648" y="8623724"/>
              <a:ext cx="74521" cy="7452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0" name="Text Box 2396"/>
            <p:cNvSpPr txBox="1">
              <a:spLocks noChangeArrowheads="1"/>
            </p:cNvSpPr>
            <p:nvPr/>
          </p:nvSpPr>
          <p:spPr bwMode="auto">
            <a:xfrm>
              <a:off x="2420142" y="7789917"/>
              <a:ext cx="2068371" cy="2310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algn="just">
                <a:tabLst>
                  <a:tab pos="304792" algn="l"/>
                </a:tabLst>
              </a:pPr>
              <a:r>
                <a:rPr lang="en-US" sz="110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Statically indeterminate</a:t>
              </a:r>
            </a:p>
          </p:txBody>
        </p:sp>
        <p:sp>
          <p:nvSpPr>
            <p:cNvPr id="121" name="Text Box 2397"/>
            <p:cNvSpPr txBox="1">
              <a:spLocks noChangeArrowheads="1"/>
            </p:cNvSpPr>
            <p:nvPr/>
          </p:nvSpPr>
          <p:spPr bwMode="auto">
            <a:xfrm>
              <a:off x="2420142" y="8583979"/>
              <a:ext cx="1844808" cy="1920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algn="just">
                <a:tabLst>
                  <a:tab pos="304792" algn="l"/>
                </a:tabLst>
              </a:pPr>
              <a:r>
                <a:rPr lang="en-US" sz="110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Statically determinate</a:t>
              </a:r>
            </a:p>
          </p:txBody>
        </p:sp>
      </p:grpSp>
      <p:sp>
        <p:nvSpPr>
          <p:cNvPr id="129" name="TextBox 128"/>
          <p:cNvSpPr txBox="1"/>
          <p:nvPr/>
        </p:nvSpPr>
        <p:spPr>
          <a:xfrm>
            <a:off x="109083" y="7636513"/>
            <a:ext cx="8178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1.4</a:t>
            </a:r>
          </a:p>
        </p:txBody>
      </p:sp>
    </p:spTree>
    <p:extLst>
      <p:ext uri="{BB962C8B-B14F-4D97-AF65-F5344CB8AC3E}">
        <p14:creationId xmlns:p14="http://schemas.microsoft.com/office/powerpoint/2010/main" val="7534288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1832605" y="332418"/>
            <a:ext cx="2916560" cy="1884999"/>
            <a:chOff x="1832605" y="332418"/>
            <a:chExt cx="2916560" cy="1884999"/>
          </a:xfrm>
        </p:grpSpPr>
        <p:sp>
          <p:nvSpPr>
            <p:cNvPr id="3" name="Freeform 2"/>
            <p:cNvSpPr>
              <a:spLocks/>
            </p:cNvSpPr>
            <p:nvPr/>
          </p:nvSpPr>
          <p:spPr bwMode="auto">
            <a:xfrm>
              <a:off x="3609975" y="551498"/>
              <a:ext cx="621030" cy="91440"/>
            </a:xfrm>
            <a:custGeom>
              <a:avLst/>
              <a:gdLst>
                <a:gd name="T0" fmla="*/ 0 w 978"/>
                <a:gd name="T1" fmla="*/ 96 h 144"/>
                <a:gd name="T2" fmla="*/ 378 w 978"/>
                <a:gd name="T3" fmla="*/ 96 h 144"/>
                <a:gd name="T4" fmla="*/ 378 w 978"/>
                <a:gd name="T5" fmla="*/ 0 h 144"/>
                <a:gd name="T6" fmla="*/ 426 w 978"/>
                <a:gd name="T7" fmla="*/ 144 h 144"/>
                <a:gd name="T8" fmla="*/ 426 w 978"/>
                <a:gd name="T9" fmla="*/ 0 h 144"/>
                <a:gd name="T10" fmla="*/ 468 w 978"/>
                <a:gd name="T11" fmla="*/ 144 h 144"/>
                <a:gd name="T12" fmla="*/ 468 w 978"/>
                <a:gd name="T13" fmla="*/ 0 h 144"/>
                <a:gd name="T14" fmla="*/ 508 w 978"/>
                <a:gd name="T15" fmla="*/ 144 h 144"/>
                <a:gd name="T16" fmla="*/ 510 w 978"/>
                <a:gd name="T17" fmla="*/ 0 h 144"/>
                <a:gd name="T18" fmla="*/ 552 w 978"/>
                <a:gd name="T19" fmla="*/ 144 h 144"/>
                <a:gd name="T20" fmla="*/ 552 w 978"/>
                <a:gd name="T21" fmla="*/ 0 h 144"/>
                <a:gd name="T22" fmla="*/ 594 w 978"/>
                <a:gd name="T23" fmla="*/ 144 h 144"/>
                <a:gd name="T24" fmla="*/ 594 w 978"/>
                <a:gd name="T25" fmla="*/ 6 h 144"/>
                <a:gd name="T26" fmla="*/ 625 w 978"/>
                <a:gd name="T27" fmla="*/ 101 h 144"/>
                <a:gd name="T28" fmla="*/ 978 w 978"/>
                <a:gd name="T29" fmla="*/ 101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978" h="144">
                  <a:moveTo>
                    <a:pt x="0" y="96"/>
                  </a:moveTo>
                  <a:lnTo>
                    <a:pt x="378" y="96"/>
                  </a:lnTo>
                  <a:lnTo>
                    <a:pt x="378" y="0"/>
                  </a:lnTo>
                  <a:lnTo>
                    <a:pt x="426" y="144"/>
                  </a:lnTo>
                  <a:lnTo>
                    <a:pt x="426" y="0"/>
                  </a:lnTo>
                  <a:lnTo>
                    <a:pt x="468" y="144"/>
                  </a:lnTo>
                  <a:lnTo>
                    <a:pt x="468" y="0"/>
                  </a:lnTo>
                  <a:lnTo>
                    <a:pt x="508" y="144"/>
                  </a:lnTo>
                  <a:lnTo>
                    <a:pt x="510" y="0"/>
                  </a:lnTo>
                  <a:lnTo>
                    <a:pt x="552" y="144"/>
                  </a:lnTo>
                  <a:lnTo>
                    <a:pt x="552" y="0"/>
                  </a:lnTo>
                  <a:lnTo>
                    <a:pt x="594" y="144"/>
                  </a:lnTo>
                  <a:lnTo>
                    <a:pt x="594" y="6"/>
                  </a:lnTo>
                  <a:lnTo>
                    <a:pt x="625" y="101"/>
                  </a:lnTo>
                  <a:lnTo>
                    <a:pt x="978" y="101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4" name="Freeform 3"/>
            <p:cNvSpPr>
              <a:spLocks/>
            </p:cNvSpPr>
            <p:nvPr/>
          </p:nvSpPr>
          <p:spPr bwMode="auto">
            <a:xfrm>
              <a:off x="2333625" y="551498"/>
              <a:ext cx="621030" cy="91440"/>
            </a:xfrm>
            <a:custGeom>
              <a:avLst/>
              <a:gdLst>
                <a:gd name="T0" fmla="*/ 0 w 978"/>
                <a:gd name="T1" fmla="*/ 96 h 144"/>
                <a:gd name="T2" fmla="*/ 378 w 978"/>
                <a:gd name="T3" fmla="*/ 96 h 144"/>
                <a:gd name="T4" fmla="*/ 378 w 978"/>
                <a:gd name="T5" fmla="*/ 0 h 144"/>
                <a:gd name="T6" fmla="*/ 426 w 978"/>
                <a:gd name="T7" fmla="*/ 144 h 144"/>
                <a:gd name="T8" fmla="*/ 426 w 978"/>
                <a:gd name="T9" fmla="*/ 0 h 144"/>
                <a:gd name="T10" fmla="*/ 468 w 978"/>
                <a:gd name="T11" fmla="*/ 144 h 144"/>
                <a:gd name="T12" fmla="*/ 468 w 978"/>
                <a:gd name="T13" fmla="*/ 0 h 144"/>
                <a:gd name="T14" fmla="*/ 508 w 978"/>
                <a:gd name="T15" fmla="*/ 144 h 144"/>
                <a:gd name="T16" fmla="*/ 510 w 978"/>
                <a:gd name="T17" fmla="*/ 0 h 144"/>
                <a:gd name="T18" fmla="*/ 552 w 978"/>
                <a:gd name="T19" fmla="*/ 144 h 144"/>
                <a:gd name="T20" fmla="*/ 552 w 978"/>
                <a:gd name="T21" fmla="*/ 0 h 144"/>
                <a:gd name="T22" fmla="*/ 594 w 978"/>
                <a:gd name="T23" fmla="*/ 144 h 144"/>
                <a:gd name="T24" fmla="*/ 594 w 978"/>
                <a:gd name="T25" fmla="*/ 6 h 144"/>
                <a:gd name="T26" fmla="*/ 625 w 978"/>
                <a:gd name="T27" fmla="*/ 101 h 144"/>
                <a:gd name="T28" fmla="*/ 978 w 978"/>
                <a:gd name="T29" fmla="*/ 101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978" h="144">
                  <a:moveTo>
                    <a:pt x="0" y="96"/>
                  </a:moveTo>
                  <a:lnTo>
                    <a:pt x="378" y="96"/>
                  </a:lnTo>
                  <a:lnTo>
                    <a:pt x="378" y="0"/>
                  </a:lnTo>
                  <a:lnTo>
                    <a:pt x="426" y="144"/>
                  </a:lnTo>
                  <a:lnTo>
                    <a:pt x="426" y="0"/>
                  </a:lnTo>
                  <a:lnTo>
                    <a:pt x="468" y="144"/>
                  </a:lnTo>
                  <a:lnTo>
                    <a:pt x="468" y="0"/>
                  </a:lnTo>
                  <a:lnTo>
                    <a:pt x="508" y="144"/>
                  </a:lnTo>
                  <a:lnTo>
                    <a:pt x="510" y="0"/>
                  </a:lnTo>
                  <a:lnTo>
                    <a:pt x="552" y="144"/>
                  </a:lnTo>
                  <a:lnTo>
                    <a:pt x="552" y="0"/>
                  </a:lnTo>
                  <a:lnTo>
                    <a:pt x="594" y="144"/>
                  </a:lnTo>
                  <a:lnTo>
                    <a:pt x="594" y="6"/>
                  </a:lnTo>
                  <a:lnTo>
                    <a:pt x="625" y="101"/>
                  </a:lnTo>
                  <a:lnTo>
                    <a:pt x="978" y="101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5" name="Text Box 1500"/>
            <p:cNvSpPr txBox="1">
              <a:spLocks noChangeArrowheads="1"/>
            </p:cNvSpPr>
            <p:nvPr/>
          </p:nvSpPr>
          <p:spPr bwMode="auto">
            <a:xfrm>
              <a:off x="2508885" y="376238"/>
              <a:ext cx="228600" cy="182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k</a:t>
              </a:r>
              <a:r>
                <a:rPr lang="en-US" sz="1100" baseline="30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(1)</a:t>
              </a:r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2242185" y="332418"/>
              <a:ext cx="90805" cy="1623060"/>
            </a:xfrm>
            <a:prstGeom prst="rect">
              <a:avLst/>
            </a:prstGeom>
            <a:solidFill>
              <a:srgbClr val="C0C0C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3103245" y="1355408"/>
              <a:ext cx="90805" cy="647700"/>
            </a:xfrm>
            <a:prstGeom prst="rect">
              <a:avLst/>
            </a:prstGeom>
            <a:solidFill>
              <a:srgbClr val="C0C0C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4231005" y="524828"/>
              <a:ext cx="90805" cy="647700"/>
            </a:xfrm>
            <a:prstGeom prst="rect">
              <a:avLst/>
            </a:prstGeom>
            <a:solidFill>
              <a:srgbClr val="C0C0C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2" name="Rectangle 11" descr="Dark upward diagonal"/>
            <p:cNvSpPr>
              <a:spLocks noChangeArrowheads="1"/>
            </p:cNvSpPr>
            <p:nvPr/>
          </p:nvSpPr>
          <p:spPr bwMode="auto">
            <a:xfrm>
              <a:off x="2920365" y="380048"/>
              <a:ext cx="90805" cy="529590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3" name="Rectangle 12" descr="Dark upward diagonal"/>
            <p:cNvSpPr>
              <a:spLocks noChangeArrowheads="1"/>
            </p:cNvSpPr>
            <p:nvPr/>
          </p:nvSpPr>
          <p:spPr bwMode="auto">
            <a:xfrm>
              <a:off x="3549015" y="380048"/>
              <a:ext cx="90805" cy="529590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cxnSp>
          <p:nvCxnSpPr>
            <p:cNvPr id="14" name="Line 1509"/>
            <p:cNvCxnSpPr/>
            <p:nvPr/>
          </p:nvCxnSpPr>
          <p:spPr bwMode="auto">
            <a:xfrm>
              <a:off x="2287905" y="1951665"/>
              <a:ext cx="0" cy="2057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" name="Line 1510"/>
            <p:cNvCxnSpPr/>
            <p:nvPr/>
          </p:nvCxnSpPr>
          <p:spPr bwMode="auto">
            <a:xfrm>
              <a:off x="2287905" y="2054535"/>
              <a:ext cx="2590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" name="Line 1511"/>
            <p:cNvCxnSpPr/>
            <p:nvPr/>
          </p:nvCxnSpPr>
          <p:spPr bwMode="auto">
            <a:xfrm>
              <a:off x="3145155" y="2011677"/>
              <a:ext cx="0" cy="2057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" name="Line 1512"/>
            <p:cNvCxnSpPr/>
            <p:nvPr/>
          </p:nvCxnSpPr>
          <p:spPr bwMode="auto">
            <a:xfrm>
              <a:off x="3145155" y="2114547"/>
              <a:ext cx="2590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" name="Line 1513"/>
            <p:cNvCxnSpPr/>
            <p:nvPr/>
          </p:nvCxnSpPr>
          <p:spPr bwMode="auto">
            <a:xfrm>
              <a:off x="4276725" y="1178238"/>
              <a:ext cx="0" cy="2057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" name="Line 1514"/>
            <p:cNvCxnSpPr/>
            <p:nvPr/>
          </p:nvCxnSpPr>
          <p:spPr bwMode="auto">
            <a:xfrm>
              <a:off x="4276725" y="1281108"/>
              <a:ext cx="2590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" name="Text Box 1515"/>
            <p:cNvSpPr txBox="1">
              <a:spLocks noChangeArrowheads="1"/>
            </p:cNvSpPr>
            <p:nvPr/>
          </p:nvSpPr>
          <p:spPr bwMode="auto">
            <a:xfrm>
              <a:off x="2535555" y="1944045"/>
              <a:ext cx="228600" cy="182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u</a:t>
              </a:r>
              <a:r>
                <a:rPr lang="en-US" sz="1100" baseline="-25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1" name="Text Box 1516"/>
            <p:cNvSpPr txBox="1">
              <a:spLocks noChangeArrowheads="1"/>
            </p:cNvSpPr>
            <p:nvPr/>
          </p:nvSpPr>
          <p:spPr bwMode="auto">
            <a:xfrm>
              <a:off x="3388995" y="2011677"/>
              <a:ext cx="228600" cy="182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u</a:t>
              </a:r>
              <a:r>
                <a:rPr lang="en-US" sz="1100" baseline="-25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2" name="Text Box 1517"/>
            <p:cNvSpPr txBox="1">
              <a:spLocks noChangeArrowheads="1"/>
            </p:cNvSpPr>
            <p:nvPr/>
          </p:nvSpPr>
          <p:spPr bwMode="auto">
            <a:xfrm>
              <a:off x="4520565" y="1170618"/>
              <a:ext cx="228600" cy="182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u</a:t>
              </a:r>
              <a:r>
                <a:rPr lang="en-US" sz="1100" baseline="-25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3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3" name="AutoShape 1518"/>
            <p:cNvSpPr>
              <a:spLocks noChangeArrowheads="1"/>
            </p:cNvSpPr>
            <p:nvPr/>
          </p:nvSpPr>
          <p:spPr bwMode="auto">
            <a:xfrm>
              <a:off x="3194685" y="1644966"/>
              <a:ext cx="365760" cy="106680"/>
            </a:xfrm>
            <a:prstGeom prst="rightArrow">
              <a:avLst>
                <a:gd name="adj1" fmla="val 50000"/>
                <a:gd name="adj2" fmla="val 85714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24" name="AutoShape 1519"/>
            <p:cNvSpPr>
              <a:spLocks noChangeArrowheads="1"/>
            </p:cNvSpPr>
            <p:nvPr/>
          </p:nvSpPr>
          <p:spPr bwMode="auto">
            <a:xfrm>
              <a:off x="4322445" y="787720"/>
              <a:ext cx="365760" cy="106680"/>
            </a:xfrm>
            <a:prstGeom prst="rightArrow">
              <a:avLst>
                <a:gd name="adj1" fmla="val 50000"/>
                <a:gd name="adj2" fmla="val 85714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25" name="AutoShape 1520"/>
            <p:cNvSpPr>
              <a:spLocks noChangeArrowheads="1"/>
            </p:cNvSpPr>
            <p:nvPr/>
          </p:nvSpPr>
          <p:spPr bwMode="auto">
            <a:xfrm>
              <a:off x="1832605" y="1060128"/>
              <a:ext cx="365760" cy="106680"/>
            </a:xfrm>
            <a:prstGeom prst="rightArrow">
              <a:avLst>
                <a:gd name="adj1" fmla="val 50000"/>
                <a:gd name="adj2" fmla="val 85714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26" name="Text Box 1521"/>
            <p:cNvSpPr txBox="1">
              <a:spLocks noChangeArrowheads="1"/>
            </p:cNvSpPr>
            <p:nvPr/>
          </p:nvSpPr>
          <p:spPr bwMode="auto">
            <a:xfrm>
              <a:off x="1895475" y="905824"/>
              <a:ext cx="228600" cy="182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</a:t>
              </a:r>
              <a:r>
                <a:rPr lang="en-US" sz="1100" baseline="-25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7" name="Text Box 1522"/>
            <p:cNvSpPr txBox="1">
              <a:spLocks noChangeArrowheads="1"/>
            </p:cNvSpPr>
            <p:nvPr/>
          </p:nvSpPr>
          <p:spPr bwMode="auto">
            <a:xfrm>
              <a:off x="3263265" y="1473516"/>
              <a:ext cx="228600" cy="182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</a:t>
              </a:r>
              <a:r>
                <a:rPr lang="en-US" sz="1100" baseline="-25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8" name="Text Box 1523"/>
            <p:cNvSpPr txBox="1">
              <a:spLocks noChangeArrowheads="1"/>
            </p:cNvSpPr>
            <p:nvPr/>
          </p:nvSpPr>
          <p:spPr bwMode="auto">
            <a:xfrm>
              <a:off x="4379595" y="616270"/>
              <a:ext cx="228600" cy="182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</a:t>
              </a:r>
              <a:r>
                <a:rPr lang="en-US" sz="1100" baseline="-25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3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2326005" y="1637346"/>
              <a:ext cx="773430" cy="91440"/>
            </a:xfrm>
            <a:custGeom>
              <a:avLst/>
              <a:gdLst>
                <a:gd name="T0" fmla="*/ 0 w 1218"/>
                <a:gd name="T1" fmla="*/ 90 h 144"/>
                <a:gd name="T2" fmla="*/ 516 w 1218"/>
                <a:gd name="T3" fmla="*/ 96 h 144"/>
                <a:gd name="T4" fmla="*/ 516 w 1218"/>
                <a:gd name="T5" fmla="*/ 0 h 144"/>
                <a:gd name="T6" fmla="*/ 564 w 1218"/>
                <a:gd name="T7" fmla="*/ 144 h 144"/>
                <a:gd name="T8" fmla="*/ 564 w 1218"/>
                <a:gd name="T9" fmla="*/ 0 h 144"/>
                <a:gd name="T10" fmla="*/ 606 w 1218"/>
                <a:gd name="T11" fmla="*/ 144 h 144"/>
                <a:gd name="T12" fmla="*/ 606 w 1218"/>
                <a:gd name="T13" fmla="*/ 0 h 144"/>
                <a:gd name="T14" fmla="*/ 646 w 1218"/>
                <a:gd name="T15" fmla="*/ 144 h 144"/>
                <a:gd name="T16" fmla="*/ 648 w 1218"/>
                <a:gd name="T17" fmla="*/ 0 h 144"/>
                <a:gd name="T18" fmla="*/ 690 w 1218"/>
                <a:gd name="T19" fmla="*/ 144 h 144"/>
                <a:gd name="T20" fmla="*/ 690 w 1218"/>
                <a:gd name="T21" fmla="*/ 0 h 144"/>
                <a:gd name="T22" fmla="*/ 732 w 1218"/>
                <a:gd name="T23" fmla="*/ 144 h 144"/>
                <a:gd name="T24" fmla="*/ 732 w 1218"/>
                <a:gd name="T25" fmla="*/ 6 h 144"/>
                <a:gd name="T26" fmla="*/ 763 w 1218"/>
                <a:gd name="T27" fmla="*/ 101 h 144"/>
                <a:gd name="T28" fmla="*/ 1218 w 1218"/>
                <a:gd name="T29" fmla="*/ 96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18" h="144">
                  <a:moveTo>
                    <a:pt x="0" y="90"/>
                  </a:moveTo>
                  <a:lnTo>
                    <a:pt x="516" y="96"/>
                  </a:lnTo>
                  <a:lnTo>
                    <a:pt x="516" y="0"/>
                  </a:lnTo>
                  <a:lnTo>
                    <a:pt x="564" y="144"/>
                  </a:lnTo>
                  <a:lnTo>
                    <a:pt x="564" y="0"/>
                  </a:lnTo>
                  <a:lnTo>
                    <a:pt x="606" y="144"/>
                  </a:lnTo>
                  <a:lnTo>
                    <a:pt x="606" y="0"/>
                  </a:lnTo>
                  <a:lnTo>
                    <a:pt x="646" y="144"/>
                  </a:lnTo>
                  <a:lnTo>
                    <a:pt x="648" y="0"/>
                  </a:lnTo>
                  <a:lnTo>
                    <a:pt x="690" y="144"/>
                  </a:lnTo>
                  <a:lnTo>
                    <a:pt x="690" y="0"/>
                  </a:lnTo>
                  <a:lnTo>
                    <a:pt x="732" y="144"/>
                  </a:lnTo>
                  <a:lnTo>
                    <a:pt x="732" y="6"/>
                  </a:lnTo>
                  <a:lnTo>
                    <a:pt x="763" y="101"/>
                  </a:lnTo>
                  <a:lnTo>
                    <a:pt x="1218" y="96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2329815" y="1042988"/>
              <a:ext cx="1897380" cy="91440"/>
            </a:xfrm>
            <a:custGeom>
              <a:avLst/>
              <a:gdLst>
                <a:gd name="T0" fmla="*/ 0 w 2988"/>
                <a:gd name="T1" fmla="*/ 96 h 144"/>
                <a:gd name="T2" fmla="*/ 1392 w 2988"/>
                <a:gd name="T3" fmla="*/ 96 h 144"/>
                <a:gd name="T4" fmla="*/ 1392 w 2988"/>
                <a:gd name="T5" fmla="*/ 0 h 144"/>
                <a:gd name="T6" fmla="*/ 1440 w 2988"/>
                <a:gd name="T7" fmla="*/ 144 h 144"/>
                <a:gd name="T8" fmla="*/ 1440 w 2988"/>
                <a:gd name="T9" fmla="*/ 0 h 144"/>
                <a:gd name="T10" fmla="*/ 1482 w 2988"/>
                <a:gd name="T11" fmla="*/ 144 h 144"/>
                <a:gd name="T12" fmla="*/ 1482 w 2988"/>
                <a:gd name="T13" fmla="*/ 0 h 144"/>
                <a:gd name="T14" fmla="*/ 1522 w 2988"/>
                <a:gd name="T15" fmla="*/ 144 h 144"/>
                <a:gd name="T16" fmla="*/ 1524 w 2988"/>
                <a:gd name="T17" fmla="*/ 0 h 144"/>
                <a:gd name="T18" fmla="*/ 1566 w 2988"/>
                <a:gd name="T19" fmla="*/ 144 h 144"/>
                <a:gd name="T20" fmla="*/ 1566 w 2988"/>
                <a:gd name="T21" fmla="*/ 0 h 144"/>
                <a:gd name="T22" fmla="*/ 1608 w 2988"/>
                <a:gd name="T23" fmla="*/ 144 h 144"/>
                <a:gd name="T24" fmla="*/ 1608 w 2988"/>
                <a:gd name="T25" fmla="*/ 6 h 144"/>
                <a:gd name="T26" fmla="*/ 1639 w 2988"/>
                <a:gd name="T27" fmla="*/ 101 h 144"/>
                <a:gd name="T28" fmla="*/ 2988 w 2988"/>
                <a:gd name="T29" fmla="*/ 102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88" h="144">
                  <a:moveTo>
                    <a:pt x="0" y="96"/>
                  </a:moveTo>
                  <a:lnTo>
                    <a:pt x="1392" y="96"/>
                  </a:lnTo>
                  <a:lnTo>
                    <a:pt x="1392" y="0"/>
                  </a:lnTo>
                  <a:lnTo>
                    <a:pt x="1440" y="144"/>
                  </a:lnTo>
                  <a:lnTo>
                    <a:pt x="1440" y="0"/>
                  </a:lnTo>
                  <a:lnTo>
                    <a:pt x="1482" y="144"/>
                  </a:lnTo>
                  <a:lnTo>
                    <a:pt x="1482" y="0"/>
                  </a:lnTo>
                  <a:lnTo>
                    <a:pt x="1522" y="144"/>
                  </a:lnTo>
                  <a:lnTo>
                    <a:pt x="1524" y="0"/>
                  </a:lnTo>
                  <a:lnTo>
                    <a:pt x="1566" y="144"/>
                  </a:lnTo>
                  <a:lnTo>
                    <a:pt x="1566" y="0"/>
                  </a:lnTo>
                  <a:lnTo>
                    <a:pt x="1608" y="144"/>
                  </a:lnTo>
                  <a:lnTo>
                    <a:pt x="1608" y="6"/>
                  </a:lnTo>
                  <a:lnTo>
                    <a:pt x="1639" y="101"/>
                  </a:lnTo>
                  <a:lnTo>
                    <a:pt x="2988" y="102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31" name="Text Box 1500"/>
            <p:cNvSpPr txBox="1">
              <a:spLocks noChangeArrowheads="1"/>
            </p:cNvSpPr>
            <p:nvPr/>
          </p:nvSpPr>
          <p:spPr bwMode="auto">
            <a:xfrm>
              <a:off x="3799840" y="381002"/>
              <a:ext cx="228600" cy="182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k</a:t>
              </a:r>
              <a:r>
                <a:rPr lang="en-US" sz="1100" baseline="30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(2)</a:t>
              </a:r>
            </a:p>
          </p:txBody>
        </p:sp>
        <p:sp>
          <p:nvSpPr>
            <p:cNvPr id="32" name="Text Box 1500"/>
            <p:cNvSpPr txBox="1">
              <a:spLocks noChangeArrowheads="1"/>
            </p:cNvSpPr>
            <p:nvPr/>
          </p:nvSpPr>
          <p:spPr bwMode="auto">
            <a:xfrm>
              <a:off x="3161030" y="861061"/>
              <a:ext cx="228600" cy="182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k</a:t>
              </a:r>
              <a:r>
                <a:rPr lang="en-US" sz="1100" baseline="30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(3)</a:t>
              </a:r>
            </a:p>
          </p:txBody>
        </p:sp>
        <p:sp>
          <p:nvSpPr>
            <p:cNvPr id="33" name="Text Box 1500"/>
            <p:cNvSpPr txBox="1">
              <a:spLocks noChangeArrowheads="1"/>
            </p:cNvSpPr>
            <p:nvPr/>
          </p:nvSpPr>
          <p:spPr bwMode="auto">
            <a:xfrm>
              <a:off x="2623185" y="1454466"/>
              <a:ext cx="228600" cy="182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k</a:t>
              </a:r>
              <a:r>
                <a:rPr lang="en-US" sz="1100" baseline="30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(4)</a:t>
              </a:r>
            </a:p>
          </p:txBody>
        </p:sp>
        <p:sp>
          <p:nvSpPr>
            <p:cNvPr id="34" name="Oval 33"/>
            <p:cNvSpPr>
              <a:spLocks noChangeAspect="1" noChangeArrowheads="1"/>
            </p:cNvSpPr>
            <p:nvPr/>
          </p:nvSpPr>
          <p:spPr bwMode="auto">
            <a:xfrm>
              <a:off x="2193290" y="1010730"/>
              <a:ext cx="185420" cy="18655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 anchorCtr="0"/>
            <a:lstStyle/>
            <a:p>
              <a:pPr algn="ctr"/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35" name="Oval 34"/>
            <p:cNvSpPr>
              <a:spLocks noChangeAspect="1" noChangeArrowheads="1"/>
            </p:cNvSpPr>
            <p:nvPr/>
          </p:nvSpPr>
          <p:spPr bwMode="auto">
            <a:xfrm>
              <a:off x="3063557" y="1606047"/>
              <a:ext cx="185420" cy="18655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 anchorCtr="0"/>
            <a:lstStyle/>
            <a:p>
              <a:pPr algn="ctr"/>
              <a:r>
                <a:rPr 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6" name="Oval 35"/>
            <p:cNvSpPr>
              <a:spLocks noChangeAspect="1" noChangeArrowheads="1"/>
            </p:cNvSpPr>
            <p:nvPr/>
          </p:nvSpPr>
          <p:spPr bwMode="auto">
            <a:xfrm>
              <a:off x="4194175" y="759276"/>
              <a:ext cx="185420" cy="18655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 anchorCtr="0"/>
            <a:lstStyle/>
            <a:p>
              <a:pPr algn="ctr"/>
              <a:r>
                <a:rPr 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5" name="Group 104"/>
          <p:cNvGrpSpPr/>
          <p:nvPr/>
        </p:nvGrpSpPr>
        <p:grpSpPr>
          <a:xfrm>
            <a:off x="1988254" y="2528893"/>
            <a:ext cx="2644688" cy="905797"/>
            <a:chOff x="1988254" y="2528893"/>
            <a:chExt cx="2644688" cy="905797"/>
          </a:xfrm>
        </p:grpSpPr>
        <p:cxnSp>
          <p:nvCxnSpPr>
            <p:cNvPr id="39" name="Line 2576"/>
            <p:cNvCxnSpPr>
              <a:cxnSpLocks noChangeShapeType="1"/>
            </p:cNvCxnSpPr>
            <p:nvPr/>
          </p:nvCxnSpPr>
          <p:spPr bwMode="auto">
            <a:xfrm>
              <a:off x="2202821" y="2634590"/>
              <a:ext cx="0" cy="8001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40" name="Group 39"/>
            <p:cNvGrpSpPr>
              <a:grpSpLocks/>
            </p:cNvGrpSpPr>
            <p:nvPr/>
          </p:nvGrpSpPr>
          <p:grpSpPr bwMode="auto">
            <a:xfrm>
              <a:off x="2741674" y="2739365"/>
              <a:ext cx="338104" cy="571500"/>
              <a:chOff x="5535" y="3675"/>
              <a:chExt cx="480" cy="900"/>
            </a:xfrm>
          </p:grpSpPr>
          <p:sp>
            <p:nvSpPr>
              <p:cNvPr id="88" name="Rectangle 87"/>
              <p:cNvSpPr>
                <a:spLocks noChangeArrowheads="1"/>
              </p:cNvSpPr>
              <p:nvPr/>
            </p:nvSpPr>
            <p:spPr bwMode="auto">
              <a:xfrm>
                <a:off x="5535" y="3675"/>
                <a:ext cx="480" cy="735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9" name="Oval 88"/>
              <p:cNvSpPr>
                <a:spLocks noChangeArrowheads="1"/>
              </p:cNvSpPr>
              <p:nvPr/>
            </p:nvSpPr>
            <p:spPr bwMode="auto">
              <a:xfrm>
                <a:off x="5550" y="4425"/>
                <a:ext cx="150" cy="150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0" name="Oval 89"/>
              <p:cNvSpPr>
                <a:spLocks noChangeArrowheads="1"/>
              </p:cNvSpPr>
              <p:nvPr/>
            </p:nvSpPr>
            <p:spPr bwMode="auto">
              <a:xfrm>
                <a:off x="5820" y="4425"/>
                <a:ext cx="150" cy="150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41" name="Group 40"/>
            <p:cNvGrpSpPr>
              <a:grpSpLocks/>
            </p:cNvGrpSpPr>
            <p:nvPr/>
          </p:nvGrpSpPr>
          <p:grpSpPr bwMode="auto">
            <a:xfrm>
              <a:off x="3629196" y="2739365"/>
              <a:ext cx="338104" cy="571500"/>
              <a:chOff x="5535" y="3675"/>
              <a:chExt cx="480" cy="900"/>
            </a:xfrm>
          </p:grpSpPr>
          <p:sp>
            <p:nvSpPr>
              <p:cNvPr id="85" name="Rectangle 84"/>
              <p:cNvSpPr>
                <a:spLocks noChangeArrowheads="1"/>
              </p:cNvSpPr>
              <p:nvPr/>
            </p:nvSpPr>
            <p:spPr bwMode="auto">
              <a:xfrm>
                <a:off x="5535" y="3675"/>
                <a:ext cx="480" cy="735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Oval 85"/>
              <p:cNvSpPr>
                <a:spLocks noChangeArrowheads="1"/>
              </p:cNvSpPr>
              <p:nvPr/>
            </p:nvSpPr>
            <p:spPr bwMode="auto">
              <a:xfrm>
                <a:off x="5550" y="4425"/>
                <a:ext cx="150" cy="150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7" name="Oval 86"/>
              <p:cNvSpPr>
                <a:spLocks noChangeArrowheads="1"/>
              </p:cNvSpPr>
              <p:nvPr/>
            </p:nvSpPr>
            <p:spPr bwMode="auto">
              <a:xfrm>
                <a:off x="5820" y="4425"/>
                <a:ext cx="150" cy="150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43" name="Group 42"/>
            <p:cNvGrpSpPr>
              <a:grpSpLocks/>
            </p:cNvGrpSpPr>
            <p:nvPr/>
          </p:nvGrpSpPr>
          <p:grpSpPr bwMode="auto">
            <a:xfrm>
              <a:off x="2202821" y="2939390"/>
              <a:ext cx="563506" cy="217170"/>
              <a:chOff x="4140" y="5520"/>
              <a:chExt cx="2340" cy="702"/>
            </a:xfrm>
          </p:grpSpPr>
          <p:grpSp>
            <p:nvGrpSpPr>
              <p:cNvPr id="75" name="Group 74"/>
              <p:cNvGrpSpPr>
                <a:grpSpLocks/>
              </p:cNvGrpSpPr>
              <p:nvPr/>
            </p:nvGrpSpPr>
            <p:grpSpPr bwMode="auto">
              <a:xfrm>
                <a:off x="4620" y="5520"/>
                <a:ext cx="720" cy="672"/>
                <a:chOff x="4620" y="5520"/>
                <a:chExt cx="720" cy="672"/>
              </a:xfrm>
            </p:grpSpPr>
            <p:sp>
              <p:nvSpPr>
                <p:cNvPr id="83" name="Freeform 82"/>
                <p:cNvSpPr>
                  <a:spLocks/>
                </p:cNvSpPr>
                <p:nvPr/>
              </p:nvSpPr>
              <p:spPr bwMode="auto">
                <a:xfrm>
                  <a:off x="4620" y="5520"/>
                  <a:ext cx="360" cy="672"/>
                </a:xfrm>
                <a:custGeom>
                  <a:avLst/>
                  <a:gdLst>
                    <a:gd name="T0" fmla="*/ 0 w 360"/>
                    <a:gd name="T1" fmla="*/ 0 h 672"/>
                    <a:gd name="T2" fmla="*/ 180 w 360"/>
                    <a:gd name="T3" fmla="*/ 672 h 672"/>
                    <a:gd name="T4" fmla="*/ 360 w 360"/>
                    <a:gd name="T5" fmla="*/ 0 h 6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60" h="672">
                      <a:moveTo>
                        <a:pt x="0" y="0"/>
                      </a:moveTo>
                      <a:lnTo>
                        <a:pt x="180" y="672"/>
                      </a:lnTo>
                      <a:lnTo>
                        <a:pt x="360" y="0"/>
                      </a:lnTo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84" name="Freeform 83"/>
                <p:cNvSpPr>
                  <a:spLocks/>
                </p:cNvSpPr>
                <p:nvPr/>
              </p:nvSpPr>
              <p:spPr bwMode="auto">
                <a:xfrm>
                  <a:off x="4980" y="5520"/>
                  <a:ext cx="360" cy="672"/>
                </a:xfrm>
                <a:custGeom>
                  <a:avLst/>
                  <a:gdLst>
                    <a:gd name="T0" fmla="*/ 0 w 360"/>
                    <a:gd name="T1" fmla="*/ 0 h 672"/>
                    <a:gd name="T2" fmla="*/ 180 w 360"/>
                    <a:gd name="T3" fmla="*/ 672 h 672"/>
                    <a:gd name="T4" fmla="*/ 360 w 360"/>
                    <a:gd name="T5" fmla="*/ 0 h 6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60" h="672">
                      <a:moveTo>
                        <a:pt x="0" y="0"/>
                      </a:moveTo>
                      <a:lnTo>
                        <a:pt x="180" y="672"/>
                      </a:lnTo>
                      <a:lnTo>
                        <a:pt x="360" y="0"/>
                      </a:lnTo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76" name="Group 75"/>
              <p:cNvGrpSpPr>
                <a:grpSpLocks/>
              </p:cNvGrpSpPr>
              <p:nvPr/>
            </p:nvGrpSpPr>
            <p:grpSpPr bwMode="auto">
              <a:xfrm>
                <a:off x="5340" y="5550"/>
                <a:ext cx="720" cy="672"/>
                <a:chOff x="4620" y="5520"/>
                <a:chExt cx="720" cy="672"/>
              </a:xfrm>
            </p:grpSpPr>
            <p:sp>
              <p:nvSpPr>
                <p:cNvPr id="81" name="Freeform 80"/>
                <p:cNvSpPr>
                  <a:spLocks/>
                </p:cNvSpPr>
                <p:nvPr/>
              </p:nvSpPr>
              <p:spPr bwMode="auto">
                <a:xfrm>
                  <a:off x="4620" y="5520"/>
                  <a:ext cx="360" cy="672"/>
                </a:xfrm>
                <a:custGeom>
                  <a:avLst/>
                  <a:gdLst>
                    <a:gd name="T0" fmla="*/ 0 w 360"/>
                    <a:gd name="T1" fmla="*/ 0 h 672"/>
                    <a:gd name="T2" fmla="*/ 180 w 360"/>
                    <a:gd name="T3" fmla="*/ 672 h 672"/>
                    <a:gd name="T4" fmla="*/ 360 w 360"/>
                    <a:gd name="T5" fmla="*/ 0 h 6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60" h="672">
                      <a:moveTo>
                        <a:pt x="0" y="0"/>
                      </a:moveTo>
                      <a:lnTo>
                        <a:pt x="180" y="672"/>
                      </a:lnTo>
                      <a:lnTo>
                        <a:pt x="360" y="0"/>
                      </a:lnTo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82" name="Freeform 81"/>
                <p:cNvSpPr>
                  <a:spLocks/>
                </p:cNvSpPr>
                <p:nvPr/>
              </p:nvSpPr>
              <p:spPr bwMode="auto">
                <a:xfrm>
                  <a:off x="4980" y="5520"/>
                  <a:ext cx="360" cy="672"/>
                </a:xfrm>
                <a:custGeom>
                  <a:avLst/>
                  <a:gdLst>
                    <a:gd name="T0" fmla="*/ 0 w 360"/>
                    <a:gd name="T1" fmla="*/ 0 h 672"/>
                    <a:gd name="T2" fmla="*/ 180 w 360"/>
                    <a:gd name="T3" fmla="*/ 672 h 672"/>
                    <a:gd name="T4" fmla="*/ 360 w 360"/>
                    <a:gd name="T5" fmla="*/ 0 h 6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60" h="672">
                      <a:moveTo>
                        <a:pt x="0" y="0"/>
                      </a:moveTo>
                      <a:lnTo>
                        <a:pt x="180" y="672"/>
                      </a:lnTo>
                      <a:lnTo>
                        <a:pt x="360" y="0"/>
                      </a:lnTo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cxnSp>
            <p:nvCxnSpPr>
              <p:cNvPr id="77" name="Line 2593"/>
              <p:cNvCxnSpPr>
                <a:cxnSpLocks noChangeShapeType="1"/>
              </p:cNvCxnSpPr>
              <p:nvPr/>
            </p:nvCxnSpPr>
            <p:spPr bwMode="auto">
              <a:xfrm>
                <a:off x="6060" y="5580"/>
                <a:ext cx="105" cy="43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78" name="Line 2594"/>
              <p:cNvCxnSpPr>
                <a:cxnSpLocks noChangeShapeType="1"/>
              </p:cNvCxnSpPr>
              <p:nvPr/>
            </p:nvCxnSpPr>
            <p:spPr bwMode="auto">
              <a:xfrm>
                <a:off x="6180" y="6015"/>
                <a:ext cx="30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79" name="Line 2595"/>
              <p:cNvCxnSpPr>
                <a:cxnSpLocks noChangeShapeType="1"/>
              </p:cNvCxnSpPr>
              <p:nvPr/>
            </p:nvCxnSpPr>
            <p:spPr bwMode="auto">
              <a:xfrm flipH="1">
                <a:off x="4488" y="5520"/>
                <a:ext cx="117" cy="437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80" name="Line 2596"/>
              <p:cNvCxnSpPr>
                <a:cxnSpLocks noChangeShapeType="1"/>
              </p:cNvCxnSpPr>
              <p:nvPr/>
            </p:nvCxnSpPr>
            <p:spPr bwMode="auto">
              <a:xfrm flipH="1">
                <a:off x="4140" y="5955"/>
                <a:ext cx="36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44" name="Group 43"/>
            <p:cNvGrpSpPr>
              <a:grpSpLocks/>
            </p:cNvGrpSpPr>
            <p:nvPr/>
          </p:nvGrpSpPr>
          <p:grpSpPr bwMode="auto">
            <a:xfrm>
              <a:off x="3069212" y="3006065"/>
              <a:ext cx="563506" cy="217170"/>
              <a:chOff x="4140" y="5520"/>
              <a:chExt cx="2340" cy="702"/>
            </a:xfrm>
          </p:grpSpPr>
          <p:grpSp>
            <p:nvGrpSpPr>
              <p:cNvPr id="65" name="Group 64"/>
              <p:cNvGrpSpPr>
                <a:grpSpLocks/>
              </p:cNvGrpSpPr>
              <p:nvPr/>
            </p:nvGrpSpPr>
            <p:grpSpPr bwMode="auto">
              <a:xfrm>
                <a:off x="4620" y="5520"/>
                <a:ext cx="720" cy="672"/>
                <a:chOff x="4620" y="5520"/>
                <a:chExt cx="720" cy="672"/>
              </a:xfrm>
            </p:grpSpPr>
            <p:sp>
              <p:nvSpPr>
                <p:cNvPr id="73" name="Freeform 72"/>
                <p:cNvSpPr>
                  <a:spLocks/>
                </p:cNvSpPr>
                <p:nvPr/>
              </p:nvSpPr>
              <p:spPr bwMode="auto">
                <a:xfrm>
                  <a:off x="4620" y="5520"/>
                  <a:ext cx="360" cy="672"/>
                </a:xfrm>
                <a:custGeom>
                  <a:avLst/>
                  <a:gdLst>
                    <a:gd name="T0" fmla="*/ 0 w 360"/>
                    <a:gd name="T1" fmla="*/ 0 h 672"/>
                    <a:gd name="T2" fmla="*/ 180 w 360"/>
                    <a:gd name="T3" fmla="*/ 672 h 672"/>
                    <a:gd name="T4" fmla="*/ 360 w 360"/>
                    <a:gd name="T5" fmla="*/ 0 h 6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60" h="672">
                      <a:moveTo>
                        <a:pt x="0" y="0"/>
                      </a:moveTo>
                      <a:lnTo>
                        <a:pt x="180" y="672"/>
                      </a:lnTo>
                      <a:lnTo>
                        <a:pt x="360" y="0"/>
                      </a:lnTo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74" name="Freeform 73"/>
                <p:cNvSpPr>
                  <a:spLocks/>
                </p:cNvSpPr>
                <p:nvPr/>
              </p:nvSpPr>
              <p:spPr bwMode="auto">
                <a:xfrm>
                  <a:off x="4980" y="5520"/>
                  <a:ext cx="360" cy="672"/>
                </a:xfrm>
                <a:custGeom>
                  <a:avLst/>
                  <a:gdLst>
                    <a:gd name="T0" fmla="*/ 0 w 360"/>
                    <a:gd name="T1" fmla="*/ 0 h 672"/>
                    <a:gd name="T2" fmla="*/ 180 w 360"/>
                    <a:gd name="T3" fmla="*/ 672 h 672"/>
                    <a:gd name="T4" fmla="*/ 360 w 360"/>
                    <a:gd name="T5" fmla="*/ 0 h 6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60" h="672">
                      <a:moveTo>
                        <a:pt x="0" y="0"/>
                      </a:moveTo>
                      <a:lnTo>
                        <a:pt x="180" y="672"/>
                      </a:lnTo>
                      <a:lnTo>
                        <a:pt x="360" y="0"/>
                      </a:lnTo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66" name="Group 65"/>
              <p:cNvGrpSpPr>
                <a:grpSpLocks/>
              </p:cNvGrpSpPr>
              <p:nvPr/>
            </p:nvGrpSpPr>
            <p:grpSpPr bwMode="auto">
              <a:xfrm>
                <a:off x="5340" y="5550"/>
                <a:ext cx="720" cy="672"/>
                <a:chOff x="4620" y="5520"/>
                <a:chExt cx="720" cy="672"/>
              </a:xfrm>
            </p:grpSpPr>
            <p:sp>
              <p:nvSpPr>
                <p:cNvPr id="71" name="Freeform 70"/>
                <p:cNvSpPr>
                  <a:spLocks/>
                </p:cNvSpPr>
                <p:nvPr/>
              </p:nvSpPr>
              <p:spPr bwMode="auto">
                <a:xfrm>
                  <a:off x="4620" y="5520"/>
                  <a:ext cx="360" cy="672"/>
                </a:xfrm>
                <a:custGeom>
                  <a:avLst/>
                  <a:gdLst>
                    <a:gd name="T0" fmla="*/ 0 w 360"/>
                    <a:gd name="T1" fmla="*/ 0 h 672"/>
                    <a:gd name="T2" fmla="*/ 180 w 360"/>
                    <a:gd name="T3" fmla="*/ 672 h 672"/>
                    <a:gd name="T4" fmla="*/ 360 w 360"/>
                    <a:gd name="T5" fmla="*/ 0 h 6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60" h="672">
                      <a:moveTo>
                        <a:pt x="0" y="0"/>
                      </a:moveTo>
                      <a:lnTo>
                        <a:pt x="180" y="672"/>
                      </a:lnTo>
                      <a:lnTo>
                        <a:pt x="360" y="0"/>
                      </a:lnTo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72" name="Freeform 71"/>
                <p:cNvSpPr>
                  <a:spLocks/>
                </p:cNvSpPr>
                <p:nvPr/>
              </p:nvSpPr>
              <p:spPr bwMode="auto">
                <a:xfrm>
                  <a:off x="4980" y="5520"/>
                  <a:ext cx="360" cy="672"/>
                </a:xfrm>
                <a:custGeom>
                  <a:avLst/>
                  <a:gdLst>
                    <a:gd name="T0" fmla="*/ 0 w 360"/>
                    <a:gd name="T1" fmla="*/ 0 h 672"/>
                    <a:gd name="T2" fmla="*/ 180 w 360"/>
                    <a:gd name="T3" fmla="*/ 672 h 672"/>
                    <a:gd name="T4" fmla="*/ 360 w 360"/>
                    <a:gd name="T5" fmla="*/ 0 h 6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60" h="672">
                      <a:moveTo>
                        <a:pt x="0" y="0"/>
                      </a:moveTo>
                      <a:lnTo>
                        <a:pt x="180" y="672"/>
                      </a:lnTo>
                      <a:lnTo>
                        <a:pt x="360" y="0"/>
                      </a:lnTo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cxnSp>
            <p:nvCxnSpPr>
              <p:cNvPr id="67" name="Line 2604"/>
              <p:cNvCxnSpPr>
                <a:cxnSpLocks noChangeShapeType="1"/>
              </p:cNvCxnSpPr>
              <p:nvPr/>
            </p:nvCxnSpPr>
            <p:spPr bwMode="auto">
              <a:xfrm>
                <a:off x="6060" y="5580"/>
                <a:ext cx="105" cy="43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8" name="Line 2605"/>
              <p:cNvCxnSpPr>
                <a:cxnSpLocks noChangeShapeType="1"/>
              </p:cNvCxnSpPr>
              <p:nvPr/>
            </p:nvCxnSpPr>
            <p:spPr bwMode="auto">
              <a:xfrm>
                <a:off x="6180" y="6015"/>
                <a:ext cx="30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9" name="Line 2606"/>
              <p:cNvCxnSpPr>
                <a:cxnSpLocks noChangeShapeType="1"/>
              </p:cNvCxnSpPr>
              <p:nvPr/>
            </p:nvCxnSpPr>
            <p:spPr bwMode="auto">
              <a:xfrm flipH="1">
                <a:off x="4488" y="5520"/>
                <a:ext cx="117" cy="437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70" name="Line 2607"/>
              <p:cNvCxnSpPr>
                <a:cxnSpLocks noChangeShapeType="1"/>
              </p:cNvCxnSpPr>
              <p:nvPr/>
            </p:nvCxnSpPr>
            <p:spPr bwMode="auto">
              <a:xfrm flipH="1">
                <a:off x="4140" y="5955"/>
                <a:ext cx="36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cxnSp>
          <p:nvCxnSpPr>
            <p:cNvPr id="45" name="Line 2608"/>
            <p:cNvCxnSpPr>
              <a:cxnSpLocks noChangeShapeType="1"/>
            </p:cNvCxnSpPr>
            <p:nvPr/>
          </p:nvCxnSpPr>
          <p:spPr bwMode="auto">
            <a:xfrm>
              <a:off x="3977866" y="2967965"/>
              <a:ext cx="390933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46" name="Group 45"/>
            <p:cNvGrpSpPr>
              <a:grpSpLocks/>
            </p:cNvGrpSpPr>
            <p:nvPr/>
          </p:nvGrpSpPr>
          <p:grpSpPr bwMode="auto">
            <a:xfrm>
              <a:off x="3069212" y="2729840"/>
              <a:ext cx="563506" cy="217170"/>
              <a:chOff x="4140" y="5520"/>
              <a:chExt cx="2340" cy="702"/>
            </a:xfrm>
          </p:grpSpPr>
          <p:grpSp>
            <p:nvGrpSpPr>
              <p:cNvPr id="55" name="Group 54"/>
              <p:cNvGrpSpPr>
                <a:grpSpLocks/>
              </p:cNvGrpSpPr>
              <p:nvPr/>
            </p:nvGrpSpPr>
            <p:grpSpPr bwMode="auto">
              <a:xfrm>
                <a:off x="4620" y="5520"/>
                <a:ext cx="720" cy="672"/>
                <a:chOff x="4620" y="5520"/>
                <a:chExt cx="720" cy="672"/>
              </a:xfrm>
            </p:grpSpPr>
            <p:sp>
              <p:nvSpPr>
                <p:cNvPr id="63" name="Freeform 62"/>
                <p:cNvSpPr>
                  <a:spLocks/>
                </p:cNvSpPr>
                <p:nvPr/>
              </p:nvSpPr>
              <p:spPr bwMode="auto">
                <a:xfrm>
                  <a:off x="4620" y="5520"/>
                  <a:ext cx="360" cy="672"/>
                </a:xfrm>
                <a:custGeom>
                  <a:avLst/>
                  <a:gdLst>
                    <a:gd name="T0" fmla="*/ 0 w 360"/>
                    <a:gd name="T1" fmla="*/ 0 h 672"/>
                    <a:gd name="T2" fmla="*/ 180 w 360"/>
                    <a:gd name="T3" fmla="*/ 672 h 672"/>
                    <a:gd name="T4" fmla="*/ 360 w 360"/>
                    <a:gd name="T5" fmla="*/ 0 h 6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60" h="672">
                      <a:moveTo>
                        <a:pt x="0" y="0"/>
                      </a:moveTo>
                      <a:lnTo>
                        <a:pt x="180" y="672"/>
                      </a:lnTo>
                      <a:lnTo>
                        <a:pt x="360" y="0"/>
                      </a:lnTo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64" name="Freeform 63"/>
                <p:cNvSpPr>
                  <a:spLocks/>
                </p:cNvSpPr>
                <p:nvPr/>
              </p:nvSpPr>
              <p:spPr bwMode="auto">
                <a:xfrm>
                  <a:off x="4980" y="5520"/>
                  <a:ext cx="360" cy="672"/>
                </a:xfrm>
                <a:custGeom>
                  <a:avLst/>
                  <a:gdLst>
                    <a:gd name="T0" fmla="*/ 0 w 360"/>
                    <a:gd name="T1" fmla="*/ 0 h 672"/>
                    <a:gd name="T2" fmla="*/ 180 w 360"/>
                    <a:gd name="T3" fmla="*/ 672 h 672"/>
                    <a:gd name="T4" fmla="*/ 360 w 360"/>
                    <a:gd name="T5" fmla="*/ 0 h 6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60" h="672">
                      <a:moveTo>
                        <a:pt x="0" y="0"/>
                      </a:moveTo>
                      <a:lnTo>
                        <a:pt x="180" y="672"/>
                      </a:lnTo>
                      <a:lnTo>
                        <a:pt x="360" y="0"/>
                      </a:lnTo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6" name="Group 55"/>
              <p:cNvGrpSpPr>
                <a:grpSpLocks/>
              </p:cNvGrpSpPr>
              <p:nvPr/>
            </p:nvGrpSpPr>
            <p:grpSpPr bwMode="auto">
              <a:xfrm>
                <a:off x="5340" y="5550"/>
                <a:ext cx="720" cy="672"/>
                <a:chOff x="4620" y="5520"/>
                <a:chExt cx="720" cy="672"/>
              </a:xfrm>
            </p:grpSpPr>
            <p:sp>
              <p:nvSpPr>
                <p:cNvPr id="61" name="Freeform 60"/>
                <p:cNvSpPr>
                  <a:spLocks/>
                </p:cNvSpPr>
                <p:nvPr/>
              </p:nvSpPr>
              <p:spPr bwMode="auto">
                <a:xfrm>
                  <a:off x="4620" y="5520"/>
                  <a:ext cx="360" cy="672"/>
                </a:xfrm>
                <a:custGeom>
                  <a:avLst/>
                  <a:gdLst>
                    <a:gd name="T0" fmla="*/ 0 w 360"/>
                    <a:gd name="T1" fmla="*/ 0 h 672"/>
                    <a:gd name="T2" fmla="*/ 180 w 360"/>
                    <a:gd name="T3" fmla="*/ 672 h 672"/>
                    <a:gd name="T4" fmla="*/ 360 w 360"/>
                    <a:gd name="T5" fmla="*/ 0 h 6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60" h="672">
                      <a:moveTo>
                        <a:pt x="0" y="0"/>
                      </a:moveTo>
                      <a:lnTo>
                        <a:pt x="180" y="672"/>
                      </a:lnTo>
                      <a:lnTo>
                        <a:pt x="360" y="0"/>
                      </a:lnTo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62" name="Freeform 61"/>
                <p:cNvSpPr>
                  <a:spLocks/>
                </p:cNvSpPr>
                <p:nvPr/>
              </p:nvSpPr>
              <p:spPr bwMode="auto">
                <a:xfrm>
                  <a:off x="4980" y="5520"/>
                  <a:ext cx="360" cy="672"/>
                </a:xfrm>
                <a:custGeom>
                  <a:avLst/>
                  <a:gdLst>
                    <a:gd name="T0" fmla="*/ 0 w 360"/>
                    <a:gd name="T1" fmla="*/ 0 h 672"/>
                    <a:gd name="T2" fmla="*/ 180 w 360"/>
                    <a:gd name="T3" fmla="*/ 672 h 672"/>
                    <a:gd name="T4" fmla="*/ 360 w 360"/>
                    <a:gd name="T5" fmla="*/ 0 h 6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60" h="672">
                      <a:moveTo>
                        <a:pt x="0" y="0"/>
                      </a:moveTo>
                      <a:lnTo>
                        <a:pt x="180" y="672"/>
                      </a:lnTo>
                      <a:lnTo>
                        <a:pt x="360" y="0"/>
                      </a:lnTo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cxnSp>
            <p:nvCxnSpPr>
              <p:cNvPr id="57" name="Line 2616"/>
              <p:cNvCxnSpPr>
                <a:cxnSpLocks noChangeShapeType="1"/>
              </p:cNvCxnSpPr>
              <p:nvPr/>
            </p:nvCxnSpPr>
            <p:spPr bwMode="auto">
              <a:xfrm>
                <a:off x="6060" y="5580"/>
                <a:ext cx="105" cy="43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8" name="Line 2617"/>
              <p:cNvCxnSpPr>
                <a:cxnSpLocks noChangeShapeType="1"/>
              </p:cNvCxnSpPr>
              <p:nvPr/>
            </p:nvCxnSpPr>
            <p:spPr bwMode="auto">
              <a:xfrm>
                <a:off x="6180" y="6015"/>
                <a:ext cx="30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9" name="Line 2618"/>
              <p:cNvCxnSpPr>
                <a:cxnSpLocks noChangeShapeType="1"/>
              </p:cNvCxnSpPr>
              <p:nvPr/>
            </p:nvCxnSpPr>
            <p:spPr bwMode="auto">
              <a:xfrm flipH="1">
                <a:off x="4488" y="5520"/>
                <a:ext cx="117" cy="437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0" name="Line 2619"/>
              <p:cNvCxnSpPr>
                <a:cxnSpLocks noChangeShapeType="1"/>
              </p:cNvCxnSpPr>
              <p:nvPr/>
            </p:nvCxnSpPr>
            <p:spPr bwMode="auto">
              <a:xfrm flipH="1">
                <a:off x="4140" y="5955"/>
                <a:ext cx="36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47" name="Rectangle 46" descr="Light downward diagonal"/>
            <p:cNvSpPr>
              <a:spLocks noChangeArrowheads="1"/>
            </p:cNvSpPr>
            <p:nvPr/>
          </p:nvSpPr>
          <p:spPr bwMode="auto">
            <a:xfrm>
              <a:off x="2213387" y="3320390"/>
              <a:ext cx="2419555" cy="104775"/>
            </a:xfrm>
            <a:prstGeom prst="rect">
              <a:avLst/>
            </a:prstGeom>
            <a:pattFill prst="ltDn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8" name="Rectangle 47" descr="Light downward diagonal"/>
            <p:cNvSpPr>
              <a:spLocks noChangeArrowheads="1"/>
            </p:cNvSpPr>
            <p:nvPr/>
          </p:nvSpPr>
          <p:spPr bwMode="auto">
            <a:xfrm rot="5400000">
              <a:off x="1762285" y="2979028"/>
              <a:ext cx="781050" cy="110588"/>
            </a:xfrm>
            <a:prstGeom prst="rect">
              <a:avLst/>
            </a:prstGeom>
            <a:pattFill prst="ltDn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2" name="Text Box 2625"/>
            <p:cNvSpPr txBox="1">
              <a:spLocks noChangeArrowheads="1"/>
            </p:cNvSpPr>
            <p:nvPr/>
          </p:nvSpPr>
          <p:spPr bwMode="auto">
            <a:xfrm>
              <a:off x="4171966" y="2706610"/>
              <a:ext cx="443761" cy="361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F</a:t>
              </a:r>
              <a:r>
                <a:rPr lang="en-US" sz="1100" baseline="-250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3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3" name="Text Box 2626"/>
            <p:cNvSpPr txBox="1">
              <a:spLocks noChangeArrowheads="1"/>
            </p:cNvSpPr>
            <p:nvPr/>
          </p:nvSpPr>
          <p:spPr bwMode="auto">
            <a:xfrm>
              <a:off x="2248786" y="2535038"/>
              <a:ext cx="443761" cy="361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F</a:t>
              </a:r>
              <a:r>
                <a:rPr lang="en-US" sz="1100" baseline="-250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2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54" name="Line 2627"/>
            <p:cNvCxnSpPr>
              <a:cxnSpLocks noChangeShapeType="1"/>
            </p:cNvCxnSpPr>
            <p:nvPr/>
          </p:nvCxnSpPr>
          <p:spPr bwMode="auto">
            <a:xfrm flipH="1">
              <a:off x="2340175" y="2806040"/>
              <a:ext cx="390933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1" name="Oval 90"/>
            <p:cNvSpPr>
              <a:spLocks noChangeAspect="1" noChangeArrowheads="1"/>
            </p:cNvSpPr>
            <p:nvPr/>
          </p:nvSpPr>
          <p:spPr bwMode="auto">
            <a:xfrm>
              <a:off x="1988254" y="2882973"/>
              <a:ext cx="185420" cy="18655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 anchorCtr="0"/>
            <a:lstStyle/>
            <a:p>
              <a:pPr algn="ctr"/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92" name="Oval 91"/>
            <p:cNvSpPr>
              <a:spLocks noChangeAspect="1" noChangeArrowheads="1"/>
            </p:cNvSpPr>
            <p:nvPr/>
          </p:nvSpPr>
          <p:spPr bwMode="auto">
            <a:xfrm>
              <a:off x="2815741" y="2882973"/>
              <a:ext cx="185420" cy="18655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 anchorCtr="0"/>
            <a:lstStyle/>
            <a:p>
              <a:pPr algn="ctr"/>
              <a:r>
                <a:rPr 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3" name="Oval 92"/>
            <p:cNvSpPr>
              <a:spLocks noChangeAspect="1" noChangeArrowheads="1"/>
            </p:cNvSpPr>
            <p:nvPr/>
          </p:nvSpPr>
          <p:spPr bwMode="auto">
            <a:xfrm>
              <a:off x="3703855" y="2882973"/>
              <a:ext cx="185420" cy="18655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 anchorCtr="0"/>
            <a:lstStyle/>
            <a:p>
              <a:pPr algn="ctr"/>
              <a:r>
                <a:rPr 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4" name="Freeform 93"/>
            <p:cNvSpPr/>
            <p:nvPr/>
          </p:nvSpPr>
          <p:spPr>
            <a:xfrm>
              <a:off x="2205038" y="2638425"/>
              <a:ext cx="2419350" cy="681038"/>
            </a:xfrm>
            <a:custGeom>
              <a:avLst/>
              <a:gdLst>
                <a:gd name="connsiteX0" fmla="*/ 0 w 2419350"/>
                <a:gd name="connsiteY0" fmla="*/ 0 h 681038"/>
                <a:gd name="connsiteX1" fmla="*/ 0 w 2419350"/>
                <a:gd name="connsiteY1" fmla="*/ 681038 h 681038"/>
                <a:gd name="connsiteX2" fmla="*/ 2419350 w 2419350"/>
                <a:gd name="connsiteY2" fmla="*/ 681038 h 68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19350" h="681038">
                  <a:moveTo>
                    <a:pt x="0" y="0"/>
                  </a:moveTo>
                  <a:lnTo>
                    <a:pt x="0" y="681038"/>
                  </a:lnTo>
                  <a:lnTo>
                    <a:pt x="2419350" y="681038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5" name="Straight Arrow Connector 94"/>
            <p:cNvCxnSpPr/>
            <p:nvPr/>
          </p:nvCxnSpPr>
          <p:spPr>
            <a:xfrm>
              <a:off x="2911733" y="2634089"/>
              <a:ext cx="221531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TextBox 95"/>
            <p:cNvSpPr txBox="1"/>
            <p:nvPr/>
          </p:nvSpPr>
          <p:spPr>
            <a:xfrm>
              <a:off x="3155769" y="2528893"/>
              <a:ext cx="117020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u</a:t>
              </a:r>
              <a:r>
                <a:rPr lang="en-US" sz="1100" baseline="-2500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  <p:cxnSp>
          <p:nvCxnSpPr>
            <p:cNvPr id="101" name="Straight Connector 100"/>
            <p:cNvCxnSpPr/>
            <p:nvPr/>
          </p:nvCxnSpPr>
          <p:spPr>
            <a:xfrm flipV="1">
              <a:off x="2906077" y="2563153"/>
              <a:ext cx="0" cy="17145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Arrow Connector 101"/>
            <p:cNvCxnSpPr/>
            <p:nvPr/>
          </p:nvCxnSpPr>
          <p:spPr>
            <a:xfrm>
              <a:off x="3799840" y="2643797"/>
              <a:ext cx="221531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TextBox 102"/>
            <p:cNvSpPr txBox="1"/>
            <p:nvPr/>
          </p:nvSpPr>
          <p:spPr>
            <a:xfrm>
              <a:off x="4043876" y="2538601"/>
              <a:ext cx="117020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u</a:t>
              </a:r>
              <a:r>
                <a:rPr lang="en-US" sz="1100" baseline="-2500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  <p:cxnSp>
          <p:nvCxnSpPr>
            <p:cNvPr id="104" name="Straight Connector 103"/>
            <p:cNvCxnSpPr/>
            <p:nvPr/>
          </p:nvCxnSpPr>
          <p:spPr>
            <a:xfrm flipV="1">
              <a:off x="3794184" y="2572861"/>
              <a:ext cx="0" cy="17145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2" name="Group 181"/>
          <p:cNvGrpSpPr/>
          <p:nvPr/>
        </p:nvGrpSpPr>
        <p:grpSpPr>
          <a:xfrm>
            <a:off x="1456667" y="4026952"/>
            <a:ext cx="3377271" cy="750580"/>
            <a:chOff x="1456667" y="4026952"/>
            <a:chExt cx="3377271" cy="750580"/>
          </a:xfrm>
        </p:grpSpPr>
        <p:cxnSp>
          <p:nvCxnSpPr>
            <p:cNvPr id="107" name="Line 1475"/>
            <p:cNvCxnSpPr/>
            <p:nvPr/>
          </p:nvCxnSpPr>
          <p:spPr bwMode="auto">
            <a:xfrm flipV="1">
              <a:off x="3128624" y="4178727"/>
              <a:ext cx="0" cy="2540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8" name="Rectangle 107" descr="Light upward diagonal"/>
            <p:cNvSpPr>
              <a:spLocks noChangeArrowheads="1"/>
            </p:cNvSpPr>
            <p:nvPr/>
          </p:nvSpPr>
          <p:spPr bwMode="auto">
            <a:xfrm>
              <a:off x="4592947" y="4299377"/>
              <a:ext cx="204910" cy="269875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09" name="Rectangle 108" descr="Light upward diagonal"/>
            <p:cNvSpPr>
              <a:spLocks noChangeArrowheads="1"/>
            </p:cNvSpPr>
            <p:nvPr/>
          </p:nvSpPr>
          <p:spPr bwMode="auto">
            <a:xfrm>
              <a:off x="1456667" y="4296202"/>
              <a:ext cx="204910" cy="269875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cxnSp>
          <p:nvCxnSpPr>
            <p:cNvPr id="110" name="Line 1478"/>
            <p:cNvCxnSpPr/>
            <p:nvPr/>
          </p:nvCxnSpPr>
          <p:spPr bwMode="auto">
            <a:xfrm>
              <a:off x="1671788" y="4435267"/>
              <a:ext cx="293545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4" name="Line 1482"/>
            <p:cNvCxnSpPr/>
            <p:nvPr/>
          </p:nvCxnSpPr>
          <p:spPr bwMode="auto">
            <a:xfrm>
              <a:off x="2554740" y="4302552"/>
              <a:ext cx="581373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5" name="Text Box 1483"/>
            <p:cNvSpPr txBox="1">
              <a:spLocks noChangeArrowheads="1"/>
            </p:cNvSpPr>
            <p:nvPr/>
          </p:nvSpPr>
          <p:spPr bwMode="auto">
            <a:xfrm>
              <a:off x="2339618" y="4099987"/>
              <a:ext cx="743394" cy="1568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10 N</a:t>
              </a:r>
            </a:p>
          </p:txBody>
        </p:sp>
        <p:sp>
          <p:nvSpPr>
            <p:cNvPr id="116" name="Text Box 1484"/>
            <p:cNvSpPr txBox="1">
              <a:spLocks noChangeArrowheads="1"/>
            </p:cNvSpPr>
            <p:nvPr/>
          </p:nvSpPr>
          <p:spPr bwMode="auto">
            <a:xfrm>
              <a:off x="1974048" y="4449237"/>
              <a:ext cx="754287" cy="328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Element 1</a:t>
              </a:r>
            </a:p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k</a:t>
              </a:r>
              <a:r>
                <a:rPr lang="en-US" sz="1100" baseline="-25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= 200 N/m</a:t>
              </a:r>
            </a:p>
          </p:txBody>
        </p:sp>
        <p:sp>
          <p:nvSpPr>
            <p:cNvPr id="117" name="Oval 116"/>
            <p:cNvSpPr>
              <a:spLocks noChangeAspect="1" noChangeArrowheads="1"/>
            </p:cNvSpPr>
            <p:nvPr/>
          </p:nvSpPr>
          <p:spPr bwMode="auto">
            <a:xfrm>
              <a:off x="1637070" y="4407327"/>
              <a:ext cx="58546" cy="5461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18" name="Oval 117"/>
            <p:cNvSpPr>
              <a:spLocks noChangeAspect="1" noChangeArrowheads="1"/>
            </p:cNvSpPr>
            <p:nvPr/>
          </p:nvSpPr>
          <p:spPr bwMode="auto">
            <a:xfrm>
              <a:off x="3097309" y="4404152"/>
              <a:ext cx="58546" cy="5461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19" name="Oval 118"/>
            <p:cNvSpPr>
              <a:spLocks noChangeAspect="1" noChangeArrowheads="1"/>
            </p:cNvSpPr>
            <p:nvPr/>
          </p:nvSpPr>
          <p:spPr bwMode="auto">
            <a:xfrm>
              <a:off x="4567759" y="4404152"/>
              <a:ext cx="58546" cy="5461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20" name="Text Box 1488"/>
            <p:cNvSpPr txBox="1">
              <a:spLocks noChangeArrowheads="1"/>
            </p:cNvSpPr>
            <p:nvPr/>
          </p:nvSpPr>
          <p:spPr bwMode="auto">
            <a:xfrm>
              <a:off x="3546613" y="4446062"/>
              <a:ext cx="754287" cy="328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Element 2</a:t>
              </a:r>
            </a:p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k</a:t>
              </a:r>
              <a:r>
                <a:rPr lang="en-US" sz="1100" baseline="-25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</a:t>
              </a: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= 300 N/m</a:t>
              </a:r>
            </a:p>
          </p:txBody>
        </p:sp>
        <p:cxnSp>
          <p:nvCxnSpPr>
            <p:cNvPr id="121" name="Line 1489"/>
            <p:cNvCxnSpPr/>
            <p:nvPr/>
          </p:nvCxnSpPr>
          <p:spPr bwMode="auto">
            <a:xfrm>
              <a:off x="1657492" y="4253332"/>
              <a:ext cx="19061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2" name="Line 1490"/>
            <p:cNvCxnSpPr/>
            <p:nvPr/>
          </p:nvCxnSpPr>
          <p:spPr bwMode="auto">
            <a:xfrm>
              <a:off x="3134751" y="4227932"/>
              <a:ext cx="19061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" name="Line 1491"/>
            <p:cNvCxnSpPr/>
            <p:nvPr/>
          </p:nvCxnSpPr>
          <p:spPr bwMode="auto">
            <a:xfrm>
              <a:off x="4591586" y="4259682"/>
              <a:ext cx="19061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4" name="Text Box 1492"/>
            <p:cNvSpPr txBox="1">
              <a:spLocks noChangeArrowheads="1"/>
            </p:cNvSpPr>
            <p:nvPr/>
          </p:nvSpPr>
          <p:spPr bwMode="auto">
            <a:xfrm>
              <a:off x="1662939" y="4058702"/>
              <a:ext cx="219887" cy="1568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u</a:t>
              </a:r>
              <a:r>
                <a:rPr lang="en-US" sz="1100" baseline="-25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25" name="Text Box 1493"/>
            <p:cNvSpPr txBox="1">
              <a:spLocks noChangeArrowheads="1"/>
            </p:cNvSpPr>
            <p:nvPr/>
          </p:nvSpPr>
          <p:spPr bwMode="auto">
            <a:xfrm>
              <a:off x="3140197" y="4026952"/>
              <a:ext cx="219887" cy="1568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u</a:t>
              </a:r>
              <a:r>
                <a:rPr lang="en-US" sz="1100" baseline="-25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26" name="Text Box 1494"/>
            <p:cNvSpPr txBox="1">
              <a:spLocks noChangeArrowheads="1"/>
            </p:cNvSpPr>
            <p:nvPr/>
          </p:nvSpPr>
          <p:spPr bwMode="auto">
            <a:xfrm>
              <a:off x="4614051" y="4061877"/>
              <a:ext cx="219887" cy="1568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u</a:t>
              </a:r>
              <a:r>
                <a:rPr lang="en-US" sz="1100" baseline="-25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3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127" name="Line 1495"/>
            <p:cNvCxnSpPr/>
            <p:nvPr/>
          </p:nvCxnSpPr>
          <p:spPr bwMode="auto">
            <a:xfrm flipV="1">
              <a:off x="1661577" y="4150152"/>
              <a:ext cx="0" cy="2540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8" name="Line 1496"/>
            <p:cNvCxnSpPr/>
            <p:nvPr/>
          </p:nvCxnSpPr>
          <p:spPr bwMode="auto">
            <a:xfrm flipV="1">
              <a:off x="4592267" y="4143802"/>
              <a:ext cx="0" cy="2540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9" name="Oval 128"/>
            <p:cNvSpPr>
              <a:spLocks noChangeAspect="1" noChangeArrowheads="1"/>
            </p:cNvSpPr>
            <p:nvPr/>
          </p:nvSpPr>
          <p:spPr bwMode="auto">
            <a:xfrm>
              <a:off x="1564590" y="4488647"/>
              <a:ext cx="185420" cy="18655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 anchorCtr="0"/>
            <a:lstStyle/>
            <a:p>
              <a:pPr algn="ctr"/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130" name="Oval 129"/>
            <p:cNvSpPr>
              <a:spLocks noChangeAspect="1" noChangeArrowheads="1"/>
            </p:cNvSpPr>
            <p:nvPr/>
          </p:nvSpPr>
          <p:spPr bwMode="auto">
            <a:xfrm>
              <a:off x="3040806" y="4491763"/>
              <a:ext cx="185420" cy="18655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 anchorCtr="0"/>
            <a:lstStyle/>
            <a:p>
              <a:pPr algn="ctr"/>
              <a:r>
                <a:rPr 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1" name="Oval 130"/>
            <p:cNvSpPr>
              <a:spLocks noChangeAspect="1" noChangeArrowheads="1"/>
            </p:cNvSpPr>
            <p:nvPr/>
          </p:nvSpPr>
          <p:spPr bwMode="auto">
            <a:xfrm>
              <a:off x="4497573" y="4487720"/>
              <a:ext cx="185420" cy="18655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 anchorCtr="0"/>
            <a:lstStyle/>
            <a:p>
              <a:pPr algn="ctr"/>
              <a:r>
                <a:rPr 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32" name="Group 131"/>
          <p:cNvGrpSpPr/>
          <p:nvPr/>
        </p:nvGrpSpPr>
        <p:grpSpPr>
          <a:xfrm>
            <a:off x="2191385" y="4968390"/>
            <a:ext cx="1575868" cy="2212220"/>
            <a:chOff x="2885122" y="3285680"/>
            <a:chExt cx="1359282" cy="1908175"/>
          </a:xfrm>
        </p:grpSpPr>
        <p:sp>
          <p:nvSpPr>
            <p:cNvPr id="133" name="Rectangle 132" descr="Dark upward diagonal"/>
            <p:cNvSpPr>
              <a:spLocks noChangeArrowheads="1"/>
            </p:cNvSpPr>
            <p:nvPr/>
          </p:nvSpPr>
          <p:spPr bwMode="auto">
            <a:xfrm rot="5400000">
              <a:off x="3610673" y="2890075"/>
              <a:ext cx="238125" cy="1029335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4" name="Freeform 133"/>
            <p:cNvSpPr>
              <a:spLocks/>
            </p:cNvSpPr>
            <p:nvPr/>
          </p:nvSpPr>
          <p:spPr bwMode="auto">
            <a:xfrm rot="5400000">
              <a:off x="3626548" y="3793045"/>
              <a:ext cx="687705" cy="139065"/>
            </a:xfrm>
            <a:custGeom>
              <a:avLst/>
              <a:gdLst>
                <a:gd name="T0" fmla="*/ 0 w 978"/>
                <a:gd name="T1" fmla="*/ 96 h 144"/>
                <a:gd name="T2" fmla="*/ 378 w 978"/>
                <a:gd name="T3" fmla="*/ 96 h 144"/>
                <a:gd name="T4" fmla="*/ 378 w 978"/>
                <a:gd name="T5" fmla="*/ 0 h 144"/>
                <a:gd name="T6" fmla="*/ 426 w 978"/>
                <a:gd name="T7" fmla="*/ 144 h 144"/>
                <a:gd name="T8" fmla="*/ 426 w 978"/>
                <a:gd name="T9" fmla="*/ 0 h 144"/>
                <a:gd name="T10" fmla="*/ 468 w 978"/>
                <a:gd name="T11" fmla="*/ 144 h 144"/>
                <a:gd name="T12" fmla="*/ 468 w 978"/>
                <a:gd name="T13" fmla="*/ 0 h 144"/>
                <a:gd name="T14" fmla="*/ 508 w 978"/>
                <a:gd name="T15" fmla="*/ 144 h 144"/>
                <a:gd name="T16" fmla="*/ 510 w 978"/>
                <a:gd name="T17" fmla="*/ 0 h 144"/>
                <a:gd name="T18" fmla="*/ 552 w 978"/>
                <a:gd name="T19" fmla="*/ 144 h 144"/>
                <a:gd name="T20" fmla="*/ 552 w 978"/>
                <a:gd name="T21" fmla="*/ 0 h 144"/>
                <a:gd name="T22" fmla="*/ 594 w 978"/>
                <a:gd name="T23" fmla="*/ 144 h 144"/>
                <a:gd name="T24" fmla="*/ 594 w 978"/>
                <a:gd name="T25" fmla="*/ 6 h 144"/>
                <a:gd name="T26" fmla="*/ 625 w 978"/>
                <a:gd name="T27" fmla="*/ 101 h 144"/>
                <a:gd name="T28" fmla="*/ 978 w 978"/>
                <a:gd name="T29" fmla="*/ 101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978" h="144">
                  <a:moveTo>
                    <a:pt x="0" y="96"/>
                  </a:moveTo>
                  <a:lnTo>
                    <a:pt x="378" y="96"/>
                  </a:lnTo>
                  <a:lnTo>
                    <a:pt x="378" y="0"/>
                  </a:lnTo>
                  <a:lnTo>
                    <a:pt x="426" y="144"/>
                  </a:lnTo>
                  <a:lnTo>
                    <a:pt x="426" y="0"/>
                  </a:lnTo>
                  <a:lnTo>
                    <a:pt x="468" y="144"/>
                  </a:lnTo>
                  <a:lnTo>
                    <a:pt x="468" y="0"/>
                  </a:lnTo>
                  <a:lnTo>
                    <a:pt x="508" y="144"/>
                  </a:lnTo>
                  <a:lnTo>
                    <a:pt x="510" y="0"/>
                  </a:lnTo>
                  <a:lnTo>
                    <a:pt x="552" y="144"/>
                  </a:lnTo>
                  <a:lnTo>
                    <a:pt x="552" y="0"/>
                  </a:lnTo>
                  <a:lnTo>
                    <a:pt x="594" y="144"/>
                  </a:lnTo>
                  <a:lnTo>
                    <a:pt x="594" y="6"/>
                  </a:lnTo>
                  <a:lnTo>
                    <a:pt x="625" y="101"/>
                  </a:lnTo>
                  <a:lnTo>
                    <a:pt x="978" y="101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5" name="Rectangle 134"/>
            <p:cNvSpPr>
              <a:spLocks noChangeArrowheads="1"/>
            </p:cNvSpPr>
            <p:nvPr/>
          </p:nvSpPr>
          <p:spPr bwMode="auto">
            <a:xfrm rot="5400000">
              <a:off x="3811016" y="4017518"/>
              <a:ext cx="243205" cy="62357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6" name="Rectangle 135"/>
            <p:cNvSpPr>
              <a:spLocks noChangeArrowheads="1"/>
            </p:cNvSpPr>
            <p:nvPr/>
          </p:nvSpPr>
          <p:spPr bwMode="auto">
            <a:xfrm rot="5400000">
              <a:off x="3448748" y="4772215"/>
              <a:ext cx="252730" cy="59055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7" name="Freeform 136"/>
            <p:cNvSpPr>
              <a:spLocks/>
            </p:cNvSpPr>
            <p:nvPr/>
          </p:nvSpPr>
          <p:spPr bwMode="auto">
            <a:xfrm rot="5400000">
              <a:off x="3520503" y="4622355"/>
              <a:ext cx="485775" cy="139065"/>
            </a:xfrm>
            <a:custGeom>
              <a:avLst/>
              <a:gdLst>
                <a:gd name="T0" fmla="*/ 0 w 765"/>
                <a:gd name="T1" fmla="*/ 142 h 219"/>
                <a:gd name="T2" fmla="*/ 267 w 765"/>
                <a:gd name="T3" fmla="*/ 146 h 219"/>
                <a:gd name="T4" fmla="*/ 267 w 765"/>
                <a:gd name="T5" fmla="*/ 0 h 219"/>
                <a:gd name="T6" fmla="*/ 320 w 765"/>
                <a:gd name="T7" fmla="*/ 219 h 219"/>
                <a:gd name="T8" fmla="*/ 320 w 765"/>
                <a:gd name="T9" fmla="*/ 0 h 219"/>
                <a:gd name="T10" fmla="*/ 366 w 765"/>
                <a:gd name="T11" fmla="*/ 219 h 219"/>
                <a:gd name="T12" fmla="*/ 366 w 765"/>
                <a:gd name="T13" fmla="*/ 0 h 219"/>
                <a:gd name="T14" fmla="*/ 411 w 765"/>
                <a:gd name="T15" fmla="*/ 219 h 219"/>
                <a:gd name="T16" fmla="*/ 413 w 765"/>
                <a:gd name="T17" fmla="*/ 0 h 219"/>
                <a:gd name="T18" fmla="*/ 459 w 765"/>
                <a:gd name="T19" fmla="*/ 219 h 219"/>
                <a:gd name="T20" fmla="*/ 459 w 765"/>
                <a:gd name="T21" fmla="*/ 0 h 219"/>
                <a:gd name="T22" fmla="*/ 506 w 765"/>
                <a:gd name="T23" fmla="*/ 219 h 219"/>
                <a:gd name="T24" fmla="*/ 506 w 765"/>
                <a:gd name="T25" fmla="*/ 9 h 219"/>
                <a:gd name="T26" fmla="*/ 540 w 765"/>
                <a:gd name="T27" fmla="*/ 154 h 219"/>
                <a:gd name="T28" fmla="*/ 765 w 765"/>
                <a:gd name="T29" fmla="*/ 15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65" h="219">
                  <a:moveTo>
                    <a:pt x="0" y="142"/>
                  </a:moveTo>
                  <a:lnTo>
                    <a:pt x="267" y="146"/>
                  </a:lnTo>
                  <a:lnTo>
                    <a:pt x="267" y="0"/>
                  </a:lnTo>
                  <a:lnTo>
                    <a:pt x="320" y="219"/>
                  </a:lnTo>
                  <a:lnTo>
                    <a:pt x="320" y="0"/>
                  </a:lnTo>
                  <a:lnTo>
                    <a:pt x="366" y="219"/>
                  </a:lnTo>
                  <a:lnTo>
                    <a:pt x="366" y="0"/>
                  </a:lnTo>
                  <a:lnTo>
                    <a:pt x="411" y="219"/>
                  </a:lnTo>
                  <a:lnTo>
                    <a:pt x="413" y="0"/>
                  </a:lnTo>
                  <a:lnTo>
                    <a:pt x="459" y="219"/>
                  </a:lnTo>
                  <a:lnTo>
                    <a:pt x="459" y="0"/>
                  </a:lnTo>
                  <a:lnTo>
                    <a:pt x="506" y="219"/>
                  </a:lnTo>
                  <a:lnTo>
                    <a:pt x="506" y="9"/>
                  </a:lnTo>
                  <a:lnTo>
                    <a:pt x="540" y="154"/>
                  </a:lnTo>
                  <a:lnTo>
                    <a:pt x="765" y="157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8" name="Freeform 137"/>
            <p:cNvSpPr>
              <a:spLocks/>
            </p:cNvSpPr>
            <p:nvPr/>
          </p:nvSpPr>
          <p:spPr bwMode="auto">
            <a:xfrm rot="5400000">
              <a:off x="2720086" y="4162298"/>
              <a:ext cx="1407160" cy="139065"/>
            </a:xfrm>
            <a:custGeom>
              <a:avLst/>
              <a:gdLst>
                <a:gd name="T0" fmla="*/ 0 w 978"/>
                <a:gd name="T1" fmla="*/ 96 h 144"/>
                <a:gd name="T2" fmla="*/ 378 w 978"/>
                <a:gd name="T3" fmla="*/ 96 h 144"/>
                <a:gd name="T4" fmla="*/ 378 w 978"/>
                <a:gd name="T5" fmla="*/ 0 h 144"/>
                <a:gd name="T6" fmla="*/ 426 w 978"/>
                <a:gd name="T7" fmla="*/ 144 h 144"/>
                <a:gd name="T8" fmla="*/ 426 w 978"/>
                <a:gd name="T9" fmla="*/ 0 h 144"/>
                <a:gd name="T10" fmla="*/ 468 w 978"/>
                <a:gd name="T11" fmla="*/ 144 h 144"/>
                <a:gd name="T12" fmla="*/ 468 w 978"/>
                <a:gd name="T13" fmla="*/ 0 h 144"/>
                <a:gd name="T14" fmla="*/ 508 w 978"/>
                <a:gd name="T15" fmla="*/ 144 h 144"/>
                <a:gd name="T16" fmla="*/ 510 w 978"/>
                <a:gd name="T17" fmla="*/ 0 h 144"/>
                <a:gd name="T18" fmla="*/ 552 w 978"/>
                <a:gd name="T19" fmla="*/ 144 h 144"/>
                <a:gd name="T20" fmla="*/ 552 w 978"/>
                <a:gd name="T21" fmla="*/ 0 h 144"/>
                <a:gd name="T22" fmla="*/ 594 w 978"/>
                <a:gd name="T23" fmla="*/ 144 h 144"/>
                <a:gd name="T24" fmla="*/ 594 w 978"/>
                <a:gd name="T25" fmla="*/ 6 h 144"/>
                <a:gd name="T26" fmla="*/ 625 w 978"/>
                <a:gd name="T27" fmla="*/ 101 h 144"/>
                <a:gd name="T28" fmla="*/ 978 w 978"/>
                <a:gd name="T29" fmla="*/ 101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978" h="144">
                  <a:moveTo>
                    <a:pt x="0" y="96"/>
                  </a:moveTo>
                  <a:lnTo>
                    <a:pt x="378" y="96"/>
                  </a:lnTo>
                  <a:lnTo>
                    <a:pt x="378" y="0"/>
                  </a:lnTo>
                  <a:lnTo>
                    <a:pt x="426" y="144"/>
                  </a:lnTo>
                  <a:lnTo>
                    <a:pt x="426" y="0"/>
                  </a:lnTo>
                  <a:lnTo>
                    <a:pt x="468" y="144"/>
                  </a:lnTo>
                  <a:lnTo>
                    <a:pt x="468" y="0"/>
                  </a:lnTo>
                  <a:lnTo>
                    <a:pt x="508" y="144"/>
                  </a:lnTo>
                  <a:lnTo>
                    <a:pt x="510" y="0"/>
                  </a:lnTo>
                  <a:lnTo>
                    <a:pt x="552" y="144"/>
                  </a:lnTo>
                  <a:lnTo>
                    <a:pt x="552" y="0"/>
                  </a:lnTo>
                  <a:lnTo>
                    <a:pt x="594" y="144"/>
                  </a:lnTo>
                  <a:lnTo>
                    <a:pt x="594" y="6"/>
                  </a:lnTo>
                  <a:lnTo>
                    <a:pt x="625" y="101"/>
                  </a:lnTo>
                  <a:lnTo>
                    <a:pt x="978" y="101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9" name="Text Box 1551"/>
            <p:cNvSpPr txBox="1">
              <a:spLocks noChangeArrowheads="1"/>
            </p:cNvSpPr>
            <p:nvPr/>
          </p:nvSpPr>
          <p:spPr bwMode="auto">
            <a:xfrm rot="5400000">
              <a:off x="3782758" y="4613465"/>
              <a:ext cx="228600" cy="182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140" name="Text Box 1552"/>
            <p:cNvSpPr txBox="1">
              <a:spLocks noChangeArrowheads="1"/>
            </p:cNvSpPr>
            <p:nvPr/>
          </p:nvSpPr>
          <p:spPr bwMode="auto">
            <a:xfrm rot="5400000">
              <a:off x="3150298" y="4160710"/>
              <a:ext cx="228600" cy="182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  <p:grpSp>
          <p:nvGrpSpPr>
            <p:cNvPr id="141" name="Group 140"/>
            <p:cNvGrpSpPr>
              <a:grpSpLocks/>
            </p:cNvGrpSpPr>
            <p:nvPr/>
          </p:nvGrpSpPr>
          <p:grpSpPr bwMode="auto">
            <a:xfrm rot="5400000">
              <a:off x="3650996" y="3334258"/>
              <a:ext cx="184150" cy="175895"/>
              <a:chOff x="5033" y="5002"/>
              <a:chExt cx="290" cy="277"/>
            </a:xfrm>
          </p:grpSpPr>
          <p:sp>
            <p:nvSpPr>
              <p:cNvPr id="154" name="Oval 153"/>
              <p:cNvSpPr>
                <a:spLocks noChangeArrowheads="1"/>
              </p:cNvSpPr>
              <p:nvPr/>
            </p:nvSpPr>
            <p:spPr bwMode="auto">
              <a:xfrm>
                <a:off x="5033" y="5002"/>
                <a:ext cx="277" cy="27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5" name="Text Box 1556"/>
              <p:cNvSpPr txBox="1">
                <a:spLocks noChangeArrowheads="1"/>
              </p:cNvSpPr>
              <p:nvPr/>
            </p:nvSpPr>
            <p:spPr bwMode="auto">
              <a:xfrm>
                <a:off x="5038" y="5022"/>
                <a:ext cx="285" cy="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</a:p>
            </p:txBody>
          </p:sp>
        </p:grpSp>
        <p:grpSp>
          <p:nvGrpSpPr>
            <p:cNvPr id="142" name="Group 141"/>
            <p:cNvGrpSpPr>
              <a:grpSpLocks/>
            </p:cNvGrpSpPr>
            <p:nvPr/>
          </p:nvGrpSpPr>
          <p:grpSpPr bwMode="auto">
            <a:xfrm rot="5400000">
              <a:off x="3859911" y="4239133"/>
              <a:ext cx="184150" cy="175895"/>
              <a:chOff x="5033" y="5002"/>
              <a:chExt cx="290" cy="277"/>
            </a:xfrm>
          </p:grpSpPr>
          <p:sp>
            <p:nvSpPr>
              <p:cNvPr id="152" name="Oval 151"/>
              <p:cNvSpPr>
                <a:spLocks noChangeArrowheads="1"/>
              </p:cNvSpPr>
              <p:nvPr/>
            </p:nvSpPr>
            <p:spPr bwMode="auto">
              <a:xfrm>
                <a:off x="5033" y="5002"/>
                <a:ext cx="277" cy="27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3" name="Text Box 1559"/>
              <p:cNvSpPr txBox="1">
                <a:spLocks noChangeArrowheads="1"/>
              </p:cNvSpPr>
              <p:nvPr/>
            </p:nvSpPr>
            <p:spPr bwMode="auto">
              <a:xfrm>
                <a:off x="5038" y="5022"/>
                <a:ext cx="285" cy="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</a:p>
            </p:txBody>
          </p:sp>
        </p:grpSp>
        <p:grpSp>
          <p:nvGrpSpPr>
            <p:cNvPr id="143" name="Group 142"/>
            <p:cNvGrpSpPr>
              <a:grpSpLocks/>
            </p:cNvGrpSpPr>
            <p:nvPr/>
          </p:nvGrpSpPr>
          <p:grpSpPr bwMode="auto">
            <a:xfrm rot="5400000">
              <a:off x="3482721" y="4977003"/>
              <a:ext cx="184150" cy="175895"/>
              <a:chOff x="5033" y="5002"/>
              <a:chExt cx="290" cy="277"/>
            </a:xfrm>
          </p:grpSpPr>
          <p:sp>
            <p:nvSpPr>
              <p:cNvPr id="150" name="Oval 149"/>
              <p:cNvSpPr>
                <a:spLocks noChangeArrowheads="1"/>
              </p:cNvSpPr>
              <p:nvPr/>
            </p:nvSpPr>
            <p:spPr bwMode="auto">
              <a:xfrm>
                <a:off x="5033" y="5002"/>
                <a:ext cx="277" cy="27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1" name="Text Box 1562"/>
              <p:cNvSpPr txBox="1">
                <a:spLocks noChangeArrowheads="1"/>
              </p:cNvSpPr>
              <p:nvPr/>
            </p:nvSpPr>
            <p:spPr bwMode="auto">
              <a:xfrm>
                <a:off x="5038" y="5022"/>
                <a:ext cx="285" cy="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</a:p>
            </p:txBody>
          </p:sp>
        </p:grpSp>
        <p:sp>
          <p:nvSpPr>
            <p:cNvPr id="144" name="Text Box 1566"/>
            <p:cNvSpPr txBox="1">
              <a:spLocks noChangeArrowheads="1"/>
            </p:cNvSpPr>
            <p:nvPr/>
          </p:nvSpPr>
          <p:spPr bwMode="auto">
            <a:xfrm rot="5400000">
              <a:off x="3988498" y="3779075"/>
              <a:ext cx="228600" cy="182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cxnSp>
          <p:nvCxnSpPr>
            <p:cNvPr id="145" name="Line 1567"/>
            <p:cNvCxnSpPr/>
            <p:nvPr/>
          </p:nvCxnSpPr>
          <p:spPr bwMode="auto">
            <a:xfrm rot="5400000">
              <a:off x="2976943" y="3678110"/>
              <a:ext cx="32131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6" name="Text Box 1568"/>
            <p:cNvSpPr txBox="1">
              <a:spLocks noChangeArrowheads="1"/>
            </p:cNvSpPr>
            <p:nvPr/>
          </p:nvSpPr>
          <p:spPr bwMode="auto">
            <a:xfrm rot="5400000">
              <a:off x="3102673" y="3600005"/>
              <a:ext cx="228600" cy="182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</p:txBody>
        </p:sp>
        <p:cxnSp>
          <p:nvCxnSpPr>
            <p:cNvPr id="147" name="Line 1569"/>
            <p:cNvCxnSpPr/>
            <p:nvPr/>
          </p:nvCxnSpPr>
          <p:spPr bwMode="auto">
            <a:xfrm rot="5400000">
              <a:off x="3647821" y="2922143"/>
              <a:ext cx="0" cy="119062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8" name="Line 1567"/>
            <p:cNvCxnSpPr/>
            <p:nvPr/>
          </p:nvCxnSpPr>
          <p:spPr bwMode="auto">
            <a:xfrm rot="5400000">
              <a:off x="2727388" y="4397566"/>
              <a:ext cx="32131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9" name="Text Box 1568"/>
            <p:cNvSpPr txBox="1">
              <a:spLocks noChangeArrowheads="1"/>
            </p:cNvSpPr>
            <p:nvPr/>
          </p:nvSpPr>
          <p:spPr bwMode="auto">
            <a:xfrm rot="5400000">
              <a:off x="2862262" y="4301173"/>
              <a:ext cx="228600" cy="182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g</a:t>
              </a:r>
            </a:p>
          </p:txBody>
        </p:sp>
      </p:grpSp>
      <p:grpSp>
        <p:nvGrpSpPr>
          <p:cNvPr id="156" name="Group 155"/>
          <p:cNvGrpSpPr>
            <a:grpSpLocks/>
          </p:cNvGrpSpPr>
          <p:nvPr/>
        </p:nvGrpSpPr>
        <p:grpSpPr bwMode="auto">
          <a:xfrm>
            <a:off x="1835236" y="7563024"/>
            <a:ext cx="3179845" cy="1119014"/>
            <a:chOff x="1947" y="3948"/>
            <a:chExt cx="3930" cy="1383"/>
          </a:xfrm>
        </p:grpSpPr>
        <p:sp>
          <p:nvSpPr>
            <p:cNvPr id="157" name="Rectangle 156" descr="Dark upward diagonal"/>
            <p:cNvSpPr>
              <a:spLocks noChangeArrowheads="1"/>
            </p:cNvSpPr>
            <p:nvPr/>
          </p:nvSpPr>
          <p:spPr bwMode="auto">
            <a:xfrm>
              <a:off x="2595" y="4220"/>
              <a:ext cx="308" cy="781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58" name="Text Box 1455"/>
            <p:cNvSpPr txBox="1">
              <a:spLocks noChangeArrowheads="1"/>
            </p:cNvSpPr>
            <p:nvPr/>
          </p:nvSpPr>
          <p:spPr bwMode="auto">
            <a:xfrm>
              <a:off x="2967" y="4937"/>
              <a:ext cx="71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0.25 m</a:t>
              </a:r>
            </a:p>
          </p:txBody>
        </p:sp>
        <p:sp>
          <p:nvSpPr>
            <p:cNvPr id="159" name="Text Box 1456"/>
            <p:cNvSpPr txBox="1">
              <a:spLocks noChangeArrowheads="1"/>
            </p:cNvSpPr>
            <p:nvPr/>
          </p:nvSpPr>
          <p:spPr bwMode="auto">
            <a:xfrm>
              <a:off x="2727" y="3948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A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60" name="Rectangle 159" descr="Dark upward diagonal"/>
            <p:cNvSpPr>
              <a:spLocks noChangeArrowheads="1"/>
            </p:cNvSpPr>
            <p:nvPr/>
          </p:nvSpPr>
          <p:spPr bwMode="auto">
            <a:xfrm>
              <a:off x="4912" y="4219"/>
              <a:ext cx="308" cy="781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61" name="Rectangle 160"/>
            <p:cNvSpPr>
              <a:spLocks noChangeArrowheads="1"/>
            </p:cNvSpPr>
            <p:nvPr/>
          </p:nvSpPr>
          <p:spPr bwMode="auto">
            <a:xfrm>
              <a:off x="2903" y="4524"/>
              <a:ext cx="814" cy="173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62" name="Rectangle 161"/>
            <p:cNvSpPr>
              <a:spLocks noChangeArrowheads="1"/>
            </p:cNvSpPr>
            <p:nvPr/>
          </p:nvSpPr>
          <p:spPr bwMode="auto">
            <a:xfrm>
              <a:off x="3717" y="4423"/>
              <a:ext cx="1203" cy="375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63" name="Text Box 1460"/>
            <p:cNvSpPr txBox="1">
              <a:spLocks noChangeArrowheads="1"/>
            </p:cNvSpPr>
            <p:nvPr/>
          </p:nvSpPr>
          <p:spPr bwMode="auto">
            <a:xfrm>
              <a:off x="3717" y="3948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B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64" name="Text Box 1461"/>
            <p:cNvSpPr txBox="1">
              <a:spLocks noChangeArrowheads="1"/>
            </p:cNvSpPr>
            <p:nvPr/>
          </p:nvSpPr>
          <p:spPr bwMode="auto">
            <a:xfrm>
              <a:off x="4729" y="3948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C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165" name="Line 1462"/>
            <p:cNvCxnSpPr/>
            <p:nvPr/>
          </p:nvCxnSpPr>
          <p:spPr bwMode="auto">
            <a:xfrm>
              <a:off x="2895" y="4221"/>
              <a:ext cx="0" cy="11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6" name="Line 1463"/>
            <p:cNvCxnSpPr/>
            <p:nvPr/>
          </p:nvCxnSpPr>
          <p:spPr bwMode="auto">
            <a:xfrm>
              <a:off x="4913" y="4221"/>
              <a:ext cx="0" cy="11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7" name="Line 1464"/>
            <p:cNvCxnSpPr/>
            <p:nvPr/>
          </p:nvCxnSpPr>
          <p:spPr bwMode="auto">
            <a:xfrm>
              <a:off x="3723" y="4890"/>
              <a:ext cx="0" cy="43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8" name="Line 1465"/>
            <p:cNvCxnSpPr/>
            <p:nvPr/>
          </p:nvCxnSpPr>
          <p:spPr bwMode="auto">
            <a:xfrm flipV="1">
              <a:off x="2888" y="5180"/>
              <a:ext cx="84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9" name="Line 1466"/>
            <p:cNvCxnSpPr/>
            <p:nvPr/>
          </p:nvCxnSpPr>
          <p:spPr bwMode="auto">
            <a:xfrm>
              <a:off x="3717" y="5179"/>
              <a:ext cx="11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70" name="Text Box 1467"/>
            <p:cNvSpPr txBox="1">
              <a:spLocks noChangeArrowheads="1"/>
            </p:cNvSpPr>
            <p:nvPr/>
          </p:nvSpPr>
          <p:spPr bwMode="auto">
            <a:xfrm>
              <a:off x="4040" y="4924"/>
              <a:ext cx="71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0.4 m</a:t>
              </a:r>
            </a:p>
          </p:txBody>
        </p:sp>
        <p:cxnSp>
          <p:nvCxnSpPr>
            <p:cNvPr id="171" name="Line 1468"/>
            <p:cNvCxnSpPr/>
            <p:nvPr/>
          </p:nvCxnSpPr>
          <p:spPr bwMode="auto">
            <a:xfrm>
              <a:off x="4905" y="4610"/>
              <a:ext cx="615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stealth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2" name="Line 1469"/>
            <p:cNvCxnSpPr/>
            <p:nvPr/>
          </p:nvCxnSpPr>
          <p:spPr bwMode="auto">
            <a:xfrm>
              <a:off x="2280" y="4610"/>
              <a:ext cx="615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stealth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3" name="Line 1470"/>
            <p:cNvCxnSpPr/>
            <p:nvPr/>
          </p:nvCxnSpPr>
          <p:spPr bwMode="auto">
            <a:xfrm>
              <a:off x="3717" y="4610"/>
              <a:ext cx="39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74" name="Text Box 1471"/>
            <p:cNvSpPr txBox="1">
              <a:spLocks noChangeArrowheads="1"/>
            </p:cNvSpPr>
            <p:nvPr/>
          </p:nvSpPr>
          <p:spPr bwMode="auto">
            <a:xfrm>
              <a:off x="4055" y="4475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75" name="Text Box 1472"/>
            <p:cNvSpPr txBox="1">
              <a:spLocks noChangeArrowheads="1"/>
            </p:cNvSpPr>
            <p:nvPr/>
          </p:nvSpPr>
          <p:spPr bwMode="auto">
            <a:xfrm>
              <a:off x="5517" y="4466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R</a:t>
              </a:r>
              <a:r>
                <a:rPr lang="en-US" sz="1100" i="1" baseline="-25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R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76" name="Text Box 1473"/>
            <p:cNvSpPr txBox="1">
              <a:spLocks noChangeArrowheads="1"/>
            </p:cNvSpPr>
            <p:nvPr/>
          </p:nvSpPr>
          <p:spPr bwMode="auto">
            <a:xfrm>
              <a:off x="1947" y="4451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R</a:t>
              </a:r>
              <a:r>
                <a:rPr lang="en-US" sz="1100" i="1" baseline="-25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L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198970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2027237" y="216853"/>
            <a:ext cx="2489200" cy="890270"/>
            <a:chOff x="4160" y="6247"/>
            <a:chExt cx="3920" cy="1402"/>
          </a:xfrm>
        </p:grpSpPr>
        <p:sp>
          <p:nvSpPr>
            <p:cNvPr id="3" name="AutoShape 1441"/>
            <p:cNvSpPr>
              <a:spLocks noChangeArrowheads="1"/>
            </p:cNvSpPr>
            <p:nvPr/>
          </p:nvSpPr>
          <p:spPr bwMode="auto">
            <a:xfrm rot="-5400000">
              <a:off x="5750" y="5232"/>
              <a:ext cx="740" cy="3400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4" name="Group 3"/>
            <p:cNvGrpSpPr>
              <a:grpSpLocks/>
            </p:cNvGrpSpPr>
            <p:nvPr/>
          </p:nvGrpSpPr>
          <p:grpSpPr bwMode="auto">
            <a:xfrm>
              <a:off x="4160" y="6248"/>
              <a:ext cx="250" cy="1370"/>
              <a:chOff x="3770" y="7049"/>
              <a:chExt cx="250" cy="1370"/>
            </a:xfrm>
          </p:grpSpPr>
          <p:sp>
            <p:nvSpPr>
              <p:cNvPr id="13" name="Rectangle 12" descr="Wide upward diagonal"/>
              <p:cNvSpPr>
                <a:spLocks noChangeArrowheads="1"/>
              </p:cNvSpPr>
              <p:nvPr/>
            </p:nvSpPr>
            <p:spPr bwMode="auto">
              <a:xfrm>
                <a:off x="3770" y="7049"/>
                <a:ext cx="250" cy="1370"/>
              </a:xfrm>
              <a:prstGeom prst="rect">
                <a:avLst/>
              </a:prstGeom>
              <a:pattFill prst="wd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cxnSp>
            <p:nvCxnSpPr>
              <p:cNvPr id="14" name="Line 1444"/>
              <p:cNvCxnSpPr/>
              <p:nvPr/>
            </p:nvCxnSpPr>
            <p:spPr bwMode="auto">
              <a:xfrm>
                <a:off x="4020" y="7054"/>
                <a:ext cx="0" cy="136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5" name="Group 4"/>
            <p:cNvGrpSpPr>
              <a:grpSpLocks/>
            </p:cNvGrpSpPr>
            <p:nvPr/>
          </p:nvGrpSpPr>
          <p:grpSpPr bwMode="auto">
            <a:xfrm>
              <a:off x="7830" y="6247"/>
              <a:ext cx="250" cy="1370"/>
              <a:chOff x="7440" y="7048"/>
              <a:chExt cx="250" cy="1370"/>
            </a:xfrm>
          </p:grpSpPr>
          <p:sp>
            <p:nvSpPr>
              <p:cNvPr id="11" name="Rectangle 10" descr="Wide upward diagonal"/>
              <p:cNvSpPr>
                <a:spLocks noChangeArrowheads="1"/>
              </p:cNvSpPr>
              <p:nvPr/>
            </p:nvSpPr>
            <p:spPr bwMode="auto">
              <a:xfrm>
                <a:off x="7440" y="7048"/>
                <a:ext cx="250" cy="1370"/>
              </a:xfrm>
              <a:prstGeom prst="rect">
                <a:avLst/>
              </a:prstGeom>
              <a:pattFill prst="wd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cxnSp>
            <p:nvCxnSpPr>
              <p:cNvPr id="12" name="Line 1447"/>
              <p:cNvCxnSpPr/>
              <p:nvPr/>
            </p:nvCxnSpPr>
            <p:spPr bwMode="auto">
              <a:xfrm>
                <a:off x="7440" y="7053"/>
                <a:ext cx="0" cy="136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cxnSp>
          <p:nvCxnSpPr>
            <p:cNvPr id="6" name="Line 1448"/>
            <p:cNvCxnSpPr/>
            <p:nvPr/>
          </p:nvCxnSpPr>
          <p:spPr bwMode="auto">
            <a:xfrm>
              <a:off x="4420" y="7539"/>
              <a:ext cx="339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" name="Text Box 1449"/>
            <p:cNvSpPr txBox="1">
              <a:spLocks noChangeArrowheads="1"/>
            </p:cNvSpPr>
            <p:nvPr/>
          </p:nvSpPr>
          <p:spPr bwMode="auto">
            <a:xfrm>
              <a:off x="5700" y="7419"/>
              <a:ext cx="850" cy="23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L</a:t>
              </a: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= 1 m</a:t>
              </a:r>
            </a:p>
          </p:txBody>
        </p:sp>
        <p:cxnSp>
          <p:nvCxnSpPr>
            <p:cNvPr id="8" name="Line 1450"/>
            <p:cNvCxnSpPr/>
            <p:nvPr/>
          </p:nvCxnSpPr>
          <p:spPr bwMode="auto">
            <a:xfrm>
              <a:off x="5600" y="6926"/>
              <a:ext cx="490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" name="Line 1451"/>
            <p:cNvCxnSpPr/>
            <p:nvPr/>
          </p:nvCxnSpPr>
          <p:spPr bwMode="auto">
            <a:xfrm>
              <a:off x="6080" y="6656"/>
              <a:ext cx="0" cy="56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" name="Text Box 1452"/>
            <p:cNvSpPr txBox="1">
              <a:spLocks noChangeArrowheads="1"/>
            </p:cNvSpPr>
            <p:nvPr/>
          </p:nvSpPr>
          <p:spPr bwMode="auto">
            <a:xfrm>
              <a:off x="4430" y="6806"/>
              <a:ext cx="11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</a:t>
              </a: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= 10,000N</a:t>
              </a:r>
            </a:p>
          </p:txBody>
        </p:sp>
      </p:grpSp>
      <p:grpSp>
        <p:nvGrpSpPr>
          <p:cNvPr id="15" name="Group 14"/>
          <p:cNvGrpSpPr>
            <a:grpSpLocks/>
          </p:cNvGrpSpPr>
          <p:nvPr/>
        </p:nvGrpSpPr>
        <p:grpSpPr bwMode="auto">
          <a:xfrm>
            <a:off x="1515744" y="1604327"/>
            <a:ext cx="3875366" cy="872173"/>
            <a:chOff x="1705" y="4396"/>
            <a:chExt cx="4941" cy="1112"/>
          </a:xfrm>
        </p:grpSpPr>
        <p:sp>
          <p:nvSpPr>
            <p:cNvPr id="16" name="Rectangle 15" descr="Dark upward diagonal"/>
            <p:cNvSpPr>
              <a:spLocks noChangeArrowheads="1"/>
            </p:cNvSpPr>
            <p:nvPr/>
          </p:nvSpPr>
          <p:spPr bwMode="auto">
            <a:xfrm>
              <a:off x="2353" y="4397"/>
              <a:ext cx="308" cy="781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7" name="Text Box 1420"/>
            <p:cNvSpPr txBox="1">
              <a:spLocks noChangeArrowheads="1"/>
            </p:cNvSpPr>
            <p:nvPr/>
          </p:nvSpPr>
          <p:spPr bwMode="auto">
            <a:xfrm>
              <a:off x="2777" y="5108"/>
              <a:ext cx="71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0.3 m</a:t>
              </a:r>
            </a:p>
          </p:txBody>
        </p:sp>
        <p:sp>
          <p:nvSpPr>
            <p:cNvPr id="18" name="Rectangle 17" descr="Dark upward diagonal"/>
            <p:cNvSpPr>
              <a:spLocks noChangeArrowheads="1"/>
            </p:cNvSpPr>
            <p:nvPr/>
          </p:nvSpPr>
          <p:spPr bwMode="auto">
            <a:xfrm>
              <a:off x="5681" y="4396"/>
              <a:ext cx="308" cy="781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9" name="Rectangle 18"/>
            <p:cNvSpPr>
              <a:spLocks noChangeArrowheads="1"/>
            </p:cNvSpPr>
            <p:nvPr/>
          </p:nvSpPr>
          <p:spPr bwMode="auto">
            <a:xfrm>
              <a:off x="2664" y="4701"/>
              <a:ext cx="945" cy="173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20" name="Rectangle 19"/>
            <p:cNvSpPr>
              <a:spLocks noChangeArrowheads="1"/>
            </p:cNvSpPr>
            <p:nvPr/>
          </p:nvSpPr>
          <p:spPr bwMode="auto">
            <a:xfrm>
              <a:off x="3602" y="4600"/>
              <a:ext cx="1132" cy="375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cxnSp>
          <p:nvCxnSpPr>
            <p:cNvPr id="21" name="Line 1424"/>
            <p:cNvCxnSpPr/>
            <p:nvPr/>
          </p:nvCxnSpPr>
          <p:spPr bwMode="auto">
            <a:xfrm>
              <a:off x="2653" y="4398"/>
              <a:ext cx="0" cy="11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Line 1425"/>
            <p:cNvCxnSpPr/>
            <p:nvPr/>
          </p:nvCxnSpPr>
          <p:spPr bwMode="auto">
            <a:xfrm>
              <a:off x="5682" y="4398"/>
              <a:ext cx="0" cy="11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" name="Line 1426"/>
            <p:cNvCxnSpPr/>
            <p:nvPr/>
          </p:nvCxnSpPr>
          <p:spPr bwMode="auto">
            <a:xfrm>
              <a:off x="3594" y="5073"/>
              <a:ext cx="0" cy="43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" name="Line 1427"/>
            <p:cNvCxnSpPr/>
            <p:nvPr/>
          </p:nvCxnSpPr>
          <p:spPr bwMode="auto">
            <a:xfrm>
              <a:off x="2651" y="5357"/>
              <a:ext cx="95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" name="Line 1428"/>
            <p:cNvCxnSpPr/>
            <p:nvPr/>
          </p:nvCxnSpPr>
          <p:spPr bwMode="auto">
            <a:xfrm>
              <a:off x="3580" y="5356"/>
              <a:ext cx="114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6" name="Text Box 1429"/>
            <p:cNvSpPr txBox="1">
              <a:spLocks noChangeArrowheads="1"/>
            </p:cNvSpPr>
            <p:nvPr/>
          </p:nvSpPr>
          <p:spPr bwMode="auto">
            <a:xfrm>
              <a:off x="3814" y="5108"/>
              <a:ext cx="71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0.4 m</a:t>
              </a:r>
            </a:p>
          </p:txBody>
        </p:sp>
        <p:cxnSp>
          <p:nvCxnSpPr>
            <p:cNvPr id="27" name="Line 1430"/>
            <p:cNvCxnSpPr/>
            <p:nvPr/>
          </p:nvCxnSpPr>
          <p:spPr bwMode="auto">
            <a:xfrm>
              <a:off x="5674" y="4787"/>
              <a:ext cx="615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stealth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8" name="Line 1431"/>
            <p:cNvCxnSpPr/>
            <p:nvPr/>
          </p:nvCxnSpPr>
          <p:spPr bwMode="auto">
            <a:xfrm>
              <a:off x="2038" y="4787"/>
              <a:ext cx="615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stealth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" name="Line 1432"/>
            <p:cNvCxnSpPr/>
            <p:nvPr/>
          </p:nvCxnSpPr>
          <p:spPr bwMode="auto">
            <a:xfrm>
              <a:off x="4153" y="4787"/>
              <a:ext cx="398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oval" w="sm" len="sm"/>
              <a:tailEnd type="stealth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0" name="Text Box 1433"/>
            <p:cNvSpPr txBox="1">
              <a:spLocks noChangeArrowheads="1"/>
            </p:cNvSpPr>
            <p:nvPr/>
          </p:nvSpPr>
          <p:spPr bwMode="auto">
            <a:xfrm>
              <a:off x="4451" y="4652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1" name="Text Box 1434"/>
            <p:cNvSpPr txBox="1">
              <a:spLocks noChangeArrowheads="1"/>
            </p:cNvSpPr>
            <p:nvPr/>
          </p:nvSpPr>
          <p:spPr bwMode="auto">
            <a:xfrm>
              <a:off x="6286" y="4643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R</a:t>
              </a:r>
              <a:r>
                <a:rPr lang="en-US" sz="1100" i="1" baseline="-25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R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2" name="Text Box 1435"/>
            <p:cNvSpPr txBox="1">
              <a:spLocks noChangeArrowheads="1"/>
            </p:cNvSpPr>
            <p:nvPr/>
          </p:nvSpPr>
          <p:spPr bwMode="auto">
            <a:xfrm>
              <a:off x="1705" y="4628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R</a:t>
              </a:r>
              <a:r>
                <a:rPr lang="en-US" sz="1100" i="1" baseline="-25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L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3" name="Rectangle 32"/>
            <p:cNvSpPr>
              <a:spLocks noChangeArrowheads="1"/>
            </p:cNvSpPr>
            <p:nvPr/>
          </p:nvSpPr>
          <p:spPr bwMode="auto">
            <a:xfrm>
              <a:off x="4735" y="4716"/>
              <a:ext cx="944" cy="173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cxnSp>
          <p:nvCxnSpPr>
            <p:cNvPr id="34" name="Line 1437"/>
            <p:cNvCxnSpPr/>
            <p:nvPr/>
          </p:nvCxnSpPr>
          <p:spPr bwMode="auto">
            <a:xfrm>
              <a:off x="4734" y="5073"/>
              <a:ext cx="0" cy="43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" name="Line 1438"/>
            <p:cNvCxnSpPr/>
            <p:nvPr/>
          </p:nvCxnSpPr>
          <p:spPr bwMode="auto">
            <a:xfrm>
              <a:off x="4736" y="5350"/>
              <a:ext cx="95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6" name="Text Box 1439"/>
            <p:cNvSpPr txBox="1">
              <a:spLocks noChangeArrowheads="1"/>
            </p:cNvSpPr>
            <p:nvPr/>
          </p:nvSpPr>
          <p:spPr bwMode="auto">
            <a:xfrm>
              <a:off x="4832" y="5109"/>
              <a:ext cx="71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0.3 m</a:t>
              </a:r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2192964" y="2802686"/>
            <a:ext cx="2439701" cy="1209675"/>
            <a:chOff x="2192964" y="2802686"/>
            <a:chExt cx="2439701" cy="1209675"/>
          </a:xfrm>
        </p:grpSpPr>
        <p:sp>
          <p:nvSpPr>
            <p:cNvPr id="38" name="Rectangle 37" descr="Light upward diagonal"/>
            <p:cNvSpPr>
              <a:spLocks noChangeArrowheads="1"/>
            </p:cNvSpPr>
            <p:nvPr/>
          </p:nvSpPr>
          <p:spPr bwMode="auto">
            <a:xfrm>
              <a:off x="2273061" y="3258616"/>
              <a:ext cx="153376" cy="290830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39" name="Rectangle 38" descr="Light upward diagonal"/>
            <p:cNvSpPr>
              <a:spLocks noChangeArrowheads="1"/>
            </p:cNvSpPr>
            <p:nvPr/>
          </p:nvSpPr>
          <p:spPr bwMode="auto">
            <a:xfrm>
              <a:off x="3228207" y="2802686"/>
              <a:ext cx="404834" cy="171450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40" name="Rectangle 39" descr="Light upward diagonal"/>
            <p:cNvSpPr>
              <a:spLocks noChangeArrowheads="1"/>
            </p:cNvSpPr>
            <p:nvPr/>
          </p:nvSpPr>
          <p:spPr bwMode="auto">
            <a:xfrm>
              <a:off x="3208459" y="3840911"/>
              <a:ext cx="404834" cy="171450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41" name="Rectangle 40" descr="Light upward diagonal"/>
            <p:cNvSpPr>
              <a:spLocks noChangeArrowheads="1"/>
            </p:cNvSpPr>
            <p:nvPr/>
          </p:nvSpPr>
          <p:spPr bwMode="auto">
            <a:xfrm>
              <a:off x="4363060" y="2931591"/>
              <a:ext cx="153376" cy="1033780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42" name="Oval 41"/>
            <p:cNvSpPr>
              <a:spLocks noChangeArrowheads="1"/>
            </p:cNvSpPr>
            <p:nvPr/>
          </p:nvSpPr>
          <p:spPr bwMode="auto">
            <a:xfrm>
              <a:off x="3356569" y="3746931"/>
              <a:ext cx="94132" cy="90805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43" name="Oval 42"/>
            <p:cNvSpPr>
              <a:spLocks noChangeArrowheads="1"/>
            </p:cNvSpPr>
            <p:nvPr/>
          </p:nvSpPr>
          <p:spPr bwMode="auto">
            <a:xfrm>
              <a:off x="3361177" y="2975406"/>
              <a:ext cx="94132" cy="90805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45" name="Text Box 1406"/>
            <p:cNvSpPr txBox="1">
              <a:spLocks noChangeArrowheads="1"/>
            </p:cNvSpPr>
            <p:nvPr/>
          </p:nvSpPr>
          <p:spPr bwMode="auto">
            <a:xfrm>
              <a:off x="2582640" y="3238929"/>
              <a:ext cx="585200" cy="1670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2000 lb/in</a:t>
              </a:r>
            </a:p>
          </p:txBody>
        </p:sp>
        <p:sp>
          <p:nvSpPr>
            <p:cNvPr id="46" name="Rectangle 45"/>
            <p:cNvSpPr>
              <a:spLocks noChangeArrowheads="1"/>
            </p:cNvSpPr>
            <p:nvPr/>
          </p:nvSpPr>
          <p:spPr bwMode="auto">
            <a:xfrm>
              <a:off x="3251904" y="3063671"/>
              <a:ext cx="312677" cy="680720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cxnSp>
          <p:nvCxnSpPr>
            <p:cNvPr id="47" name="Line 1408"/>
            <p:cNvCxnSpPr>
              <a:endCxn id="58" idx="2"/>
            </p:cNvCxnSpPr>
            <p:nvPr/>
          </p:nvCxnSpPr>
          <p:spPr bwMode="auto">
            <a:xfrm>
              <a:off x="2432362" y="3411016"/>
              <a:ext cx="90036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8" name="Line 1409"/>
            <p:cNvCxnSpPr/>
            <p:nvPr/>
          </p:nvCxnSpPr>
          <p:spPr bwMode="auto">
            <a:xfrm>
              <a:off x="3467158" y="3168446"/>
              <a:ext cx="899193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9" name="Line 1410"/>
            <p:cNvCxnSpPr/>
            <p:nvPr/>
          </p:nvCxnSpPr>
          <p:spPr bwMode="auto">
            <a:xfrm>
              <a:off x="3467158" y="3630726"/>
              <a:ext cx="899193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3" name="Text Box 1414"/>
            <p:cNvSpPr txBox="1">
              <a:spLocks noChangeArrowheads="1"/>
            </p:cNvSpPr>
            <p:nvPr/>
          </p:nvSpPr>
          <p:spPr bwMode="auto">
            <a:xfrm>
              <a:off x="3669904" y="2991280"/>
              <a:ext cx="585200" cy="1670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500 lb/in</a:t>
              </a:r>
            </a:p>
          </p:txBody>
        </p:sp>
        <p:sp>
          <p:nvSpPr>
            <p:cNvPr id="54" name="Text Box 1415"/>
            <p:cNvSpPr txBox="1">
              <a:spLocks noChangeArrowheads="1"/>
            </p:cNvSpPr>
            <p:nvPr/>
          </p:nvSpPr>
          <p:spPr bwMode="auto">
            <a:xfrm>
              <a:off x="3685317" y="3635806"/>
              <a:ext cx="585200" cy="1670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500 lb/in</a:t>
              </a:r>
            </a:p>
          </p:txBody>
        </p:sp>
        <p:sp>
          <p:nvSpPr>
            <p:cNvPr id="55" name="Text Box 1416"/>
            <p:cNvSpPr txBox="1">
              <a:spLocks noChangeArrowheads="1"/>
            </p:cNvSpPr>
            <p:nvPr/>
          </p:nvSpPr>
          <p:spPr bwMode="auto">
            <a:xfrm>
              <a:off x="3943085" y="3324658"/>
              <a:ext cx="358097" cy="1670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400 lb</a:t>
              </a:r>
            </a:p>
          </p:txBody>
        </p:sp>
        <p:cxnSp>
          <p:nvCxnSpPr>
            <p:cNvPr id="56" name="Line 1417"/>
            <p:cNvCxnSpPr/>
            <p:nvPr/>
          </p:nvCxnSpPr>
          <p:spPr bwMode="auto">
            <a:xfrm flipH="1">
              <a:off x="3556682" y="3408476"/>
              <a:ext cx="35546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7" name="Oval 56"/>
            <p:cNvSpPr>
              <a:spLocks noChangeAspect="1" noChangeArrowheads="1"/>
            </p:cNvSpPr>
            <p:nvPr/>
          </p:nvSpPr>
          <p:spPr bwMode="auto">
            <a:xfrm>
              <a:off x="2192964" y="3317737"/>
              <a:ext cx="185420" cy="18655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 anchorCtr="0"/>
            <a:lstStyle/>
            <a:p>
              <a:pPr algn="ctr"/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58" name="Oval 57"/>
            <p:cNvSpPr>
              <a:spLocks noChangeAspect="1" noChangeArrowheads="1"/>
            </p:cNvSpPr>
            <p:nvPr/>
          </p:nvSpPr>
          <p:spPr bwMode="auto">
            <a:xfrm>
              <a:off x="3332722" y="3317737"/>
              <a:ext cx="185420" cy="18655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 anchorCtr="0"/>
            <a:lstStyle/>
            <a:p>
              <a:pPr algn="ctr"/>
              <a:r>
                <a:rPr 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9" name="Oval 58"/>
            <p:cNvSpPr>
              <a:spLocks noChangeAspect="1" noChangeArrowheads="1"/>
            </p:cNvSpPr>
            <p:nvPr/>
          </p:nvSpPr>
          <p:spPr bwMode="auto">
            <a:xfrm>
              <a:off x="4428544" y="3065755"/>
              <a:ext cx="185420" cy="18655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 anchorCtr="0"/>
            <a:lstStyle/>
            <a:p>
              <a:pPr algn="ctr"/>
              <a:r>
                <a:rPr 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0" name="Oval 59"/>
            <p:cNvSpPr>
              <a:spLocks noChangeAspect="1" noChangeArrowheads="1"/>
            </p:cNvSpPr>
            <p:nvPr/>
          </p:nvSpPr>
          <p:spPr bwMode="auto">
            <a:xfrm>
              <a:off x="4447245" y="3537447"/>
              <a:ext cx="185420" cy="18655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 anchorCtr="0"/>
            <a:lstStyle/>
            <a:p>
              <a:pPr algn="ctr"/>
              <a:r>
                <a:rPr 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1847489" y="4115734"/>
            <a:ext cx="3215640" cy="1400175"/>
            <a:chOff x="1847489" y="4115734"/>
            <a:chExt cx="3215640" cy="1400175"/>
          </a:xfrm>
        </p:grpSpPr>
        <p:grpSp>
          <p:nvGrpSpPr>
            <p:cNvPr id="63" name="Group 62"/>
            <p:cNvGrpSpPr>
              <a:grpSpLocks/>
            </p:cNvGrpSpPr>
            <p:nvPr/>
          </p:nvGrpSpPr>
          <p:grpSpPr bwMode="auto">
            <a:xfrm>
              <a:off x="1847489" y="4115734"/>
              <a:ext cx="3215640" cy="1400175"/>
              <a:chOff x="3849" y="7819"/>
              <a:chExt cx="5064" cy="2205"/>
            </a:xfrm>
          </p:grpSpPr>
          <p:sp>
            <p:nvSpPr>
              <p:cNvPr id="64" name="Oval 63"/>
              <p:cNvSpPr>
                <a:spLocks noChangeArrowheads="1"/>
              </p:cNvSpPr>
              <p:nvPr/>
            </p:nvSpPr>
            <p:spPr bwMode="auto">
              <a:xfrm>
                <a:off x="5919" y="8629"/>
                <a:ext cx="360" cy="3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65" name="Rectangle 64"/>
              <p:cNvSpPr>
                <a:spLocks noChangeArrowheads="1"/>
              </p:cNvSpPr>
              <p:nvPr/>
            </p:nvSpPr>
            <p:spPr bwMode="auto">
              <a:xfrm>
                <a:off x="5964" y="8554"/>
                <a:ext cx="1875" cy="510"/>
              </a:xfrm>
              <a:prstGeom prst="rect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66" name="Rectangle 65"/>
              <p:cNvSpPr>
                <a:spLocks noChangeArrowheads="1"/>
              </p:cNvSpPr>
              <p:nvPr/>
            </p:nvSpPr>
            <p:spPr bwMode="auto">
              <a:xfrm>
                <a:off x="4104" y="8374"/>
                <a:ext cx="1845" cy="900"/>
              </a:xfrm>
              <a:prstGeom prst="rect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67" name="Rectangle 66" descr="Light upward diagonal"/>
              <p:cNvSpPr>
                <a:spLocks noChangeArrowheads="1"/>
              </p:cNvSpPr>
              <p:nvPr/>
            </p:nvSpPr>
            <p:spPr bwMode="auto">
              <a:xfrm>
                <a:off x="3849" y="7819"/>
                <a:ext cx="255" cy="1965"/>
              </a:xfrm>
              <a:prstGeom prst="rect">
                <a:avLst/>
              </a:prstGeom>
              <a:pattFill prst="lt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cxnSp>
            <p:nvCxnSpPr>
              <p:cNvPr id="68" name="Line 1384"/>
              <p:cNvCxnSpPr/>
              <p:nvPr/>
            </p:nvCxnSpPr>
            <p:spPr bwMode="auto">
              <a:xfrm flipV="1">
                <a:off x="4104" y="7819"/>
                <a:ext cx="1" cy="214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9" name="Line 1385"/>
              <p:cNvCxnSpPr/>
              <p:nvPr/>
            </p:nvCxnSpPr>
            <p:spPr bwMode="auto">
              <a:xfrm>
                <a:off x="5964" y="9409"/>
                <a:ext cx="0" cy="4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70" name="Line 1386"/>
              <p:cNvCxnSpPr/>
              <p:nvPr/>
            </p:nvCxnSpPr>
            <p:spPr bwMode="auto">
              <a:xfrm>
                <a:off x="4104" y="9769"/>
                <a:ext cx="186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71" name="Line 1387"/>
              <p:cNvCxnSpPr/>
              <p:nvPr/>
            </p:nvCxnSpPr>
            <p:spPr bwMode="auto">
              <a:xfrm>
                <a:off x="7839" y="9169"/>
                <a:ext cx="0" cy="73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72" name="Line 1388"/>
              <p:cNvCxnSpPr/>
              <p:nvPr/>
            </p:nvCxnSpPr>
            <p:spPr bwMode="auto">
              <a:xfrm>
                <a:off x="5964" y="9769"/>
                <a:ext cx="186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73" name="Line 1389"/>
              <p:cNvCxnSpPr/>
              <p:nvPr/>
            </p:nvCxnSpPr>
            <p:spPr bwMode="auto">
              <a:xfrm>
                <a:off x="5484" y="8839"/>
                <a:ext cx="495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74" name="Line 1390"/>
              <p:cNvCxnSpPr/>
              <p:nvPr/>
            </p:nvCxnSpPr>
            <p:spPr bwMode="auto">
              <a:xfrm flipH="1">
                <a:off x="7839" y="8809"/>
                <a:ext cx="48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75" name="Text Box 1391"/>
              <p:cNvSpPr txBox="1">
                <a:spLocks noChangeArrowheads="1"/>
              </p:cNvSpPr>
              <p:nvPr/>
            </p:nvSpPr>
            <p:spPr bwMode="auto">
              <a:xfrm>
                <a:off x="4704" y="9529"/>
                <a:ext cx="660" cy="49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just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1 m</a:t>
                </a:r>
              </a:p>
            </p:txBody>
          </p:sp>
          <p:sp>
            <p:nvSpPr>
              <p:cNvPr id="76" name="Text Box 1392"/>
              <p:cNvSpPr txBox="1">
                <a:spLocks noChangeArrowheads="1"/>
              </p:cNvSpPr>
              <p:nvPr/>
            </p:nvSpPr>
            <p:spPr bwMode="auto">
              <a:xfrm>
                <a:off x="6534" y="9514"/>
                <a:ext cx="660" cy="49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just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1 m</a:t>
                </a:r>
              </a:p>
            </p:txBody>
          </p:sp>
          <p:sp>
            <p:nvSpPr>
              <p:cNvPr id="77" name="Text Box 1393"/>
              <p:cNvSpPr txBox="1">
                <a:spLocks noChangeArrowheads="1"/>
              </p:cNvSpPr>
              <p:nvPr/>
            </p:nvSpPr>
            <p:spPr bwMode="auto">
              <a:xfrm>
                <a:off x="4944" y="8638"/>
                <a:ext cx="675" cy="4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45720" rIns="91440" bIns="45720" anchor="t" anchorCtr="0" upright="1">
                <a:noAutofit/>
              </a:bodyPr>
              <a:lstStyle/>
              <a:p>
                <a:pPr marL="0" marR="0" algn="just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5</a:t>
                </a:r>
                <a:r>
                  <a:rPr lang="en-US" sz="11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k</a:t>
                </a:r>
                <a:r>
                  <a:rPr lang="en-US" sz="11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N</a:t>
                </a:r>
              </a:p>
            </p:txBody>
          </p:sp>
          <p:sp>
            <p:nvSpPr>
              <p:cNvPr id="78" name="Oval 77"/>
              <p:cNvSpPr>
                <a:spLocks noChangeArrowheads="1"/>
              </p:cNvSpPr>
              <p:nvPr/>
            </p:nvSpPr>
            <p:spPr bwMode="auto">
              <a:xfrm>
                <a:off x="5992" y="8643"/>
                <a:ext cx="360" cy="3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1</a:t>
                </a:r>
              </a:p>
            </p:txBody>
          </p:sp>
          <p:sp>
            <p:nvSpPr>
              <p:cNvPr id="79" name="Oval 78"/>
              <p:cNvSpPr>
                <a:spLocks noChangeArrowheads="1"/>
              </p:cNvSpPr>
              <p:nvPr/>
            </p:nvSpPr>
            <p:spPr bwMode="auto">
              <a:xfrm>
                <a:off x="7457" y="8632"/>
                <a:ext cx="360" cy="3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</a:t>
                </a:r>
              </a:p>
            </p:txBody>
          </p:sp>
          <p:sp>
            <p:nvSpPr>
              <p:cNvPr id="80" name="Oval 79"/>
              <p:cNvSpPr>
                <a:spLocks noChangeArrowheads="1"/>
              </p:cNvSpPr>
              <p:nvPr/>
            </p:nvSpPr>
            <p:spPr bwMode="auto">
              <a:xfrm>
                <a:off x="4114" y="8661"/>
                <a:ext cx="360" cy="3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3</a:t>
                </a:r>
              </a:p>
            </p:txBody>
          </p:sp>
          <p:sp>
            <p:nvSpPr>
              <p:cNvPr id="81" name="Text Box 1397"/>
              <p:cNvSpPr txBox="1">
                <a:spLocks noChangeArrowheads="1"/>
              </p:cNvSpPr>
              <p:nvPr/>
            </p:nvSpPr>
            <p:spPr bwMode="auto">
              <a:xfrm>
                <a:off x="8238" y="8590"/>
                <a:ext cx="675" cy="4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0" bIns="45720" anchor="t" anchorCtr="0" upright="1">
                <a:noAutofit/>
              </a:bodyPr>
              <a:lstStyle/>
              <a:p>
                <a:pPr marL="0" marR="0" algn="just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</a:t>
                </a:r>
                <a:r>
                  <a:rPr lang="en-US" sz="11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k</a:t>
                </a:r>
                <a:r>
                  <a:rPr lang="en-US" sz="11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N</a:t>
                </a:r>
              </a:p>
            </p:txBody>
          </p:sp>
        </p:grpSp>
        <p:sp>
          <p:nvSpPr>
            <p:cNvPr id="82" name="TextBox 81"/>
            <p:cNvSpPr txBox="1"/>
            <p:nvPr/>
          </p:nvSpPr>
          <p:spPr>
            <a:xfrm>
              <a:off x="2307946" y="4281406"/>
              <a:ext cx="573875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Element 1</a:t>
              </a: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3497316" y="4410375"/>
              <a:ext cx="573875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Element 2</a:t>
              </a:r>
            </a:p>
          </p:txBody>
        </p:sp>
      </p:grpSp>
      <p:grpSp>
        <p:nvGrpSpPr>
          <p:cNvPr id="122" name="Group 121"/>
          <p:cNvGrpSpPr/>
          <p:nvPr/>
        </p:nvGrpSpPr>
        <p:grpSpPr>
          <a:xfrm>
            <a:off x="1797427" y="5809472"/>
            <a:ext cx="2805223" cy="1247775"/>
            <a:chOff x="1797427" y="5809472"/>
            <a:chExt cx="2805223" cy="1247775"/>
          </a:xfrm>
        </p:grpSpPr>
        <p:sp>
          <p:nvSpPr>
            <p:cNvPr id="90" name="Rectangle 89"/>
            <p:cNvSpPr>
              <a:spLocks noChangeArrowheads="1"/>
            </p:cNvSpPr>
            <p:nvPr/>
          </p:nvSpPr>
          <p:spPr bwMode="auto">
            <a:xfrm>
              <a:off x="1964115" y="6262349"/>
              <a:ext cx="822960" cy="323850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1" name="Rectangle 90"/>
            <p:cNvSpPr>
              <a:spLocks noChangeArrowheads="1"/>
            </p:cNvSpPr>
            <p:nvPr/>
          </p:nvSpPr>
          <p:spPr bwMode="auto">
            <a:xfrm>
              <a:off x="2791829" y="6187126"/>
              <a:ext cx="1645920" cy="474296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109" name="Group 108"/>
            <p:cNvGrpSpPr/>
            <p:nvPr/>
          </p:nvGrpSpPr>
          <p:grpSpPr>
            <a:xfrm>
              <a:off x="1797427" y="5809472"/>
              <a:ext cx="162560" cy="1247775"/>
              <a:chOff x="1956761" y="7347593"/>
              <a:chExt cx="162560" cy="1247775"/>
            </a:xfrm>
          </p:grpSpPr>
          <p:sp>
            <p:nvSpPr>
              <p:cNvPr id="92" name="Rectangle 91" descr="Light upward diagonal"/>
              <p:cNvSpPr>
                <a:spLocks noChangeArrowheads="1"/>
              </p:cNvSpPr>
              <p:nvPr/>
            </p:nvSpPr>
            <p:spPr bwMode="auto">
              <a:xfrm>
                <a:off x="1956761" y="7347593"/>
                <a:ext cx="161925" cy="1247775"/>
              </a:xfrm>
              <a:prstGeom prst="rect">
                <a:avLst/>
              </a:prstGeom>
              <a:pattFill prst="lt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cxnSp>
            <p:nvCxnSpPr>
              <p:cNvPr id="93" name="Line 1384"/>
              <p:cNvCxnSpPr/>
              <p:nvPr/>
            </p:nvCxnSpPr>
            <p:spPr bwMode="auto">
              <a:xfrm flipV="1">
                <a:off x="2119321" y="7347594"/>
                <a:ext cx="0" cy="12477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cxnSp>
          <p:nvCxnSpPr>
            <p:cNvPr id="94" name="Line 1385"/>
            <p:cNvCxnSpPr/>
            <p:nvPr/>
          </p:nvCxnSpPr>
          <p:spPr bwMode="auto">
            <a:xfrm>
              <a:off x="2782303" y="6714343"/>
              <a:ext cx="0" cy="304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5" name="Line 1386"/>
            <p:cNvCxnSpPr/>
            <p:nvPr/>
          </p:nvCxnSpPr>
          <p:spPr bwMode="auto">
            <a:xfrm>
              <a:off x="1949466" y="6868149"/>
              <a:ext cx="83918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0" name="Text Box 1391"/>
            <p:cNvSpPr txBox="1">
              <a:spLocks noChangeArrowheads="1"/>
            </p:cNvSpPr>
            <p:nvPr/>
          </p:nvSpPr>
          <p:spPr bwMode="auto">
            <a:xfrm>
              <a:off x="2261658" y="6789415"/>
              <a:ext cx="214802" cy="16927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ctr" anchorCtr="0" upright="1">
              <a:sp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 m</a:t>
              </a:r>
            </a:p>
          </p:txBody>
        </p:sp>
        <p:sp>
          <p:nvSpPr>
            <p:cNvPr id="103" name="Oval 102"/>
            <p:cNvSpPr>
              <a:spLocks noChangeArrowheads="1"/>
            </p:cNvSpPr>
            <p:nvPr/>
          </p:nvSpPr>
          <p:spPr bwMode="auto">
            <a:xfrm>
              <a:off x="1856430" y="6308882"/>
              <a:ext cx="228600" cy="2286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104" name="Oval 103"/>
            <p:cNvSpPr>
              <a:spLocks noChangeArrowheads="1"/>
            </p:cNvSpPr>
            <p:nvPr/>
          </p:nvSpPr>
          <p:spPr bwMode="auto">
            <a:xfrm>
              <a:off x="2688272" y="6308882"/>
              <a:ext cx="228600" cy="2286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105" name="Oval 104"/>
            <p:cNvSpPr>
              <a:spLocks noChangeArrowheads="1"/>
            </p:cNvSpPr>
            <p:nvPr/>
          </p:nvSpPr>
          <p:spPr bwMode="auto">
            <a:xfrm>
              <a:off x="3503989" y="6308882"/>
              <a:ext cx="228600" cy="2286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3</a:t>
              </a:r>
            </a:p>
          </p:txBody>
        </p:sp>
        <p:grpSp>
          <p:nvGrpSpPr>
            <p:cNvPr id="110" name="Group 109"/>
            <p:cNvGrpSpPr/>
            <p:nvPr/>
          </p:nvGrpSpPr>
          <p:grpSpPr>
            <a:xfrm>
              <a:off x="4440725" y="5809472"/>
              <a:ext cx="161925" cy="1247775"/>
              <a:chOff x="4557192" y="7308076"/>
              <a:chExt cx="161925" cy="1247775"/>
            </a:xfrm>
          </p:grpSpPr>
          <p:sp>
            <p:nvSpPr>
              <p:cNvPr id="107" name="Rectangle 106" descr="Light upward diagonal"/>
              <p:cNvSpPr>
                <a:spLocks noChangeArrowheads="1"/>
              </p:cNvSpPr>
              <p:nvPr/>
            </p:nvSpPr>
            <p:spPr bwMode="auto">
              <a:xfrm>
                <a:off x="4557192" y="7308076"/>
                <a:ext cx="161925" cy="1247775"/>
              </a:xfrm>
              <a:prstGeom prst="rect">
                <a:avLst/>
              </a:prstGeom>
              <a:pattFill prst="lt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cxnSp>
            <p:nvCxnSpPr>
              <p:cNvPr id="108" name="Line 1384"/>
              <p:cNvCxnSpPr/>
              <p:nvPr/>
            </p:nvCxnSpPr>
            <p:spPr bwMode="auto">
              <a:xfrm flipV="1">
                <a:off x="4557820" y="7308077"/>
                <a:ext cx="0" cy="12477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cxnSp>
          <p:nvCxnSpPr>
            <p:cNvPr id="111" name="Line 1385"/>
            <p:cNvCxnSpPr/>
            <p:nvPr/>
          </p:nvCxnSpPr>
          <p:spPr bwMode="auto">
            <a:xfrm>
              <a:off x="3615598" y="6714343"/>
              <a:ext cx="0" cy="304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3" name="Line 1386"/>
            <p:cNvCxnSpPr/>
            <p:nvPr/>
          </p:nvCxnSpPr>
          <p:spPr bwMode="auto">
            <a:xfrm>
              <a:off x="2782303" y="6868149"/>
              <a:ext cx="83918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4" name="Line 1386"/>
            <p:cNvCxnSpPr/>
            <p:nvPr/>
          </p:nvCxnSpPr>
          <p:spPr bwMode="auto">
            <a:xfrm>
              <a:off x="3610835" y="6872912"/>
              <a:ext cx="83918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5" name="Text Box 1391"/>
            <p:cNvSpPr txBox="1">
              <a:spLocks noChangeArrowheads="1"/>
            </p:cNvSpPr>
            <p:nvPr/>
          </p:nvSpPr>
          <p:spPr bwMode="auto">
            <a:xfrm>
              <a:off x="3104801" y="6789415"/>
              <a:ext cx="214802" cy="16927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ctr" anchorCtr="0" upright="1">
              <a:sp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 m</a:t>
              </a:r>
            </a:p>
          </p:txBody>
        </p:sp>
        <p:sp>
          <p:nvSpPr>
            <p:cNvPr id="116" name="Text Box 1391"/>
            <p:cNvSpPr txBox="1">
              <a:spLocks noChangeArrowheads="1"/>
            </p:cNvSpPr>
            <p:nvPr/>
          </p:nvSpPr>
          <p:spPr bwMode="auto">
            <a:xfrm>
              <a:off x="3896381" y="6789415"/>
              <a:ext cx="214802" cy="16927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ctr" anchorCtr="0" upright="1">
              <a:sp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 m</a:t>
              </a:r>
            </a:p>
          </p:txBody>
        </p:sp>
        <p:sp>
          <p:nvSpPr>
            <p:cNvPr id="117" name="Text Box 1391"/>
            <p:cNvSpPr txBox="1">
              <a:spLocks noChangeArrowheads="1"/>
            </p:cNvSpPr>
            <p:nvPr/>
          </p:nvSpPr>
          <p:spPr bwMode="auto">
            <a:xfrm>
              <a:off x="3374078" y="5927307"/>
              <a:ext cx="86562" cy="169277"/>
            </a:xfrm>
            <a:prstGeom prst="rect">
              <a:avLst/>
            </a:prstGeom>
            <a:noFill/>
            <a:ln>
              <a:noFill/>
            </a:ln>
          </p:spPr>
          <p:txBody>
            <a:bodyPr rot="0" vert="horz" wrap="none" lIns="0" tIns="0" rIns="0" bIns="0" anchor="ctr" anchorCtr="0" upright="1">
              <a:sp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</a:t>
              </a:r>
            </a:p>
          </p:txBody>
        </p:sp>
        <p:cxnSp>
          <p:nvCxnSpPr>
            <p:cNvPr id="99" name="Line 1390"/>
            <p:cNvCxnSpPr/>
            <p:nvPr/>
          </p:nvCxnSpPr>
          <p:spPr bwMode="auto">
            <a:xfrm>
              <a:off x="3219395" y="6099169"/>
              <a:ext cx="399077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8" name="Oval 117"/>
            <p:cNvSpPr>
              <a:spLocks noChangeArrowheads="1"/>
            </p:cNvSpPr>
            <p:nvPr/>
          </p:nvSpPr>
          <p:spPr bwMode="auto">
            <a:xfrm>
              <a:off x="4326422" y="6308882"/>
              <a:ext cx="228600" cy="2286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4</a:t>
              </a:r>
            </a:p>
          </p:txBody>
        </p:sp>
        <p:cxnSp>
          <p:nvCxnSpPr>
            <p:cNvPr id="119" name="Line 1385"/>
            <p:cNvCxnSpPr/>
            <p:nvPr/>
          </p:nvCxnSpPr>
          <p:spPr bwMode="auto">
            <a:xfrm>
              <a:off x="3605867" y="6034726"/>
              <a:ext cx="0" cy="304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49" name="Group 148"/>
          <p:cNvGrpSpPr/>
          <p:nvPr/>
        </p:nvGrpSpPr>
        <p:grpSpPr>
          <a:xfrm>
            <a:off x="1805682" y="7414402"/>
            <a:ext cx="2805223" cy="1247775"/>
            <a:chOff x="1805682" y="7414402"/>
            <a:chExt cx="2805223" cy="1247775"/>
          </a:xfrm>
        </p:grpSpPr>
        <p:sp>
          <p:nvSpPr>
            <p:cNvPr id="126" name="Rectangle 125"/>
            <p:cNvSpPr>
              <a:spLocks noChangeArrowheads="1"/>
            </p:cNvSpPr>
            <p:nvPr/>
          </p:nvSpPr>
          <p:spPr bwMode="auto">
            <a:xfrm>
              <a:off x="1972370" y="7867279"/>
              <a:ext cx="1645920" cy="323850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27" name="Rectangle 126"/>
            <p:cNvSpPr>
              <a:spLocks noChangeArrowheads="1"/>
            </p:cNvSpPr>
            <p:nvPr/>
          </p:nvSpPr>
          <p:spPr bwMode="auto">
            <a:xfrm>
              <a:off x="3628771" y="7792056"/>
              <a:ext cx="822960" cy="474296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128" name="Group 127"/>
            <p:cNvGrpSpPr/>
            <p:nvPr/>
          </p:nvGrpSpPr>
          <p:grpSpPr>
            <a:xfrm>
              <a:off x="1805682" y="7414402"/>
              <a:ext cx="162560" cy="1247775"/>
              <a:chOff x="1956761" y="7347593"/>
              <a:chExt cx="162560" cy="1247775"/>
            </a:xfrm>
          </p:grpSpPr>
          <p:sp>
            <p:nvSpPr>
              <p:cNvPr id="147" name="Rectangle 146" descr="Light upward diagonal"/>
              <p:cNvSpPr>
                <a:spLocks noChangeArrowheads="1"/>
              </p:cNvSpPr>
              <p:nvPr/>
            </p:nvSpPr>
            <p:spPr bwMode="auto">
              <a:xfrm>
                <a:off x="1956761" y="7347593"/>
                <a:ext cx="161925" cy="1247775"/>
              </a:xfrm>
              <a:prstGeom prst="rect">
                <a:avLst/>
              </a:prstGeom>
              <a:pattFill prst="lt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cxnSp>
            <p:nvCxnSpPr>
              <p:cNvPr id="148" name="Line 1384"/>
              <p:cNvCxnSpPr/>
              <p:nvPr/>
            </p:nvCxnSpPr>
            <p:spPr bwMode="auto">
              <a:xfrm flipV="1">
                <a:off x="2119321" y="7347594"/>
                <a:ext cx="0" cy="12477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cxnSp>
          <p:nvCxnSpPr>
            <p:cNvPr id="129" name="Line 1385"/>
            <p:cNvCxnSpPr/>
            <p:nvPr/>
          </p:nvCxnSpPr>
          <p:spPr bwMode="auto">
            <a:xfrm>
              <a:off x="2790558" y="8319273"/>
              <a:ext cx="0" cy="304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0" name="Line 1386"/>
            <p:cNvCxnSpPr/>
            <p:nvPr/>
          </p:nvCxnSpPr>
          <p:spPr bwMode="auto">
            <a:xfrm>
              <a:off x="1957721" y="8473079"/>
              <a:ext cx="83918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1" name="Text Box 1391"/>
            <p:cNvSpPr txBox="1">
              <a:spLocks noChangeArrowheads="1"/>
            </p:cNvSpPr>
            <p:nvPr/>
          </p:nvSpPr>
          <p:spPr bwMode="auto">
            <a:xfrm>
              <a:off x="2269913" y="8394345"/>
              <a:ext cx="214802" cy="16927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ctr" anchorCtr="0" upright="1">
              <a:sp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 m</a:t>
              </a:r>
            </a:p>
          </p:txBody>
        </p:sp>
        <p:sp>
          <p:nvSpPr>
            <p:cNvPr id="132" name="Oval 131"/>
            <p:cNvSpPr>
              <a:spLocks noChangeArrowheads="1"/>
            </p:cNvSpPr>
            <p:nvPr/>
          </p:nvSpPr>
          <p:spPr bwMode="auto">
            <a:xfrm>
              <a:off x="1864685" y="7913812"/>
              <a:ext cx="228600" cy="2286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133" name="Oval 132"/>
            <p:cNvSpPr>
              <a:spLocks noChangeArrowheads="1"/>
            </p:cNvSpPr>
            <p:nvPr/>
          </p:nvSpPr>
          <p:spPr bwMode="auto">
            <a:xfrm>
              <a:off x="2696527" y="7913812"/>
              <a:ext cx="228600" cy="2286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134" name="Oval 133"/>
            <p:cNvSpPr>
              <a:spLocks noChangeArrowheads="1"/>
            </p:cNvSpPr>
            <p:nvPr/>
          </p:nvSpPr>
          <p:spPr bwMode="auto">
            <a:xfrm>
              <a:off x="3512244" y="7913812"/>
              <a:ext cx="228600" cy="2286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3</a:t>
              </a:r>
            </a:p>
          </p:txBody>
        </p:sp>
        <p:grpSp>
          <p:nvGrpSpPr>
            <p:cNvPr id="135" name="Group 134"/>
            <p:cNvGrpSpPr/>
            <p:nvPr/>
          </p:nvGrpSpPr>
          <p:grpSpPr>
            <a:xfrm>
              <a:off x="4448980" y="7414402"/>
              <a:ext cx="161925" cy="1247775"/>
              <a:chOff x="4557192" y="7308076"/>
              <a:chExt cx="161925" cy="1247775"/>
            </a:xfrm>
          </p:grpSpPr>
          <p:sp>
            <p:nvSpPr>
              <p:cNvPr id="145" name="Rectangle 144" descr="Light upward diagonal"/>
              <p:cNvSpPr>
                <a:spLocks noChangeArrowheads="1"/>
              </p:cNvSpPr>
              <p:nvPr/>
            </p:nvSpPr>
            <p:spPr bwMode="auto">
              <a:xfrm>
                <a:off x="4557192" y="7308076"/>
                <a:ext cx="161925" cy="1247775"/>
              </a:xfrm>
              <a:prstGeom prst="rect">
                <a:avLst/>
              </a:prstGeom>
              <a:pattFill prst="lt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cxnSp>
            <p:nvCxnSpPr>
              <p:cNvPr id="146" name="Line 1384"/>
              <p:cNvCxnSpPr/>
              <p:nvPr/>
            </p:nvCxnSpPr>
            <p:spPr bwMode="auto">
              <a:xfrm flipV="1">
                <a:off x="4557820" y="7308077"/>
                <a:ext cx="0" cy="12477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cxnSp>
          <p:nvCxnSpPr>
            <p:cNvPr id="136" name="Line 1385"/>
            <p:cNvCxnSpPr/>
            <p:nvPr/>
          </p:nvCxnSpPr>
          <p:spPr bwMode="auto">
            <a:xfrm>
              <a:off x="3623853" y="8319273"/>
              <a:ext cx="0" cy="304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7" name="Line 1386"/>
            <p:cNvCxnSpPr/>
            <p:nvPr/>
          </p:nvCxnSpPr>
          <p:spPr bwMode="auto">
            <a:xfrm>
              <a:off x="2790558" y="8473079"/>
              <a:ext cx="83918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8" name="Line 1386"/>
            <p:cNvCxnSpPr/>
            <p:nvPr/>
          </p:nvCxnSpPr>
          <p:spPr bwMode="auto">
            <a:xfrm>
              <a:off x="3619090" y="8477842"/>
              <a:ext cx="83918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9" name="Text Box 1391"/>
            <p:cNvSpPr txBox="1">
              <a:spLocks noChangeArrowheads="1"/>
            </p:cNvSpPr>
            <p:nvPr/>
          </p:nvSpPr>
          <p:spPr bwMode="auto">
            <a:xfrm>
              <a:off x="3113056" y="8394345"/>
              <a:ext cx="214802" cy="16927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ctr" anchorCtr="0" upright="1">
              <a:sp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 m</a:t>
              </a:r>
            </a:p>
          </p:txBody>
        </p:sp>
        <p:sp>
          <p:nvSpPr>
            <p:cNvPr id="140" name="Text Box 1391"/>
            <p:cNvSpPr txBox="1">
              <a:spLocks noChangeArrowheads="1"/>
            </p:cNvSpPr>
            <p:nvPr/>
          </p:nvSpPr>
          <p:spPr bwMode="auto">
            <a:xfrm>
              <a:off x="3904636" y="8394345"/>
              <a:ext cx="214802" cy="16927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ctr" anchorCtr="0" upright="1">
              <a:sp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 m</a:t>
              </a:r>
            </a:p>
          </p:txBody>
        </p:sp>
        <p:sp>
          <p:nvSpPr>
            <p:cNvPr id="141" name="Text Box 1391"/>
            <p:cNvSpPr txBox="1">
              <a:spLocks noChangeArrowheads="1"/>
            </p:cNvSpPr>
            <p:nvPr/>
          </p:nvSpPr>
          <p:spPr bwMode="auto">
            <a:xfrm>
              <a:off x="2953720" y="7532237"/>
              <a:ext cx="86562" cy="169277"/>
            </a:xfrm>
            <a:prstGeom prst="rect">
              <a:avLst/>
            </a:prstGeom>
            <a:noFill/>
            <a:ln>
              <a:noFill/>
            </a:ln>
          </p:spPr>
          <p:txBody>
            <a:bodyPr rot="0" vert="horz" wrap="none" lIns="0" tIns="0" rIns="0" bIns="0" anchor="ctr" anchorCtr="0" upright="1">
              <a:sp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</a:t>
              </a:r>
            </a:p>
          </p:txBody>
        </p:sp>
        <p:cxnSp>
          <p:nvCxnSpPr>
            <p:cNvPr id="142" name="Line 1390"/>
            <p:cNvCxnSpPr/>
            <p:nvPr/>
          </p:nvCxnSpPr>
          <p:spPr bwMode="auto">
            <a:xfrm flipH="1">
              <a:off x="2799037" y="7704099"/>
              <a:ext cx="399077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3" name="Oval 142"/>
            <p:cNvSpPr>
              <a:spLocks noChangeArrowheads="1"/>
            </p:cNvSpPr>
            <p:nvPr/>
          </p:nvSpPr>
          <p:spPr bwMode="auto">
            <a:xfrm>
              <a:off x="4334677" y="7913812"/>
              <a:ext cx="228600" cy="2286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4</a:t>
              </a:r>
            </a:p>
          </p:txBody>
        </p:sp>
        <p:cxnSp>
          <p:nvCxnSpPr>
            <p:cNvPr id="144" name="Line 1385"/>
            <p:cNvCxnSpPr/>
            <p:nvPr/>
          </p:nvCxnSpPr>
          <p:spPr bwMode="auto">
            <a:xfrm>
              <a:off x="2804496" y="7639656"/>
              <a:ext cx="0" cy="304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41769350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1235075" y="229552"/>
            <a:ext cx="4244975" cy="1636395"/>
            <a:chOff x="2464" y="6209"/>
            <a:chExt cx="6685" cy="2577"/>
          </a:xfrm>
        </p:grpSpPr>
        <p:sp>
          <p:nvSpPr>
            <p:cNvPr id="3" name="Text Box 1339"/>
            <p:cNvSpPr txBox="1">
              <a:spLocks noChangeArrowheads="1"/>
            </p:cNvSpPr>
            <p:nvPr/>
          </p:nvSpPr>
          <p:spPr bwMode="auto">
            <a:xfrm>
              <a:off x="3823" y="6231"/>
              <a:ext cx="254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grpSp>
          <p:nvGrpSpPr>
            <p:cNvPr id="4" name="Group 3"/>
            <p:cNvGrpSpPr>
              <a:grpSpLocks/>
            </p:cNvGrpSpPr>
            <p:nvPr/>
          </p:nvGrpSpPr>
          <p:grpSpPr bwMode="auto">
            <a:xfrm>
              <a:off x="3148" y="6246"/>
              <a:ext cx="266" cy="266"/>
              <a:chOff x="3534" y="6583"/>
              <a:chExt cx="266" cy="266"/>
            </a:xfrm>
          </p:grpSpPr>
          <p:sp>
            <p:nvSpPr>
              <p:cNvPr id="41" name="Text Box 1341"/>
              <p:cNvSpPr txBox="1">
                <a:spLocks noChangeArrowheads="1"/>
              </p:cNvSpPr>
              <p:nvPr/>
            </p:nvSpPr>
            <p:spPr bwMode="auto">
              <a:xfrm>
                <a:off x="3546" y="6607"/>
                <a:ext cx="254" cy="2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0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1</a:t>
                </a:r>
                <a:endPara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42" name="Oval 41"/>
              <p:cNvSpPr>
                <a:spLocks noChangeArrowheads="1"/>
              </p:cNvSpPr>
              <p:nvPr/>
            </p:nvSpPr>
            <p:spPr bwMode="auto">
              <a:xfrm>
                <a:off x="3534" y="6583"/>
                <a:ext cx="266" cy="266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</p:grpSp>
        <p:grpSp>
          <p:nvGrpSpPr>
            <p:cNvPr id="5" name="Group 4"/>
            <p:cNvGrpSpPr>
              <a:grpSpLocks/>
            </p:cNvGrpSpPr>
            <p:nvPr/>
          </p:nvGrpSpPr>
          <p:grpSpPr bwMode="auto">
            <a:xfrm>
              <a:off x="3138" y="7314"/>
              <a:ext cx="266" cy="266"/>
              <a:chOff x="3534" y="6583"/>
              <a:chExt cx="266" cy="266"/>
            </a:xfrm>
          </p:grpSpPr>
          <p:sp>
            <p:nvSpPr>
              <p:cNvPr id="39" name="Text Box 1344"/>
              <p:cNvSpPr txBox="1">
                <a:spLocks noChangeArrowheads="1"/>
              </p:cNvSpPr>
              <p:nvPr/>
            </p:nvSpPr>
            <p:spPr bwMode="auto">
              <a:xfrm>
                <a:off x="3546" y="6607"/>
                <a:ext cx="254" cy="2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0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</a:t>
                </a:r>
                <a:endPara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40" name="Oval 39"/>
              <p:cNvSpPr>
                <a:spLocks noChangeArrowheads="1"/>
              </p:cNvSpPr>
              <p:nvPr/>
            </p:nvSpPr>
            <p:spPr bwMode="auto">
              <a:xfrm>
                <a:off x="3534" y="6583"/>
                <a:ext cx="266" cy="266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</p:grpSp>
        <p:grpSp>
          <p:nvGrpSpPr>
            <p:cNvPr id="6" name="Group 5"/>
            <p:cNvGrpSpPr>
              <a:grpSpLocks/>
            </p:cNvGrpSpPr>
            <p:nvPr/>
          </p:nvGrpSpPr>
          <p:grpSpPr bwMode="auto">
            <a:xfrm>
              <a:off x="4158" y="6642"/>
              <a:ext cx="266" cy="266"/>
              <a:chOff x="3534" y="6583"/>
              <a:chExt cx="266" cy="266"/>
            </a:xfrm>
          </p:grpSpPr>
          <p:sp>
            <p:nvSpPr>
              <p:cNvPr id="37" name="Text Box 1347"/>
              <p:cNvSpPr txBox="1">
                <a:spLocks noChangeArrowheads="1"/>
              </p:cNvSpPr>
              <p:nvPr/>
            </p:nvSpPr>
            <p:spPr bwMode="auto">
              <a:xfrm>
                <a:off x="3546" y="6607"/>
                <a:ext cx="254" cy="2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0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3</a:t>
                </a:r>
                <a:endPara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38" name="Oval 37"/>
              <p:cNvSpPr>
                <a:spLocks noChangeArrowheads="1"/>
              </p:cNvSpPr>
              <p:nvPr/>
            </p:nvSpPr>
            <p:spPr bwMode="auto">
              <a:xfrm>
                <a:off x="3534" y="6583"/>
                <a:ext cx="266" cy="266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</p:grpSp>
        <p:grpSp>
          <p:nvGrpSpPr>
            <p:cNvPr id="7" name="Group 6"/>
            <p:cNvGrpSpPr>
              <a:grpSpLocks/>
            </p:cNvGrpSpPr>
            <p:nvPr/>
          </p:nvGrpSpPr>
          <p:grpSpPr bwMode="auto">
            <a:xfrm>
              <a:off x="5222" y="6639"/>
              <a:ext cx="266" cy="266"/>
              <a:chOff x="3534" y="6583"/>
              <a:chExt cx="266" cy="266"/>
            </a:xfrm>
          </p:grpSpPr>
          <p:sp>
            <p:nvSpPr>
              <p:cNvPr id="35" name="Text Box 1350"/>
              <p:cNvSpPr txBox="1">
                <a:spLocks noChangeArrowheads="1"/>
              </p:cNvSpPr>
              <p:nvPr/>
            </p:nvSpPr>
            <p:spPr bwMode="auto">
              <a:xfrm>
                <a:off x="3546" y="6607"/>
                <a:ext cx="254" cy="2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0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4</a:t>
                </a:r>
                <a:endPara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36" name="Oval 35"/>
              <p:cNvSpPr>
                <a:spLocks noChangeArrowheads="1"/>
              </p:cNvSpPr>
              <p:nvPr/>
            </p:nvSpPr>
            <p:spPr bwMode="auto">
              <a:xfrm>
                <a:off x="3534" y="6583"/>
                <a:ext cx="266" cy="266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</p:grpSp>
        <p:grpSp>
          <p:nvGrpSpPr>
            <p:cNvPr id="8" name="Group 7"/>
            <p:cNvGrpSpPr>
              <a:grpSpLocks/>
            </p:cNvGrpSpPr>
            <p:nvPr/>
          </p:nvGrpSpPr>
          <p:grpSpPr bwMode="auto">
            <a:xfrm>
              <a:off x="6192" y="7762"/>
              <a:ext cx="266" cy="266"/>
              <a:chOff x="3534" y="6583"/>
              <a:chExt cx="266" cy="266"/>
            </a:xfrm>
          </p:grpSpPr>
          <p:sp>
            <p:nvSpPr>
              <p:cNvPr id="33" name="Text Box 1353"/>
              <p:cNvSpPr txBox="1">
                <a:spLocks noChangeArrowheads="1"/>
              </p:cNvSpPr>
              <p:nvPr/>
            </p:nvSpPr>
            <p:spPr bwMode="auto">
              <a:xfrm>
                <a:off x="3546" y="6607"/>
                <a:ext cx="254" cy="2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0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5</a:t>
                </a:r>
                <a:endPara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34" name="Oval 33"/>
              <p:cNvSpPr>
                <a:spLocks noChangeArrowheads="1"/>
              </p:cNvSpPr>
              <p:nvPr/>
            </p:nvSpPr>
            <p:spPr bwMode="auto">
              <a:xfrm>
                <a:off x="3534" y="6583"/>
                <a:ext cx="266" cy="266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</p:grpSp>
        <p:grpSp>
          <p:nvGrpSpPr>
            <p:cNvPr id="9" name="Group 8"/>
            <p:cNvGrpSpPr>
              <a:grpSpLocks/>
            </p:cNvGrpSpPr>
            <p:nvPr/>
          </p:nvGrpSpPr>
          <p:grpSpPr bwMode="auto">
            <a:xfrm>
              <a:off x="8881" y="6633"/>
              <a:ext cx="266" cy="266"/>
              <a:chOff x="3534" y="6583"/>
              <a:chExt cx="266" cy="266"/>
            </a:xfrm>
          </p:grpSpPr>
          <p:sp>
            <p:nvSpPr>
              <p:cNvPr id="31" name="Text Box 1356"/>
              <p:cNvSpPr txBox="1">
                <a:spLocks noChangeArrowheads="1"/>
              </p:cNvSpPr>
              <p:nvPr/>
            </p:nvSpPr>
            <p:spPr bwMode="auto">
              <a:xfrm>
                <a:off x="3546" y="6607"/>
                <a:ext cx="254" cy="2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0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6</a:t>
                </a:r>
                <a:endPara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32" name="Oval 31"/>
              <p:cNvSpPr>
                <a:spLocks noChangeArrowheads="1"/>
              </p:cNvSpPr>
              <p:nvPr/>
            </p:nvSpPr>
            <p:spPr bwMode="auto">
              <a:xfrm>
                <a:off x="3534" y="6583"/>
                <a:ext cx="266" cy="266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</p:grpSp>
        <p:grpSp>
          <p:nvGrpSpPr>
            <p:cNvPr id="10" name="Group 9"/>
            <p:cNvGrpSpPr>
              <a:grpSpLocks/>
            </p:cNvGrpSpPr>
            <p:nvPr/>
          </p:nvGrpSpPr>
          <p:grpSpPr bwMode="auto">
            <a:xfrm>
              <a:off x="8883" y="7185"/>
              <a:ext cx="266" cy="266"/>
              <a:chOff x="3534" y="6583"/>
              <a:chExt cx="266" cy="266"/>
            </a:xfrm>
          </p:grpSpPr>
          <p:sp>
            <p:nvSpPr>
              <p:cNvPr id="29" name="Text Box 1359"/>
              <p:cNvSpPr txBox="1">
                <a:spLocks noChangeArrowheads="1"/>
              </p:cNvSpPr>
              <p:nvPr/>
            </p:nvSpPr>
            <p:spPr bwMode="auto">
              <a:xfrm>
                <a:off x="3546" y="6607"/>
                <a:ext cx="254" cy="2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0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7</a:t>
                </a:r>
                <a:endPara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30" name="Oval 29"/>
              <p:cNvSpPr>
                <a:spLocks noChangeArrowheads="1"/>
              </p:cNvSpPr>
              <p:nvPr/>
            </p:nvSpPr>
            <p:spPr bwMode="auto">
              <a:xfrm>
                <a:off x="3534" y="6583"/>
                <a:ext cx="266" cy="266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</p:grpSp>
        <p:grpSp>
          <p:nvGrpSpPr>
            <p:cNvPr id="11" name="Group 10"/>
            <p:cNvGrpSpPr>
              <a:grpSpLocks/>
            </p:cNvGrpSpPr>
            <p:nvPr/>
          </p:nvGrpSpPr>
          <p:grpSpPr bwMode="auto">
            <a:xfrm>
              <a:off x="8881" y="8483"/>
              <a:ext cx="266" cy="266"/>
              <a:chOff x="3534" y="6583"/>
              <a:chExt cx="266" cy="266"/>
            </a:xfrm>
          </p:grpSpPr>
          <p:sp>
            <p:nvSpPr>
              <p:cNvPr id="27" name="Text Box 1362"/>
              <p:cNvSpPr txBox="1">
                <a:spLocks noChangeArrowheads="1"/>
              </p:cNvSpPr>
              <p:nvPr/>
            </p:nvSpPr>
            <p:spPr bwMode="auto">
              <a:xfrm>
                <a:off x="3546" y="6607"/>
                <a:ext cx="254" cy="2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0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8</a:t>
                </a:r>
                <a:endPara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8" name="Oval 27"/>
              <p:cNvSpPr>
                <a:spLocks noChangeArrowheads="1"/>
              </p:cNvSpPr>
              <p:nvPr/>
            </p:nvSpPr>
            <p:spPr bwMode="auto">
              <a:xfrm>
                <a:off x="3534" y="6583"/>
                <a:ext cx="266" cy="266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</p:grp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3255" y="6209"/>
              <a:ext cx="5784" cy="399"/>
            </a:xfrm>
            <a:custGeom>
              <a:avLst/>
              <a:gdLst>
                <a:gd name="T0" fmla="*/ 0 w 5821"/>
                <a:gd name="T1" fmla="*/ 0 h 399"/>
                <a:gd name="T2" fmla="*/ 1222 w 5821"/>
                <a:gd name="T3" fmla="*/ 0 h 399"/>
                <a:gd name="T4" fmla="*/ 1222 w 5821"/>
                <a:gd name="T5" fmla="*/ 399 h 399"/>
                <a:gd name="T6" fmla="*/ 5821 w 5821"/>
                <a:gd name="T7" fmla="*/ 399 h 3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821" h="399">
                  <a:moveTo>
                    <a:pt x="0" y="0"/>
                  </a:moveTo>
                  <a:lnTo>
                    <a:pt x="1222" y="0"/>
                  </a:lnTo>
                  <a:lnTo>
                    <a:pt x="1222" y="399"/>
                  </a:lnTo>
                  <a:lnTo>
                    <a:pt x="5821" y="399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3255" y="6536"/>
              <a:ext cx="835" cy="726"/>
            </a:xfrm>
            <a:custGeom>
              <a:avLst/>
              <a:gdLst>
                <a:gd name="T0" fmla="*/ 0 w 835"/>
                <a:gd name="T1" fmla="*/ 0 h 726"/>
                <a:gd name="T2" fmla="*/ 835 w 835"/>
                <a:gd name="T3" fmla="*/ 0 h 726"/>
                <a:gd name="T4" fmla="*/ 835 w 835"/>
                <a:gd name="T5" fmla="*/ 726 h 726"/>
                <a:gd name="T6" fmla="*/ 12 w 835"/>
                <a:gd name="T7" fmla="*/ 726 h 7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35" h="726">
                  <a:moveTo>
                    <a:pt x="0" y="0"/>
                  </a:moveTo>
                  <a:lnTo>
                    <a:pt x="835" y="0"/>
                  </a:lnTo>
                  <a:lnTo>
                    <a:pt x="835" y="726"/>
                  </a:lnTo>
                  <a:lnTo>
                    <a:pt x="12" y="726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3255" y="6923"/>
              <a:ext cx="5772" cy="1863"/>
            </a:xfrm>
            <a:custGeom>
              <a:avLst/>
              <a:gdLst>
                <a:gd name="T0" fmla="*/ 0 w 5772"/>
                <a:gd name="T1" fmla="*/ 714 h 1863"/>
                <a:gd name="T2" fmla="*/ 1222 w 5772"/>
                <a:gd name="T3" fmla="*/ 714 h 1863"/>
                <a:gd name="T4" fmla="*/ 1222 w 5772"/>
                <a:gd name="T5" fmla="*/ 0 h 1863"/>
                <a:gd name="T6" fmla="*/ 1960 w 5772"/>
                <a:gd name="T7" fmla="*/ 0 h 1863"/>
                <a:gd name="T8" fmla="*/ 1960 w 5772"/>
                <a:gd name="T9" fmla="*/ 1137 h 1863"/>
                <a:gd name="T10" fmla="*/ 2916 w 5772"/>
                <a:gd name="T11" fmla="*/ 1137 h 1863"/>
                <a:gd name="T12" fmla="*/ 2916 w 5772"/>
                <a:gd name="T13" fmla="*/ 1863 h 1863"/>
                <a:gd name="T14" fmla="*/ 5772 w 5772"/>
                <a:gd name="T15" fmla="*/ 1863 h 18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72" h="1863">
                  <a:moveTo>
                    <a:pt x="0" y="714"/>
                  </a:moveTo>
                  <a:lnTo>
                    <a:pt x="1222" y="714"/>
                  </a:lnTo>
                  <a:lnTo>
                    <a:pt x="1222" y="0"/>
                  </a:lnTo>
                  <a:lnTo>
                    <a:pt x="1960" y="0"/>
                  </a:lnTo>
                  <a:lnTo>
                    <a:pt x="1960" y="1137"/>
                  </a:lnTo>
                  <a:lnTo>
                    <a:pt x="2916" y="1137"/>
                  </a:lnTo>
                  <a:lnTo>
                    <a:pt x="2916" y="1863"/>
                  </a:lnTo>
                  <a:lnTo>
                    <a:pt x="5772" y="1863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5506" y="6947"/>
              <a:ext cx="3533" cy="835"/>
            </a:xfrm>
            <a:custGeom>
              <a:avLst/>
              <a:gdLst>
                <a:gd name="T0" fmla="*/ 3533 w 3533"/>
                <a:gd name="T1" fmla="*/ 0 h 835"/>
                <a:gd name="T2" fmla="*/ 0 w 3533"/>
                <a:gd name="T3" fmla="*/ 0 h 835"/>
                <a:gd name="T4" fmla="*/ 0 w 3533"/>
                <a:gd name="T5" fmla="*/ 835 h 835"/>
                <a:gd name="T6" fmla="*/ 641 w 3533"/>
                <a:gd name="T7" fmla="*/ 835 h 835"/>
                <a:gd name="T8" fmla="*/ 641 w 3533"/>
                <a:gd name="T9" fmla="*/ 206 h 835"/>
                <a:gd name="T10" fmla="*/ 3533 w 3533"/>
                <a:gd name="T11" fmla="*/ 206 h 8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33" h="835">
                  <a:moveTo>
                    <a:pt x="3533" y="0"/>
                  </a:moveTo>
                  <a:lnTo>
                    <a:pt x="0" y="0"/>
                  </a:lnTo>
                  <a:lnTo>
                    <a:pt x="0" y="835"/>
                  </a:lnTo>
                  <a:lnTo>
                    <a:pt x="641" y="835"/>
                  </a:lnTo>
                  <a:lnTo>
                    <a:pt x="641" y="206"/>
                  </a:lnTo>
                  <a:lnTo>
                    <a:pt x="3533" y="206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6522" y="7504"/>
              <a:ext cx="2505" cy="944"/>
            </a:xfrm>
            <a:custGeom>
              <a:avLst/>
              <a:gdLst>
                <a:gd name="T0" fmla="*/ 2505 w 2505"/>
                <a:gd name="T1" fmla="*/ 0 h 944"/>
                <a:gd name="T2" fmla="*/ 0 w 2505"/>
                <a:gd name="T3" fmla="*/ 0 h 944"/>
                <a:gd name="T4" fmla="*/ 0 w 2505"/>
                <a:gd name="T5" fmla="*/ 944 h 944"/>
                <a:gd name="T6" fmla="*/ 2481 w 2505"/>
                <a:gd name="T7" fmla="*/ 944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05" h="944">
                  <a:moveTo>
                    <a:pt x="2505" y="0"/>
                  </a:moveTo>
                  <a:lnTo>
                    <a:pt x="0" y="0"/>
                  </a:lnTo>
                  <a:lnTo>
                    <a:pt x="0" y="944"/>
                  </a:lnTo>
                  <a:lnTo>
                    <a:pt x="2481" y="944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7" name="Text Box 1369"/>
            <p:cNvSpPr txBox="1">
              <a:spLocks noChangeArrowheads="1"/>
            </p:cNvSpPr>
            <p:nvPr/>
          </p:nvSpPr>
          <p:spPr bwMode="auto">
            <a:xfrm>
              <a:off x="3761" y="7331"/>
              <a:ext cx="254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8" name="Text Box 1370"/>
            <p:cNvSpPr txBox="1">
              <a:spLocks noChangeArrowheads="1"/>
            </p:cNvSpPr>
            <p:nvPr/>
          </p:nvSpPr>
          <p:spPr bwMode="auto">
            <a:xfrm>
              <a:off x="4702" y="6639"/>
              <a:ext cx="254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3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9" name="Text Box 1371"/>
            <p:cNvSpPr txBox="1">
              <a:spLocks noChangeArrowheads="1"/>
            </p:cNvSpPr>
            <p:nvPr/>
          </p:nvSpPr>
          <p:spPr bwMode="auto">
            <a:xfrm>
              <a:off x="6696" y="6661"/>
              <a:ext cx="254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4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0" name="Text Box 1372"/>
            <p:cNvSpPr txBox="1">
              <a:spLocks noChangeArrowheads="1"/>
            </p:cNvSpPr>
            <p:nvPr/>
          </p:nvSpPr>
          <p:spPr bwMode="auto">
            <a:xfrm>
              <a:off x="5243" y="7421"/>
              <a:ext cx="254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5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1" name="Text Box 1373"/>
            <p:cNvSpPr txBox="1">
              <a:spLocks noChangeArrowheads="1"/>
            </p:cNvSpPr>
            <p:nvPr/>
          </p:nvSpPr>
          <p:spPr bwMode="auto">
            <a:xfrm>
              <a:off x="7357" y="8482"/>
              <a:ext cx="254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7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2" name="Text Box 1374"/>
            <p:cNvSpPr txBox="1">
              <a:spLocks noChangeArrowheads="1"/>
            </p:cNvSpPr>
            <p:nvPr/>
          </p:nvSpPr>
          <p:spPr bwMode="auto">
            <a:xfrm>
              <a:off x="7088" y="7173"/>
              <a:ext cx="254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6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23" name="Line 1375"/>
            <p:cNvCxnSpPr/>
            <p:nvPr/>
          </p:nvCxnSpPr>
          <p:spPr bwMode="auto">
            <a:xfrm>
              <a:off x="2735" y="6378"/>
              <a:ext cx="387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" name="Line 1376"/>
            <p:cNvCxnSpPr/>
            <p:nvPr/>
          </p:nvCxnSpPr>
          <p:spPr bwMode="auto">
            <a:xfrm>
              <a:off x="2721" y="7465"/>
              <a:ext cx="387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5" name="Text Box 1377"/>
            <p:cNvSpPr txBox="1">
              <a:spLocks noChangeArrowheads="1"/>
            </p:cNvSpPr>
            <p:nvPr/>
          </p:nvSpPr>
          <p:spPr bwMode="auto">
            <a:xfrm>
              <a:off x="2478" y="6228"/>
              <a:ext cx="254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0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Q</a:t>
              </a:r>
              <a:r>
                <a:rPr lang="en-US" sz="1000" baseline="-25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6" name="Text Box 1378"/>
            <p:cNvSpPr txBox="1">
              <a:spLocks noChangeArrowheads="1"/>
            </p:cNvSpPr>
            <p:nvPr/>
          </p:nvSpPr>
          <p:spPr bwMode="auto">
            <a:xfrm>
              <a:off x="2464" y="7327"/>
              <a:ext cx="254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0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Q</a:t>
              </a:r>
              <a:r>
                <a:rPr lang="en-US" sz="1000" baseline="-25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1978309" y="2213559"/>
            <a:ext cx="1744288" cy="1443021"/>
            <a:chOff x="1978309" y="2213559"/>
            <a:chExt cx="1744288" cy="1443021"/>
          </a:xfrm>
        </p:grpSpPr>
        <p:sp>
          <p:nvSpPr>
            <p:cNvPr id="46" name="Oval 45"/>
            <p:cNvSpPr>
              <a:spLocks noChangeArrowheads="1"/>
            </p:cNvSpPr>
            <p:nvPr/>
          </p:nvSpPr>
          <p:spPr bwMode="auto">
            <a:xfrm>
              <a:off x="3320336" y="2417271"/>
              <a:ext cx="78336" cy="78336"/>
            </a:xfrm>
            <a:prstGeom prst="ellipse">
              <a:avLst/>
            </a:prstGeom>
            <a:solidFill>
              <a:srgbClr val="000000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" name="Oval 46"/>
            <p:cNvSpPr>
              <a:spLocks noChangeArrowheads="1"/>
            </p:cNvSpPr>
            <p:nvPr/>
          </p:nvSpPr>
          <p:spPr bwMode="auto">
            <a:xfrm>
              <a:off x="2208704" y="2417271"/>
              <a:ext cx="78336" cy="78336"/>
            </a:xfrm>
            <a:prstGeom prst="ellipse">
              <a:avLst/>
            </a:prstGeom>
            <a:solidFill>
              <a:srgbClr val="000000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" name="Oval 47"/>
            <p:cNvSpPr>
              <a:spLocks noChangeArrowheads="1"/>
            </p:cNvSpPr>
            <p:nvPr/>
          </p:nvSpPr>
          <p:spPr bwMode="auto">
            <a:xfrm>
              <a:off x="2208704" y="3511943"/>
              <a:ext cx="78336" cy="78336"/>
            </a:xfrm>
            <a:prstGeom prst="ellipse">
              <a:avLst/>
            </a:prstGeom>
            <a:solidFill>
              <a:srgbClr val="000000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49" name="Line 2634"/>
            <p:cNvCxnSpPr>
              <a:cxnSpLocks noChangeShapeType="1"/>
            </p:cNvCxnSpPr>
            <p:nvPr/>
          </p:nvCxnSpPr>
          <p:spPr bwMode="auto">
            <a:xfrm>
              <a:off x="3351415" y="2449000"/>
              <a:ext cx="289075" cy="29872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none" w="sm" len="sm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3" name="Rectangle 52"/>
            <p:cNvSpPr>
              <a:spLocks noChangeArrowheads="1"/>
            </p:cNvSpPr>
            <p:nvPr/>
          </p:nvSpPr>
          <p:spPr bwMode="auto">
            <a:xfrm flipH="1">
              <a:off x="3562383" y="2467357"/>
              <a:ext cx="160214" cy="1966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12700" tIns="12700" rIns="12700" bIns="12700" anchor="t" anchorCtr="0" upright="1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</a:t>
              </a:r>
            </a:p>
          </p:txBody>
        </p:sp>
        <p:sp>
          <p:nvSpPr>
            <p:cNvPr id="54" name="Arc 2639"/>
            <p:cNvSpPr>
              <a:spLocks/>
            </p:cNvSpPr>
            <p:nvPr/>
          </p:nvSpPr>
          <p:spPr bwMode="auto">
            <a:xfrm flipH="1">
              <a:off x="2831344" y="2404135"/>
              <a:ext cx="507163" cy="398139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21481 w 21481"/>
                <a:gd name="T1" fmla="*/ 2261 h 16121"/>
                <a:gd name="T2" fmla="*/ 14376 w 21481"/>
                <a:gd name="T3" fmla="*/ 16121 h 16121"/>
                <a:gd name="T4" fmla="*/ 0 w 21481"/>
                <a:gd name="T5" fmla="*/ 0 h 16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481" h="16121" fill="none" extrusionOk="0">
                  <a:moveTo>
                    <a:pt x="21481" y="2261"/>
                  </a:moveTo>
                  <a:cubicBezTo>
                    <a:pt x="20918" y="7603"/>
                    <a:pt x="18385" y="12545"/>
                    <a:pt x="14376" y="16121"/>
                  </a:cubicBezTo>
                </a:path>
                <a:path w="21481" h="16121" stroke="0" extrusionOk="0">
                  <a:moveTo>
                    <a:pt x="21481" y="2261"/>
                  </a:moveTo>
                  <a:cubicBezTo>
                    <a:pt x="20918" y="7603"/>
                    <a:pt x="18385" y="12545"/>
                    <a:pt x="14376" y="16121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" name="Rectangle 54"/>
            <p:cNvSpPr>
              <a:spLocks noChangeArrowheads="1"/>
            </p:cNvSpPr>
            <p:nvPr/>
          </p:nvSpPr>
          <p:spPr bwMode="auto">
            <a:xfrm>
              <a:off x="2650764" y="2556130"/>
              <a:ext cx="375527" cy="3682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12700" tIns="12700" rIns="12700" bIns="12700" anchor="t" anchorCtr="0" upright="1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45</a:t>
              </a:r>
              <a:r>
                <a:rPr lang="en-US" sz="1100" baseline="30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o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grpSp>
          <p:nvGrpSpPr>
            <p:cNvPr id="58" name="Group 57"/>
            <p:cNvGrpSpPr>
              <a:grpSpLocks/>
            </p:cNvGrpSpPr>
            <p:nvPr/>
          </p:nvGrpSpPr>
          <p:grpSpPr bwMode="auto">
            <a:xfrm>
              <a:off x="1990391" y="2332304"/>
              <a:ext cx="250617" cy="233392"/>
              <a:chOff x="1078" y="1224"/>
              <a:chExt cx="18915" cy="20000"/>
            </a:xfrm>
          </p:grpSpPr>
          <p:sp>
            <p:nvSpPr>
              <p:cNvPr id="63" name="Freeform 62"/>
              <p:cNvSpPr>
                <a:spLocks/>
              </p:cNvSpPr>
              <p:nvPr/>
            </p:nvSpPr>
            <p:spPr bwMode="auto">
              <a:xfrm>
                <a:off x="8167" y="2217"/>
                <a:ext cx="11826" cy="16956"/>
              </a:xfrm>
              <a:custGeom>
                <a:avLst/>
                <a:gdLst>
                  <a:gd name="T0" fmla="*/ 19897 w 20000"/>
                  <a:gd name="T1" fmla="*/ 10857 h 20000"/>
                  <a:gd name="T2" fmla="*/ 0 w 20000"/>
                  <a:gd name="T3" fmla="*/ 19918 h 20000"/>
                  <a:gd name="T4" fmla="*/ 103 w 20000"/>
                  <a:gd name="T5" fmla="*/ 0 h 20000"/>
                  <a:gd name="T6" fmla="*/ 19897 w 20000"/>
                  <a:gd name="T7" fmla="*/ 10857 h 200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0000" h="20000">
                    <a:moveTo>
                      <a:pt x="19897" y="10857"/>
                    </a:moveTo>
                    <a:lnTo>
                      <a:pt x="0" y="19918"/>
                    </a:lnTo>
                    <a:lnTo>
                      <a:pt x="103" y="0"/>
                    </a:lnTo>
                    <a:lnTo>
                      <a:pt x="19897" y="10857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cxnSp>
            <p:nvCxnSpPr>
              <p:cNvPr id="64" name="Line 2649"/>
              <p:cNvCxnSpPr>
                <a:cxnSpLocks noChangeShapeType="1"/>
              </p:cNvCxnSpPr>
              <p:nvPr/>
            </p:nvCxnSpPr>
            <p:spPr bwMode="auto">
              <a:xfrm flipV="1">
                <a:off x="7497" y="1663"/>
                <a:ext cx="61" cy="1751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65" name="Rectangle 64"/>
              <p:cNvSpPr>
                <a:spLocks noChangeArrowheads="1"/>
              </p:cNvSpPr>
              <p:nvPr/>
            </p:nvSpPr>
            <p:spPr bwMode="auto">
              <a:xfrm>
                <a:off x="1078" y="1224"/>
                <a:ext cx="6402" cy="20000"/>
              </a:xfrm>
              <a:prstGeom prst="rect">
                <a:avLst/>
              </a:prstGeom>
              <a:pattFill prst="lt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59" name="Group 58"/>
            <p:cNvGrpSpPr>
              <a:grpSpLocks/>
            </p:cNvGrpSpPr>
            <p:nvPr/>
          </p:nvGrpSpPr>
          <p:grpSpPr bwMode="auto">
            <a:xfrm>
              <a:off x="1978309" y="3423188"/>
              <a:ext cx="250585" cy="233392"/>
              <a:chOff x="-5035" y="4488"/>
              <a:chExt cx="18922" cy="20000"/>
            </a:xfrm>
          </p:grpSpPr>
          <p:sp>
            <p:nvSpPr>
              <p:cNvPr id="60" name="Freeform 59"/>
              <p:cNvSpPr>
                <a:spLocks/>
              </p:cNvSpPr>
              <p:nvPr/>
            </p:nvSpPr>
            <p:spPr bwMode="auto">
              <a:xfrm>
                <a:off x="2057" y="5889"/>
                <a:ext cx="11830" cy="16956"/>
              </a:xfrm>
              <a:custGeom>
                <a:avLst/>
                <a:gdLst>
                  <a:gd name="T0" fmla="*/ 19897 w 20000"/>
                  <a:gd name="T1" fmla="*/ 10857 h 20000"/>
                  <a:gd name="T2" fmla="*/ 0 w 20000"/>
                  <a:gd name="T3" fmla="*/ 19918 h 20000"/>
                  <a:gd name="T4" fmla="*/ 103 w 20000"/>
                  <a:gd name="T5" fmla="*/ 0 h 20000"/>
                  <a:gd name="T6" fmla="*/ 19897 w 20000"/>
                  <a:gd name="T7" fmla="*/ 10857 h 200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0000" h="20000">
                    <a:moveTo>
                      <a:pt x="19897" y="10857"/>
                    </a:moveTo>
                    <a:lnTo>
                      <a:pt x="0" y="19918"/>
                    </a:lnTo>
                    <a:lnTo>
                      <a:pt x="103" y="0"/>
                    </a:lnTo>
                    <a:lnTo>
                      <a:pt x="19897" y="10857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cxnSp>
            <p:nvCxnSpPr>
              <p:cNvPr id="61" name="Line 2653"/>
              <p:cNvCxnSpPr>
                <a:cxnSpLocks noChangeShapeType="1"/>
              </p:cNvCxnSpPr>
              <p:nvPr/>
            </p:nvCxnSpPr>
            <p:spPr bwMode="auto">
              <a:xfrm flipV="1">
                <a:off x="1386" y="5335"/>
                <a:ext cx="62" cy="1751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62" name="Rectangle 61"/>
              <p:cNvSpPr>
                <a:spLocks noChangeArrowheads="1"/>
              </p:cNvSpPr>
              <p:nvPr/>
            </p:nvSpPr>
            <p:spPr bwMode="auto">
              <a:xfrm>
                <a:off x="-5035" y="4488"/>
                <a:ext cx="6404" cy="20000"/>
              </a:xfrm>
              <a:prstGeom prst="rect">
                <a:avLst/>
              </a:prstGeom>
              <a:pattFill prst="lt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71" name="Oval 70"/>
            <p:cNvSpPr>
              <a:spLocks noChangeAspect="1" noChangeArrowheads="1"/>
            </p:cNvSpPr>
            <p:nvPr/>
          </p:nvSpPr>
          <p:spPr bwMode="auto">
            <a:xfrm>
              <a:off x="3250367" y="2213559"/>
              <a:ext cx="185420" cy="18655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 anchorCtr="0"/>
            <a:lstStyle/>
            <a:p>
              <a:pPr algn="ctr"/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72" name="Oval 71"/>
            <p:cNvSpPr>
              <a:spLocks noChangeAspect="1" noChangeArrowheads="1"/>
            </p:cNvSpPr>
            <p:nvPr/>
          </p:nvSpPr>
          <p:spPr bwMode="auto">
            <a:xfrm>
              <a:off x="2169084" y="2218559"/>
              <a:ext cx="185420" cy="18655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 anchorCtr="0"/>
            <a:lstStyle/>
            <a:p>
              <a:pPr algn="ctr"/>
              <a:r>
                <a:rPr 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3" name="Oval 72"/>
            <p:cNvSpPr>
              <a:spLocks noChangeAspect="1" noChangeArrowheads="1"/>
            </p:cNvSpPr>
            <p:nvPr/>
          </p:nvSpPr>
          <p:spPr bwMode="auto">
            <a:xfrm>
              <a:off x="2137178" y="3264669"/>
              <a:ext cx="185420" cy="18655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 anchorCtr="0"/>
            <a:lstStyle/>
            <a:p>
              <a:pPr algn="ctr"/>
              <a:r>
                <a:rPr 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2590931" y="2257123"/>
              <a:ext cx="402354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Elem 1</a:t>
              </a:r>
            </a:p>
          </p:txBody>
        </p:sp>
        <p:sp>
          <p:nvSpPr>
            <p:cNvPr id="75" name="TextBox 74"/>
            <p:cNvSpPr txBox="1"/>
            <p:nvPr/>
          </p:nvSpPr>
          <p:spPr>
            <a:xfrm rot="18822699">
              <a:off x="2785227" y="2936842"/>
              <a:ext cx="402354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Elem 2</a:t>
              </a:r>
            </a:p>
          </p:txBody>
        </p:sp>
        <p:sp>
          <p:nvSpPr>
            <p:cNvPr id="76" name="Freeform 75"/>
            <p:cNvSpPr/>
            <p:nvPr/>
          </p:nvSpPr>
          <p:spPr>
            <a:xfrm>
              <a:off x="2247900" y="2452688"/>
              <a:ext cx="1100138" cy="1100138"/>
            </a:xfrm>
            <a:custGeom>
              <a:avLst/>
              <a:gdLst>
                <a:gd name="connsiteX0" fmla="*/ 4763 w 1100138"/>
                <a:gd name="connsiteY0" fmla="*/ 0 h 1100138"/>
                <a:gd name="connsiteX1" fmla="*/ 1100138 w 1100138"/>
                <a:gd name="connsiteY1" fmla="*/ 0 h 1100138"/>
                <a:gd name="connsiteX2" fmla="*/ 0 w 1100138"/>
                <a:gd name="connsiteY2" fmla="*/ 1100138 h 1100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00138" h="1100138">
                  <a:moveTo>
                    <a:pt x="4763" y="0"/>
                  </a:moveTo>
                  <a:lnTo>
                    <a:pt x="1100138" y="0"/>
                  </a:lnTo>
                  <a:lnTo>
                    <a:pt x="0" y="1100138"/>
                  </a:lnTo>
                </a:path>
              </a:pathLst>
            </a:custGeom>
            <a:noFill/>
            <a:ln w="317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6" name="Group 115"/>
          <p:cNvGrpSpPr/>
          <p:nvPr/>
        </p:nvGrpSpPr>
        <p:grpSpPr>
          <a:xfrm>
            <a:off x="1849486" y="3984701"/>
            <a:ext cx="1808042" cy="1579266"/>
            <a:chOff x="1849486" y="3984701"/>
            <a:chExt cx="1808042" cy="1579266"/>
          </a:xfrm>
        </p:grpSpPr>
        <p:sp>
          <p:nvSpPr>
            <p:cNvPr id="81" name="Oval 80"/>
            <p:cNvSpPr>
              <a:spLocks noChangeArrowheads="1"/>
            </p:cNvSpPr>
            <p:nvPr/>
          </p:nvSpPr>
          <p:spPr bwMode="auto">
            <a:xfrm>
              <a:off x="3355911" y="4187353"/>
              <a:ext cx="78336" cy="78336"/>
            </a:xfrm>
            <a:prstGeom prst="ellipse">
              <a:avLst/>
            </a:prstGeom>
            <a:solidFill>
              <a:srgbClr val="000000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2" name="Oval 81"/>
            <p:cNvSpPr>
              <a:spLocks noChangeArrowheads="1"/>
            </p:cNvSpPr>
            <p:nvPr/>
          </p:nvSpPr>
          <p:spPr bwMode="auto">
            <a:xfrm>
              <a:off x="2244279" y="4187353"/>
              <a:ext cx="78336" cy="78336"/>
            </a:xfrm>
            <a:prstGeom prst="ellipse">
              <a:avLst/>
            </a:prstGeom>
            <a:solidFill>
              <a:srgbClr val="000000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3" name="Oval 82"/>
            <p:cNvSpPr>
              <a:spLocks noChangeArrowheads="1"/>
            </p:cNvSpPr>
            <p:nvPr/>
          </p:nvSpPr>
          <p:spPr bwMode="auto">
            <a:xfrm>
              <a:off x="2244279" y="5282025"/>
              <a:ext cx="78336" cy="78336"/>
            </a:xfrm>
            <a:prstGeom prst="ellipse">
              <a:avLst/>
            </a:prstGeom>
            <a:solidFill>
              <a:srgbClr val="000000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84" name="Line 2634"/>
            <p:cNvCxnSpPr>
              <a:cxnSpLocks noChangeShapeType="1"/>
            </p:cNvCxnSpPr>
            <p:nvPr/>
          </p:nvCxnSpPr>
          <p:spPr bwMode="auto">
            <a:xfrm flipH="1">
              <a:off x="1854360" y="4230356"/>
              <a:ext cx="442017" cy="708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none" w="sm" len="sm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5" name="Rectangle 84"/>
            <p:cNvSpPr>
              <a:spLocks noChangeArrowheads="1"/>
            </p:cNvSpPr>
            <p:nvPr/>
          </p:nvSpPr>
          <p:spPr bwMode="auto">
            <a:xfrm flipH="1">
              <a:off x="1849486" y="4027205"/>
              <a:ext cx="160214" cy="1966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12700" tIns="12700" rIns="12700" bIns="12700" anchor="t" anchorCtr="0" upright="1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</a:t>
              </a:r>
            </a:p>
          </p:txBody>
        </p:sp>
        <p:grpSp>
          <p:nvGrpSpPr>
            <p:cNvPr id="88" name="Group 87"/>
            <p:cNvGrpSpPr>
              <a:grpSpLocks/>
            </p:cNvGrpSpPr>
            <p:nvPr/>
          </p:nvGrpSpPr>
          <p:grpSpPr bwMode="auto">
            <a:xfrm flipH="1">
              <a:off x="3406911" y="4109642"/>
              <a:ext cx="250617" cy="233392"/>
              <a:chOff x="1078" y="1224"/>
              <a:chExt cx="18915" cy="20000"/>
            </a:xfrm>
          </p:grpSpPr>
          <p:sp>
            <p:nvSpPr>
              <p:cNvPr id="99" name="Freeform 98"/>
              <p:cNvSpPr>
                <a:spLocks/>
              </p:cNvSpPr>
              <p:nvPr/>
            </p:nvSpPr>
            <p:spPr bwMode="auto">
              <a:xfrm>
                <a:off x="8167" y="2217"/>
                <a:ext cx="11826" cy="16956"/>
              </a:xfrm>
              <a:custGeom>
                <a:avLst/>
                <a:gdLst>
                  <a:gd name="T0" fmla="*/ 19897 w 20000"/>
                  <a:gd name="T1" fmla="*/ 10857 h 20000"/>
                  <a:gd name="T2" fmla="*/ 0 w 20000"/>
                  <a:gd name="T3" fmla="*/ 19918 h 20000"/>
                  <a:gd name="T4" fmla="*/ 103 w 20000"/>
                  <a:gd name="T5" fmla="*/ 0 h 20000"/>
                  <a:gd name="T6" fmla="*/ 19897 w 20000"/>
                  <a:gd name="T7" fmla="*/ 10857 h 200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0000" h="20000">
                    <a:moveTo>
                      <a:pt x="19897" y="10857"/>
                    </a:moveTo>
                    <a:lnTo>
                      <a:pt x="0" y="19918"/>
                    </a:lnTo>
                    <a:lnTo>
                      <a:pt x="103" y="0"/>
                    </a:lnTo>
                    <a:lnTo>
                      <a:pt x="19897" y="10857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cxnSp>
            <p:nvCxnSpPr>
              <p:cNvPr id="100" name="Line 2649"/>
              <p:cNvCxnSpPr>
                <a:cxnSpLocks noChangeShapeType="1"/>
              </p:cNvCxnSpPr>
              <p:nvPr/>
            </p:nvCxnSpPr>
            <p:spPr bwMode="auto">
              <a:xfrm flipV="1">
                <a:off x="7497" y="1663"/>
                <a:ext cx="61" cy="1751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01" name="Rectangle 100"/>
              <p:cNvSpPr>
                <a:spLocks noChangeArrowheads="1"/>
              </p:cNvSpPr>
              <p:nvPr/>
            </p:nvSpPr>
            <p:spPr bwMode="auto">
              <a:xfrm>
                <a:off x="1078" y="1224"/>
                <a:ext cx="6402" cy="20000"/>
              </a:xfrm>
              <a:prstGeom prst="rect">
                <a:avLst/>
              </a:prstGeom>
              <a:pattFill prst="lt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89" name="Group 88"/>
            <p:cNvGrpSpPr>
              <a:grpSpLocks/>
            </p:cNvGrpSpPr>
            <p:nvPr/>
          </p:nvGrpSpPr>
          <p:grpSpPr bwMode="auto">
            <a:xfrm rot="16200000">
              <a:off x="2157042" y="5321979"/>
              <a:ext cx="250585" cy="233392"/>
              <a:chOff x="-5035" y="4488"/>
              <a:chExt cx="18922" cy="20000"/>
            </a:xfrm>
          </p:grpSpPr>
          <p:sp>
            <p:nvSpPr>
              <p:cNvPr id="96" name="Freeform 95"/>
              <p:cNvSpPr>
                <a:spLocks/>
              </p:cNvSpPr>
              <p:nvPr/>
            </p:nvSpPr>
            <p:spPr bwMode="auto">
              <a:xfrm>
                <a:off x="2057" y="5889"/>
                <a:ext cx="11830" cy="16956"/>
              </a:xfrm>
              <a:custGeom>
                <a:avLst/>
                <a:gdLst>
                  <a:gd name="T0" fmla="*/ 19897 w 20000"/>
                  <a:gd name="T1" fmla="*/ 10857 h 20000"/>
                  <a:gd name="T2" fmla="*/ 0 w 20000"/>
                  <a:gd name="T3" fmla="*/ 19918 h 20000"/>
                  <a:gd name="T4" fmla="*/ 103 w 20000"/>
                  <a:gd name="T5" fmla="*/ 0 h 20000"/>
                  <a:gd name="T6" fmla="*/ 19897 w 20000"/>
                  <a:gd name="T7" fmla="*/ 10857 h 200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0000" h="20000">
                    <a:moveTo>
                      <a:pt x="19897" y="10857"/>
                    </a:moveTo>
                    <a:lnTo>
                      <a:pt x="0" y="19918"/>
                    </a:lnTo>
                    <a:lnTo>
                      <a:pt x="103" y="0"/>
                    </a:lnTo>
                    <a:lnTo>
                      <a:pt x="19897" y="10857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cxnSp>
            <p:nvCxnSpPr>
              <p:cNvPr id="97" name="Line 2653"/>
              <p:cNvCxnSpPr>
                <a:cxnSpLocks noChangeShapeType="1"/>
              </p:cNvCxnSpPr>
              <p:nvPr/>
            </p:nvCxnSpPr>
            <p:spPr bwMode="auto">
              <a:xfrm flipV="1">
                <a:off x="1386" y="5335"/>
                <a:ext cx="62" cy="1751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98" name="Rectangle 97"/>
              <p:cNvSpPr>
                <a:spLocks noChangeArrowheads="1"/>
              </p:cNvSpPr>
              <p:nvPr/>
            </p:nvSpPr>
            <p:spPr bwMode="auto">
              <a:xfrm>
                <a:off x="-5035" y="4488"/>
                <a:ext cx="6404" cy="20000"/>
              </a:xfrm>
              <a:prstGeom prst="rect">
                <a:avLst/>
              </a:prstGeom>
              <a:pattFill prst="lt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90" name="Oval 89"/>
            <p:cNvSpPr>
              <a:spLocks noChangeAspect="1" noChangeArrowheads="1"/>
            </p:cNvSpPr>
            <p:nvPr/>
          </p:nvSpPr>
          <p:spPr bwMode="auto">
            <a:xfrm>
              <a:off x="2039800" y="5194837"/>
              <a:ext cx="185420" cy="18655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 anchorCtr="0"/>
            <a:lstStyle/>
            <a:p>
              <a:pPr algn="ctr"/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91" name="Oval 90"/>
            <p:cNvSpPr>
              <a:spLocks noChangeAspect="1" noChangeArrowheads="1"/>
            </p:cNvSpPr>
            <p:nvPr/>
          </p:nvSpPr>
          <p:spPr bwMode="auto">
            <a:xfrm>
              <a:off x="2204659" y="3988641"/>
              <a:ext cx="185420" cy="18655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 anchorCtr="0"/>
            <a:lstStyle/>
            <a:p>
              <a:pPr algn="ctr"/>
              <a:r>
                <a:rPr 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2" name="Oval 91"/>
            <p:cNvSpPr>
              <a:spLocks noChangeAspect="1" noChangeArrowheads="1"/>
            </p:cNvSpPr>
            <p:nvPr/>
          </p:nvSpPr>
          <p:spPr bwMode="auto">
            <a:xfrm>
              <a:off x="3311167" y="3984701"/>
              <a:ext cx="185420" cy="18655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 anchorCtr="0"/>
            <a:lstStyle/>
            <a:p>
              <a:pPr algn="ctr"/>
              <a:r>
                <a:rPr 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2626506" y="4027205"/>
              <a:ext cx="402354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Elem 2</a:t>
              </a:r>
            </a:p>
          </p:txBody>
        </p:sp>
        <p:sp>
          <p:nvSpPr>
            <p:cNvPr id="94" name="TextBox 93"/>
            <p:cNvSpPr txBox="1"/>
            <p:nvPr/>
          </p:nvSpPr>
          <p:spPr>
            <a:xfrm rot="16200000">
              <a:off x="1961486" y="4719021"/>
              <a:ext cx="402354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Elem 1</a:t>
              </a:r>
            </a:p>
          </p:txBody>
        </p:sp>
        <p:sp>
          <p:nvSpPr>
            <p:cNvPr id="95" name="Freeform 94"/>
            <p:cNvSpPr/>
            <p:nvPr/>
          </p:nvSpPr>
          <p:spPr>
            <a:xfrm flipH="1">
              <a:off x="2288238" y="4222770"/>
              <a:ext cx="1100137" cy="1090613"/>
            </a:xfrm>
            <a:custGeom>
              <a:avLst/>
              <a:gdLst>
                <a:gd name="connsiteX0" fmla="*/ 4763 w 1100138"/>
                <a:gd name="connsiteY0" fmla="*/ 0 h 1100138"/>
                <a:gd name="connsiteX1" fmla="*/ 1100138 w 1100138"/>
                <a:gd name="connsiteY1" fmla="*/ 0 h 1100138"/>
                <a:gd name="connsiteX2" fmla="*/ 0 w 1100138"/>
                <a:gd name="connsiteY2" fmla="*/ 1100138 h 1100138"/>
                <a:gd name="connsiteX0" fmla="*/ 0 w 1104899"/>
                <a:gd name="connsiteY0" fmla="*/ 0 h 1076326"/>
                <a:gd name="connsiteX1" fmla="*/ 1095375 w 1104899"/>
                <a:gd name="connsiteY1" fmla="*/ 0 h 1076326"/>
                <a:gd name="connsiteX2" fmla="*/ 1104899 w 1104899"/>
                <a:gd name="connsiteY2" fmla="*/ 1076326 h 1076326"/>
                <a:gd name="connsiteX0" fmla="*/ 0 w 1100137"/>
                <a:gd name="connsiteY0" fmla="*/ 0 h 1090613"/>
                <a:gd name="connsiteX1" fmla="*/ 1095375 w 1100137"/>
                <a:gd name="connsiteY1" fmla="*/ 0 h 1090613"/>
                <a:gd name="connsiteX2" fmla="*/ 1100137 w 1100137"/>
                <a:gd name="connsiteY2" fmla="*/ 1090613 h 1090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00137" h="1090613">
                  <a:moveTo>
                    <a:pt x="0" y="0"/>
                  </a:moveTo>
                  <a:lnTo>
                    <a:pt x="1095375" y="0"/>
                  </a:lnTo>
                  <a:cubicBezTo>
                    <a:pt x="1098550" y="358775"/>
                    <a:pt x="1096962" y="731838"/>
                    <a:pt x="1100137" y="1090613"/>
                  </a:cubicBezTo>
                </a:path>
              </a:pathLst>
            </a:custGeom>
            <a:noFill/>
            <a:ln w="317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Freeform 103"/>
            <p:cNvSpPr/>
            <p:nvPr/>
          </p:nvSpPr>
          <p:spPr>
            <a:xfrm>
              <a:off x="2305050" y="4229100"/>
              <a:ext cx="123825" cy="138113"/>
            </a:xfrm>
            <a:custGeom>
              <a:avLst/>
              <a:gdLst>
                <a:gd name="connsiteX0" fmla="*/ 123825 w 123825"/>
                <a:gd name="connsiteY0" fmla="*/ 0 h 138113"/>
                <a:gd name="connsiteX1" fmla="*/ 123825 w 123825"/>
                <a:gd name="connsiteY1" fmla="*/ 138113 h 138113"/>
                <a:gd name="connsiteX2" fmla="*/ 0 w 123825"/>
                <a:gd name="connsiteY2" fmla="*/ 138113 h 1381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3825" h="138113">
                  <a:moveTo>
                    <a:pt x="123825" y="0"/>
                  </a:moveTo>
                  <a:lnTo>
                    <a:pt x="123825" y="138113"/>
                  </a:lnTo>
                  <a:lnTo>
                    <a:pt x="0" y="138113"/>
                  </a:lnTo>
                </a:path>
              </a:pathLst>
            </a:cu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6" name="Straight Connector 105"/>
            <p:cNvCxnSpPr/>
            <p:nvPr/>
          </p:nvCxnSpPr>
          <p:spPr>
            <a:xfrm>
              <a:off x="2532706" y="4214357"/>
              <a:ext cx="0" cy="1106836"/>
            </a:xfrm>
            <a:prstGeom prst="line">
              <a:avLst/>
            </a:prstGeom>
            <a:ln w="12700">
              <a:solidFill>
                <a:schemeClr val="tx1"/>
              </a:solidFill>
              <a:headEnd type="triangle"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flipH="1">
              <a:off x="2296377" y="4426114"/>
              <a:ext cx="1107500" cy="0"/>
            </a:xfrm>
            <a:prstGeom prst="line">
              <a:avLst/>
            </a:prstGeom>
            <a:ln w="12700">
              <a:solidFill>
                <a:schemeClr val="tx1"/>
              </a:solidFill>
              <a:headEnd type="triangle"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>
              <a:off x="2358788" y="5321193"/>
              <a:ext cx="319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>
              <a:off x="3395079" y="4309574"/>
              <a:ext cx="0" cy="17369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4" name="Text Box 1391"/>
            <p:cNvSpPr txBox="1">
              <a:spLocks noChangeArrowheads="1"/>
            </p:cNvSpPr>
            <p:nvPr/>
          </p:nvSpPr>
          <p:spPr bwMode="auto">
            <a:xfrm>
              <a:off x="2737838" y="4336712"/>
              <a:ext cx="214802" cy="16927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ctr" anchorCtr="0" upright="1">
              <a:sp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 m</a:t>
              </a:r>
            </a:p>
          </p:txBody>
        </p:sp>
        <p:sp>
          <p:nvSpPr>
            <p:cNvPr id="115" name="Text Box 1391"/>
            <p:cNvSpPr txBox="1">
              <a:spLocks noChangeArrowheads="1"/>
            </p:cNvSpPr>
            <p:nvPr/>
          </p:nvSpPr>
          <p:spPr bwMode="auto">
            <a:xfrm>
              <a:off x="2433649" y="4629459"/>
              <a:ext cx="169277" cy="25364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vert270" wrap="square" lIns="0" tIns="0" rIns="0" bIns="0" anchor="ctr" anchorCtr="0" upright="1">
              <a:sp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 m</a:t>
              </a:r>
            </a:p>
          </p:txBody>
        </p:sp>
      </p:grpSp>
      <p:grpSp>
        <p:nvGrpSpPr>
          <p:cNvPr id="137" name="Group 136"/>
          <p:cNvGrpSpPr/>
          <p:nvPr/>
        </p:nvGrpSpPr>
        <p:grpSpPr>
          <a:xfrm>
            <a:off x="2062883" y="5789383"/>
            <a:ext cx="2650364" cy="1761622"/>
            <a:chOff x="2062883" y="5789383"/>
            <a:chExt cx="2650364" cy="1761622"/>
          </a:xfrm>
        </p:grpSpPr>
        <p:sp>
          <p:nvSpPr>
            <p:cNvPr id="118" name="Rectangle 117" descr="Light upward diagonal"/>
            <p:cNvSpPr>
              <a:spLocks noChangeArrowheads="1"/>
            </p:cNvSpPr>
            <p:nvPr/>
          </p:nvSpPr>
          <p:spPr bwMode="auto">
            <a:xfrm>
              <a:off x="3602632" y="7427815"/>
              <a:ext cx="347345" cy="123190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19" name="Rectangle 118" descr="Light upward diagonal"/>
            <p:cNvSpPr>
              <a:spLocks noChangeArrowheads="1"/>
            </p:cNvSpPr>
            <p:nvPr/>
          </p:nvSpPr>
          <p:spPr bwMode="auto">
            <a:xfrm>
              <a:off x="2107842" y="7427180"/>
              <a:ext cx="347345" cy="123190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cxnSp>
          <p:nvCxnSpPr>
            <p:cNvPr id="120" name="Line 1324"/>
            <p:cNvCxnSpPr/>
            <p:nvPr/>
          </p:nvCxnSpPr>
          <p:spPr bwMode="auto">
            <a:xfrm>
              <a:off x="3829962" y="6039070"/>
              <a:ext cx="25336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1" name="Text Box 1325"/>
            <p:cNvSpPr txBox="1">
              <a:spLocks noChangeArrowheads="1"/>
            </p:cNvSpPr>
            <p:nvPr/>
          </p:nvSpPr>
          <p:spPr bwMode="auto">
            <a:xfrm>
              <a:off x="4068722" y="5962235"/>
              <a:ext cx="338455" cy="1670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60 N</a:t>
              </a:r>
            </a:p>
          </p:txBody>
        </p:sp>
        <p:cxnSp>
          <p:nvCxnSpPr>
            <p:cNvPr id="122" name="Line 1326"/>
            <p:cNvCxnSpPr/>
            <p:nvPr/>
          </p:nvCxnSpPr>
          <p:spPr bwMode="auto">
            <a:xfrm flipV="1">
              <a:off x="2284372" y="6046055"/>
              <a:ext cx="1475740" cy="1266825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" name="Line 1327"/>
            <p:cNvCxnSpPr/>
            <p:nvPr/>
          </p:nvCxnSpPr>
          <p:spPr bwMode="auto">
            <a:xfrm>
              <a:off x="3762017" y="6046055"/>
              <a:ext cx="32385" cy="1266825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4" name="Text Box 1328"/>
            <p:cNvSpPr txBox="1">
              <a:spLocks noChangeArrowheads="1"/>
            </p:cNvSpPr>
            <p:nvPr/>
          </p:nvSpPr>
          <p:spPr bwMode="auto">
            <a:xfrm>
              <a:off x="3813452" y="6590885"/>
              <a:ext cx="314325" cy="1670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9 cm</a:t>
              </a:r>
            </a:p>
          </p:txBody>
        </p:sp>
        <p:sp>
          <p:nvSpPr>
            <p:cNvPr id="125" name="Text Box 1329"/>
            <p:cNvSpPr txBox="1">
              <a:spLocks noChangeArrowheads="1"/>
            </p:cNvSpPr>
            <p:nvPr/>
          </p:nvSpPr>
          <p:spPr bwMode="auto">
            <a:xfrm>
              <a:off x="2885082" y="7314785"/>
              <a:ext cx="361950" cy="1670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12 cm</a:t>
              </a:r>
            </a:p>
          </p:txBody>
        </p:sp>
        <p:cxnSp>
          <p:nvCxnSpPr>
            <p:cNvPr id="126" name="Line 1330"/>
            <p:cNvCxnSpPr/>
            <p:nvPr/>
          </p:nvCxnSpPr>
          <p:spPr bwMode="auto">
            <a:xfrm flipV="1">
              <a:off x="2276117" y="7312880"/>
              <a:ext cx="1513840" cy="508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7" name="Text Box 1331"/>
            <p:cNvSpPr txBox="1">
              <a:spLocks noChangeArrowheads="1"/>
            </p:cNvSpPr>
            <p:nvPr/>
          </p:nvSpPr>
          <p:spPr bwMode="auto">
            <a:xfrm>
              <a:off x="2094507" y="6395305"/>
              <a:ext cx="571500" cy="1670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Pin joint</a:t>
              </a:r>
            </a:p>
          </p:txBody>
        </p:sp>
        <p:cxnSp>
          <p:nvCxnSpPr>
            <p:cNvPr id="128" name="Line 1332"/>
            <p:cNvCxnSpPr/>
            <p:nvPr/>
          </p:nvCxnSpPr>
          <p:spPr bwMode="auto">
            <a:xfrm flipV="1">
              <a:off x="2646957" y="6060025"/>
              <a:ext cx="981075" cy="3905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9" name="Line 1333"/>
            <p:cNvCxnSpPr/>
            <p:nvPr/>
          </p:nvCxnSpPr>
          <p:spPr bwMode="auto">
            <a:xfrm flipH="1">
              <a:off x="2285007" y="6536275"/>
              <a:ext cx="28575" cy="6572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0" name="Text Box 1334"/>
            <p:cNvSpPr txBox="1">
              <a:spLocks noChangeArrowheads="1"/>
            </p:cNvSpPr>
            <p:nvPr/>
          </p:nvSpPr>
          <p:spPr bwMode="auto">
            <a:xfrm>
              <a:off x="3923307" y="6923625"/>
              <a:ext cx="789940" cy="1670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Roller support</a:t>
              </a:r>
            </a:p>
          </p:txBody>
        </p:sp>
        <p:cxnSp>
          <p:nvCxnSpPr>
            <p:cNvPr id="131" name="Line 1335"/>
            <p:cNvCxnSpPr/>
            <p:nvPr/>
          </p:nvCxnSpPr>
          <p:spPr bwMode="auto">
            <a:xfrm flipH="1">
              <a:off x="3842662" y="7064595"/>
              <a:ext cx="137795" cy="2000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2" name="Rectangle 131"/>
            <p:cNvSpPr>
              <a:spLocks noChangeArrowheads="1"/>
            </p:cNvSpPr>
            <p:nvPr/>
          </p:nvSpPr>
          <p:spPr bwMode="auto">
            <a:xfrm>
              <a:off x="2189757" y="7336375"/>
              <a:ext cx="176530" cy="90805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33" name="Oval 132"/>
            <p:cNvSpPr>
              <a:spLocks noChangeArrowheads="1"/>
            </p:cNvSpPr>
            <p:nvPr/>
          </p:nvSpPr>
          <p:spPr bwMode="auto">
            <a:xfrm>
              <a:off x="3748682" y="7340185"/>
              <a:ext cx="99695" cy="99695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34" name="Oval 133"/>
            <p:cNvSpPr>
              <a:spLocks noChangeAspect="1" noChangeArrowheads="1"/>
            </p:cNvSpPr>
            <p:nvPr/>
          </p:nvSpPr>
          <p:spPr bwMode="auto">
            <a:xfrm>
              <a:off x="2062883" y="7082077"/>
              <a:ext cx="185420" cy="18655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 anchorCtr="0"/>
            <a:lstStyle/>
            <a:p>
              <a:pPr algn="ctr"/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135" name="Oval 134"/>
            <p:cNvSpPr>
              <a:spLocks noChangeAspect="1" noChangeArrowheads="1"/>
            </p:cNvSpPr>
            <p:nvPr/>
          </p:nvSpPr>
          <p:spPr bwMode="auto">
            <a:xfrm>
              <a:off x="3662957" y="5789383"/>
              <a:ext cx="185420" cy="18655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 anchorCtr="0"/>
            <a:lstStyle/>
            <a:p>
              <a:pPr algn="ctr"/>
              <a:r>
                <a:rPr 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6" name="Oval 135"/>
            <p:cNvSpPr>
              <a:spLocks noChangeAspect="1" noChangeArrowheads="1"/>
            </p:cNvSpPr>
            <p:nvPr/>
          </p:nvSpPr>
          <p:spPr bwMode="auto">
            <a:xfrm>
              <a:off x="3562383" y="7087653"/>
              <a:ext cx="185420" cy="18655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 anchorCtr="0"/>
            <a:lstStyle/>
            <a:p>
              <a:pPr algn="ctr"/>
              <a:r>
                <a:rPr 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500582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3" name="Group 82"/>
          <p:cNvGrpSpPr/>
          <p:nvPr/>
        </p:nvGrpSpPr>
        <p:grpSpPr>
          <a:xfrm>
            <a:off x="2362508" y="307417"/>
            <a:ext cx="2226962" cy="1713590"/>
            <a:chOff x="2601401" y="1488517"/>
            <a:chExt cx="2226962" cy="1713590"/>
          </a:xfrm>
        </p:grpSpPr>
        <p:sp>
          <p:nvSpPr>
            <p:cNvPr id="45" name="Rectangle 44" descr="Light upward diagonal"/>
            <p:cNvSpPr>
              <a:spLocks noChangeArrowheads="1"/>
            </p:cNvSpPr>
            <p:nvPr/>
          </p:nvSpPr>
          <p:spPr bwMode="auto">
            <a:xfrm flipH="1">
              <a:off x="2738561" y="3078917"/>
              <a:ext cx="347345" cy="123190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6" name="Rectangle 45" descr="Light upward diagonal"/>
            <p:cNvSpPr>
              <a:spLocks noChangeArrowheads="1"/>
            </p:cNvSpPr>
            <p:nvPr/>
          </p:nvSpPr>
          <p:spPr bwMode="auto">
            <a:xfrm flipH="1">
              <a:off x="4238431" y="3078917"/>
              <a:ext cx="347345" cy="123190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54" name="Line 1316"/>
            <p:cNvCxnSpPr/>
            <p:nvPr/>
          </p:nvCxnSpPr>
          <p:spPr bwMode="auto">
            <a:xfrm flipH="1" flipV="1">
              <a:off x="4422581" y="1840032"/>
              <a:ext cx="0" cy="1242695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5" name="Line 1317"/>
            <p:cNvCxnSpPr/>
            <p:nvPr/>
          </p:nvCxnSpPr>
          <p:spPr bwMode="auto">
            <a:xfrm flipH="1">
              <a:off x="2874451" y="1840032"/>
              <a:ext cx="1552575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6" name="Line 1318"/>
            <p:cNvCxnSpPr/>
            <p:nvPr/>
          </p:nvCxnSpPr>
          <p:spPr bwMode="auto">
            <a:xfrm flipH="1">
              <a:off x="2875086" y="1840032"/>
              <a:ext cx="0" cy="1242695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7" name="Line 1319"/>
            <p:cNvCxnSpPr/>
            <p:nvPr/>
          </p:nvCxnSpPr>
          <p:spPr bwMode="auto">
            <a:xfrm flipH="1">
              <a:off x="2879531" y="1844477"/>
              <a:ext cx="1547495" cy="123825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59" name="Group 58"/>
            <p:cNvGrpSpPr>
              <a:grpSpLocks/>
            </p:cNvGrpSpPr>
            <p:nvPr/>
          </p:nvGrpSpPr>
          <p:grpSpPr bwMode="auto">
            <a:xfrm flipH="1" flipV="1">
              <a:off x="2661408" y="2872975"/>
              <a:ext cx="180975" cy="177800"/>
              <a:chOff x="5030" y="5002"/>
              <a:chExt cx="285" cy="280"/>
            </a:xfrm>
          </p:grpSpPr>
          <p:sp>
            <p:nvSpPr>
              <p:cNvPr id="60" name="Oval 59"/>
              <p:cNvSpPr>
                <a:spLocks noChangeArrowheads="1"/>
              </p:cNvSpPr>
              <p:nvPr/>
            </p:nvSpPr>
            <p:spPr bwMode="auto">
              <a:xfrm>
                <a:off x="5033" y="5002"/>
                <a:ext cx="277" cy="27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1" name="Text Box 1204"/>
              <p:cNvSpPr txBox="1">
                <a:spLocks noChangeArrowheads="1"/>
              </p:cNvSpPr>
              <p:nvPr/>
            </p:nvSpPr>
            <p:spPr bwMode="auto">
              <a:xfrm>
                <a:off x="5030" y="5054"/>
                <a:ext cx="285" cy="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</a:p>
            </p:txBody>
          </p:sp>
        </p:grpSp>
        <p:grpSp>
          <p:nvGrpSpPr>
            <p:cNvPr id="62" name="Group 61"/>
            <p:cNvGrpSpPr>
              <a:grpSpLocks/>
            </p:cNvGrpSpPr>
            <p:nvPr/>
          </p:nvGrpSpPr>
          <p:grpSpPr bwMode="auto">
            <a:xfrm flipH="1" flipV="1">
              <a:off x="2601401" y="1746533"/>
              <a:ext cx="180975" cy="177800"/>
              <a:chOff x="5030" y="5002"/>
              <a:chExt cx="285" cy="280"/>
            </a:xfrm>
          </p:grpSpPr>
          <p:sp>
            <p:nvSpPr>
              <p:cNvPr id="63" name="Oval 62"/>
              <p:cNvSpPr>
                <a:spLocks noChangeArrowheads="1"/>
              </p:cNvSpPr>
              <p:nvPr/>
            </p:nvSpPr>
            <p:spPr bwMode="auto">
              <a:xfrm>
                <a:off x="5033" y="5002"/>
                <a:ext cx="277" cy="27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4" name="Text Box 1204"/>
              <p:cNvSpPr txBox="1">
                <a:spLocks noChangeArrowheads="1"/>
              </p:cNvSpPr>
              <p:nvPr/>
            </p:nvSpPr>
            <p:spPr bwMode="auto">
              <a:xfrm>
                <a:off x="5030" y="5054"/>
                <a:ext cx="285" cy="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</a:p>
            </p:txBody>
          </p:sp>
        </p:grpSp>
        <p:grpSp>
          <p:nvGrpSpPr>
            <p:cNvPr id="65" name="Group 64"/>
            <p:cNvGrpSpPr>
              <a:grpSpLocks/>
            </p:cNvGrpSpPr>
            <p:nvPr/>
          </p:nvGrpSpPr>
          <p:grpSpPr bwMode="auto">
            <a:xfrm flipH="1" flipV="1">
              <a:off x="4454970" y="1876629"/>
              <a:ext cx="180975" cy="177800"/>
              <a:chOff x="5030" y="5002"/>
              <a:chExt cx="285" cy="280"/>
            </a:xfrm>
          </p:grpSpPr>
          <p:sp>
            <p:nvSpPr>
              <p:cNvPr id="66" name="Oval 65"/>
              <p:cNvSpPr>
                <a:spLocks noChangeArrowheads="1"/>
              </p:cNvSpPr>
              <p:nvPr/>
            </p:nvSpPr>
            <p:spPr bwMode="auto">
              <a:xfrm>
                <a:off x="5033" y="5002"/>
                <a:ext cx="277" cy="27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7" name="Text Box 1204"/>
              <p:cNvSpPr txBox="1">
                <a:spLocks noChangeArrowheads="1"/>
              </p:cNvSpPr>
              <p:nvPr/>
            </p:nvSpPr>
            <p:spPr bwMode="auto">
              <a:xfrm>
                <a:off x="5030" y="5054"/>
                <a:ext cx="285" cy="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</a:p>
            </p:txBody>
          </p:sp>
        </p:grpSp>
        <p:grpSp>
          <p:nvGrpSpPr>
            <p:cNvPr id="68" name="Group 67"/>
            <p:cNvGrpSpPr>
              <a:grpSpLocks/>
            </p:cNvGrpSpPr>
            <p:nvPr/>
          </p:nvGrpSpPr>
          <p:grpSpPr bwMode="auto">
            <a:xfrm flipH="1" flipV="1">
              <a:off x="4206999" y="2878810"/>
              <a:ext cx="180975" cy="177800"/>
              <a:chOff x="5030" y="5002"/>
              <a:chExt cx="285" cy="280"/>
            </a:xfrm>
          </p:grpSpPr>
          <p:sp>
            <p:nvSpPr>
              <p:cNvPr id="69" name="Oval 68"/>
              <p:cNvSpPr>
                <a:spLocks noChangeArrowheads="1"/>
              </p:cNvSpPr>
              <p:nvPr/>
            </p:nvSpPr>
            <p:spPr bwMode="auto">
              <a:xfrm>
                <a:off x="5033" y="5002"/>
                <a:ext cx="277" cy="27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0" name="Text Box 1204"/>
              <p:cNvSpPr txBox="1">
                <a:spLocks noChangeArrowheads="1"/>
              </p:cNvSpPr>
              <p:nvPr/>
            </p:nvSpPr>
            <p:spPr bwMode="auto">
              <a:xfrm>
                <a:off x="5030" y="5054"/>
                <a:ext cx="285" cy="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</a:p>
            </p:txBody>
          </p:sp>
        </p:grpSp>
        <p:sp>
          <p:nvSpPr>
            <p:cNvPr id="71" name="Freeform 70"/>
            <p:cNvSpPr/>
            <p:nvPr/>
          </p:nvSpPr>
          <p:spPr>
            <a:xfrm>
              <a:off x="2872104" y="1545866"/>
              <a:ext cx="228600" cy="228600"/>
            </a:xfrm>
            <a:custGeom>
              <a:avLst/>
              <a:gdLst>
                <a:gd name="connsiteX0" fmla="*/ 0 w 123825"/>
                <a:gd name="connsiteY0" fmla="*/ 0 h 142875"/>
                <a:gd name="connsiteX1" fmla="*/ 0 w 123825"/>
                <a:gd name="connsiteY1" fmla="*/ 142875 h 142875"/>
                <a:gd name="connsiteX2" fmla="*/ 123825 w 123825"/>
                <a:gd name="connsiteY2" fmla="*/ 142875 h 142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3825" h="142875">
                  <a:moveTo>
                    <a:pt x="0" y="0"/>
                  </a:moveTo>
                  <a:lnTo>
                    <a:pt x="0" y="142875"/>
                  </a:lnTo>
                  <a:lnTo>
                    <a:pt x="123825" y="142875"/>
                  </a:lnTo>
                </a:path>
              </a:pathLst>
            </a:custGeom>
            <a:noFill/>
            <a:ln w="12700">
              <a:solidFill>
                <a:schemeClr val="tx1"/>
              </a:solidFill>
              <a:headEnd type="arrow" w="sm" len="med"/>
              <a:tailEnd type="arrow" w="sm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2" name="Freeform 71"/>
            <p:cNvSpPr/>
            <p:nvPr/>
          </p:nvSpPr>
          <p:spPr>
            <a:xfrm>
              <a:off x="2930966" y="2818006"/>
              <a:ext cx="228600" cy="228600"/>
            </a:xfrm>
            <a:custGeom>
              <a:avLst/>
              <a:gdLst>
                <a:gd name="connsiteX0" fmla="*/ 0 w 123825"/>
                <a:gd name="connsiteY0" fmla="*/ 0 h 142875"/>
                <a:gd name="connsiteX1" fmla="*/ 0 w 123825"/>
                <a:gd name="connsiteY1" fmla="*/ 142875 h 142875"/>
                <a:gd name="connsiteX2" fmla="*/ 123825 w 123825"/>
                <a:gd name="connsiteY2" fmla="*/ 142875 h 142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3825" h="142875">
                  <a:moveTo>
                    <a:pt x="0" y="0"/>
                  </a:moveTo>
                  <a:lnTo>
                    <a:pt x="0" y="142875"/>
                  </a:lnTo>
                  <a:lnTo>
                    <a:pt x="123825" y="142875"/>
                  </a:lnTo>
                </a:path>
              </a:pathLst>
            </a:custGeom>
            <a:noFill/>
            <a:ln w="12700">
              <a:solidFill>
                <a:schemeClr val="tx1"/>
              </a:solidFill>
              <a:headEnd type="arrow" w="sm" len="med"/>
              <a:tailEnd type="arrow" w="sm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3" name="Freeform 72"/>
            <p:cNvSpPr/>
            <p:nvPr/>
          </p:nvSpPr>
          <p:spPr>
            <a:xfrm>
              <a:off x="4422581" y="1545866"/>
              <a:ext cx="228600" cy="228600"/>
            </a:xfrm>
            <a:custGeom>
              <a:avLst/>
              <a:gdLst>
                <a:gd name="connsiteX0" fmla="*/ 0 w 123825"/>
                <a:gd name="connsiteY0" fmla="*/ 0 h 142875"/>
                <a:gd name="connsiteX1" fmla="*/ 0 w 123825"/>
                <a:gd name="connsiteY1" fmla="*/ 142875 h 142875"/>
                <a:gd name="connsiteX2" fmla="*/ 123825 w 123825"/>
                <a:gd name="connsiteY2" fmla="*/ 142875 h 142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3825" h="142875">
                  <a:moveTo>
                    <a:pt x="0" y="0"/>
                  </a:moveTo>
                  <a:lnTo>
                    <a:pt x="0" y="142875"/>
                  </a:lnTo>
                  <a:lnTo>
                    <a:pt x="123825" y="142875"/>
                  </a:lnTo>
                </a:path>
              </a:pathLst>
            </a:custGeom>
            <a:noFill/>
            <a:ln w="12700">
              <a:solidFill>
                <a:schemeClr val="tx1"/>
              </a:solidFill>
              <a:headEnd type="arrow" w="sm" len="med"/>
              <a:tailEnd type="arrow" w="sm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4" name="Freeform 73"/>
            <p:cNvSpPr/>
            <p:nvPr/>
          </p:nvSpPr>
          <p:spPr>
            <a:xfrm>
              <a:off x="4466074" y="2817297"/>
              <a:ext cx="228600" cy="228600"/>
            </a:xfrm>
            <a:custGeom>
              <a:avLst/>
              <a:gdLst>
                <a:gd name="connsiteX0" fmla="*/ 0 w 123825"/>
                <a:gd name="connsiteY0" fmla="*/ 0 h 142875"/>
                <a:gd name="connsiteX1" fmla="*/ 0 w 123825"/>
                <a:gd name="connsiteY1" fmla="*/ 142875 h 142875"/>
                <a:gd name="connsiteX2" fmla="*/ 123825 w 123825"/>
                <a:gd name="connsiteY2" fmla="*/ 142875 h 142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3825" h="142875">
                  <a:moveTo>
                    <a:pt x="0" y="0"/>
                  </a:moveTo>
                  <a:lnTo>
                    <a:pt x="0" y="142875"/>
                  </a:lnTo>
                  <a:lnTo>
                    <a:pt x="123825" y="142875"/>
                  </a:lnTo>
                </a:path>
              </a:pathLst>
            </a:custGeom>
            <a:noFill/>
            <a:ln w="12700">
              <a:solidFill>
                <a:schemeClr val="tx1"/>
              </a:solidFill>
              <a:headEnd type="arrow" w="sm" len="med"/>
              <a:tailEnd type="arrow" w="sm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3182630" y="2941268"/>
              <a:ext cx="117020" cy="1692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1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</a:t>
              </a:r>
              <a:r>
                <a:rPr lang="en-US" sz="1100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2897121" y="2661702"/>
              <a:ext cx="109004" cy="1692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1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</a:t>
              </a:r>
              <a:r>
                <a:rPr lang="en-US" sz="1100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3119357" y="1656718"/>
              <a:ext cx="117020" cy="1692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1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</a:t>
              </a:r>
              <a:r>
                <a:rPr lang="en-US" sz="1100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4662407" y="1671006"/>
              <a:ext cx="117020" cy="1692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1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</a:t>
              </a:r>
              <a:r>
                <a:rPr lang="en-US" sz="1100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4711343" y="2946455"/>
              <a:ext cx="117020" cy="1692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1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</a:t>
              </a:r>
              <a:r>
                <a:rPr lang="en-US" sz="1100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2930966" y="1500428"/>
              <a:ext cx="109004" cy="1692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1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</a:t>
              </a:r>
              <a:r>
                <a:rPr lang="en-US" sz="1100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4482379" y="1488517"/>
              <a:ext cx="109004" cy="1692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1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</a:t>
              </a:r>
              <a:r>
                <a:rPr lang="en-US" sz="1100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4525872" y="2771165"/>
              <a:ext cx="109004" cy="1692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1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</a:t>
              </a:r>
              <a:r>
                <a:rPr lang="en-US" sz="1100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2450001" y="2355449"/>
            <a:ext cx="2441394" cy="1652846"/>
            <a:chOff x="2450001" y="2355449"/>
            <a:chExt cx="2441394" cy="1652846"/>
          </a:xfrm>
        </p:grpSpPr>
        <p:sp>
          <p:nvSpPr>
            <p:cNvPr id="109" name="Rectangle 108" descr="Light upward diagonal"/>
            <p:cNvSpPr>
              <a:spLocks noChangeArrowheads="1"/>
            </p:cNvSpPr>
            <p:nvPr/>
          </p:nvSpPr>
          <p:spPr bwMode="auto">
            <a:xfrm>
              <a:off x="4025255" y="3844465"/>
              <a:ext cx="347345" cy="123190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10" name="Rectangle 109" descr="Light upward diagonal"/>
            <p:cNvSpPr>
              <a:spLocks noChangeArrowheads="1"/>
            </p:cNvSpPr>
            <p:nvPr/>
          </p:nvSpPr>
          <p:spPr bwMode="auto">
            <a:xfrm>
              <a:off x="2525385" y="3844465"/>
              <a:ext cx="347345" cy="123190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cxnSp>
          <p:nvCxnSpPr>
            <p:cNvPr id="111" name="Line 1309"/>
            <p:cNvCxnSpPr/>
            <p:nvPr/>
          </p:nvCxnSpPr>
          <p:spPr bwMode="auto">
            <a:xfrm>
              <a:off x="4314180" y="2606215"/>
              <a:ext cx="25336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2" name="Text Box 1310"/>
            <p:cNvSpPr txBox="1">
              <a:spLocks noChangeArrowheads="1"/>
            </p:cNvSpPr>
            <p:nvPr/>
          </p:nvSpPr>
          <p:spPr bwMode="auto">
            <a:xfrm>
              <a:off x="4552940" y="2529380"/>
              <a:ext cx="338455" cy="1670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50 N</a:t>
              </a:r>
            </a:p>
          </p:txBody>
        </p:sp>
        <p:sp>
          <p:nvSpPr>
            <p:cNvPr id="113" name="Text Box 1311"/>
            <p:cNvSpPr txBox="1">
              <a:spLocks noChangeArrowheads="1"/>
            </p:cNvSpPr>
            <p:nvPr/>
          </p:nvSpPr>
          <p:spPr bwMode="auto">
            <a:xfrm>
              <a:off x="4293225" y="3117390"/>
              <a:ext cx="314325" cy="1670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9 cm</a:t>
              </a:r>
            </a:p>
          </p:txBody>
        </p:sp>
        <p:sp>
          <p:nvSpPr>
            <p:cNvPr id="114" name="Text Box 1312"/>
            <p:cNvSpPr txBox="1">
              <a:spLocks noChangeArrowheads="1"/>
            </p:cNvSpPr>
            <p:nvPr/>
          </p:nvSpPr>
          <p:spPr bwMode="auto">
            <a:xfrm>
              <a:off x="3298180" y="3841290"/>
              <a:ext cx="361950" cy="1670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12 cm</a:t>
              </a:r>
            </a:p>
          </p:txBody>
        </p:sp>
        <p:cxnSp>
          <p:nvCxnSpPr>
            <p:cNvPr id="118" name="Line 1316"/>
            <p:cNvCxnSpPr/>
            <p:nvPr/>
          </p:nvCxnSpPr>
          <p:spPr bwMode="auto">
            <a:xfrm flipV="1">
              <a:off x="2688580" y="2605580"/>
              <a:ext cx="0" cy="1242695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9" name="Line 1317"/>
            <p:cNvCxnSpPr/>
            <p:nvPr/>
          </p:nvCxnSpPr>
          <p:spPr bwMode="auto">
            <a:xfrm>
              <a:off x="2684135" y="2605580"/>
              <a:ext cx="1552575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0" name="Line 1318"/>
            <p:cNvCxnSpPr/>
            <p:nvPr/>
          </p:nvCxnSpPr>
          <p:spPr bwMode="auto">
            <a:xfrm>
              <a:off x="4236075" y="2605580"/>
              <a:ext cx="0" cy="1242695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1" name="Line 1319"/>
            <p:cNvCxnSpPr/>
            <p:nvPr/>
          </p:nvCxnSpPr>
          <p:spPr bwMode="auto">
            <a:xfrm>
              <a:off x="2684135" y="2610025"/>
              <a:ext cx="1547495" cy="123825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3" name="Oval 122"/>
            <p:cNvSpPr>
              <a:spLocks noChangeAspect="1" noChangeArrowheads="1"/>
            </p:cNvSpPr>
            <p:nvPr/>
          </p:nvSpPr>
          <p:spPr bwMode="auto">
            <a:xfrm>
              <a:off x="2450001" y="3616628"/>
              <a:ext cx="185420" cy="18655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 anchorCtr="0"/>
            <a:lstStyle/>
            <a:p>
              <a:pPr algn="ctr"/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124" name="Oval 123"/>
            <p:cNvSpPr>
              <a:spLocks noChangeAspect="1" noChangeArrowheads="1"/>
            </p:cNvSpPr>
            <p:nvPr/>
          </p:nvSpPr>
          <p:spPr bwMode="auto">
            <a:xfrm>
              <a:off x="2597042" y="2355449"/>
              <a:ext cx="185420" cy="18655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 anchorCtr="0"/>
            <a:lstStyle/>
            <a:p>
              <a:pPr algn="ctr"/>
              <a:r>
                <a:rPr 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5" name="Oval 124"/>
            <p:cNvSpPr>
              <a:spLocks noChangeAspect="1" noChangeArrowheads="1"/>
            </p:cNvSpPr>
            <p:nvPr/>
          </p:nvSpPr>
          <p:spPr bwMode="auto">
            <a:xfrm>
              <a:off x="4137958" y="2355449"/>
              <a:ext cx="185420" cy="18655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 anchorCtr="0"/>
            <a:lstStyle/>
            <a:p>
              <a:pPr algn="ctr"/>
              <a:r>
                <a:rPr 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6" name="Oval 125"/>
            <p:cNvSpPr>
              <a:spLocks noChangeAspect="1" noChangeArrowheads="1"/>
            </p:cNvSpPr>
            <p:nvPr/>
          </p:nvSpPr>
          <p:spPr bwMode="auto">
            <a:xfrm>
              <a:off x="4287874" y="3616628"/>
              <a:ext cx="185420" cy="18655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 anchorCtr="0"/>
            <a:lstStyle/>
            <a:p>
              <a:pPr algn="ctr"/>
              <a:r>
                <a:rPr 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2606616" y="4318491"/>
            <a:ext cx="1980873" cy="1328780"/>
            <a:chOff x="2606616" y="4318491"/>
            <a:chExt cx="1980873" cy="1328780"/>
          </a:xfrm>
        </p:grpSpPr>
        <p:sp>
          <p:nvSpPr>
            <p:cNvPr id="128" name="AutoShape 1277"/>
            <p:cNvSpPr>
              <a:spLocks noChangeAspect="1" noChangeArrowheads="1"/>
            </p:cNvSpPr>
            <p:nvPr/>
          </p:nvSpPr>
          <p:spPr bwMode="auto">
            <a:xfrm>
              <a:off x="4304306" y="5449113"/>
              <a:ext cx="130700" cy="130700"/>
            </a:xfrm>
            <a:prstGeom prst="triangle">
              <a:avLst>
                <a:gd name="adj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cxnSp>
          <p:nvCxnSpPr>
            <p:cNvPr id="129" name="Line 1278"/>
            <p:cNvCxnSpPr/>
            <p:nvPr/>
          </p:nvCxnSpPr>
          <p:spPr bwMode="auto">
            <a:xfrm>
              <a:off x="2799855" y="4703563"/>
              <a:ext cx="980248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0" name="Line 1279"/>
            <p:cNvCxnSpPr/>
            <p:nvPr/>
          </p:nvCxnSpPr>
          <p:spPr bwMode="auto">
            <a:xfrm rot="3122443">
              <a:off x="3586161" y="5082311"/>
              <a:ext cx="980950" cy="70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1" name="AutoShape 1280"/>
            <p:cNvSpPr>
              <a:spLocks noChangeAspect="1" noChangeArrowheads="1"/>
            </p:cNvSpPr>
            <p:nvPr/>
          </p:nvSpPr>
          <p:spPr bwMode="auto">
            <a:xfrm rot="5400000">
              <a:off x="2677587" y="4638213"/>
              <a:ext cx="130700" cy="129997"/>
            </a:xfrm>
            <a:prstGeom prst="triangle">
              <a:avLst>
                <a:gd name="adj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cxnSp>
          <p:nvCxnSpPr>
            <p:cNvPr id="132" name="Line 1281"/>
            <p:cNvCxnSpPr/>
            <p:nvPr/>
          </p:nvCxnSpPr>
          <p:spPr bwMode="auto">
            <a:xfrm rot="8522443">
              <a:off x="3737941" y="4596755"/>
              <a:ext cx="365397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stealth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3" name="Line 1282"/>
            <p:cNvCxnSpPr/>
            <p:nvPr/>
          </p:nvCxnSpPr>
          <p:spPr bwMode="auto">
            <a:xfrm flipH="1">
              <a:off x="4258632" y="5579813"/>
              <a:ext cx="43567" cy="6745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4" name="Line 1283"/>
            <p:cNvCxnSpPr/>
            <p:nvPr/>
          </p:nvCxnSpPr>
          <p:spPr bwMode="auto">
            <a:xfrm flipH="1">
              <a:off x="4302198" y="5579813"/>
              <a:ext cx="44269" cy="6745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5" name="Line 1284"/>
            <p:cNvCxnSpPr/>
            <p:nvPr/>
          </p:nvCxnSpPr>
          <p:spPr bwMode="auto">
            <a:xfrm flipH="1">
              <a:off x="4346468" y="5579813"/>
              <a:ext cx="43567" cy="6745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6" name="Line 1285"/>
            <p:cNvCxnSpPr/>
            <p:nvPr/>
          </p:nvCxnSpPr>
          <p:spPr bwMode="auto">
            <a:xfrm flipH="1">
              <a:off x="4390034" y="5579813"/>
              <a:ext cx="43567" cy="6745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137" name="Group 136"/>
            <p:cNvGrpSpPr>
              <a:grpSpLocks noChangeAspect="1"/>
            </p:cNvGrpSpPr>
            <p:nvPr/>
          </p:nvGrpSpPr>
          <p:grpSpPr bwMode="auto">
            <a:xfrm rot="16200000" flipV="1">
              <a:off x="2551806" y="4613619"/>
              <a:ext cx="177077" cy="67458"/>
              <a:chOff x="10858" y="10589"/>
              <a:chExt cx="192" cy="74"/>
            </a:xfrm>
          </p:grpSpPr>
          <p:cxnSp>
            <p:nvCxnSpPr>
              <p:cNvPr id="153" name="Line 1287"/>
              <p:cNvCxnSpPr/>
              <p:nvPr/>
            </p:nvCxnSpPr>
            <p:spPr bwMode="auto">
              <a:xfrm flipH="1">
                <a:off x="10858" y="10589"/>
                <a:ext cx="48" cy="7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54" name="Line 1288"/>
              <p:cNvCxnSpPr/>
              <p:nvPr/>
            </p:nvCxnSpPr>
            <p:spPr bwMode="auto">
              <a:xfrm flipH="1">
                <a:off x="10906" y="10589"/>
                <a:ext cx="48" cy="7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55" name="Line 1289"/>
              <p:cNvCxnSpPr/>
              <p:nvPr/>
            </p:nvCxnSpPr>
            <p:spPr bwMode="auto">
              <a:xfrm flipH="1">
                <a:off x="10954" y="10589"/>
                <a:ext cx="48" cy="7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56" name="Line 1290"/>
              <p:cNvCxnSpPr/>
              <p:nvPr/>
            </p:nvCxnSpPr>
            <p:spPr bwMode="auto">
              <a:xfrm flipH="1">
                <a:off x="11002" y="10589"/>
                <a:ext cx="48" cy="7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138" name="Freeform 137"/>
            <p:cNvSpPr>
              <a:spLocks noChangeAspect="1"/>
            </p:cNvSpPr>
            <p:nvPr/>
          </p:nvSpPr>
          <p:spPr bwMode="auto">
            <a:xfrm>
              <a:off x="3834912" y="4659997"/>
              <a:ext cx="54810" cy="101187"/>
            </a:xfrm>
            <a:custGeom>
              <a:avLst/>
              <a:gdLst>
                <a:gd name="T0" fmla="*/ 7 w 60"/>
                <a:gd name="T1" fmla="*/ 0 h 111"/>
                <a:gd name="T2" fmla="*/ 60 w 60"/>
                <a:gd name="T3" fmla="*/ 70 h 111"/>
                <a:gd name="T4" fmla="*/ 0 w 60"/>
                <a:gd name="T5" fmla="*/ 111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0" h="111">
                  <a:moveTo>
                    <a:pt x="7" y="0"/>
                  </a:moveTo>
                  <a:lnTo>
                    <a:pt x="60" y="70"/>
                  </a:lnTo>
                  <a:lnTo>
                    <a:pt x="0" y="111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39" name="Text Box 1292"/>
            <p:cNvSpPr txBox="1">
              <a:spLocks noChangeAspect="1" noChangeArrowheads="1"/>
            </p:cNvSpPr>
            <p:nvPr/>
          </p:nvSpPr>
          <p:spPr bwMode="auto">
            <a:xfrm>
              <a:off x="4002854" y="4318491"/>
              <a:ext cx="271237" cy="228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40" name="Text Box 1293"/>
            <p:cNvSpPr txBox="1">
              <a:spLocks noChangeAspect="1" noChangeArrowheads="1"/>
            </p:cNvSpPr>
            <p:nvPr/>
          </p:nvSpPr>
          <p:spPr bwMode="auto">
            <a:xfrm>
              <a:off x="2924747" y="4735425"/>
              <a:ext cx="562852" cy="228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E</a:t>
              </a: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,</a:t>
              </a: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A</a:t>
              </a: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,</a:t>
              </a: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L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41" name="Text Box 1294"/>
            <p:cNvSpPr txBox="1">
              <a:spLocks noChangeAspect="1" noChangeArrowheads="1"/>
            </p:cNvSpPr>
            <p:nvPr/>
          </p:nvSpPr>
          <p:spPr bwMode="auto">
            <a:xfrm>
              <a:off x="4025340" y="4852533"/>
              <a:ext cx="562149" cy="228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E</a:t>
              </a: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,</a:t>
              </a: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A</a:t>
              </a: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,</a:t>
              </a: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L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146" name="Line 1299"/>
            <p:cNvCxnSpPr/>
            <p:nvPr/>
          </p:nvCxnSpPr>
          <p:spPr bwMode="auto">
            <a:xfrm flipH="1">
              <a:off x="3788535" y="5467383"/>
              <a:ext cx="58533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7" name="Freeform 146"/>
            <p:cNvSpPr>
              <a:spLocks noChangeAspect="1"/>
            </p:cNvSpPr>
            <p:nvPr/>
          </p:nvSpPr>
          <p:spPr bwMode="auto">
            <a:xfrm>
              <a:off x="4081555" y="5226362"/>
              <a:ext cx="103998" cy="241021"/>
            </a:xfrm>
            <a:custGeom>
              <a:avLst/>
              <a:gdLst>
                <a:gd name="T0" fmla="*/ 3 w 114"/>
                <a:gd name="T1" fmla="*/ 264 h 264"/>
                <a:gd name="T2" fmla="*/ 18 w 114"/>
                <a:gd name="T3" fmla="*/ 141 h 264"/>
                <a:gd name="T4" fmla="*/ 114 w 114"/>
                <a:gd name="T5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4" h="264">
                  <a:moveTo>
                    <a:pt x="3" y="264"/>
                  </a:moveTo>
                  <a:cubicBezTo>
                    <a:pt x="1" y="224"/>
                    <a:pt x="0" y="185"/>
                    <a:pt x="18" y="141"/>
                  </a:cubicBezTo>
                  <a:cubicBezTo>
                    <a:pt x="36" y="97"/>
                    <a:pt x="75" y="48"/>
                    <a:pt x="114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48" name="Text Box 1301"/>
            <p:cNvSpPr txBox="1">
              <a:spLocks noChangeAspect="1" noChangeArrowheads="1"/>
            </p:cNvSpPr>
            <p:nvPr/>
          </p:nvSpPr>
          <p:spPr bwMode="auto">
            <a:xfrm>
              <a:off x="3801183" y="5263604"/>
              <a:ext cx="297939" cy="228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45</a:t>
              </a:r>
              <a:r>
                <a:rPr lang="en-US" sz="1100" baseline="30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o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51" name="Text Box 1304"/>
            <p:cNvSpPr txBox="1">
              <a:spLocks noChangeAspect="1" noChangeArrowheads="1"/>
            </p:cNvSpPr>
            <p:nvPr/>
          </p:nvSpPr>
          <p:spPr bwMode="auto">
            <a:xfrm>
              <a:off x="3803291" y="4974097"/>
              <a:ext cx="270534" cy="228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152" name="Text Box 1305"/>
            <p:cNvSpPr txBox="1">
              <a:spLocks noChangeAspect="1" noChangeArrowheads="1"/>
            </p:cNvSpPr>
            <p:nvPr/>
          </p:nvSpPr>
          <p:spPr bwMode="auto">
            <a:xfrm>
              <a:off x="3216548" y="4520865"/>
              <a:ext cx="271237" cy="228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157" name="Oval 156"/>
            <p:cNvSpPr>
              <a:spLocks noChangeAspect="1" noChangeArrowheads="1"/>
            </p:cNvSpPr>
            <p:nvPr/>
          </p:nvSpPr>
          <p:spPr bwMode="auto">
            <a:xfrm>
              <a:off x="2749855" y="4475235"/>
              <a:ext cx="185420" cy="18655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 anchorCtr="0"/>
            <a:lstStyle/>
            <a:p>
              <a:pPr algn="ctr"/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158" name="Oval 157"/>
            <p:cNvSpPr>
              <a:spLocks noChangeAspect="1" noChangeArrowheads="1"/>
            </p:cNvSpPr>
            <p:nvPr/>
          </p:nvSpPr>
          <p:spPr bwMode="auto">
            <a:xfrm>
              <a:off x="3610205" y="4740706"/>
              <a:ext cx="185420" cy="18655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 anchorCtr="0"/>
            <a:lstStyle/>
            <a:p>
              <a:pPr algn="ctr"/>
              <a:r>
                <a:rPr 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9" name="Oval 158"/>
            <p:cNvSpPr>
              <a:spLocks noChangeAspect="1" noChangeArrowheads="1"/>
            </p:cNvSpPr>
            <p:nvPr/>
          </p:nvSpPr>
          <p:spPr bwMode="auto">
            <a:xfrm>
              <a:off x="4389314" y="5280825"/>
              <a:ext cx="185420" cy="18655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 anchorCtr="0"/>
            <a:lstStyle/>
            <a:p>
              <a:pPr algn="ctr"/>
              <a:r>
                <a:rPr 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743365" y="5976611"/>
            <a:ext cx="1868564" cy="1590230"/>
            <a:chOff x="2743365" y="5976611"/>
            <a:chExt cx="1868564" cy="1590230"/>
          </a:xfrm>
        </p:grpSpPr>
        <p:sp>
          <p:nvSpPr>
            <p:cNvPr id="161" name="Rectangle 160" descr="Light upward diagonal"/>
            <p:cNvSpPr>
              <a:spLocks noChangeArrowheads="1"/>
            </p:cNvSpPr>
            <p:nvPr/>
          </p:nvSpPr>
          <p:spPr bwMode="auto">
            <a:xfrm>
              <a:off x="3880286" y="7442470"/>
              <a:ext cx="291628" cy="124371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65" name="AutoShape 1258"/>
            <p:cNvSpPr>
              <a:spLocks noChangeArrowheads="1"/>
            </p:cNvSpPr>
            <p:nvPr/>
          </p:nvSpPr>
          <p:spPr bwMode="auto">
            <a:xfrm>
              <a:off x="3954051" y="7317242"/>
              <a:ext cx="122655" cy="122655"/>
            </a:xfrm>
            <a:prstGeom prst="triangle">
              <a:avLst>
                <a:gd name="adj" fmla="val 50000"/>
              </a:avLst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166" name="Group 165"/>
            <p:cNvGrpSpPr>
              <a:grpSpLocks/>
            </p:cNvGrpSpPr>
            <p:nvPr/>
          </p:nvGrpSpPr>
          <p:grpSpPr bwMode="auto">
            <a:xfrm rot="5400000">
              <a:off x="2722351" y="6322276"/>
              <a:ext cx="291628" cy="249599"/>
              <a:chOff x="4511" y="3050"/>
              <a:chExt cx="340" cy="291"/>
            </a:xfrm>
          </p:grpSpPr>
          <p:sp>
            <p:nvSpPr>
              <p:cNvPr id="181" name="Rectangle 180" descr="Light upward diagonal"/>
              <p:cNvSpPr>
                <a:spLocks noChangeArrowheads="1"/>
              </p:cNvSpPr>
              <p:nvPr/>
            </p:nvSpPr>
            <p:spPr bwMode="auto">
              <a:xfrm>
                <a:off x="4511" y="3196"/>
                <a:ext cx="340" cy="145"/>
              </a:xfrm>
              <a:prstGeom prst="rect">
                <a:avLst/>
              </a:prstGeom>
              <a:pattFill prst="lt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182" name="AutoShape 1261"/>
              <p:cNvSpPr>
                <a:spLocks noChangeArrowheads="1"/>
              </p:cNvSpPr>
              <p:nvPr/>
            </p:nvSpPr>
            <p:spPr bwMode="auto">
              <a:xfrm>
                <a:off x="4597" y="3050"/>
                <a:ext cx="143" cy="143"/>
              </a:xfrm>
              <a:prstGeom prst="triangle">
                <a:avLst>
                  <a:gd name="adj" fmla="val 50000"/>
                </a:avLst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</p:grpSp>
        <p:sp>
          <p:nvSpPr>
            <p:cNvPr id="167" name="Text Box 1262"/>
            <p:cNvSpPr txBox="1">
              <a:spLocks noChangeArrowheads="1"/>
            </p:cNvSpPr>
            <p:nvPr/>
          </p:nvSpPr>
          <p:spPr bwMode="auto">
            <a:xfrm>
              <a:off x="3331339" y="6186755"/>
              <a:ext cx="203282" cy="2255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168" name="Text Box 1263"/>
            <p:cNvSpPr txBox="1">
              <a:spLocks noChangeArrowheads="1"/>
            </p:cNvSpPr>
            <p:nvPr/>
          </p:nvSpPr>
          <p:spPr bwMode="auto">
            <a:xfrm>
              <a:off x="3796228" y="6761433"/>
              <a:ext cx="176692" cy="2255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171" name="Text Box 1266"/>
            <p:cNvSpPr txBox="1">
              <a:spLocks noChangeArrowheads="1"/>
            </p:cNvSpPr>
            <p:nvPr/>
          </p:nvSpPr>
          <p:spPr bwMode="auto">
            <a:xfrm>
              <a:off x="4413794" y="6209913"/>
              <a:ext cx="198135" cy="2255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x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172" name="Line 1267"/>
            <p:cNvCxnSpPr/>
            <p:nvPr/>
          </p:nvCxnSpPr>
          <p:spPr bwMode="auto">
            <a:xfrm>
              <a:off x="2991678" y="6433781"/>
              <a:ext cx="102927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3" name="Line 1268"/>
            <p:cNvCxnSpPr/>
            <p:nvPr/>
          </p:nvCxnSpPr>
          <p:spPr bwMode="auto">
            <a:xfrm flipV="1">
              <a:off x="4012376" y="6425203"/>
              <a:ext cx="0" cy="89632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4" name="Line 1269"/>
            <p:cNvCxnSpPr/>
            <p:nvPr/>
          </p:nvCxnSpPr>
          <p:spPr bwMode="auto">
            <a:xfrm>
              <a:off x="4093003" y="6429492"/>
              <a:ext cx="51463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75" name="Freeform 174"/>
            <p:cNvSpPr>
              <a:spLocks/>
            </p:cNvSpPr>
            <p:nvPr/>
          </p:nvSpPr>
          <p:spPr bwMode="auto">
            <a:xfrm>
              <a:off x="3870851" y="6433781"/>
              <a:ext cx="137237" cy="132948"/>
            </a:xfrm>
            <a:custGeom>
              <a:avLst/>
              <a:gdLst>
                <a:gd name="T0" fmla="*/ 0 w 160"/>
                <a:gd name="T1" fmla="*/ 0 h 155"/>
                <a:gd name="T2" fmla="*/ 0 w 160"/>
                <a:gd name="T3" fmla="*/ 155 h 155"/>
                <a:gd name="T4" fmla="*/ 160 w 160"/>
                <a:gd name="T5" fmla="*/ 155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0" h="155">
                  <a:moveTo>
                    <a:pt x="0" y="0"/>
                  </a:moveTo>
                  <a:lnTo>
                    <a:pt x="0" y="155"/>
                  </a:lnTo>
                  <a:lnTo>
                    <a:pt x="160" y="155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cxnSp>
          <p:nvCxnSpPr>
            <p:cNvPr id="176" name="Line 1271"/>
            <p:cNvCxnSpPr/>
            <p:nvPr/>
          </p:nvCxnSpPr>
          <p:spPr bwMode="auto">
            <a:xfrm flipV="1">
              <a:off x="2991678" y="6087258"/>
              <a:ext cx="0" cy="30449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77" name="Text Box 1272"/>
            <p:cNvSpPr txBox="1">
              <a:spLocks noChangeArrowheads="1"/>
            </p:cNvSpPr>
            <p:nvPr/>
          </p:nvSpPr>
          <p:spPr bwMode="auto">
            <a:xfrm>
              <a:off x="2994252" y="6072677"/>
              <a:ext cx="198135" cy="2255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y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178" name="Line 1273"/>
            <p:cNvCxnSpPr/>
            <p:nvPr/>
          </p:nvCxnSpPr>
          <p:spPr bwMode="auto">
            <a:xfrm flipV="1">
              <a:off x="4013234" y="6149872"/>
              <a:ext cx="279620" cy="27962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79" name="Text Box 1274"/>
            <p:cNvSpPr txBox="1">
              <a:spLocks noChangeArrowheads="1"/>
            </p:cNvSpPr>
            <p:nvPr/>
          </p:nvSpPr>
          <p:spPr bwMode="auto">
            <a:xfrm>
              <a:off x="4097291" y="5976611"/>
              <a:ext cx="198135" cy="2255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83" name="Oval 182"/>
            <p:cNvSpPr>
              <a:spLocks noChangeAspect="1" noChangeArrowheads="1"/>
            </p:cNvSpPr>
            <p:nvPr/>
          </p:nvSpPr>
          <p:spPr bwMode="auto">
            <a:xfrm>
              <a:off x="3862317" y="6203128"/>
              <a:ext cx="185420" cy="18655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 anchorCtr="0"/>
            <a:lstStyle/>
            <a:p>
              <a:pPr algn="ctr"/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184" name="Oval 183"/>
            <p:cNvSpPr>
              <a:spLocks noChangeAspect="1" noChangeArrowheads="1"/>
            </p:cNvSpPr>
            <p:nvPr/>
          </p:nvSpPr>
          <p:spPr bwMode="auto">
            <a:xfrm>
              <a:off x="2935154" y="6470315"/>
              <a:ext cx="185420" cy="18655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 anchorCtr="0"/>
            <a:lstStyle/>
            <a:p>
              <a:pPr algn="ctr"/>
              <a:r>
                <a:rPr 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5" name="Oval 184"/>
            <p:cNvSpPr>
              <a:spLocks noChangeAspect="1" noChangeArrowheads="1"/>
            </p:cNvSpPr>
            <p:nvPr/>
          </p:nvSpPr>
          <p:spPr bwMode="auto">
            <a:xfrm>
              <a:off x="4059462" y="7192011"/>
              <a:ext cx="185420" cy="18655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 anchorCtr="0"/>
            <a:lstStyle/>
            <a:p>
              <a:pPr algn="ctr"/>
              <a:r>
                <a:rPr 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127792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751556" y="4792584"/>
            <a:ext cx="1685992" cy="1892939"/>
            <a:chOff x="2638741" y="3908426"/>
            <a:chExt cx="1685992" cy="1892939"/>
          </a:xfrm>
        </p:grpSpPr>
        <p:sp>
          <p:nvSpPr>
            <p:cNvPr id="3" name="Freeform 2"/>
            <p:cNvSpPr>
              <a:spLocks/>
            </p:cNvSpPr>
            <p:nvPr/>
          </p:nvSpPr>
          <p:spPr bwMode="auto">
            <a:xfrm flipH="1" flipV="1">
              <a:off x="2854339" y="4126267"/>
              <a:ext cx="1099805" cy="742596"/>
            </a:xfrm>
            <a:custGeom>
              <a:avLst/>
              <a:gdLst>
                <a:gd name="T0" fmla="*/ 1732 w 1747"/>
                <a:gd name="T1" fmla="*/ 0 h 1747"/>
                <a:gd name="T2" fmla="*/ 0 w 1747"/>
                <a:gd name="T3" fmla="*/ 0 h 1747"/>
                <a:gd name="T4" fmla="*/ 1747 w 1747"/>
                <a:gd name="T5" fmla="*/ 1747 h 1747"/>
                <a:gd name="connsiteX0" fmla="*/ 9914 w 9914"/>
                <a:gd name="connsiteY0" fmla="*/ 0 h 6694"/>
                <a:gd name="connsiteX1" fmla="*/ 0 w 9914"/>
                <a:gd name="connsiteY1" fmla="*/ 0 h 6694"/>
                <a:gd name="connsiteX2" fmla="*/ 6608 w 9914"/>
                <a:gd name="connsiteY2" fmla="*/ 6694 h 66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914" h="6694">
                  <a:moveTo>
                    <a:pt x="9914" y="0"/>
                  </a:moveTo>
                  <a:lnTo>
                    <a:pt x="0" y="0"/>
                  </a:lnTo>
                  <a:cubicBezTo>
                    <a:pt x="3333" y="3333"/>
                    <a:pt x="3275" y="3361"/>
                    <a:pt x="6608" y="669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" name="Freeform 3"/>
            <p:cNvSpPr>
              <a:spLocks/>
            </p:cNvSpPr>
            <p:nvPr/>
          </p:nvSpPr>
          <p:spPr bwMode="auto">
            <a:xfrm>
              <a:off x="2961639" y="5228595"/>
              <a:ext cx="419100" cy="406400"/>
            </a:xfrm>
            <a:custGeom>
              <a:avLst/>
              <a:gdLst>
                <a:gd name="T0" fmla="*/ 0 w 660"/>
                <a:gd name="T1" fmla="*/ 0 h 640"/>
                <a:gd name="T2" fmla="*/ 0 w 660"/>
                <a:gd name="T3" fmla="*/ 640 h 640"/>
                <a:gd name="T4" fmla="*/ 660 w 660"/>
                <a:gd name="T5" fmla="*/ 640 h 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60" h="640">
                  <a:moveTo>
                    <a:pt x="0" y="0"/>
                  </a:moveTo>
                  <a:lnTo>
                    <a:pt x="0" y="640"/>
                  </a:lnTo>
                  <a:lnTo>
                    <a:pt x="660" y="64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" name="Text Box 1189"/>
            <p:cNvSpPr txBox="1">
              <a:spLocks noChangeArrowheads="1"/>
            </p:cNvSpPr>
            <p:nvPr/>
          </p:nvSpPr>
          <p:spPr bwMode="auto">
            <a:xfrm flipH="1" flipV="1">
              <a:off x="3225606" y="5414333"/>
              <a:ext cx="228600" cy="182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x</a:t>
              </a:r>
              <a:endPara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" name="Text Box 1190"/>
            <p:cNvSpPr txBox="1">
              <a:spLocks noChangeArrowheads="1"/>
            </p:cNvSpPr>
            <p:nvPr/>
          </p:nvSpPr>
          <p:spPr bwMode="auto">
            <a:xfrm flipH="1" flipV="1">
              <a:off x="2971479" y="5136829"/>
              <a:ext cx="228600" cy="182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y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grpSp>
          <p:nvGrpSpPr>
            <p:cNvPr id="7" name="Group 6"/>
            <p:cNvGrpSpPr>
              <a:grpSpLocks/>
            </p:cNvGrpSpPr>
            <p:nvPr/>
          </p:nvGrpSpPr>
          <p:grpSpPr bwMode="auto">
            <a:xfrm rot="16200000" flipH="1" flipV="1">
              <a:off x="2996247" y="4016375"/>
              <a:ext cx="238760" cy="221615"/>
              <a:chOff x="9359" y="6912"/>
              <a:chExt cx="376" cy="349"/>
            </a:xfrm>
          </p:grpSpPr>
          <p:sp>
            <p:nvSpPr>
              <p:cNvPr id="34" name="Rectangle 33" descr="Dark upward diagonal"/>
              <p:cNvSpPr>
                <a:spLocks noChangeArrowheads="1"/>
              </p:cNvSpPr>
              <p:nvPr/>
            </p:nvSpPr>
            <p:spPr bwMode="auto">
              <a:xfrm>
                <a:off x="9359" y="7087"/>
                <a:ext cx="376" cy="174"/>
              </a:xfrm>
              <a:prstGeom prst="rect">
                <a:avLst/>
              </a:prstGeom>
              <a:pattFill prst="dk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5" name="AutoShape 1193"/>
              <p:cNvSpPr>
                <a:spLocks noChangeArrowheads="1"/>
              </p:cNvSpPr>
              <p:nvPr/>
            </p:nvSpPr>
            <p:spPr bwMode="auto">
              <a:xfrm>
                <a:off x="9414" y="6912"/>
                <a:ext cx="275" cy="174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8" name="Text Box 1194"/>
            <p:cNvSpPr txBox="1">
              <a:spLocks noChangeArrowheads="1"/>
            </p:cNvSpPr>
            <p:nvPr/>
          </p:nvSpPr>
          <p:spPr bwMode="auto">
            <a:xfrm flipH="1" flipV="1">
              <a:off x="4057966" y="4431982"/>
              <a:ext cx="228600" cy="182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</a:t>
              </a:r>
              <a:endPara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" name="Text Box 1196"/>
            <p:cNvSpPr txBox="1">
              <a:spLocks noChangeArrowheads="1"/>
            </p:cNvSpPr>
            <p:nvPr/>
          </p:nvSpPr>
          <p:spPr bwMode="auto">
            <a:xfrm flipH="1" flipV="1">
              <a:off x="3247389" y="4868553"/>
              <a:ext cx="228600" cy="182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E2</a:t>
              </a:r>
            </a:p>
          </p:txBody>
        </p:sp>
        <p:sp>
          <p:nvSpPr>
            <p:cNvPr id="10" name="Text Box 1197"/>
            <p:cNvSpPr txBox="1">
              <a:spLocks noChangeArrowheads="1"/>
            </p:cNvSpPr>
            <p:nvPr/>
          </p:nvSpPr>
          <p:spPr bwMode="auto">
            <a:xfrm flipH="1" flipV="1">
              <a:off x="3570604" y="4297509"/>
              <a:ext cx="228600" cy="182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E1</a:t>
              </a:r>
            </a:p>
          </p:txBody>
        </p:sp>
        <p:sp>
          <p:nvSpPr>
            <p:cNvPr id="11" name="Text Box 1198"/>
            <p:cNvSpPr txBox="1">
              <a:spLocks noChangeArrowheads="1"/>
            </p:cNvSpPr>
            <p:nvPr/>
          </p:nvSpPr>
          <p:spPr bwMode="auto">
            <a:xfrm flipH="1" flipV="1">
              <a:off x="3427856" y="4632363"/>
              <a:ext cx="228600" cy="182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30</a:t>
              </a:r>
              <a:r>
                <a:rPr lang="en-US" sz="1100" baseline="30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o</a:t>
              </a:r>
              <a:endPara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grpSp>
          <p:nvGrpSpPr>
            <p:cNvPr id="12" name="Group 11"/>
            <p:cNvGrpSpPr>
              <a:grpSpLocks/>
            </p:cNvGrpSpPr>
            <p:nvPr/>
          </p:nvGrpSpPr>
          <p:grpSpPr bwMode="auto">
            <a:xfrm flipH="1" flipV="1">
              <a:off x="2872104" y="4903152"/>
              <a:ext cx="182880" cy="175895"/>
              <a:chOff x="5022" y="5002"/>
              <a:chExt cx="288" cy="277"/>
            </a:xfrm>
          </p:grpSpPr>
          <p:sp>
            <p:nvSpPr>
              <p:cNvPr id="32" name="Oval 31"/>
              <p:cNvSpPr>
                <a:spLocks noChangeArrowheads="1"/>
              </p:cNvSpPr>
              <p:nvPr/>
            </p:nvSpPr>
            <p:spPr bwMode="auto">
              <a:xfrm>
                <a:off x="5033" y="5002"/>
                <a:ext cx="277" cy="27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3" name="Text Box 1201"/>
              <p:cNvSpPr txBox="1">
                <a:spLocks noChangeArrowheads="1"/>
              </p:cNvSpPr>
              <p:nvPr/>
            </p:nvSpPr>
            <p:spPr bwMode="auto">
              <a:xfrm>
                <a:off x="5022" y="5046"/>
                <a:ext cx="285" cy="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3</a:t>
                </a:r>
              </a:p>
            </p:txBody>
          </p:sp>
        </p:grpSp>
        <p:grpSp>
          <p:nvGrpSpPr>
            <p:cNvPr id="13" name="Group 12"/>
            <p:cNvGrpSpPr>
              <a:grpSpLocks/>
            </p:cNvGrpSpPr>
            <p:nvPr/>
          </p:nvGrpSpPr>
          <p:grpSpPr bwMode="auto">
            <a:xfrm flipH="1" flipV="1">
              <a:off x="3207702" y="3908426"/>
              <a:ext cx="180975" cy="177800"/>
              <a:chOff x="5030" y="5002"/>
              <a:chExt cx="285" cy="280"/>
            </a:xfrm>
          </p:grpSpPr>
          <p:sp>
            <p:nvSpPr>
              <p:cNvPr id="30" name="Oval 29"/>
              <p:cNvSpPr>
                <a:spLocks noChangeArrowheads="1"/>
              </p:cNvSpPr>
              <p:nvPr/>
            </p:nvSpPr>
            <p:spPr bwMode="auto">
              <a:xfrm>
                <a:off x="5033" y="5002"/>
                <a:ext cx="277" cy="27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1" name="Text Box 1204"/>
              <p:cNvSpPr txBox="1">
                <a:spLocks noChangeArrowheads="1"/>
              </p:cNvSpPr>
              <p:nvPr/>
            </p:nvSpPr>
            <p:spPr bwMode="auto">
              <a:xfrm>
                <a:off x="5030" y="5054"/>
                <a:ext cx="285" cy="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1</a:t>
                </a:r>
              </a:p>
            </p:txBody>
          </p:sp>
        </p:grpSp>
        <p:grpSp>
          <p:nvGrpSpPr>
            <p:cNvPr id="14" name="Group 13"/>
            <p:cNvGrpSpPr>
              <a:grpSpLocks/>
            </p:cNvGrpSpPr>
            <p:nvPr/>
          </p:nvGrpSpPr>
          <p:grpSpPr bwMode="auto">
            <a:xfrm flipH="1" flipV="1">
              <a:off x="3997640" y="4841563"/>
              <a:ext cx="180975" cy="175895"/>
              <a:chOff x="5030" y="5002"/>
              <a:chExt cx="285" cy="277"/>
            </a:xfrm>
          </p:grpSpPr>
          <p:sp>
            <p:nvSpPr>
              <p:cNvPr id="28" name="Oval 27"/>
              <p:cNvSpPr>
                <a:spLocks noChangeArrowheads="1"/>
              </p:cNvSpPr>
              <p:nvPr/>
            </p:nvSpPr>
            <p:spPr bwMode="auto">
              <a:xfrm>
                <a:off x="5033" y="5002"/>
                <a:ext cx="277" cy="27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9" name="Text Box 1207"/>
              <p:cNvSpPr txBox="1">
                <a:spLocks noChangeArrowheads="1"/>
              </p:cNvSpPr>
              <p:nvPr/>
            </p:nvSpPr>
            <p:spPr bwMode="auto">
              <a:xfrm>
                <a:off x="5030" y="5046"/>
                <a:ext cx="285" cy="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</a:t>
                </a:r>
              </a:p>
            </p:txBody>
          </p:sp>
        </p:grpSp>
        <p:grpSp>
          <p:nvGrpSpPr>
            <p:cNvPr id="15" name="Group 14"/>
            <p:cNvGrpSpPr>
              <a:grpSpLocks/>
            </p:cNvGrpSpPr>
            <p:nvPr/>
          </p:nvGrpSpPr>
          <p:grpSpPr bwMode="auto">
            <a:xfrm rot="16200000" flipH="1" flipV="1">
              <a:off x="2630169" y="4754244"/>
              <a:ext cx="238760" cy="221615"/>
              <a:chOff x="9359" y="6912"/>
              <a:chExt cx="376" cy="349"/>
            </a:xfrm>
          </p:grpSpPr>
          <p:sp>
            <p:nvSpPr>
              <p:cNvPr id="26" name="Rectangle 25" descr="Dark upward diagonal"/>
              <p:cNvSpPr>
                <a:spLocks noChangeArrowheads="1"/>
              </p:cNvSpPr>
              <p:nvPr/>
            </p:nvSpPr>
            <p:spPr bwMode="auto">
              <a:xfrm>
                <a:off x="9359" y="7087"/>
                <a:ext cx="376" cy="174"/>
              </a:xfrm>
              <a:prstGeom prst="rect">
                <a:avLst/>
              </a:prstGeom>
              <a:pattFill prst="dk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7" name="AutoShape 1210"/>
              <p:cNvSpPr>
                <a:spLocks noChangeArrowheads="1"/>
              </p:cNvSpPr>
              <p:nvPr/>
            </p:nvSpPr>
            <p:spPr bwMode="auto">
              <a:xfrm>
                <a:off x="9414" y="6912"/>
                <a:ext cx="275" cy="174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</p:grpSp>
        <p:cxnSp>
          <p:nvCxnSpPr>
            <p:cNvPr id="16" name="Line 1212"/>
            <p:cNvCxnSpPr/>
            <p:nvPr/>
          </p:nvCxnSpPr>
          <p:spPr bwMode="auto">
            <a:xfrm flipV="1">
              <a:off x="3954144" y="4558665"/>
              <a:ext cx="370589" cy="30702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7" name="Arc 1213"/>
            <p:cNvSpPr>
              <a:spLocks/>
            </p:cNvSpPr>
            <p:nvPr/>
          </p:nvSpPr>
          <p:spPr bwMode="auto">
            <a:xfrm rot="18470589" flipH="1">
              <a:off x="3613149" y="4684079"/>
              <a:ext cx="206375" cy="147320"/>
            </a:xfrm>
            <a:custGeom>
              <a:avLst/>
              <a:gdLst>
                <a:gd name="G0" fmla="+- 9444 0 0"/>
                <a:gd name="G1" fmla="+- 21600 0 0"/>
                <a:gd name="G2" fmla="+- 21600 0 0"/>
                <a:gd name="T0" fmla="*/ 0 w 30334"/>
                <a:gd name="T1" fmla="*/ 2174 h 21600"/>
                <a:gd name="T2" fmla="*/ 30334 w 30334"/>
                <a:gd name="T3" fmla="*/ 16106 h 21600"/>
                <a:gd name="T4" fmla="*/ 9444 w 30334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334" h="21600" fill="none" extrusionOk="0">
                  <a:moveTo>
                    <a:pt x="-1" y="2173"/>
                  </a:moveTo>
                  <a:cubicBezTo>
                    <a:pt x="2942" y="743"/>
                    <a:pt x="6171" y="-1"/>
                    <a:pt x="9444" y="0"/>
                  </a:cubicBezTo>
                  <a:cubicBezTo>
                    <a:pt x="19257" y="0"/>
                    <a:pt x="27837" y="6615"/>
                    <a:pt x="30333" y="16106"/>
                  </a:cubicBezTo>
                </a:path>
                <a:path w="30334" h="21600" stroke="0" extrusionOk="0">
                  <a:moveTo>
                    <a:pt x="-1" y="2173"/>
                  </a:moveTo>
                  <a:cubicBezTo>
                    <a:pt x="2942" y="743"/>
                    <a:pt x="6171" y="-1"/>
                    <a:pt x="9444" y="0"/>
                  </a:cubicBezTo>
                  <a:cubicBezTo>
                    <a:pt x="19257" y="0"/>
                    <a:pt x="27837" y="6615"/>
                    <a:pt x="30333" y="16106"/>
                  </a:cubicBezTo>
                  <a:lnTo>
                    <a:pt x="9444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stealth" w="sm" len="sm"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 rot="5400000">
              <a:off x="3578713" y="5183717"/>
              <a:ext cx="797283" cy="161223"/>
            </a:xfrm>
            <a:custGeom>
              <a:avLst/>
              <a:gdLst>
                <a:gd name="T0" fmla="*/ 0 w 978"/>
                <a:gd name="T1" fmla="*/ 96 h 144"/>
                <a:gd name="T2" fmla="*/ 378 w 978"/>
                <a:gd name="T3" fmla="*/ 96 h 144"/>
                <a:gd name="T4" fmla="*/ 378 w 978"/>
                <a:gd name="T5" fmla="*/ 0 h 144"/>
                <a:gd name="T6" fmla="*/ 426 w 978"/>
                <a:gd name="T7" fmla="*/ 144 h 144"/>
                <a:gd name="T8" fmla="*/ 426 w 978"/>
                <a:gd name="T9" fmla="*/ 0 h 144"/>
                <a:gd name="T10" fmla="*/ 468 w 978"/>
                <a:gd name="T11" fmla="*/ 144 h 144"/>
                <a:gd name="T12" fmla="*/ 468 w 978"/>
                <a:gd name="T13" fmla="*/ 0 h 144"/>
                <a:gd name="T14" fmla="*/ 508 w 978"/>
                <a:gd name="T15" fmla="*/ 144 h 144"/>
                <a:gd name="T16" fmla="*/ 510 w 978"/>
                <a:gd name="T17" fmla="*/ 0 h 144"/>
                <a:gd name="T18" fmla="*/ 552 w 978"/>
                <a:gd name="T19" fmla="*/ 144 h 144"/>
                <a:gd name="T20" fmla="*/ 552 w 978"/>
                <a:gd name="T21" fmla="*/ 0 h 144"/>
                <a:gd name="T22" fmla="*/ 594 w 978"/>
                <a:gd name="T23" fmla="*/ 144 h 144"/>
                <a:gd name="T24" fmla="*/ 594 w 978"/>
                <a:gd name="T25" fmla="*/ 6 h 144"/>
                <a:gd name="T26" fmla="*/ 625 w 978"/>
                <a:gd name="T27" fmla="*/ 101 h 144"/>
                <a:gd name="T28" fmla="*/ 978 w 978"/>
                <a:gd name="T29" fmla="*/ 101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978" h="144">
                  <a:moveTo>
                    <a:pt x="0" y="96"/>
                  </a:moveTo>
                  <a:lnTo>
                    <a:pt x="378" y="96"/>
                  </a:lnTo>
                  <a:lnTo>
                    <a:pt x="378" y="0"/>
                  </a:lnTo>
                  <a:lnTo>
                    <a:pt x="426" y="144"/>
                  </a:lnTo>
                  <a:lnTo>
                    <a:pt x="426" y="0"/>
                  </a:lnTo>
                  <a:lnTo>
                    <a:pt x="468" y="144"/>
                  </a:lnTo>
                  <a:lnTo>
                    <a:pt x="468" y="0"/>
                  </a:lnTo>
                  <a:lnTo>
                    <a:pt x="508" y="144"/>
                  </a:lnTo>
                  <a:lnTo>
                    <a:pt x="510" y="0"/>
                  </a:lnTo>
                  <a:lnTo>
                    <a:pt x="552" y="144"/>
                  </a:lnTo>
                  <a:lnTo>
                    <a:pt x="552" y="0"/>
                  </a:lnTo>
                  <a:lnTo>
                    <a:pt x="594" y="144"/>
                  </a:lnTo>
                  <a:lnTo>
                    <a:pt x="594" y="6"/>
                  </a:lnTo>
                  <a:lnTo>
                    <a:pt x="625" y="101"/>
                  </a:lnTo>
                  <a:lnTo>
                    <a:pt x="978" y="101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Oval 18"/>
            <p:cNvSpPr/>
            <p:nvPr/>
          </p:nvSpPr>
          <p:spPr>
            <a:xfrm>
              <a:off x="3193096" y="4098449"/>
              <a:ext cx="66675" cy="66675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3916996" y="4832037"/>
              <a:ext cx="66675" cy="66675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2827019" y="4832036"/>
              <a:ext cx="66675" cy="66675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" name="Group 21"/>
            <p:cNvGrpSpPr>
              <a:grpSpLocks/>
            </p:cNvGrpSpPr>
            <p:nvPr/>
          </p:nvGrpSpPr>
          <p:grpSpPr bwMode="auto">
            <a:xfrm rot="10800000" flipH="1" flipV="1">
              <a:off x="3819206" y="5579750"/>
              <a:ext cx="238760" cy="221615"/>
              <a:chOff x="9359" y="6912"/>
              <a:chExt cx="376" cy="349"/>
            </a:xfrm>
          </p:grpSpPr>
          <p:sp>
            <p:nvSpPr>
              <p:cNvPr id="24" name="Rectangle 23" descr="Dark upward diagonal"/>
              <p:cNvSpPr>
                <a:spLocks noChangeArrowheads="1"/>
              </p:cNvSpPr>
              <p:nvPr/>
            </p:nvSpPr>
            <p:spPr bwMode="auto">
              <a:xfrm>
                <a:off x="9359" y="7087"/>
                <a:ext cx="376" cy="174"/>
              </a:xfrm>
              <a:prstGeom prst="rect">
                <a:avLst/>
              </a:prstGeom>
              <a:pattFill prst="dk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5" name="AutoShape 1210"/>
              <p:cNvSpPr>
                <a:spLocks noChangeArrowheads="1"/>
              </p:cNvSpPr>
              <p:nvPr/>
            </p:nvSpPr>
            <p:spPr bwMode="auto">
              <a:xfrm>
                <a:off x="9414" y="6912"/>
                <a:ext cx="275" cy="174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23" name="Text Box 1196"/>
            <p:cNvSpPr txBox="1">
              <a:spLocks noChangeArrowheads="1"/>
            </p:cNvSpPr>
            <p:nvPr/>
          </p:nvSpPr>
          <p:spPr bwMode="auto">
            <a:xfrm flipH="1" flipV="1">
              <a:off x="3666872" y="5195407"/>
              <a:ext cx="228600" cy="182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E3</a:t>
              </a:r>
            </a:p>
          </p:txBody>
        </p:sp>
      </p:grpSp>
      <p:grpSp>
        <p:nvGrpSpPr>
          <p:cNvPr id="36" name="Group 35"/>
          <p:cNvGrpSpPr>
            <a:grpSpLocks/>
          </p:cNvGrpSpPr>
          <p:nvPr/>
        </p:nvGrpSpPr>
        <p:grpSpPr bwMode="auto">
          <a:xfrm>
            <a:off x="2268037" y="396239"/>
            <a:ext cx="2114550" cy="1941195"/>
            <a:chOff x="5885" y="2049"/>
            <a:chExt cx="3330" cy="3057"/>
          </a:xfrm>
        </p:grpSpPr>
        <p:sp>
          <p:nvSpPr>
            <p:cNvPr id="37" name="Rectangle 36" descr="Dark upward diagonal"/>
            <p:cNvSpPr>
              <a:spLocks noChangeArrowheads="1"/>
            </p:cNvSpPr>
            <p:nvPr/>
          </p:nvSpPr>
          <p:spPr bwMode="auto">
            <a:xfrm>
              <a:off x="6565" y="2254"/>
              <a:ext cx="206" cy="2644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38" name="AutoShape 1219"/>
            <p:cNvSpPr>
              <a:spLocks noChangeArrowheads="1"/>
            </p:cNvSpPr>
            <p:nvPr/>
          </p:nvSpPr>
          <p:spPr bwMode="auto">
            <a:xfrm rot="5400000">
              <a:off x="6720" y="3488"/>
              <a:ext cx="275" cy="174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39" name="AutoShape 1220"/>
            <p:cNvSpPr>
              <a:spLocks noChangeArrowheads="1"/>
            </p:cNvSpPr>
            <p:nvPr/>
          </p:nvSpPr>
          <p:spPr bwMode="auto">
            <a:xfrm rot="5400000">
              <a:off x="6720" y="2319"/>
              <a:ext cx="275" cy="174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40" name="AutoShape 1221"/>
            <p:cNvSpPr>
              <a:spLocks noChangeArrowheads="1"/>
            </p:cNvSpPr>
            <p:nvPr/>
          </p:nvSpPr>
          <p:spPr bwMode="auto">
            <a:xfrm rot="5400000">
              <a:off x="6720" y="4658"/>
              <a:ext cx="275" cy="174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cxnSp>
          <p:nvCxnSpPr>
            <p:cNvPr id="41" name="Line 1222"/>
            <p:cNvCxnSpPr/>
            <p:nvPr/>
          </p:nvCxnSpPr>
          <p:spPr bwMode="auto">
            <a:xfrm>
              <a:off x="6945" y="3581"/>
              <a:ext cx="1216" cy="0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2" name="Line 1223"/>
            <p:cNvCxnSpPr/>
            <p:nvPr/>
          </p:nvCxnSpPr>
          <p:spPr bwMode="auto">
            <a:xfrm>
              <a:off x="6945" y="2412"/>
              <a:ext cx="1216" cy="1163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" name="Line 1224"/>
            <p:cNvCxnSpPr/>
            <p:nvPr/>
          </p:nvCxnSpPr>
          <p:spPr bwMode="auto">
            <a:xfrm flipV="1">
              <a:off x="6945" y="3587"/>
              <a:ext cx="1225" cy="1163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4" name="Line 1225"/>
            <p:cNvCxnSpPr/>
            <p:nvPr/>
          </p:nvCxnSpPr>
          <p:spPr bwMode="auto">
            <a:xfrm>
              <a:off x="8161" y="3575"/>
              <a:ext cx="0" cy="81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45" name="Group 44"/>
            <p:cNvGrpSpPr>
              <a:grpSpLocks/>
            </p:cNvGrpSpPr>
            <p:nvPr/>
          </p:nvGrpSpPr>
          <p:grpSpPr bwMode="auto">
            <a:xfrm>
              <a:off x="6814" y="2049"/>
              <a:ext cx="290" cy="277"/>
              <a:chOff x="5033" y="5002"/>
              <a:chExt cx="290" cy="277"/>
            </a:xfrm>
          </p:grpSpPr>
          <p:sp>
            <p:nvSpPr>
              <p:cNvPr id="70" name="Oval 69"/>
              <p:cNvSpPr>
                <a:spLocks noChangeArrowheads="1"/>
              </p:cNvSpPr>
              <p:nvPr/>
            </p:nvSpPr>
            <p:spPr bwMode="auto">
              <a:xfrm>
                <a:off x="5033" y="5002"/>
                <a:ext cx="277" cy="27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1" name="Text Box 1228"/>
              <p:cNvSpPr txBox="1">
                <a:spLocks noChangeArrowheads="1"/>
              </p:cNvSpPr>
              <p:nvPr/>
            </p:nvSpPr>
            <p:spPr bwMode="auto">
              <a:xfrm>
                <a:off x="5038" y="5022"/>
                <a:ext cx="285" cy="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1</a:t>
                </a:r>
              </a:p>
            </p:txBody>
          </p:sp>
        </p:grpSp>
        <p:grpSp>
          <p:nvGrpSpPr>
            <p:cNvPr id="46" name="Group 45"/>
            <p:cNvGrpSpPr>
              <a:grpSpLocks/>
            </p:cNvGrpSpPr>
            <p:nvPr/>
          </p:nvGrpSpPr>
          <p:grpSpPr bwMode="auto">
            <a:xfrm>
              <a:off x="6814" y="3229"/>
              <a:ext cx="290" cy="277"/>
              <a:chOff x="5033" y="5002"/>
              <a:chExt cx="290" cy="277"/>
            </a:xfrm>
          </p:grpSpPr>
          <p:sp>
            <p:nvSpPr>
              <p:cNvPr id="68" name="Oval 67"/>
              <p:cNvSpPr>
                <a:spLocks noChangeArrowheads="1"/>
              </p:cNvSpPr>
              <p:nvPr/>
            </p:nvSpPr>
            <p:spPr bwMode="auto">
              <a:xfrm>
                <a:off x="5033" y="5002"/>
                <a:ext cx="277" cy="27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69" name="Text Box 1231"/>
              <p:cNvSpPr txBox="1">
                <a:spLocks noChangeArrowheads="1"/>
              </p:cNvSpPr>
              <p:nvPr/>
            </p:nvSpPr>
            <p:spPr bwMode="auto">
              <a:xfrm>
                <a:off x="5038" y="5022"/>
                <a:ext cx="285" cy="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</a:t>
                </a:r>
              </a:p>
            </p:txBody>
          </p:sp>
        </p:grpSp>
        <p:grpSp>
          <p:nvGrpSpPr>
            <p:cNvPr id="47" name="Group 46"/>
            <p:cNvGrpSpPr>
              <a:grpSpLocks/>
            </p:cNvGrpSpPr>
            <p:nvPr/>
          </p:nvGrpSpPr>
          <p:grpSpPr bwMode="auto">
            <a:xfrm>
              <a:off x="6814" y="4829"/>
              <a:ext cx="290" cy="277"/>
              <a:chOff x="5033" y="5002"/>
              <a:chExt cx="290" cy="277"/>
            </a:xfrm>
          </p:grpSpPr>
          <p:sp>
            <p:nvSpPr>
              <p:cNvPr id="66" name="Oval 65"/>
              <p:cNvSpPr>
                <a:spLocks noChangeArrowheads="1"/>
              </p:cNvSpPr>
              <p:nvPr/>
            </p:nvSpPr>
            <p:spPr bwMode="auto">
              <a:xfrm>
                <a:off x="5033" y="5002"/>
                <a:ext cx="277" cy="27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67" name="Text Box 1234"/>
              <p:cNvSpPr txBox="1">
                <a:spLocks noChangeArrowheads="1"/>
              </p:cNvSpPr>
              <p:nvPr/>
            </p:nvSpPr>
            <p:spPr bwMode="auto">
              <a:xfrm>
                <a:off x="5038" y="5022"/>
                <a:ext cx="285" cy="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3</a:t>
                </a:r>
              </a:p>
            </p:txBody>
          </p:sp>
        </p:grpSp>
        <p:grpSp>
          <p:nvGrpSpPr>
            <p:cNvPr id="48" name="Group 47"/>
            <p:cNvGrpSpPr>
              <a:grpSpLocks/>
            </p:cNvGrpSpPr>
            <p:nvPr/>
          </p:nvGrpSpPr>
          <p:grpSpPr bwMode="auto">
            <a:xfrm>
              <a:off x="8234" y="3459"/>
              <a:ext cx="290" cy="277"/>
              <a:chOff x="5033" y="5002"/>
              <a:chExt cx="290" cy="277"/>
            </a:xfrm>
          </p:grpSpPr>
          <p:sp>
            <p:nvSpPr>
              <p:cNvPr id="64" name="Oval 63"/>
              <p:cNvSpPr>
                <a:spLocks noChangeArrowheads="1"/>
              </p:cNvSpPr>
              <p:nvPr/>
            </p:nvSpPr>
            <p:spPr bwMode="auto">
              <a:xfrm>
                <a:off x="5033" y="5002"/>
                <a:ext cx="277" cy="27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65" name="Text Box 1237"/>
              <p:cNvSpPr txBox="1">
                <a:spLocks noChangeArrowheads="1"/>
              </p:cNvSpPr>
              <p:nvPr/>
            </p:nvSpPr>
            <p:spPr bwMode="auto">
              <a:xfrm>
                <a:off x="5038" y="5022"/>
                <a:ext cx="285" cy="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4</a:t>
                </a:r>
              </a:p>
            </p:txBody>
          </p:sp>
        </p:grpSp>
        <p:sp>
          <p:nvSpPr>
            <p:cNvPr id="49" name="Text Box 1238"/>
            <p:cNvSpPr txBox="1">
              <a:spLocks noChangeArrowheads="1"/>
            </p:cNvSpPr>
            <p:nvPr/>
          </p:nvSpPr>
          <p:spPr bwMode="auto">
            <a:xfrm>
              <a:off x="7425" y="2707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50" name="Text Box 1239"/>
            <p:cNvSpPr txBox="1">
              <a:spLocks noChangeArrowheads="1"/>
            </p:cNvSpPr>
            <p:nvPr/>
          </p:nvSpPr>
          <p:spPr bwMode="auto">
            <a:xfrm>
              <a:off x="7305" y="3327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51" name="Text Box 1240"/>
            <p:cNvSpPr txBox="1">
              <a:spLocks noChangeArrowheads="1"/>
            </p:cNvSpPr>
            <p:nvPr/>
          </p:nvSpPr>
          <p:spPr bwMode="auto">
            <a:xfrm>
              <a:off x="7425" y="4177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52" name="Text Box 1241"/>
            <p:cNvSpPr txBox="1">
              <a:spLocks noChangeArrowheads="1"/>
            </p:cNvSpPr>
            <p:nvPr/>
          </p:nvSpPr>
          <p:spPr bwMode="auto">
            <a:xfrm>
              <a:off x="7615" y="4417"/>
              <a:ext cx="109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10,000 N</a:t>
              </a:r>
            </a:p>
          </p:txBody>
        </p:sp>
        <p:cxnSp>
          <p:nvCxnSpPr>
            <p:cNvPr id="53" name="Line 1242"/>
            <p:cNvCxnSpPr/>
            <p:nvPr/>
          </p:nvCxnSpPr>
          <p:spPr bwMode="auto">
            <a:xfrm flipH="1">
              <a:off x="6020" y="2390"/>
              <a:ext cx="4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4" name="Line 1243"/>
            <p:cNvCxnSpPr/>
            <p:nvPr/>
          </p:nvCxnSpPr>
          <p:spPr bwMode="auto">
            <a:xfrm flipH="1">
              <a:off x="6020" y="4800"/>
              <a:ext cx="4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5" name="Line 1244"/>
            <p:cNvCxnSpPr/>
            <p:nvPr/>
          </p:nvCxnSpPr>
          <p:spPr bwMode="auto">
            <a:xfrm flipH="1">
              <a:off x="6020" y="3595"/>
              <a:ext cx="4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6" name="Line 1245"/>
            <p:cNvCxnSpPr/>
            <p:nvPr/>
          </p:nvCxnSpPr>
          <p:spPr bwMode="auto">
            <a:xfrm>
              <a:off x="6225" y="2390"/>
              <a:ext cx="0" cy="12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7" name="Line 1246"/>
            <p:cNvCxnSpPr/>
            <p:nvPr/>
          </p:nvCxnSpPr>
          <p:spPr bwMode="auto">
            <a:xfrm>
              <a:off x="6225" y="3600"/>
              <a:ext cx="0" cy="12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8" name="Text Box 1247"/>
            <p:cNvSpPr txBox="1">
              <a:spLocks noChangeArrowheads="1"/>
            </p:cNvSpPr>
            <p:nvPr/>
          </p:nvSpPr>
          <p:spPr bwMode="auto">
            <a:xfrm>
              <a:off x="5885" y="2887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L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9" name="Text Box 1248"/>
            <p:cNvSpPr txBox="1">
              <a:spLocks noChangeArrowheads="1"/>
            </p:cNvSpPr>
            <p:nvPr/>
          </p:nvSpPr>
          <p:spPr bwMode="auto">
            <a:xfrm>
              <a:off x="5885" y="4107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L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0" name="Text Box 1249"/>
            <p:cNvSpPr txBox="1">
              <a:spLocks noChangeArrowheads="1"/>
            </p:cNvSpPr>
            <p:nvPr/>
          </p:nvSpPr>
          <p:spPr bwMode="auto">
            <a:xfrm>
              <a:off x="7295" y="3587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L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1" name="Freeform 60"/>
            <p:cNvSpPr>
              <a:spLocks/>
            </p:cNvSpPr>
            <p:nvPr/>
          </p:nvSpPr>
          <p:spPr bwMode="auto">
            <a:xfrm>
              <a:off x="8320" y="2260"/>
              <a:ext cx="660" cy="640"/>
            </a:xfrm>
            <a:custGeom>
              <a:avLst/>
              <a:gdLst>
                <a:gd name="T0" fmla="*/ 0 w 660"/>
                <a:gd name="T1" fmla="*/ 0 h 640"/>
                <a:gd name="T2" fmla="*/ 0 w 660"/>
                <a:gd name="T3" fmla="*/ 640 h 640"/>
                <a:gd name="T4" fmla="*/ 660 w 660"/>
                <a:gd name="T5" fmla="*/ 640 h 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60" h="640">
                  <a:moveTo>
                    <a:pt x="0" y="0"/>
                  </a:moveTo>
                  <a:lnTo>
                    <a:pt x="0" y="640"/>
                  </a:lnTo>
                  <a:lnTo>
                    <a:pt x="660" y="64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2" name="Text Box 1251"/>
            <p:cNvSpPr txBox="1">
              <a:spLocks noChangeArrowheads="1"/>
            </p:cNvSpPr>
            <p:nvPr/>
          </p:nvSpPr>
          <p:spPr bwMode="auto">
            <a:xfrm>
              <a:off x="8855" y="2607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x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3" name="Text Box 1252"/>
            <p:cNvSpPr txBox="1">
              <a:spLocks noChangeArrowheads="1"/>
            </p:cNvSpPr>
            <p:nvPr/>
          </p:nvSpPr>
          <p:spPr bwMode="auto">
            <a:xfrm>
              <a:off x="8355" y="2127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y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grpSp>
        <p:nvGrpSpPr>
          <p:cNvPr id="72" name="Group 71"/>
          <p:cNvGrpSpPr>
            <a:grpSpLocks/>
          </p:cNvGrpSpPr>
          <p:nvPr/>
        </p:nvGrpSpPr>
        <p:grpSpPr bwMode="auto">
          <a:xfrm>
            <a:off x="2600142" y="2543772"/>
            <a:ext cx="1551940" cy="1884045"/>
            <a:chOff x="4915" y="4857"/>
            <a:chExt cx="2444" cy="2967"/>
          </a:xfrm>
        </p:grpSpPr>
        <p:sp>
          <p:nvSpPr>
            <p:cNvPr id="73" name="Freeform 72"/>
            <p:cNvSpPr>
              <a:spLocks/>
            </p:cNvSpPr>
            <p:nvPr/>
          </p:nvSpPr>
          <p:spPr bwMode="auto">
            <a:xfrm>
              <a:off x="5288" y="5858"/>
              <a:ext cx="1747" cy="1747"/>
            </a:xfrm>
            <a:custGeom>
              <a:avLst/>
              <a:gdLst>
                <a:gd name="T0" fmla="*/ 1732 w 1747"/>
                <a:gd name="T1" fmla="*/ 0 h 1747"/>
                <a:gd name="T2" fmla="*/ 0 w 1747"/>
                <a:gd name="T3" fmla="*/ 0 h 1747"/>
                <a:gd name="T4" fmla="*/ 1747 w 1747"/>
                <a:gd name="T5" fmla="*/ 1747 h 1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47" h="1747">
                  <a:moveTo>
                    <a:pt x="1732" y="0"/>
                  </a:moveTo>
                  <a:lnTo>
                    <a:pt x="0" y="0"/>
                  </a:lnTo>
                  <a:lnTo>
                    <a:pt x="1747" y="1747"/>
                  </a:ln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74" name="Freeform 73"/>
            <p:cNvSpPr>
              <a:spLocks/>
            </p:cNvSpPr>
            <p:nvPr/>
          </p:nvSpPr>
          <p:spPr bwMode="auto">
            <a:xfrm>
              <a:off x="5232" y="7056"/>
              <a:ext cx="660" cy="640"/>
            </a:xfrm>
            <a:custGeom>
              <a:avLst/>
              <a:gdLst>
                <a:gd name="T0" fmla="*/ 0 w 660"/>
                <a:gd name="T1" fmla="*/ 0 h 640"/>
                <a:gd name="T2" fmla="*/ 0 w 660"/>
                <a:gd name="T3" fmla="*/ 640 h 640"/>
                <a:gd name="T4" fmla="*/ 660 w 660"/>
                <a:gd name="T5" fmla="*/ 640 h 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60" h="640">
                  <a:moveTo>
                    <a:pt x="0" y="0"/>
                  </a:moveTo>
                  <a:lnTo>
                    <a:pt x="0" y="640"/>
                  </a:lnTo>
                  <a:lnTo>
                    <a:pt x="660" y="64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75" name="Text Box 1189"/>
            <p:cNvSpPr txBox="1">
              <a:spLocks noChangeArrowheads="1"/>
            </p:cNvSpPr>
            <p:nvPr/>
          </p:nvSpPr>
          <p:spPr bwMode="auto">
            <a:xfrm>
              <a:off x="5767" y="7403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x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76" name="Text Box 1190"/>
            <p:cNvSpPr txBox="1">
              <a:spLocks noChangeArrowheads="1"/>
            </p:cNvSpPr>
            <p:nvPr/>
          </p:nvSpPr>
          <p:spPr bwMode="auto">
            <a:xfrm>
              <a:off x="5267" y="6923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y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grpSp>
          <p:nvGrpSpPr>
            <p:cNvPr id="77" name="Group 76"/>
            <p:cNvGrpSpPr>
              <a:grpSpLocks/>
            </p:cNvGrpSpPr>
            <p:nvPr/>
          </p:nvGrpSpPr>
          <p:grpSpPr bwMode="auto">
            <a:xfrm rot="-5400000">
              <a:off x="6997" y="7415"/>
              <a:ext cx="376" cy="349"/>
              <a:chOff x="9359" y="6912"/>
              <a:chExt cx="376" cy="349"/>
            </a:xfrm>
          </p:grpSpPr>
          <p:sp>
            <p:nvSpPr>
              <p:cNvPr id="101" name="Rectangle 100" descr="Dark upward diagonal"/>
              <p:cNvSpPr>
                <a:spLocks noChangeArrowheads="1"/>
              </p:cNvSpPr>
              <p:nvPr/>
            </p:nvSpPr>
            <p:spPr bwMode="auto">
              <a:xfrm>
                <a:off x="9359" y="7087"/>
                <a:ext cx="376" cy="174"/>
              </a:xfrm>
              <a:prstGeom prst="rect">
                <a:avLst/>
              </a:prstGeom>
              <a:pattFill prst="dk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102" name="AutoShape 1193"/>
              <p:cNvSpPr>
                <a:spLocks noChangeArrowheads="1"/>
              </p:cNvSpPr>
              <p:nvPr/>
            </p:nvSpPr>
            <p:spPr bwMode="auto">
              <a:xfrm>
                <a:off x="9414" y="6912"/>
                <a:ext cx="275" cy="174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</p:grpSp>
        <p:sp>
          <p:nvSpPr>
            <p:cNvPr id="78" name="Text Box 1194"/>
            <p:cNvSpPr txBox="1">
              <a:spLocks noChangeArrowheads="1"/>
            </p:cNvSpPr>
            <p:nvPr/>
          </p:nvSpPr>
          <p:spPr bwMode="auto">
            <a:xfrm>
              <a:off x="6052" y="4857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79" name="Text Box 1195"/>
            <p:cNvSpPr txBox="1">
              <a:spLocks noChangeArrowheads="1"/>
            </p:cNvSpPr>
            <p:nvPr/>
          </p:nvSpPr>
          <p:spPr bwMode="auto">
            <a:xfrm>
              <a:off x="6121" y="5578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L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80" name="Text Box 1196"/>
            <p:cNvSpPr txBox="1">
              <a:spLocks noChangeArrowheads="1"/>
            </p:cNvSpPr>
            <p:nvPr/>
          </p:nvSpPr>
          <p:spPr bwMode="auto">
            <a:xfrm>
              <a:off x="6041" y="5878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81" name="Text Box 1197"/>
            <p:cNvSpPr txBox="1">
              <a:spLocks noChangeArrowheads="1"/>
            </p:cNvSpPr>
            <p:nvPr/>
          </p:nvSpPr>
          <p:spPr bwMode="auto">
            <a:xfrm>
              <a:off x="6121" y="6546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82" name="Text Box 1198"/>
            <p:cNvSpPr txBox="1">
              <a:spLocks noChangeArrowheads="1"/>
            </p:cNvSpPr>
            <p:nvPr/>
          </p:nvSpPr>
          <p:spPr bwMode="auto">
            <a:xfrm>
              <a:off x="5800" y="5484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45</a:t>
              </a:r>
              <a:r>
                <a:rPr lang="en-US" sz="1100" baseline="30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o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grpSp>
          <p:nvGrpSpPr>
            <p:cNvPr id="83" name="Group 82"/>
            <p:cNvGrpSpPr>
              <a:grpSpLocks/>
            </p:cNvGrpSpPr>
            <p:nvPr/>
          </p:nvGrpSpPr>
          <p:grpSpPr bwMode="auto">
            <a:xfrm>
              <a:off x="6715" y="5527"/>
              <a:ext cx="290" cy="277"/>
              <a:chOff x="5033" y="5002"/>
              <a:chExt cx="290" cy="277"/>
            </a:xfrm>
          </p:grpSpPr>
          <p:sp>
            <p:nvSpPr>
              <p:cNvPr id="99" name="Oval 98"/>
              <p:cNvSpPr>
                <a:spLocks noChangeArrowheads="1"/>
              </p:cNvSpPr>
              <p:nvPr/>
            </p:nvSpPr>
            <p:spPr bwMode="auto">
              <a:xfrm>
                <a:off x="5033" y="5002"/>
                <a:ext cx="277" cy="27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100" name="Text Box 1201"/>
              <p:cNvSpPr txBox="1">
                <a:spLocks noChangeArrowheads="1"/>
              </p:cNvSpPr>
              <p:nvPr/>
            </p:nvSpPr>
            <p:spPr bwMode="auto">
              <a:xfrm>
                <a:off x="5038" y="5022"/>
                <a:ext cx="285" cy="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1</a:t>
                </a:r>
              </a:p>
            </p:txBody>
          </p:sp>
        </p:grpSp>
        <p:grpSp>
          <p:nvGrpSpPr>
            <p:cNvPr id="84" name="Group 83"/>
            <p:cNvGrpSpPr>
              <a:grpSpLocks/>
            </p:cNvGrpSpPr>
            <p:nvPr/>
          </p:nvGrpSpPr>
          <p:grpSpPr bwMode="auto">
            <a:xfrm>
              <a:off x="6713" y="7547"/>
              <a:ext cx="290" cy="277"/>
              <a:chOff x="5033" y="5002"/>
              <a:chExt cx="290" cy="277"/>
            </a:xfrm>
          </p:grpSpPr>
          <p:sp>
            <p:nvSpPr>
              <p:cNvPr id="97" name="Oval 96"/>
              <p:cNvSpPr>
                <a:spLocks noChangeArrowheads="1"/>
              </p:cNvSpPr>
              <p:nvPr/>
            </p:nvSpPr>
            <p:spPr bwMode="auto">
              <a:xfrm>
                <a:off x="5033" y="5002"/>
                <a:ext cx="277" cy="27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98" name="Text Box 1204"/>
              <p:cNvSpPr txBox="1">
                <a:spLocks noChangeArrowheads="1"/>
              </p:cNvSpPr>
              <p:nvPr/>
            </p:nvSpPr>
            <p:spPr bwMode="auto">
              <a:xfrm>
                <a:off x="5038" y="5022"/>
                <a:ext cx="285" cy="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</a:t>
                </a:r>
              </a:p>
            </p:txBody>
          </p:sp>
        </p:grpSp>
        <p:grpSp>
          <p:nvGrpSpPr>
            <p:cNvPr id="85" name="Group 84"/>
            <p:cNvGrpSpPr>
              <a:grpSpLocks/>
            </p:cNvGrpSpPr>
            <p:nvPr/>
          </p:nvGrpSpPr>
          <p:grpSpPr bwMode="auto">
            <a:xfrm>
              <a:off x="4915" y="5714"/>
              <a:ext cx="290" cy="277"/>
              <a:chOff x="5033" y="5002"/>
              <a:chExt cx="290" cy="277"/>
            </a:xfrm>
          </p:grpSpPr>
          <p:sp>
            <p:nvSpPr>
              <p:cNvPr id="95" name="Oval 94"/>
              <p:cNvSpPr>
                <a:spLocks noChangeArrowheads="1"/>
              </p:cNvSpPr>
              <p:nvPr/>
            </p:nvSpPr>
            <p:spPr bwMode="auto">
              <a:xfrm>
                <a:off x="5033" y="5002"/>
                <a:ext cx="277" cy="27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96" name="Text Box 1207"/>
              <p:cNvSpPr txBox="1">
                <a:spLocks noChangeArrowheads="1"/>
              </p:cNvSpPr>
              <p:nvPr/>
            </p:nvSpPr>
            <p:spPr bwMode="auto">
              <a:xfrm>
                <a:off x="5038" y="5022"/>
                <a:ext cx="285" cy="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3</a:t>
                </a:r>
              </a:p>
            </p:txBody>
          </p:sp>
        </p:grpSp>
        <p:grpSp>
          <p:nvGrpSpPr>
            <p:cNvPr id="86" name="Group 85"/>
            <p:cNvGrpSpPr>
              <a:grpSpLocks/>
            </p:cNvGrpSpPr>
            <p:nvPr/>
          </p:nvGrpSpPr>
          <p:grpSpPr bwMode="auto">
            <a:xfrm rot="-5400000">
              <a:off x="6997" y="5682"/>
              <a:ext cx="376" cy="349"/>
              <a:chOff x="9359" y="6912"/>
              <a:chExt cx="376" cy="349"/>
            </a:xfrm>
          </p:grpSpPr>
          <p:sp>
            <p:nvSpPr>
              <p:cNvPr id="93" name="Rectangle 92" descr="Dark upward diagonal"/>
              <p:cNvSpPr>
                <a:spLocks noChangeArrowheads="1"/>
              </p:cNvSpPr>
              <p:nvPr/>
            </p:nvSpPr>
            <p:spPr bwMode="auto">
              <a:xfrm>
                <a:off x="9359" y="7087"/>
                <a:ext cx="376" cy="174"/>
              </a:xfrm>
              <a:prstGeom prst="rect">
                <a:avLst/>
              </a:prstGeom>
              <a:pattFill prst="dk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94" name="AutoShape 1210"/>
              <p:cNvSpPr>
                <a:spLocks noChangeArrowheads="1"/>
              </p:cNvSpPr>
              <p:nvPr/>
            </p:nvSpPr>
            <p:spPr bwMode="auto">
              <a:xfrm>
                <a:off x="9414" y="6912"/>
                <a:ext cx="275" cy="174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</p:grpSp>
        <p:cxnSp>
          <p:nvCxnSpPr>
            <p:cNvPr id="87" name="Line 1211"/>
            <p:cNvCxnSpPr/>
            <p:nvPr/>
          </p:nvCxnSpPr>
          <p:spPr bwMode="auto">
            <a:xfrm>
              <a:off x="7035" y="5550"/>
              <a:ext cx="0" cy="227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8" name="Line 1212"/>
            <p:cNvCxnSpPr/>
            <p:nvPr/>
          </p:nvCxnSpPr>
          <p:spPr bwMode="auto">
            <a:xfrm flipH="1">
              <a:off x="5310" y="5040"/>
              <a:ext cx="810" cy="8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9" name="Arc 1213"/>
            <p:cNvSpPr>
              <a:spLocks/>
            </p:cNvSpPr>
            <p:nvPr/>
          </p:nvSpPr>
          <p:spPr bwMode="auto">
            <a:xfrm rot="16200000" flipV="1">
              <a:off x="5535" y="5563"/>
              <a:ext cx="325" cy="232"/>
            </a:xfrm>
            <a:custGeom>
              <a:avLst/>
              <a:gdLst>
                <a:gd name="G0" fmla="+- 9444 0 0"/>
                <a:gd name="G1" fmla="+- 21600 0 0"/>
                <a:gd name="G2" fmla="+- 21600 0 0"/>
                <a:gd name="T0" fmla="*/ 0 w 30334"/>
                <a:gd name="T1" fmla="*/ 2174 h 21600"/>
                <a:gd name="T2" fmla="*/ 30334 w 30334"/>
                <a:gd name="T3" fmla="*/ 16106 h 21600"/>
                <a:gd name="T4" fmla="*/ 9444 w 30334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334" h="21600" fill="none" extrusionOk="0">
                  <a:moveTo>
                    <a:pt x="-1" y="2173"/>
                  </a:moveTo>
                  <a:cubicBezTo>
                    <a:pt x="2942" y="743"/>
                    <a:pt x="6171" y="-1"/>
                    <a:pt x="9444" y="0"/>
                  </a:cubicBezTo>
                  <a:cubicBezTo>
                    <a:pt x="19257" y="0"/>
                    <a:pt x="27837" y="6615"/>
                    <a:pt x="30333" y="16106"/>
                  </a:cubicBezTo>
                </a:path>
                <a:path w="30334" h="21600" stroke="0" extrusionOk="0">
                  <a:moveTo>
                    <a:pt x="-1" y="2173"/>
                  </a:moveTo>
                  <a:cubicBezTo>
                    <a:pt x="2942" y="743"/>
                    <a:pt x="6171" y="-1"/>
                    <a:pt x="9444" y="0"/>
                  </a:cubicBezTo>
                  <a:cubicBezTo>
                    <a:pt x="19257" y="0"/>
                    <a:pt x="27837" y="6615"/>
                    <a:pt x="30333" y="16106"/>
                  </a:cubicBezTo>
                  <a:lnTo>
                    <a:pt x="9444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stealth" w="sm" len="sm"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0" name="Arc 1214"/>
            <p:cNvSpPr>
              <a:spLocks/>
            </p:cNvSpPr>
            <p:nvPr/>
          </p:nvSpPr>
          <p:spPr bwMode="auto">
            <a:xfrm rot="10800000" flipV="1">
              <a:off x="6713" y="7108"/>
              <a:ext cx="325" cy="232"/>
            </a:xfrm>
            <a:custGeom>
              <a:avLst/>
              <a:gdLst>
                <a:gd name="G0" fmla="+- 9444 0 0"/>
                <a:gd name="G1" fmla="+- 21600 0 0"/>
                <a:gd name="G2" fmla="+- 21600 0 0"/>
                <a:gd name="T0" fmla="*/ 0 w 30334"/>
                <a:gd name="T1" fmla="*/ 2174 h 21600"/>
                <a:gd name="T2" fmla="*/ 30334 w 30334"/>
                <a:gd name="T3" fmla="*/ 16106 h 21600"/>
                <a:gd name="T4" fmla="*/ 9444 w 30334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334" h="21600" fill="none" extrusionOk="0">
                  <a:moveTo>
                    <a:pt x="-1" y="2173"/>
                  </a:moveTo>
                  <a:cubicBezTo>
                    <a:pt x="2942" y="743"/>
                    <a:pt x="6171" y="-1"/>
                    <a:pt x="9444" y="0"/>
                  </a:cubicBezTo>
                  <a:cubicBezTo>
                    <a:pt x="19257" y="0"/>
                    <a:pt x="27837" y="6615"/>
                    <a:pt x="30333" y="16106"/>
                  </a:cubicBezTo>
                </a:path>
                <a:path w="30334" h="21600" stroke="0" extrusionOk="0">
                  <a:moveTo>
                    <a:pt x="-1" y="2173"/>
                  </a:moveTo>
                  <a:cubicBezTo>
                    <a:pt x="2942" y="743"/>
                    <a:pt x="6171" y="-1"/>
                    <a:pt x="9444" y="0"/>
                  </a:cubicBezTo>
                  <a:cubicBezTo>
                    <a:pt x="19257" y="0"/>
                    <a:pt x="27837" y="6615"/>
                    <a:pt x="30333" y="16106"/>
                  </a:cubicBezTo>
                  <a:lnTo>
                    <a:pt x="9444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stealth" w="sm" len="sm"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1" name="Text Box 1215"/>
            <p:cNvSpPr txBox="1">
              <a:spLocks noChangeArrowheads="1"/>
            </p:cNvSpPr>
            <p:nvPr/>
          </p:nvSpPr>
          <p:spPr bwMode="auto">
            <a:xfrm>
              <a:off x="6657" y="6845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45</a:t>
              </a:r>
              <a:r>
                <a:rPr lang="en-US" sz="1100" baseline="30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o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2" name="Text Box 1216"/>
            <p:cNvSpPr txBox="1">
              <a:spLocks noChangeArrowheads="1"/>
            </p:cNvSpPr>
            <p:nvPr/>
          </p:nvSpPr>
          <p:spPr bwMode="auto">
            <a:xfrm>
              <a:off x="6982" y="6525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L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grpSp>
        <p:nvGrpSpPr>
          <p:cNvPr id="148" name="Group 147"/>
          <p:cNvGrpSpPr/>
          <p:nvPr/>
        </p:nvGrpSpPr>
        <p:grpSpPr>
          <a:xfrm>
            <a:off x="2917926" y="7207468"/>
            <a:ext cx="1315769" cy="1565121"/>
            <a:chOff x="2917926" y="7207468"/>
            <a:chExt cx="1315769" cy="1565121"/>
          </a:xfrm>
        </p:grpSpPr>
        <p:grpSp>
          <p:nvGrpSpPr>
            <p:cNvPr id="105" name="Group 104"/>
            <p:cNvGrpSpPr>
              <a:grpSpLocks/>
            </p:cNvGrpSpPr>
            <p:nvPr/>
          </p:nvGrpSpPr>
          <p:grpSpPr bwMode="auto">
            <a:xfrm>
              <a:off x="3140858" y="7432213"/>
              <a:ext cx="854039" cy="846403"/>
              <a:chOff x="21" y="0"/>
              <a:chExt cx="19978" cy="20000"/>
            </a:xfrm>
          </p:grpSpPr>
          <p:cxnSp>
            <p:nvCxnSpPr>
              <p:cNvPr id="138" name="Line 2540"/>
              <p:cNvCxnSpPr>
                <a:cxnSpLocks noChangeShapeType="1"/>
              </p:cNvCxnSpPr>
              <p:nvPr/>
            </p:nvCxnSpPr>
            <p:spPr bwMode="auto">
              <a:xfrm>
                <a:off x="19806" y="0"/>
                <a:ext cx="15" cy="19821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39" name="Line 2541"/>
              <p:cNvCxnSpPr>
                <a:cxnSpLocks noChangeShapeType="1"/>
              </p:cNvCxnSpPr>
              <p:nvPr/>
            </p:nvCxnSpPr>
            <p:spPr bwMode="auto">
              <a:xfrm>
                <a:off x="199" y="0"/>
                <a:ext cx="19800" cy="20000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40" name="Line 2542"/>
              <p:cNvCxnSpPr>
                <a:cxnSpLocks noChangeShapeType="1"/>
              </p:cNvCxnSpPr>
              <p:nvPr/>
            </p:nvCxnSpPr>
            <p:spPr bwMode="auto">
              <a:xfrm flipH="1">
                <a:off x="21" y="19805"/>
                <a:ext cx="19621" cy="16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106" name="Oval 105"/>
            <p:cNvSpPr>
              <a:spLocks noChangeArrowheads="1"/>
            </p:cNvSpPr>
            <p:nvPr/>
          </p:nvSpPr>
          <p:spPr bwMode="auto">
            <a:xfrm>
              <a:off x="3956139" y="8239856"/>
              <a:ext cx="61629" cy="61611"/>
            </a:xfrm>
            <a:prstGeom prst="ellipse">
              <a:avLst/>
            </a:prstGeom>
            <a:solidFill>
              <a:srgbClr val="000000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7" name="Oval 106"/>
            <p:cNvSpPr>
              <a:spLocks noChangeArrowheads="1"/>
            </p:cNvSpPr>
            <p:nvPr/>
          </p:nvSpPr>
          <p:spPr bwMode="auto">
            <a:xfrm>
              <a:off x="3110364" y="8239856"/>
              <a:ext cx="61629" cy="61611"/>
            </a:xfrm>
            <a:prstGeom prst="ellipse">
              <a:avLst/>
            </a:prstGeom>
            <a:solidFill>
              <a:srgbClr val="000000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8" name="Oval 107"/>
            <p:cNvSpPr>
              <a:spLocks noChangeArrowheads="1"/>
            </p:cNvSpPr>
            <p:nvPr/>
          </p:nvSpPr>
          <p:spPr bwMode="auto">
            <a:xfrm>
              <a:off x="3956139" y="7404839"/>
              <a:ext cx="61629" cy="61611"/>
            </a:xfrm>
            <a:prstGeom prst="ellipse">
              <a:avLst/>
            </a:prstGeom>
            <a:solidFill>
              <a:srgbClr val="000000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9" name="Oval 108"/>
            <p:cNvSpPr>
              <a:spLocks noChangeArrowheads="1"/>
            </p:cNvSpPr>
            <p:nvPr/>
          </p:nvSpPr>
          <p:spPr bwMode="auto">
            <a:xfrm>
              <a:off x="3117988" y="7409280"/>
              <a:ext cx="61557" cy="61611"/>
            </a:xfrm>
            <a:prstGeom prst="ellipse">
              <a:avLst/>
            </a:prstGeom>
            <a:solidFill>
              <a:srgbClr val="000000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110" name="Line 2547"/>
            <p:cNvCxnSpPr>
              <a:cxnSpLocks noChangeShapeType="1"/>
            </p:cNvCxnSpPr>
            <p:nvPr/>
          </p:nvCxnSpPr>
          <p:spPr bwMode="auto">
            <a:xfrm flipH="1">
              <a:off x="3750448" y="8293231"/>
              <a:ext cx="229202" cy="22924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4" name="Rectangle 113"/>
            <p:cNvSpPr>
              <a:spLocks noChangeArrowheads="1"/>
            </p:cNvSpPr>
            <p:nvPr/>
          </p:nvSpPr>
          <p:spPr bwMode="auto">
            <a:xfrm>
              <a:off x="3656058" y="8483026"/>
              <a:ext cx="214026" cy="2895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12700" tIns="12700" rIns="12700" bIns="12700" anchor="t" anchorCtr="0" upright="1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</a:t>
              </a:r>
            </a:p>
          </p:txBody>
        </p:sp>
        <p:sp>
          <p:nvSpPr>
            <p:cNvPr id="115" name="Arc 2552"/>
            <p:cNvSpPr>
              <a:spLocks/>
            </p:cNvSpPr>
            <p:nvPr/>
          </p:nvSpPr>
          <p:spPr bwMode="auto">
            <a:xfrm flipH="1">
              <a:off x="3554804" y="7984611"/>
              <a:ext cx="153039" cy="27494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6" name="Rectangle 115"/>
            <p:cNvSpPr>
              <a:spLocks noChangeArrowheads="1"/>
            </p:cNvSpPr>
            <p:nvPr/>
          </p:nvSpPr>
          <p:spPr bwMode="auto">
            <a:xfrm>
              <a:off x="3366495" y="7977486"/>
              <a:ext cx="295248" cy="2895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12700" tIns="12700" rIns="12700" bIns="12700" anchor="t" anchorCtr="0" upright="1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45</a:t>
              </a:r>
              <a:r>
                <a:rPr lang="en-US" sz="1100" baseline="30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o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grpSp>
          <p:nvGrpSpPr>
            <p:cNvPr id="120" name="Group 119"/>
            <p:cNvGrpSpPr>
              <a:grpSpLocks/>
            </p:cNvGrpSpPr>
            <p:nvPr/>
          </p:nvGrpSpPr>
          <p:grpSpPr bwMode="auto">
            <a:xfrm>
              <a:off x="2917926" y="8165568"/>
              <a:ext cx="208255" cy="183541"/>
              <a:chOff x="1" y="0"/>
              <a:chExt cx="19992" cy="20000"/>
            </a:xfrm>
          </p:grpSpPr>
          <p:sp>
            <p:nvSpPr>
              <p:cNvPr id="129" name="Freeform 128"/>
              <p:cNvSpPr>
                <a:spLocks/>
              </p:cNvSpPr>
              <p:nvPr/>
            </p:nvSpPr>
            <p:spPr bwMode="auto">
              <a:xfrm>
                <a:off x="8167" y="2217"/>
                <a:ext cx="11826" cy="16956"/>
              </a:xfrm>
              <a:custGeom>
                <a:avLst/>
                <a:gdLst>
                  <a:gd name="T0" fmla="*/ 19897 w 20000"/>
                  <a:gd name="T1" fmla="*/ 10857 h 20000"/>
                  <a:gd name="T2" fmla="*/ 0 w 20000"/>
                  <a:gd name="T3" fmla="*/ 19918 h 20000"/>
                  <a:gd name="T4" fmla="*/ 103 w 20000"/>
                  <a:gd name="T5" fmla="*/ 0 h 20000"/>
                  <a:gd name="T6" fmla="*/ 19897 w 20000"/>
                  <a:gd name="T7" fmla="*/ 10857 h 200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0000" h="20000">
                    <a:moveTo>
                      <a:pt x="19897" y="10857"/>
                    </a:moveTo>
                    <a:lnTo>
                      <a:pt x="0" y="19918"/>
                    </a:lnTo>
                    <a:lnTo>
                      <a:pt x="103" y="0"/>
                    </a:lnTo>
                    <a:lnTo>
                      <a:pt x="19897" y="10857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cxnSp>
            <p:nvCxnSpPr>
              <p:cNvPr id="130" name="Line 2565"/>
              <p:cNvCxnSpPr>
                <a:cxnSpLocks noChangeShapeType="1"/>
              </p:cNvCxnSpPr>
              <p:nvPr/>
            </p:nvCxnSpPr>
            <p:spPr bwMode="auto">
              <a:xfrm flipV="1">
                <a:off x="7497" y="1663"/>
                <a:ext cx="61" cy="1751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31" name="Rectangle 130"/>
              <p:cNvSpPr>
                <a:spLocks noChangeArrowheads="1"/>
              </p:cNvSpPr>
              <p:nvPr/>
            </p:nvSpPr>
            <p:spPr bwMode="auto">
              <a:xfrm>
                <a:off x="1" y="0"/>
                <a:ext cx="6402" cy="20000"/>
              </a:xfrm>
              <a:prstGeom prst="rect">
                <a:avLst/>
              </a:prstGeom>
              <a:pattFill prst="lt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121" name="Group 120"/>
            <p:cNvGrpSpPr>
              <a:grpSpLocks/>
            </p:cNvGrpSpPr>
            <p:nvPr/>
          </p:nvGrpSpPr>
          <p:grpSpPr bwMode="auto">
            <a:xfrm>
              <a:off x="3875804" y="7209267"/>
              <a:ext cx="183533" cy="208330"/>
              <a:chOff x="1" y="1"/>
              <a:chExt cx="19999" cy="19999"/>
            </a:xfrm>
          </p:grpSpPr>
          <p:sp>
            <p:nvSpPr>
              <p:cNvPr id="126" name="Freeform 125"/>
              <p:cNvSpPr>
                <a:spLocks/>
              </p:cNvSpPr>
              <p:nvPr/>
            </p:nvSpPr>
            <p:spPr bwMode="auto">
              <a:xfrm>
                <a:off x="2213" y="8171"/>
                <a:ext cx="16956" cy="11829"/>
              </a:xfrm>
              <a:custGeom>
                <a:avLst/>
                <a:gdLst>
                  <a:gd name="T0" fmla="*/ 10857 w 20000"/>
                  <a:gd name="T1" fmla="*/ 19897 h 20000"/>
                  <a:gd name="T2" fmla="*/ 19918 w 20000"/>
                  <a:gd name="T3" fmla="*/ 0 h 20000"/>
                  <a:gd name="T4" fmla="*/ 0 w 20000"/>
                  <a:gd name="T5" fmla="*/ 103 h 20000"/>
                  <a:gd name="T6" fmla="*/ 10857 w 20000"/>
                  <a:gd name="T7" fmla="*/ 19897 h 200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0000" h="20000">
                    <a:moveTo>
                      <a:pt x="10857" y="19897"/>
                    </a:moveTo>
                    <a:lnTo>
                      <a:pt x="19918" y="0"/>
                    </a:lnTo>
                    <a:lnTo>
                      <a:pt x="0" y="103"/>
                    </a:lnTo>
                    <a:lnTo>
                      <a:pt x="10857" y="19897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cxnSp>
            <p:nvCxnSpPr>
              <p:cNvPr id="127" name="Line 2569"/>
              <p:cNvCxnSpPr>
                <a:cxnSpLocks noChangeShapeType="1"/>
              </p:cNvCxnSpPr>
              <p:nvPr/>
            </p:nvCxnSpPr>
            <p:spPr bwMode="auto">
              <a:xfrm flipH="1">
                <a:off x="1662" y="7497"/>
                <a:ext cx="17507" cy="62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28" name="Rectangle 127"/>
              <p:cNvSpPr>
                <a:spLocks noChangeArrowheads="1"/>
              </p:cNvSpPr>
              <p:nvPr/>
            </p:nvSpPr>
            <p:spPr bwMode="auto">
              <a:xfrm>
                <a:off x="1" y="1"/>
                <a:ext cx="19999" cy="6403"/>
              </a:xfrm>
              <a:prstGeom prst="rect">
                <a:avLst/>
              </a:prstGeom>
              <a:pattFill prst="lt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122" name="Group 121"/>
            <p:cNvGrpSpPr>
              <a:grpSpLocks/>
            </p:cNvGrpSpPr>
            <p:nvPr/>
          </p:nvGrpSpPr>
          <p:grpSpPr bwMode="auto">
            <a:xfrm>
              <a:off x="2925549" y="7333702"/>
              <a:ext cx="208255" cy="183541"/>
              <a:chOff x="0" y="0"/>
              <a:chExt cx="20000" cy="20000"/>
            </a:xfrm>
          </p:grpSpPr>
          <p:sp>
            <p:nvSpPr>
              <p:cNvPr id="123" name="Freeform 122"/>
              <p:cNvSpPr>
                <a:spLocks/>
              </p:cNvSpPr>
              <p:nvPr/>
            </p:nvSpPr>
            <p:spPr bwMode="auto">
              <a:xfrm>
                <a:off x="8170" y="2217"/>
                <a:ext cx="11830" cy="16956"/>
              </a:xfrm>
              <a:custGeom>
                <a:avLst/>
                <a:gdLst>
                  <a:gd name="T0" fmla="*/ 19897 w 20000"/>
                  <a:gd name="T1" fmla="*/ 10857 h 20000"/>
                  <a:gd name="T2" fmla="*/ 0 w 20000"/>
                  <a:gd name="T3" fmla="*/ 19918 h 20000"/>
                  <a:gd name="T4" fmla="*/ 103 w 20000"/>
                  <a:gd name="T5" fmla="*/ 0 h 20000"/>
                  <a:gd name="T6" fmla="*/ 19897 w 20000"/>
                  <a:gd name="T7" fmla="*/ 10857 h 200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0000" h="20000">
                    <a:moveTo>
                      <a:pt x="19897" y="10857"/>
                    </a:moveTo>
                    <a:lnTo>
                      <a:pt x="0" y="19918"/>
                    </a:lnTo>
                    <a:lnTo>
                      <a:pt x="103" y="0"/>
                    </a:lnTo>
                    <a:lnTo>
                      <a:pt x="19897" y="10857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cxnSp>
            <p:nvCxnSpPr>
              <p:cNvPr id="124" name="Line 2573"/>
              <p:cNvCxnSpPr>
                <a:cxnSpLocks noChangeShapeType="1"/>
              </p:cNvCxnSpPr>
              <p:nvPr/>
            </p:nvCxnSpPr>
            <p:spPr bwMode="auto">
              <a:xfrm flipV="1">
                <a:off x="7499" y="1663"/>
                <a:ext cx="62" cy="1751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25" name="Rectangle 124"/>
              <p:cNvSpPr>
                <a:spLocks noChangeArrowheads="1"/>
              </p:cNvSpPr>
              <p:nvPr/>
            </p:nvSpPr>
            <p:spPr bwMode="auto">
              <a:xfrm>
                <a:off x="0" y="0"/>
                <a:ext cx="6404" cy="20000"/>
              </a:xfrm>
              <a:prstGeom prst="rect">
                <a:avLst/>
              </a:prstGeom>
              <a:pattFill prst="lt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141" name="Oval 140"/>
            <p:cNvSpPr>
              <a:spLocks noChangeAspect="1" noChangeArrowheads="1"/>
            </p:cNvSpPr>
            <p:nvPr/>
          </p:nvSpPr>
          <p:spPr bwMode="auto">
            <a:xfrm>
              <a:off x="4015273" y="8270364"/>
              <a:ext cx="185420" cy="18655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 anchorCtr="0"/>
            <a:lstStyle/>
            <a:p>
              <a:pPr algn="ctr"/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142" name="Oval 141"/>
            <p:cNvSpPr>
              <a:spLocks noChangeAspect="1" noChangeArrowheads="1"/>
            </p:cNvSpPr>
            <p:nvPr/>
          </p:nvSpPr>
          <p:spPr bwMode="auto">
            <a:xfrm>
              <a:off x="4048275" y="7355985"/>
              <a:ext cx="185420" cy="18655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 anchorCtr="0"/>
            <a:lstStyle/>
            <a:p>
              <a:pPr algn="ctr"/>
              <a:r>
                <a:rPr 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3" name="Oval 142"/>
            <p:cNvSpPr>
              <a:spLocks noChangeAspect="1" noChangeArrowheads="1"/>
            </p:cNvSpPr>
            <p:nvPr/>
          </p:nvSpPr>
          <p:spPr bwMode="auto">
            <a:xfrm>
              <a:off x="3097029" y="7207468"/>
              <a:ext cx="185420" cy="18655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 anchorCtr="0"/>
            <a:lstStyle/>
            <a:p>
              <a:pPr algn="ctr"/>
              <a:r>
                <a:rPr 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4" name="Oval 143"/>
            <p:cNvSpPr>
              <a:spLocks noChangeAspect="1" noChangeArrowheads="1"/>
            </p:cNvSpPr>
            <p:nvPr/>
          </p:nvSpPr>
          <p:spPr bwMode="auto">
            <a:xfrm>
              <a:off x="3055184" y="8036843"/>
              <a:ext cx="185420" cy="18655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 anchorCtr="0"/>
            <a:lstStyle/>
            <a:p>
              <a:pPr algn="ctr"/>
              <a:r>
                <a:rPr 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5" name="TextBox 144"/>
            <p:cNvSpPr txBox="1"/>
            <p:nvPr/>
          </p:nvSpPr>
          <p:spPr>
            <a:xfrm>
              <a:off x="4043599" y="7737176"/>
              <a:ext cx="157094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E1</a:t>
              </a:r>
            </a:p>
          </p:txBody>
        </p:sp>
        <p:sp>
          <p:nvSpPr>
            <p:cNvPr id="146" name="TextBox 145"/>
            <p:cNvSpPr txBox="1"/>
            <p:nvPr/>
          </p:nvSpPr>
          <p:spPr>
            <a:xfrm>
              <a:off x="3549218" y="7679138"/>
              <a:ext cx="157094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E2</a:t>
              </a:r>
            </a:p>
          </p:txBody>
        </p:sp>
        <p:sp>
          <p:nvSpPr>
            <p:cNvPr id="147" name="TextBox 146"/>
            <p:cNvSpPr txBox="1"/>
            <p:nvPr/>
          </p:nvSpPr>
          <p:spPr>
            <a:xfrm>
              <a:off x="3405976" y="8297481"/>
              <a:ext cx="157094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E3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843072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1961832" y="304482"/>
            <a:ext cx="3143885" cy="1829435"/>
            <a:chOff x="5590" y="6061"/>
            <a:chExt cx="4951" cy="2881"/>
          </a:xfrm>
        </p:grpSpPr>
        <p:sp>
          <p:nvSpPr>
            <p:cNvPr id="3" name="Rectangle 2" descr="Dark upward diagonal"/>
            <p:cNvSpPr>
              <a:spLocks noChangeArrowheads="1"/>
            </p:cNvSpPr>
            <p:nvPr/>
          </p:nvSpPr>
          <p:spPr bwMode="auto">
            <a:xfrm>
              <a:off x="8301" y="8281"/>
              <a:ext cx="376" cy="174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4" name="Rectangle 3" descr="Dark upward diagonal"/>
            <p:cNvSpPr>
              <a:spLocks noChangeArrowheads="1"/>
            </p:cNvSpPr>
            <p:nvPr/>
          </p:nvSpPr>
          <p:spPr bwMode="auto">
            <a:xfrm>
              <a:off x="5741" y="8271"/>
              <a:ext cx="376" cy="174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" name="Group 4"/>
            <p:cNvGrpSpPr>
              <a:grpSpLocks/>
            </p:cNvGrpSpPr>
            <p:nvPr/>
          </p:nvGrpSpPr>
          <p:grpSpPr bwMode="auto">
            <a:xfrm>
              <a:off x="5590" y="7906"/>
              <a:ext cx="290" cy="277"/>
              <a:chOff x="5033" y="5002"/>
              <a:chExt cx="290" cy="277"/>
            </a:xfrm>
          </p:grpSpPr>
          <p:sp>
            <p:nvSpPr>
              <p:cNvPr id="54" name="Oval 53"/>
              <p:cNvSpPr>
                <a:spLocks noChangeArrowheads="1"/>
              </p:cNvSpPr>
              <p:nvPr/>
            </p:nvSpPr>
            <p:spPr bwMode="auto">
              <a:xfrm>
                <a:off x="5033" y="5002"/>
                <a:ext cx="277" cy="27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55" name="Text Box 1137"/>
              <p:cNvSpPr txBox="1">
                <a:spLocks noChangeArrowheads="1"/>
              </p:cNvSpPr>
              <p:nvPr/>
            </p:nvSpPr>
            <p:spPr bwMode="auto">
              <a:xfrm>
                <a:off x="5038" y="5022"/>
                <a:ext cx="285" cy="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1</a:t>
                </a:r>
              </a:p>
            </p:txBody>
          </p:sp>
        </p:grpSp>
        <p:grpSp>
          <p:nvGrpSpPr>
            <p:cNvPr id="6" name="Group 5"/>
            <p:cNvGrpSpPr>
              <a:grpSpLocks/>
            </p:cNvGrpSpPr>
            <p:nvPr/>
          </p:nvGrpSpPr>
          <p:grpSpPr bwMode="auto">
            <a:xfrm>
              <a:off x="7560" y="7886"/>
              <a:ext cx="290" cy="277"/>
              <a:chOff x="5033" y="5002"/>
              <a:chExt cx="290" cy="277"/>
            </a:xfrm>
          </p:grpSpPr>
          <p:sp>
            <p:nvSpPr>
              <p:cNvPr id="52" name="Oval 51"/>
              <p:cNvSpPr>
                <a:spLocks noChangeArrowheads="1"/>
              </p:cNvSpPr>
              <p:nvPr/>
            </p:nvSpPr>
            <p:spPr bwMode="auto">
              <a:xfrm>
                <a:off x="5033" y="5002"/>
                <a:ext cx="277" cy="27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53" name="Text Box 1140"/>
              <p:cNvSpPr txBox="1">
                <a:spLocks noChangeArrowheads="1"/>
              </p:cNvSpPr>
              <p:nvPr/>
            </p:nvSpPr>
            <p:spPr bwMode="auto">
              <a:xfrm>
                <a:off x="5038" y="5022"/>
                <a:ext cx="285" cy="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</a:t>
                </a:r>
              </a:p>
            </p:txBody>
          </p:sp>
        </p:grpSp>
        <p:grpSp>
          <p:nvGrpSpPr>
            <p:cNvPr id="7" name="Group 6"/>
            <p:cNvGrpSpPr>
              <a:grpSpLocks/>
            </p:cNvGrpSpPr>
            <p:nvPr/>
          </p:nvGrpSpPr>
          <p:grpSpPr bwMode="auto">
            <a:xfrm>
              <a:off x="5620" y="6386"/>
              <a:ext cx="290" cy="277"/>
              <a:chOff x="5033" y="5002"/>
              <a:chExt cx="290" cy="277"/>
            </a:xfrm>
          </p:grpSpPr>
          <p:sp>
            <p:nvSpPr>
              <p:cNvPr id="50" name="Oval 49"/>
              <p:cNvSpPr>
                <a:spLocks noChangeArrowheads="1"/>
              </p:cNvSpPr>
              <p:nvPr/>
            </p:nvSpPr>
            <p:spPr bwMode="auto">
              <a:xfrm>
                <a:off x="5033" y="5002"/>
                <a:ext cx="277" cy="27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51" name="Text Box 1143"/>
              <p:cNvSpPr txBox="1">
                <a:spLocks noChangeArrowheads="1"/>
              </p:cNvSpPr>
              <p:nvPr/>
            </p:nvSpPr>
            <p:spPr bwMode="auto">
              <a:xfrm>
                <a:off x="5038" y="5022"/>
                <a:ext cx="285" cy="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3</a:t>
                </a:r>
              </a:p>
            </p:txBody>
          </p:sp>
        </p:grpSp>
        <p:sp>
          <p:nvSpPr>
            <p:cNvPr id="8" name="Text Box 1144"/>
            <p:cNvSpPr txBox="1">
              <a:spLocks noChangeArrowheads="1"/>
            </p:cNvSpPr>
            <p:nvPr/>
          </p:nvSpPr>
          <p:spPr bwMode="auto">
            <a:xfrm>
              <a:off x="6731" y="7084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9" name="Text Box 1145"/>
            <p:cNvSpPr txBox="1">
              <a:spLocks noChangeArrowheads="1"/>
            </p:cNvSpPr>
            <p:nvPr/>
          </p:nvSpPr>
          <p:spPr bwMode="auto">
            <a:xfrm>
              <a:off x="5641" y="7234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L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9266" y="6217"/>
              <a:ext cx="660" cy="640"/>
            </a:xfrm>
            <a:custGeom>
              <a:avLst/>
              <a:gdLst>
                <a:gd name="T0" fmla="*/ 0 w 660"/>
                <a:gd name="T1" fmla="*/ 0 h 640"/>
                <a:gd name="T2" fmla="*/ 0 w 660"/>
                <a:gd name="T3" fmla="*/ 640 h 640"/>
                <a:gd name="T4" fmla="*/ 660 w 660"/>
                <a:gd name="T5" fmla="*/ 640 h 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60" h="640">
                  <a:moveTo>
                    <a:pt x="0" y="0"/>
                  </a:moveTo>
                  <a:lnTo>
                    <a:pt x="0" y="640"/>
                  </a:lnTo>
                  <a:lnTo>
                    <a:pt x="660" y="64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1" name="Text Box 1147"/>
            <p:cNvSpPr txBox="1">
              <a:spLocks noChangeArrowheads="1"/>
            </p:cNvSpPr>
            <p:nvPr/>
          </p:nvSpPr>
          <p:spPr bwMode="auto">
            <a:xfrm>
              <a:off x="9801" y="6564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x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2" name="Text Box 1148"/>
            <p:cNvSpPr txBox="1">
              <a:spLocks noChangeArrowheads="1"/>
            </p:cNvSpPr>
            <p:nvPr/>
          </p:nvSpPr>
          <p:spPr bwMode="auto">
            <a:xfrm>
              <a:off x="9301" y="6084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y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" name="AutoShape 1149"/>
            <p:cNvSpPr>
              <a:spLocks noChangeArrowheads="1"/>
            </p:cNvSpPr>
            <p:nvPr/>
          </p:nvSpPr>
          <p:spPr bwMode="auto">
            <a:xfrm>
              <a:off x="5950" y="6500"/>
              <a:ext cx="1610" cy="1610"/>
            </a:xfrm>
            <a:prstGeom prst="rtTriangle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4" name="AutoShape 1150"/>
            <p:cNvSpPr>
              <a:spLocks noChangeArrowheads="1"/>
            </p:cNvSpPr>
            <p:nvPr/>
          </p:nvSpPr>
          <p:spPr bwMode="auto">
            <a:xfrm>
              <a:off x="8480" y="6500"/>
              <a:ext cx="1610" cy="1610"/>
            </a:xfrm>
            <a:prstGeom prst="rtTriangle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5" name="AutoShape 1151"/>
            <p:cNvSpPr>
              <a:spLocks noChangeArrowheads="1"/>
            </p:cNvSpPr>
            <p:nvPr/>
          </p:nvSpPr>
          <p:spPr bwMode="auto">
            <a:xfrm rot="5400000">
              <a:off x="8246" y="6416"/>
              <a:ext cx="275" cy="174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6" name="AutoShape 1152"/>
            <p:cNvSpPr>
              <a:spLocks noChangeArrowheads="1"/>
            </p:cNvSpPr>
            <p:nvPr/>
          </p:nvSpPr>
          <p:spPr bwMode="auto">
            <a:xfrm>
              <a:off x="5806" y="8096"/>
              <a:ext cx="275" cy="174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7" name="AutoShape 1153"/>
            <p:cNvSpPr>
              <a:spLocks noChangeArrowheads="1"/>
            </p:cNvSpPr>
            <p:nvPr/>
          </p:nvSpPr>
          <p:spPr bwMode="auto">
            <a:xfrm>
              <a:off x="8356" y="8106"/>
              <a:ext cx="275" cy="174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8" name="AutoShape 1154"/>
            <p:cNvSpPr>
              <a:spLocks noChangeArrowheads="1"/>
            </p:cNvSpPr>
            <p:nvPr/>
          </p:nvSpPr>
          <p:spPr bwMode="auto">
            <a:xfrm flipV="1">
              <a:off x="5806" y="6316"/>
              <a:ext cx="275" cy="174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19" name="Group 18"/>
            <p:cNvGrpSpPr>
              <a:grpSpLocks/>
            </p:cNvGrpSpPr>
            <p:nvPr/>
          </p:nvGrpSpPr>
          <p:grpSpPr bwMode="auto">
            <a:xfrm>
              <a:off x="5751" y="6061"/>
              <a:ext cx="376" cy="251"/>
              <a:chOff x="5751" y="6061"/>
              <a:chExt cx="376" cy="251"/>
            </a:xfrm>
          </p:grpSpPr>
          <p:sp>
            <p:nvSpPr>
              <p:cNvPr id="46" name="Rectangle 45" descr="Dark upward diagonal"/>
              <p:cNvSpPr>
                <a:spLocks noChangeArrowheads="1"/>
              </p:cNvSpPr>
              <p:nvPr/>
            </p:nvSpPr>
            <p:spPr bwMode="auto">
              <a:xfrm>
                <a:off x="5751" y="6061"/>
                <a:ext cx="376" cy="174"/>
              </a:xfrm>
              <a:prstGeom prst="rect">
                <a:avLst/>
              </a:prstGeom>
              <a:pattFill prst="dk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47" name="Oval 46"/>
              <p:cNvSpPr>
                <a:spLocks noChangeAspect="1" noChangeArrowheads="1"/>
              </p:cNvSpPr>
              <p:nvPr/>
            </p:nvSpPr>
            <p:spPr bwMode="auto">
              <a:xfrm>
                <a:off x="5800" y="6240"/>
                <a:ext cx="72" cy="72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48" name="Oval 47"/>
              <p:cNvSpPr>
                <a:spLocks noChangeAspect="1" noChangeArrowheads="1"/>
              </p:cNvSpPr>
              <p:nvPr/>
            </p:nvSpPr>
            <p:spPr bwMode="auto">
              <a:xfrm>
                <a:off x="5910" y="6240"/>
                <a:ext cx="72" cy="72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49" name="Oval 48"/>
              <p:cNvSpPr>
                <a:spLocks noChangeAspect="1" noChangeArrowheads="1"/>
              </p:cNvSpPr>
              <p:nvPr/>
            </p:nvSpPr>
            <p:spPr bwMode="auto">
              <a:xfrm>
                <a:off x="6020" y="6240"/>
                <a:ext cx="72" cy="72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</p:grpSp>
        <p:grpSp>
          <p:nvGrpSpPr>
            <p:cNvPr id="20" name="Group 19"/>
            <p:cNvGrpSpPr>
              <a:grpSpLocks/>
            </p:cNvGrpSpPr>
            <p:nvPr/>
          </p:nvGrpSpPr>
          <p:grpSpPr bwMode="auto">
            <a:xfrm rot="-5400000">
              <a:off x="7982" y="6382"/>
              <a:ext cx="376" cy="251"/>
              <a:chOff x="5751" y="6061"/>
              <a:chExt cx="376" cy="251"/>
            </a:xfrm>
          </p:grpSpPr>
          <p:sp>
            <p:nvSpPr>
              <p:cNvPr id="42" name="Rectangle 41" descr="Dark upward diagonal"/>
              <p:cNvSpPr>
                <a:spLocks noChangeArrowheads="1"/>
              </p:cNvSpPr>
              <p:nvPr/>
            </p:nvSpPr>
            <p:spPr bwMode="auto">
              <a:xfrm>
                <a:off x="5751" y="6061"/>
                <a:ext cx="376" cy="174"/>
              </a:xfrm>
              <a:prstGeom prst="rect">
                <a:avLst/>
              </a:prstGeom>
              <a:pattFill prst="dk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43" name="Oval 42"/>
              <p:cNvSpPr>
                <a:spLocks noChangeAspect="1" noChangeArrowheads="1"/>
              </p:cNvSpPr>
              <p:nvPr/>
            </p:nvSpPr>
            <p:spPr bwMode="auto">
              <a:xfrm>
                <a:off x="5800" y="6240"/>
                <a:ext cx="72" cy="72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44" name="Oval 43"/>
              <p:cNvSpPr>
                <a:spLocks noChangeAspect="1" noChangeArrowheads="1"/>
              </p:cNvSpPr>
              <p:nvPr/>
            </p:nvSpPr>
            <p:spPr bwMode="auto">
              <a:xfrm>
                <a:off x="5910" y="6240"/>
                <a:ext cx="72" cy="72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45" name="Oval 44"/>
              <p:cNvSpPr>
                <a:spLocks noChangeAspect="1" noChangeArrowheads="1"/>
              </p:cNvSpPr>
              <p:nvPr/>
            </p:nvSpPr>
            <p:spPr bwMode="auto">
              <a:xfrm>
                <a:off x="6020" y="6240"/>
                <a:ext cx="72" cy="72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</p:grpSp>
        <p:cxnSp>
          <p:nvCxnSpPr>
            <p:cNvPr id="21" name="Line 1165"/>
            <p:cNvCxnSpPr/>
            <p:nvPr/>
          </p:nvCxnSpPr>
          <p:spPr bwMode="auto">
            <a:xfrm>
              <a:off x="7567" y="8102"/>
              <a:ext cx="0" cy="53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2" name="Text Box 1166"/>
            <p:cNvSpPr txBox="1">
              <a:spLocks noChangeArrowheads="1"/>
            </p:cNvSpPr>
            <p:nvPr/>
          </p:nvSpPr>
          <p:spPr bwMode="auto">
            <a:xfrm>
              <a:off x="7091" y="8634"/>
              <a:ext cx="9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1,000 N</a:t>
              </a:r>
            </a:p>
          </p:txBody>
        </p:sp>
        <p:cxnSp>
          <p:nvCxnSpPr>
            <p:cNvPr id="23" name="Line 1167"/>
            <p:cNvCxnSpPr/>
            <p:nvPr/>
          </p:nvCxnSpPr>
          <p:spPr bwMode="auto">
            <a:xfrm>
              <a:off x="10087" y="8122"/>
              <a:ext cx="0" cy="53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" name="Text Box 1168"/>
            <p:cNvSpPr txBox="1">
              <a:spLocks noChangeArrowheads="1"/>
            </p:cNvSpPr>
            <p:nvPr/>
          </p:nvSpPr>
          <p:spPr bwMode="auto">
            <a:xfrm>
              <a:off x="9611" y="8654"/>
              <a:ext cx="9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1,000 N</a:t>
              </a:r>
            </a:p>
          </p:txBody>
        </p:sp>
        <p:sp>
          <p:nvSpPr>
            <p:cNvPr id="25" name="Text Box 1169"/>
            <p:cNvSpPr txBox="1">
              <a:spLocks noChangeArrowheads="1"/>
            </p:cNvSpPr>
            <p:nvPr/>
          </p:nvSpPr>
          <p:spPr bwMode="auto">
            <a:xfrm>
              <a:off x="6531" y="8114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L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6" name="Text Box 1170"/>
            <p:cNvSpPr txBox="1">
              <a:spLocks noChangeArrowheads="1"/>
            </p:cNvSpPr>
            <p:nvPr/>
          </p:nvSpPr>
          <p:spPr bwMode="auto">
            <a:xfrm>
              <a:off x="8181" y="7214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L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7" name="Text Box 1171"/>
            <p:cNvSpPr txBox="1">
              <a:spLocks noChangeArrowheads="1"/>
            </p:cNvSpPr>
            <p:nvPr/>
          </p:nvSpPr>
          <p:spPr bwMode="auto">
            <a:xfrm>
              <a:off x="9091" y="8114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L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8" name="Text Box 1172"/>
            <p:cNvSpPr txBox="1">
              <a:spLocks noChangeArrowheads="1"/>
            </p:cNvSpPr>
            <p:nvPr/>
          </p:nvSpPr>
          <p:spPr bwMode="auto">
            <a:xfrm>
              <a:off x="6521" y="7814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29" name="Text Box 1173"/>
            <p:cNvSpPr txBox="1">
              <a:spLocks noChangeArrowheads="1"/>
            </p:cNvSpPr>
            <p:nvPr/>
          </p:nvSpPr>
          <p:spPr bwMode="auto">
            <a:xfrm>
              <a:off x="9101" y="7814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30" name="Text Box 1174"/>
            <p:cNvSpPr txBox="1">
              <a:spLocks noChangeArrowheads="1"/>
            </p:cNvSpPr>
            <p:nvPr/>
          </p:nvSpPr>
          <p:spPr bwMode="auto">
            <a:xfrm>
              <a:off x="9281" y="7144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31" name="Text Box 1175"/>
            <p:cNvSpPr txBox="1">
              <a:spLocks noChangeArrowheads="1"/>
            </p:cNvSpPr>
            <p:nvPr/>
          </p:nvSpPr>
          <p:spPr bwMode="auto">
            <a:xfrm>
              <a:off x="5891" y="7234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32" name="Text Box 1176"/>
            <p:cNvSpPr txBox="1">
              <a:spLocks noChangeArrowheads="1"/>
            </p:cNvSpPr>
            <p:nvPr/>
          </p:nvSpPr>
          <p:spPr bwMode="auto">
            <a:xfrm>
              <a:off x="8441" y="7194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3</a:t>
              </a:r>
            </a:p>
          </p:txBody>
        </p:sp>
        <p:grpSp>
          <p:nvGrpSpPr>
            <p:cNvPr id="33" name="Group 32"/>
            <p:cNvGrpSpPr>
              <a:grpSpLocks/>
            </p:cNvGrpSpPr>
            <p:nvPr/>
          </p:nvGrpSpPr>
          <p:grpSpPr bwMode="auto">
            <a:xfrm>
              <a:off x="8140" y="7906"/>
              <a:ext cx="290" cy="277"/>
              <a:chOff x="5033" y="5002"/>
              <a:chExt cx="290" cy="277"/>
            </a:xfrm>
          </p:grpSpPr>
          <p:sp>
            <p:nvSpPr>
              <p:cNvPr id="40" name="Oval 39"/>
              <p:cNvSpPr>
                <a:spLocks noChangeArrowheads="1"/>
              </p:cNvSpPr>
              <p:nvPr/>
            </p:nvSpPr>
            <p:spPr bwMode="auto">
              <a:xfrm>
                <a:off x="5033" y="5002"/>
                <a:ext cx="277" cy="27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41" name="Text Box 1179"/>
              <p:cNvSpPr txBox="1">
                <a:spLocks noChangeArrowheads="1"/>
              </p:cNvSpPr>
              <p:nvPr/>
            </p:nvSpPr>
            <p:spPr bwMode="auto">
              <a:xfrm>
                <a:off x="5038" y="5022"/>
                <a:ext cx="285" cy="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1</a:t>
                </a:r>
              </a:p>
            </p:txBody>
          </p:sp>
        </p:grpSp>
        <p:grpSp>
          <p:nvGrpSpPr>
            <p:cNvPr id="34" name="Group 33"/>
            <p:cNvGrpSpPr>
              <a:grpSpLocks/>
            </p:cNvGrpSpPr>
            <p:nvPr/>
          </p:nvGrpSpPr>
          <p:grpSpPr bwMode="auto">
            <a:xfrm>
              <a:off x="10110" y="7886"/>
              <a:ext cx="290" cy="277"/>
              <a:chOff x="5033" y="5002"/>
              <a:chExt cx="290" cy="277"/>
            </a:xfrm>
          </p:grpSpPr>
          <p:sp>
            <p:nvSpPr>
              <p:cNvPr id="38" name="Oval 37"/>
              <p:cNvSpPr>
                <a:spLocks noChangeArrowheads="1"/>
              </p:cNvSpPr>
              <p:nvPr/>
            </p:nvSpPr>
            <p:spPr bwMode="auto">
              <a:xfrm>
                <a:off x="5033" y="5002"/>
                <a:ext cx="277" cy="27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39" name="Text Box 1182"/>
              <p:cNvSpPr txBox="1">
                <a:spLocks noChangeArrowheads="1"/>
              </p:cNvSpPr>
              <p:nvPr/>
            </p:nvSpPr>
            <p:spPr bwMode="auto">
              <a:xfrm>
                <a:off x="5038" y="5022"/>
                <a:ext cx="285" cy="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</a:t>
                </a:r>
              </a:p>
            </p:txBody>
          </p:sp>
        </p:grpSp>
        <p:grpSp>
          <p:nvGrpSpPr>
            <p:cNvPr id="35" name="Group 34"/>
            <p:cNvGrpSpPr>
              <a:grpSpLocks/>
            </p:cNvGrpSpPr>
            <p:nvPr/>
          </p:nvGrpSpPr>
          <p:grpSpPr bwMode="auto">
            <a:xfrm>
              <a:off x="8410" y="6226"/>
              <a:ext cx="290" cy="277"/>
              <a:chOff x="5033" y="5002"/>
              <a:chExt cx="290" cy="277"/>
            </a:xfrm>
          </p:grpSpPr>
          <p:sp>
            <p:nvSpPr>
              <p:cNvPr id="36" name="Oval 35"/>
              <p:cNvSpPr>
                <a:spLocks noChangeArrowheads="1"/>
              </p:cNvSpPr>
              <p:nvPr/>
            </p:nvSpPr>
            <p:spPr bwMode="auto">
              <a:xfrm>
                <a:off x="5033" y="5002"/>
                <a:ext cx="277" cy="27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37" name="Text Box 1185"/>
              <p:cNvSpPr txBox="1">
                <a:spLocks noChangeArrowheads="1"/>
              </p:cNvSpPr>
              <p:nvPr/>
            </p:nvSpPr>
            <p:spPr bwMode="auto">
              <a:xfrm>
                <a:off x="5038" y="5022"/>
                <a:ext cx="285" cy="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3</a:t>
                </a:r>
              </a:p>
            </p:txBody>
          </p:sp>
        </p:grpSp>
      </p:grpSp>
      <p:grpSp>
        <p:nvGrpSpPr>
          <p:cNvPr id="56" name="Group 55"/>
          <p:cNvGrpSpPr>
            <a:grpSpLocks/>
          </p:cNvGrpSpPr>
          <p:nvPr/>
        </p:nvGrpSpPr>
        <p:grpSpPr bwMode="auto">
          <a:xfrm>
            <a:off x="1754187" y="2419667"/>
            <a:ext cx="3502660" cy="1351915"/>
            <a:chOff x="4333" y="1446"/>
            <a:chExt cx="5516" cy="2129"/>
          </a:xfrm>
        </p:grpSpPr>
        <p:sp>
          <p:nvSpPr>
            <p:cNvPr id="57" name="Text Box 1092"/>
            <p:cNvSpPr txBox="1">
              <a:spLocks noChangeArrowheads="1"/>
            </p:cNvSpPr>
            <p:nvPr/>
          </p:nvSpPr>
          <p:spPr bwMode="auto">
            <a:xfrm>
              <a:off x="5149" y="2748"/>
              <a:ext cx="362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12'</a:t>
              </a:r>
            </a:p>
          </p:txBody>
        </p:sp>
        <p:cxnSp>
          <p:nvCxnSpPr>
            <p:cNvPr id="58" name="Line 1093"/>
            <p:cNvCxnSpPr/>
            <p:nvPr/>
          </p:nvCxnSpPr>
          <p:spPr bwMode="auto">
            <a:xfrm>
              <a:off x="4644" y="2742"/>
              <a:ext cx="3546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9" name="Line 1094"/>
            <p:cNvCxnSpPr/>
            <p:nvPr/>
          </p:nvCxnSpPr>
          <p:spPr bwMode="auto">
            <a:xfrm flipV="1">
              <a:off x="4650" y="1578"/>
              <a:ext cx="1176" cy="116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0" name="Line 1095"/>
            <p:cNvCxnSpPr/>
            <p:nvPr/>
          </p:nvCxnSpPr>
          <p:spPr bwMode="auto">
            <a:xfrm flipH="1" flipV="1">
              <a:off x="7002" y="1572"/>
              <a:ext cx="1188" cy="117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1" name="Line 1096"/>
            <p:cNvCxnSpPr/>
            <p:nvPr/>
          </p:nvCxnSpPr>
          <p:spPr bwMode="auto">
            <a:xfrm flipV="1">
              <a:off x="5826" y="1578"/>
              <a:ext cx="0" cy="117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2" name="Line 1097"/>
            <p:cNvCxnSpPr/>
            <p:nvPr/>
          </p:nvCxnSpPr>
          <p:spPr bwMode="auto">
            <a:xfrm flipV="1">
              <a:off x="7008" y="1566"/>
              <a:ext cx="0" cy="117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3" name="Line 1098"/>
            <p:cNvCxnSpPr/>
            <p:nvPr/>
          </p:nvCxnSpPr>
          <p:spPr bwMode="auto">
            <a:xfrm>
              <a:off x="5820" y="1584"/>
              <a:ext cx="1188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4" name="Line 1099"/>
            <p:cNvCxnSpPr/>
            <p:nvPr/>
          </p:nvCxnSpPr>
          <p:spPr bwMode="auto">
            <a:xfrm>
              <a:off x="5820" y="1578"/>
              <a:ext cx="1188" cy="115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5" name="Oval 64"/>
            <p:cNvSpPr>
              <a:spLocks noChangeAspect="1" noChangeArrowheads="1"/>
            </p:cNvSpPr>
            <p:nvPr/>
          </p:nvSpPr>
          <p:spPr bwMode="auto">
            <a:xfrm>
              <a:off x="5778" y="2688"/>
              <a:ext cx="101" cy="101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6" name="Oval 65"/>
            <p:cNvSpPr>
              <a:spLocks noChangeAspect="1" noChangeArrowheads="1"/>
            </p:cNvSpPr>
            <p:nvPr/>
          </p:nvSpPr>
          <p:spPr bwMode="auto">
            <a:xfrm>
              <a:off x="6960" y="2694"/>
              <a:ext cx="101" cy="101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7" name="Oval 66"/>
            <p:cNvSpPr>
              <a:spLocks noChangeAspect="1" noChangeArrowheads="1"/>
            </p:cNvSpPr>
            <p:nvPr/>
          </p:nvSpPr>
          <p:spPr bwMode="auto">
            <a:xfrm>
              <a:off x="5778" y="1548"/>
              <a:ext cx="101" cy="101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8" name="Oval 67"/>
            <p:cNvSpPr>
              <a:spLocks noChangeAspect="1" noChangeArrowheads="1"/>
            </p:cNvSpPr>
            <p:nvPr/>
          </p:nvSpPr>
          <p:spPr bwMode="auto">
            <a:xfrm>
              <a:off x="6960" y="1542"/>
              <a:ext cx="101" cy="101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Oval 68"/>
            <p:cNvSpPr>
              <a:spLocks noChangeAspect="1" noChangeArrowheads="1"/>
            </p:cNvSpPr>
            <p:nvPr/>
          </p:nvSpPr>
          <p:spPr bwMode="auto">
            <a:xfrm>
              <a:off x="4626" y="2682"/>
              <a:ext cx="101" cy="101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70" name="Oval 69"/>
            <p:cNvSpPr>
              <a:spLocks noChangeAspect="1" noChangeArrowheads="1"/>
            </p:cNvSpPr>
            <p:nvPr/>
          </p:nvSpPr>
          <p:spPr bwMode="auto">
            <a:xfrm>
              <a:off x="8118" y="2688"/>
              <a:ext cx="101" cy="101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cxnSp>
          <p:nvCxnSpPr>
            <p:cNvPr id="71" name="Line 1106"/>
            <p:cNvCxnSpPr/>
            <p:nvPr/>
          </p:nvCxnSpPr>
          <p:spPr bwMode="auto">
            <a:xfrm>
              <a:off x="7128" y="1584"/>
              <a:ext cx="55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2" name="Line 1107"/>
            <p:cNvCxnSpPr/>
            <p:nvPr/>
          </p:nvCxnSpPr>
          <p:spPr bwMode="auto">
            <a:xfrm>
              <a:off x="7008" y="2898"/>
              <a:ext cx="0" cy="42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3" name="Text Box 1108"/>
            <p:cNvSpPr txBox="1">
              <a:spLocks noChangeArrowheads="1"/>
            </p:cNvSpPr>
            <p:nvPr/>
          </p:nvSpPr>
          <p:spPr bwMode="auto">
            <a:xfrm>
              <a:off x="6301" y="2748"/>
              <a:ext cx="362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12'</a:t>
              </a:r>
            </a:p>
          </p:txBody>
        </p:sp>
        <p:sp>
          <p:nvSpPr>
            <p:cNvPr id="74" name="Text Box 1109"/>
            <p:cNvSpPr txBox="1">
              <a:spLocks noChangeArrowheads="1"/>
            </p:cNvSpPr>
            <p:nvPr/>
          </p:nvSpPr>
          <p:spPr bwMode="auto">
            <a:xfrm>
              <a:off x="7381" y="2754"/>
              <a:ext cx="362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12'</a:t>
              </a:r>
            </a:p>
          </p:txBody>
        </p:sp>
        <p:sp>
          <p:nvSpPr>
            <p:cNvPr id="75" name="Text Box 1110"/>
            <p:cNvSpPr txBox="1">
              <a:spLocks noChangeArrowheads="1"/>
            </p:cNvSpPr>
            <p:nvPr/>
          </p:nvSpPr>
          <p:spPr bwMode="auto">
            <a:xfrm>
              <a:off x="4333" y="1968"/>
              <a:ext cx="260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9'</a:t>
              </a:r>
            </a:p>
          </p:txBody>
        </p:sp>
        <p:sp>
          <p:nvSpPr>
            <p:cNvPr id="76" name="Text Box 1111"/>
            <p:cNvSpPr txBox="1">
              <a:spLocks noChangeArrowheads="1"/>
            </p:cNvSpPr>
            <p:nvPr/>
          </p:nvSpPr>
          <p:spPr bwMode="auto">
            <a:xfrm>
              <a:off x="7651" y="1446"/>
              <a:ext cx="674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400 lb</a:t>
              </a:r>
            </a:p>
          </p:txBody>
        </p:sp>
        <p:sp>
          <p:nvSpPr>
            <p:cNvPr id="77" name="Text Box 1112"/>
            <p:cNvSpPr txBox="1">
              <a:spLocks noChangeArrowheads="1"/>
            </p:cNvSpPr>
            <p:nvPr/>
          </p:nvSpPr>
          <p:spPr bwMode="auto">
            <a:xfrm>
              <a:off x="6655" y="3312"/>
              <a:ext cx="771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1,200 lb</a:t>
              </a:r>
            </a:p>
          </p:txBody>
        </p:sp>
        <p:sp>
          <p:nvSpPr>
            <p:cNvPr id="78" name="AutoShape 1113"/>
            <p:cNvSpPr>
              <a:spLocks noChangeArrowheads="1"/>
            </p:cNvSpPr>
            <p:nvPr/>
          </p:nvSpPr>
          <p:spPr bwMode="auto">
            <a:xfrm>
              <a:off x="7992" y="2748"/>
              <a:ext cx="360" cy="240"/>
            </a:xfrm>
            <a:prstGeom prst="triangle">
              <a:avLst>
                <a:gd name="adj" fmla="val 50000"/>
              </a:avLst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79" name="AutoShape 1114"/>
            <p:cNvSpPr>
              <a:spLocks noChangeArrowheads="1"/>
            </p:cNvSpPr>
            <p:nvPr/>
          </p:nvSpPr>
          <p:spPr bwMode="auto">
            <a:xfrm>
              <a:off x="4494" y="2742"/>
              <a:ext cx="360" cy="240"/>
            </a:xfrm>
            <a:prstGeom prst="triangle">
              <a:avLst>
                <a:gd name="adj" fmla="val 50000"/>
              </a:avLst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80" name="Oval 79"/>
            <p:cNvSpPr>
              <a:spLocks noChangeAspect="1" noChangeArrowheads="1"/>
            </p:cNvSpPr>
            <p:nvPr/>
          </p:nvSpPr>
          <p:spPr bwMode="auto">
            <a:xfrm>
              <a:off x="7974" y="2994"/>
              <a:ext cx="101" cy="101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81" name="Oval 80"/>
            <p:cNvSpPr>
              <a:spLocks noChangeAspect="1" noChangeArrowheads="1"/>
            </p:cNvSpPr>
            <p:nvPr/>
          </p:nvSpPr>
          <p:spPr bwMode="auto">
            <a:xfrm>
              <a:off x="8118" y="2994"/>
              <a:ext cx="101" cy="101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82" name="Oval 81"/>
            <p:cNvSpPr>
              <a:spLocks noChangeAspect="1" noChangeArrowheads="1"/>
            </p:cNvSpPr>
            <p:nvPr/>
          </p:nvSpPr>
          <p:spPr bwMode="auto">
            <a:xfrm>
              <a:off x="8268" y="3000"/>
              <a:ext cx="101" cy="101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cxnSp>
          <p:nvCxnSpPr>
            <p:cNvPr id="83" name="Line 1118"/>
            <p:cNvCxnSpPr/>
            <p:nvPr/>
          </p:nvCxnSpPr>
          <p:spPr bwMode="auto">
            <a:xfrm flipH="1">
              <a:off x="4392" y="2976"/>
              <a:ext cx="108" cy="12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4" name="Line 1119"/>
            <p:cNvCxnSpPr/>
            <p:nvPr/>
          </p:nvCxnSpPr>
          <p:spPr bwMode="auto">
            <a:xfrm flipH="1">
              <a:off x="4481" y="2976"/>
              <a:ext cx="108" cy="12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5" name="Line 1120"/>
            <p:cNvCxnSpPr/>
            <p:nvPr/>
          </p:nvCxnSpPr>
          <p:spPr bwMode="auto">
            <a:xfrm flipH="1">
              <a:off x="4569" y="2976"/>
              <a:ext cx="108" cy="12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6" name="Line 1121"/>
            <p:cNvCxnSpPr/>
            <p:nvPr/>
          </p:nvCxnSpPr>
          <p:spPr bwMode="auto">
            <a:xfrm flipH="1">
              <a:off x="4658" y="2976"/>
              <a:ext cx="108" cy="12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7" name="Line 1122"/>
            <p:cNvCxnSpPr/>
            <p:nvPr/>
          </p:nvCxnSpPr>
          <p:spPr bwMode="auto">
            <a:xfrm flipH="1">
              <a:off x="4746" y="2976"/>
              <a:ext cx="108" cy="12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8" name="Line 1123"/>
            <p:cNvCxnSpPr/>
            <p:nvPr/>
          </p:nvCxnSpPr>
          <p:spPr bwMode="auto">
            <a:xfrm flipH="1">
              <a:off x="4494" y="1584"/>
              <a:ext cx="118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9" name="Line 1124"/>
            <p:cNvCxnSpPr/>
            <p:nvPr/>
          </p:nvCxnSpPr>
          <p:spPr bwMode="auto">
            <a:xfrm>
              <a:off x="4578" y="1584"/>
              <a:ext cx="0" cy="114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sm" len="med"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0" name="Text Box 1125"/>
            <p:cNvSpPr txBox="1">
              <a:spLocks noChangeArrowheads="1"/>
            </p:cNvSpPr>
            <p:nvPr/>
          </p:nvSpPr>
          <p:spPr bwMode="auto">
            <a:xfrm>
              <a:off x="8131" y="1914"/>
              <a:ext cx="1718" cy="5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Material: Steel rod</a:t>
              </a:r>
            </a:p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Diameter: 2"</a:t>
              </a:r>
            </a:p>
          </p:txBody>
        </p:sp>
        <p:cxnSp>
          <p:nvCxnSpPr>
            <p:cNvPr id="91" name="Line 1126"/>
            <p:cNvCxnSpPr/>
            <p:nvPr/>
          </p:nvCxnSpPr>
          <p:spPr bwMode="auto">
            <a:xfrm flipH="1">
              <a:off x="7902" y="3114"/>
              <a:ext cx="108" cy="12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2" name="Line 1127"/>
            <p:cNvCxnSpPr/>
            <p:nvPr/>
          </p:nvCxnSpPr>
          <p:spPr bwMode="auto">
            <a:xfrm flipH="1">
              <a:off x="7991" y="3114"/>
              <a:ext cx="108" cy="12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3" name="Line 1128"/>
            <p:cNvCxnSpPr/>
            <p:nvPr/>
          </p:nvCxnSpPr>
          <p:spPr bwMode="auto">
            <a:xfrm flipH="1">
              <a:off x="8079" y="3114"/>
              <a:ext cx="108" cy="12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4" name="Line 1129"/>
            <p:cNvCxnSpPr/>
            <p:nvPr/>
          </p:nvCxnSpPr>
          <p:spPr bwMode="auto">
            <a:xfrm flipH="1">
              <a:off x="8168" y="3114"/>
              <a:ext cx="108" cy="12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5" name="Line 1130"/>
            <p:cNvCxnSpPr/>
            <p:nvPr/>
          </p:nvCxnSpPr>
          <p:spPr bwMode="auto">
            <a:xfrm flipH="1">
              <a:off x="8256" y="3114"/>
              <a:ext cx="108" cy="12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6" name="Line 1131"/>
            <p:cNvCxnSpPr/>
            <p:nvPr/>
          </p:nvCxnSpPr>
          <p:spPr bwMode="auto">
            <a:xfrm>
              <a:off x="7854" y="3108"/>
              <a:ext cx="6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97" name="Group 96"/>
          <p:cNvGrpSpPr>
            <a:grpSpLocks/>
          </p:cNvGrpSpPr>
          <p:nvPr/>
        </p:nvGrpSpPr>
        <p:grpSpPr bwMode="auto">
          <a:xfrm>
            <a:off x="1706562" y="3965891"/>
            <a:ext cx="3309620" cy="1920240"/>
            <a:chOff x="1440" y="1701"/>
            <a:chExt cx="5212" cy="3024"/>
          </a:xfrm>
        </p:grpSpPr>
        <p:sp>
          <p:nvSpPr>
            <p:cNvPr id="98" name="Text Box 3819"/>
            <p:cNvSpPr txBox="1">
              <a:spLocks noChangeArrowheads="1"/>
            </p:cNvSpPr>
            <p:nvPr/>
          </p:nvSpPr>
          <p:spPr bwMode="auto">
            <a:xfrm>
              <a:off x="3495" y="1701"/>
              <a:ext cx="284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0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Y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99" name="Line 3820"/>
            <p:cNvCxnSpPr/>
            <p:nvPr/>
          </p:nvCxnSpPr>
          <p:spPr bwMode="auto">
            <a:xfrm flipH="1">
              <a:off x="3593" y="2036"/>
              <a:ext cx="774" cy="230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0" name="Line 3821"/>
            <p:cNvCxnSpPr/>
            <p:nvPr/>
          </p:nvCxnSpPr>
          <p:spPr bwMode="auto">
            <a:xfrm>
              <a:off x="4367" y="2036"/>
              <a:ext cx="1024" cy="138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1" name="Line 3822"/>
            <p:cNvCxnSpPr/>
            <p:nvPr/>
          </p:nvCxnSpPr>
          <p:spPr bwMode="auto">
            <a:xfrm flipH="1">
              <a:off x="2887" y="2036"/>
              <a:ext cx="1480" cy="152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2" name="Line 3823"/>
            <p:cNvCxnSpPr/>
            <p:nvPr/>
          </p:nvCxnSpPr>
          <p:spPr bwMode="auto">
            <a:xfrm>
              <a:off x="2333" y="3386"/>
              <a:ext cx="2736" cy="73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" name="Line 3824"/>
            <p:cNvCxnSpPr/>
            <p:nvPr/>
          </p:nvCxnSpPr>
          <p:spPr bwMode="auto">
            <a:xfrm flipH="1">
              <a:off x="3045" y="4354"/>
              <a:ext cx="533" cy="33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4" name="Line 3825"/>
            <p:cNvCxnSpPr/>
            <p:nvPr/>
          </p:nvCxnSpPr>
          <p:spPr bwMode="auto">
            <a:xfrm>
              <a:off x="3756" y="2966"/>
              <a:ext cx="2761" cy="74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5" name="Line 3826"/>
            <p:cNvCxnSpPr/>
            <p:nvPr/>
          </p:nvCxnSpPr>
          <p:spPr bwMode="auto">
            <a:xfrm flipH="1">
              <a:off x="1680" y="2974"/>
              <a:ext cx="2093" cy="13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6" name="Line 3827"/>
            <p:cNvCxnSpPr/>
            <p:nvPr/>
          </p:nvCxnSpPr>
          <p:spPr bwMode="auto">
            <a:xfrm>
              <a:off x="2190" y="3964"/>
              <a:ext cx="2832" cy="76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7" name="Line 3828"/>
            <p:cNvCxnSpPr/>
            <p:nvPr/>
          </p:nvCxnSpPr>
          <p:spPr bwMode="auto">
            <a:xfrm flipV="1">
              <a:off x="3773" y="1729"/>
              <a:ext cx="0" cy="123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8" name="Line 3829"/>
            <p:cNvCxnSpPr/>
            <p:nvPr/>
          </p:nvCxnSpPr>
          <p:spPr bwMode="auto">
            <a:xfrm>
              <a:off x="4463" y="2058"/>
              <a:ext cx="725" cy="19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9" name="Line 3830"/>
            <p:cNvCxnSpPr/>
            <p:nvPr/>
          </p:nvCxnSpPr>
          <p:spPr bwMode="auto">
            <a:xfrm flipV="1">
              <a:off x="4678" y="2126"/>
              <a:ext cx="0" cy="189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sm" len="med"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0" name="Line 3831"/>
            <p:cNvCxnSpPr/>
            <p:nvPr/>
          </p:nvCxnSpPr>
          <p:spPr bwMode="auto">
            <a:xfrm flipH="1">
              <a:off x="4888" y="3528"/>
              <a:ext cx="870" cy="54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sm" len="med"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1" name="Line 3832"/>
            <p:cNvCxnSpPr/>
            <p:nvPr/>
          </p:nvCxnSpPr>
          <p:spPr bwMode="auto">
            <a:xfrm flipH="1">
              <a:off x="4670" y="3641"/>
              <a:ext cx="1588" cy="99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sm" len="med"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2" name="Line 3833"/>
            <p:cNvCxnSpPr/>
            <p:nvPr/>
          </p:nvCxnSpPr>
          <p:spPr bwMode="auto">
            <a:xfrm>
              <a:off x="1927" y="4137"/>
              <a:ext cx="1399" cy="37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sm" len="med"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3" name="Text Box 3834"/>
            <p:cNvSpPr txBox="1">
              <a:spLocks noChangeArrowheads="1"/>
            </p:cNvSpPr>
            <p:nvPr/>
          </p:nvSpPr>
          <p:spPr bwMode="auto">
            <a:xfrm>
              <a:off x="6368" y="3434"/>
              <a:ext cx="284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0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X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14" name="Text Box 3835"/>
            <p:cNvSpPr txBox="1">
              <a:spLocks noChangeArrowheads="1"/>
            </p:cNvSpPr>
            <p:nvPr/>
          </p:nvSpPr>
          <p:spPr bwMode="auto">
            <a:xfrm>
              <a:off x="1440" y="4191"/>
              <a:ext cx="284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0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Z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15" name="Text Box 3836"/>
            <p:cNvSpPr txBox="1">
              <a:spLocks noChangeArrowheads="1"/>
            </p:cNvSpPr>
            <p:nvPr/>
          </p:nvSpPr>
          <p:spPr bwMode="auto">
            <a:xfrm>
              <a:off x="5090" y="2153"/>
              <a:ext cx="614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8 kN</a:t>
              </a:r>
              <a:endPara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16" name="Text Box 3837"/>
            <p:cNvSpPr txBox="1">
              <a:spLocks noChangeArrowheads="1"/>
            </p:cNvSpPr>
            <p:nvPr/>
          </p:nvSpPr>
          <p:spPr bwMode="auto">
            <a:xfrm>
              <a:off x="5203" y="3637"/>
              <a:ext cx="336" cy="2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3 m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17" name="Text Box 3838"/>
            <p:cNvSpPr txBox="1">
              <a:spLocks noChangeArrowheads="1"/>
            </p:cNvSpPr>
            <p:nvPr/>
          </p:nvSpPr>
          <p:spPr bwMode="auto">
            <a:xfrm>
              <a:off x="5279" y="4026"/>
              <a:ext cx="336" cy="2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6 m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18" name="Text Box 3839"/>
            <p:cNvSpPr txBox="1">
              <a:spLocks noChangeArrowheads="1"/>
            </p:cNvSpPr>
            <p:nvPr/>
          </p:nvSpPr>
          <p:spPr bwMode="auto">
            <a:xfrm>
              <a:off x="2474" y="4214"/>
              <a:ext cx="336" cy="2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5 m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19" name="Text Box 3840"/>
            <p:cNvSpPr txBox="1">
              <a:spLocks noChangeArrowheads="1"/>
            </p:cNvSpPr>
            <p:nvPr/>
          </p:nvSpPr>
          <p:spPr bwMode="auto">
            <a:xfrm>
              <a:off x="4508" y="2999"/>
              <a:ext cx="336" cy="2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6 m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20" name="Text Box 3841"/>
            <p:cNvSpPr txBox="1">
              <a:spLocks noChangeArrowheads="1"/>
            </p:cNvSpPr>
            <p:nvPr/>
          </p:nvSpPr>
          <p:spPr bwMode="auto">
            <a:xfrm>
              <a:off x="4163" y="1709"/>
              <a:ext cx="284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21" name="Text Box 3842"/>
            <p:cNvSpPr txBox="1">
              <a:spLocks noChangeArrowheads="1"/>
            </p:cNvSpPr>
            <p:nvPr/>
          </p:nvSpPr>
          <p:spPr bwMode="auto">
            <a:xfrm>
              <a:off x="2738" y="3602"/>
              <a:ext cx="284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22" name="Text Box 3843"/>
            <p:cNvSpPr txBox="1">
              <a:spLocks noChangeArrowheads="1"/>
            </p:cNvSpPr>
            <p:nvPr/>
          </p:nvSpPr>
          <p:spPr bwMode="auto">
            <a:xfrm>
              <a:off x="5445" y="3178"/>
              <a:ext cx="284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3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23" name="Text Box 3844"/>
            <p:cNvSpPr txBox="1">
              <a:spLocks noChangeArrowheads="1"/>
            </p:cNvSpPr>
            <p:nvPr/>
          </p:nvSpPr>
          <p:spPr bwMode="auto">
            <a:xfrm>
              <a:off x="3332" y="4031"/>
              <a:ext cx="284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4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24" name="Rectangle 123" descr="Dark upward diagonal"/>
            <p:cNvSpPr>
              <a:spLocks noChangeArrowheads="1"/>
            </p:cNvSpPr>
            <p:nvPr/>
          </p:nvSpPr>
          <p:spPr bwMode="auto">
            <a:xfrm>
              <a:off x="1612" y="1804"/>
              <a:ext cx="413" cy="413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25" name="Text Box 3846"/>
            <p:cNvSpPr txBox="1">
              <a:spLocks noChangeArrowheads="1"/>
            </p:cNvSpPr>
            <p:nvPr/>
          </p:nvSpPr>
          <p:spPr bwMode="auto">
            <a:xfrm>
              <a:off x="2033" y="1882"/>
              <a:ext cx="284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0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b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26" name="Text Box 3847"/>
            <p:cNvSpPr txBox="1">
              <a:spLocks noChangeArrowheads="1"/>
            </p:cNvSpPr>
            <p:nvPr/>
          </p:nvSpPr>
          <p:spPr bwMode="auto">
            <a:xfrm>
              <a:off x="1669" y="2215"/>
              <a:ext cx="284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0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a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27" name="Text Box 3848"/>
            <p:cNvSpPr txBox="1">
              <a:spLocks noChangeArrowheads="1"/>
            </p:cNvSpPr>
            <p:nvPr/>
          </p:nvSpPr>
          <p:spPr bwMode="auto">
            <a:xfrm>
              <a:off x="1504" y="2612"/>
              <a:ext cx="1146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0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a</a:t>
              </a:r>
              <a:r>
                <a:rPr lang="en-US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= </a:t>
              </a:r>
              <a:r>
                <a:rPr lang="en-US" sz="10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b</a:t>
              </a:r>
              <a:r>
                <a:rPr lang="en-US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= 10 cm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128" name="AutoShape 3849"/>
            <p:cNvCxnSpPr>
              <a:cxnSpLocks noChangeShapeType="1"/>
            </p:cNvCxnSpPr>
            <p:nvPr/>
          </p:nvCxnSpPr>
          <p:spPr bwMode="auto">
            <a:xfrm>
              <a:off x="4376" y="2036"/>
              <a:ext cx="0" cy="187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9" name="AutoShape 3850"/>
            <p:cNvCxnSpPr>
              <a:cxnSpLocks noChangeShapeType="1"/>
            </p:cNvCxnSpPr>
            <p:nvPr/>
          </p:nvCxnSpPr>
          <p:spPr bwMode="auto">
            <a:xfrm flipV="1">
              <a:off x="3593" y="3416"/>
              <a:ext cx="1798" cy="92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0" name="Freeform 129"/>
            <p:cNvSpPr>
              <a:spLocks/>
            </p:cNvSpPr>
            <p:nvPr/>
          </p:nvSpPr>
          <p:spPr bwMode="auto">
            <a:xfrm>
              <a:off x="4376" y="3758"/>
              <a:ext cx="132" cy="107"/>
            </a:xfrm>
            <a:custGeom>
              <a:avLst/>
              <a:gdLst>
                <a:gd name="T0" fmla="*/ 0 w 132"/>
                <a:gd name="T1" fmla="*/ 37 h 107"/>
                <a:gd name="T2" fmla="*/ 132 w 132"/>
                <a:gd name="T3" fmla="*/ 0 h 107"/>
                <a:gd name="T4" fmla="*/ 132 w 132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2" h="107">
                  <a:moveTo>
                    <a:pt x="0" y="37"/>
                  </a:moveTo>
                  <a:lnTo>
                    <a:pt x="132" y="0"/>
                  </a:lnTo>
                  <a:lnTo>
                    <a:pt x="132" y="107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31" name="Freeform 130"/>
            <p:cNvSpPr>
              <a:spLocks/>
            </p:cNvSpPr>
            <p:nvPr/>
          </p:nvSpPr>
          <p:spPr bwMode="auto">
            <a:xfrm>
              <a:off x="4230" y="3790"/>
              <a:ext cx="144" cy="115"/>
            </a:xfrm>
            <a:custGeom>
              <a:avLst/>
              <a:gdLst>
                <a:gd name="T0" fmla="*/ 146 w 146"/>
                <a:gd name="T1" fmla="*/ 0 h 142"/>
                <a:gd name="T2" fmla="*/ 0 w 146"/>
                <a:gd name="T3" fmla="*/ 0 h 142"/>
                <a:gd name="T4" fmla="*/ 0 w 146"/>
                <a:gd name="T5" fmla="*/ 14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6" h="142">
                  <a:moveTo>
                    <a:pt x="146" y="0"/>
                  </a:moveTo>
                  <a:lnTo>
                    <a:pt x="0" y="0"/>
                  </a:lnTo>
                  <a:lnTo>
                    <a:pt x="0" y="142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32" name="Oval 131"/>
            <p:cNvSpPr>
              <a:spLocks noChangeAspect="1" noChangeArrowheads="1"/>
            </p:cNvSpPr>
            <p:nvPr/>
          </p:nvSpPr>
          <p:spPr bwMode="auto">
            <a:xfrm>
              <a:off x="4190" y="1721"/>
              <a:ext cx="230" cy="230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33" name="Oval 132"/>
            <p:cNvSpPr>
              <a:spLocks noChangeAspect="1" noChangeArrowheads="1"/>
            </p:cNvSpPr>
            <p:nvPr/>
          </p:nvSpPr>
          <p:spPr bwMode="auto">
            <a:xfrm>
              <a:off x="3363" y="4024"/>
              <a:ext cx="230" cy="230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34" name="Oval 133"/>
            <p:cNvSpPr>
              <a:spLocks noChangeAspect="1" noChangeArrowheads="1"/>
            </p:cNvSpPr>
            <p:nvPr/>
          </p:nvSpPr>
          <p:spPr bwMode="auto">
            <a:xfrm>
              <a:off x="2762" y="3602"/>
              <a:ext cx="230" cy="230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35" name="Oval 134"/>
            <p:cNvSpPr>
              <a:spLocks noChangeAspect="1" noChangeArrowheads="1"/>
            </p:cNvSpPr>
            <p:nvPr/>
          </p:nvSpPr>
          <p:spPr bwMode="auto">
            <a:xfrm>
              <a:off x="5474" y="3186"/>
              <a:ext cx="230" cy="230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136" name="Group 135"/>
          <p:cNvGrpSpPr>
            <a:grpSpLocks/>
          </p:cNvGrpSpPr>
          <p:nvPr/>
        </p:nvGrpSpPr>
        <p:grpSpPr bwMode="auto">
          <a:xfrm>
            <a:off x="2069782" y="6447151"/>
            <a:ext cx="2654300" cy="1551305"/>
            <a:chOff x="7181" y="7670"/>
            <a:chExt cx="4180" cy="2443"/>
          </a:xfrm>
        </p:grpSpPr>
        <p:grpSp>
          <p:nvGrpSpPr>
            <p:cNvPr id="137" name="Group 136"/>
            <p:cNvGrpSpPr>
              <a:grpSpLocks/>
            </p:cNvGrpSpPr>
            <p:nvPr/>
          </p:nvGrpSpPr>
          <p:grpSpPr bwMode="auto">
            <a:xfrm>
              <a:off x="8380" y="8216"/>
              <a:ext cx="290" cy="281"/>
              <a:chOff x="5033" y="4998"/>
              <a:chExt cx="290" cy="281"/>
            </a:xfrm>
          </p:grpSpPr>
          <p:sp>
            <p:nvSpPr>
              <p:cNvPr id="184" name="Oval 183"/>
              <p:cNvSpPr>
                <a:spLocks noChangeArrowheads="1"/>
              </p:cNvSpPr>
              <p:nvPr/>
            </p:nvSpPr>
            <p:spPr bwMode="auto">
              <a:xfrm>
                <a:off x="5033" y="5002"/>
                <a:ext cx="277" cy="27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185" name="Text Box 1013"/>
              <p:cNvSpPr txBox="1">
                <a:spLocks noChangeArrowheads="1"/>
              </p:cNvSpPr>
              <p:nvPr/>
            </p:nvSpPr>
            <p:spPr bwMode="auto">
              <a:xfrm>
                <a:off x="5038" y="4998"/>
                <a:ext cx="285" cy="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1</a:t>
                </a:r>
              </a:p>
            </p:txBody>
          </p:sp>
        </p:grpSp>
        <p:grpSp>
          <p:nvGrpSpPr>
            <p:cNvPr id="138" name="Group 137"/>
            <p:cNvGrpSpPr>
              <a:grpSpLocks/>
            </p:cNvGrpSpPr>
            <p:nvPr/>
          </p:nvGrpSpPr>
          <p:grpSpPr bwMode="auto">
            <a:xfrm>
              <a:off x="8410" y="9806"/>
              <a:ext cx="290" cy="281"/>
              <a:chOff x="5033" y="4998"/>
              <a:chExt cx="290" cy="281"/>
            </a:xfrm>
          </p:grpSpPr>
          <p:sp>
            <p:nvSpPr>
              <p:cNvPr id="182" name="Oval 181"/>
              <p:cNvSpPr>
                <a:spLocks noChangeArrowheads="1"/>
              </p:cNvSpPr>
              <p:nvPr/>
            </p:nvSpPr>
            <p:spPr bwMode="auto">
              <a:xfrm>
                <a:off x="5033" y="5002"/>
                <a:ext cx="277" cy="27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183" name="Text Box 1016"/>
              <p:cNvSpPr txBox="1">
                <a:spLocks noChangeArrowheads="1"/>
              </p:cNvSpPr>
              <p:nvPr/>
            </p:nvSpPr>
            <p:spPr bwMode="auto">
              <a:xfrm>
                <a:off x="5038" y="4998"/>
                <a:ext cx="285" cy="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</a:t>
                </a:r>
              </a:p>
            </p:txBody>
          </p:sp>
        </p:grpSp>
        <p:grpSp>
          <p:nvGrpSpPr>
            <p:cNvPr id="139" name="Group 138"/>
            <p:cNvGrpSpPr>
              <a:grpSpLocks/>
            </p:cNvGrpSpPr>
            <p:nvPr/>
          </p:nvGrpSpPr>
          <p:grpSpPr bwMode="auto">
            <a:xfrm>
              <a:off x="9780" y="9650"/>
              <a:ext cx="290" cy="277"/>
              <a:chOff x="5033" y="5002"/>
              <a:chExt cx="290" cy="277"/>
            </a:xfrm>
          </p:grpSpPr>
          <p:sp>
            <p:nvSpPr>
              <p:cNvPr id="180" name="Oval 179"/>
              <p:cNvSpPr>
                <a:spLocks noChangeArrowheads="1"/>
              </p:cNvSpPr>
              <p:nvPr/>
            </p:nvSpPr>
            <p:spPr bwMode="auto">
              <a:xfrm>
                <a:off x="5033" y="5002"/>
                <a:ext cx="277" cy="27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181" name="Text Box 1019"/>
              <p:cNvSpPr txBox="1">
                <a:spLocks noChangeArrowheads="1"/>
              </p:cNvSpPr>
              <p:nvPr/>
            </p:nvSpPr>
            <p:spPr bwMode="auto">
              <a:xfrm>
                <a:off x="5038" y="5006"/>
                <a:ext cx="285" cy="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3</a:t>
                </a:r>
              </a:p>
            </p:txBody>
          </p:sp>
        </p:grpSp>
        <p:sp>
          <p:nvSpPr>
            <p:cNvPr id="140" name="Text Box 1020"/>
            <p:cNvSpPr txBox="1">
              <a:spLocks noChangeArrowheads="1"/>
            </p:cNvSpPr>
            <p:nvPr/>
          </p:nvSpPr>
          <p:spPr bwMode="auto">
            <a:xfrm>
              <a:off x="9341" y="9118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141" name="Text Box 1021"/>
            <p:cNvSpPr txBox="1">
              <a:spLocks noChangeArrowheads="1"/>
            </p:cNvSpPr>
            <p:nvPr/>
          </p:nvSpPr>
          <p:spPr bwMode="auto">
            <a:xfrm>
              <a:off x="7711" y="8158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x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42" name="Text Box 1022"/>
            <p:cNvSpPr txBox="1">
              <a:spLocks noChangeArrowheads="1"/>
            </p:cNvSpPr>
            <p:nvPr/>
          </p:nvSpPr>
          <p:spPr bwMode="auto">
            <a:xfrm>
              <a:off x="7181" y="7898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y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143" name="Line 1023"/>
            <p:cNvCxnSpPr/>
            <p:nvPr/>
          </p:nvCxnSpPr>
          <p:spPr bwMode="auto">
            <a:xfrm>
              <a:off x="10907" y="8956"/>
              <a:ext cx="0" cy="53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4" name="Text Box 1024"/>
            <p:cNvSpPr txBox="1">
              <a:spLocks noChangeArrowheads="1"/>
            </p:cNvSpPr>
            <p:nvPr/>
          </p:nvSpPr>
          <p:spPr bwMode="auto">
            <a:xfrm>
              <a:off x="10431" y="9488"/>
              <a:ext cx="9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10,000 N</a:t>
              </a:r>
            </a:p>
          </p:txBody>
        </p:sp>
        <p:sp>
          <p:nvSpPr>
            <p:cNvPr id="145" name="Text Box 1025"/>
            <p:cNvSpPr txBox="1">
              <a:spLocks noChangeArrowheads="1"/>
            </p:cNvSpPr>
            <p:nvPr/>
          </p:nvSpPr>
          <p:spPr bwMode="auto">
            <a:xfrm>
              <a:off x="10081" y="8808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146" name="Text Box 1026"/>
            <p:cNvSpPr txBox="1">
              <a:spLocks noChangeArrowheads="1"/>
            </p:cNvSpPr>
            <p:nvPr/>
          </p:nvSpPr>
          <p:spPr bwMode="auto">
            <a:xfrm>
              <a:off x="10151" y="9298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3</a:t>
              </a:r>
            </a:p>
          </p:txBody>
        </p:sp>
        <p:grpSp>
          <p:nvGrpSpPr>
            <p:cNvPr id="147" name="Group 146"/>
            <p:cNvGrpSpPr>
              <a:grpSpLocks/>
            </p:cNvGrpSpPr>
            <p:nvPr/>
          </p:nvGrpSpPr>
          <p:grpSpPr bwMode="auto">
            <a:xfrm>
              <a:off x="11007" y="8730"/>
              <a:ext cx="285" cy="277"/>
              <a:chOff x="5030" y="5002"/>
              <a:chExt cx="285" cy="277"/>
            </a:xfrm>
          </p:grpSpPr>
          <p:sp>
            <p:nvSpPr>
              <p:cNvPr id="178" name="Oval 177"/>
              <p:cNvSpPr>
                <a:spLocks noChangeArrowheads="1"/>
              </p:cNvSpPr>
              <p:nvPr/>
            </p:nvSpPr>
            <p:spPr bwMode="auto">
              <a:xfrm>
                <a:off x="5033" y="5002"/>
                <a:ext cx="277" cy="27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179" name="Text Box 1029"/>
              <p:cNvSpPr txBox="1">
                <a:spLocks noChangeArrowheads="1"/>
              </p:cNvSpPr>
              <p:nvPr/>
            </p:nvSpPr>
            <p:spPr bwMode="auto">
              <a:xfrm>
                <a:off x="5030" y="5006"/>
                <a:ext cx="285" cy="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5</a:t>
                </a:r>
              </a:p>
            </p:txBody>
          </p:sp>
        </p:grpSp>
        <p:grpSp>
          <p:nvGrpSpPr>
            <p:cNvPr id="148" name="Group 147"/>
            <p:cNvGrpSpPr>
              <a:grpSpLocks/>
            </p:cNvGrpSpPr>
            <p:nvPr/>
          </p:nvGrpSpPr>
          <p:grpSpPr bwMode="auto">
            <a:xfrm>
              <a:off x="9707" y="8830"/>
              <a:ext cx="285" cy="277"/>
              <a:chOff x="5030" y="5002"/>
              <a:chExt cx="285" cy="277"/>
            </a:xfrm>
          </p:grpSpPr>
          <p:sp>
            <p:nvSpPr>
              <p:cNvPr id="176" name="Oval 175"/>
              <p:cNvSpPr>
                <a:spLocks noChangeArrowheads="1"/>
              </p:cNvSpPr>
              <p:nvPr/>
            </p:nvSpPr>
            <p:spPr bwMode="auto">
              <a:xfrm>
                <a:off x="5033" y="5002"/>
                <a:ext cx="277" cy="27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177" name="Text Box 1032"/>
              <p:cNvSpPr txBox="1">
                <a:spLocks noChangeArrowheads="1"/>
              </p:cNvSpPr>
              <p:nvPr/>
            </p:nvSpPr>
            <p:spPr bwMode="auto">
              <a:xfrm>
                <a:off x="5030" y="5014"/>
                <a:ext cx="285" cy="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4</a:t>
                </a:r>
              </a:p>
            </p:txBody>
          </p:sp>
        </p:grpSp>
        <p:grpSp>
          <p:nvGrpSpPr>
            <p:cNvPr id="149" name="Group 148"/>
            <p:cNvGrpSpPr>
              <a:grpSpLocks/>
            </p:cNvGrpSpPr>
            <p:nvPr/>
          </p:nvGrpSpPr>
          <p:grpSpPr bwMode="auto">
            <a:xfrm rot="5400000">
              <a:off x="8172" y="8431"/>
              <a:ext cx="376" cy="349"/>
              <a:chOff x="8171" y="8290"/>
              <a:chExt cx="376" cy="349"/>
            </a:xfrm>
          </p:grpSpPr>
          <p:sp>
            <p:nvSpPr>
              <p:cNvPr id="174" name="Rectangle 173" descr="Dark upward diagonal"/>
              <p:cNvSpPr>
                <a:spLocks noChangeArrowheads="1"/>
              </p:cNvSpPr>
              <p:nvPr/>
            </p:nvSpPr>
            <p:spPr bwMode="auto">
              <a:xfrm>
                <a:off x="8171" y="8465"/>
                <a:ext cx="376" cy="174"/>
              </a:xfrm>
              <a:prstGeom prst="rect">
                <a:avLst/>
              </a:prstGeom>
              <a:pattFill prst="dk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175" name="AutoShape 1035"/>
              <p:cNvSpPr>
                <a:spLocks noChangeArrowheads="1"/>
              </p:cNvSpPr>
              <p:nvPr/>
            </p:nvSpPr>
            <p:spPr bwMode="auto">
              <a:xfrm>
                <a:off x="8226" y="8290"/>
                <a:ext cx="275" cy="174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</p:grpSp>
        <p:grpSp>
          <p:nvGrpSpPr>
            <p:cNvPr id="150" name="Group 149"/>
            <p:cNvGrpSpPr>
              <a:grpSpLocks/>
            </p:cNvGrpSpPr>
            <p:nvPr/>
          </p:nvGrpSpPr>
          <p:grpSpPr bwMode="auto">
            <a:xfrm rot="5400000">
              <a:off x="8172" y="9584"/>
              <a:ext cx="376" cy="349"/>
              <a:chOff x="8171" y="8290"/>
              <a:chExt cx="376" cy="349"/>
            </a:xfrm>
          </p:grpSpPr>
          <p:sp>
            <p:nvSpPr>
              <p:cNvPr id="172" name="Rectangle 171" descr="Dark upward diagonal"/>
              <p:cNvSpPr>
                <a:spLocks noChangeArrowheads="1"/>
              </p:cNvSpPr>
              <p:nvPr/>
            </p:nvSpPr>
            <p:spPr bwMode="auto">
              <a:xfrm>
                <a:off x="8171" y="8465"/>
                <a:ext cx="376" cy="174"/>
              </a:xfrm>
              <a:prstGeom prst="rect">
                <a:avLst/>
              </a:prstGeom>
              <a:pattFill prst="dk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173" name="AutoShape 1038"/>
              <p:cNvSpPr>
                <a:spLocks noChangeArrowheads="1"/>
              </p:cNvSpPr>
              <p:nvPr/>
            </p:nvSpPr>
            <p:spPr bwMode="auto">
              <a:xfrm>
                <a:off x="8226" y="8290"/>
                <a:ext cx="275" cy="174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</p:grpSp>
        <p:grpSp>
          <p:nvGrpSpPr>
            <p:cNvPr id="151" name="Group 150"/>
            <p:cNvGrpSpPr>
              <a:grpSpLocks/>
            </p:cNvGrpSpPr>
            <p:nvPr/>
          </p:nvGrpSpPr>
          <p:grpSpPr bwMode="auto">
            <a:xfrm>
              <a:off x="9471" y="9764"/>
              <a:ext cx="376" cy="349"/>
              <a:chOff x="9701" y="9660"/>
              <a:chExt cx="376" cy="349"/>
            </a:xfrm>
          </p:grpSpPr>
          <p:sp>
            <p:nvSpPr>
              <p:cNvPr id="170" name="Rectangle 169" descr="Dark upward diagonal"/>
              <p:cNvSpPr>
                <a:spLocks noChangeArrowheads="1"/>
              </p:cNvSpPr>
              <p:nvPr/>
            </p:nvSpPr>
            <p:spPr bwMode="auto">
              <a:xfrm>
                <a:off x="9701" y="9835"/>
                <a:ext cx="376" cy="174"/>
              </a:xfrm>
              <a:prstGeom prst="rect">
                <a:avLst/>
              </a:prstGeom>
              <a:pattFill prst="dk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171" name="AutoShape 1041"/>
              <p:cNvSpPr>
                <a:spLocks noChangeArrowheads="1"/>
              </p:cNvSpPr>
              <p:nvPr/>
            </p:nvSpPr>
            <p:spPr bwMode="auto">
              <a:xfrm>
                <a:off x="9756" y="9660"/>
                <a:ext cx="275" cy="174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</p:grpSp>
        <p:sp>
          <p:nvSpPr>
            <p:cNvPr id="152" name="Rectangle 151"/>
            <p:cNvSpPr>
              <a:spLocks noChangeArrowheads="1"/>
            </p:cNvSpPr>
            <p:nvPr/>
          </p:nvSpPr>
          <p:spPr bwMode="auto">
            <a:xfrm>
              <a:off x="8520" y="8610"/>
              <a:ext cx="1150" cy="115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53" name="Rectangle 152"/>
            <p:cNvSpPr>
              <a:spLocks noChangeArrowheads="1"/>
            </p:cNvSpPr>
            <p:nvPr/>
          </p:nvSpPr>
          <p:spPr bwMode="auto">
            <a:xfrm>
              <a:off x="9790" y="7680"/>
              <a:ext cx="1150" cy="115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cxnSp>
          <p:nvCxnSpPr>
            <p:cNvPr id="154" name="Line 1044"/>
            <p:cNvCxnSpPr/>
            <p:nvPr/>
          </p:nvCxnSpPr>
          <p:spPr bwMode="auto">
            <a:xfrm flipV="1">
              <a:off x="8530" y="7690"/>
              <a:ext cx="1270" cy="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5" name="Line 1045"/>
            <p:cNvCxnSpPr/>
            <p:nvPr/>
          </p:nvCxnSpPr>
          <p:spPr bwMode="auto">
            <a:xfrm flipV="1">
              <a:off x="9690" y="7670"/>
              <a:ext cx="1250" cy="9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6" name="Line 1046"/>
            <p:cNvCxnSpPr/>
            <p:nvPr/>
          </p:nvCxnSpPr>
          <p:spPr bwMode="auto">
            <a:xfrm flipV="1">
              <a:off x="9680" y="8820"/>
              <a:ext cx="1250" cy="9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7" name="Line 1047"/>
            <p:cNvCxnSpPr/>
            <p:nvPr/>
          </p:nvCxnSpPr>
          <p:spPr bwMode="auto">
            <a:xfrm flipV="1">
              <a:off x="8520" y="8840"/>
              <a:ext cx="1290" cy="93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158" name="Group 157"/>
            <p:cNvGrpSpPr>
              <a:grpSpLocks/>
            </p:cNvGrpSpPr>
            <p:nvPr/>
          </p:nvGrpSpPr>
          <p:grpSpPr bwMode="auto">
            <a:xfrm flipV="1">
              <a:off x="9611" y="8474"/>
              <a:ext cx="376" cy="349"/>
              <a:chOff x="9701" y="9660"/>
              <a:chExt cx="376" cy="349"/>
            </a:xfrm>
          </p:grpSpPr>
          <p:sp>
            <p:nvSpPr>
              <p:cNvPr id="168" name="Rectangle 167" descr="Dark upward diagonal"/>
              <p:cNvSpPr>
                <a:spLocks noChangeArrowheads="1"/>
              </p:cNvSpPr>
              <p:nvPr/>
            </p:nvSpPr>
            <p:spPr bwMode="auto">
              <a:xfrm>
                <a:off x="9701" y="9835"/>
                <a:ext cx="376" cy="174"/>
              </a:xfrm>
              <a:prstGeom prst="rect">
                <a:avLst/>
              </a:prstGeom>
              <a:pattFill prst="dk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169" name="AutoShape 1050"/>
              <p:cNvSpPr>
                <a:spLocks noChangeArrowheads="1"/>
              </p:cNvSpPr>
              <p:nvPr/>
            </p:nvSpPr>
            <p:spPr bwMode="auto">
              <a:xfrm>
                <a:off x="9756" y="9660"/>
                <a:ext cx="275" cy="174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</p:grpSp>
        <p:cxnSp>
          <p:nvCxnSpPr>
            <p:cNvPr id="159" name="Line 1051"/>
            <p:cNvCxnSpPr/>
            <p:nvPr/>
          </p:nvCxnSpPr>
          <p:spPr bwMode="auto">
            <a:xfrm>
              <a:off x="8520" y="8600"/>
              <a:ext cx="2390" cy="23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0" name="Line 1052"/>
            <p:cNvCxnSpPr/>
            <p:nvPr/>
          </p:nvCxnSpPr>
          <p:spPr bwMode="auto">
            <a:xfrm flipV="1">
              <a:off x="8530" y="8820"/>
              <a:ext cx="2400" cy="94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1" name="Line 1053"/>
            <p:cNvCxnSpPr/>
            <p:nvPr/>
          </p:nvCxnSpPr>
          <p:spPr bwMode="auto">
            <a:xfrm flipV="1">
              <a:off x="9680" y="8830"/>
              <a:ext cx="1260" cy="93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2" name="Line 1054"/>
            <p:cNvCxnSpPr/>
            <p:nvPr/>
          </p:nvCxnSpPr>
          <p:spPr bwMode="auto">
            <a:xfrm>
              <a:off x="9810" y="8830"/>
              <a:ext cx="1120" cy="1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3" name="Line 1055"/>
            <p:cNvCxnSpPr/>
            <p:nvPr/>
          </p:nvCxnSpPr>
          <p:spPr bwMode="auto">
            <a:xfrm flipV="1">
              <a:off x="7510" y="7940"/>
              <a:ext cx="0" cy="5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4" name="Line 1056"/>
            <p:cNvCxnSpPr/>
            <p:nvPr/>
          </p:nvCxnSpPr>
          <p:spPr bwMode="auto">
            <a:xfrm>
              <a:off x="7510" y="8450"/>
              <a:ext cx="51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5" name="Line 1057"/>
            <p:cNvCxnSpPr/>
            <p:nvPr/>
          </p:nvCxnSpPr>
          <p:spPr bwMode="auto">
            <a:xfrm flipH="1">
              <a:off x="7273" y="8460"/>
              <a:ext cx="237" cy="4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66" name="Text Box 1058"/>
            <p:cNvSpPr txBox="1">
              <a:spLocks noChangeArrowheads="1"/>
            </p:cNvSpPr>
            <p:nvPr/>
          </p:nvSpPr>
          <p:spPr bwMode="auto">
            <a:xfrm>
              <a:off x="7331" y="8638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z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67" name="Text Box 1059"/>
            <p:cNvSpPr txBox="1">
              <a:spLocks noChangeArrowheads="1"/>
            </p:cNvSpPr>
            <p:nvPr/>
          </p:nvSpPr>
          <p:spPr bwMode="auto">
            <a:xfrm>
              <a:off x="9011" y="8658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609735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2284413" y="438468"/>
            <a:ext cx="3060700" cy="485140"/>
            <a:chOff x="3619" y="4992"/>
            <a:chExt cx="4820" cy="764"/>
          </a:xfrm>
        </p:grpSpPr>
        <p:sp>
          <p:nvSpPr>
            <p:cNvPr id="3" name="Rectangle 2" descr="Dark upward diagonal"/>
            <p:cNvSpPr>
              <a:spLocks noChangeArrowheads="1"/>
            </p:cNvSpPr>
            <p:nvPr/>
          </p:nvSpPr>
          <p:spPr bwMode="auto">
            <a:xfrm>
              <a:off x="3619" y="5507"/>
              <a:ext cx="376" cy="174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4" name="Group 3"/>
            <p:cNvGrpSpPr>
              <a:grpSpLocks/>
            </p:cNvGrpSpPr>
            <p:nvPr/>
          </p:nvGrpSpPr>
          <p:grpSpPr bwMode="auto">
            <a:xfrm>
              <a:off x="3688" y="4992"/>
              <a:ext cx="290" cy="277"/>
              <a:chOff x="5033" y="5002"/>
              <a:chExt cx="290" cy="277"/>
            </a:xfrm>
          </p:grpSpPr>
          <p:sp>
            <p:nvSpPr>
              <p:cNvPr id="20" name="Oval 19"/>
              <p:cNvSpPr>
                <a:spLocks noChangeArrowheads="1"/>
              </p:cNvSpPr>
              <p:nvPr/>
            </p:nvSpPr>
            <p:spPr bwMode="auto">
              <a:xfrm>
                <a:off x="5033" y="5002"/>
                <a:ext cx="277" cy="27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21" name="Text Box 994"/>
              <p:cNvSpPr txBox="1">
                <a:spLocks noChangeArrowheads="1"/>
              </p:cNvSpPr>
              <p:nvPr/>
            </p:nvSpPr>
            <p:spPr bwMode="auto">
              <a:xfrm>
                <a:off x="5038" y="5022"/>
                <a:ext cx="285" cy="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1</a:t>
                </a:r>
              </a:p>
            </p:txBody>
          </p:sp>
        </p:grpSp>
        <p:grpSp>
          <p:nvGrpSpPr>
            <p:cNvPr id="5" name="Group 4"/>
            <p:cNvGrpSpPr>
              <a:grpSpLocks/>
            </p:cNvGrpSpPr>
            <p:nvPr/>
          </p:nvGrpSpPr>
          <p:grpSpPr bwMode="auto">
            <a:xfrm>
              <a:off x="6428" y="4992"/>
              <a:ext cx="290" cy="277"/>
              <a:chOff x="5033" y="5002"/>
              <a:chExt cx="290" cy="277"/>
            </a:xfrm>
          </p:grpSpPr>
          <p:sp>
            <p:nvSpPr>
              <p:cNvPr id="18" name="Oval 17"/>
              <p:cNvSpPr>
                <a:spLocks noChangeArrowheads="1"/>
              </p:cNvSpPr>
              <p:nvPr/>
            </p:nvSpPr>
            <p:spPr bwMode="auto">
              <a:xfrm>
                <a:off x="5033" y="5002"/>
                <a:ext cx="277" cy="27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19" name="Text Box 997"/>
              <p:cNvSpPr txBox="1">
                <a:spLocks noChangeArrowheads="1"/>
              </p:cNvSpPr>
              <p:nvPr/>
            </p:nvSpPr>
            <p:spPr bwMode="auto">
              <a:xfrm>
                <a:off x="5038" y="5022"/>
                <a:ext cx="285" cy="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</a:t>
                </a:r>
              </a:p>
            </p:txBody>
          </p:sp>
        </p:grpSp>
        <p:sp>
          <p:nvSpPr>
            <p:cNvPr id="6" name="AutoShape 998"/>
            <p:cNvSpPr>
              <a:spLocks noChangeArrowheads="1"/>
            </p:cNvSpPr>
            <p:nvPr/>
          </p:nvSpPr>
          <p:spPr bwMode="auto">
            <a:xfrm>
              <a:off x="3684" y="5327"/>
              <a:ext cx="275" cy="174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7" name="Group 6"/>
            <p:cNvGrpSpPr>
              <a:grpSpLocks/>
            </p:cNvGrpSpPr>
            <p:nvPr/>
          </p:nvGrpSpPr>
          <p:grpSpPr bwMode="auto">
            <a:xfrm flipV="1">
              <a:off x="6389" y="5327"/>
              <a:ext cx="376" cy="429"/>
              <a:chOff x="5339" y="5897"/>
              <a:chExt cx="376" cy="429"/>
            </a:xfrm>
          </p:grpSpPr>
          <p:sp>
            <p:nvSpPr>
              <p:cNvPr id="12" name="AutoShape 1000"/>
              <p:cNvSpPr>
                <a:spLocks noChangeArrowheads="1"/>
              </p:cNvSpPr>
              <p:nvPr/>
            </p:nvSpPr>
            <p:spPr bwMode="auto">
              <a:xfrm flipV="1">
                <a:off x="5394" y="6152"/>
                <a:ext cx="275" cy="174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grpSp>
            <p:nvGrpSpPr>
              <p:cNvPr id="13" name="Group 12"/>
              <p:cNvGrpSpPr>
                <a:grpSpLocks/>
              </p:cNvGrpSpPr>
              <p:nvPr/>
            </p:nvGrpSpPr>
            <p:grpSpPr bwMode="auto">
              <a:xfrm>
                <a:off x="5339" y="5897"/>
                <a:ext cx="376" cy="251"/>
                <a:chOff x="5751" y="6061"/>
                <a:chExt cx="376" cy="251"/>
              </a:xfrm>
            </p:grpSpPr>
            <p:sp>
              <p:nvSpPr>
                <p:cNvPr id="14" name="Rectangle 13" descr="Dark upward diagonal"/>
                <p:cNvSpPr>
                  <a:spLocks noChangeArrowheads="1"/>
                </p:cNvSpPr>
                <p:nvPr/>
              </p:nvSpPr>
              <p:spPr bwMode="auto">
                <a:xfrm>
                  <a:off x="5751" y="6061"/>
                  <a:ext cx="376" cy="174"/>
                </a:xfrm>
                <a:prstGeom prst="rect">
                  <a:avLst/>
                </a:prstGeom>
                <a:pattFill prst="dkUpDiag">
                  <a:fgClr>
                    <a:srgbClr val="000000"/>
                  </a:fgClr>
                  <a:bgClr>
                    <a:srgbClr val="FFFFFF"/>
                  </a:bgClr>
                </a:patt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 marL="0" marR="0" algn="ctr">
                    <a:spcBef>
                      <a:spcPts val="0"/>
                    </a:spcBef>
                    <a:spcAft>
                      <a:spcPts val="0"/>
                    </a:spcAft>
                    <a:tabLst>
                      <a:tab pos="228600" algn="l"/>
                    </a:tabLst>
                  </a:pPr>
                  <a:r>
                    <a:rPr lang="en-US" sz="1100">
                      <a:effectLst/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 </a:t>
                  </a:r>
                </a:p>
              </p:txBody>
            </p:sp>
            <p:sp>
              <p:nvSpPr>
                <p:cNvPr id="15" name="Oval 14"/>
                <p:cNvSpPr>
                  <a:spLocks noChangeAspect="1" noChangeArrowheads="1"/>
                </p:cNvSpPr>
                <p:nvPr/>
              </p:nvSpPr>
              <p:spPr bwMode="auto">
                <a:xfrm>
                  <a:off x="5800" y="6240"/>
                  <a:ext cx="72" cy="72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 marL="0" marR="0" algn="ctr">
                    <a:spcBef>
                      <a:spcPts val="0"/>
                    </a:spcBef>
                    <a:spcAft>
                      <a:spcPts val="0"/>
                    </a:spcAft>
                    <a:tabLst>
                      <a:tab pos="228600" algn="l"/>
                    </a:tabLst>
                  </a:pPr>
                  <a:r>
                    <a:rPr lang="en-US" sz="1100">
                      <a:effectLst/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 </a:t>
                  </a:r>
                </a:p>
              </p:txBody>
            </p:sp>
            <p:sp>
              <p:nvSpPr>
                <p:cNvPr id="16" name="Oval 15"/>
                <p:cNvSpPr>
                  <a:spLocks noChangeAspect="1" noChangeArrowheads="1"/>
                </p:cNvSpPr>
                <p:nvPr/>
              </p:nvSpPr>
              <p:spPr bwMode="auto">
                <a:xfrm>
                  <a:off x="5910" y="6240"/>
                  <a:ext cx="72" cy="72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 marL="0" marR="0" algn="ctr">
                    <a:spcBef>
                      <a:spcPts val="0"/>
                    </a:spcBef>
                    <a:spcAft>
                      <a:spcPts val="0"/>
                    </a:spcAft>
                    <a:tabLst>
                      <a:tab pos="228600" algn="l"/>
                    </a:tabLst>
                  </a:pPr>
                  <a:r>
                    <a:rPr lang="en-US" sz="1100">
                      <a:effectLst/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 </a:t>
                  </a:r>
                </a:p>
              </p:txBody>
            </p:sp>
            <p:sp>
              <p:nvSpPr>
                <p:cNvPr id="17" name="Oval 16"/>
                <p:cNvSpPr>
                  <a:spLocks noChangeAspect="1" noChangeArrowheads="1"/>
                </p:cNvSpPr>
                <p:nvPr/>
              </p:nvSpPr>
              <p:spPr bwMode="auto">
                <a:xfrm>
                  <a:off x="6020" y="6240"/>
                  <a:ext cx="72" cy="72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 marL="0" marR="0" algn="ctr">
                    <a:spcBef>
                      <a:spcPts val="0"/>
                    </a:spcBef>
                    <a:spcAft>
                      <a:spcPts val="0"/>
                    </a:spcAft>
                    <a:tabLst>
                      <a:tab pos="228600" algn="l"/>
                    </a:tabLst>
                  </a:pPr>
                  <a:r>
                    <a:rPr lang="en-US" sz="1100">
                      <a:effectLst/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 </a:t>
                  </a:r>
                </a:p>
              </p:txBody>
            </p:sp>
          </p:grpSp>
        </p:grpSp>
        <p:sp>
          <p:nvSpPr>
            <p:cNvPr id="8" name="Text Box 1006"/>
            <p:cNvSpPr txBox="1">
              <a:spLocks noChangeArrowheads="1"/>
            </p:cNvSpPr>
            <p:nvPr/>
          </p:nvSpPr>
          <p:spPr bwMode="auto">
            <a:xfrm>
              <a:off x="7509" y="5160"/>
              <a:ext cx="9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5,000 N</a:t>
              </a:r>
            </a:p>
          </p:txBody>
        </p:sp>
        <p:sp>
          <p:nvSpPr>
            <p:cNvPr id="9" name="Text Box 1007"/>
            <p:cNvSpPr txBox="1">
              <a:spLocks noChangeArrowheads="1"/>
            </p:cNvSpPr>
            <p:nvPr/>
          </p:nvSpPr>
          <p:spPr bwMode="auto">
            <a:xfrm>
              <a:off x="4959" y="5370"/>
              <a:ext cx="79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A, E, L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10" name="Line 1008"/>
            <p:cNvCxnSpPr/>
            <p:nvPr/>
          </p:nvCxnSpPr>
          <p:spPr bwMode="auto">
            <a:xfrm>
              <a:off x="3810" y="5320"/>
              <a:ext cx="276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" name="Line 1009"/>
            <p:cNvCxnSpPr/>
            <p:nvPr/>
          </p:nvCxnSpPr>
          <p:spPr bwMode="auto">
            <a:xfrm>
              <a:off x="6680" y="5300"/>
              <a:ext cx="81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22" name="Group 21"/>
          <p:cNvGrpSpPr>
            <a:grpSpLocks/>
          </p:cNvGrpSpPr>
          <p:nvPr/>
        </p:nvGrpSpPr>
        <p:grpSpPr bwMode="auto">
          <a:xfrm>
            <a:off x="2284413" y="1201737"/>
            <a:ext cx="2072005" cy="939800"/>
            <a:chOff x="4325" y="9120"/>
            <a:chExt cx="3263" cy="1480"/>
          </a:xfrm>
        </p:grpSpPr>
        <p:grpSp>
          <p:nvGrpSpPr>
            <p:cNvPr id="23" name="Group 22"/>
            <p:cNvGrpSpPr>
              <a:grpSpLocks/>
            </p:cNvGrpSpPr>
            <p:nvPr/>
          </p:nvGrpSpPr>
          <p:grpSpPr bwMode="auto">
            <a:xfrm>
              <a:off x="4367" y="9932"/>
              <a:ext cx="290" cy="277"/>
              <a:chOff x="5033" y="5002"/>
              <a:chExt cx="290" cy="277"/>
            </a:xfrm>
          </p:grpSpPr>
          <p:sp>
            <p:nvSpPr>
              <p:cNvPr id="56" name="Oval 55"/>
              <p:cNvSpPr>
                <a:spLocks noChangeArrowheads="1"/>
              </p:cNvSpPr>
              <p:nvPr/>
            </p:nvSpPr>
            <p:spPr bwMode="auto">
              <a:xfrm>
                <a:off x="5033" y="5002"/>
                <a:ext cx="277" cy="27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57" name="Text Box 957"/>
              <p:cNvSpPr txBox="1">
                <a:spLocks noChangeArrowheads="1"/>
              </p:cNvSpPr>
              <p:nvPr/>
            </p:nvSpPr>
            <p:spPr bwMode="auto">
              <a:xfrm>
                <a:off x="5038" y="5022"/>
                <a:ext cx="285" cy="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1</a:t>
                </a:r>
              </a:p>
            </p:txBody>
          </p:sp>
        </p:grpSp>
        <p:grpSp>
          <p:nvGrpSpPr>
            <p:cNvPr id="24" name="Group 23"/>
            <p:cNvGrpSpPr>
              <a:grpSpLocks/>
            </p:cNvGrpSpPr>
            <p:nvPr/>
          </p:nvGrpSpPr>
          <p:grpSpPr bwMode="auto">
            <a:xfrm>
              <a:off x="5813" y="10022"/>
              <a:ext cx="290" cy="277"/>
              <a:chOff x="5033" y="5002"/>
              <a:chExt cx="290" cy="277"/>
            </a:xfrm>
          </p:grpSpPr>
          <p:sp>
            <p:nvSpPr>
              <p:cNvPr id="54" name="Oval 53"/>
              <p:cNvSpPr>
                <a:spLocks noChangeArrowheads="1"/>
              </p:cNvSpPr>
              <p:nvPr/>
            </p:nvSpPr>
            <p:spPr bwMode="auto">
              <a:xfrm>
                <a:off x="5033" y="5002"/>
                <a:ext cx="277" cy="27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55" name="Text Box 960"/>
              <p:cNvSpPr txBox="1">
                <a:spLocks noChangeArrowheads="1"/>
              </p:cNvSpPr>
              <p:nvPr/>
            </p:nvSpPr>
            <p:spPr bwMode="auto">
              <a:xfrm>
                <a:off x="5038" y="5022"/>
                <a:ext cx="285" cy="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</a:t>
                </a:r>
              </a:p>
            </p:txBody>
          </p:sp>
        </p:grpSp>
        <p:grpSp>
          <p:nvGrpSpPr>
            <p:cNvPr id="25" name="Group 24"/>
            <p:cNvGrpSpPr>
              <a:grpSpLocks/>
            </p:cNvGrpSpPr>
            <p:nvPr/>
          </p:nvGrpSpPr>
          <p:grpSpPr bwMode="auto">
            <a:xfrm>
              <a:off x="7269" y="9925"/>
              <a:ext cx="290" cy="277"/>
              <a:chOff x="5033" y="5002"/>
              <a:chExt cx="290" cy="277"/>
            </a:xfrm>
          </p:grpSpPr>
          <p:sp>
            <p:nvSpPr>
              <p:cNvPr id="52" name="Oval 51"/>
              <p:cNvSpPr>
                <a:spLocks noChangeArrowheads="1"/>
              </p:cNvSpPr>
              <p:nvPr/>
            </p:nvSpPr>
            <p:spPr bwMode="auto">
              <a:xfrm>
                <a:off x="5033" y="5002"/>
                <a:ext cx="277" cy="27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53" name="Text Box 963"/>
              <p:cNvSpPr txBox="1">
                <a:spLocks noChangeArrowheads="1"/>
              </p:cNvSpPr>
              <p:nvPr/>
            </p:nvSpPr>
            <p:spPr bwMode="auto">
              <a:xfrm>
                <a:off x="5038" y="5022"/>
                <a:ext cx="285" cy="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3</a:t>
                </a:r>
              </a:p>
            </p:txBody>
          </p:sp>
        </p:grpSp>
        <p:sp>
          <p:nvSpPr>
            <p:cNvPr id="26" name="Text Box 964"/>
            <p:cNvSpPr txBox="1">
              <a:spLocks noChangeArrowheads="1"/>
            </p:cNvSpPr>
            <p:nvPr/>
          </p:nvSpPr>
          <p:spPr bwMode="auto">
            <a:xfrm>
              <a:off x="6453" y="9588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</a:t>
              </a:r>
            </a:p>
          </p:txBody>
        </p:sp>
        <p:grpSp>
          <p:nvGrpSpPr>
            <p:cNvPr id="27" name="Group 26"/>
            <p:cNvGrpSpPr>
              <a:grpSpLocks/>
            </p:cNvGrpSpPr>
            <p:nvPr/>
          </p:nvGrpSpPr>
          <p:grpSpPr bwMode="auto">
            <a:xfrm>
              <a:off x="4325" y="9577"/>
              <a:ext cx="376" cy="349"/>
              <a:chOff x="9251" y="10682"/>
              <a:chExt cx="376" cy="349"/>
            </a:xfrm>
          </p:grpSpPr>
          <p:sp>
            <p:nvSpPr>
              <p:cNvPr id="50" name="Rectangle 49" descr="Dark upward diagonal"/>
              <p:cNvSpPr>
                <a:spLocks noChangeArrowheads="1"/>
              </p:cNvSpPr>
              <p:nvPr/>
            </p:nvSpPr>
            <p:spPr bwMode="auto">
              <a:xfrm>
                <a:off x="9251" y="10857"/>
                <a:ext cx="376" cy="174"/>
              </a:xfrm>
              <a:prstGeom prst="rect">
                <a:avLst/>
              </a:prstGeom>
              <a:pattFill prst="dk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51" name="AutoShape 967"/>
              <p:cNvSpPr>
                <a:spLocks noChangeArrowheads="1"/>
              </p:cNvSpPr>
              <p:nvPr/>
            </p:nvSpPr>
            <p:spPr bwMode="auto">
              <a:xfrm>
                <a:off x="9316" y="10682"/>
                <a:ext cx="275" cy="174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</p:grpSp>
        <p:grpSp>
          <p:nvGrpSpPr>
            <p:cNvPr id="28" name="Group 27"/>
            <p:cNvGrpSpPr>
              <a:grpSpLocks/>
            </p:cNvGrpSpPr>
            <p:nvPr/>
          </p:nvGrpSpPr>
          <p:grpSpPr bwMode="auto">
            <a:xfrm flipV="1">
              <a:off x="5768" y="9577"/>
              <a:ext cx="376" cy="429"/>
              <a:chOff x="9261" y="8647"/>
              <a:chExt cx="376" cy="429"/>
            </a:xfrm>
          </p:grpSpPr>
          <p:sp>
            <p:nvSpPr>
              <p:cNvPr id="44" name="AutoShape 969"/>
              <p:cNvSpPr>
                <a:spLocks noChangeArrowheads="1"/>
              </p:cNvSpPr>
              <p:nvPr/>
            </p:nvSpPr>
            <p:spPr bwMode="auto">
              <a:xfrm flipV="1">
                <a:off x="9316" y="8902"/>
                <a:ext cx="275" cy="174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grpSp>
            <p:nvGrpSpPr>
              <p:cNvPr id="45" name="Group 44"/>
              <p:cNvGrpSpPr>
                <a:grpSpLocks/>
              </p:cNvGrpSpPr>
              <p:nvPr/>
            </p:nvGrpSpPr>
            <p:grpSpPr bwMode="auto">
              <a:xfrm>
                <a:off x="9261" y="8647"/>
                <a:ext cx="376" cy="251"/>
                <a:chOff x="5751" y="6061"/>
                <a:chExt cx="376" cy="251"/>
              </a:xfrm>
            </p:grpSpPr>
            <p:sp>
              <p:nvSpPr>
                <p:cNvPr id="46" name="Rectangle 45" descr="Dark upward diagonal"/>
                <p:cNvSpPr>
                  <a:spLocks noChangeArrowheads="1"/>
                </p:cNvSpPr>
                <p:nvPr/>
              </p:nvSpPr>
              <p:spPr bwMode="auto">
                <a:xfrm>
                  <a:off x="5751" y="6061"/>
                  <a:ext cx="376" cy="174"/>
                </a:xfrm>
                <a:prstGeom prst="rect">
                  <a:avLst/>
                </a:prstGeom>
                <a:pattFill prst="dkUpDiag">
                  <a:fgClr>
                    <a:srgbClr val="000000"/>
                  </a:fgClr>
                  <a:bgClr>
                    <a:srgbClr val="FFFFFF"/>
                  </a:bgClr>
                </a:patt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 marL="0" marR="0" algn="ctr">
                    <a:spcBef>
                      <a:spcPts val="0"/>
                    </a:spcBef>
                    <a:spcAft>
                      <a:spcPts val="0"/>
                    </a:spcAft>
                    <a:tabLst>
                      <a:tab pos="228600" algn="l"/>
                    </a:tabLst>
                  </a:pPr>
                  <a:r>
                    <a:rPr lang="en-US" sz="1100">
                      <a:effectLst/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 </a:t>
                  </a:r>
                </a:p>
              </p:txBody>
            </p:sp>
            <p:sp>
              <p:nvSpPr>
                <p:cNvPr id="47" name="Oval 46"/>
                <p:cNvSpPr>
                  <a:spLocks noChangeAspect="1" noChangeArrowheads="1"/>
                </p:cNvSpPr>
                <p:nvPr/>
              </p:nvSpPr>
              <p:spPr bwMode="auto">
                <a:xfrm>
                  <a:off x="5800" y="6240"/>
                  <a:ext cx="72" cy="72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 marL="0" marR="0" algn="ctr">
                    <a:spcBef>
                      <a:spcPts val="0"/>
                    </a:spcBef>
                    <a:spcAft>
                      <a:spcPts val="0"/>
                    </a:spcAft>
                    <a:tabLst>
                      <a:tab pos="228600" algn="l"/>
                    </a:tabLst>
                  </a:pPr>
                  <a:r>
                    <a:rPr lang="en-US" sz="1100">
                      <a:effectLst/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 </a:t>
                  </a:r>
                </a:p>
              </p:txBody>
            </p:sp>
            <p:sp>
              <p:nvSpPr>
                <p:cNvPr id="48" name="Oval 47"/>
                <p:cNvSpPr>
                  <a:spLocks noChangeAspect="1" noChangeArrowheads="1"/>
                </p:cNvSpPr>
                <p:nvPr/>
              </p:nvSpPr>
              <p:spPr bwMode="auto">
                <a:xfrm>
                  <a:off x="5910" y="6240"/>
                  <a:ext cx="72" cy="72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 marL="0" marR="0" algn="ctr">
                    <a:spcBef>
                      <a:spcPts val="0"/>
                    </a:spcBef>
                    <a:spcAft>
                      <a:spcPts val="0"/>
                    </a:spcAft>
                    <a:tabLst>
                      <a:tab pos="228600" algn="l"/>
                    </a:tabLst>
                  </a:pPr>
                  <a:r>
                    <a:rPr lang="en-US" sz="1100">
                      <a:effectLst/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 </a:t>
                  </a:r>
                </a:p>
              </p:txBody>
            </p:sp>
            <p:sp>
              <p:nvSpPr>
                <p:cNvPr id="49" name="Oval 48"/>
                <p:cNvSpPr>
                  <a:spLocks noChangeAspect="1" noChangeArrowheads="1"/>
                </p:cNvSpPr>
                <p:nvPr/>
              </p:nvSpPr>
              <p:spPr bwMode="auto">
                <a:xfrm>
                  <a:off x="6020" y="6240"/>
                  <a:ext cx="72" cy="72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 marL="0" marR="0" algn="ctr">
                    <a:spcBef>
                      <a:spcPts val="0"/>
                    </a:spcBef>
                    <a:spcAft>
                      <a:spcPts val="0"/>
                    </a:spcAft>
                    <a:tabLst>
                      <a:tab pos="228600" algn="l"/>
                    </a:tabLst>
                  </a:pPr>
                  <a:r>
                    <a:rPr lang="en-US" sz="1100">
                      <a:effectLst/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 </a:t>
                  </a:r>
                </a:p>
              </p:txBody>
            </p:sp>
          </p:grpSp>
        </p:grpSp>
        <p:sp>
          <p:nvSpPr>
            <p:cNvPr id="29" name="Text Box 975"/>
            <p:cNvSpPr txBox="1">
              <a:spLocks noChangeArrowheads="1"/>
            </p:cNvSpPr>
            <p:nvPr/>
          </p:nvSpPr>
          <p:spPr bwMode="auto">
            <a:xfrm>
              <a:off x="6446" y="9120"/>
              <a:ext cx="9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20,000 N</a:t>
              </a:r>
            </a:p>
          </p:txBody>
        </p:sp>
        <p:sp>
          <p:nvSpPr>
            <p:cNvPr id="30" name="Text Box 976"/>
            <p:cNvSpPr txBox="1">
              <a:spLocks noChangeArrowheads="1"/>
            </p:cNvSpPr>
            <p:nvPr/>
          </p:nvSpPr>
          <p:spPr bwMode="auto">
            <a:xfrm>
              <a:off x="4954" y="9605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31" name="Text Box 977"/>
            <p:cNvSpPr txBox="1">
              <a:spLocks noChangeArrowheads="1"/>
            </p:cNvSpPr>
            <p:nvPr/>
          </p:nvSpPr>
          <p:spPr bwMode="auto">
            <a:xfrm>
              <a:off x="4967" y="10224"/>
              <a:ext cx="45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 m</a:t>
              </a:r>
            </a:p>
          </p:txBody>
        </p:sp>
        <p:grpSp>
          <p:nvGrpSpPr>
            <p:cNvPr id="32" name="Group 31"/>
            <p:cNvGrpSpPr>
              <a:grpSpLocks/>
            </p:cNvGrpSpPr>
            <p:nvPr/>
          </p:nvGrpSpPr>
          <p:grpSpPr bwMode="auto">
            <a:xfrm>
              <a:off x="7212" y="9577"/>
              <a:ext cx="376" cy="349"/>
              <a:chOff x="9251" y="10682"/>
              <a:chExt cx="376" cy="349"/>
            </a:xfrm>
          </p:grpSpPr>
          <p:sp>
            <p:nvSpPr>
              <p:cNvPr id="42" name="Rectangle 41" descr="Dark upward diagonal"/>
              <p:cNvSpPr>
                <a:spLocks noChangeArrowheads="1"/>
              </p:cNvSpPr>
              <p:nvPr/>
            </p:nvSpPr>
            <p:spPr bwMode="auto">
              <a:xfrm>
                <a:off x="9251" y="10857"/>
                <a:ext cx="376" cy="174"/>
              </a:xfrm>
              <a:prstGeom prst="rect">
                <a:avLst/>
              </a:prstGeom>
              <a:pattFill prst="dk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43" name="AutoShape 980"/>
              <p:cNvSpPr>
                <a:spLocks noChangeArrowheads="1"/>
              </p:cNvSpPr>
              <p:nvPr/>
            </p:nvSpPr>
            <p:spPr bwMode="auto">
              <a:xfrm>
                <a:off x="9316" y="10682"/>
                <a:ext cx="275" cy="174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</p:grpSp>
        <p:cxnSp>
          <p:nvCxnSpPr>
            <p:cNvPr id="33" name="Line 981"/>
            <p:cNvCxnSpPr/>
            <p:nvPr/>
          </p:nvCxnSpPr>
          <p:spPr bwMode="auto">
            <a:xfrm>
              <a:off x="4530" y="9570"/>
              <a:ext cx="2888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oval" w="sm" len="sm"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4" name="Oval 33"/>
            <p:cNvSpPr>
              <a:spLocks noChangeAspect="1" noChangeArrowheads="1"/>
            </p:cNvSpPr>
            <p:nvPr/>
          </p:nvSpPr>
          <p:spPr bwMode="auto">
            <a:xfrm>
              <a:off x="5910" y="9516"/>
              <a:ext cx="101" cy="10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5948" y="9465"/>
              <a:ext cx="787" cy="90"/>
            </a:xfrm>
            <a:custGeom>
              <a:avLst/>
              <a:gdLst>
                <a:gd name="T0" fmla="*/ 0 w 787"/>
                <a:gd name="T1" fmla="*/ 90 h 90"/>
                <a:gd name="T2" fmla="*/ 0 w 787"/>
                <a:gd name="T3" fmla="*/ 0 h 90"/>
                <a:gd name="T4" fmla="*/ 787 w 787"/>
                <a:gd name="T5" fmla="*/ 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87" h="90">
                  <a:moveTo>
                    <a:pt x="0" y="90"/>
                  </a:moveTo>
                  <a:lnTo>
                    <a:pt x="0" y="0"/>
                  </a:lnTo>
                  <a:lnTo>
                    <a:pt x="787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cxnSp>
          <p:nvCxnSpPr>
            <p:cNvPr id="36" name="Line 984"/>
            <p:cNvCxnSpPr/>
            <p:nvPr/>
          </p:nvCxnSpPr>
          <p:spPr bwMode="auto">
            <a:xfrm>
              <a:off x="4493" y="10338"/>
              <a:ext cx="0" cy="2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" name="Line 985"/>
            <p:cNvCxnSpPr/>
            <p:nvPr/>
          </p:nvCxnSpPr>
          <p:spPr bwMode="auto">
            <a:xfrm>
              <a:off x="5951" y="10338"/>
              <a:ext cx="0" cy="2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8" name="Line 986"/>
            <p:cNvCxnSpPr/>
            <p:nvPr/>
          </p:nvCxnSpPr>
          <p:spPr bwMode="auto">
            <a:xfrm>
              <a:off x="7410" y="10338"/>
              <a:ext cx="0" cy="2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9" name="Line 987"/>
            <p:cNvCxnSpPr/>
            <p:nvPr/>
          </p:nvCxnSpPr>
          <p:spPr bwMode="auto">
            <a:xfrm>
              <a:off x="4485" y="10463"/>
              <a:ext cx="146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0" name="Line 988"/>
            <p:cNvCxnSpPr/>
            <p:nvPr/>
          </p:nvCxnSpPr>
          <p:spPr bwMode="auto">
            <a:xfrm>
              <a:off x="5954" y="10465"/>
              <a:ext cx="146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1" name="Text Box 989"/>
            <p:cNvSpPr txBox="1">
              <a:spLocks noChangeArrowheads="1"/>
            </p:cNvSpPr>
            <p:nvPr/>
          </p:nvSpPr>
          <p:spPr bwMode="auto">
            <a:xfrm>
              <a:off x="6443" y="10231"/>
              <a:ext cx="45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 m</a:t>
              </a:r>
            </a:p>
          </p:txBody>
        </p:sp>
      </p:grpSp>
      <p:grpSp>
        <p:nvGrpSpPr>
          <p:cNvPr id="133" name="Group 132"/>
          <p:cNvGrpSpPr/>
          <p:nvPr/>
        </p:nvGrpSpPr>
        <p:grpSpPr>
          <a:xfrm>
            <a:off x="2495233" y="2482532"/>
            <a:ext cx="1937093" cy="1573188"/>
            <a:chOff x="2528545" y="3072270"/>
            <a:chExt cx="1937093" cy="1573188"/>
          </a:xfrm>
        </p:grpSpPr>
        <p:grpSp>
          <p:nvGrpSpPr>
            <p:cNvPr id="97" name="Group 96"/>
            <p:cNvGrpSpPr>
              <a:grpSpLocks/>
            </p:cNvGrpSpPr>
            <p:nvPr/>
          </p:nvGrpSpPr>
          <p:grpSpPr bwMode="auto">
            <a:xfrm rot="5400000" flipH="1">
              <a:off x="2622684" y="4177944"/>
              <a:ext cx="238760" cy="221615"/>
              <a:chOff x="9359" y="6912"/>
              <a:chExt cx="376" cy="349"/>
            </a:xfrm>
          </p:grpSpPr>
          <p:sp>
            <p:nvSpPr>
              <p:cNvPr id="121" name="Rectangle 120" descr="Dark upward diagonal"/>
              <p:cNvSpPr>
                <a:spLocks noChangeArrowheads="1"/>
              </p:cNvSpPr>
              <p:nvPr/>
            </p:nvSpPr>
            <p:spPr bwMode="auto">
              <a:xfrm>
                <a:off x="9359" y="7087"/>
                <a:ext cx="376" cy="174"/>
              </a:xfrm>
              <a:prstGeom prst="rect">
                <a:avLst/>
              </a:prstGeom>
              <a:pattFill prst="dk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122" name="AutoShape 1193"/>
              <p:cNvSpPr>
                <a:spLocks noChangeArrowheads="1"/>
              </p:cNvSpPr>
              <p:nvPr/>
            </p:nvSpPr>
            <p:spPr bwMode="auto">
              <a:xfrm>
                <a:off x="9414" y="6912"/>
                <a:ext cx="275" cy="174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</p:grpSp>
        <p:grpSp>
          <p:nvGrpSpPr>
            <p:cNvPr id="106" name="Group 105"/>
            <p:cNvGrpSpPr>
              <a:grpSpLocks/>
            </p:cNvGrpSpPr>
            <p:nvPr/>
          </p:nvGrpSpPr>
          <p:grpSpPr bwMode="auto">
            <a:xfrm rot="5400000" flipH="1">
              <a:off x="2612206" y="3080842"/>
              <a:ext cx="238760" cy="221615"/>
              <a:chOff x="9359" y="6912"/>
              <a:chExt cx="376" cy="349"/>
            </a:xfrm>
          </p:grpSpPr>
          <p:sp>
            <p:nvSpPr>
              <p:cNvPr id="113" name="Rectangle 112" descr="Dark upward diagonal"/>
              <p:cNvSpPr>
                <a:spLocks noChangeArrowheads="1"/>
              </p:cNvSpPr>
              <p:nvPr/>
            </p:nvSpPr>
            <p:spPr bwMode="auto">
              <a:xfrm>
                <a:off x="9359" y="7087"/>
                <a:ext cx="376" cy="174"/>
              </a:xfrm>
              <a:prstGeom prst="rect">
                <a:avLst/>
              </a:prstGeom>
              <a:pattFill prst="dk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114" name="AutoShape 1210"/>
              <p:cNvSpPr>
                <a:spLocks noChangeArrowheads="1"/>
              </p:cNvSpPr>
              <p:nvPr/>
            </p:nvSpPr>
            <p:spPr bwMode="auto">
              <a:xfrm>
                <a:off x="9414" y="6912"/>
                <a:ext cx="275" cy="174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</p:grpSp>
        <p:sp>
          <p:nvSpPr>
            <p:cNvPr id="93" name="Freeform 92"/>
            <p:cNvSpPr>
              <a:spLocks/>
            </p:cNvSpPr>
            <p:nvPr/>
          </p:nvSpPr>
          <p:spPr bwMode="auto">
            <a:xfrm flipH="1" flipV="1">
              <a:off x="2836997" y="3179407"/>
              <a:ext cx="1109345" cy="1109345"/>
            </a:xfrm>
            <a:custGeom>
              <a:avLst/>
              <a:gdLst>
                <a:gd name="T0" fmla="*/ 1732 w 1747"/>
                <a:gd name="T1" fmla="*/ 0 h 1747"/>
                <a:gd name="T2" fmla="*/ 0 w 1747"/>
                <a:gd name="T3" fmla="*/ 0 h 1747"/>
                <a:gd name="T4" fmla="*/ 1747 w 1747"/>
                <a:gd name="T5" fmla="*/ 1747 h 1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47" h="1747">
                  <a:moveTo>
                    <a:pt x="1732" y="0"/>
                  </a:moveTo>
                  <a:lnTo>
                    <a:pt x="0" y="0"/>
                  </a:lnTo>
                  <a:lnTo>
                    <a:pt x="1747" y="1747"/>
                  </a:ln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4" name="Freeform 93"/>
            <p:cNvSpPr>
              <a:spLocks/>
            </p:cNvSpPr>
            <p:nvPr/>
          </p:nvSpPr>
          <p:spPr bwMode="auto">
            <a:xfrm>
              <a:off x="2728779" y="3602952"/>
              <a:ext cx="419100" cy="406400"/>
            </a:xfrm>
            <a:custGeom>
              <a:avLst/>
              <a:gdLst>
                <a:gd name="T0" fmla="*/ 0 w 660"/>
                <a:gd name="T1" fmla="*/ 0 h 640"/>
                <a:gd name="T2" fmla="*/ 0 w 660"/>
                <a:gd name="T3" fmla="*/ 640 h 640"/>
                <a:gd name="T4" fmla="*/ 660 w 660"/>
                <a:gd name="T5" fmla="*/ 640 h 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60" h="640">
                  <a:moveTo>
                    <a:pt x="0" y="0"/>
                  </a:moveTo>
                  <a:lnTo>
                    <a:pt x="0" y="640"/>
                  </a:lnTo>
                  <a:lnTo>
                    <a:pt x="660" y="64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5" name="Text Box 1189"/>
            <p:cNvSpPr txBox="1">
              <a:spLocks noChangeArrowheads="1"/>
            </p:cNvSpPr>
            <p:nvPr/>
          </p:nvSpPr>
          <p:spPr bwMode="auto">
            <a:xfrm>
              <a:off x="3068504" y="3823297"/>
              <a:ext cx="228600" cy="182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x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6" name="Text Box 1190"/>
            <p:cNvSpPr txBox="1">
              <a:spLocks noChangeArrowheads="1"/>
            </p:cNvSpPr>
            <p:nvPr/>
          </p:nvSpPr>
          <p:spPr bwMode="auto">
            <a:xfrm>
              <a:off x="2751004" y="3518497"/>
              <a:ext cx="228600" cy="182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y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8" name="Text Box 1194"/>
            <p:cNvSpPr txBox="1">
              <a:spLocks noChangeArrowheads="1"/>
            </p:cNvSpPr>
            <p:nvPr/>
          </p:nvSpPr>
          <p:spPr bwMode="auto">
            <a:xfrm>
              <a:off x="4237038" y="4201502"/>
              <a:ext cx="228600" cy="182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</a:t>
              </a:r>
              <a:r>
                <a:rPr lang="en-US" sz="1100" i="1" baseline="-25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x</a:t>
              </a:r>
              <a:endParaRPr lang="en-US" sz="1100" baseline="-25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00" name="Text Box 1196"/>
            <p:cNvSpPr txBox="1">
              <a:spLocks noChangeArrowheads="1"/>
            </p:cNvSpPr>
            <p:nvPr/>
          </p:nvSpPr>
          <p:spPr bwMode="auto">
            <a:xfrm>
              <a:off x="3176588" y="4293928"/>
              <a:ext cx="228600" cy="182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E1</a:t>
              </a:r>
            </a:p>
          </p:txBody>
        </p:sp>
        <p:sp>
          <p:nvSpPr>
            <p:cNvPr id="101" name="Text Box 1197"/>
            <p:cNvSpPr txBox="1">
              <a:spLocks noChangeArrowheads="1"/>
            </p:cNvSpPr>
            <p:nvPr/>
          </p:nvSpPr>
          <p:spPr bwMode="auto">
            <a:xfrm>
              <a:off x="3399293" y="3616287"/>
              <a:ext cx="228600" cy="182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E2</a:t>
              </a:r>
            </a:p>
          </p:txBody>
        </p:sp>
        <p:sp>
          <p:nvSpPr>
            <p:cNvPr id="102" name="Text Box 1198"/>
            <p:cNvSpPr txBox="1">
              <a:spLocks noChangeArrowheads="1"/>
            </p:cNvSpPr>
            <p:nvPr/>
          </p:nvSpPr>
          <p:spPr bwMode="auto">
            <a:xfrm>
              <a:off x="3381192" y="4055318"/>
              <a:ext cx="228600" cy="182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45</a:t>
              </a:r>
              <a:r>
                <a:rPr lang="en-US" sz="1100" baseline="30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o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09" name="Arc 1213"/>
            <p:cNvSpPr>
              <a:spLocks/>
            </p:cNvSpPr>
            <p:nvPr/>
          </p:nvSpPr>
          <p:spPr bwMode="auto">
            <a:xfrm rot="7603405" flipV="1">
              <a:off x="3574725" y="4095712"/>
              <a:ext cx="206375" cy="147320"/>
            </a:xfrm>
            <a:custGeom>
              <a:avLst/>
              <a:gdLst>
                <a:gd name="G0" fmla="+- 9444 0 0"/>
                <a:gd name="G1" fmla="+- 21600 0 0"/>
                <a:gd name="G2" fmla="+- 21600 0 0"/>
                <a:gd name="T0" fmla="*/ 0 w 30334"/>
                <a:gd name="T1" fmla="*/ 2174 h 21600"/>
                <a:gd name="T2" fmla="*/ 30334 w 30334"/>
                <a:gd name="T3" fmla="*/ 16106 h 21600"/>
                <a:gd name="T4" fmla="*/ 9444 w 30334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334" h="21600" fill="none" extrusionOk="0">
                  <a:moveTo>
                    <a:pt x="-1" y="2173"/>
                  </a:moveTo>
                  <a:cubicBezTo>
                    <a:pt x="2942" y="743"/>
                    <a:pt x="6171" y="-1"/>
                    <a:pt x="9444" y="0"/>
                  </a:cubicBezTo>
                  <a:cubicBezTo>
                    <a:pt x="19257" y="0"/>
                    <a:pt x="27837" y="6615"/>
                    <a:pt x="30333" y="16106"/>
                  </a:cubicBezTo>
                </a:path>
                <a:path w="30334" h="21600" stroke="0" extrusionOk="0">
                  <a:moveTo>
                    <a:pt x="-1" y="2173"/>
                  </a:moveTo>
                  <a:cubicBezTo>
                    <a:pt x="2942" y="743"/>
                    <a:pt x="6171" y="-1"/>
                    <a:pt x="9444" y="0"/>
                  </a:cubicBezTo>
                  <a:cubicBezTo>
                    <a:pt x="19257" y="0"/>
                    <a:pt x="27837" y="6615"/>
                    <a:pt x="30333" y="16106"/>
                  </a:cubicBezTo>
                  <a:lnTo>
                    <a:pt x="9444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stealth" w="sm" len="sm"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23" name="Oval 122"/>
            <p:cNvSpPr>
              <a:spLocks noChangeArrowheads="1"/>
            </p:cNvSpPr>
            <p:nvPr/>
          </p:nvSpPr>
          <p:spPr bwMode="auto">
            <a:xfrm flipH="1" flipV="1">
              <a:off x="3924745" y="4086184"/>
              <a:ext cx="175895" cy="17589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none" lIns="0" tIns="0" rIns="0" bIns="0" anchor="ctr" anchorCtr="0" upright="1">
              <a:noAutofit/>
            </a:bodyPr>
            <a:lstStyle/>
            <a:p>
              <a:pPr algn="ctr"/>
              <a:r>
                <a:rPr 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124" name="Oval 123"/>
            <p:cNvSpPr>
              <a:spLocks noChangeArrowheads="1"/>
            </p:cNvSpPr>
            <p:nvPr/>
          </p:nvSpPr>
          <p:spPr bwMode="auto">
            <a:xfrm flipH="1" flipV="1">
              <a:off x="2528545" y="3115234"/>
              <a:ext cx="175895" cy="17589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none" lIns="0" tIns="0" rIns="0" bIns="0" anchor="ctr" anchorCtr="0" upright="1">
              <a:noAutofit/>
            </a:bodyPr>
            <a:lstStyle/>
            <a:p>
              <a:pPr algn="ctr"/>
              <a:r>
                <a:rPr 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125" name="Oval 124"/>
            <p:cNvSpPr>
              <a:spLocks noChangeArrowheads="1"/>
            </p:cNvSpPr>
            <p:nvPr/>
          </p:nvSpPr>
          <p:spPr bwMode="auto">
            <a:xfrm flipH="1" flipV="1">
              <a:off x="2548072" y="4204995"/>
              <a:ext cx="175895" cy="17589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none" lIns="0" tIns="0" rIns="0" bIns="0" anchor="ctr" anchorCtr="0" upright="1">
              <a:noAutofit/>
            </a:bodyPr>
            <a:lstStyle/>
            <a:p>
              <a:pPr algn="ctr"/>
              <a:r>
                <a:rPr 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  <p:cxnSp>
          <p:nvCxnSpPr>
            <p:cNvPr id="127" name="Straight Arrow Connector 126"/>
            <p:cNvCxnSpPr>
              <a:stCxn id="93" idx="1"/>
            </p:cNvCxnSpPr>
            <p:nvPr/>
          </p:nvCxnSpPr>
          <p:spPr>
            <a:xfrm>
              <a:off x="3946342" y="4288752"/>
              <a:ext cx="335781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Arrow Connector 130"/>
            <p:cNvCxnSpPr>
              <a:stCxn id="93" idx="1"/>
            </p:cNvCxnSpPr>
            <p:nvPr/>
          </p:nvCxnSpPr>
          <p:spPr>
            <a:xfrm>
              <a:off x="3946342" y="4288752"/>
              <a:ext cx="0" cy="311823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2" name="Text Box 1194"/>
            <p:cNvSpPr txBox="1">
              <a:spLocks noChangeArrowheads="1"/>
            </p:cNvSpPr>
            <p:nvPr/>
          </p:nvSpPr>
          <p:spPr bwMode="auto">
            <a:xfrm>
              <a:off x="3961448" y="4462578"/>
              <a:ext cx="228600" cy="182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</a:t>
              </a:r>
              <a:r>
                <a:rPr lang="en-US" sz="1100" i="1" baseline="-25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y</a:t>
              </a:r>
              <a:endParaRPr lang="en-US" sz="1100" baseline="-25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180" name="Rectangle 1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230" name="Group 229"/>
          <p:cNvGrpSpPr/>
          <p:nvPr/>
        </p:nvGrpSpPr>
        <p:grpSpPr>
          <a:xfrm>
            <a:off x="1153319" y="4222086"/>
            <a:ext cx="4580576" cy="1650683"/>
            <a:chOff x="1153319" y="4222086"/>
            <a:chExt cx="4580576" cy="1650683"/>
          </a:xfrm>
        </p:grpSpPr>
        <p:sp>
          <p:nvSpPr>
            <p:cNvPr id="136" name="Rectangle 45" descr="Light upward diagonal"/>
            <p:cNvSpPr>
              <a:spLocks noChangeArrowheads="1"/>
            </p:cNvSpPr>
            <p:nvPr/>
          </p:nvSpPr>
          <p:spPr bwMode="auto">
            <a:xfrm>
              <a:off x="2307195" y="5531774"/>
              <a:ext cx="254018" cy="106680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7" name="Rectangle 44" descr="Light upward diagonal"/>
            <p:cNvSpPr>
              <a:spLocks noChangeArrowheads="1"/>
            </p:cNvSpPr>
            <p:nvPr/>
          </p:nvSpPr>
          <p:spPr bwMode="auto">
            <a:xfrm>
              <a:off x="1210473" y="5531774"/>
              <a:ext cx="254018" cy="106680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8" name="Line 43"/>
            <p:cNvSpPr>
              <a:spLocks noChangeShapeType="1"/>
            </p:cNvSpPr>
            <p:nvPr/>
          </p:nvSpPr>
          <p:spPr bwMode="auto">
            <a:xfrm flipV="1">
              <a:off x="1329861" y="4456719"/>
              <a:ext cx="0" cy="107823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9" name="Line 42"/>
            <p:cNvSpPr>
              <a:spLocks noChangeShapeType="1"/>
            </p:cNvSpPr>
            <p:nvPr/>
          </p:nvSpPr>
          <p:spPr bwMode="auto">
            <a:xfrm>
              <a:off x="1326686" y="4456719"/>
              <a:ext cx="113482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0" name="Line 41"/>
            <p:cNvSpPr>
              <a:spLocks noChangeShapeType="1"/>
            </p:cNvSpPr>
            <p:nvPr/>
          </p:nvSpPr>
          <p:spPr bwMode="auto">
            <a:xfrm>
              <a:off x="2460876" y="4456719"/>
              <a:ext cx="0" cy="107823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1" name="Line 40"/>
            <p:cNvSpPr>
              <a:spLocks noChangeShapeType="1"/>
            </p:cNvSpPr>
            <p:nvPr/>
          </p:nvSpPr>
          <p:spPr bwMode="auto">
            <a:xfrm flipH="1">
              <a:off x="1326686" y="4460529"/>
              <a:ext cx="1131014" cy="107442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2" name="Rectangle 39" descr="Light upward diagonal"/>
            <p:cNvSpPr>
              <a:spLocks noChangeArrowheads="1"/>
            </p:cNvSpPr>
            <p:nvPr/>
          </p:nvSpPr>
          <p:spPr bwMode="auto">
            <a:xfrm>
              <a:off x="3697942" y="5540029"/>
              <a:ext cx="254018" cy="106680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3" name="Rectangle 38" descr="Light upward diagonal"/>
            <p:cNvSpPr>
              <a:spLocks noChangeArrowheads="1"/>
            </p:cNvSpPr>
            <p:nvPr/>
          </p:nvSpPr>
          <p:spPr bwMode="auto">
            <a:xfrm>
              <a:off x="2601220" y="5540029"/>
              <a:ext cx="254018" cy="106680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4" name="Line 37"/>
            <p:cNvSpPr>
              <a:spLocks noChangeShapeType="1"/>
            </p:cNvSpPr>
            <p:nvPr/>
          </p:nvSpPr>
          <p:spPr bwMode="auto">
            <a:xfrm flipV="1">
              <a:off x="2720609" y="4464974"/>
              <a:ext cx="0" cy="107823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5" name="Line 36"/>
            <p:cNvSpPr>
              <a:spLocks noChangeShapeType="1"/>
            </p:cNvSpPr>
            <p:nvPr/>
          </p:nvSpPr>
          <p:spPr bwMode="auto">
            <a:xfrm>
              <a:off x="2717434" y="4464974"/>
              <a:ext cx="113482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6" name="Line 35"/>
            <p:cNvSpPr>
              <a:spLocks noChangeShapeType="1"/>
            </p:cNvSpPr>
            <p:nvPr/>
          </p:nvSpPr>
          <p:spPr bwMode="auto">
            <a:xfrm>
              <a:off x="3851623" y="4464974"/>
              <a:ext cx="0" cy="107823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7" name="Line 34"/>
            <p:cNvSpPr>
              <a:spLocks noChangeShapeType="1"/>
            </p:cNvSpPr>
            <p:nvPr/>
          </p:nvSpPr>
          <p:spPr bwMode="auto">
            <a:xfrm>
              <a:off x="2717434" y="4468784"/>
              <a:ext cx="1131014" cy="107442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8" name="Rectangle 33" descr="Light upward diagonal"/>
            <p:cNvSpPr>
              <a:spLocks noChangeArrowheads="1"/>
            </p:cNvSpPr>
            <p:nvPr/>
          </p:nvSpPr>
          <p:spPr bwMode="auto">
            <a:xfrm>
              <a:off x="5110916" y="5540029"/>
              <a:ext cx="254018" cy="106680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9" name="Rectangle 32" descr="Light upward diagonal"/>
            <p:cNvSpPr>
              <a:spLocks noChangeArrowheads="1"/>
            </p:cNvSpPr>
            <p:nvPr/>
          </p:nvSpPr>
          <p:spPr bwMode="auto">
            <a:xfrm>
              <a:off x="4014194" y="5540029"/>
              <a:ext cx="254018" cy="106680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0" name="Line 31"/>
            <p:cNvSpPr>
              <a:spLocks noChangeShapeType="1"/>
            </p:cNvSpPr>
            <p:nvPr/>
          </p:nvSpPr>
          <p:spPr bwMode="auto">
            <a:xfrm>
              <a:off x="5321751" y="4465609"/>
              <a:ext cx="27433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1" name="Text Box 30"/>
            <p:cNvSpPr txBox="1">
              <a:spLocks noChangeArrowheads="1"/>
            </p:cNvSpPr>
            <p:nvPr/>
          </p:nvSpPr>
          <p:spPr bwMode="auto">
            <a:xfrm>
              <a:off x="5178866" y="4259234"/>
              <a:ext cx="555029" cy="1695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10,000 N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2" name="Text Box 29"/>
            <p:cNvSpPr txBox="1">
              <a:spLocks noChangeArrowheads="1"/>
            </p:cNvSpPr>
            <p:nvPr/>
          </p:nvSpPr>
          <p:spPr bwMode="auto">
            <a:xfrm>
              <a:off x="1866474" y="5003454"/>
              <a:ext cx="163206" cy="1447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3" name="Line 28"/>
            <p:cNvSpPr>
              <a:spLocks noChangeShapeType="1"/>
            </p:cNvSpPr>
            <p:nvPr/>
          </p:nvSpPr>
          <p:spPr bwMode="auto">
            <a:xfrm flipV="1">
              <a:off x="4133583" y="4464974"/>
              <a:ext cx="0" cy="107823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4" name="Line 27"/>
            <p:cNvSpPr>
              <a:spLocks noChangeShapeType="1"/>
            </p:cNvSpPr>
            <p:nvPr/>
          </p:nvSpPr>
          <p:spPr bwMode="auto">
            <a:xfrm>
              <a:off x="4130408" y="4464974"/>
              <a:ext cx="113482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5" name="Line 26"/>
            <p:cNvSpPr>
              <a:spLocks noChangeShapeType="1"/>
            </p:cNvSpPr>
            <p:nvPr/>
          </p:nvSpPr>
          <p:spPr bwMode="auto">
            <a:xfrm>
              <a:off x="5264597" y="4464974"/>
              <a:ext cx="0" cy="107823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6" name="Line 25"/>
            <p:cNvSpPr>
              <a:spLocks noChangeShapeType="1"/>
            </p:cNvSpPr>
            <p:nvPr/>
          </p:nvSpPr>
          <p:spPr bwMode="auto">
            <a:xfrm>
              <a:off x="4130408" y="4468784"/>
              <a:ext cx="1131014" cy="107442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7" name="Line 24"/>
            <p:cNvSpPr>
              <a:spLocks noChangeShapeType="1"/>
            </p:cNvSpPr>
            <p:nvPr/>
          </p:nvSpPr>
          <p:spPr bwMode="auto">
            <a:xfrm flipH="1">
              <a:off x="2707908" y="4477039"/>
              <a:ext cx="1131014" cy="107442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8" name="Line 23"/>
            <p:cNvSpPr>
              <a:spLocks noChangeShapeType="1"/>
            </p:cNvSpPr>
            <p:nvPr/>
          </p:nvSpPr>
          <p:spPr bwMode="auto">
            <a:xfrm flipH="1">
              <a:off x="4130408" y="4460529"/>
              <a:ext cx="1131014" cy="107442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9" name="Text Box 22"/>
            <p:cNvSpPr txBox="1">
              <a:spLocks noChangeArrowheads="1"/>
            </p:cNvSpPr>
            <p:nvPr/>
          </p:nvSpPr>
          <p:spPr bwMode="auto">
            <a:xfrm>
              <a:off x="1684851" y="4283999"/>
              <a:ext cx="452152" cy="360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Times New Roman" panose="02020603050405020304" pitchFamily="18" charset="0"/>
                  <a:cs typeface="Times New Roman" panose="02020603050405020304" pitchFamily="18" charset="0"/>
                </a:rPr>
                <a:t>D</a:t>
              </a: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64" name="Object 16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68489700"/>
                </p:ext>
              </p:extLst>
            </p:nvPr>
          </p:nvGraphicFramePr>
          <p:xfrm>
            <a:off x="1622617" y="4831369"/>
            <a:ext cx="274339" cy="1504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14" name="Equation" r:id="rId3" imgW="304536" imgH="164957" progId="Equation.DSMT4">
                    <p:embed/>
                  </p:oleObj>
                </mc:Choice>
                <mc:Fallback>
                  <p:oleObj name="Equation" r:id="rId3" imgW="304536" imgH="164957" progId="Equation.DSMT4">
                    <p:embed/>
                    <p:pic>
                      <p:nvPicPr>
                        <p:cNvPr id="0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22617" y="4831369"/>
                          <a:ext cx="274339" cy="15049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65" name="Text Box 16"/>
            <p:cNvSpPr txBox="1">
              <a:spLocks noChangeArrowheads="1"/>
            </p:cNvSpPr>
            <p:nvPr/>
          </p:nvSpPr>
          <p:spPr bwMode="auto">
            <a:xfrm>
              <a:off x="1153319" y="4918999"/>
              <a:ext cx="349910" cy="161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1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6" name="Text Box 15"/>
            <p:cNvSpPr txBox="1">
              <a:spLocks noChangeArrowheads="1"/>
            </p:cNvSpPr>
            <p:nvPr/>
          </p:nvSpPr>
          <p:spPr bwMode="auto">
            <a:xfrm>
              <a:off x="2319261" y="4917094"/>
              <a:ext cx="163206" cy="1447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7" name="Text Box 14"/>
            <p:cNvSpPr txBox="1">
              <a:spLocks noChangeArrowheads="1"/>
            </p:cNvSpPr>
            <p:nvPr/>
          </p:nvSpPr>
          <p:spPr bwMode="auto">
            <a:xfrm>
              <a:off x="3487108" y="4805334"/>
              <a:ext cx="163206" cy="1447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8" name="Text Box 13"/>
            <p:cNvSpPr txBox="1">
              <a:spLocks noChangeArrowheads="1"/>
            </p:cNvSpPr>
            <p:nvPr/>
          </p:nvSpPr>
          <p:spPr bwMode="auto">
            <a:xfrm>
              <a:off x="3182286" y="4285269"/>
              <a:ext cx="253383" cy="360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lvl="0" algn="ctr"/>
              <a:r>
                <a:rPr lang="en-US" altLang="en-US" sz="1100">
                  <a:latin typeface="Symbol" panose="05050102010706020507" pitchFamily="18" charset="2"/>
                  <a:ea typeface="Times New Roman" panose="02020603050405020304" pitchFamily="18" charset="0"/>
                  <a:cs typeface="Times New Roman" panose="02020603050405020304" pitchFamily="18" charset="0"/>
                </a:rPr>
                <a:t>D</a:t>
              </a: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9" name="Text Box 12"/>
            <p:cNvSpPr txBox="1">
              <a:spLocks noChangeArrowheads="1"/>
            </p:cNvSpPr>
            <p:nvPr/>
          </p:nvSpPr>
          <p:spPr bwMode="auto">
            <a:xfrm>
              <a:off x="2721244" y="4930429"/>
              <a:ext cx="156856" cy="161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0" name="Text Box 11"/>
            <p:cNvSpPr txBox="1">
              <a:spLocks noChangeArrowheads="1"/>
            </p:cNvSpPr>
            <p:nvPr/>
          </p:nvSpPr>
          <p:spPr bwMode="auto">
            <a:xfrm>
              <a:off x="3714453" y="4928524"/>
              <a:ext cx="163206" cy="1447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1" name="Text Box 10"/>
            <p:cNvSpPr txBox="1">
              <a:spLocks noChangeArrowheads="1"/>
            </p:cNvSpPr>
            <p:nvPr/>
          </p:nvSpPr>
          <p:spPr bwMode="auto">
            <a:xfrm>
              <a:off x="3096555" y="4699924"/>
              <a:ext cx="163206" cy="1447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2" name="Text Box 9"/>
            <p:cNvSpPr txBox="1">
              <a:spLocks noChangeArrowheads="1"/>
            </p:cNvSpPr>
            <p:nvPr/>
          </p:nvSpPr>
          <p:spPr bwMode="auto">
            <a:xfrm>
              <a:off x="4897541" y="4816764"/>
              <a:ext cx="163206" cy="1447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3" name="Text Box 8"/>
            <p:cNvSpPr txBox="1">
              <a:spLocks noChangeArrowheads="1"/>
            </p:cNvSpPr>
            <p:nvPr/>
          </p:nvSpPr>
          <p:spPr bwMode="auto">
            <a:xfrm>
              <a:off x="4592720" y="4291619"/>
              <a:ext cx="253383" cy="360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lvl="0" algn="ctr"/>
              <a:r>
                <a:rPr lang="en-US" altLang="en-US" sz="1100">
                  <a:latin typeface="Symbol" panose="05050102010706020507" pitchFamily="18" charset="2"/>
                  <a:ea typeface="Times New Roman" panose="02020603050405020304" pitchFamily="18" charset="0"/>
                  <a:cs typeface="Times New Roman" panose="02020603050405020304" pitchFamily="18" charset="0"/>
                </a:rPr>
                <a:t>D</a:t>
              </a: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4" name="Text Box 7"/>
            <p:cNvSpPr txBox="1">
              <a:spLocks noChangeArrowheads="1"/>
            </p:cNvSpPr>
            <p:nvPr/>
          </p:nvSpPr>
          <p:spPr bwMode="auto">
            <a:xfrm>
              <a:off x="4131678" y="4941859"/>
              <a:ext cx="156856" cy="161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5" name="Text Box 6"/>
            <p:cNvSpPr txBox="1">
              <a:spLocks noChangeArrowheads="1"/>
            </p:cNvSpPr>
            <p:nvPr/>
          </p:nvSpPr>
          <p:spPr bwMode="auto">
            <a:xfrm>
              <a:off x="5124887" y="4939954"/>
              <a:ext cx="163206" cy="1447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6" name="Text Box 5"/>
            <p:cNvSpPr txBox="1">
              <a:spLocks noChangeArrowheads="1"/>
            </p:cNvSpPr>
            <p:nvPr/>
          </p:nvSpPr>
          <p:spPr bwMode="auto">
            <a:xfrm>
              <a:off x="4506989" y="4711354"/>
              <a:ext cx="163206" cy="1447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7" name="Text Box 4"/>
            <p:cNvSpPr txBox="1">
              <a:spLocks noChangeArrowheads="1"/>
            </p:cNvSpPr>
            <p:nvPr/>
          </p:nvSpPr>
          <p:spPr bwMode="auto">
            <a:xfrm>
              <a:off x="1754706" y="5727989"/>
              <a:ext cx="163206" cy="1447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(a)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8" name="Text Box 3"/>
            <p:cNvSpPr txBox="1">
              <a:spLocks noChangeArrowheads="1"/>
            </p:cNvSpPr>
            <p:nvPr/>
          </p:nvSpPr>
          <p:spPr bwMode="auto">
            <a:xfrm>
              <a:off x="3170220" y="5727989"/>
              <a:ext cx="163206" cy="1447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(b)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9" name="Text Box 2"/>
            <p:cNvSpPr txBox="1">
              <a:spLocks noChangeArrowheads="1"/>
            </p:cNvSpPr>
            <p:nvPr/>
          </p:nvSpPr>
          <p:spPr bwMode="auto">
            <a:xfrm>
              <a:off x="4637173" y="5727989"/>
              <a:ext cx="163206" cy="1447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(c)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6" name="Oval 225"/>
            <p:cNvSpPr>
              <a:spLocks noChangeArrowheads="1"/>
            </p:cNvSpPr>
            <p:nvPr/>
          </p:nvSpPr>
          <p:spPr bwMode="auto">
            <a:xfrm flipH="1" flipV="1">
              <a:off x="1231766" y="5598132"/>
              <a:ext cx="175895" cy="17589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none" lIns="0" tIns="0" rIns="0" bIns="0" anchor="ctr" anchorCtr="0" upright="1">
              <a:noAutofit/>
            </a:bodyPr>
            <a:lstStyle/>
            <a:p>
              <a:pPr algn="ctr"/>
              <a:r>
                <a:rPr 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227" name="Oval 226"/>
            <p:cNvSpPr>
              <a:spLocks noChangeArrowheads="1"/>
            </p:cNvSpPr>
            <p:nvPr/>
          </p:nvSpPr>
          <p:spPr bwMode="auto">
            <a:xfrm flipH="1" flipV="1">
              <a:off x="1231766" y="4222404"/>
              <a:ext cx="175895" cy="17589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none" lIns="0" tIns="0" rIns="0" bIns="0" anchor="ctr" anchorCtr="0" upright="1">
              <a:noAutofit/>
            </a:bodyPr>
            <a:lstStyle/>
            <a:p>
              <a:pPr algn="ctr"/>
              <a:r>
                <a:rPr 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228" name="Oval 227"/>
            <p:cNvSpPr>
              <a:spLocks noChangeArrowheads="1"/>
            </p:cNvSpPr>
            <p:nvPr/>
          </p:nvSpPr>
          <p:spPr bwMode="auto">
            <a:xfrm flipH="1" flipV="1">
              <a:off x="2384556" y="4222086"/>
              <a:ext cx="175895" cy="17589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none" lIns="0" tIns="0" rIns="0" bIns="0" anchor="ctr" anchorCtr="0" upright="1">
              <a:noAutofit/>
            </a:bodyPr>
            <a:lstStyle/>
            <a:p>
              <a:pPr algn="ctr"/>
              <a:r>
                <a:rPr 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229" name="Oval 228"/>
            <p:cNvSpPr>
              <a:spLocks noChangeArrowheads="1"/>
            </p:cNvSpPr>
            <p:nvPr/>
          </p:nvSpPr>
          <p:spPr bwMode="auto">
            <a:xfrm flipH="1" flipV="1">
              <a:off x="2380026" y="5594003"/>
              <a:ext cx="175895" cy="17589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none" lIns="0" tIns="0" rIns="0" bIns="0" anchor="ctr" anchorCtr="0" upright="1">
              <a:noAutofit/>
            </a:bodyPr>
            <a:lstStyle/>
            <a:p>
              <a:pPr algn="ctr"/>
              <a:r>
                <a:rPr 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</a:p>
          </p:txBody>
        </p:sp>
      </p:grpSp>
      <p:grpSp>
        <p:nvGrpSpPr>
          <p:cNvPr id="231" name="Group 230"/>
          <p:cNvGrpSpPr>
            <a:grpSpLocks/>
          </p:cNvGrpSpPr>
          <p:nvPr/>
        </p:nvGrpSpPr>
        <p:grpSpPr bwMode="auto">
          <a:xfrm>
            <a:off x="1672400" y="6255644"/>
            <a:ext cx="3565525" cy="1518920"/>
            <a:chOff x="3482" y="3423"/>
            <a:chExt cx="5615" cy="2392"/>
          </a:xfrm>
        </p:grpSpPr>
        <p:grpSp>
          <p:nvGrpSpPr>
            <p:cNvPr id="232" name="Group 231"/>
            <p:cNvGrpSpPr>
              <a:grpSpLocks/>
            </p:cNvGrpSpPr>
            <p:nvPr/>
          </p:nvGrpSpPr>
          <p:grpSpPr bwMode="auto">
            <a:xfrm>
              <a:off x="6712" y="5384"/>
              <a:ext cx="2168" cy="431"/>
              <a:chOff x="3904" y="5592"/>
              <a:chExt cx="2168" cy="431"/>
            </a:xfrm>
          </p:grpSpPr>
          <p:sp>
            <p:nvSpPr>
              <p:cNvPr id="272" name="AutoShape 861"/>
              <p:cNvSpPr>
                <a:spLocks noChangeArrowheads="1"/>
              </p:cNvSpPr>
              <p:nvPr/>
            </p:nvSpPr>
            <p:spPr bwMode="auto">
              <a:xfrm>
                <a:off x="4008" y="5592"/>
                <a:ext cx="216" cy="187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273" name="AutoShape 862"/>
              <p:cNvSpPr>
                <a:spLocks noChangeArrowheads="1"/>
              </p:cNvSpPr>
              <p:nvPr/>
            </p:nvSpPr>
            <p:spPr bwMode="auto">
              <a:xfrm>
                <a:off x="5792" y="5592"/>
                <a:ext cx="216" cy="187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274" name="Rectangle 273" descr="Light upward diagonal"/>
              <p:cNvSpPr>
                <a:spLocks noChangeArrowheads="1"/>
              </p:cNvSpPr>
              <p:nvPr/>
            </p:nvSpPr>
            <p:spPr bwMode="auto">
              <a:xfrm>
                <a:off x="5662" y="5855"/>
                <a:ext cx="400" cy="168"/>
              </a:xfrm>
              <a:prstGeom prst="rect">
                <a:avLst/>
              </a:prstGeom>
              <a:pattFill prst="lt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275" name="Rectangle 274" descr="Light upward diagonal"/>
              <p:cNvSpPr>
                <a:spLocks noChangeArrowheads="1"/>
              </p:cNvSpPr>
              <p:nvPr/>
            </p:nvSpPr>
            <p:spPr bwMode="auto">
              <a:xfrm>
                <a:off x="3911" y="5791"/>
                <a:ext cx="400" cy="168"/>
              </a:xfrm>
              <a:prstGeom prst="rect">
                <a:avLst/>
              </a:prstGeom>
              <a:pattFill prst="lt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276" name="Oval 275"/>
              <p:cNvSpPr>
                <a:spLocks noChangeAspect="1" noChangeArrowheads="1"/>
              </p:cNvSpPr>
              <p:nvPr/>
            </p:nvSpPr>
            <p:spPr bwMode="auto">
              <a:xfrm>
                <a:off x="5776" y="5785"/>
                <a:ext cx="72" cy="72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277" name="Oval 276"/>
              <p:cNvSpPr>
                <a:spLocks noChangeAspect="1" noChangeArrowheads="1"/>
              </p:cNvSpPr>
              <p:nvPr/>
            </p:nvSpPr>
            <p:spPr bwMode="auto">
              <a:xfrm>
                <a:off x="5872" y="5785"/>
                <a:ext cx="72" cy="72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278" name="Oval 277"/>
              <p:cNvSpPr>
                <a:spLocks noChangeAspect="1" noChangeArrowheads="1"/>
              </p:cNvSpPr>
              <p:nvPr/>
            </p:nvSpPr>
            <p:spPr bwMode="auto">
              <a:xfrm>
                <a:off x="5968" y="5785"/>
                <a:ext cx="72" cy="72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cxnSp>
            <p:nvCxnSpPr>
              <p:cNvPr id="279" name="Line 868"/>
              <p:cNvCxnSpPr/>
              <p:nvPr/>
            </p:nvCxnSpPr>
            <p:spPr bwMode="auto">
              <a:xfrm>
                <a:off x="3904" y="5784"/>
                <a:ext cx="40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80" name="Line 869"/>
              <p:cNvCxnSpPr/>
              <p:nvPr/>
            </p:nvCxnSpPr>
            <p:spPr bwMode="auto">
              <a:xfrm>
                <a:off x="5672" y="5856"/>
                <a:ext cx="40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233" name="AutoShape 870"/>
            <p:cNvSpPr>
              <a:spLocks noChangeArrowheads="1"/>
            </p:cNvSpPr>
            <p:nvPr/>
          </p:nvSpPr>
          <p:spPr bwMode="auto">
            <a:xfrm>
              <a:off x="3768" y="5352"/>
              <a:ext cx="216" cy="187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234" name="AutoShape 871"/>
            <p:cNvSpPr>
              <a:spLocks noChangeArrowheads="1"/>
            </p:cNvSpPr>
            <p:nvPr/>
          </p:nvSpPr>
          <p:spPr bwMode="auto">
            <a:xfrm>
              <a:off x="5552" y="5352"/>
              <a:ext cx="216" cy="187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235" name="Rectangle 234" descr="Light upward diagonal"/>
            <p:cNvSpPr>
              <a:spLocks noChangeArrowheads="1"/>
            </p:cNvSpPr>
            <p:nvPr/>
          </p:nvSpPr>
          <p:spPr bwMode="auto">
            <a:xfrm>
              <a:off x="5422" y="5615"/>
              <a:ext cx="400" cy="168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236" name="Rectangle 235" descr="Light upward diagonal"/>
            <p:cNvSpPr>
              <a:spLocks noChangeArrowheads="1"/>
            </p:cNvSpPr>
            <p:nvPr/>
          </p:nvSpPr>
          <p:spPr bwMode="auto">
            <a:xfrm>
              <a:off x="3671" y="5551"/>
              <a:ext cx="400" cy="168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cxnSp>
          <p:nvCxnSpPr>
            <p:cNvPr id="237" name="Line 874"/>
            <p:cNvCxnSpPr/>
            <p:nvPr/>
          </p:nvCxnSpPr>
          <p:spPr bwMode="auto">
            <a:xfrm flipV="1">
              <a:off x="3883" y="3666"/>
              <a:ext cx="0" cy="169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8" name="Line 875"/>
            <p:cNvCxnSpPr/>
            <p:nvPr/>
          </p:nvCxnSpPr>
          <p:spPr bwMode="auto">
            <a:xfrm>
              <a:off x="3878" y="3666"/>
              <a:ext cx="1787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9" name="Line 876"/>
            <p:cNvCxnSpPr/>
            <p:nvPr/>
          </p:nvCxnSpPr>
          <p:spPr bwMode="auto">
            <a:xfrm>
              <a:off x="5664" y="3666"/>
              <a:ext cx="0" cy="169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0" name="Line 877"/>
            <p:cNvCxnSpPr/>
            <p:nvPr/>
          </p:nvCxnSpPr>
          <p:spPr bwMode="auto">
            <a:xfrm flipH="1">
              <a:off x="3878" y="3672"/>
              <a:ext cx="1781" cy="169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1" name="Line 878"/>
            <p:cNvCxnSpPr/>
            <p:nvPr/>
          </p:nvCxnSpPr>
          <p:spPr bwMode="auto">
            <a:xfrm flipV="1">
              <a:off x="6925" y="3679"/>
              <a:ext cx="0" cy="169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2" name="Line 879"/>
            <p:cNvCxnSpPr/>
            <p:nvPr/>
          </p:nvCxnSpPr>
          <p:spPr bwMode="auto">
            <a:xfrm>
              <a:off x="6920" y="3679"/>
              <a:ext cx="1787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3" name="Line 880"/>
            <p:cNvCxnSpPr/>
            <p:nvPr/>
          </p:nvCxnSpPr>
          <p:spPr bwMode="auto">
            <a:xfrm>
              <a:off x="8706" y="3679"/>
              <a:ext cx="0" cy="169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4" name="Line 881"/>
            <p:cNvCxnSpPr/>
            <p:nvPr/>
          </p:nvCxnSpPr>
          <p:spPr bwMode="auto">
            <a:xfrm>
              <a:off x="6920" y="3685"/>
              <a:ext cx="1781" cy="169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5" name="Text Box 882"/>
            <p:cNvSpPr txBox="1">
              <a:spLocks noChangeArrowheads="1"/>
            </p:cNvSpPr>
            <p:nvPr/>
          </p:nvSpPr>
          <p:spPr bwMode="auto">
            <a:xfrm>
              <a:off x="3640" y="4383"/>
              <a:ext cx="257" cy="2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4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246" name="Line 883"/>
            <p:cNvCxnSpPr/>
            <p:nvPr/>
          </p:nvCxnSpPr>
          <p:spPr bwMode="auto">
            <a:xfrm flipH="1">
              <a:off x="6905" y="3698"/>
              <a:ext cx="1781" cy="169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7" name="Oval 246"/>
            <p:cNvSpPr>
              <a:spLocks noChangeArrowheads="1"/>
            </p:cNvSpPr>
            <p:nvPr/>
          </p:nvSpPr>
          <p:spPr bwMode="auto">
            <a:xfrm>
              <a:off x="3534" y="5072"/>
              <a:ext cx="305" cy="305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48" name="Oval 247"/>
            <p:cNvSpPr>
              <a:spLocks noChangeArrowheads="1"/>
            </p:cNvSpPr>
            <p:nvPr/>
          </p:nvSpPr>
          <p:spPr bwMode="auto">
            <a:xfrm>
              <a:off x="5712" y="5074"/>
              <a:ext cx="305" cy="305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49" name="Oval 248"/>
            <p:cNvSpPr>
              <a:spLocks noChangeArrowheads="1"/>
            </p:cNvSpPr>
            <p:nvPr/>
          </p:nvSpPr>
          <p:spPr bwMode="auto">
            <a:xfrm>
              <a:off x="5760" y="3507"/>
              <a:ext cx="305" cy="305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3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50" name="Oval 249"/>
            <p:cNvSpPr>
              <a:spLocks noChangeArrowheads="1"/>
            </p:cNvSpPr>
            <p:nvPr/>
          </p:nvSpPr>
          <p:spPr bwMode="auto">
            <a:xfrm>
              <a:off x="3482" y="3505"/>
              <a:ext cx="305" cy="305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4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51" name="Text Box 888"/>
            <p:cNvSpPr txBox="1">
              <a:spLocks noChangeArrowheads="1"/>
            </p:cNvSpPr>
            <p:nvPr/>
          </p:nvSpPr>
          <p:spPr bwMode="auto">
            <a:xfrm>
              <a:off x="4640" y="3423"/>
              <a:ext cx="257" cy="2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3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52" name="Text Box 889"/>
            <p:cNvSpPr txBox="1">
              <a:spLocks noChangeArrowheads="1"/>
            </p:cNvSpPr>
            <p:nvPr/>
          </p:nvSpPr>
          <p:spPr bwMode="auto">
            <a:xfrm>
              <a:off x="5692" y="4383"/>
              <a:ext cx="263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53" name="Text Box 890"/>
            <p:cNvSpPr txBox="1">
              <a:spLocks noChangeArrowheads="1"/>
            </p:cNvSpPr>
            <p:nvPr/>
          </p:nvSpPr>
          <p:spPr bwMode="auto">
            <a:xfrm>
              <a:off x="4644" y="5380"/>
              <a:ext cx="247" cy="2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254" name="Line 891"/>
            <p:cNvCxnSpPr/>
            <p:nvPr/>
          </p:nvCxnSpPr>
          <p:spPr bwMode="auto">
            <a:xfrm>
              <a:off x="3866" y="5366"/>
              <a:ext cx="1787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5" name="Line 892"/>
            <p:cNvCxnSpPr/>
            <p:nvPr/>
          </p:nvCxnSpPr>
          <p:spPr bwMode="auto">
            <a:xfrm>
              <a:off x="6930" y="5382"/>
              <a:ext cx="1787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56" name="Oval 255"/>
            <p:cNvSpPr>
              <a:spLocks noChangeAspect="1" noChangeArrowheads="1"/>
            </p:cNvSpPr>
            <p:nvPr/>
          </p:nvSpPr>
          <p:spPr bwMode="auto">
            <a:xfrm>
              <a:off x="5536" y="5545"/>
              <a:ext cx="72" cy="7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257" name="Oval 256"/>
            <p:cNvSpPr>
              <a:spLocks noChangeAspect="1" noChangeArrowheads="1"/>
            </p:cNvSpPr>
            <p:nvPr/>
          </p:nvSpPr>
          <p:spPr bwMode="auto">
            <a:xfrm>
              <a:off x="5632" y="5545"/>
              <a:ext cx="72" cy="7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258" name="Oval 257"/>
            <p:cNvSpPr>
              <a:spLocks noChangeAspect="1" noChangeArrowheads="1"/>
            </p:cNvSpPr>
            <p:nvPr/>
          </p:nvSpPr>
          <p:spPr bwMode="auto">
            <a:xfrm>
              <a:off x="5728" y="5545"/>
              <a:ext cx="72" cy="7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cxnSp>
          <p:nvCxnSpPr>
            <p:cNvPr id="259" name="Line 896"/>
            <p:cNvCxnSpPr/>
            <p:nvPr/>
          </p:nvCxnSpPr>
          <p:spPr bwMode="auto">
            <a:xfrm>
              <a:off x="3664" y="5544"/>
              <a:ext cx="4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0" name="Line 897"/>
            <p:cNvCxnSpPr/>
            <p:nvPr/>
          </p:nvCxnSpPr>
          <p:spPr bwMode="auto">
            <a:xfrm>
              <a:off x="5432" y="5616"/>
              <a:ext cx="4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61" name="Text Box 898"/>
            <p:cNvSpPr txBox="1">
              <a:spLocks noChangeArrowheads="1"/>
            </p:cNvSpPr>
            <p:nvPr/>
          </p:nvSpPr>
          <p:spPr bwMode="auto">
            <a:xfrm>
              <a:off x="4716" y="4516"/>
              <a:ext cx="263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5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62" name="Text Box 899"/>
            <p:cNvSpPr txBox="1">
              <a:spLocks noChangeArrowheads="1"/>
            </p:cNvSpPr>
            <p:nvPr/>
          </p:nvSpPr>
          <p:spPr bwMode="auto">
            <a:xfrm>
              <a:off x="6680" y="4407"/>
              <a:ext cx="257" cy="2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4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63" name="Text Box 900"/>
            <p:cNvSpPr txBox="1">
              <a:spLocks noChangeArrowheads="1"/>
            </p:cNvSpPr>
            <p:nvPr/>
          </p:nvSpPr>
          <p:spPr bwMode="auto">
            <a:xfrm>
              <a:off x="7680" y="3447"/>
              <a:ext cx="257" cy="2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3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64" name="Text Box 901"/>
            <p:cNvSpPr txBox="1">
              <a:spLocks noChangeArrowheads="1"/>
            </p:cNvSpPr>
            <p:nvPr/>
          </p:nvSpPr>
          <p:spPr bwMode="auto">
            <a:xfrm>
              <a:off x="8732" y="4407"/>
              <a:ext cx="263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65" name="Text Box 902"/>
            <p:cNvSpPr txBox="1">
              <a:spLocks noChangeArrowheads="1"/>
            </p:cNvSpPr>
            <p:nvPr/>
          </p:nvSpPr>
          <p:spPr bwMode="auto">
            <a:xfrm>
              <a:off x="7684" y="5404"/>
              <a:ext cx="247" cy="2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66" name="Text Box 903"/>
            <p:cNvSpPr txBox="1">
              <a:spLocks noChangeArrowheads="1"/>
            </p:cNvSpPr>
            <p:nvPr/>
          </p:nvSpPr>
          <p:spPr bwMode="auto">
            <a:xfrm>
              <a:off x="7500" y="4796"/>
              <a:ext cx="263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5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67" name="Text Box 904"/>
            <p:cNvSpPr txBox="1">
              <a:spLocks noChangeArrowheads="1"/>
            </p:cNvSpPr>
            <p:nvPr/>
          </p:nvSpPr>
          <p:spPr bwMode="auto">
            <a:xfrm>
              <a:off x="8148" y="4636"/>
              <a:ext cx="263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6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68" name="Oval 267"/>
            <p:cNvSpPr>
              <a:spLocks noChangeArrowheads="1"/>
            </p:cNvSpPr>
            <p:nvPr/>
          </p:nvSpPr>
          <p:spPr bwMode="auto">
            <a:xfrm>
              <a:off x="6574" y="5088"/>
              <a:ext cx="305" cy="305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69" name="Oval 268"/>
            <p:cNvSpPr>
              <a:spLocks noChangeArrowheads="1"/>
            </p:cNvSpPr>
            <p:nvPr/>
          </p:nvSpPr>
          <p:spPr bwMode="auto">
            <a:xfrm>
              <a:off x="8768" y="5090"/>
              <a:ext cx="305" cy="305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70" name="Oval 269"/>
            <p:cNvSpPr>
              <a:spLocks noChangeArrowheads="1"/>
            </p:cNvSpPr>
            <p:nvPr/>
          </p:nvSpPr>
          <p:spPr bwMode="auto">
            <a:xfrm>
              <a:off x="8792" y="3499"/>
              <a:ext cx="305" cy="305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3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71" name="Oval 270"/>
            <p:cNvSpPr>
              <a:spLocks noChangeArrowheads="1"/>
            </p:cNvSpPr>
            <p:nvPr/>
          </p:nvSpPr>
          <p:spPr bwMode="auto">
            <a:xfrm>
              <a:off x="6530" y="3513"/>
              <a:ext cx="305" cy="305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4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224" name="Oval 223">
            <a:extLst>
              <a:ext uri="{FF2B5EF4-FFF2-40B4-BE49-F238E27FC236}">
                <a16:creationId xmlns:a16="http://schemas.microsoft.com/office/drawing/2014/main" id="{F3FAB242-61B3-4CDB-8784-94241A253AF3}"/>
              </a:ext>
            </a:extLst>
          </p:cNvPr>
          <p:cNvSpPr/>
          <p:nvPr/>
        </p:nvSpPr>
        <p:spPr>
          <a:xfrm>
            <a:off x="5364934" y="1931987"/>
            <a:ext cx="108992" cy="108992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" name="TextBox 224">
            <a:extLst>
              <a:ext uri="{FF2B5EF4-FFF2-40B4-BE49-F238E27FC236}">
                <a16:creationId xmlns:a16="http://schemas.microsoft.com/office/drawing/2014/main" id="{9DADE0B4-C9A2-4521-96A0-8BAF6FBE49B9}"/>
              </a:ext>
            </a:extLst>
          </p:cNvPr>
          <p:cNvSpPr txBox="1"/>
          <p:nvPr/>
        </p:nvSpPr>
        <p:spPr>
          <a:xfrm>
            <a:off x="5222685" y="2069021"/>
            <a:ext cx="411972" cy="169277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Node 2</a:t>
            </a:r>
          </a:p>
        </p:txBody>
      </p:sp>
      <p:cxnSp>
        <p:nvCxnSpPr>
          <p:cNvPr id="282" name="Straight Arrow Connector 281">
            <a:extLst>
              <a:ext uri="{FF2B5EF4-FFF2-40B4-BE49-F238E27FC236}">
                <a16:creationId xmlns:a16="http://schemas.microsoft.com/office/drawing/2014/main" id="{66561A68-0BC8-4566-A5AF-8B323C72ACEB}"/>
              </a:ext>
            </a:extLst>
          </p:cNvPr>
          <p:cNvCxnSpPr>
            <a:stCxn id="224" idx="2"/>
          </p:cNvCxnSpPr>
          <p:nvPr/>
        </p:nvCxnSpPr>
        <p:spPr>
          <a:xfrm flipH="1">
            <a:off x="4754563" y="1986483"/>
            <a:ext cx="610371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Arrow Connector 180">
            <a:extLst>
              <a:ext uri="{FF2B5EF4-FFF2-40B4-BE49-F238E27FC236}">
                <a16:creationId xmlns:a16="http://schemas.microsoft.com/office/drawing/2014/main" id="{6796EB6A-53E0-4129-B43B-0CF22C435E64}"/>
              </a:ext>
            </a:extLst>
          </p:cNvPr>
          <p:cNvCxnSpPr/>
          <p:nvPr/>
        </p:nvCxnSpPr>
        <p:spPr>
          <a:xfrm flipH="1">
            <a:off x="5473926" y="1990061"/>
            <a:ext cx="610371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3" name="Freeform: Shape 282">
            <a:extLst>
              <a:ext uri="{FF2B5EF4-FFF2-40B4-BE49-F238E27FC236}">
                <a16:creationId xmlns:a16="http://schemas.microsoft.com/office/drawing/2014/main" id="{3959B2A3-DE08-4ECE-8C21-BF3D94D63E60}"/>
              </a:ext>
            </a:extLst>
          </p:cNvPr>
          <p:cNvSpPr/>
          <p:nvPr/>
        </p:nvSpPr>
        <p:spPr>
          <a:xfrm>
            <a:off x="5419898" y="1724891"/>
            <a:ext cx="564313" cy="203661"/>
          </a:xfrm>
          <a:custGeom>
            <a:avLst/>
            <a:gdLst>
              <a:gd name="connsiteX0" fmla="*/ 0 w 457200"/>
              <a:gd name="connsiteY0" fmla="*/ 203661 h 203661"/>
              <a:gd name="connsiteX1" fmla="*/ 0 w 457200"/>
              <a:gd name="connsiteY1" fmla="*/ 0 h 203661"/>
              <a:gd name="connsiteX2" fmla="*/ 457200 w 457200"/>
              <a:gd name="connsiteY2" fmla="*/ 0 h 2036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57200" h="203661">
                <a:moveTo>
                  <a:pt x="0" y="203661"/>
                </a:moveTo>
                <a:lnTo>
                  <a:pt x="0" y="0"/>
                </a:lnTo>
                <a:lnTo>
                  <a:pt x="457200" y="0"/>
                </a:lnTo>
              </a:path>
            </a:pathLst>
          </a:custGeom>
          <a:noFill/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TextBox 181">
            <a:extLst>
              <a:ext uri="{FF2B5EF4-FFF2-40B4-BE49-F238E27FC236}">
                <a16:creationId xmlns:a16="http://schemas.microsoft.com/office/drawing/2014/main" id="{F245F4B5-9028-40F9-AA7B-63827602AA9A}"/>
              </a:ext>
            </a:extLst>
          </p:cNvPr>
          <p:cNvSpPr txBox="1"/>
          <p:nvPr/>
        </p:nvSpPr>
        <p:spPr>
          <a:xfrm>
            <a:off x="4883589" y="1772339"/>
            <a:ext cx="384721" cy="169277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9500N</a:t>
            </a:r>
          </a:p>
        </p:txBody>
      </p:sp>
      <p:sp>
        <p:nvSpPr>
          <p:cNvPr id="183" name="TextBox 182">
            <a:extLst>
              <a:ext uri="{FF2B5EF4-FFF2-40B4-BE49-F238E27FC236}">
                <a16:creationId xmlns:a16="http://schemas.microsoft.com/office/drawing/2014/main" id="{10077FB7-E81A-4FE9-B3C3-EDFDCD2EAE2D}"/>
              </a:ext>
            </a:extLst>
          </p:cNvPr>
          <p:cNvSpPr txBox="1"/>
          <p:nvPr/>
        </p:nvSpPr>
        <p:spPr>
          <a:xfrm>
            <a:off x="5651054" y="1780779"/>
            <a:ext cx="455253" cy="169277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10500N</a:t>
            </a:r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36829315-3DEA-48D9-BB7A-8E003E46C9E8}"/>
              </a:ext>
            </a:extLst>
          </p:cNvPr>
          <p:cNvSpPr txBox="1"/>
          <p:nvPr/>
        </p:nvSpPr>
        <p:spPr>
          <a:xfrm>
            <a:off x="5484825" y="1530464"/>
            <a:ext cx="455253" cy="169277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20000N</a:t>
            </a:r>
          </a:p>
        </p:txBody>
      </p:sp>
    </p:spTree>
    <p:extLst>
      <p:ext uri="{BB962C8B-B14F-4D97-AF65-F5344CB8AC3E}">
        <p14:creationId xmlns:p14="http://schemas.microsoft.com/office/powerpoint/2010/main" val="12322669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/>
          <p:cNvGrpSpPr/>
          <p:nvPr/>
        </p:nvGrpSpPr>
        <p:grpSpPr>
          <a:xfrm>
            <a:off x="2567153" y="524143"/>
            <a:ext cx="1696160" cy="1380086"/>
            <a:chOff x="2567153" y="524143"/>
            <a:chExt cx="1696160" cy="1380086"/>
          </a:xfrm>
        </p:grpSpPr>
        <p:sp>
          <p:nvSpPr>
            <p:cNvPr id="3" name="Rectangle 2" descr="Light upward diagonal"/>
            <p:cNvSpPr>
              <a:spLocks noChangeArrowheads="1"/>
            </p:cNvSpPr>
            <p:nvPr/>
          </p:nvSpPr>
          <p:spPr bwMode="auto">
            <a:xfrm>
              <a:off x="3704074" y="1779858"/>
              <a:ext cx="291628" cy="124371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4" name="AutoShape 1258"/>
            <p:cNvSpPr>
              <a:spLocks noChangeArrowheads="1"/>
            </p:cNvSpPr>
            <p:nvPr/>
          </p:nvSpPr>
          <p:spPr bwMode="auto">
            <a:xfrm>
              <a:off x="3777839" y="1654630"/>
              <a:ext cx="122655" cy="122655"/>
            </a:xfrm>
            <a:prstGeom prst="triangle">
              <a:avLst>
                <a:gd name="adj" fmla="val 50000"/>
              </a:avLst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" name="Group 4"/>
            <p:cNvGrpSpPr>
              <a:grpSpLocks/>
            </p:cNvGrpSpPr>
            <p:nvPr/>
          </p:nvGrpSpPr>
          <p:grpSpPr bwMode="auto">
            <a:xfrm rot="5400000">
              <a:off x="2546139" y="659664"/>
              <a:ext cx="291628" cy="249599"/>
              <a:chOff x="4511" y="3050"/>
              <a:chExt cx="340" cy="291"/>
            </a:xfrm>
          </p:grpSpPr>
          <p:sp>
            <p:nvSpPr>
              <p:cNvPr id="20" name="Rectangle 19" descr="Light upward diagonal"/>
              <p:cNvSpPr>
                <a:spLocks noChangeArrowheads="1"/>
              </p:cNvSpPr>
              <p:nvPr/>
            </p:nvSpPr>
            <p:spPr bwMode="auto">
              <a:xfrm>
                <a:off x="4511" y="3196"/>
                <a:ext cx="340" cy="145"/>
              </a:xfrm>
              <a:prstGeom prst="rect">
                <a:avLst/>
              </a:prstGeom>
              <a:pattFill prst="lt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21" name="AutoShape 1261"/>
              <p:cNvSpPr>
                <a:spLocks noChangeArrowheads="1"/>
              </p:cNvSpPr>
              <p:nvPr/>
            </p:nvSpPr>
            <p:spPr bwMode="auto">
              <a:xfrm>
                <a:off x="4597" y="3050"/>
                <a:ext cx="143" cy="143"/>
              </a:xfrm>
              <a:prstGeom prst="triangle">
                <a:avLst>
                  <a:gd name="adj" fmla="val 50000"/>
                </a:avLst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</p:grpSp>
        <p:sp>
          <p:nvSpPr>
            <p:cNvPr id="6" name="Text Box 1262"/>
            <p:cNvSpPr txBox="1">
              <a:spLocks noChangeArrowheads="1"/>
            </p:cNvSpPr>
            <p:nvPr/>
          </p:nvSpPr>
          <p:spPr bwMode="auto">
            <a:xfrm>
              <a:off x="3155127" y="524143"/>
              <a:ext cx="203282" cy="2255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7" name="Text Box 1263"/>
            <p:cNvSpPr txBox="1">
              <a:spLocks noChangeArrowheads="1"/>
            </p:cNvSpPr>
            <p:nvPr/>
          </p:nvSpPr>
          <p:spPr bwMode="auto">
            <a:xfrm>
              <a:off x="3620016" y="1098821"/>
              <a:ext cx="176692" cy="2255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8" name="Text Box 1266"/>
            <p:cNvSpPr txBox="1">
              <a:spLocks noChangeArrowheads="1"/>
            </p:cNvSpPr>
            <p:nvPr/>
          </p:nvSpPr>
          <p:spPr bwMode="auto">
            <a:xfrm>
              <a:off x="3226054" y="1495290"/>
              <a:ext cx="198135" cy="2195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x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9" name="Line 1267"/>
            <p:cNvCxnSpPr/>
            <p:nvPr/>
          </p:nvCxnSpPr>
          <p:spPr bwMode="auto">
            <a:xfrm>
              <a:off x="2815466" y="771169"/>
              <a:ext cx="102927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oval" w="med" len="med"/>
              <a:tailEnd type="oval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" name="Line 1268"/>
            <p:cNvCxnSpPr/>
            <p:nvPr/>
          </p:nvCxnSpPr>
          <p:spPr bwMode="auto">
            <a:xfrm flipV="1">
              <a:off x="3836164" y="762591"/>
              <a:ext cx="0" cy="89632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oval" w="med" len="med"/>
              <a:tailEnd type="oval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" name="Line 1269"/>
            <p:cNvCxnSpPr/>
            <p:nvPr/>
          </p:nvCxnSpPr>
          <p:spPr bwMode="auto">
            <a:xfrm>
              <a:off x="2973602" y="1605080"/>
              <a:ext cx="28316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3694639" y="771169"/>
              <a:ext cx="137237" cy="132948"/>
            </a:xfrm>
            <a:custGeom>
              <a:avLst/>
              <a:gdLst>
                <a:gd name="T0" fmla="*/ 0 w 160"/>
                <a:gd name="T1" fmla="*/ 0 h 155"/>
                <a:gd name="T2" fmla="*/ 0 w 160"/>
                <a:gd name="T3" fmla="*/ 155 h 155"/>
                <a:gd name="T4" fmla="*/ 160 w 160"/>
                <a:gd name="T5" fmla="*/ 155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0" h="155">
                  <a:moveTo>
                    <a:pt x="0" y="0"/>
                  </a:moveTo>
                  <a:lnTo>
                    <a:pt x="0" y="155"/>
                  </a:lnTo>
                  <a:lnTo>
                    <a:pt x="160" y="155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cxnSp>
          <p:nvCxnSpPr>
            <p:cNvPr id="13" name="Line 1271"/>
            <p:cNvCxnSpPr/>
            <p:nvPr/>
          </p:nvCxnSpPr>
          <p:spPr bwMode="auto">
            <a:xfrm flipV="1">
              <a:off x="2973602" y="1300586"/>
              <a:ext cx="0" cy="30449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" name="Text Box 1272"/>
            <p:cNvSpPr txBox="1">
              <a:spLocks noChangeArrowheads="1"/>
            </p:cNvSpPr>
            <p:nvPr/>
          </p:nvSpPr>
          <p:spPr bwMode="auto">
            <a:xfrm>
              <a:off x="2912175" y="1098821"/>
              <a:ext cx="198135" cy="2255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y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15" name="Line 1273"/>
            <p:cNvCxnSpPr/>
            <p:nvPr/>
          </p:nvCxnSpPr>
          <p:spPr bwMode="auto">
            <a:xfrm flipV="1">
              <a:off x="3837022" y="762591"/>
              <a:ext cx="426291" cy="428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6" name="Text Box 1274"/>
            <p:cNvSpPr txBox="1">
              <a:spLocks noChangeArrowheads="1"/>
            </p:cNvSpPr>
            <p:nvPr/>
          </p:nvSpPr>
          <p:spPr bwMode="auto">
            <a:xfrm>
              <a:off x="4050167" y="582120"/>
              <a:ext cx="198135" cy="2255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7" name="Oval 16"/>
            <p:cNvSpPr>
              <a:spLocks noChangeAspect="1" noChangeArrowheads="1"/>
            </p:cNvSpPr>
            <p:nvPr/>
          </p:nvSpPr>
          <p:spPr bwMode="auto">
            <a:xfrm>
              <a:off x="2755424" y="829035"/>
              <a:ext cx="185420" cy="18655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 anchorCtr="0"/>
            <a:lstStyle/>
            <a:p>
              <a:pPr algn="ctr"/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18" name="Oval 17"/>
            <p:cNvSpPr>
              <a:spLocks noChangeAspect="1" noChangeArrowheads="1"/>
            </p:cNvSpPr>
            <p:nvPr/>
          </p:nvSpPr>
          <p:spPr bwMode="auto">
            <a:xfrm>
              <a:off x="3739166" y="554909"/>
              <a:ext cx="185420" cy="18655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 anchorCtr="0"/>
            <a:lstStyle/>
            <a:p>
              <a:pPr algn="ctr"/>
              <a:r>
                <a:rPr 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Oval 18"/>
            <p:cNvSpPr>
              <a:spLocks noChangeAspect="1" noChangeArrowheads="1"/>
            </p:cNvSpPr>
            <p:nvPr/>
          </p:nvSpPr>
          <p:spPr bwMode="auto">
            <a:xfrm>
              <a:off x="3883250" y="1529399"/>
              <a:ext cx="185420" cy="18655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 anchorCtr="0"/>
            <a:lstStyle/>
            <a:p>
              <a:pPr algn="ctr"/>
              <a:r>
                <a:rPr 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5" name="Group 24"/>
          <p:cNvGrpSpPr>
            <a:grpSpLocks/>
          </p:cNvGrpSpPr>
          <p:nvPr/>
        </p:nvGrpSpPr>
        <p:grpSpPr bwMode="auto">
          <a:xfrm>
            <a:off x="2364316" y="2288222"/>
            <a:ext cx="1988185" cy="1557655"/>
            <a:chOff x="4550" y="2504"/>
            <a:chExt cx="3131" cy="2453"/>
          </a:xfrm>
        </p:grpSpPr>
        <p:sp>
          <p:nvSpPr>
            <p:cNvPr id="26" name="Rectangle 25" descr="Light upward diagonal"/>
            <p:cNvSpPr>
              <a:spLocks noChangeArrowheads="1"/>
            </p:cNvSpPr>
            <p:nvPr/>
          </p:nvSpPr>
          <p:spPr bwMode="auto">
            <a:xfrm>
              <a:off x="7086" y="4789"/>
              <a:ext cx="400" cy="168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27" name="Rectangle 26" descr="Light upward diagonal"/>
            <p:cNvSpPr>
              <a:spLocks noChangeArrowheads="1"/>
            </p:cNvSpPr>
            <p:nvPr/>
          </p:nvSpPr>
          <p:spPr bwMode="auto">
            <a:xfrm>
              <a:off x="5359" y="4789"/>
              <a:ext cx="400" cy="168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cxnSp>
          <p:nvCxnSpPr>
            <p:cNvPr id="28" name="Line 812"/>
            <p:cNvCxnSpPr/>
            <p:nvPr/>
          </p:nvCxnSpPr>
          <p:spPr bwMode="auto">
            <a:xfrm flipV="1">
              <a:off x="5547" y="3096"/>
              <a:ext cx="0" cy="169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" name="Line 813"/>
            <p:cNvCxnSpPr/>
            <p:nvPr/>
          </p:nvCxnSpPr>
          <p:spPr bwMode="auto">
            <a:xfrm>
              <a:off x="5542" y="3096"/>
              <a:ext cx="1787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" name="Line 814"/>
            <p:cNvCxnSpPr/>
            <p:nvPr/>
          </p:nvCxnSpPr>
          <p:spPr bwMode="auto">
            <a:xfrm>
              <a:off x="7328" y="3096"/>
              <a:ext cx="0" cy="169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" name="Line 815"/>
            <p:cNvCxnSpPr/>
            <p:nvPr/>
          </p:nvCxnSpPr>
          <p:spPr bwMode="auto">
            <a:xfrm>
              <a:off x="5542" y="3102"/>
              <a:ext cx="1781" cy="169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" name="Line 816"/>
            <p:cNvCxnSpPr/>
            <p:nvPr/>
          </p:nvCxnSpPr>
          <p:spPr bwMode="auto">
            <a:xfrm flipH="1">
              <a:off x="5542" y="3089"/>
              <a:ext cx="1781" cy="169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3" name="Oval 32"/>
            <p:cNvSpPr>
              <a:spLocks noChangeArrowheads="1"/>
            </p:cNvSpPr>
            <p:nvPr/>
          </p:nvSpPr>
          <p:spPr bwMode="auto">
            <a:xfrm>
              <a:off x="5193" y="4465"/>
              <a:ext cx="305" cy="305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0" tIns="0" rIns="0" bIns="0" anchor="ctr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34" name="Oval 33"/>
            <p:cNvSpPr>
              <a:spLocks noChangeArrowheads="1"/>
            </p:cNvSpPr>
            <p:nvPr/>
          </p:nvSpPr>
          <p:spPr bwMode="auto">
            <a:xfrm>
              <a:off x="5359" y="2685"/>
              <a:ext cx="305" cy="305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0" tIns="0" rIns="0" bIns="0" anchor="ctr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35" name="Oval 34"/>
            <p:cNvSpPr>
              <a:spLocks noChangeArrowheads="1"/>
            </p:cNvSpPr>
            <p:nvPr/>
          </p:nvSpPr>
          <p:spPr bwMode="auto">
            <a:xfrm>
              <a:off x="7339" y="2708"/>
              <a:ext cx="305" cy="305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0" tIns="0" rIns="0" bIns="0" anchor="ctr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36" name="Oval 35"/>
            <p:cNvSpPr>
              <a:spLocks noChangeArrowheads="1"/>
            </p:cNvSpPr>
            <p:nvPr/>
          </p:nvSpPr>
          <p:spPr bwMode="auto">
            <a:xfrm>
              <a:off x="7376" y="4414"/>
              <a:ext cx="305" cy="305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0" tIns="0" rIns="0" bIns="0" anchor="ctr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37" name="Text Box 821"/>
            <p:cNvSpPr txBox="1">
              <a:spLocks noChangeArrowheads="1"/>
            </p:cNvSpPr>
            <p:nvPr/>
          </p:nvSpPr>
          <p:spPr bwMode="auto">
            <a:xfrm>
              <a:off x="6750" y="3650"/>
              <a:ext cx="257" cy="2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38" name="Text Box 822"/>
            <p:cNvSpPr txBox="1">
              <a:spLocks noChangeArrowheads="1"/>
            </p:cNvSpPr>
            <p:nvPr/>
          </p:nvSpPr>
          <p:spPr bwMode="auto">
            <a:xfrm>
              <a:off x="6270" y="3145"/>
              <a:ext cx="399" cy="3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39" name="Text Box 823"/>
            <p:cNvSpPr txBox="1">
              <a:spLocks noChangeArrowheads="1"/>
            </p:cNvSpPr>
            <p:nvPr/>
          </p:nvSpPr>
          <p:spPr bwMode="auto">
            <a:xfrm>
              <a:off x="5544" y="3847"/>
              <a:ext cx="247" cy="2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40" name="Text Box 824"/>
            <p:cNvSpPr txBox="1">
              <a:spLocks noChangeArrowheads="1"/>
            </p:cNvSpPr>
            <p:nvPr/>
          </p:nvSpPr>
          <p:spPr bwMode="auto">
            <a:xfrm>
              <a:off x="7108" y="3844"/>
              <a:ext cx="257" cy="2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41" name="Text Box 825"/>
            <p:cNvSpPr txBox="1">
              <a:spLocks noChangeArrowheads="1"/>
            </p:cNvSpPr>
            <p:nvPr/>
          </p:nvSpPr>
          <p:spPr bwMode="auto">
            <a:xfrm>
              <a:off x="6135" y="3484"/>
              <a:ext cx="257" cy="2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5</a:t>
              </a:r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4677" y="4414"/>
              <a:ext cx="432" cy="432"/>
            </a:xfrm>
            <a:custGeom>
              <a:avLst/>
              <a:gdLst>
                <a:gd name="T0" fmla="*/ 0 w 462"/>
                <a:gd name="T1" fmla="*/ 0 h 445"/>
                <a:gd name="T2" fmla="*/ 0 w 462"/>
                <a:gd name="T3" fmla="*/ 445 h 445"/>
                <a:gd name="T4" fmla="*/ 462 w 462"/>
                <a:gd name="T5" fmla="*/ 445 h 4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2" h="445">
                  <a:moveTo>
                    <a:pt x="0" y="0"/>
                  </a:moveTo>
                  <a:lnTo>
                    <a:pt x="0" y="445"/>
                  </a:lnTo>
                  <a:lnTo>
                    <a:pt x="462" y="445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stealth" w="sm" len="lg"/>
              <a:tailEnd type="stealth" w="sm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43" name="Text Box 827"/>
            <p:cNvSpPr txBox="1">
              <a:spLocks noChangeArrowheads="1"/>
            </p:cNvSpPr>
            <p:nvPr/>
          </p:nvSpPr>
          <p:spPr bwMode="auto">
            <a:xfrm>
              <a:off x="4550" y="4164"/>
              <a:ext cx="257" cy="2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y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4" name="Text Box 828"/>
            <p:cNvSpPr txBox="1">
              <a:spLocks noChangeArrowheads="1"/>
            </p:cNvSpPr>
            <p:nvPr/>
          </p:nvSpPr>
          <p:spPr bwMode="auto">
            <a:xfrm>
              <a:off x="5054" y="4719"/>
              <a:ext cx="257" cy="2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x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45" name="AutoShape 829"/>
            <p:cNvCxnSpPr>
              <a:cxnSpLocks noChangeShapeType="1"/>
            </p:cNvCxnSpPr>
            <p:nvPr/>
          </p:nvCxnSpPr>
          <p:spPr bwMode="auto">
            <a:xfrm>
              <a:off x="4879" y="2686"/>
              <a:ext cx="586" cy="37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6" name="AutoShape 830"/>
            <p:cNvCxnSpPr>
              <a:cxnSpLocks noChangeShapeType="1"/>
            </p:cNvCxnSpPr>
            <p:nvPr/>
          </p:nvCxnSpPr>
          <p:spPr bwMode="auto">
            <a:xfrm>
              <a:off x="6835" y="2558"/>
              <a:ext cx="530" cy="531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7" name="Text Box 831"/>
            <p:cNvSpPr txBox="1">
              <a:spLocks noChangeArrowheads="1"/>
            </p:cNvSpPr>
            <p:nvPr/>
          </p:nvSpPr>
          <p:spPr bwMode="auto">
            <a:xfrm>
              <a:off x="4550" y="2558"/>
              <a:ext cx="257" cy="2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</a:t>
              </a:r>
              <a:r>
                <a:rPr lang="en-US" sz="1100" baseline="-25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8" name="Text Box 832"/>
            <p:cNvSpPr txBox="1">
              <a:spLocks noChangeArrowheads="1"/>
            </p:cNvSpPr>
            <p:nvPr/>
          </p:nvSpPr>
          <p:spPr bwMode="auto">
            <a:xfrm>
              <a:off x="6578" y="2504"/>
              <a:ext cx="257" cy="2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</a:t>
              </a:r>
              <a:r>
                <a:rPr lang="en-US" sz="1100" baseline="-25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3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50" name="Rectangle 49" descr="Dark upward diagonal"/>
          <p:cNvSpPr>
            <a:spLocks noChangeArrowheads="1"/>
          </p:cNvSpPr>
          <p:nvPr/>
        </p:nvSpPr>
        <p:spPr bwMode="auto">
          <a:xfrm rot="5400000">
            <a:off x="3589705" y="4582858"/>
            <a:ext cx="176896" cy="2270448"/>
          </a:xfrm>
          <a:prstGeom prst="rect">
            <a:avLst/>
          </a:prstGeom>
          <a:pattFill prst="dkUpDiag">
            <a:fgClr>
              <a:srgbClr val="000000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51" name="AutoShape 1219"/>
          <p:cNvSpPr>
            <a:spLocks noChangeArrowheads="1"/>
          </p:cNvSpPr>
          <p:nvPr/>
        </p:nvSpPr>
        <p:spPr bwMode="auto">
          <a:xfrm rot="10800000">
            <a:off x="3560938" y="5806100"/>
            <a:ext cx="236147" cy="149417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52" name="AutoShape 1220"/>
          <p:cNvSpPr>
            <a:spLocks noChangeArrowheads="1"/>
          </p:cNvSpPr>
          <p:nvPr/>
        </p:nvSpPr>
        <p:spPr bwMode="auto">
          <a:xfrm rot="10800000">
            <a:off x="4564778" y="5806100"/>
            <a:ext cx="236147" cy="149417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53" name="AutoShape 1221"/>
          <p:cNvSpPr>
            <a:spLocks noChangeArrowheads="1"/>
          </p:cNvSpPr>
          <p:nvPr/>
        </p:nvSpPr>
        <p:spPr bwMode="auto">
          <a:xfrm rot="10800000">
            <a:off x="2556239" y="5806100"/>
            <a:ext cx="236147" cy="149417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cxnSp>
        <p:nvCxnSpPr>
          <p:cNvPr id="54" name="Line 1222"/>
          <p:cNvCxnSpPr/>
          <p:nvPr/>
        </p:nvCxnSpPr>
        <p:spPr bwMode="auto">
          <a:xfrm rot="5400000">
            <a:off x="3151759" y="6478046"/>
            <a:ext cx="1044200" cy="0"/>
          </a:xfrm>
          <a:prstGeom prst="line">
            <a:avLst/>
          </a:prstGeom>
          <a:noFill/>
          <a:ln w="31750">
            <a:solidFill>
              <a:srgbClr val="000000"/>
            </a:solidFill>
            <a:round/>
            <a:headEnd type="oval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5" name="Line 1223"/>
          <p:cNvCxnSpPr/>
          <p:nvPr/>
        </p:nvCxnSpPr>
        <p:spPr bwMode="auto">
          <a:xfrm rot="5400000">
            <a:off x="3656256" y="5978702"/>
            <a:ext cx="1044200" cy="998688"/>
          </a:xfrm>
          <a:prstGeom prst="line">
            <a:avLst/>
          </a:prstGeom>
          <a:noFill/>
          <a:ln w="31750">
            <a:solidFill>
              <a:srgbClr val="000000"/>
            </a:solidFill>
            <a:round/>
            <a:headEnd type="oval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6" name="Line 1224"/>
          <p:cNvCxnSpPr/>
          <p:nvPr/>
        </p:nvCxnSpPr>
        <p:spPr bwMode="auto">
          <a:xfrm rot="5400000" flipV="1">
            <a:off x="2643399" y="5982566"/>
            <a:ext cx="1051928" cy="998688"/>
          </a:xfrm>
          <a:prstGeom prst="line">
            <a:avLst/>
          </a:prstGeom>
          <a:noFill/>
          <a:ln w="31750">
            <a:solidFill>
              <a:srgbClr val="000000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4" name="Text Box 1228"/>
          <p:cNvSpPr txBox="1">
            <a:spLocks noChangeArrowheads="1"/>
          </p:cNvSpPr>
          <p:nvPr/>
        </p:nvSpPr>
        <p:spPr bwMode="auto">
          <a:xfrm rot="5400000">
            <a:off x="4751979" y="5872221"/>
            <a:ext cx="244734" cy="19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</a:p>
        </p:txBody>
      </p:sp>
      <p:sp>
        <p:nvSpPr>
          <p:cNvPr id="82" name="Text Box 1231"/>
          <p:cNvSpPr txBox="1">
            <a:spLocks noChangeArrowheads="1"/>
          </p:cNvSpPr>
          <p:nvPr/>
        </p:nvSpPr>
        <p:spPr bwMode="auto">
          <a:xfrm rot="5400000">
            <a:off x="3738693" y="5872221"/>
            <a:ext cx="244734" cy="19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</a:p>
        </p:txBody>
      </p:sp>
      <p:sp>
        <p:nvSpPr>
          <p:cNvPr id="79" name="Oval 78"/>
          <p:cNvSpPr>
            <a:spLocks noChangeAspect="1" noChangeArrowheads="1"/>
          </p:cNvSpPr>
          <p:nvPr/>
        </p:nvSpPr>
        <p:spPr bwMode="auto">
          <a:xfrm rot="5400000">
            <a:off x="2400246" y="5843455"/>
            <a:ext cx="182880" cy="18288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80" name="Text Box 1234"/>
          <p:cNvSpPr txBox="1">
            <a:spLocks noChangeArrowheads="1"/>
          </p:cNvSpPr>
          <p:nvPr/>
        </p:nvSpPr>
        <p:spPr bwMode="auto">
          <a:xfrm rot="5400000">
            <a:off x="2403612" y="5847377"/>
            <a:ext cx="182880" cy="18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</a:p>
        </p:txBody>
      </p:sp>
      <p:sp>
        <p:nvSpPr>
          <p:cNvPr id="78" name="Text Box 1237"/>
          <p:cNvSpPr txBox="1">
            <a:spLocks noChangeArrowheads="1"/>
          </p:cNvSpPr>
          <p:nvPr/>
        </p:nvSpPr>
        <p:spPr bwMode="auto">
          <a:xfrm rot="5400000">
            <a:off x="3541188" y="7091599"/>
            <a:ext cx="244734" cy="19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</a:p>
        </p:txBody>
      </p:sp>
      <p:sp>
        <p:nvSpPr>
          <p:cNvPr id="62" name="Text Box 1238"/>
          <p:cNvSpPr txBox="1">
            <a:spLocks noChangeArrowheads="1"/>
          </p:cNvSpPr>
          <p:nvPr/>
        </p:nvSpPr>
        <p:spPr bwMode="auto">
          <a:xfrm rot="5400000">
            <a:off x="4273882" y="6347522"/>
            <a:ext cx="206094" cy="247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en-US" sz="1100" baseline="-25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</a:p>
        </p:txBody>
      </p:sp>
      <p:sp>
        <p:nvSpPr>
          <p:cNvPr id="63" name="Text Box 1239"/>
          <p:cNvSpPr txBox="1">
            <a:spLocks noChangeArrowheads="1"/>
          </p:cNvSpPr>
          <p:nvPr/>
        </p:nvSpPr>
        <p:spPr bwMode="auto">
          <a:xfrm rot="5400000">
            <a:off x="3613749" y="6295998"/>
            <a:ext cx="309138" cy="247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en-US" sz="1100" baseline="-25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</a:p>
        </p:txBody>
      </p:sp>
      <p:sp>
        <p:nvSpPr>
          <p:cNvPr id="64" name="Text Box 1240"/>
          <p:cNvSpPr txBox="1">
            <a:spLocks noChangeArrowheads="1"/>
          </p:cNvSpPr>
          <p:nvPr/>
        </p:nvSpPr>
        <p:spPr bwMode="auto">
          <a:xfrm rot="5400000">
            <a:off x="2902021" y="6347522"/>
            <a:ext cx="206094" cy="247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en-US" sz="1100" baseline="-25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</a:p>
        </p:txBody>
      </p:sp>
      <p:cxnSp>
        <p:nvCxnSpPr>
          <p:cNvPr id="66" name="Line 1242"/>
          <p:cNvCxnSpPr/>
          <p:nvPr/>
        </p:nvCxnSpPr>
        <p:spPr bwMode="auto">
          <a:xfrm rot="5400000" flipH="1">
            <a:off x="4490499" y="5577279"/>
            <a:ext cx="41218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7" name="Line 1243"/>
          <p:cNvCxnSpPr/>
          <p:nvPr/>
        </p:nvCxnSpPr>
        <p:spPr bwMode="auto">
          <a:xfrm rot="5400000" flipH="1">
            <a:off x="2420991" y="5577279"/>
            <a:ext cx="41218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8" name="Line 1244"/>
          <p:cNvCxnSpPr/>
          <p:nvPr/>
        </p:nvCxnSpPr>
        <p:spPr bwMode="auto">
          <a:xfrm rot="5400000" flipH="1">
            <a:off x="3455745" y="5577279"/>
            <a:ext cx="41218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9" name="Line 1245"/>
          <p:cNvCxnSpPr/>
          <p:nvPr/>
        </p:nvCxnSpPr>
        <p:spPr bwMode="auto">
          <a:xfrm rot="5400000">
            <a:off x="4181361" y="4965320"/>
            <a:ext cx="0" cy="103046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stealth" w="med" len="med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0" name="Line 1246"/>
          <p:cNvCxnSpPr/>
          <p:nvPr/>
        </p:nvCxnSpPr>
        <p:spPr bwMode="auto">
          <a:xfrm rot="5400000">
            <a:off x="3142314" y="4965320"/>
            <a:ext cx="0" cy="103046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stealth" w="med" len="med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1" name="Text Box 1247"/>
          <p:cNvSpPr txBox="1">
            <a:spLocks noChangeArrowheads="1"/>
          </p:cNvSpPr>
          <p:nvPr/>
        </p:nvSpPr>
        <p:spPr bwMode="auto">
          <a:xfrm rot="5400000">
            <a:off x="4049549" y="5277464"/>
            <a:ext cx="193210" cy="247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endParaRPr lang="en-US" sz="11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2" name="Text Box 1248"/>
          <p:cNvSpPr txBox="1">
            <a:spLocks noChangeArrowheads="1"/>
          </p:cNvSpPr>
          <p:nvPr/>
        </p:nvSpPr>
        <p:spPr bwMode="auto">
          <a:xfrm rot="5400000">
            <a:off x="3001914" y="5277464"/>
            <a:ext cx="193210" cy="247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endParaRPr lang="en-US" sz="11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3" name="Text Box 1249"/>
          <p:cNvSpPr txBox="1">
            <a:spLocks noChangeArrowheads="1"/>
          </p:cNvSpPr>
          <p:nvPr/>
        </p:nvSpPr>
        <p:spPr bwMode="auto">
          <a:xfrm rot="5400000">
            <a:off x="3390483" y="6287411"/>
            <a:ext cx="309138" cy="247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endParaRPr lang="en-US" sz="11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4" name="Freeform 73"/>
          <p:cNvSpPr>
            <a:spLocks/>
          </p:cNvSpPr>
          <p:nvPr/>
        </p:nvSpPr>
        <p:spPr bwMode="auto">
          <a:xfrm rot="5400000" flipH="1">
            <a:off x="2561220" y="6589262"/>
            <a:ext cx="391575" cy="379709"/>
          </a:xfrm>
          <a:custGeom>
            <a:avLst/>
            <a:gdLst>
              <a:gd name="T0" fmla="*/ 0 w 660"/>
              <a:gd name="T1" fmla="*/ 0 h 640"/>
              <a:gd name="T2" fmla="*/ 0 w 660"/>
              <a:gd name="T3" fmla="*/ 640 h 640"/>
              <a:gd name="T4" fmla="*/ 660 w 660"/>
              <a:gd name="T5" fmla="*/ 640 h 6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60" h="640">
                <a:moveTo>
                  <a:pt x="0" y="0"/>
                </a:moveTo>
                <a:lnTo>
                  <a:pt x="0" y="640"/>
                </a:lnTo>
                <a:lnTo>
                  <a:pt x="660" y="64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 type="stealth" w="med" len="med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75" name="Text Box 1251"/>
          <p:cNvSpPr txBox="1">
            <a:spLocks noChangeArrowheads="1"/>
          </p:cNvSpPr>
          <p:nvPr/>
        </p:nvSpPr>
        <p:spPr bwMode="auto">
          <a:xfrm rot="5400000">
            <a:off x="2850499" y="6914993"/>
            <a:ext cx="309138" cy="247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endParaRPr lang="en-US" sz="11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6" name="Text Box 1252"/>
          <p:cNvSpPr txBox="1">
            <a:spLocks noChangeArrowheads="1"/>
          </p:cNvSpPr>
          <p:nvPr/>
        </p:nvSpPr>
        <p:spPr bwMode="auto">
          <a:xfrm rot="5400000">
            <a:off x="2413300" y="6426704"/>
            <a:ext cx="309138" cy="247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</a:t>
            </a:r>
            <a:endParaRPr lang="en-US" sz="11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5" name="Oval 84"/>
          <p:cNvSpPr>
            <a:spLocks noChangeAspect="1" noChangeArrowheads="1"/>
          </p:cNvSpPr>
          <p:nvPr/>
        </p:nvSpPr>
        <p:spPr bwMode="auto">
          <a:xfrm rot="5400000">
            <a:off x="3763550" y="5843206"/>
            <a:ext cx="182880" cy="182880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86" name="Oval 85"/>
          <p:cNvSpPr>
            <a:spLocks noChangeAspect="1" noChangeArrowheads="1"/>
          </p:cNvSpPr>
          <p:nvPr/>
        </p:nvSpPr>
        <p:spPr bwMode="auto">
          <a:xfrm rot="5400000">
            <a:off x="4782906" y="5843206"/>
            <a:ext cx="182880" cy="182880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87" name="Oval 86"/>
          <p:cNvSpPr>
            <a:spLocks noChangeAspect="1" noChangeArrowheads="1"/>
          </p:cNvSpPr>
          <p:nvPr/>
        </p:nvSpPr>
        <p:spPr bwMode="auto">
          <a:xfrm rot="5400000">
            <a:off x="3575168" y="7067125"/>
            <a:ext cx="182880" cy="182880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5846793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81">
            <a:extLst>
              <a:ext uri="{FF2B5EF4-FFF2-40B4-BE49-F238E27FC236}">
                <a16:creationId xmlns:a16="http://schemas.microsoft.com/office/drawing/2014/main" id="{5925878A-3849-47C4-832B-91307FA2AD1B}"/>
              </a:ext>
            </a:extLst>
          </p:cNvPr>
          <p:cNvSpPr>
            <a:spLocks/>
          </p:cNvSpPr>
          <p:nvPr/>
        </p:nvSpPr>
        <p:spPr bwMode="auto">
          <a:xfrm>
            <a:off x="1721255" y="1025659"/>
            <a:ext cx="687705" cy="139065"/>
          </a:xfrm>
          <a:custGeom>
            <a:avLst/>
            <a:gdLst>
              <a:gd name="T0" fmla="*/ 0 w 978"/>
              <a:gd name="T1" fmla="*/ 96 h 144"/>
              <a:gd name="T2" fmla="*/ 378 w 978"/>
              <a:gd name="T3" fmla="*/ 96 h 144"/>
              <a:gd name="T4" fmla="*/ 378 w 978"/>
              <a:gd name="T5" fmla="*/ 0 h 144"/>
              <a:gd name="T6" fmla="*/ 426 w 978"/>
              <a:gd name="T7" fmla="*/ 144 h 144"/>
              <a:gd name="T8" fmla="*/ 426 w 978"/>
              <a:gd name="T9" fmla="*/ 0 h 144"/>
              <a:gd name="T10" fmla="*/ 468 w 978"/>
              <a:gd name="T11" fmla="*/ 144 h 144"/>
              <a:gd name="T12" fmla="*/ 468 w 978"/>
              <a:gd name="T13" fmla="*/ 0 h 144"/>
              <a:gd name="T14" fmla="*/ 508 w 978"/>
              <a:gd name="T15" fmla="*/ 144 h 144"/>
              <a:gd name="T16" fmla="*/ 510 w 978"/>
              <a:gd name="T17" fmla="*/ 0 h 144"/>
              <a:gd name="T18" fmla="*/ 552 w 978"/>
              <a:gd name="T19" fmla="*/ 144 h 144"/>
              <a:gd name="T20" fmla="*/ 552 w 978"/>
              <a:gd name="T21" fmla="*/ 0 h 144"/>
              <a:gd name="T22" fmla="*/ 594 w 978"/>
              <a:gd name="T23" fmla="*/ 144 h 144"/>
              <a:gd name="T24" fmla="*/ 594 w 978"/>
              <a:gd name="T25" fmla="*/ 6 h 144"/>
              <a:gd name="T26" fmla="*/ 625 w 978"/>
              <a:gd name="T27" fmla="*/ 101 h 144"/>
              <a:gd name="T28" fmla="*/ 978 w 978"/>
              <a:gd name="T29" fmla="*/ 101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978" h="144">
                <a:moveTo>
                  <a:pt x="0" y="96"/>
                </a:moveTo>
                <a:lnTo>
                  <a:pt x="378" y="96"/>
                </a:lnTo>
                <a:lnTo>
                  <a:pt x="378" y="0"/>
                </a:lnTo>
                <a:lnTo>
                  <a:pt x="426" y="144"/>
                </a:lnTo>
                <a:lnTo>
                  <a:pt x="426" y="0"/>
                </a:lnTo>
                <a:lnTo>
                  <a:pt x="468" y="144"/>
                </a:lnTo>
                <a:lnTo>
                  <a:pt x="468" y="0"/>
                </a:lnTo>
                <a:lnTo>
                  <a:pt x="508" y="144"/>
                </a:lnTo>
                <a:lnTo>
                  <a:pt x="510" y="0"/>
                </a:lnTo>
                <a:lnTo>
                  <a:pt x="552" y="144"/>
                </a:lnTo>
                <a:lnTo>
                  <a:pt x="552" y="0"/>
                </a:lnTo>
                <a:lnTo>
                  <a:pt x="594" y="144"/>
                </a:lnTo>
                <a:lnTo>
                  <a:pt x="594" y="6"/>
                </a:lnTo>
                <a:lnTo>
                  <a:pt x="625" y="101"/>
                </a:lnTo>
                <a:lnTo>
                  <a:pt x="978" y="101"/>
                </a:lnTo>
              </a:path>
            </a:pathLst>
          </a:cu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8584631-FF0A-411B-B668-810586622D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0230" y="735464"/>
            <a:ext cx="243205" cy="790575"/>
          </a:xfrm>
          <a:prstGeom prst="rect">
            <a:avLst/>
          </a:prstGeom>
          <a:solidFill>
            <a:srgbClr val="C0C0C0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5" name="Rectangle 4" descr="Dark upward diagonal">
            <a:extLst>
              <a:ext uri="{FF2B5EF4-FFF2-40B4-BE49-F238E27FC236}">
                <a16:creationId xmlns:a16="http://schemas.microsoft.com/office/drawing/2014/main" id="{62D06664-DCF5-412A-BBE9-5ED31FDD99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2025" y="735464"/>
            <a:ext cx="195580" cy="1329690"/>
          </a:xfrm>
          <a:prstGeom prst="rect">
            <a:avLst/>
          </a:prstGeom>
          <a:pattFill prst="dkUpDiag">
            <a:fgClr>
              <a:srgbClr val="000000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6" name="Rectangle 5" descr="Dark upward diagonal">
            <a:extLst>
              <a:ext uri="{FF2B5EF4-FFF2-40B4-BE49-F238E27FC236}">
                <a16:creationId xmlns:a16="http://schemas.microsoft.com/office/drawing/2014/main" id="{6DA096E2-39BD-4E84-B8FC-129FC1B97F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3673" y="1222101"/>
            <a:ext cx="238125" cy="338014"/>
          </a:xfrm>
          <a:prstGeom prst="rect">
            <a:avLst/>
          </a:prstGeom>
          <a:pattFill prst="dkUpDiag">
            <a:fgClr>
              <a:srgbClr val="000000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D0719F0-3936-482A-8C1E-6909C38DD1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9005" y="703079"/>
            <a:ext cx="281305" cy="1362075"/>
          </a:xfrm>
          <a:prstGeom prst="rect">
            <a:avLst/>
          </a:prstGeom>
          <a:solidFill>
            <a:srgbClr val="C0C0C0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9" name="Freeform 87">
            <a:extLst>
              <a:ext uri="{FF2B5EF4-FFF2-40B4-BE49-F238E27FC236}">
                <a16:creationId xmlns:a16="http://schemas.microsoft.com/office/drawing/2014/main" id="{70A47D72-63FB-445C-8490-3E93355E94F4}"/>
              </a:ext>
            </a:extLst>
          </p:cNvPr>
          <p:cNvSpPr>
            <a:spLocks/>
          </p:cNvSpPr>
          <p:nvPr/>
        </p:nvSpPr>
        <p:spPr bwMode="auto">
          <a:xfrm>
            <a:off x="2651530" y="1313949"/>
            <a:ext cx="485775" cy="139065"/>
          </a:xfrm>
          <a:custGeom>
            <a:avLst/>
            <a:gdLst>
              <a:gd name="T0" fmla="*/ 0 w 765"/>
              <a:gd name="T1" fmla="*/ 142 h 219"/>
              <a:gd name="T2" fmla="*/ 267 w 765"/>
              <a:gd name="T3" fmla="*/ 146 h 219"/>
              <a:gd name="T4" fmla="*/ 267 w 765"/>
              <a:gd name="T5" fmla="*/ 0 h 219"/>
              <a:gd name="T6" fmla="*/ 320 w 765"/>
              <a:gd name="T7" fmla="*/ 219 h 219"/>
              <a:gd name="T8" fmla="*/ 320 w 765"/>
              <a:gd name="T9" fmla="*/ 0 h 219"/>
              <a:gd name="T10" fmla="*/ 366 w 765"/>
              <a:gd name="T11" fmla="*/ 219 h 219"/>
              <a:gd name="T12" fmla="*/ 366 w 765"/>
              <a:gd name="T13" fmla="*/ 0 h 219"/>
              <a:gd name="T14" fmla="*/ 411 w 765"/>
              <a:gd name="T15" fmla="*/ 219 h 219"/>
              <a:gd name="T16" fmla="*/ 413 w 765"/>
              <a:gd name="T17" fmla="*/ 0 h 219"/>
              <a:gd name="T18" fmla="*/ 459 w 765"/>
              <a:gd name="T19" fmla="*/ 219 h 219"/>
              <a:gd name="T20" fmla="*/ 459 w 765"/>
              <a:gd name="T21" fmla="*/ 0 h 219"/>
              <a:gd name="T22" fmla="*/ 506 w 765"/>
              <a:gd name="T23" fmla="*/ 219 h 219"/>
              <a:gd name="T24" fmla="*/ 506 w 765"/>
              <a:gd name="T25" fmla="*/ 9 h 219"/>
              <a:gd name="T26" fmla="*/ 540 w 765"/>
              <a:gd name="T27" fmla="*/ 154 h 219"/>
              <a:gd name="T28" fmla="*/ 765 w 765"/>
              <a:gd name="T29" fmla="*/ 157 h 2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765" h="219">
                <a:moveTo>
                  <a:pt x="0" y="142"/>
                </a:moveTo>
                <a:lnTo>
                  <a:pt x="267" y="146"/>
                </a:lnTo>
                <a:lnTo>
                  <a:pt x="267" y="0"/>
                </a:lnTo>
                <a:lnTo>
                  <a:pt x="320" y="219"/>
                </a:lnTo>
                <a:lnTo>
                  <a:pt x="320" y="0"/>
                </a:lnTo>
                <a:lnTo>
                  <a:pt x="366" y="219"/>
                </a:lnTo>
                <a:lnTo>
                  <a:pt x="366" y="0"/>
                </a:lnTo>
                <a:lnTo>
                  <a:pt x="411" y="219"/>
                </a:lnTo>
                <a:lnTo>
                  <a:pt x="413" y="0"/>
                </a:lnTo>
                <a:lnTo>
                  <a:pt x="459" y="219"/>
                </a:lnTo>
                <a:lnTo>
                  <a:pt x="459" y="0"/>
                </a:lnTo>
                <a:lnTo>
                  <a:pt x="506" y="219"/>
                </a:lnTo>
                <a:lnTo>
                  <a:pt x="506" y="9"/>
                </a:lnTo>
                <a:lnTo>
                  <a:pt x="540" y="154"/>
                </a:lnTo>
                <a:lnTo>
                  <a:pt x="765" y="157"/>
                </a:lnTo>
              </a:path>
            </a:pathLst>
          </a:cu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12" name="Freeform 90">
            <a:extLst>
              <a:ext uri="{FF2B5EF4-FFF2-40B4-BE49-F238E27FC236}">
                <a16:creationId xmlns:a16="http://schemas.microsoft.com/office/drawing/2014/main" id="{B05079C4-E184-4388-A6BF-4E8702E93E0B}"/>
              </a:ext>
            </a:extLst>
          </p:cNvPr>
          <p:cNvSpPr>
            <a:spLocks/>
          </p:cNvSpPr>
          <p:nvPr/>
        </p:nvSpPr>
        <p:spPr bwMode="auto">
          <a:xfrm>
            <a:off x="2649625" y="972319"/>
            <a:ext cx="1388110" cy="139065"/>
          </a:xfrm>
          <a:custGeom>
            <a:avLst/>
            <a:gdLst>
              <a:gd name="T0" fmla="*/ 0 w 978"/>
              <a:gd name="T1" fmla="*/ 96 h 144"/>
              <a:gd name="T2" fmla="*/ 378 w 978"/>
              <a:gd name="T3" fmla="*/ 96 h 144"/>
              <a:gd name="T4" fmla="*/ 378 w 978"/>
              <a:gd name="T5" fmla="*/ 0 h 144"/>
              <a:gd name="T6" fmla="*/ 426 w 978"/>
              <a:gd name="T7" fmla="*/ 144 h 144"/>
              <a:gd name="T8" fmla="*/ 426 w 978"/>
              <a:gd name="T9" fmla="*/ 0 h 144"/>
              <a:gd name="T10" fmla="*/ 468 w 978"/>
              <a:gd name="T11" fmla="*/ 144 h 144"/>
              <a:gd name="T12" fmla="*/ 468 w 978"/>
              <a:gd name="T13" fmla="*/ 0 h 144"/>
              <a:gd name="T14" fmla="*/ 508 w 978"/>
              <a:gd name="T15" fmla="*/ 144 h 144"/>
              <a:gd name="T16" fmla="*/ 510 w 978"/>
              <a:gd name="T17" fmla="*/ 0 h 144"/>
              <a:gd name="T18" fmla="*/ 552 w 978"/>
              <a:gd name="T19" fmla="*/ 144 h 144"/>
              <a:gd name="T20" fmla="*/ 552 w 978"/>
              <a:gd name="T21" fmla="*/ 0 h 144"/>
              <a:gd name="T22" fmla="*/ 594 w 978"/>
              <a:gd name="T23" fmla="*/ 144 h 144"/>
              <a:gd name="T24" fmla="*/ 594 w 978"/>
              <a:gd name="T25" fmla="*/ 6 h 144"/>
              <a:gd name="T26" fmla="*/ 625 w 978"/>
              <a:gd name="T27" fmla="*/ 101 h 144"/>
              <a:gd name="T28" fmla="*/ 978 w 978"/>
              <a:gd name="T29" fmla="*/ 101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978" h="144">
                <a:moveTo>
                  <a:pt x="0" y="96"/>
                </a:moveTo>
                <a:lnTo>
                  <a:pt x="378" y="96"/>
                </a:lnTo>
                <a:lnTo>
                  <a:pt x="378" y="0"/>
                </a:lnTo>
                <a:lnTo>
                  <a:pt x="426" y="144"/>
                </a:lnTo>
                <a:lnTo>
                  <a:pt x="426" y="0"/>
                </a:lnTo>
                <a:lnTo>
                  <a:pt x="468" y="144"/>
                </a:lnTo>
                <a:lnTo>
                  <a:pt x="468" y="0"/>
                </a:lnTo>
                <a:lnTo>
                  <a:pt x="508" y="144"/>
                </a:lnTo>
                <a:lnTo>
                  <a:pt x="510" y="0"/>
                </a:lnTo>
                <a:lnTo>
                  <a:pt x="552" y="144"/>
                </a:lnTo>
                <a:lnTo>
                  <a:pt x="552" y="0"/>
                </a:lnTo>
                <a:lnTo>
                  <a:pt x="594" y="144"/>
                </a:lnTo>
                <a:lnTo>
                  <a:pt x="594" y="6"/>
                </a:lnTo>
                <a:lnTo>
                  <a:pt x="625" y="101"/>
                </a:lnTo>
                <a:lnTo>
                  <a:pt x="978" y="101"/>
                </a:lnTo>
              </a:path>
            </a:pathLst>
          </a:cu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cxnSp>
        <p:nvCxnSpPr>
          <p:cNvPr id="14" name="Line 1582">
            <a:extLst>
              <a:ext uri="{FF2B5EF4-FFF2-40B4-BE49-F238E27FC236}">
                <a16:creationId xmlns:a16="http://schemas.microsoft.com/office/drawing/2014/main" id="{133BDE0E-6D64-4D7F-81BD-A3B46CE263B0}"/>
              </a:ext>
            </a:extLst>
          </p:cNvPr>
          <p:cNvCxnSpPr>
            <a:cxnSpLocks/>
          </p:cNvCxnSpPr>
          <p:nvPr/>
        </p:nvCxnSpPr>
        <p:spPr bwMode="auto">
          <a:xfrm flipH="1">
            <a:off x="4320310" y="1367272"/>
            <a:ext cx="33845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stealth" w="med" len="lg"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" name="Text Box 1583">
            <a:extLst>
              <a:ext uri="{FF2B5EF4-FFF2-40B4-BE49-F238E27FC236}">
                <a16:creationId xmlns:a16="http://schemas.microsoft.com/office/drawing/2014/main" id="{B3E18268-7A29-46CA-998F-CBD4A93332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3421" y="1275832"/>
            <a:ext cx="142875" cy="18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</a:t>
            </a:r>
            <a:r>
              <a:rPr lang="en-US" sz="1100" i="1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endParaRPr lang="en-US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" name="Text Box 1584">
            <a:extLst>
              <a:ext uri="{FF2B5EF4-FFF2-40B4-BE49-F238E27FC236}">
                <a16:creationId xmlns:a16="http://schemas.microsoft.com/office/drawing/2014/main" id="{114BF2DA-F683-4060-A4C3-3D55A61F25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8905" y="841509"/>
            <a:ext cx="228600" cy="18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</a:p>
        </p:txBody>
      </p:sp>
      <p:sp>
        <p:nvSpPr>
          <p:cNvPr id="17" name="Text Box 1585">
            <a:extLst>
              <a:ext uri="{FF2B5EF4-FFF2-40B4-BE49-F238E27FC236}">
                <a16:creationId xmlns:a16="http://schemas.microsoft.com/office/drawing/2014/main" id="{1DC1075F-C5A7-4CA7-A9CF-FE589A0F63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4620" y="807219"/>
            <a:ext cx="228600" cy="18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</a:p>
        </p:txBody>
      </p:sp>
      <p:sp>
        <p:nvSpPr>
          <p:cNvPr id="18" name="Text Box 1586">
            <a:extLst>
              <a:ext uri="{FF2B5EF4-FFF2-40B4-BE49-F238E27FC236}">
                <a16:creationId xmlns:a16="http://schemas.microsoft.com/office/drawing/2014/main" id="{A76D67E5-B941-4877-BFE8-B0C2E9802D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3135" y="1158374"/>
            <a:ext cx="228600" cy="18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C81A5A0-E31D-4C1A-9811-3A3A03B6B3B9}"/>
              </a:ext>
            </a:extLst>
          </p:cNvPr>
          <p:cNvCxnSpPr/>
          <p:nvPr/>
        </p:nvCxnSpPr>
        <p:spPr>
          <a:xfrm>
            <a:off x="1720312" y="735464"/>
            <a:ext cx="0" cy="132969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1736A80C-4E2D-4F3A-A0EA-075C811F7A5B}"/>
              </a:ext>
            </a:extLst>
          </p:cNvPr>
          <p:cNvCxnSpPr>
            <a:cxnSpLocks/>
          </p:cNvCxnSpPr>
          <p:nvPr/>
        </p:nvCxnSpPr>
        <p:spPr>
          <a:xfrm>
            <a:off x="3143673" y="1222100"/>
            <a:ext cx="0" cy="33801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6D253782-7BD9-4085-8D8C-4E0670D8FA23}"/>
              </a:ext>
            </a:extLst>
          </p:cNvPr>
          <p:cNvCxnSpPr/>
          <p:nvPr/>
        </p:nvCxnSpPr>
        <p:spPr>
          <a:xfrm>
            <a:off x="2645168" y="847478"/>
            <a:ext cx="221531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EF684435-4AC3-4413-A050-460F90E5727B}"/>
              </a:ext>
            </a:extLst>
          </p:cNvPr>
          <p:cNvSpPr txBox="1"/>
          <p:nvPr/>
        </p:nvSpPr>
        <p:spPr>
          <a:xfrm>
            <a:off x="2889204" y="742282"/>
            <a:ext cx="117020" cy="169277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sz="1100" i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11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5C3FEAE0-7D58-4491-90B6-AADCCE307BF1}"/>
              </a:ext>
            </a:extLst>
          </p:cNvPr>
          <p:cNvCxnSpPr/>
          <p:nvPr/>
        </p:nvCxnSpPr>
        <p:spPr>
          <a:xfrm>
            <a:off x="4310864" y="844554"/>
            <a:ext cx="221531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BC7FEC3E-98EF-4B0F-B953-435CBE7D9F85}"/>
              </a:ext>
            </a:extLst>
          </p:cNvPr>
          <p:cNvSpPr txBox="1"/>
          <p:nvPr/>
        </p:nvSpPr>
        <p:spPr>
          <a:xfrm>
            <a:off x="4554900" y="739358"/>
            <a:ext cx="117020" cy="169277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sz="1100" i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11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5359DC76-6E22-42AD-9328-9D66F524BC7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25499" y="1335855"/>
            <a:ext cx="185420" cy="186558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0"/>
          <a:lstStyle/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475B2CF8-D372-46B1-98B1-14398B608CC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434622" y="987691"/>
            <a:ext cx="185420" cy="186558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0"/>
          <a:lstStyle/>
          <a:p>
            <a:pPr algn="ctr"/>
            <a:r>
              <a:rPr lang="en-US" sz="11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4B4E3C17-87FE-4119-B4B3-90A2297636D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173500" y="1286577"/>
            <a:ext cx="185420" cy="186558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0"/>
          <a:lstStyle/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152EBC6F-87DF-4739-82CA-3302A11BC68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075829" y="1263056"/>
            <a:ext cx="185420" cy="186558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0"/>
          <a:lstStyle/>
          <a:p>
            <a:pPr algn="ctr"/>
            <a:r>
              <a:rPr lang="en-US" sz="110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Freeform 90">
            <a:extLst>
              <a:ext uri="{FF2B5EF4-FFF2-40B4-BE49-F238E27FC236}">
                <a16:creationId xmlns:a16="http://schemas.microsoft.com/office/drawing/2014/main" id="{0732F4A4-FFB9-4995-A143-E4C86A4388A0}"/>
              </a:ext>
            </a:extLst>
          </p:cNvPr>
          <p:cNvSpPr>
            <a:spLocks/>
          </p:cNvSpPr>
          <p:nvPr/>
        </p:nvSpPr>
        <p:spPr bwMode="auto">
          <a:xfrm>
            <a:off x="1725064" y="1663964"/>
            <a:ext cx="2306645" cy="139065"/>
          </a:xfrm>
          <a:custGeom>
            <a:avLst/>
            <a:gdLst>
              <a:gd name="T0" fmla="*/ 0 w 978"/>
              <a:gd name="T1" fmla="*/ 96 h 144"/>
              <a:gd name="T2" fmla="*/ 378 w 978"/>
              <a:gd name="T3" fmla="*/ 96 h 144"/>
              <a:gd name="T4" fmla="*/ 378 w 978"/>
              <a:gd name="T5" fmla="*/ 0 h 144"/>
              <a:gd name="T6" fmla="*/ 426 w 978"/>
              <a:gd name="T7" fmla="*/ 144 h 144"/>
              <a:gd name="T8" fmla="*/ 426 w 978"/>
              <a:gd name="T9" fmla="*/ 0 h 144"/>
              <a:gd name="T10" fmla="*/ 468 w 978"/>
              <a:gd name="T11" fmla="*/ 144 h 144"/>
              <a:gd name="T12" fmla="*/ 468 w 978"/>
              <a:gd name="T13" fmla="*/ 0 h 144"/>
              <a:gd name="T14" fmla="*/ 508 w 978"/>
              <a:gd name="T15" fmla="*/ 144 h 144"/>
              <a:gd name="T16" fmla="*/ 510 w 978"/>
              <a:gd name="T17" fmla="*/ 0 h 144"/>
              <a:gd name="T18" fmla="*/ 552 w 978"/>
              <a:gd name="T19" fmla="*/ 144 h 144"/>
              <a:gd name="T20" fmla="*/ 552 w 978"/>
              <a:gd name="T21" fmla="*/ 0 h 144"/>
              <a:gd name="T22" fmla="*/ 594 w 978"/>
              <a:gd name="T23" fmla="*/ 144 h 144"/>
              <a:gd name="T24" fmla="*/ 594 w 978"/>
              <a:gd name="T25" fmla="*/ 6 h 144"/>
              <a:gd name="T26" fmla="*/ 625 w 978"/>
              <a:gd name="T27" fmla="*/ 101 h 144"/>
              <a:gd name="T28" fmla="*/ 978 w 978"/>
              <a:gd name="T29" fmla="*/ 101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978" h="144">
                <a:moveTo>
                  <a:pt x="0" y="96"/>
                </a:moveTo>
                <a:lnTo>
                  <a:pt x="378" y="96"/>
                </a:lnTo>
                <a:lnTo>
                  <a:pt x="378" y="0"/>
                </a:lnTo>
                <a:lnTo>
                  <a:pt x="426" y="144"/>
                </a:lnTo>
                <a:lnTo>
                  <a:pt x="426" y="0"/>
                </a:lnTo>
                <a:lnTo>
                  <a:pt x="468" y="144"/>
                </a:lnTo>
                <a:lnTo>
                  <a:pt x="468" y="0"/>
                </a:lnTo>
                <a:lnTo>
                  <a:pt x="508" y="144"/>
                </a:lnTo>
                <a:lnTo>
                  <a:pt x="510" y="0"/>
                </a:lnTo>
                <a:lnTo>
                  <a:pt x="552" y="144"/>
                </a:lnTo>
                <a:lnTo>
                  <a:pt x="552" y="0"/>
                </a:lnTo>
                <a:lnTo>
                  <a:pt x="594" y="144"/>
                </a:lnTo>
                <a:lnTo>
                  <a:pt x="594" y="6"/>
                </a:lnTo>
                <a:lnTo>
                  <a:pt x="625" y="101"/>
                </a:lnTo>
                <a:lnTo>
                  <a:pt x="978" y="101"/>
                </a:lnTo>
              </a:path>
            </a:pathLst>
          </a:cu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40" name="Text Box 1585">
            <a:extLst>
              <a:ext uri="{FF2B5EF4-FFF2-40B4-BE49-F238E27FC236}">
                <a16:creationId xmlns:a16="http://schemas.microsoft.com/office/drawing/2014/main" id="{150CCD7B-C5EE-40F7-800F-B029593A14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4904" y="1517149"/>
            <a:ext cx="228600" cy="18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3690169A-B963-4A06-A70A-3A7CC227B01D}"/>
              </a:ext>
            </a:extLst>
          </p:cNvPr>
          <p:cNvGrpSpPr/>
          <p:nvPr/>
        </p:nvGrpSpPr>
        <p:grpSpPr>
          <a:xfrm>
            <a:off x="1565680" y="2665545"/>
            <a:ext cx="3215640" cy="1400175"/>
            <a:chOff x="1847489" y="4115734"/>
            <a:chExt cx="3215640" cy="1400175"/>
          </a:xfrm>
        </p:grpSpPr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4B16D22F-6A86-4809-A4CB-2693C41FCEE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47489" y="4115734"/>
              <a:ext cx="3215640" cy="1400175"/>
              <a:chOff x="3849" y="7819"/>
              <a:chExt cx="5064" cy="2205"/>
            </a:xfrm>
          </p:grpSpPr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73A80F65-7E40-4079-B6BB-ECEA798A4C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919" y="8629"/>
                <a:ext cx="360" cy="3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2AA14860-DD1C-4162-83C1-8F50FC9957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964" y="8608"/>
                <a:ext cx="1875" cy="416"/>
              </a:xfrm>
              <a:prstGeom prst="rect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9A086B7A-52F0-4808-96BF-A149A8A389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04" y="8488"/>
                <a:ext cx="1845" cy="690"/>
              </a:xfrm>
              <a:prstGeom prst="rect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41" name="Rectangle 40" descr="Light upward diagonal">
                <a:extLst>
                  <a:ext uri="{FF2B5EF4-FFF2-40B4-BE49-F238E27FC236}">
                    <a16:creationId xmlns:a16="http://schemas.microsoft.com/office/drawing/2014/main" id="{67871196-892B-4DE0-8D7E-598DD9370F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49" y="7819"/>
                <a:ext cx="255" cy="1965"/>
              </a:xfrm>
              <a:prstGeom prst="rect">
                <a:avLst/>
              </a:prstGeom>
              <a:pattFill prst="lt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cxnSp>
            <p:nvCxnSpPr>
              <p:cNvPr id="42" name="Line 1384">
                <a:extLst>
                  <a:ext uri="{FF2B5EF4-FFF2-40B4-BE49-F238E27FC236}">
                    <a16:creationId xmlns:a16="http://schemas.microsoft.com/office/drawing/2014/main" id="{A2D91A8D-F988-47A3-AFF3-71C13FB01CF0}"/>
                  </a:ext>
                </a:extLst>
              </p:cNvPr>
              <p:cNvCxnSpPr/>
              <p:nvPr/>
            </p:nvCxnSpPr>
            <p:spPr bwMode="auto">
              <a:xfrm flipV="1">
                <a:off x="4104" y="7819"/>
                <a:ext cx="1" cy="214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3" name="Line 1385">
                <a:extLst>
                  <a:ext uri="{FF2B5EF4-FFF2-40B4-BE49-F238E27FC236}">
                    <a16:creationId xmlns:a16="http://schemas.microsoft.com/office/drawing/2014/main" id="{EECCBE70-0A91-492A-93E3-12978D595EF3}"/>
                  </a:ext>
                </a:extLst>
              </p:cNvPr>
              <p:cNvCxnSpPr/>
              <p:nvPr/>
            </p:nvCxnSpPr>
            <p:spPr bwMode="auto">
              <a:xfrm>
                <a:off x="5964" y="9409"/>
                <a:ext cx="0" cy="4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4" name="Line 1386">
                <a:extLst>
                  <a:ext uri="{FF2B5EF4-FFF2-40B4-BE49-F238E27FC236}">
                    <a16:creationId xmlns:a16="http://schemas.microsoft.com/office/drawing/2014/main" id="{AE932CDB-CE70-4A87-A59C-AB865A57EBB1}"/>
                  </a:ext>
                </a:extLst>
              </p:cNvPr>
              <p:cNvCxnSpPr/>
              <p:nvPr/>
            </p:nvCxnSpPr>
            <p:spPr bwMode="auto">
              <a:xfrm>
                <a:off x="4104" y="9769"/>
                <a:ext cx="186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5" name="Line 1387">
                <a:extLst>
                  <a:ext uri="{FF2B5EF4-FFF2-40B4-BE49-F238E27FC236}">
                    <a16:creationId xmlns:a16="http://schemas.microsoft.com/office/drawing/2014/main" id="{870A1F8B-3CCB-4E24-A820-1D9A9DAA7375}"/>
                  </a:ext>
                </a:extLst>
              </p:cNvPr>
              <p:cNvCxnSpPr/>
              <p:nvPr/>
            </p:nvCxnSpPr>
            <p:spPr bwMode="auto">
              <a:xfrm>
                <a:off x="7839" y="9169"/>
                <a:ext cx="0" cy="73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6" name="Line 1388">
                <a:extLst>
                  <a:ext uri="{FF2B5EF4-FFF2-40B4-BE49-F238E27FC236}">
                    <a16:creationId xmlns:a16="http://schemas.microsoft.com/office/drawing/2014/main" id="{1718665F-0900-4C1F-AAF1-E658AF7B04D8}"/>
                  </a:ext>
                </a:extLst>
              </p:cNvPr>
              <p:cNvCxnSpPr/>
              <p:nvPr/>
            </p:nvCxnSpPr>
            <p:spPr bwMode="auto">
              <a:xfrm>
                <a:off x="5964" y="9769"/>
                <a:ext cx="186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7" name="Line 1389">
                <a:extLst>
                  <a:ext uri="{FF2B5EF4-FFF2-40B4-BE49-F238E27FC236}">
                    <a16:creationId xmlns:a16="http://schemas.microsoft.com/office/drawing/2014/main" id="{97DCA1C8-297B-4BD2-9951-CBA45C71AEF6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H="1">
                <a:off x="5484" y="8839"/>
                <a:ext cx="495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8" name="Line 1390">
                <a:extLst>
                  <a:ext uri="{FF2B5EF4-FFF2-40B4-BE49-F238E27FC236}">
                    <a16:creationId xmlns:a16="http://schemas.microsoft.com/office/drawing/2014/main" id="{3A70E2B9-562B-4152-8B5A-D957DE2BD12A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7839" y="8809"/>
                <a:ext cx="48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9" name="Text Box 1391">
                <a:extLst>
                  <a:ext uri="{FF2B5EF4-FFF2-40B4-BE49-F238E27FC236}">
                    <a16:creationId xmlns:a16="http://schemas.microsoft.com/office/drawing/2014/main" id="{3A140F96-6124-4549-85FE-2556FDC9101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04" y="9529"/>
                <a:ext cx="660" cy="49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just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1 m</a:t>
                </a:r>
              </a:p>
            </p:txBody>
          </p:sp>
          <p:sp>
            <p:nvSpPr>
              <p:cNvPr id="50" name="Text Box 1392">
                <a:extLst>
                  <a:ext uri="{FF2B5EF4-FFF2-40B4-BE49-F238E27FC236}">
                    <a16:creationId xmlns:a16="http://schemas.microsoft.com/office/drawing/2014/main" id="{77868133-6AF1-4E84-BDD8-E4AA5064205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34" y="9514"/>
                <a:ext cx="660" cy="49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just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1 m</a:t>
                </a:r>
              </a:p>
            </p:txBody>
          </p:sp>
          <p:sp>
            <p:nvSpPr>
              <p:cNvPr id="51" name="Text Box 1393">
                <a:extLst>
                  <a:ext uri="{FF2B5EF4-FFF2-40B4-BE49-F238E27FC236}">
                    <a16:creationId xmlns:a16="http://schemas.microsoft.com/office/drawing/2014/main" id="{D8C5C485-803D-4DA8-BAC3-09D9E0CEAC7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44" y="8638"/>
                <a:ext cx="675" cy="4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45720" rIns="91440" bIns="45720" anchor="t" anchorCtr="0" upright="1">
                <a:noAutofit/>
              </a:bodyPr>
              <a:lstStyle/>
              <a:p>
                <a:pPr marL="0" marR="0" algn="just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5</a:t>
                </a:r>
                <a:r>
                  <a:rPr lang="en-US" sz="11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k</a:t>
                </a:r>
                <a:r>
                  <a:rPr lang="en-US" sz="11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N</a:t>
                </a:r>
              </a:p>
            </p:txBody>
          </p:sp>
          <p:sp>
            <p:nvSpPr>
              <p:cNvPr id="52" name="Oval 51">
                <a:extLst>
                  <a:ext uri="{FF2B5EF4-FFF2-40B4-BE49-F238E27FC236}">
                    <a16:creationId xmlns:a16="http://schemas.microsoft.com/office/drawing/2014/main" id="{82B7C73A-0D21-4B0B-97EE-3F4F6CC742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992" y="8643"/>
                <a:ext cx="360" cy="3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</a:t>
                </a:r>
              </a:p>
            </p:txBody>
          </p:sp>
          <p:sp>
            <p:nvSpPr>
              <p:cNvPr id="53" name="Oval 52">
                <a:extLst>
                  <a:ext uri="{FF2B5EF4-FFF2-40B4-BE49-F238E27FC236}">
                    <a16:creationId xmlns:a16="http://schemas.microsoft.com/office/drawing/2014/main" id="{B0CD7337-2C8C-4F41-98D5-46FB0DB78F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57" y="8632"/>
                <a:ext cx="360" cy="3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3</a:t>
                </a:r>
              </a:p>
            </p:txBody>
          </p:sp>
          <p:sp>
            <p:nvSpPr>
              <p:cNvPr id="54" name="Oval 53">
                <a:extLst>
                  <a:ext uri="{FF2B5EF4-FFF2-40B4-BE49-F238E27FC236}">
                    <a16:creationId xmlns:a16="http://schemas.microsoft.com/office/drawing/2014/main" id="{9B0C4797-8DFC-4AB5-B930-7D6872B376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4" y="8661"/>
                <a:ext cx="360" cy="3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1</a:t>
                </a:r>
              </a:p>
            </p:txBody>
          </p:sp>
          <p:sp>
            <p:nvSpPr>
              <p:cNvPr id="55" name="Text Box 1397">
                <a:extLst>
                  <a:ext uri="{FF2B5EF4-FFF2-40B4-BE49-F238E27FC236}">
                    <a16:creationId xmlns:a16="http://schemas.microsoft.com/office/drawing/2014/main" id="{0EDED0AE-30D5-4AFD-A077-0192FD6EC2F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238" y="8590"/>
                <a:ext cx="675" cy="4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0" bIns="45720" anchor="t" anchorCtr="0" upright="1">
                <a:noAutofit/>
              </a:bodyPr>
              <a:lstStyle/>
              <a:p>
                <a:pPr marL="0" marR="0" algn="just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</a:t>
                </a:r>
                <a:r>
                  <a:rPr lang="en-US" sz="11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k</a:t>
                </a:r>
                <a:r>
                  <a:rPr lang="en-US" sz="11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N</a:t>
                </a:r>
              </a:p>
            </p:txBody>
          </p:sp>
        </p:grp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040F1169-E84E-4EAC-8CCD-8B0C9D14048E}"/>
                </a:ext>
              </a:extLst>
            </p:cNvPr>
            <p:cNvSpPr txBox="1"/>
            <p:nvPr/>
          </p:nvSpPr>
          <p:spPr>
            <a:xfrm>
              <a:off x="2307946" y="4281406"/>
              <a:ext cx="573875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Element 1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22966E27-8F1D-4B67-8EE0-AF8ED51116DD}"/>
                </a:ext>
              </a:extLst>
            </p:cNvPr>
            <p:cNvSpPr txBox="1"/>
            <p:nvPr/>
          </p:nvSpPr>
          <p:spPr>
            <a:xfrm>
              <a:off x="3497316" y="4410375"/>
              <a:ext cx="573875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Element 2</a:t>
              </a: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F3791831-9DE3-4C1A-826F-F56D36D61698}"/>
              </a:ext>
            </a:extLst>
          </p:cNvPr>
          <p:cNvGrpSpPr>
            <a:grpSpLocks/>
          </p:cNvGrpSpPr>
          <p:nvPr/>
        </p:nvGrpSpPr>
        <p:grpSpPr bwMode="auto">
          <a:xfrm>
            <a:off x="1809424" y="4538795"/>
            <a:ext cx="2114550" cy="1941195"/>
            <a:chOff x="5885" y="2049"/>
            <a:chExt cx="3330" cy="3057"/>
          </a:xfrm>
        </p:grpSpPr>
        <p:sp>
          <p:nvSpPr>
            <p:cNvPr id="57" name="Rectangle 56" descr="Dark upward diagonal">
              <a:extLst>
                <a:ext uri="{FF2B5EF4-FFF2-40B4-BE49-F238E27FC236}">
                  <a16:creationId xmlns:a16="http://schemas.microsoft.com/office/drawing/2014/main" id="{32B16CD8-9366-4B41-B9F5-A7AD0952DD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65" y="2254"/>
              <a:ext cx="206" cy="2644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58" name="AutoShape 1219">
              <a:extLst>
                <a:ext uri="{FF2B5EF4-FFF2-40B4-BE49-F238E27FC236}">
                  <a16:creationId xmlns:a16="http://schemas.microsoft.com/office/drawing/2014/main" id="{A8F510A1-5E54-4FD1-B189-24E08A19BA4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6720" y="3488"/>
              <a:ext cx="275" cy="174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59" name="AutoShape 1220">
              <a:extLst>
                <a:ext uri="{FF2B5EF4-FFF2-40B4-BE49-F238E27FC236}">
                  <a16:creationId xmlns:a16="http://schemas.microsoft.com/office/drawing/2014/main" id="{7CCFAFE0-1E13-4E36-9E0E-34360350138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6720" y="2319"/>
              <a:ext cx="275" cy="174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0" name="AutoShape 1221">
              <a:extLst>
                <a:ext uri="{FF2B5EF4-FFF2-40B4-BE49-F238E27FC236}">
                  <a16:creationId xmlns:a16="http://schemas.microsoft.com/office/drawing/2014/main" id="{57DD6644-BCE3-42A1-8AD0-E99C2828316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6720" y="4658"/>
              <a:ext cx="275" cy="174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cxnSp>
          <p:nvCxnSpPr>
            <p:cNvPr id="61" name="Line 1222">
              <a:extLst>
                <a:ext uri="{FF2B5EF4-FFF2-40B4-BE49-F238E27FC236}">
                  <a16:creationId xmlns:a16="http://schemas.microsoft.com/office/drawing/2014/main" id="{403D01E0-B3DB-4AA5-8EE7-22DF7925B684}"/>
                </a:ext>
              </a:extLst>
            </p:cNvPr>
            <p:cNvCxnSpPr/>
            <p:nvPr/>
          </p:nvCxnSpPr>
          <p:spPr bwMode="auto">
            <a:xfrm>
              <a:off x="6945" y="3581"/>
              <a:ext cx="1216" cy="0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2" name="Line 1223">
              <a:extLst>
                <a:ext uri="{FF2B5EF4-FFF2-40B4-BE49-F238E27FC236}">
                  <a16:creationId xmlns:a16="http://schemas.microsoft.com/office/drawing/2014/main" id="{4EB2B644-5C3D-4356-AFDE-A94E4858AFA0}"/>
                </a:ext>
              </a:extLst>
            </p:cNvPr>
            <p:cNvCxnSpPr/>
            <p:nvPr/>
          </p:nvCxnSpPr>
          <p:spPr bwMode="auto">
            <a:xfrm>
              <a:off x="6945" y="2412"/>
              <a:ext cx="1216" cy="1163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3" name="Line 1224">
              <a:extLst>
                <a:ext uri="{FF2B5EF4-FFF2-40B4-BE49-F238E27FC236}">
                  <a16:creationId xmlns:a16="http://schemas.microsoft.com/office/drawing/2014/main" id="{AD66226B-9369-4FF0-9836-E1CC385EBBD3}"/>
                </a:ext>
              </a:extLst>
            </p:cNvPr>
            <p:cNvCxnSpPr/>
            <p:nvPr/>
          </p:nvCxnSpPr>
          <p:spPr bwMode="auto">
            <a:xfrm flipV="1">
              <a:off x="6945" y="3587"/>
              <a:ext cx="1225" cy="1163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4" name="Line 1225">
              <a:extLst>
                <a:ext uri="{FF2B5EF4-FFF2-40B4-BE49-F238E27FC236}">
                  <a16:creationId xmlns:a16="http://schemas.microsoft.com/office/drawing/2014/main" id="{B32E9D53-9E4A-435A-81F1-4D25BA609F69}"/>
                </a:ext>
              </a:extLst>
            </p:cNvPr>
            <p:cNvCxnSpPr>
              <a:cxnSpLocks/>
            </p:cNvCxnSpPr>
            <p:nvPr/>
          </p:nvCxnSpPr>
          <p:spPr bwMode="auto">
            <a:xfrm rot="16200000">
              <a:off x="8589" y="3174"/>
              <a:ext cx="0" cy="81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CA70158F-AF75-4F4B-A213-E2AA10C7A83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14" y="2049"/>
              <a:ext cx="290" cy="277"/>
              <a:chOff x="5033" y="5002"/>
              <a:chExt cx="290" cy="277"/>
            </a:xfrm>
          </p:grpSpPr>
          <p:sp>
            <p:nvSpPr>
              <p:cNvPr id="90" name="Oval 89">
                <a:extLst>
                  <a:ext uri="{FF2B5EF4-FFF2-40B4-BE49-F238E27FC236}">
                    <a16:creationId xmlns:a16="http://schemas.microsoft.com/office/drawing/2014/main" id="{897F6F5F-63F1-49B0-BC12-BA24F27EC8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33" y="5002"/>
                <a:ext cx="277" cy="27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91" name="Text Box 1228">
                <a:extLst>
                  <a:ext uri="{FF2B5EF4-FFF2-40B4-BE49-F238E27FC236}">
                    <a16:creationId xmlns:a16="http://schemas.microsoft.com/office/drawing/2014/main" id="{0756627F-30CB-4A56-86FB-05C36A8458E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38" y="5022"/>
                <a:ext cx="285" cy="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1</a:t>
                </a:r>
              </a:p>
            </p:txBody>
          </p:sp>
        </p:grp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4025E4CA-81A4-4AA9-B5E5-5A6C41D27AE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14" y="3229"/>
              <a:ext cx="290" cy="277"/>
              <a:chOff x="5033" y="5002"/>
              <a:chExt cx="290" cy="277"/>
            </a:xfrm>
          </p:grpSpPr>
          <p:sp>
            <p:nvSpPr>
              <p:cNvPr id="88" name="Oval 87">
                <a:extLst>
                  <a:ext uri="{FF2B5EF4-FFF2-40B4-BE49-F238E27FC236}">
                    <a16:creationId xmlns:a16="http://schemas.microsoft.com/office/drawing/2014/main" id="{7C65BB20-55E0-434E-8795-3D2A36ADCE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33" y="5002"/>
                <a:ext cx="277" cy="27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89" name="Text Box 1231">
                <a:extLst>
                  <a:ext uri="{FF2B5EF4-FFF2-40B4-BE49-F238E27FC236}">
                    <a16:creationId xmlns:a16="http://schemas.microsoft.com/office/drawing/2014/main" id="{DB26B329-990E-4B1A-A7EC-53DCC867074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38" y="5022"/>
                <a:ext cx="285" cy="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</a:t>
                </a:r>
              </a:p>
            </p:txBody>
          </p:sp>
        </p:grpSp>
        <p:grpSp>
          <p:nvGrpSpPr>
            <p:cNvPr id="67" name="Group 66">
              <a:extLst>
                <a:ext uri="{FF2B5EF4-FFF2-40B4-BE49-F238E27FC236}">
                  <a16:creationId xmlns:a16="http://schemas.microsoft.com/office/drawing/2014/main" id="{A6C97BA5-8D83-40DA-B1A9-0A5AAA3C843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14" y="4829"/>
              <a:ext cx="290" cy="277"/>
              <a:chOff x="5033" y="5002"/>
              <a:chExt cx="290" cy="277"/>
            </a:xfrm>
          </p:grpSpPr>
          <p:sp>
            <p:nvSpPr>
              <p:cNvPr id="86" name="Oval 85">
                <a:extLst>
                  <a:ext uri="{FF2B5EF4-FFF2-40B4-BE49-F238E27FC236}">
                    <a16:creationId xmlns:a16="http://schemas.microsoft.com/office/drawing/2014/main" id="{EFA7CA01-80B9-4239-A05C-09848E2C58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33" y="5002"/>
                <a:ext cx="277" cy="27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87" name="Text Box 1234">
                <a:extLst>
                  <a:ext uri="{FF2B5EF4-FFF2-40B4-BE49-F238E27FC236}">
                    <a16:creationId xmlns:a16="http://schemas.microsoft.com/office/drawing/2014/main" id="{7290EC50-9C03-48B8-8AB6-E225D86964B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38" y="5022"/>
                <a:ext cx="285" cy="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3</a:t>
                </a:r>
              </a:p>
            </p:txBody>
          </p:sp>
        </p:grpSp>
        <p:grpSp>
          <p:nvGrpSpPr>
            <p:cNvPr id="68" name="Group 67">
              <a:extLst>
                <a:ext uri="{FF2B5EF4-FFF2-40B4-BE49-F238E27FC236}">
                  <a16:creationId xmlns:a16="http://schemas.microsoft.com/office/drawing/2014/main" id="{8DD6055A-D0D2-4D4F-86C7-0EF3D19B3FB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168" y="3239"/>
              <a:ext cx="290" cy="277"/>
              <a:chOff x="4967" y="4782"/>
              <a:chExt cx="290" cy="277"/>
            </a:xfrm>
          </p:grpSpPr>
          <p:sp>
            <p:nvSpPr>
              <p:cNvPr id="84" name="Oval 83">
                <a:extLst>
                  <a:ext uri="{FF2B5EF4-FFF2-40B4-BE49-F238E27FC236}">
                    <a16:creationId xmlns:a16="http://schemas.microsoft.com/office/drawing/2014/main" id="{2593DEF8-C51F-415F-A567-0E44D246DC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67" y="4782"/>
                <a:ext cx="277" cy="27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85" name="Text Box 1237">
                <a:extLst>
                  <a:ext uri="{FF2B5EF4-FFF2-40B4-BE49-F238E27FC236}">
                    <a16:creationId xmlns:a16="http://schemas.microsoft.com/office/drawing/2014/main" id="{E8550C43-E136-47B4-A061-5233B8D645D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72" y="4783"/>
                <a:ext cx="285" cy="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4</a:t>
                </a:r>
              </a:p>
            </p:txBody>
          </p:sp>
        </p:grpSp>
        <p:sp>
          <p:nvSpPr>
            <p:cNvPr id="69" name="Text Box 1238">
              <a:extLst>
                <a:ext uri="{FF2B5EF4-FFF2-40B4-BE49-F238E27FC236}">
                  <a16:creationId xmlns:a16="http://schemas.microsoft.com/office/drawing/2014/main" id="{D4E520D7-1F19-43C0-89CC-9C0FA81694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25" y="2707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70" name="Text Box 1239">
              <a:extLst>
                <a:ext uri="{FF2B5EF4-FFF2-40B4-BE49-F238E27FC236}">
                  <a16:creationId xmlns:a16="http://schemas.microsoft.com/office/drawing/2014/main" id="{91E928C7-6E40-40DD-B4C6-A7401E9B16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05" y="3327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71" name="Text Box 1240">
              <a:extLst>
                <a:ext uri="{FF2B5EF4-FFF2-40B4-BE49-F238E27FC236}">
                  <a16:creationId xmlns:a16="http://schemas.microsoft.com/office/drawing/2014/main" id="{8EA94AD9-39A4-4685-BA7E-0C545F5AB2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25" y="4177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72" name="Text Box 1241">
              <a:extLst>
                <a:ext uri="{FF2B5EF4-FFF2-40B4-BE49-F238E27FC236}">
                  <a16:creationId xmlns:a16="http://schemas.microsoft.com/office/drawing/2014/main" id="{D1ABAC46-7325-4FAF-9312-41B74E8274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25" y="3675"/>
              <a:ext cx="109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10,000 N</a:t>
              </a:r>
            </a:p>
          </p:txBody>
        </p:sp>
        <p:cxnSp>
          <p:nvCxnSpPr>
            <p:cNvPr id="73" name="Line 1242">
              <a:extLst>
                <a:ext uri="{FF2B5EF4-FFF2-40B4-BE49-F238E27FC236}">
                  <a16:creationId xmlns:a16="http://schemas.microsoft.com/office/drawing/2014/main" id="{57E47ED2-A9BE-46AE-9C56-3BE50BAAD0F1}"/>
                </a:ext>
              </a:extLst>
            </p:cNvPr>
            <p:cNvCxnSpPr/>
            <p:nvPr/>
          </p:nvCxnSpPr>
          <p:spPr bwMode="auto">
            <a:xfrm flipH="1">
              <a:off x="6020" y="2390"/>
              <a:ext cx="4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4" name="Line 1243">
              <a:extLst>
                <a:ext uri="{FF2B5EF4-FFF2-40B4-BE49-F238E27FC236}">
                  <a16:creationId xmlns:a16="http://schemas.microsoft.com/office/drawing/2014/main" id="{6803FAC1-38CD-4449-83F2-0644D1457866}"/>
                </a:ext>
              </a:extLst>
            </p:cNvPr>
            <p:cNvCxnSpPr/>
            <p:nvPr/>
          </p:nvCxnSpPr>
          <p:spPr bwMode="auto">
            <a:xfrm flipH="1">
              <a:off x="6020" y="4800"/>
              <a:ext cx="4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5" name="Line 1244">
              <a:extLst>
                <a:ext uri="{FF2B5EF4-FFF2-40B4-BE49-F238E27FC236}">
                  <a16:creationId xmlns:a16="http://schemas.microsoft.com/office/drawing/2014/main" id="{3F72F8F4-3380-44B0-AA49-9241F0DF8F03}"/>
                </a:ext>
              </a:extLst>
            </p:cNvPr>
            <p:cNvCxnSpPr/>
            <p:nvPr/>
          </p:nvCxnSpPr>
          <p:spPr bwMode="auto">
            <a:xfrm flipH="1">
              <a:off x="6020" y="3595"/>
              <a:ext cx="4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6" name="Line 1245">
              <a:extLst>
                <a:ext uri="{FF2B5EF4-FFF2-40B4-BE49-F238E27FC236}">
                  <a16:creationId xmlns:a16="http://schemas.microsoft.com/office/drawing/2014/main" id="{3B426FB7-4A8D-4DF0-8614-75A0A61233BD}"/>
                </a:ext>
              </a:extLst>
            </p:cNvPr>
            <p:cNvCxnSpPr/>
            <p:nvPr/>
          </p:nvCxnSpPr>
          <p:spPr bwMode="auto">
            <a:xfrm>
              <a:off x="6225" y="2390"/>
              <a:ext cx="0" cy="12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7" name="Line 1246">
              <a:extLst>
                <a:ext uri="{FF2B5EF4-FFF2-40B4-BE49-F238E27FC236}">
                  <a16:creationId xmlns:a16="http://schemas.microsoft.com/office/drawing/2014/main" id="{BA143AEB-FC7C-45B1-959C-6F637B0330E0}"/>
                </a:ext>
              </a:extLst>
            </p:cNvPr>
            <p:cNvCxnSpPr/>
            <p:nvPr/>
          </p:nvCxnSpPr>
          <p:spPr bwMode="auto">
            <a:xfrm>
              <a:off x="6225" y="3600"/>
              <a:ext cx="0" cy="12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8" name="Text Box 1247">
              <a:extLst>
                <a:ext uri="{FF2B5EF4-FFF2-40B4-BE49-F238E27FC236}">
                  <a16:creationId xmlns:a16="http://schemas.microsoft.com/office/drawing/2014/main" id="{2E22B276-3314-4BE3-B959-559D4DAAA2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85" y="2887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L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79" name="Text Box 1248">
              <a:extLst>
                <a:ext uri="{FF2B5EF4-FFF2-40B4-BE49-F238E27FC236}">
                  <a16:creationId xmlns:a16="http://schemas.microsoft.com/office/drawing/2014/main" id="{3F1CB2DD-87CF-4EAA-9761-88C10CE2F7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85" y="4107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L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80" name="Text Box 1249">
              <a:extLst>
                <a:ext uri="{FF2B5EF4-FFF2-40B4-BE49-F238E27FC236}">
                  <a16:creationId xmlns:a16="http://schemas.microsoft.com/office/drawing/2014/main" id="{5D998F23-EF9B-409C-99D2-1FF06582CE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95" y="3587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L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81" name="Freeform 60">
              <a:extLst>
                <a:ext uri="{FF2B5EF4-FFF2-40B4-BE49-F238E27FC236}">
                  <a16:creationId xmlns:a16="http://schemas.microsoft.com/office/drawing/2014/main" id="{0F73D110-679A-47FF-BDE4-E23B7B3FD2FB}"/>
                </a:ext>
              </a:extLst>
            </p:cNvPr>
            <p:cNvSpPr>
              <a:spLocks/>
            </p:cNvSpPr>
            <p:nvPr/>
          </p:nvSpPr>
          <p:spPr bwMode="auto">
            <a:xfrm>
              <a:off x="8320" y="2260"/>
              <a:ext cx="660" cy="640"/>
            </a:xfrm>
            <a:custGeom>
              <a:avLst/>
              <a:gdLst>
                <a:gd name="T0" fmla="*/ 0 w 660"/>
                <a:gd name="T1" fmla="*/ 0 h 640"/>
                <a:gd name="T2" fmla="*/ 0 w 660"/>
                <a:gd name="T3" fmla="*/ 640 h 640"/>
                <a:gd name="T4" fmla="*/ 660 w 660"/>
                <a:gd name="T5" fmla="*/ 640 h 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60" h="640">
                  <a:moveTo>
                    <a:pt x="0" y="0"/>
                  </a:moveTo>
                  <a:lnTo>
                    <a:pt x="0" y="640"/>
                  </a:lnTo>
                  <a:lnTo>
                    <a:pt x="660" y="64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82" name="Text Box 1251">
              <a:extLst>
                <a:ext uri="{FF2B5EF4-FFF2-40B4-BE49-F238E27FC236}">
                  <a16:creationId xmlns:a16="http://schemas.microsoft.com/office/drawing/2014/main" id="{E9EA0A56-2DD1-41E2-8C2D-C6D3247CDB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855" y="2607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x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83" name="Text Box 1252">
              <a:extLst>
                <a:ext uri="{FF2B5EF4-FFF2-40B4-BE49-F238E27FC236}">
                  <a16:creationId xmlns:a16="http://schemas.microsoft.com/office/drawing/2014/main" id="{53481F80-0B17-45F8-B33F-AAFD88A4AE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55" y="2127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y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96" name="Oval 95">
            <a:extLst>
              <a:ext uri="{FF2B5EF4-FFF2-40B4-BE49-F238E27FC236}">
                <a16:creationId xmlns:a16="http://schemas.microsoft.com/office/drawing/2014/main" id="{8AA123F0-F8C6-4B60-A33C-BDC4CEE4F8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84504" y="7451850"/>
            <a:ext cx="228600" cy="2286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FBE65F21-FAC9-4E96-95CF-8AC09F8DAF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3079" y="7438515"/>
            <a:ext cx="1190625" cy="264160"/>
          </a:xfrm>
          <a:prstGeom prst="rect">
            <a:avLst/>
          </a:prstGeom>
          <a:gradFill rotWithShape="1">
            <a:gsLst>
              <a:gs pos="0">
                <a:srgbClr val="FFFFFF">
                  <a:gamma/>
                  <a:shade val="46275"/>
                  <a:invGamma/>
                </a:srgbClr>
              </a:gs>
              <a:gs pos="50000">
                <a:srgbClr val="FFFFFF"/>
              </a:gs>
              <a:gs pos="100000">
                <a:srgbClr val="FFFFFF">
                  <a:gamma/>
                  <a:shade val="46275"/>
                  <a:invGamma/>
                </a:srgbClr>
              </a:gs>
            </a:gsLst>
            <a:lin ang="5400000" scaled="1"/>
          </a:gra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C86219F4-6078-444F-85F8-F1534EF58E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1979" y="7362315"/>
            <a:ext cx="1171575" cy="438150"/>
          </a:xfrm>
          <a:prstGeom prst="rect">
            <a:avLst/>
          </a:prstGeom>
          <a:gradFill rotWithShape="1">
            <a:gsLst>
              <a:gs pos="0">
                <a:srgbClr val="FFFFFF">
                  <a:gamma/>
                  <a:shade val="46275"/>
                  <a:invGamma/>
                </a:srgbClr>
              </a:gs>
              <a:gs pos="50000">
                <a:srgbClr val="FFFFFF"/>
              </a:gs>
              <a:gs pos="100000">
                <a:srgbClr val="FFFFFF">
                  <a:gamma/>
                  <a:shade val="46275"/>
                  <a:invGamma/>
                </a:srgbClr>
              </a:gs>
            </a:gsLst>
            <a:lin ang="5400000" scaled="1"/>
          </a:gra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C63522E-1A01-439D-BBF7-080050E518B8}"/>
              </a:ext>
            </a:extLst>
          </p:cNvPr>
          <p:cNvGrpSpPr/>
          <p:nvPr/>
        </p:nvGrpSpPr>
        <p:grpSpPr>
          <a:xfrm>
            <a:off x="1770054" y="6937500"/>
            <a:ext cx="162560" cy="1362075"/>
            <a:chOff x="1770054" y="6937500"/>
            <a:chExt cx="162560" cy="1362075"/>
          </a:xfrm>
        </p:grpSpPr>
        <p:sp>
          <p:nvSpPr>
            <p:cNvPr id="99" name="Rectangle 98" descr="Light upward diagonal">
              <a:extLst>
                <a:ext uri="{FF2B5EF4-FFF2-40B4-BE49-F238E27FC236}">
                  <a16:creationId xmlns:a16="http://schemas.microsoft.com/office/drawing/2014/main" id="{74BD375A-BD1C-43ED-B4DA-8DC66B7BCA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0054" y="6937500"/>
              <a:ext cx="161925" cy="1247775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cxnSp>
          <p:nvCxnSpPr>
            <p:cNvPr id="100" name="Line 1384">
              <a:extLst>
                <a:ext uri="{FF2B5EF4-FFF2-40B4-BE49-F238E27FC236}">
                  <a16:creationId xmlns:a16="http://schemas.microsoft.com/office/drawing/2014/main" id="{89580047-6552-4BDD-9DBB-F36CF8331F93}"/>
                </a:ext>
              </a:extLst>
            </p:cNvPr>
            <p:cNvCxnSpPr/>
            <p:nvPr/>
          </p:nvCxnSpPr>
          <p:spPr bwMode="auto">
            <a:xfrm flipV="1">
              <a:off x="1931979" y="6937500"/>
              <a:ext cx="635" cy="13620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101" name="Line 1385">
            <a:extLst>
              <a:ext uri="{FF2B5EF4-FFF2-40B4-BE49-F238E27FC236}">
                <a16:creationId xmlns:a16="http://schemas.microsoft.com/office/drawing/2014/main" id="{A8867AC5-0FFC-4B19-B7C5-70BEAB5311AA}"/>
              </a:ext>
            </a:extLst>
          </p:cNvPr>
          <p:cNvCxnSpPr/>
          <p:nvPr/>
        </p:nvCxnSpPr>
        <p:spPr bwMode="auto">
          <a:xfrm>
            <a:off x="3113079" y="7947150"/>
            <a:ext cx="0" cy="304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" name="Line 1386">
            <a:extLst>
              <a:ext uri="{FF2B5EF4-FFF2-40B4-BE49-F238E27FC236}">
                <a16:creationId xmlns:a16="http://schemas.microsoft.com/office/drawing/2014/main" id="{346429AB-4114-46F6-8C24-797BAF40E12C}"/>
              </a:ext>
            </a:extLst>
          </p:cNvPr>
          <p:cNvCxnSpPr/>
          <p:nvPr/>
        </p:nvCxnSpPr>
        <p:spPr bwMode="auto">
          <a:xfrm>
            <a:off x="1931979" y="8175750"/>
            <a:ext cx="11811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" name="Line 1387">
            <a:extLst>
              <a:ext uri="{FF2B5EF4-FFF2-40B4-BE49-F238E27FC236}">
                <a16:creationId xmlns:a16="http://schemas.microsoft.com/office/drawing/2014/main" id="{6B84F88F-7829-4212-86E9-AED7A426B213}"/>
              </a:ext>
            </a:extLst>
          </p:cNvPr>
          <p:cNvCxnSpPr/>
          <p:nvPr/>
        </p:nvCxnSpPr>
        <p:spPr bwMode="auto">
          <a:xfrm>
            <a:off x="4303704" y="7794750"/>
            <a:ext cx="0" cy="4667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4" name="Line 1388">
            <a:extLst>
              <a:ext uri="{FF2B5EF4-FFF2-40B4-BE49-F238E27FC236}">
                <a16:creationId xmlns:a16="http://schemas.microsoft.com/office/drawing/2014/main" id="{2D8A1103-9069-4A01-9525-A09CAA6DF0FC}"/>
              </a:ext>
            </a:extLst>
          </p:cNvPr>
          <p:cNvCxnSpPr/>
          <p:nvPr/>
        </p:nvCxnSpPr>
        <p:spPr bwMode="auto">
          <a:xfrm>
            <a:off x="3113079" y="8175750"/>
            <a:ext cx="11811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7" name="Text Box 1391">
            <a:extLst>
              <a:ext uri="{FF2B5EF4-FFF2-40B4-BE49-F238E27FC236}">
                <a16:creationId xmlns:a16="http://schemas.microsoft.com/office/drawing/2014/main" id="{5E29023D-8E31-43AE-8F53-7F50FFD04A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2979" y="8023350"/>
            <a:ext cx="419100" cy="3143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</a:p>
        </p:txBody>
      </p:sp>
      <p:sp>
        <p:nvSpPr>
          <p:cNvPr id="108" name="Text Box 1392">
            <a:extLst>
              <a:ext uri="{FF2B5EF4-FFF2-40B4-BE49-F238E27FC236}">
                <a16:creationId xmlns:a16="http://schemas.microsoft.com/office/drawing/2014/main" id="{A456A260-AA5C-4C7E-91E0-F78990E84F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5029" y="8013825"/>
            <a:ext cx="419100" cy="3143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</a:p>
        </p:txBody>
      </p:sp>
      <p:sp>
        <p:nvSpPr>
          <p:cNvPr id="110" name="Oval 109">
            <a:extLst>
              <a:ext uri="{FF2B5EF4-FFF2-40B4-BE49-F238E27FC236}">
                <a16:creationId xmlns:a16="http://schemas.microsoft.com/office/drawing/2014/main" id="{D26B905B-4B23-4999-B0CB-29A8E2B0F6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0859" y="7460740"/>
            <a:ext cx="228600" cy="2286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</a:p>
        </p:txBody>
      </p:sp>
      <p:sp>
        <p:nvSpPr>
          <p:cNvPr id="111" name="Oval 110">
            <a:extLst>
              <a:ext uri="{FF2B5EF4-FFF2-40B4-BE49-F238E27FC236}">
                <a16:creationId xmlns:a16="http://schemas.microsoft.com/office/drawing/2014/main" id="{86DB9691-685E-4DFB-9659-E475B28334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1134" y="7453755"/>
            <a:ext cx="228600" cy="2286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</a:p>
        </p:txBody>
      </p:sp>
      <p:sp>
        <p:nvSpPr>
          <p:cNvPr id="112" name="Oval 111">
            <a:extLst>
              <a:ext uri="{FF2B5EF4-FFF2-40B4-BE49-F238E27FC236}">
                <a16:creationId xmlns:a16="http://schemas.microsoft.com/office/drawing/2014/main" id="{294FDE8A-8879-477C-98B4-6B4475292B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29" y="7472170"/>
            <a:ext cx="228600" cy="2286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964AA32A-8A4A-41B3-AB81-2F6B0C2345B7}"/>
              </a:ext>
            </a:extLst>
          </p:cNvPr>
          <p:cNvSpPr txBox="1"/>
          <p:nvPr/>
        </p:nvSpPr>
        <p:spPr>
          <a:xfrm>
            <a:off x="2230511" y="7103172"/>
            <a:ext cx="573875" cy="169277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sz="1100">
                <a:latin typeface="Times New Roman" panose="02020603050405020304" pitchFamily="18" charset="0"/>
                <a:cs typeface="Times New Roman" panose="02020603050405020304" pitchFamily="18" charset="0"/>
              </a:rPr>
              <a:t>Element 1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466DB99A-2399-49F7-B22E-C22BBC3AEC29}"/>
              </a:ext>
            </a:extLst>
          </p:cNvPr>
          <p:cNvSpPr txBox="1"/>
          <p:nvPr/>
        </p:nvSpPr>
        <p:spPr>
          <a:xfrm>
            <a:off x="3419881" y="7232141"/>
            <a:ext cx="573875" cy="169277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sz="1100">
                <a:latin typeface="Times New Roman" panose="02020603050405020304" pitchFamily="18" charset="0"/>
                <a:cs typeface="Times New Roman" panose="02020603050405020304" pitchFamily="18" charset="0"/>
              </a:rPr>
              <a:t>Element 2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8EC95CB-7F58-45B5-AC73-77CAEDD02AF0}"/>
              </a:ext>
            </a:extLst>
          </p:cNvPr>
          <p:cNvGrpSpPr/>
          <p:nvPr/>
        </p:nvGrpSpPr>
        <p:grpSpPr>
          <a:xfrm flipH="1">
            <a:off x="4302986" y="6937500"/>
            <a:ext cx="162560" cy="1362075"/>
            <a:chOff x="1922454" y="7089900"/>
            <a:chExt cx="162560" cy="1362075"/>
          </a:xfrm>
        </p:grpSpPr>
        <p:sp>
          <p:nvSpPr>
            <p:cNvPr id="114" name="Rectangle 113" descr="Light upward diagonal">
              <a:extLst>
                <a:ext uri="{FF2B5EF4-FFF2-40B4-BE49-F238E27FC236}">
                  <a16:creationId xmlns:a16="http://schemas.microsoft.com/office/drawing/2014/main" id="{388CAFB2-F635-4246-998C-A0B6DE1044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2454" y="7089900"/>
              <a:ext cx="161925" cy="1247775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cxnSp>
          <p:nvCxnSpPr>
            <p:cNvPr id="115" name="Line 1384">
              <a:extLst>
                <a:ext uri="{FF2B5EF4-FFF2-40B4-BE49-F238E27FC236}">
                  <a16:creationId xmlns:a16="http://schemas.microsoft.com/office/drawing/2014/main" id="{82188A10-E4B0-466D-AEEB-7E8F070DFF7A}"/>
                </a:ext>
              </a:extLst>
            </p:cNvPr>
            <p:cNvCxnSpPr/>
            <p:nvPr/>
          </p:nvCxnSpPr>
          <p:spPr bwMode="auto">
            <a:xfrm flipV="1">
              <a:off x="2084379" y="7089900"/>
              <a:ext cx="635" cy="13620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6005527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03">
            <a:extLst>
              <a:ext uri="{FF2B5EF4-FFF2-40B4-BE49-F238E27FC236}">
                <a16:creationId xmlns:a16="http://schemas.microsoft.com/office/drawing/2014/main" id="{21ACA409-C313-41B4-B14A-85EFEB7FC5DF}"/>
              </a:ext>
            </a:extLst>
          </p:cNvPr>
          <p:cNvSpPr>
            <a:spLocks/>
          </p:cNvSpPr>
          <p:nvPr/>
        </p:nvSpPr>
        <p:spPr bwMode="auto">
          <a:xfrm>
            <a:off x="2038032" y="1071922"/>
            <a:ext cx="2579370" cy="1362710"/>
          </a:xfrm>
          <a:custGeom>
            <a:avLst/>
            <a:gdLst>
              <a:gd name="T0" fmla="*/ 0 w 4062"/>
              <a:gd name="T1" fmla="*/ 2139 h 2146"/>
              <a:gd name="T2" fmla="*/ 4062 w 4062"/>
              <a:gd name="T3" fmla="*/ 2139 h 2146"/>
              <a:gd name="T4" fmla="*/ 4062 w 4062"/>
              <a:gd name="T5" fmla="*/ 0 h 2146"/>
              <a:gd name="T6" fmla="*/ 0 w 4062"/>
              <a:gd name="T7" fmla="*/ 0 h 2146"/>
              <a:gd name="T8" fmla="*/ 2072 w 4062"/>
              <a:gd name="T9" fmla="*/ 2146 h 2146"/>
              <a:gd name="T10" fmla="*/ 4062 w 4062"/>
              <a:gd name="T11" fmla="*/ 6 h 21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062" h="2146">
                <a:moveTo>
                  <a:pt x="0" y="2139"/>
                </a:moveTo>
                <a:lnTo>
                  <a:pt x="4062" y="2139"/>
                </a:lnTo>
                <a:lnTo>
                  <a:pt x="4062" y="0"/>
                </a:lnTo>
                <a:lnTo>
                  <a:pt x="0" y="0"/>
                </a:lnTo>
                <a:lnTo>
                  <a:pt x="2072" y="2146"/>
                </a:lnTo>
                <a:lnTo>
                  <a:pt x="4062" y="6"/>
                </a:ln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reeform 104">
            <a:extLst>
              <a:ext uri="{FF2B5EF4-FFF2-40B4-BE49-F238E27FC236}">
                <a16:creationId xmlns:a16="http://schemas.microsoft.com/office/drawing/2014/main" id="{F12DC1DF-74FC-40D2-8EB1-EF2633912307}"/>
              </a:ext>
            </a:extLst>
          </p:cNvPr>
          <p:cNvSpPr>
            <a:spLocks/>
          </p:cNvSpPr>
          <p:nvPr/>
        </p:nvSpPr>
        <p:spPr bwMode="auto">
          <a:xfrm>
            <a:off x="2033587" y="1067477"/>
            <a:ext cx="2583815" cy="1367155"/>
          </a:xfrm>
          <a:custGeom>
            <a:avLst/>
            <a:gdLst>
              <a:gd name="T0" fmla="*/ 0 w 4069"/>
              <a:gd name="T1" fmla="*/ 2153 h 2153"/>
              <a:gd name="T2" fmla="*/ 2092 w 4069"/>
              <a:gd name="T3" fmla="*/ 0 h 2153"/>
              <a:gd name="T4" fmla="*/ 4069 w 4069"/>
              <a:gd name="T5" fmla="*/ 2139 h 21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069" h="2153">
                <a:moveTo>
                  <a:pt x="0" y="2153"/>
                </a:moveTo>
                <a:lnTo>
                  <a:pt x="2092" y="0"/>
                </a:lnTo>
                <a:lnTo>
                  <a:pt x="4069" y="2139"/>
                </a:ln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Line 1635">
            <a:extLst>
              <a:ext uri="{FF2B5EF4-FFF2-40B4-BE49-F238E27FC236}">
                <a16:creationId xmlns:a16="http://schemas.microsoft.com/office/drawing/2014/main" id="{017CD095-3DBE-4A95-9734-70B581DF8FC7}"/>
              </a:ext>
            </a:extLst>
          </p:cNvPr>
          <p:cNvCxnSpPr/>
          <p:nvPr/>
        </p:nvCxnSpPr>
        <p:spPr bwMode="auto">
          <a:xfrm flipV="1">
            <a:off x="3358197" y="1067477"/>
            <a:ext cx="0" cy="136271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" name="Line 1636">
            <a:extLst>
              <a:ext uri="{FF2B5EF4-FFF2-40B4-BE49-F238E27FC236}">
                <a16:creationId xmlns:a16="http://schemas.microsoft.com/office/drawing/2014/main" id="{77BDEBF1-FDAC-4650-9D11-B1CF785D7570}"/>
              </a:ext>
            </a:extLst>
          </p:cNvPr>
          <p:cNvCxnSpPr/>
          <p:nvPr/>
        </p:nvCxnSpPr>
        <p:spPr bwMode="auto">
          <a:xfrm>
            <a:off x="2042477" y="718862"/>
            <a:ext cx="130683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sm" len="lg"/>
            <a:tailEnd type="triangl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Line 1637">
            <a:extLst>
              <a:ext uri="{FF2B5EF4-FFF2-40B4-BE49-F238E27FC236}">
                <a16:creationId xmlns:a16="http://schemas.microsoft.com/office/drawing/2014/main" id="{A3EEB737-36B2-4AC2-91D6-DA33D44CCACD}"/>
              </a:ext>
            </a:extLst>
          </p:cNvPr>
          <p:cNvCxnSpPr/>
          <p:nvPr/>
        </p:nvCxnSpPr>
        <p:spPr bwMode="auto">
          <a:xfrm>
            <a:off x="3353117" y="718862"/>
            <a:ext cx="126809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sm" len="lg"/>
            <a:tailEnd type="triangl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Line 1638">
            <a:extLst>
              <a:ext uri="{FF2B5EF4-FFF2-40B4-BE49-F238E27FC236}">
                <a16:creationId xmlns:a16="http://schemas.microsoft.com/office/drawing/2014/main" id="{4A750B89-BB0A-4F13-8482-36FECC827230}"/>
              </a:ext>
            </a:extLst>
          </p:cNvPr>
          <p:cNvCxnSpPr/>
          <p:nvPr/>
        </p:nvCxnSpPr>
        <p:spPr bwMode="auto">
          <a:xfrm rot="5400000">
            <a:off x="4270057" y="1736767"/>
            <a:ext cx="133731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sm" len="lg"/>
            <a:tailEnd type="triangl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Line 1639">
            <a:extLst>
              <a:ext uri="{FF2B5EF4-FFF2-40B4-BE49-F238E27FC236}">
                <a16:creationId xmlns:a16="http://schemas.microsoft.com/office/drawing/2014/main" id="{63A479F9-AD34-4E5E-8187-60B0BE9F7E57}"/>
              </a:ext>
            </a:extLst>
          </p:cNvPr>
          <p:cNvCxnSpPr/>
          <p:nvPr/>
        </p:nvCxnSpPr>
        <p:spPr bwMode="auto">
          <a:xfrm>
            <a:off x="2119312" y="2482257"/>
            <a:ext cx="52641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Line 1640">
            <a:extLst>
              <a:ext uri="{FF2B5EF4-FFF2-40B4-BE49-F238E27FC236}">
                <a16:creationId xmlns:a16="http://schemas.microsoft.com/office/drawing/2014/main" id="{35F2415B-3100-4E5D-B9F3-207F4FC6EB7A}"/>
              </a:ext>
            </a:extLst>
          </p:cNvPr>
          <p:cNvCxnSpPr/>
          <p:nvPr/>
        </p:nvCxnSpPr>
        <p:spPr bwMode="auto">
          <a:xfrm rot="16200000">
            <a:off x="1779587" y="2066332"/>
            <a:ext cx="52641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Line 1641">
            <a:extLst>
              <a:ext uri="{FF2B5EF4-FFF2-40B4-BE49-F238E27FC236}">
                <a16:creationId xmlns:a16="http://schemas.microsoft.com/office/drawing/2014/main" id="{5CA4C90C-CB78-4BBC-A167-90648CFA9A91}"/>
              </a:ext>
            </a:extLst>
          </p:cNvPr>
          <p:cNvCxnSpPr/>
          <p:nvPr/>
        </p:nvCxnSpPr>
        <p:spPr bwMode="auto">
          <a:xfrm>
            <a:off x="3362007" y="2499402"/>
            <a:ext cx="0" cy="58674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Line 1642">
            <a:extLst>
              <a:ext uri="{FF2B5EF4-FFF2-40B4-BE49-F238E27FC236}">
                <a16:creationId xmlns:a16="http://schemas.microsoft.com/office/drawing/2014/main" id="{6B1F72BE-EF06-400B-82BC-C2F4588A64BF}"/>
              </a:ext>
            </a:extLst>
          </p:cNvPr>
          <p:cNvCxnSpPr/>
          <p:nvPr/>
        </p:nvCxnSpPr>
        <p:spPr bwMode="auto">
          <a:xfrm>
            <a:off x="4612957" y="2510832"/>
            <a:ext cx="0" cy="58674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" name="Oval 12">
            <a:extLst>
              <a:ext uri="{FF2B5EF4-FFF2-40B4-BE49-F238E27FC236}">
                <a16:creationId xmlns:a16="http://schemas.microsoft.com/office/drawing/2014/main" id="{84AD8A1F-DB85-4EB3-8396-2BB55BE477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5017" y="1026837"/>
            <a:ext cx="90805" cy="9080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E854FC74-6EA8-447D-8CDB-98B3B12513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9142" y="1027472"/>
            <a:ext cx="90805" cy="9080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AB40ACF-6A01-4F33-A73A-5DCFAF6911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6762" y="2385102"/>
            <a:ext cx="90805" cy="9080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9461F3F9-95FF-4E7D-B62D-9A9E01DC89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0412" y="2380657"/>
            <a:ext cx="90805" cy="9080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 Box 1647">
            <a:extLst>
              <a:ext uri="{FF2B5EF4-FFF2-40B4-BE49-F238E27FC236}">
                <a16:creationId xmlns:a16="http://schemas.microsoft.com/office/drawing/2014/main" id="{CF57BAE6-268B-4C63-BDD1-0BE1FA6B62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4292" y="868722"/>
            <a:ext cx="138430" cy="142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8" name="Text Box 1648">
            <a:extLst>
              <a:ext uri="{FF2B5EF4-FFF2-40B4-BE49-F238E27FC236}">
                <a16:creationId xmlns:a16="http://schemas.microsoft.com/office/drawing/2014/main" id="{367A5D33-3795-443C-A2E7-AD850C3E55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8267" y="863007"/>
            <a:ext cx="138430" cy="142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9" name="Text Box 1649">
            <a:extLst>
              <a:ext uri="{FF2B5EF4-FFF2-40B4-BE49-F238E27FC236}">
                <a16:creationId xmlns:a16="http://schemas.microsoft.com/office/drawing/2014/main" id="{58C4D2B3-CE6B-4D48-A8B0-A321B376BD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6362" y="2217462"/>
            <a:ext cx="138430" cy="142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20" name="Text Box 1650">
            <a:extLst>
              <a:ext uri="{FF2B5EF4-FFF2-40B4-BE49-F238E27FC236}">
                <a16:creationId xmlns:a16="http://schemas.microsoft.com/office/drawing/2014/main" id="{9D38629F-3AA2-4DBF-854A-5BBAE302FE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8422" y="2230797"/>
            <a:ext cx="138430" cy="142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21" name="Text Box 1651">
            <a:extLst>
              <a:ext uri="{FF2B5EF4-FFF2-40B4-BE49-F238E27FC236}">
                <a16:creationId xmlns:a16="http://schemas.microsoft.com/office/drawing/2014/main" id="{F94ADFB3-3504-4BB5-8743-83F704F660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9632" y="1677712"/>
            <a:ext cx="138430" cy="142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22" name="Text Box 1652">
            <a:extLst>
              <a:ext uri="{FF2B5EF4-FFF2-40B4-BE49-F238E27FC236}">
                <a16:creationId xmlns:a16="http://schemas.microsoft.com/office/drawing/2014/main" id="{B93AA99F-4BB3-48EF-9B4A-F3A2E6C4B6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3917" y="1609132"/>
            <a:ext cx="138430" cy="142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23" name="Text Box 1653">
            <a:extLst>
              <a:ext uri="{FF2B5EF4-FFF2-40B4-BE49-F238E27FC236}">
                <a16:creationId xmlns:a16="http://schemas.microsoft.com/office/drawing/2014/main" id="{C7D11F79-8D5E-4DBA-925C-30E2F60989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8312" y="1821222"/>
            <a:ext cx="138430" cy="142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24" name="Text Box 1654">
            <a:extLst>
              <a:ext uri="{FF2B5EF4-FFF2-40B4-BE49-F238E27FC236}">
                <a16:creationId xmlns:a16="http://schemas.microsoft.com/office/drawing/2014/main" id="{E691F971-36D6-4365-AEFD-D56A72E494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0842" y="1204002"/>
            <a:ext cx="138430" cy="142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25" name="Text Box 1655">
            <a:extLst>
              <a:ext uri="{FF2B5EF4-FFF2-40B4-BE49-F238E27FC236}">
                <a16:creationId xmlns:a16="http://schemas.microsoft.com/office/drawing/2014/main" id="{5B6A75AD-94BF-4775-8CDA-3313806033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6712" y="1769787"/>
            <a:ext cx="138430" cy="142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26" name="Text Box 1656">
            <a:extLst>
              <a:ext uri="{FF2B5EF4-FFF2-40B4-BE49-F238E27FC236}">
                <a16:creationId xmlns:a16="http://schemas.microsoft.com/office/drawing/2014/main" id="{7D474FE1-866B-4E7B-9109-DDD95F900A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4952" y="1247182"/>
            <a:ext cx="181610" cy="142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1C68B58C-81DB-4983-86DD-B5E01401C3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7882" y="817287"/>
            <a:ext cx="215265" cy="215265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83443D85-CEBB-46BE-94A6-1700441F27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5027" y="2468287"/>
            <a:ext cx="215265" cy="215265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63C34D0-3564-49CE-A16B-3715001BF2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1852" y="824907"/>
            <a:ext cx="215265" cy="215265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3563B2FE-90FB-4342-9988-EFE9D7E678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2487" y="2454952"/>
            <a:ext cx="215265" cy="215265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35A77529-DCDF-4511-ACE7-EE2113EEEA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5812" y="820462"/>
            <a:ext cx="215265" cy="215265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F0DEA591-4B02-4406-BE2D-0EDE07F0EB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5637" y="2515912"/>
            <a:ext cx="215265" cy="215265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33" name="Text Box 1663">
            <a:extLst>
              <a:ext uri="{FF2B5EF4-FFF2-40B4-BE49-F238E27FC236}">
                <a16:creationId xmlns:a16="http://schemas.microsoft.com/office/drawing/2014/main" id="{05BC11A4-274E-4B4F-A880-87630367F0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5567" y="647742"/>
            <a:ext cx="138430" cy="14224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sz="110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 Box 1664">
            <a:extLst>
              <a:ext uri="{FF2B5EF4-FFF2-40B4-BE49-F238E27FC236}">
                <a16:creationId xmlns:a16="http://schemas.microsoft.com/office/drawing/2014/main" id="{4176A47A-8F32-4B88-B9FC-F6EB8A67E7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7472" y="647742"/>
            <a:ext cx="138430" cy="14224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sz="110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 Box 1665">
            <a:extLst>
              <a:ext uri="{FF2B5EF4-FFF2-40B4-BE49-F238E27FC236}">
                <a16:creationId xmlns:a16="http://schemas.microsoft.com/office/drawing/2014/main" id="{81CE9DB2-8E54-47ED-8FC3-095B9E3CDC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7592" y="1688507"/>
            <a:ext cx="138430" cy="14224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sz="110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 Box 1666">
            <a:extLst>
              <a:ext uri="{FF2B5EF4-FFF2-40B4-BE49-F238E27FC236}">
                <a16:creationId xmlns:a16="http://schemas.microsoft.com/office/drawing/2014/main" id="{CC59756B-662A-4A10-A0C0-34985AD23A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7242" y="1741212"/>
            <a:ext cx="138430" cy="142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lang="en-US" sz="110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 Box 1667">
            <a:extLst>
              <a:ext uri="{FF2B5EF4-FFF2-40B4-BE49-F238E27FC236}">
                <a16:creationId xmlns:a16="http://schemas.microsoft.com/office/drawing/2014/main" id="{AA4CEEDC-0FAF-4D39-8CE0-09E6B94F32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3792" y="2521627"/>
            <a:ext cx="138430" cy="142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sz="110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Rectangle 37" descr="Wide upward diagonal">
            <a:extLst>
              <a:ext uri="{FF2B5EF4-FFF2-40B4-BE49-F238E27FC236}">
                <a16:creationId xmlns:a16="http://schemas.microsoft.com/office/drawing/2014/main" id="{4448751E-5BA8-421E-BFF8-21EDC5A373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7367" y="838242"/>
            <a:ext cx="90805" cy="474345"/>
          </a:xfrm>
          <a:prstGeom prst="rect">
            <a:avLst/>
          </a:prstGeom>
          <a:pattFill prst="wdUpDiag">
            <a:fgClr>
              <a:srgbClr val="000000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Rectangle 38" descr="Wide upward diagonal">
            <a:extLst>
              <a:ext uri="{FF2B5EF4-FFF2-40B4-BE49-F238E27FC236}">
                <a16:creationId xmlns:a16="http://schemas.microsoft.com/office/drawing/2014/main" id="{110F8967-6E18-409D-8923-B4FD0460E3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7842" y="2180632"/>
            <a:ext cx="90805" cy="474345"/>
          </a:xfrm>
          <a:prstGeom prst="rect">
            <a:avLst/>
          </a:prstGeom>
          <a:pattFill prst="wdUpDiag">
            <a:fgClr>
              <a:srgbClr val="000000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AutoShape 1670">
            <a:extLst>
              <a:ext uri="{FF2B5EF4-FFF2-40B4-BE49-F238E27FC236}">
                <a16:creationId xmlns:a16="http://schemas.microsoft.com/office/drawing/2014/main" id="{4938AF28-307B-4D8A-B0FD-F0C885BD69EC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887537" y="1007152"/>
            <a:ext cx="159385" cy="137795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AutoShape 1671">
            <a:extLst>
              <a:ext uri="{FF2B5EF4-FFF2-40B4-BE49-F238E27FC236}">
                <a16:creationId xmlns:a16="http://schemas.microsoft.com/office/drawing/2014/main" id="{3A3541DD-AE3D-4A6C-BF89-00CFFA07663D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879282" y="2355892"/>
            <a:ext cx="159385" cy="137795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2" name="Line 1672">
            <a:extLst>
              <a:ext uri="{FF2B5EF4-FFF2-40B4-BE49-F238E27FC236}">
                <a16:creationId xmlns:a16="http://schemas.microsoft.com/office/drawing/2014/main" id="{F77F7C0E-AF8A-4AF8-B750-7D2B8E565895}"/>
              </a:ext>
            </a:extLst>
          </p:cNvPr>
          <p:cNvCxnSpPr/>
          <p:nvPr/>
        </p:nvCxnSpPr>
        <p:spPr bwMode="auto">
          <a:xfrm>
            <a:off x="1888172" y="825542"/>
            <a:ext cx="0" cy="48768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3" name="Line 1673">
            <a:extLst>
              <a:ext uri="{FF2B5EF4-FFF2-40B4-BE49-F238E27FC236}">
                <a16:creationId xmlns:a16="http://schemas.microsoft.com/office/drawing/2014/main" id="{C5AA0717-C2C3-4929-9F36-FC16BE5B1B46}"/>
              </a:ext>
            </a:extLst>
          </p:cNvPr>
          <p:cNvCxnSpPr/>
          <p:nvPr/>
        </p:nvCxnSpPr>
        <p:spPr bwMode="auto">
          <a:xfrm>
            <a:off x="1884362" y="2174282"/>
            <a:ext cx="0" cy="48768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4" name="Line 1674">
            <a:extLst>
              <a:ext uri="{FF2B5EF4-FFF2-40B4-BE49-F238E27FC236}">
                <a16:creationId xmlns:a16="http://schemas.microsoft.com/office/drawing/2014/main" id="{6AAB8787-D24F-4598-8A8A-8760D0CBB15A}"/>
              </a:ext>
            </a:extLst>
          </p:cNvPr>
          <p:cNvCxnSpPr/>
          <p:nvPr/>
        </p:nvCxnSpPr>
        <p:spPr bwMode="auto">
          <a:xfrm flipV="1">
            <a:off x="2038032" y="549952"/>
            <a:ext cx="0" cy="40513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5" name="Line 1675">
            <a:extLst>
              <a:ext uri="{FF2B5EF4-FFF2-40B4-BE49-F238E27FC236}">
                <a16:creationId xmlns:a16="http://schemas.microsoft.com/office/drawing/2014/main" id="{95115138-C492-46C3-9604-2D5F124F7042}"/>
              </a:ext>
            </a:extLst>
          </p:cNvPr>
          <p:cNvCxnSpPr/>
          <p:nvPr/>
        </p:nvCxnSpPr>
        <p:spPr bwMode="auto">
          <a:xfrm flipV="1">
            <a:off x="3362642" y="548047"/>
            <a:ext cx="0" cy="40513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6" name="Line 1676">
            <a:extLst>
              <a:ext uri="{FF2B5EF4-FFF2-40B4-BE49-F238E27FC236}">
                <a16:creationId xmlns:a16="http://schemas.microsoft.com/office/drawing/2014/main" id="{9DEBF517-3DA0-4D4B-A081-0815172CA6FA}"/>
              </a:ext>
            </a:extLst>
          </p:cNvPr>
          <p:cNvCxnSpPr/>
          <p:nvPr/>
        </p:nvCxnSpPr>
        <p:spPr bwMode="auto">
          <a:xfrm flipV="1">
            <a:off x="4617402" y="553127"/>
            <a:ext cx="0" cy="40513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Line 1677">
            <a:extLst>
              <a:ext uri="{FF2B5EF4-FFF2-40B4-BE49-F238E27FC236}">
                <a16:creationId xmlns:a16="http://schemas.microsoft.com/office/drawing/2014/main" id="{E9123BD2-B592-4E08-99E2-8364B10E3A7B}"/>
              </a:ext>
            </a:extLst>
          </p:cNvPr>
          <p:cNvCxnSpPr/>
          <p:nvPr/>
        </p:nvCxnSpPr>
        <p:spPr bwMode="auto">
          <a:xfrm rot="16200000" flipV="1">
            <a:off x="4895532" y="891582"/>
            <a:ext cx="0" cy="3492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8" name="Line 1678">
            <a:extLst>
              <a:ext uri="{FF2B5EF4-FFF2-40B4-BE49-F238E27FC236}">
                <a16:creationId xmlns:a16="http://schemas.microsoft.com/office/drawing/2014/main" id="{0D16BCB8-7672-4C10-BC22-04FF7158AEE7}"/>
              </a:ext>
            </a:extLst>
          </p:cNvPr>
          <p:cNvCxnSpPr/>
          <p:nvPr/>
        </p:nvCxnSpPr>
        <p:spPr bwMode="auto">
          <a:xfrm rot="16200000" flipV="1">
            <a:off x="4892357" y="2240322"/>
            <a:ext cx="0" cy="3492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9" name="Oval 48">
            <a:extLst>
              <a:ext uri="{FF2B5EF4-FFF2-40B4-BE49-F238E27FC236}">
                <a16:creationId xmlns:a16="http://schemas.microsoft.com/office/drawing/2014/main" id="{F68E2796-F78E-4282-8F1D-DA8F0ED5E5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4852" y="1036997"/>
            <a:ext cx="90805" cy="9080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3B6AF381-50B0-45DA-B887-25D12A7C68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9297" y="2377482"/>
            <a:ext cx="90805" cy="9080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Text Box 1681">
            <a:extLst>
              <a:ext uri="{FF2B5EF4-FFF2-40B4-BE49-F238E27FC236}">
                <a16:creationId xmlns:a16="http://schemas.microsoft.com/office/drawing/2014/main" id="{2AE61986-00D2-44E0-B26F-005D004E01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0582" y="2906437"/>
            <a:ext cx="189230" cy="19431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1100" baseline="-25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110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Text Box 1682">
            <a:extLst>
              <a:ext uri="{FF2B5EF4-FFF2-40B4-BE49-F238E27FC236}">
                <a16:creationId xmlns:a16="http://schemas.microsoft.com/office/drawing/2014/main" id="{9687B764-47DE-4D45-BB3D-A879415DEB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9787" y="2900722"/>
            <a:ext cx="189230" cy="19431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1100" baseline="-25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110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3FC509D7-1CA3-430A-B7E4-F561BB2E26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3186" y="1707239"/>
            <a:ext cx="90805" cy="9080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C7E1A8D1-1CAF-42F2-8132-2D9FF0A176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7477" y="1703429"/>
            <a:ext cx="90805" cy="9080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Text Box 1656">
            <a:extLst>
              <a:ext uri="{FF2B5EF4-FFF2-40B4-BE49-F238E27FC236}">
                <a16:creationId xmlns:a16="http://schemas.microsoft.com/office/drawing/2014/main" id="{436440BB-576C-4F2C-A20C-14A136DCCE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6164" y="1241467"/>
            <a:ext cx="181610" cy="142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</a:t>
            </a:r>
          </a:p>
        </p:txBody>
      </p:sp>
      <p:sp>
        <p:nvSpPr>
          <p:cNvPr id="56" name="Text Box 1656">
            <a:extLst>
              <a:ext uri="{FF2B5EF4-FFF2-40B4-BE49-F238E27FC236}">
                <a16:creationId xmlns:a16="http://schemas.microsoft.com/office/drawing/2014/main" id="{04E75775-C28D-4CB2-9F0B-7425B2189E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17102" y="1909529"/>
            <a:ext cx="181610" cy="142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</a:t>
            </a:r>
          </a:p>
        </p:txBody>
      </p:sp>
      <p:sp>
        <p:nvSpPr>
          <p:cNvPr id="57" name="Text Box 1656">
            <a:extLst>
              <a:ext uri="{FF2B5EF4-FFF2-40B4-BE49-F238E27FC236}">
                <a16:creationId xmlns:a16="http://schemas.microsoft.com/office/drawing/2014/main" id="{968CA323-E3E8-4C63-B92F-A3B478DA2D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6650" y="1245636"/>
            <a:ext cx="181610" cy="142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13</a:t>
            </a:r>
          </a:p>
        </p:txBody>
      </p:sp>
      <p:sp>
        <p:nvSpPr>
          <p:cNvPr id="58" name="Text Box 1656">
            <a:extLst>
              <a:ext uri="{FF2B5EF4-FFF2-40B4-BE49-F238E27FC236}">
                <a16:creationId xmlns:a16="http://schemas.microsoft.com/office/drawing/2014/main" id="{60035931-E845-4146-9056-4CFCE459A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4888" y="1895241"/>
            <a:ext cx="181610" cy="142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14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7301FA5-746C-423B-86FB-86B6689A0955}"/>
              </a:ext>
            </a:extLst>
          </p:cNvPr>
          <p:cNvGrpSpPr/>
          <p:nvPr/>
        </p:nvGrpSpPr>
        <p:grpSpPr>
          <a:xfrm>
            <a:off x="1651753" y="3405547"/>
            <a:ext cx="2965969" cy="1400175"/>
            <a:chOff x="1651753" y="3405547"/>
            <a:chExt cx="2965969" cy="1400175"/>
          </a:xfrm>
        </p:grpSpPr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19D37D48-E596-4AB2-94B4-B96C0A09C0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8774" y="3919897"/>
              <a:ext cx="228600" cy="2286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60AD5E6A-246C-46A7-B30F-D47C0AE5BC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57349" y="3906562"/>
              <a:ext cx="1190625" cy="264160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3C23465D-44B9-4E69-8F21-9A2B6F8A38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6249" y="3830362"/>
              <a:ext cx="1171575" cy="438150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6" name="Rectangle 65" descr="Light upward diagonal">
              <a:extLst>
                <a:ext uri="{FF2B5EF4-FFF2-40B4-BE49-F238E27FC236}">
                  <a16:creationId xmlns:a16="http://schemas.microsoft.com/office/drawing/2014/main" id="{1D9CD2AA-65BB-475E-B5D2-393B94B57D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55797" y="3405547"/>
              <a:ext cx="161925" cy="1247775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cxnSp>
          <p:nvCxnSpPr>
            <p:cNvPr id="67" name="Line 1384">
              <a:extLst>
                <a:ext uri="{FF2B5EF4-FFF2-40B4-BE49-F238E27FC236}">
                  <a16:creationId xmlns:a16="http://schemas.microsoft.com/office/drawing/2014/main" id="{37582A10-EB70-483D-B447-ED3605094521}"/>
                </a:ext>
              </a:extLst>
            </p:cNvPr>
            <p:cNvCxnSpPr/>
            <p:nvPr/>
          </p:nvCxnSpPr>
          <p:spPr bwMode="auto">
            <a:xfrm flipV="1">
              <a:off x="4450480" y="3405547"/>
              <a:ext cx="635" cy="13620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8" name="Line 1385">
              <a:extLst>
                <a:ext uri="{FF2B5EF4-FFF2-40B4-BE49-F238E27FC236}">
                  <a16:creationId xmlns:a16="http://schemas.microsoft.com/office/drawing/2014/main" id="{DF390D8F-B119-4200-ABDB-4D2B229B27D6}"/>
                </a:ext>
              </a:extLst>
            </p:cNvPr>
            <p:cNvCxnSpPr/>
            <p:nvPr/>
          </p:nvCxnSpPr>
          <p:spPr bwMode="auto">
            <a:xfrm>
              <a:off x="3257349" y="4415197"/>
              <a:ext cx="0" cy="304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9" name="Line 1386">
              <a:extLst>
                <a:ext uri="{FF2B5EF4-FFF2-40B4-BE49-F238E27FC236}">
                  <a16:creationId xmlns:a16="http://schemas.microsoft.com/office/drawing/2014/main" id="{CC3DC873-7B7B-4039-910A-DCED2051EBE6}"/>
                </a:ext>
              </a:extLst>
            </p:cNvPr>
            <p:cNvCxnSpPr/>
            <p:nvPr/>
          </p:nvCxnSpPr>
          <p:spPr bwMode="auto">
            <a:xfrm>
              <a:off x="2076249" y="4643797"/>
              <a:ext cx="11811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0" name="Line 1387">
              <a:extLst>
                <a:ext uri="{FF2B5EF4-FFF2-40B4-BE49-F238E27FC236}">
                  <a16:creationId xmlns:a16="http://schemas.microsoft.com/office/drawing/2014/main" id="{1DCE062D-13D0-48C8-8271-FB9C7FB7FB7D}"/>
                </a:ext>
              </a:extLst>
            </p:cNvPr>
            <p:cNvCxnSpPr/>
            <p:nvPr/>
          </p:nvCxnSpPr>
          <p:spPr bwMode="auto">
            <a:xfrm>
              <a:off x="2073743" y="4262797"/>
              <a:ext cx="0" cy="4667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1" name="Line 1388">
              <a:extLst>
                <a:ext uri="{FF2B5EF4-FFF2-40B4-BE49-F238E27FC236}">
                  <a16:creationId xmlns:a16="http://schemas.microsoft.com/office/drawing/2014/main" id="{0253BE04-68FB-4E92-9DED-6E4D995DCC12}"/>
                </a:ext>
              </a:extLst>
            </p:cNvPr>
            <p:cNvCxnSpPr/>
            <p:nvPr/>
          </p:nvCxnSpPr>
          <p:spPr bwMode="auto">
            <a:xfrm>
              <a:off x="3257349" y="4643797"/>
              <a:ext cx="11811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2" name="Line 1389">
              <a:extLst>
                <a:ext uri="{FF2B5EF4-FFF2-40B4-BE49-F238E27FC236}">
                  <a16:creationId xmlns:a16="http://schemas.microsoft.com/office/drawing/2014/main" id="{44CB5F23-B2A8-44F4-B927-402A4F231E8A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2952549" y="4053247"/>
              <a:ext cx="314325" cy="6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3" name="Line 1390">
              <a:extLst>
                <a:ext uri="{FF2B5EF4-FFF2-40B4-BE49-F238E27FC236}">
                  <a16:creationId xmlns:a16="http://schemas.microsoft.com/office/drawing/2014/main" id="{C6F0190E-54F3-4C36-B95E-E7F1E663C85A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773237" y="4082774"/>
              <a:ext cx="3048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4" name="Text Box 1391">
              <a:extLst>
                <a:ext uri="{FF2B5EF4-FFF2-40B4-BE49-F238E27FC236}">
                  <a16:creationId xmlns:a16="http://schemas.microsoft.com/office/drawing/2014/main" id="{26D87A4E-4398-475B-94AC-8DFD715EB6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57249" y="4491397"/>
              <a:ext cx="419100" cy="31432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 m</a:t>
              </a:r>
            </a:p>
          </p:txBody>
        </p:sp>
        <p:sp>
          <p:nvSpPr>
            <p:cNvPr id="75" name="Text Box 1392">
              <a:extLst>
                <a:ext uri="{FF2B5EF4-FFF2-40B4-BE49-F238E27FC236}">
                  <a16:creationId xmlns:a16="http://schemas.microsoft.com/office/drawing/2014/main" id="{B2B5CEBB-0D32-4471-B657-A3BF579A9B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19299" y="4481872"/>
              <a:ext cx="419100" cy="31432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 m</a:t>
              </a:r>
            </a:p>
          </p:txBody>
        </p:sp>
        <p:sp>
          <p:nvSpPr>
            <p:cNvPr id="76" name="Text Box 1393">
              <a:extLst>
                <a:ext uri="{FF2B5EF4-FFF2-40B4-BE49-F238E27FC236}">
                  <a16:creationId xmlns:a16="http://schemas.microsoft.com/office/drawing/2014/main" id="{0B01ACB6-7D25-4B19-A8DF-EB6463E4DF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09649" y="3925612"/>
              <a:ext cx="428625" cy="3143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45720" rIns="91440" bIns="45720" anchor="t" anchorCtr="0" upright="1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5</a:t>
              </a:r>
              <a:r>
                <a:rPr lang="en-US" sz="11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k</a:t>
              </a:r>
              <a:r>
                <a:rPr lang="en-US" sz="11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N</a:t>
              </a:r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2A7D49EB-D3D8-4422-B5DC-C951CE3AD6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0842" y="3917933"/>
              <a:ext cx="228600" cy="2286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E49A46E2-CCE8-4706-8AAE-8672AEB731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5299" y="3935137"/>
              <a:ext cx="228600" cy="2286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79" name="Oval 78">
              <a:extLst>
                <a:ext uri="{FF2B5EF4-FFF2-40B4-BE49-F238E27FC236}">
                  <a16:creationId xmlns:a16="http://schemas.microsoft.com/office/drawing/2014/main" id="{91D1F927-54A1-4DE1-9FAB-5945CAF954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56597" y="3921943"/>
              <a:ext cx="228600" cy="2286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80" name="Text Box 1397">
              <a:extLst>
                <a:ext uri="{FF2B5EF4-FFF2-40B4-BE49-F238E27FC236}">
                  <a16:creationId xmlns:a16="http://schemas.microsoft.com/office/drawing/2014/main" id="{06B212A5-87AE-4DA5-AD76-198816F3AF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51753" y="3839887"/>
              <a:ext cx="428625" cy="3143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0" bIns="45720" anchor="t" anchorCtr="0" upright="1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</a:t>
              </a:r>
              <a:r>
                <a:rPr lang="en-US" sz="11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k</a:t>
              </a:r>
              <a:r>
                <a:rPr lang="en-US" sz="11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N</a:t>
              </a: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3BE591C9-C584-4E54-9AE4-E76692D2A5C9}"/>
                </a:ext>
              </a:extLst>
            </p:cNvPr>
            <p:cNvSpPr txBox="1"/>
            <p:nvPr/>
          </p:nvSpPr>
          <p:spPr>
            <a:xfrm>
              <a:off x="2374781" y="3571219"/>
              <a:ext cx="573875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Element 1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2EE809B3-A006-405F-B98A-6FEA1B0DA787}"/>
                </a:ext>
              </a:extLst>
            </p:cNvPr>
            <p:cNvSpPr txBox="1"/>
            <p:nvPr/>
          </p:nvSpPr>
          <p:spPr>
            <a:xfrm>
              <a:off x="3564151" y="3700188"/>
              <a:ext cx="573875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Element 2</a:t>
              </a:r>
            </a:p>
          </p:txBody>
        </p:sp>
      </p:grpSp>
      <p:sp>
        <p:nvSpPr>
          <p:cNvPr id="82" name="Rectangle 81" descr="Light upward diagonal">
            <a:extLst>
              <a:ext uri="{FF2B5EF4-FFF2-40B4-BE49-F238E27FC236}">
                <a16:creationId xmlns:a16="http://schemas.microsoft.com/office/drawing/2014/main" id="{929ABB76-FBDD-431E-85B8-984EB265D0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0286" y="7442470"/>
            <a:ext cx="291628" cy="124371"/>
          </a:xfrm>
          <a:prstGeom prst="rect">
            <a:avLst/>
          </a:prstGeom>
          <a:pattFill prst="ltUpDiag">
            <a:fgClr>
              <a:srgbClr val="000000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83" name="AutoShape 1258">
            <a:extLst>
              <a:ext uri="{FF2B5EF4-FFF2-40B4-BE49-F238E27FC236}">
                <a16:creationId xmlns:a16="http://schemas.microsoft.com/office/drawing/2014/main" id="{91EBB16C-6521-4E37-AD0C-045173269B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4051" y="7317242"/>
            <a:ext cx="122655" cy="122655"/>
          </a:xfrm>
          <a:prstGeom prst="triangle">
            <a:avLst>
              <a:gd name="adj" fmla="val 50000"/>
            </a:avLst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grpSp>
        <p:nvGrpSpPr>
          <p:cNvPr id="84" name="Group 83">
            <a:extLst>
              <a:ext uri="{FF2B5EF4-FFF2-40B4-BE49-F238E27FC236}">
                <a16:creationId xmlns:a16="http://schemas.microsoft.com/office/drawing/2014/main" id="{4DB904F4-1301-47D8-BE5C-8DF964982203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2722351" y="6322276"/>
            <a:ext cx="291628" cy="249599"/>
            <a:chOff x="4511" y="3050"/>
            <a:chExt cx="340" cy="291"/>
          </a:xfrm>
        </p:grpSpPr>
        <p:sp>
          <p:nvSpPr>
            <p:cNvPr id="99" name="Rectangle 98" descr="Light upward diagonal">
              <a:extLst>
                <a:ext uri="{FF2B5EF4-FFF2-40B4-BE49-F238E27FC236}">
                  <a16:creationId xmlns:a16="http://schemas.microsoft.com/office/drawing/2014/main" id="{C464E35A-1B14-4F7E-B925-D8BD63455A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1" y="3196"/>
              <a:ext cx="340" cy="145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00" name="AutoShape 1261">
              <a:extLst>
                <a:ext uri="{FF2B5EF4-FFF2-40B4-BE49-F238E27FC236}">
                  <a16:creationId xmlns:a16="http://schemas.microsoft.com/office/drawing/2014/main" id="{602616BF-BFB8-47B4-8E2E-DDE8B59518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97" y="3050"/>
              <a:ext cx="143" cy="143"/>
            </a:xfrm>
            <a:prstGeom prst="triangle">
              <a:avLst>
                <a:gd name="adj" fmla="val 50000"/>
              </a:avLst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</p:grpSp>
      <p:sp>
        <p:nvSpPr>
          <p:cNvPr id="85" name="Text Box 1262">
            <a:extLst>
              <a:ext uri="{FF2B5EF4-FFF2-40B4-BE49-F238E27FC236}">
                <a16:creationId xmlns:a16="http://schemas.microsoft.com/office/drawing/2014/main" id="{558F9F20-ACBC-45CE-A5DF-CEA88A24F1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1339" y="6186755"/>
            <a:ext cx="203282" cy="225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</a:p>
        </p:txBody>
      </p:sp>
      <p:sp>
        <p:nvSpPr>
          <p:cNvPr id="86" name="Text Box 1263">
            <a:extLst>
              <a:ext uri="{FF2B5EF4-FFF2-40B4-BE49-F238E27FC236}">
                <a16:creationId xmlns:a16="http://schemas.microsoft.com/office/drawing/2014/main" id="{753FB991-FEA9-45F3-B4D2-E9DBC6B13E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6228" y="6761433"/>
            <a:ext cx="176692" cy="225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</a:p>
        </p:txBody>
      </p:sp>
      <p:sp>
        <p:nvSpPr>
          <p:cNvPr id="87" name="Text Box 1266">
            <a:extLst>
              <a:ext uri="{FF2B5EF4-FFF2-40B4-BE49-F238E27FC236}">
                <a16:creationId xmlns:a16="http://schemas.microsoft.com/office/drawing/2014/main" id="{6E0EA33D-2AA8-49D3-BCDB-DA77D8B425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5975" y="6239647"/>
            <a:ext cx="198135" cy="225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endParaRPr lang="en-US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88" name="Line 1267">
            <a:extLst>
              <a:ext uri="{FF2B5EF4-FFF2-40B4-BE49-F238E27FC236}">
                <a16:creationId xmlns:a16="http://schemas.microsoft.com/office/drawing/2014/main" id="{987B42C2-CDC5-43A5-813B-C3CAF672B675}"/>
              </a:ext>
            </a:extLst>
          </p:cNvPr>
          <p:cNvCxnSpPr/>
          <p:nvPr/>
        </p:nvCxnSpPr>
        <p:spPr bwMode="auto">
          <a:xfrm>
            <a:off x="2991678" y="6433781"/>
            <a:ext cx="102927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9" name="Line 1268">
            <a:extLst>
              <a:ext uri="{FF2B5EF4-FFF2-40B4-BE49-F238E27FC236}">
                <a16:creationId xmlns:a16="http://schemas.microsoft.com/office/drawing/2014/main" id="{2620977C-2FBE-4D91-A703-E097D0C5F4D9}"/>
              </a:ext>
            </a:extLst>
          </p:cNvPr>
          <p:cNvCxnSpPr/>
          <p:nvPr/>
        </p:nvCxnSpPr>
        <p:spPr bwMode="auto">
          <a:xfrm flipV="1">
            <a:off x="4012376" y="6425203"/>
            <a:ext cx="0" cy="89632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0" name="Line 1269">
            <a:extLst>
              <a:ext uri="{FF2B5EF4-FFF2-40B4-BE49-F238E27FC236}">
                <a16:creationId xmlns:a16="http://schemas.microsoft.com/office/drawing/2014/main" id="{5613F58D-0584-4123-919B-3C59CCD9153F}"/>
              </a:ext>
            </a:extLst>
          </p:cNvPr>
          <p:cNvCxnSpPr>
            <a:cxnSpLocks/>
          </p:cNvCxnSpPr>
          <p:nvPr/>
        </p:nvCxnSpPr>
        <p:spPr bwMode="auto">
          <a:xfrm>
            <a:off x="4062523" y="6429492"/>
            <a:ext cx="352299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stealth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1" name="Freeform 174">
            <a:extLst>
              <a:ext uri="{FF2B5EF4-FFF2-40B4-BE49-F238E27FC236}">
                <a16:creationId xmlns:a16="http://schemas.microsoft.com/office/drawing/2014/main" id="{6D556312-1D21-483D-BF5B-E1418CDE2DB3}"/>
              </a:ext>
            </a:extLst>
          </p:cNvPr>
          <p:cNvSpPr>
            <a:spLocks/>
          </p:cNvSpPr>
          <p:nvPr/>
        </p:nvSpPr>
        <p:spPr bwMode="auto">
          <a:xfrm>
            <a:off x="3870851" y="6433781"/>
            <a:ext cx="137237" cy="132948"/>
          </a:xfrm>
          <a:custGeom>
            <a:avLst/>
            <a:gdLst>
              <a:gd name="T0" fmla="*/ 0 w 160"/>
              <a:gd name="T1" fmla="*/ 0 h 155"/>
              <a:gd name="T2" fmla="*/ 0 w 160"/>
              <a:gd name="T3" fmla="*/ 155 h 155"/>
              <a:gd name="T4" fmla="*/ 160 w 160"/>
              <a:gd name="T5" fmla="*/ 155 h 1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60" h="155">
                <a:moveTo>
                  <a:pt x="0" y="0"/>
                </a:moveTo>
                <a:lnTo>
                  <a:pt x="0" y="155"/>
                </a:lnTo>
                <a:lnTo>
                  <a:pt x="160" y="155"/>
                </a:lnTo>
              </a:path>
            </a:pathLst>
          </a:cu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cxnSp>
        <p:nvCxnSpPr>
          <p:cNvPr id="92" name="Line 1271">
            <a:extLst>
              <a:ext uri="{FF2B5EF4-FFF2-40B4-BE49-F238E27FC236}">
                <a16:creationId xmlns:a16="http://schemas.microsoft.com/office/drawing/2014/main" id="{D5FBFD5D-87D9-4AAB-84B7-5A7275D1146E}"/>
              </a:ext>
            </a:extLst>
          </p:cNvPr>
          <p:cNvCxnSpPr/>
          <p:nvPr/>
        </p:nvCxnSpPr>
        <p:spPr bwMode="auto">
          <a:xfrm flipV="1">
            <a:off x="2991678" y="6087258"/>
            <a:ext cx="0" cy="304494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stealth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3" name="Text Box 1272">
            <a:extLst>
              <a:ext uri="{FF2B5EF4-FFF2-40B4-BE49-F238E27FC236}">
                <a16:creationId xmlns:a16="http://schemas.microsoft.com/office/drawing/2014/main" id="{5091F66C-7EBB-4DB6-93B9-44414D2303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94252" y="6072677"/>
            <a:ext cx="198135" cy="225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</a:t>
            </a:r>
            <a:endParaRPr lang="en-US" sz="11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94" name="Line 1273">
            <a:extLst>
              <a:ext uri="{FF2B5EF4-FFF2-40B4-BE49-F238E27FC236}">
                <a16:creationId xmlns:a16="http://schemas.microsoft.com/office/drawing/2014/main" id="{E5F092D2-D096-44F8-8707-D5D8B6B039CE}"/>
              </a:ext>
            </a:extLst>
          </p:cNvPr>
          <p:cNvCxnSpPr>
            <a:cxnSpLocks/>
          </p:cNvCxnSpPr>
          <p:nvPr/>
        </p:nvCxnSpPr>
        <p:spPr bwMode="auto">
          <a:xfrm flipV="1">
            <a:off x="4013234" y="6072677"/>
            <a:ext cx="0" cy="35681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5" name="Text Box 1274">
            <a:extLst>
              <a:ext uri="{FF2B5EF4-FFF2-40B4-BE49-F238E27FC236}">
                <a16:creationId xmlns:a16="http://schemas.microsoft.com/office/drawing/2014/main" id="{54D256C7-6C40-49ED-81BB-FF6423163E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6747" y="6025501"/>
            <a:ext cx="198135" cy="225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</a:t>
            </a:r>
            <a:endParaRPr lang="en-US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6" name="Oval 95">
            <a:extLst>
              <a:ext uri="{FF2B5EF4-FFF2-40B4-BE49-F238E27FC236}">
                <a16:creationId xmlns:a16="http://schemas.microsoft.com/office/drawing/2014/main" id="{5B892697-6F64-4F4A-83E2-44546DBC77D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01357" y="6203128"/>
            <a:ext cx="185420" cy="186558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0"/>
          <a:lstStyle/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D2F7AB6D-A599-4F48-B0A1-359DB2D1806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935154" y="6470315"/>
            <a:ext cx="185420" cy="186558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0"/>
          <a:lstStyle/>
          <a:p>
            <a:pPr algn="ctr"/>
            <a:r>
              <a:rPr lang="en-US" sz="11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8" name="Oval 97">
            <a:extLst>
              <a:ext uri="{FF2B5EF4-FFF2-40B4-BE49-F238E27FC236}">
                <a16:creationId xmlns:a16="http://schemas.microsoft.com/office/drawing/2014/main" id="{9466D4B5-A339-4E74-9169-27E569190FB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059462" y="7192011"/>
            <a:ext cx="185420" cy="186558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0"/>
          <a:lstStyle/>
          <a:p>
            <a:pPr algn="ctr"/>
            <a:r>
              <a:rPr lang="en-US" sz="11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8987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109718" y="200150"/>
            <a:ext cx="8178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1.5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9717" y="1932561"/>
            <a:ext cx="8178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1.6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9717" y="3417392"/>
            <a:ext cx="8178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1.7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9083" y="4826622"/>
            <a:ext cx="8178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1.8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1857377" y="520016"/>
            <a:ext cx="2743200" cy="688410"/>
            <a:chOff x="1857377" y="520016"/>
            <a:chExt cx="2743200" cy="688410"/>
          </a:xfrm>
        </p:grpSpPr>
        <p:cxnSp>
          <p:nvCxnSpPr>
            <p:cNvPr id="4" name="Line 2330"/>
            <p:cNvCxnSpPr/>
            <p:nvPr/>
          </p:nvCxnSpPr>
          <p:spPr bwMode="auto">
            <a:xfrm>
              <a:off x="2442078" y="796760"/>
              <a:ext cx="1526146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" name="Line 2331"/>
            <p:cNvCxnSpPr/>
            <p:nvPr/>
          </p:nvCxnSpPr>
          <p:spPr bwMode="auto">
            <a:xfrm>
              <a:off x="1857377" y="791605"/>
              <a:ext cx="47845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" name="Line 2332"/>
            <p:cNvCxnSpPr/>
            <p:nvPr/>
          </p:nvCxnSpPr>
          <p:spPr bwMode="auto">
            <a:xfrm>
              <a:off x="4122127" y="796760"/>
              <a:ext cx="47845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" name="Text Box 2333"/>
            <p:cNvSpPr txBox="1">
              <a:spLocks noChangeArrowheads="1"/>
            </p:cNvSpPr>
            <p:nvPr/>
          </p:nvSpPr>
          <p:spPr bwMode="auto">
            <a:xfrm>
              <a:off x="2224947" y="520016"/>
              <a:ext cx="448829" cy="1936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algn="ctr">
                <a:tabLst>
                  <a:tab pos="304792" algn="l"/>
                </a:tabLst>
              </a:pPr>
              <a:r>
                <a:rPr lang="en-US" sz="1100" i="1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i</a:t>
              </a:r>
              <a:endParaRPr lang="en-US" sz="11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8" name="Text Box 2334"/>
            <p:cNvSpPr txBox="1">
              <a:spLocks noChangeArrowheads="1"/>
            </p:cNvSpPr>
            <p:nvPr/>
          </p:nvSpPr>
          <p:spPr bwMode="auto">
            <a:xfrm>
              <a:off x="3755723" y="527820"/>
              <a:ext cx="448829" cy="1936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algn="ctr">
                <a:tabLst>
                  <a:tab pos="304792" algn="l"/>
                </a:tabLst>
              </a:pPr>
              <a:r>
                <a:rPr lang="en-US" sz="1100" i="1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j</a:t>
              </a:r>
              <a:endParaRPr lang="en-US" sz="11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9" name="Line 2335"/>
            <p:cNvCxnSpPr/>
            <p:nvPr/>
          </p:nvCxnSpPr>
          <p:spPr bwMode="auto">
            <a:xfrm>
              <a:off x="2432419" y="905016"/>
              <a:ext cx="0" cy="3034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" name="Line 2336"/>
            <p:cNvCxnSpPr/>
            <p:nvPr/>
          </p:nvCxnSpPr>
          <p:spPr bwMode="auto">
            <a:xfrm>
              <a:off x="2432419" y="1060403"/>
              <a:ext cx="36769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" name="Text Box 2337"/>
            <p:cNvSpPr txBox="1">
              <a:spLocks noChangeArrowheads="1"/>
            </p:cNvSpPr>
            <p:nvPr/>
          </p:nvSpPr>
          <p:spPr bwMode="auto">
            <a:xfrm>
              <a:off x="2777572" y="955830"/>
              <a:ext cx="173221" cy="1936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algn="ctr">
                <a:tabLst>
                  <a:tab pos="304792" algn="l"/>
                </a:tabLst>
              </a:pPr>
              <a:r>
                <a:rPr lang="en-US" sz="1100" i="1">
                  <a:latin typeface="Times New Roman" panose="02020603050405020304" pitchFamily="18" charset="0"/>
                  <a:ea typeface="Times New Roman" panose="02020603050405020304" pitchFamily="18" charset="0"/>
                </a:rPr>
                <a:t>u</a:t>
              </a:r>
              <a:r>
                <a:rPr lang="en-US" sz="1100" i="1" baseline="-25000">
                  <a:latin typeface="Times New Roman" panose="02020603050405020304" pitchFamily="18" charset="0"/>
                  <a:ea typeface="Times New Roman" panose="02020603050405020304" pitchFamily="18" charset="0"/>
                </a:rPr>
                <a:t>i</a:t>
              </a:r>
              <a:endParaRPr lang="en-US" sz="110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12" name="Line 2338"/>
            <p:cNvCxnSpPr/>
            <p:nvPr/>
          </p:nvCxnSpPr>
          <p:spPr bwMode="auto">
            <a:xfrm>
              <a:off x="3972732" y="905016"/>
              <a:ext cx="0" cy="3034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" name="Line 2339"/>
            <p:cNvCxnSpPr/>
            <p:nvPr/>
          </p:nvCxnSpPr>
          <p:spPr bwMode="auto">
            <a:xfrm>
              <a:off x="3972732" y="1060403"/>
              <a:ext cx="36769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" name="Text Box 2340"/>
            <p:cNvSpPr txBox="1">
              <a:spLocks noChangeArrowheads="1"/>
            </p:cNvSpPr>
            <p:nvPr/>
          </p:nvSpPr>
          <p:spPr bwMode="auto">
            <a:xfrm>
              <a:off x="4317886" y="955830"/>
              <a:ext cx="173221" cy="1936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algn="ctr">
                <a:tabLst>
                  <a:tab pos="304792" algn="l"/>
                </a:tabLst>
              </a:pPr>
              <a:r>
                <a:rPr lang="en-US" sz="1100" i="1">
                  <a:latin typeface="Times New Roman" panose="02020603050405020304" pitchFamily="18" charset="0"/>
                  <a:ea typeface="Times New Roman" panose="02020603050405020304" pitchFamily="18" charset="0"/>
                </a:rPr>
                <a:t>u</a:t>
              </a:r>
              <a:r>
                <a:rPr lang="en-US" sz="1100" i="1" baseline="-25000">
                  <a:latin typeface="Times New Roman" panose="02020603050405020304" pitchFamily="18" charset="0"/>
                  <a:ea typeface="Times New Roman" panose="02020603050405020304" pitchFamily="18" charset="0"/>
                </a:rPr>
                <a:t>j</a:t>
              </a:r>
              <a:endParaRPr lang="en-US" sz="110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5" name="Text Box 2341"/>
            <p:cNvSpPr txBox="1">
              <a:spLocks noChangeArrowheads="1"/>
            </p:cNvSpPr>
            <p:nvPr/>
          </p:nvSpPr>
          <p:spPr bwMode="auto">
            <a:xfrm>
              <a:off x="1883779" y="597187"/>
              <a:ext cx="173221" cy="1936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algn="ctr">
                <a:tabLst>
                  <a:tab pos="304792" algn="l"/>
                </a:tabLst>
              </a:pPr>
              <a:r>
                <a:rPr lang="en-US" sz="1100" i="1">
                  <a:latin typeface="Times New Roman" panose="02020603050405020304" pitchFamily="18" charset="0"/>
                  <a:ea typeface="Times New Roman" panose="02020603050405020304" pitchFamily="18" charset="0"/>
                </a:rPr>
                <a:t>f</a:t>
              </a:r>
              <a:r>
                <a:rPr lang="en-US" sz="1100" i="1" baseline="-25000">
                  <a:latin typeface="Times New Roman" panose="02020603050405020304" pitchFamily="18" charset="0"/>
                  <a:ea typeface="Times New Roman" panose="02020603050405020304" pitchFamily="18" charset="0"/>
                </a:rPr>
                <a:t>i</a:t>
              </a:r>
              <a:r>
                <a:rPr lang="en-US" sz="1100" baseline="30000">
                  <a:latin typeface="Times New Roman" panose="02020603050405020304" pitchFamily="18" charset="0"/>
                  <a:ea typeface="Times New Roman" panose="02020603050405020304" pitchFamily="18" charset="0"/>
                </a:rPr>
                <a:t>(</a:t>
              </a:r>
              <a:r>
                <a:rPr lang="en-US" sz="1100" i="1" baseline="30000">
                  <a:latin typeface="Times New Roman" panose="02020603050405020304" pitchFamily="18" charset="0"/>
                  <a:ea typeface="Times New Roman" panose="02020603050405020304" pitchFamily="18" charset="0"/>
                </a:rPr>
                <a:t>e</a:t>
              </a:r>
              <a:r>
                <a:rPr lang="en-US" sz="1100" baseline="30000">
                  <a:latin typeface="Times New Roman" panose="02020603050405020304" pitchFamily="18" charset="0"/>
                  <a:ea typeface="Times New Roman" panose="02020603050405020304" pitchFamily="18" charset="0"/>
                </a:rPr>
                <a:t>)</a:t>
              </a:r>
              <a:endParaRPr lang="en-US" sz="110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6" name="Text Box 2342"/>
            <p:cNvSpPr txBox="1">
              <a:spLocks noChangeArrowheads="1"/>
            </p:cNvSpPr>
            <p:nvPr/>
          </p:nvSpPr>
          <p:spPr bwMode="auto">
            <a:xfrm>
              <a:off x="4341068" y="597187"/>
              <a:ext cx="173221" cy="1936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algn="ctr">
                <a:tabLst>
                  <a:tab pos="304792" algn="l"/>
                </a:tabLst>
              </a:pPr>
              <a:r>
                <a:rPr lang="en-US" sz="1100" i="1">
                  <a:latin typeface="Times New Roman" panose="02020603050405020304" pitchFamily="18" charset="0"/>
                  <a:ea typeface="Times New Roman" panose="02020603050405020304" pitchFamily="18" charset="0"/>
                </a:rPr>
                <a:t>f</a:t>
              </a:r>
              <a:r>
                <a:rPr lang="en-US" sz="1100" i="1" baseline="-25000">
                  <a:latin typeface="Times New Roman" panose="02020603050405020304" pitchFamily="18" charset="0"/>
                  <a:ea typeface="Times New Roman" panose="02020603050405020304" pitchFamily="18" charset="0"/>
                </a:rPr>
                <a:t>j</a:t>
              </a:r>
              <a:r>
                <a:rPr lang="en-US" sz="1100" baseline="30000">
                  <a:latin typeface="Times New Roman" panose="02020603050405020304" pitchFamily="18" charset="0"/>
                  <a:ea typeface="Times New Roman" panose="02020603050405020304" pitchFamily="18" charset="0"/>
                </a:rPr>
                <a:t>(</a:t>
              </a:r>
              <a:r>
                <a:rPr lang="en-US" sz="1100" i="1" baseline="30000">
                  <a:latin typeface="Times New Roman" panose="02020603050405020304" pitchFamily="18" charset="0"/>
                  <a:ea typeface="Times New Roman" panose="02020603050405020304" pitchFamily="18" charset="0"/>
                </a:rPr>
                <a:t>e</a:t>
              </a:r>
              <a:r>
                <a:rPr lang="en-US" sz="1100" baseline="30000">
                  <a:latin typeface="Times New Roman" panose="02020603050405020304" pitchFamily="18" charset="0"/>
                  <a:ea typeface="Times New Roman" panose="02020603050405020304" pitchFamily="18" charset="0"/>
                </a:rPr>
                <a:t>)</a:t>
              </a:r>
              <a:endParaRPr lang="en-US" sz="110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7" name="Text Box 2343"/>
            <p:cNvSpPr txBox="1">
              <a:spLocks noChangeArrowheads="1"/>
            </p:cNvSpPr>
            <p:nvPr/>
          </p:nvSpPr>
          <p:spPr bwMode="auto">
            <a:xfrm>
              <a:off x="2832308" y="558157"/>
              <a:ext cx="600155" cy="1936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algn="ctr">
                <a:tabLst>
                  <a:tab pos="304792" algn="l"/>
                </a:tabLst>
              </a:pPr>
              <a:r>
                <a:rPr lang="en-US" sz="1100" i="1">
                  <a:latin typeface="Times New Roman" panose="02020603050405020304" pitchFamily="18" charset="0"/>
                  <a:ea typeface="Times New Roman" panose="02020603050405020304" pitchFamily="18" charset="0"/>
                </a:rPr>
                <a:t>k</a:t>
              </a:r>
              <a:r>
                <a:rPr lang="en-US" sz="1100" baseline="30000">
                  <a:latin typeface="Times New Roman" panose="02020603050405020304" pitchFamily="18" charset="0"/>
                  <a:ea typeface="Times New Roman" panose="02020603050405020304" pitchFamily="18" charset="0"/>
                </a:rPr>
                <a:t>(</a:t>
              </a:r>
              <a:r>
                <a:rPr lang="en-US" sz="1100" i="1" baseline="30000">
                  <a:latin typeface="Times New Roman" panose="02020603050405020304" pitchFamily="18" charset="0"/>
                  <a:ea typeface="Times New Roman" panose="02020603050405020304" pitchFamily="18" charset="0"/>
                </a:rPr>
                <a:t>e</a:t>
              </a:r>
              <a:r>
                <a:rPr lang="en-US" sz="1100" baseline="30000">
                  <a:latin typeface="Times New Roman" panose="02020603050405020304" pitchFamily="18" charset="0"/>
                  <a:ea typeface="Times New Roman" panose="02020603050405020304" pitchFamily="18" charset="0"/>
                </a:rPr>
                <a:t>)</a:t>
              </a:r>
              <a:r>
                <a:rPr lang="en-US" sz="1100" i="1">
                  <a:latin typeface="Times New Roman" panose="02020603050405020304" pitchFamily="18" charset="0"/>
                  <a:ea typeface="Times New Roman" panose="02020603050405020304" pitchFamily="18" charset="0"/>
                </a:rPr>
                <a:t>=EA</a:t>
              </a:r>
              <a:r>
                <a:rPr lang="en-US" sz="1100">
                  <a:latin typeface="Times New Roman" panose="02020603050405020304" pitchFamily="18" charset="0"/>
                  <a:ea typeface="Times New Roman" panose="02020603050405020304" pitchFamily="18" charset="0"/>
                </a:rPr>
                <a:t>/</a:t>
              </a:r>
              <a:r>
                <a:rPr lang="en-US" sz="1100" i="1">
                  <a:latin typeface="Times New Roman" panose="02020603050405020304" pitchFamily="18" charset="0"/>
                  <a:ea typeface="Times New Roman" panose="02020603050405020304" pitchFamily="18" charset="0"/>
                </a:rPr>
                <a:t>L</a:t>
              </a:r>
              <a:endParaRPr lang="en-US" sz="110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8" name="Text Box 2344"/>
            <p:cNvSpPr txBox="1">
              <a:spLocks noChangeArrowheads="1"/>
            </p:cNvSpPr>
            <p:nvPr/>
          </p:nvSpPr>
          <p:spPr bwMode="auto">
            <a:xfrm>
              <a:off x="2896702" y="845365"/>
              <a:ext cx="625913" cy="1936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algn="ctr">
                <a:tabLst>
                  <a:tab pos="304792" algn="l"/>
                </a:tabLst>
              </a:pPr>
              <a:r>
                <a:rPr lang="en-US" sz="1100">
                  <a:latin typeface="Times New Roman" panose="02020603050405020304" pitchFamily="18" charset="0"/>
                  <a:ea typeface="Times New Roman" panose="02020603050405020304" pitchFamily="18" charset="0"/>
                </a:rPr>
                <a:t>Element </a:t>
              </a:r>
              <a:r>
                <a:rPr lang="en-US" sz="1100" i="1">
                  <a:latin typeface="Times New Roman" panose="02020603050405020304" pitchFamily="18" charset="0"/>
                  <a:ea typeface="Times New Roman" panose="02020603050405020304" pitchFamily="18" charset="0"/>
                </a:rPr>
                <a:t>e</a:t>
              </a:r>
              <a:endParaRPr lang="en-US" sz="110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3" name="Oval 22"/>
            <p:cNvSpPr/>
            <p:nvPr/>
          </p:nvSpPr>
          <p:spPr>
            <a:xfrm>
              <a:off x="2356445" y="523394"/>
              <a:ext cx="176015" cy="17601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3882603" y="538785"/>
              <a:ext cx="176015" cy="17601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6" name="Group 25"/>
          <p:cNvGrpSpPr>
            <a:grpSpLocks/>
          </p:cNvGrpSpPr>
          <p:nvPr/>
        </p:nvGrpSpPr>
        <p:grpSpPr bwMode="auto">
          <a:xfrm>
            <a:off x="1981743" y="1895233"/>
            <a:ext cx="3141853" cy="947980"/>
            <a:chOff x="3144" y="10870"/>
            <a:chExt cx="4143" cy="1170"/>
          </a:xfrm>
        </p:grpSpPr>
        <p:cxnSp>
          <p:nvCxnSpPr>
            <p:cNvPr id="27" name="Line 2317"/>
            <p:cNvCxnSpPr/>
            <p:nvPr/>
          </p:nvCxnSpPr>
          <p:spPr bwMode="auto">
            <a:xfrm>
              <a:off x="3950" y="11590"/>
              <a:ext cx="229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8" name="Text Box 2318"/>
            <p:cNvSpPr txBox="1">
              <a:spLocks noChangeArrowheads="1"/>
            </p:cNvSpPr>
            <p:nvPr/>
          </p:nvSpPr>
          <p:spPr bwMode="auto">
            <a:xfrm>
              <a:off x="6274" y="11468"/>
              <a:ext cx="1013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Element </a:t>
              </a:r>
              <a:r>
                <a:rPr lang="en-US" sz="11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e</a:t>
              </a:r>
              <a:r>
                <a:rPr lang="en-US" sz="11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+1</a:t>
              </a:r>
            </a:p>
          </p:txBody>
        </p:sp>
        <p:sp>
          <p:nvSpPr>
            <p:cNvPr id="29" name="Text Box 2319"/>
            <p:cNvSpPr txBox="1">
              <a:spLocks noChangeArrowheads="1"/>
            </p:cNvSpPr>
            <p:nvPr/>
          </p:nvSpPr>
          <p:spPr bwMode="auto">
            <a:xfrm>
              <a:off x="3144" y="11450"/>
              <a:ext cx="826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Element </a:t>
              </a:r>
              <a:r>
                <a:rPr lang="en-US" sz="11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e</a:t>
              </a:r>
              <a:endPara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Text Box 2320"/>
            <p:cNvSpPr txBox="1">
              <a:spLocks noChangeArrowheads="1"/>
            </p:cNvSpPr>
            <p:nvPr/>
          </p:nvSpPr>
          <p:spPr bwMode="auto">
            <a:xfrm>
              <a:off x="4770" y="11770"/>
              <a:ext cx="670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Node </a:t>
              </a: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i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1" name="Line 2321"/>
            <p:cNvCxnSpPr/>
            <p:nvPr/>
          </p:nvCxnSpPr>
          <p:spPr bwMode="auto">
            <a:xfrm>
              <a:off x="5010" y="11160"/>
              <a:ext cx="66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2" name="Text Box 2322"/>
            <p:cNvSpPr txBox="1">
              <a:spLocks noChangeArrowheads="1"/>
            </p:cNvSpPr>
            <p:nvPr/>
          </p:nvSpPr>
          <p:spPr bwMode="auto">
            <a:xfrm>
              <a:off x="5550" y="10870"/>
              <a:ext cx="250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n-US" sz="1100" i="1" baseline="-25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i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3" name="Line 2323"/>
            <p:cNvCxnSpPr/>
            <p:nvPr/>
          </p:nvCxnSpPr>
          <p:spPr bwMode="auto">
            <a:xfrm flipH="1">
              <a:off x="4300" y="11590"/>
              <a:ext cx="67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" name="Line 2324"/>
            <p:cNvCxnSpPr/>
            <p:nvPr/>
          </p:nvCxnSpPr>
          <p:spPr bwMode="auto">
            <a:xfrm flipH="1">
              <a:off x="5110" y="11590"/>
              <a:ext cx="67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" name="Line 2325"/>
            <p:cNvCxnSpPr/>
            <p:nvPr/>
          </p:nvCxnSpPr>
          <p:spPr bwMode="auto">
            <a:xfrm flipV="1">
              <a:off x="5000" y="11030"/>
              <a:ext cx="0" cy="53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6" name="Oval 35"/>
            <p:cNvSpPr>
              <a:spLocks noChangeArrowheads="1"/>
            </p:cNvSpPr>
            <p:nvPr/>
          </p:nvSpPr>
          <p:spPr bwMode="auto">
            <a:xfrm>
              <a:off x="4890" y="11470"/>
              <a:ext cx="230" cy="230"/>
            </a:xfrm>
            <a:prstGeom prst="ellipse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7" name="Text Box 2327"/>
            <p:cNvSpPr txBox="1">
              <a:spLocks noChangeArrowheads="1"/>
            </p:cNvSpPr>
            <p:nvPr/>
          </p:nvSpPr>
          <p:spPr bwMode="auto">
            <a:xfrm>
              <a:off x="4210" y="11250"/>
              <a:ext cx="400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n-US" sz="1100" i="1" baseline="-25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i</a:t>
              </a:r>
              <a:r>
                <a:rPr lang="en-US" sz="1100" baseline="30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n-US" sz="1100" i="1" baseline="30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e</a:t>
              </a:r>
              <a:r>
                <a:rPr lang="en-US" sz="1100" baseline="30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8" name="Text Box 2328"/>
            <p:cNvSpPr txBox="1">
              <a:spLocks noChangeArrowheads="1"/>
            </p:cNvSpPr>
            <p:nvPr/>
          </p:nvSpPr>
          <p:spPr bwMode="auto">
            <a:xfrm>
              <a:off x="5310" y="11300"/>
              <a:ext cx="470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n-US" sz="1100" i="1" baseline="-25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i</a:t>
              </a:r>
              <a:r>
                <a:rPr lang="en-US" sz="1100" baseline="30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n-US" sz="1100" i="1" baseline="30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e</a:t>
              </a:r>
              <a:r>
                <a:rPr lang="en-US" sz="1100" baseline="30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+1)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9" name="Group 38"/>
          <p:cNvGrpSpPr>
            <a:grpSpLocks/>
          </p:cNvGrpSpPr>
          <p:nvPr/>
        </p:nvGrpSpPr>
        <p:grpSpPr bwMode="auto">
          <a:xfrm>
            <a:off x="2089664" y="3332384"/>
            <a:ext cx="2890869" cy="1017321"/>
            <a:chOff x="1947" y="3948"/>
            <a:chExt cx="3930" cy="1383"/>
          </a:xfrm>
        </p:grpSpPr>
        <p:sp>
          <p:nvSpPr>
            <p:cNvPr id="40" name="Rectangle 39" descr="Dark upward diagonal"/>
            <p:cNvSpPr>
              <a:spLocks noChangeArrowheads="1"/>
            </p:cNvSpPr>
            <p:nvPr/>
          </p:nvSpPr>
          <p:spPr bwMode="auto">
            <a:xfrm>
              <a:off x="2595" y="4220"/>
              <a:ext cx="308" cy="781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sp>
          <p:nvSpPr>
            <p:cNvPr id="41" name="Text Box 2297"/>
            <p:cNvSpPr txBox="1">
              <a:spLocks noChangeArrowheads="1"/>
            </p:cNvSpPr>
            <p:nvPr/>
          </p:nvSpPr>
          <p:spPr bwMode="auto">
            <a:xfrm>
              <a:off x="3035" y="4924"/>
              <a:ext cx="71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0.25 m</a:t>
              </a:r>
            </a:p>
          </p:txBody>
        </p:sp>
        <p:sp>
          <p:nvSpPr>
            <p:cNvPr id="42" name="Text Box 2298"/>
            <p:cNvSpPr txBox="1">
              <a:spLocks noChangeArrowheads="1"/>
            </p:cNvSpPr>
            <p:nvPr/>
          </p:nvSpPr>
          <p:spPr bwMode="auto">
            <a:xfrm>
              <a:off x="2727" y="3948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A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3" name="Rectangle 42" descr="Dark upward diagonal"/>
            <p:cNvSpPr>
              <a:spLocks noChangeArrowheads="1"/>
            </p:cNvSpPr>
            <p:nvPr/>
          </p:nvSpPr>
          <p:spPr bwMode="auto">
            <a:xfrm>
              <a:off x="4912" y="4219"/>
              <a:ext cx="308" cy="781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sp>
          <p:nvSpPr>
            <p:cNvPr id="44" name="Rectangle 43"/>
            <p:cNvSpPr>
              <a:spLocks noChangeArrowheads="1"/>
            </p:cNvSpPr>
            <p:nvPr/>
          </p:nvSpPr>
          <p:spPr bwMode="auto">
            <a:xfrm>
              <a:off x="2903" y="4524"/>
              <a:ext cx="1012" cy="173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sp>
          <p:nvSpPr>
            <p:cNvPr id="45" name="Rectangle 44"/>
            <p:cNvSpPr>
              <a:spLocks noChangeArrowheads="1"/>
            </p:cNvSpPr>
            <p:nvPr/>
          </p:nvSpPr>
          <p:spPr bwMode="auto">
            <a:xfrm>
              <a:off x="3908" y="4423"/>
              <a:ext cx="1012" cy="375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sp>
          <p:nvSpPr>
            <p:cNvPr id="46" name="Text Box 2302"/>
            <p:cNvSpPr txBox="1">
              <a:spLocks noChangeArrowheads="1"/>
            </p:cNvSpPr>
            <p:nvPr/>
          </p:nvSpPr>
          <p:spPr bwMode="auto">
            <a:xfrm>
              <a:off x="3717" y="3948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B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7" name="Text Box 2303"/>
            <p:cNvSpPr txBox="1">
              <a:spLocks noChangeArrowheads="1"/>
            </p:cNvSpPr>
            <p:nvPr/>
          </p:nvSpPr>
          <p:spPr bwMode="auto">
            <a:xfrm>
              <a:off x="4729" y="3948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C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48" name="Line 2304"/>
            <p:cNvCxnSpPr/>
            <p:nvPr/>
          </p:nvCxnSpPr>
          <p:spPr bwMode="auto">
            <a:xfrm>
              <a:off x="2895" y="4221"/>
              <a:ext cx="0" cy="11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9" name="Line 2305"/>
            <p:cNvCxnSpPr/>
            <p:nvPr/>
          </p:nvCxnSpPr>
          <p:spPr bwMode="auto">
            <a:xfrm>
              <a:off x="4913" y="4221"/>
              <a:ext cx="0" cy="11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0" name="Line 2306"/>
            <p:cNvCxnSpPr/>
            <p:nvPr/>
          </p:nvCxnSpPr>
          <p:spPr bwMode="auto">
            <a:xfrm>
              <a:off x="3900" y="4896"/>
              <a:ext cx="0" cy="4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1" name="Line 2307"/>
            <p:cNvCxnSpPr/>
            <p:nvPr/>
          </p:nvCxnSpPr>
          <p:spPr bwMode="auto">
            <a:xfrm>
              <a:off x="2888" y="5180"/>
              <a:ext cx="101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" name="Line 2308"/>
            <p:cNvCxnSpPr/>
            <p:nvPr/>
          </p:nvCxnSpPr>
          <p:spPr bwMode="auto">
            <a:xfrm>
              <a:off x="3886" y="5179"/>
              <a:ext cx="102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3" name="Text Box 2309"/>
            <p:cNvSpPr txBox="1">
              <a:spLocks noChangeArrowheads="1"/>
            </p:cNvSpPr>
            <p:nvPr/>
          </p:nvSpPr>
          <p:spPr bwMode="auto">
            <a:xfrm>
              <a:off x="4040" y="4924"/>
              <a:ext cx="71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0.4 m</a:t>
              </a:r>
            </a:p>
          </p:txBody>
        </p:sp>
        <p:cxnSp>
          <p:nvCxnSpPr>
            <p:cNvPr id="54" name="Line 2310"/>
            <p:cNvCxnSpPr/>
            <p:nvPr/>
          </p:nvCxnSpPr>
          <p:spPr bwMode="auto">
            <a:xfrm>
              <a:off x="4905" y="4610"/>
              <a:ext cx="61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5" name="Line 2311"/>
            <p:cNvCxnSpPr/>
            <p:nvPr/>
          </p:nvCxnSpPr>
          <p:spPr bwMode="auto">
            <a:xfrm>
              <a:off x="2280" y="4610"/>
              <a:ext cx="61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6" name="Line 2312"/>
            <p:cNvCxnSpPr/>
            <p:nvPr/>
          </p:nvCxnSpPr>
          <p:spPr bwMode="auto">
            <a:xfrm>
              <a:off x="3915" y="4610"/>
              <a:ext cx="39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7" name="Text Box 2313"/>
            <p:cNvSpPr txBox="1">
              <a:spLocks noChangeArrowheads="1"/>
            </p:cNvSpPr>
            <p:nvPr/>
          </p:nvSpPr>
          <p:spPr bwMode="auto">
            <a:xfrm>
              <a:off x="4253" y="4475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8" name="Text Box 2314"/>
            <p:cNvSpPr txBox="1">
              <a:spLocks noChangeArrowheads="1"/>
            </p:cNvSpPr>
            <p:nvPr/>
          </p:nvSpPr>
          <p:spPr bwMode="auto">
            <a:xfrm>
              <a:off x="5517" y="4466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R</a:t>
              </a:r>
              <a:r>
                <a:rPr lang="en-US" sz="1100" i="1" baseline="-25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R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9" name="Text Box 2315"/>
            <p:cNvSpPr txBox="1">
              <a:spLocks noChangeArrowheads="1"/>
            </p:cNvSpPr>
            <p:nvPr/>
          </p:nvSpPr>
          <p:spPr bwMode="auto">
            <a:xfrm>
              <a:off x="1947" y="4451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R</a:t>
              </a:r>
              <a:r>
                <a:rPr lang="en-US" sz="1100" i="1" baseline="-25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L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grpSp>
        <p:nvGrpSpPr>
          <p:cNvPr id="86" name="Group 85"/>
          <p:cNvGrpSpPr/>
          <p:nvPr/>
        </p:nvGrpSpPr>
        <p:grpSpPr>
          <a:xfrm>
            <a:off x="2233022" y="4870506"/>
            <a:ext cx="2378529" cy="1335032"/>
            <a:chOff x="2233022" y="4870506"/>
            <a:chExt cx="2378529" cy="1335032"/>
          </a:xfrm>
        </p:grpSpPr>
        <p:sp>
          <p:nvSpPr>
            <p:cNvPr id="61" name="Rectangle 60" descr="Light upward diagonal"/>
            <p:cNvSpPr>
              <a:spLocks noChangeArrowheads="1"/>
            </p:cNvSpPr>
            <p:nvPr/>
          </p:nvSpPr>
          <p:spPr bwMode="auto">
            <a:xfrm>
              <a:off x="3447528" y="4870506"/>
              <a:ext cx="430995" cy="189217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2" name="Rectangle 61" descr="Light upward diagonal"/>
            <p:cNvSpPr>
              <a:spLocks noChangeArrowheads="1"/>
            </p:cNvSpPr>
            <p:nvPr/>
          </p:nvSpPr>
          <p:spPr bwMode="auto">
            <a:xfrm>
              <a:off x="3445556" y="6016321"/>
              <a:ext cx="430995" cy="189217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3" name="Rectangle 62" descr="Light upward diagonal"/>
            <p:cNvSpPr>
              <a:spLocks noChangeArrowheads="1"/>
            </p:cNvSpPr>
            <p:nvPr/>
          </p:nvSpPr>
          <p:spPr bwMode="auto">
            <a:xfrm>
              <a:off x="4448264" y="5012769"/>
              <a:ext cx="163287" cy="1140909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64" name="Line 2278"/>
            <p:cNvCxnSpPr/>
            <p:nvPr/>
          </p:nvCxnSpPr>
          <p:spPr bwMode="auto">
            <a:xfrm>
              <a:off x="2233022" y="5540475"/>
              <a:ext cx="52069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5" name="Text Box 2279"/>
            <p:cNvSpPr txBox="1">
              <a:spLocks noChangeArrowheads="1"/>
            </p:cNvSpPr>
            <p:nvPr/>
          </p:nvSpPr>
          <p:spPr bwMode="auto">
            <a:xfrm>
              <a:off x="2879864" y="5568507"/>
              <a:ext cx="646141" cy="18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Element 1</a:t>
              </a:r>
            </a:p>
          </p:txBody>
        </p:sp>
        <p:cxnSp>
          <p:nvCxnSpPr>
            <p:cNvPr id="66" name="Line 2280"/>
            <p:cNvCxnSpPr/>
            <p:nvPr/>
          </p:nvCxnSpPr>
          <p:spPr bwMode="auto">
            <a:xfrm>
              <a:off x="2843422" y="5839017"/>
              <a:ext cx="0" cy="2887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7" name="Line 2281"/>
            <p:cNvCxnSpPr/>
            <p:nvPr/>
          </p:nvCxnSpPr>
          <p:spPr bwMode="auto">
            <a:xfrm>
              <a:off x="2843422" y="5986887"/>
              <a:ext cx="40015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8" name="Text Box 2282"/>
            <p:cNvSpPr txBox="1">
              <a:spLocks noChangeArrowheads="1"/>
            </p:cNvSpPr>
            <p:nvPr/>
          </p:nvSpPr>
          <p:spPr bwMode="auto">
            <a:xfrm>
              <a:off x="3219053" y="5887373"/>
              <a:ext cx="188516" cy="18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9" name="Text Box 2283"/>
            <p:cNvSpPr txBox="1">
              <a:spLocks noChangeArrowheads="1"/>
            </p:cNvSpPr>
            <p:nvPr/>
          </p:nvSpPr>
          <p:spPr bwMode="auto">
            <a:xfrm>
              <a:off x="2261755" y="5355463"/>
              <a:ext cx="188516" cy="18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n-US" sz="1100" baseline="-25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Text Box 2284"/>
            <p:cNvSpPr txBox="1">
              <a:spLocks noChangeArrowheads="1"/>
            </p:cNvSpPr>
            <p:nvPr/>
          </p:nvSpPr>
          <p:spPr bwMode="auto">
            <a:xfrm>
              <a:off x="3127248" y="5341446"/>
              <a:ext cx="229163" cy="18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k</a:t>
              </a:r>
              <a:r>
                <a:rPr lang="en-US" sz="1100" baseline="30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(1)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 70"/>
            <p:cNvSpPr>
              <a:spLocks noChangeArrowheads="1"/>
            </p:cNvSpPr>
            <p:nvPr/>
          </p:nvSpPr>
          <p:spPr bwMode="auto">
            <a:xfrm>
              <a:off x="3533714" y="5158537"/>
              <a:ext cx="257896" cy="751262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2" name="Oval 71"/>
            <p:cNvSpPr>
              <a:spLocks noChangeArrowheads="1"/>
            </p:cNvSpPr>
            <p:nvPr/>
          </p:nvSpPr>
          <p:spPr bwMode="auto">
            <a:xfrm>
              <a:off x="3608000" y="5912602"/>
              <a:ext cx="100215" cy="100215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3" name="Oval 72"/>
            <p:cNvSpPr>
              <a:spLocks noChangeArrowheads="1"/>
            </p:cNvSpPr>
            <p:nvPr/>
          </p:nvSpPr>
          <p:spPr bwMode="auto">
            <a:xfrm>
              <a:off x="3612905" y="5056219"/>
              <a:ext cx="100215" cy="100215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74" name="Line 2288"/>
            <p:cNvCxnSpPr/>
            <p:nvPr/>
          </p:nvCxnSpPr>
          <p:spPr bwMode="auto">
            <a:xfrm>
              <a:off x="2858840" y="5541876"/>
              <a:ext cx="74075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5" name="Line 2289"/>
            <p:cNvCxnSpPr/>
            <p:nvPr/>
          </p:nvCxnSpPr>
          <p:spPr bwMode="auto">
            <a:xfrm>
              <a:off x="3711018" y="5274169"/>
              <a:ext cx="74075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6" name="Line 2290"/>
            <p:cNvCxnSpPr/>
            <p:nvPr/>
          </p:nvCxnSpPr>
          <p:spPr bwMode="auto">
            <a:xfrm>
              <a:off x="3711018" y="5784355"/>
              <a:ext cx="74075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7" name="Text Box 2291"/>
            <p:cNvSpPr txBox="1">
              <a:spLocks noChangeArrowheads="1"/>
            </p:cNvSpPr>
            <p:nvPr/>
          </p:nvSpPr>
          <p:spPr bwMode="auto">
            <a:xfrm>
              <a:off x="3794413" y="5295193"/>
              <a:ext cx="646141" cy="18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Element 2</a:t>
              </a:r>
            </a:p>
          </p:txBody>
        </p:sp>
        <p:sp>
          <p:nvSpPr>
            <p:cNvPr id="78" name="Text Box 2292"/>
            <p:cNvSpPr txBox="1">
              <a:spLocks noChangeArrowheads="1"/>
            </p:cNvSpPr>
            <p:nvPr/>
          </p:nvSpPr>
          <p:spPr bwMode="auto">
            <a:xfrm>
              <a:off x="3794413" y="5794166"/>
              <a:ext cx="646141" cy="18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Element 3</a:t>
              </a:r>
            </a:p>
          </p:txBody>
        </p:sp>
        <p:sp>
          <p:nvSpPr>
            <p:cNvPr id="79" name="Text Box 2293"/>
            <p:cNvSpPr txBox="1">
              <a:spLocks noChangeArrowheads="1"/>
            </p:cNvSpPr>
            <p:nvPr/>
          </p:nvSpPr>
          <p:spPr bwMode="auto">
            <a:xfrm>
              <a:off x="4031285" y="5078645"/>
              <a:ext cx="224958" cy="18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k</a:t>
              </a:r>
              <a:r>
                <a:rPr lang="en-US" sz="1100" baseline="30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(2)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0" name="Text Box 2294"/>
            <p:cNvSpPr txBox="1">
              <a:spLocks noChangeArrowheads="1"/>
            </p:cNvSpPr>
            <p:nvPr/>
          </p:nvSpPr>
          <p:spPr bwMode="auto">
            <a:xfrm>
              <a:off x="4015167" y="5588130"/>
              <a:ext cx="241077" cy="18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k</a:t>
              </a:r>
              <a:r>
                <a:rPr lang="en-US" sz="1100" baseline="30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(3)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2" name="Straight Connector 81"/>
            <p:cNvCxnSpPr/>
            <p:nvPr/>
          </p:nvCxnSpPr>
          <p:spPr>
            <a:xfrm>
              <a:off x="4444180" y="5012769"/>
              <a:ext cx="0" cy="114090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>
              <a:off x="3447528" y="5055606"/>
              <a:ext cx="430995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3436209" y="6015410"/>
              <a:ext cx="430995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9" name="TextBox 118"/>
          <p:cNvSpPr txBox="1"/>
          <p:nvPr/>
        </p:nvSpPr>
        <p:spPr>
          <a:xfrm>
            <a:off x="109083" y="6959651"/>
            <a:ext cx="8178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1.9</a:t>
            </a:r>
          </a:p>
        </p:txBody>
      </p:sp>
      <p:grpSp>
        <p:nvGrpSpPr>
          <p:cNvPr id="124" name="Group 123"/>
          <p:cNvGrpSpPr/>
          <p:nvPr/>
        </p:nvGrpSpPr>
        <p:grpSpPr>
          <a:xfrm>
            <a:off x="2198855" y="6960639"/>
            <a:ext cx="2540635" cy="1264199"/>
            <a:chOff x="2198855" y="6960639"/>
            <a:chExt cx="2540635" cy="1264199"/>
          </a:xfrm>
        </p:grpSpPr>
        <p:cxnSp>
          <p:nvCxnSpPr>
            <p:cNvPr id="88" name="Line 2243"/>
            <p:cNvCxnSpPr/>
            <p:nvPr/>
          </p:nvCxnSpPr>
          <p:spPr bwMode="auto">
            <a:xfrm>
              <a:off x="2198855" y="7502798"/>
              <a:ext cx="47180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0" name="Line 2245"/>
            <p:cNvCxnSpPr/>
            <p:nvPr/>
          </p:nvCxnSpPr>
          <p:spPr bwMode="auto">
            <a:xfrm>
              <a:off x="2767180" y="7702037"/>
              <a:ext cx="0" cy="32834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1" name="Line 2246"/>
            <p:cNvCxnSpPr/>
            <p:nvPr/>
          </p:nvCxnSpPr>
          <p:spPr bwMode="auto">
            <a:xfrm>
              <a:off x="2767180" y="7870194"/>
              <a:ext cx="25336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2" name="Text Box 2247"/>
            <p:cNvSpPr txBox="1">
              <a:spLocks noChangeArrowheads="1"/>
            </p:cNvSpPr>
            <p:nvPr/>
          </p:nvSpPr>
          <p:spPr bwMode="auto">
            <a:xfrm>
              <a:off x="2995780" y="7757026"/>
              <a:ext cx="170815" cy="2095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u</a:t>
              </a:r>
              <a:r>
                <a:rPr lang="en-US" sz="1100" baseline="-25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3" name="Text Box 2248"/>
            <p:cNvSpPr txBox="1">
              <a:spLocks noChangeArrowheads="1"/>
            </p:cNvSpPr>
            <p:nvPr/>
          </p:nvSpPr>
          <p:spPr bwMode="auto">
            <a:xfrm>
              <a:off x="2224890" y="7292403"/>
              <a:ext cx="170815" cy="2095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n-US" sz="1100" baseline="-25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4" name="Text Box 2249"/>
            <p:cNvSpPr txBox="1">
              <a:spLocks noChangeArrowheads="1"/>
            </p:cNvSpPr>
            <p:nvPr/>
          </p:nvSpPr>
          <p:spPr bwMode="auto">
            <a:xfrm>
              <a:off x="3009115" y="7319330"/>
              <a:ext cx="194945" cy="2095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k</a:t>
              </a:r>
              <a:r>
                <a:rPr lang="en-US" sz="1100" baseline="30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(1)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5" name="Line 2250"/>
            <p:cNvCxnSpPr/>
            <p:nvPr/>
          </p:nvCxnSpPr>
          <p:spPr bwMode="auto">
            <a:xfrm>
              <a:off x="2765910" y="7504392"/>
              <a:ext cx="67119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6" name="Line 2251"/>
            <p:cNvCxnSpPr/>
            <p:nvPr/>
          </p:nvCxnSpPr>
          <p:spPr bwMode="auto">
            <a:xfrm>
              <a:off x="3436470" y="7199956"/>
              <a:ext cx="67119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7" name="Line 2252"/>
            <p:cNvCxnSpPr/>
            <p:nvPr/>
          </p:nvCxnSpPr>
          <p:spPr bwMode="auto">
            <a:xfrm>
              <a:off x="3436470" y="7780138"/>
              <a:ext cx="67119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0" name="Text Box 2255"/>
            <p:cNvSpPr txBox="1">
              <a:spLocks noChangeArrowheads="1"/>
            </p:cNvSpPr>
            <p:nvPr/>
          </p:nvSpPr>
          <p:spPr bwMode="auto">
            <a:xfrm>
              <a:off x="3700630" y="7019775"/>
              <a:ext cx="192405" cy="2095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k</a:t>
              </a:r>
              <a:r>
                <a:rPr lang="en-US" sz="1100" baseline="30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(2)</a:t>
              </a:r>
              <a:endPara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Text Box 2256"/>
            <p:cNvSpPr txBox="1">
              <a:spLocks noChangeArrowheads="1"/>
            </p:cNvSpPr>
            <p:nvPr/>
          </p:nvSpPr>
          <p:spPr bwMode="auto">
            <a:xfrm>
              <a:off x="3712060" y="7792112"/>
              <a:ext cx="191770" cy="2095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k</a:t>
              </a:r>
              <a:r>
                <a:rPr lang="en-US" sz="1100" baseline="30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(3)</a:t>
              </a:r>
              <a:endPara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2" name="Line 2257"/>
            <p:cNvCxnSpPr/>
            <p:nvPr/>
          </p:nvCxnSpPr>
          <p:spPr bwMode="auto">
            <a:xfrm>
              <a:off x="3438375" y="7202347"/>
              <a:ext cx="0" cy="58018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3" name="Text Box 2258"/>
            <p:cNvSpPr txBox="1">
              <a:spLocks noChangeArrowheads="1"/>
            </p:cNvSpPr>
            <p:nvPr/>
          </p:nvSpPr>
          <p:spPr bwMode="auto">
            <a:xfrm>
              <a:off x="2675740" y="7261875"/>
              <a:ext cx="166370" cy="2095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104" name="Text Box 2259"/>
            <p:cNvSpPr txBox="1">
              <a:spLocks noChangeArrowheads="1"/>
            </p:cNvSpPr>
            <p:nvPr/>
          </p:nvSpPr>
          <p:spPr bwMode="auto">
            <a:xfrm>
              <a:off x="4005109" y="6968783"/>
              <a:ext cx="209550" cy="2095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105" name="Text Box 2260"/>
            <p:cNvSpPr txBox="1">
              <a:spLocks noChangeArrowheads="1"/>
            </p:cNvSpPr>
            <p:nvPr/>
          </p:nvSpPr>
          <p:spPr bwMode="auto">
            <a:xfrm>
              <a:off x="4027653" y="7546631"/>
              <a:ext cx="171450" cy="2095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106" name="Text Box 2261"/>
            <p:cNvSpPr txBox="1">
              <a:spLocks noChangeArrowheads="1"/>
            </p:cNvSpPr>
            <p:nvPr/>
          </p:nvSpPr>
          <p:spPr bwMode="auto">
            <a:xfrm>
              <a:off x="3441550" y="7295590"/>
              <a:ext cx="166370" cy="2095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  <p:cxnSp>
          <p:nvCxnSpPr>
            <p:cNvPr id="107" name="Line 2262"/>
            <p:cNvCxnSpPr/>
            <p:nvPr/>
          </p:nvCxnSpPr>
          <p:spPr bwMode="auto">
            <a:xfrm>
              <a:off x="4109570" y="7896493"/>
              <a:ext cx="0" cy="32834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8" name="Line 2263"/>
            <p:cNvCxnSpPr/>
            <p:nvPr/>
          </p:nvCxnSpPr>
          <p:spPr bwMode="auto">
            <a:xfrm>
              <a:off x="4109570" y="8064650"/>
              <a:ext cx="25336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9" name="Text Box 2264"/>
            <p:cNvSpPr txBox="1">
              <a:spLocks noChangeArrowheads="1"/>
            </p:cNvSpPr>
            <p:nvPr/>
          </p:nvSpPr>
          <p:spPr bwMode="auto">
            <a:xfrm>
              <a:off x="4338170" y="7951483"/>
              <a:ext cx="170815" cy="2095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u</a:t>
              </a:r>
              <a:r>
                <a:rPr lang="en-US" sz="1100" baseline="-25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10" name="Line 2265"/>
            <p:cNvCxnSpPr/>
            <p:nvPr/>
          </p:nvCxnSpPr>
          <p:spPr bwMode="auto">
            <a:xfrm>
              <a:off x="4108935" y="7274073"/>
              <a:ext cx="0" cy="20242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1" name="Line 2266"/>
            <p:cNvCxnSpPr/>
            <p:nvPr/>
          </p:nvCxnSpPr>
          <p:spPr bwMode="auto">
            <a:xfrm>
              <a:off x="4108935" y="7372098"/>
              <a:ext cx="25336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2" name="Text Box 2267"/>
            <p:cNvSpPr txBox="1">
              <a:spLocks noChangeArrowheads="1"/>
            </p:cNvSpPr>
            <p:nvPr/>
          </p:nvSpPr>
          <p:spPr bwMode="auto">
            <a:xfrm>
              <a:off x="4337535" y="7265306"/>
              <a:ext cx="170815" cy="2095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u</a:t>
              </a:r>
              <a:r>
                <a:rPr lang="en-US" sz="1100" baseline="-25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13" name="Line 2268"/>
            <p:cNvCxnSpPr/>
            <p:nvPr/>
          </p:nvCxnSpPr>
          <p:spPr bwMode="auto">
            <a:xfrm>
              <a:off x="3499970" y="7502798"/>
              <a:ext cx="25336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4" name="Text Box 2269"/>
            <p:cNvSpPr txBox="1">
              <a:spLocks noChangeArrowheads="1"/>
            </p:cNvSpPr>
            <p:nvPr/>
          </p:nvSpPr>
          <p:spPr bwMode="auto">
            <a:xfrm>
              <a:off x="3728570" y="7389631"/>
              <a:ext cx="170815" cy="2095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u</a:t>
              </a:r>
              <a:r>
                <a:rPr lang="en-US" sz="1100" baseline="-25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15" name="Line 2270"/>
            <p:cNvCxnSpPr/>
            <p:nvPr/>
          </p:nvCxnSpPr>
          <p:spPr bwMode="auto">
            <a:xfrm>
              <a:off x="4213710" y="7210316"/>
              <a:ext cx="47180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6" name="Text Box 2271"/>
            <p:cNvSpPr txBox="1">
              <a:spLocks noChangeArrowheads="1"/>
            </p:cNvSpPr>
            <p:nvPr/>
          </p:nvSpPr>
          <p:spPr bwMode="auto">
            <a:xfrm>
              <a:off x="4568675" y="6964058"/>
              <a:ext cx="170815" cy="2095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n-US" sz="1100" baseline="-25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17" name="Line 2272"/>
            <p:cNvCxnSpPr/>
            <p:nvPr/>
          </p:nvCxnSpPr>
          <p:spPr bwMode="auto">
            <a:xfrm>
              <a:off x="4194660" y="7796077"/>
              <a:ext cx="47180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8" name="Text Box 2273"/>
            <p:cNvSpPr txBox="1">
              <a:spLocks noChangeArrowheads="1"/>
            </p:cNvSpPr>
            <p:nvPr/>
          </p:nvSpPr>
          <p:spPr bwMode="auto">
            <a:xfrm>
              <a:off x="4549625" y="7549818"/>
              <a:ext cx="170815" cy="2095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n-US" sz="1100" baseline="-25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0" name="Oval 119"/>
            <p:cNvSpPr/>
            <p:nvPr/>
          </p:nvSpPr>
          <p:spPr>
            <a:xfrm>
              <a:off x="2673083" y="7252747"/>
              <a:ext cx="176015" cy="17601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1" name="Oval 120"/>
            <p:cNvSpPr/>
            <p:nvPr/>
          </p:nvSpPr>
          <p:spPr>
            <a:xfrm>
              <a:off x="3430525" y="7290696"/>
              <a:ext cx="176015" cy="17601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2" name="Oval 121"/>
            <p:cNvSpPr/>
            <p:nvPr/>
          </p:nvSpPr>
          <p:spPr>
            <a:xfrm>
              <a:off x="4016383" y="6960639"/>
              <a:ext cx="176015" cy="17601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3" name="Oval 122"/>
            <p:cNvSpPr/>
            <p:nvPr/>
          </p:nvSpPr>
          <p:spPr>
            <a:xfrm>
              <a:off x="4025370" y="7544909"/>
              <a:ext cx="176015" cy="17601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01920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B1FDEC6-69FE-42D3-A671-5901636B03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3036" y="858850"/>
            <a:ext cx="1652970" cy="200022"/>
          </a:xfrm>
          <a:prstGeom prst="rect">
            <a:avLst/>
          </a:prstGeom>
          <a:gradFill rotWithShape="1">
            <a:gsLst>
              <a:gs pos="0">
                <a:srgbClr val="FFFFFF">
                  <a:gamma/>
                  <a:shade val="46275"/>
                  <a:invGamma/>
                </a:srgbClr>
              </a:gs>
              <a:gs pos="50000">
                <a:srgbClr val="FFFFFF"/>
              </a:gs>
              <a:gs pos="100000">
                <a:srgbClr val="FFFFFF">
                  <a:gamma/>
                  <a:shade val="46275"/>
                  <a:invGamma/>
                </a:srgbClr>
              </a:gs>
            </a:gsLst>
            <a:lin ang="5400000" scaled="1"/>
          </a:gra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cxnSp>
        <p:nvCxnSpPr>
          <p:cNvPr id="32" name="Line 1388">
            <a:extLst>
              <a:ext uri="{FF2B5EF4-FFF2-40B4-BE49-F238E27FC236}">
                <a16:creationId xmlns:a16="http://schemas.microsoft.com/office/drawing/2014/main" id="{8FAC3A4D-29C8-4A56-91DF-09867C197F0D}"/>
              </a:ext>
            </a:extLst>
          </p:cNvPr>
          <p:cNvCxnSpPr>
            <a:cxnSpLocks/>
          </p:cNvCxnSpPr>
          <p:nvPr/>
        </p:nvCxnSpPr>
        <p:spPr bwMode="auto">
          <a:xfrm>
            <a:off x="893036" y="1398042"/>
            <a:ext cx="163443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" name="Line 1390">
            <a:extLst>
              <a:ext uri="{FF2B5EF4-FFF2-40B4-BE49-F238E27FC236}">
                <a16:creationId xmlns:a16="http://schemas.microsoft.com/office/drawing/2014/main" id="{03D85BF7-DD59-45C4-A307-206357CCC492}"/>
              </a:ext>
            </a:extLst>
          </p:cNvPr>
          <p:cNvCxnSpPr>
            <a:cxnSpLocks/>
            <a:stCxn id="25" idx="3"/>
          </p:cNvCxnSpPr>
          <p:nvPr/>
        </p:nvCxnSpPr>
        <p:spPr bwMode="auto">
          <a:xfrm>
            <a:off x="2546006" y="958861"/>
            <a:ext cx="392949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8" name="Oval 37">
            <a:extLst>
              <a:ext uri="{FF2B5EF4-FFF2-40B4-BE49-F238E27FC236}">
                <a16:creationId xmlns:a16="http://schemas.microsoft.com/office/drawing/2014/main" id="{6EB0243C-2C26-4007-ABA1-D4D5CBC64B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2180" y="588717"/>
            <a:ext cx="228600" cy="2286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endParaRPr lang="en-US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8E52CDBC-DF99-4BAF-A2E7-A11392A216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736" y="588717"/>
            <a:ext cx="228600" cy="2286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endParaRPr lang="en-US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6A0B1F5C-5C19-47F9-B434-8115E68A6727}"/>
              </a:ext>
            </a:extLst>
          </p:cNvPr>
          <p:cNvCxnSpPr>
            <a:cxnSpLocks/>
          </p:cNvCxnSpPr>
          <p:nvPr/>
        </p:nvCxnSpPr>
        <p:spPr>
          <a:xfrm>
            <a:off x="893036" y="1138426"/>
            <a:ext cx="0" cy="32684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0E8185CF-3C9C-4144-9F90-D6FD060A73C8}"/>
              </a:ext>
            </a:extLst>
          </p:cNvPr>
          <p:cNvCxnSpPr/>
          <p:nvPr/>
        </p:nvCxnSpPr>
        <p:spPr>
          <a:xfrm>
            <a:off x="893036" y="1229660"/>
            <a:ext cx="243269" cy="0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AD27C334-373B-47FB-9601-9B2E2E24F8A9}"/>
              </a:ext>
            </a:extLst>
          </p:cNvPr>
          <p:cNvCxnSpPr/>
          <p:nvPr/>
        </p:nvCxnSpPr>
        <p:spPr>
          <a:xfrm>
            <a:off x="2540935" y="1237857"/>
            <a:ext cx="243269" cy="0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1FA0D4AD-84BD-4A7B-85D9-86ED23B27DAE}"/>
              </a:ext>
            </a:extLst>
          </p:cNvPr>
          <p:cNvCxnSpPr>
            <a:cxnSpLocks/>
          </p:cNvCxnSpPr>
          <p:nvPr/>
        </p:nvCxnSpPr>
        <p:spPr>
          <a:xfrm>
            <a:off x="2536480" y="1138426"/>
            <a:ext cx="0" cy="32684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">
            <a:extLst>
              <a:ext uri="{FF2B5EF4-FFF2-40B4-BE49-F238E27FC236}">
                <a16:creationId xmlns:a16="http://schemas.microsoft.com/office/drawing/2014/main" id="{33AC2026-6239-4A66-B05E-D6ED1DD9106E}"/>
              </a:ext>
            </a:extLst>
          </p:cNvPr>
          <p:cNvGrpSpPr/>
          <p:nvPr/>
        </p:nvGrpSpPr>
        <p:grpSpPr>
          <a:xfrm>
            <a:off x="3819758" y="875594"/>
            <a:ext cx="2438868" cy="200022"/>
            <a:chOff x="3819758" y="875594"/>
            <a:chExt cx="2438868" cy="200022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741F5C0B-1161-4255-808D-BA0367A54F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2707" y="875594"/>
              <a:ext cx="1652970" cy="200022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cxnSp>
          <p:nvCxnSpPr>
            <p:cNvPr id="20" name="Line 1390">
              <a:extLst>
                <a:ext uri="{FF2B5EF4-FFF2-40B4-BE49-F238E27FC236}">
                  <a16:creationId xmlns:a16="http://schemas.microsoft.com/office/drawing/2014/main" id="{6046E27B-7F4B-494E-A8DC-6C4CC30B591E}"/>
                </a:ext>
              </a:extLst>
            </p:cNvPr>
            <p:cNvCxnSpPr>
              <a:cxnSpLocks/>
              <a:stCxn id="18" idx="3"/>
            </p:cNvCxnSpPr>
            <p:nvPr/>
          </p:nvCxnSpPr>
          <p:spPr bwMode="auto">
            <a:xfrm>
              <a:off x="5865677" y="975605"/>
              <a:ext cx="392949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7" name="Line 1390">
              <a:extLst>
                <a:ext uri="{FF2B5EF4-FFF2-40B4-BE49-F238E27FC236}">
                  <a16:creationId xmlns:a16="http://schemas.microsoft.com/office/drawing/2014/main" id="{53BB210D-848B-43DA-96CE-158D1FDF7B53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3819758" y="975605"/>
              <a:ext cx="392949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2EA036BB-63E4-4D46-B121-9A4C02A43A7C}"/>
              </a:ext>
            </a:extLst>
          </p:cNvPr>
          <p:cNvGrpSpPr/>
          <p:nvPr/>
        </p:nvGrpSpPr>
        <p:grpSpPr>
          <a:xfrm>
            <a:off x="500087" y="2242432"/>
            <a:ext cx="2438868" cy="200022"/>
            <a:chOff x="3819758" y="875594"/>
            <a:chExt cx="2438868" cy="200022"/>
          </a:xfrm>
        </p:grpSpPr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FEF0F418-F1BC-4F3B-8815-922AED06AD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2707" y="875594"/>
              <a:ext cx="1652970" cy="200022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cxnSp>
          <p:nvCxnSpPr>
            <p:cNvPr id="80" name="Line 1390">
              <a:extLst>
                <a:ext uri="{FF2B5EF4-FFF2-40B4-BE49-F238E27FC236}">
                  <a16:creationId xmlns:a16="http://schemas.microsoft.com/office/drawing/2014/main" id="{9DA3987A-9908-4119-A422-2F03D9A198DA}"/>
                </a:ext>
              </a:extLst>
            </p:cNvPr>
            <p:cNvCxnSpPr>
              <a:cxnSpLocks/>
              <a:stCxn id="79" idx="3"/>
            </p:cNvCxnSpPr>
            <p:nvPr/>
          </p:nvCxnSpPr>
          <p:spPr bwMode="auto">
            <a:xfrm>
              <a:off x="5865677" y="975605"/>
              <a:ext cx="392949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1" name="Line 1390">
              <a:extLst>
                <a:ext uri="{FF2B5EF4-FFF2-40B4-BE49-F238E27FC236}">
                  <a16:creationId xmlns:a16="http://schemas.microsoft.com/office/drawing/2014/main" id="{7B878AE6-1A52-4FBA-8EA4-483F02B78284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3819758" y="975605"/>
              <a:ext cx="392949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83" name="Rectangle 82">
            <a:extLst>
              <a:ext uri="{FF2B5EF4-FFF2-40B4-BE49-F238E27FC236}">
                <a16:creationId xmlns:a16="http://schemas.microsoft.com/office/drawing/2014/main" id="{248C3516-F692-4604-B2C0-47D23B8ACB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2707" y="2242432"/>
            <a:ext cx="1652970" cy="200022"/>
          </a:xfrm>
          <a:prstGeom prst="rect">
            <a:avLst/>
          </a:prstGeom>
          <a:gradFill rotWithShape="1">
            <a:gsLst>
              <a:gs pos="0">
                <a:srgbClr val="FFFFFF">
                  <a:gamma/>
                  <a:shade val="46275"/>
                  <a:invGamma/>
                </a:srgbClr>
              </a:gs>
              <a:gs pos="50000">
                <a:srgbClr val="FFFFFF"/>
              </a:gs>
              <a:gs pos="100000">
                <a:srgbClr val="FFFFFF">
                  <a:gamma/>
                  <a:shade val="46275"/>
                  <a:invGamma/>
                </a:srgbClr>
              </a:gs>
            </a:gsLst>
            <a:lin ang="5400000" scaled="1"/>
          </a:gra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cxnSp>
        <p:nvCxnSpPr>
          <p:cNvPr id="84" name="Line 1390">
            <a:extLst>
              <a:ext uri="{FF2B5EF4-FFF2-40B4-BE49-F238E27FC236}">
                <a16:creationId xmlns:a16="http://schemas.microsoft.com/office/drawing/2014/main" id="{7EF01DF7-728D-4020-906A-14377E6A3AC7}"/>
              </a:ext>
            </a:extLst>
          </p:cNvPr>
          <p:cNvCxnSpPr>
            <a:cxnSpLocks/>
          </p:cNvCxnSpPr>
          <p:nvPr/>
        </p:nvCxnSpPr>
        <p:spPr bwMode="auto">
          <a:xfrm flipH="1">
            <a:off x="5865677" y="2342443"/>
            <a:ext cx="392949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" name="Line 1390">
            <a:extLst>
              <a:ext uri="{FF2B5EF4-FFF2-40B4-BE49-F238E27FC236}">
                <a16:creationId xmlns:a16="http://schemas.microsoft.com/office/drawing/2014/main" id="{E4E0AD61-0C96-47B8-B8DE-75B50D710E41}"/>
              </a:ext>
            </a:extLst>
          </p:cNvPr>
          <p:cNvCxnSpPr>
            <a:cxnSpLocks/>
          </p:cNvCxnSpPr>
          <p:nvPr/>
        </p:nvCxnSpPr>
        <p:spPr bwMode="auto">
          <a:xfrm flipV="1">
            <a:off x="3819758" y="2342443"/>
            <a:ext cx="392949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" name="Oval 26">
            <a:extLst>
              <a:ext uri="{FF2B5EF4-FFF2-40B4-BE49-F238E27FC236}">
                <a16:creationId xmlns:a16="http://schemas.microsoft.com/office/drawing/2014/main" id="{8A7AB3C9-08F6-45CE-85DA-7337EC858C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5630" y="3733964"/>
            <a:ext cx="228600" cy="2286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3718D02-94B7-49FF-81CE-82C89C840E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4205" y="3720629"/>
            <a:ext cx="1190625" cy="264160"/>
          </a:xfrm>
          <a:prstGeom prst="rect">
            <a:avLst/>
          </a:prstGeom>
          <a:gradFill rotWithShape="1">
            <a:gsLst>
              <a:gs pos="0">
                <a:srgbClr val="FFFFFF">
                  <a:gamma/>
                  <a:shade val="46275"/>
                  <a:invGamma/>
                </a:srgbClr>
              </a:gs>
              <a:gs pos="50000">
                <a:srgbClr val="FFFFFF"/>
              </a:gs>
              <a:gs pos="100000">
                <a:srgbClr val="FFFFFF">
                  <a:gamma/>
                  <a:shade val="46275"/>
                  <a:invGamma/>
                </a:srgbClr>
              </a:gs>
            </a:gsLst>
            <a:lin ang="5400000" scaled="1"/>
          </a:gra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1AC38B0-B8BF-4BF8-B8AD-590F912866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3105" y="3644429"/>
            <a:ext cx="1171575" cy="438150"/>
          </a:xfrm>
          <a:prstGeom prst="rect">
            <a:avLst/>
          </a:prstGeom>
          <a:gradFill rotWithShape="1">
            <a:gsLst>
              <a:gs pos="0">
                <a:srgbClr val="FFFFFF">
                  <a:gamma/>
                  <a:shade val="46275"/>
                  <a:invGamma/>
                </a:srgbClr>
              </a:gs>
              <a:gs pos="50000">
                <a:srgbClr val="FFFFFF"/>
              </a:gs>
              <a:gs pos="100000">
                <a:srgbClr val="FFFFFF">
                  <a:gamma/>
                  <a:shade val="46275"/>
                  <a:invGamma/>
                </a:srgbClr>
              </a:gs>
            </a:gsLst>
            <a:lin ang="5400000" scaled="1"/>
          </a:gra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175D1A3-C743-48B1-A244-220986D268B0}"/>
              </a:ext>
            </a:extLst>
          </p:cNvPr>
          <p:cNvGrpSpPr/>
          <p:nvPr/>
        </p:nvGrpSpPr>
        <p:grpSpPr>
          <a:xfrm>
            <a:off x="1821180" y="3219614"/>
            <a:ext cx="162560" cy="1362075"/>
            <a:chOff x="1821180" y="3219614"/>
            <a:chExt cx="162560" cy="1362075"/>
          </a:xfrm>
        </p:grpSpPr>
        <p:sp>
          <p:nvSpPr>
            <p:cNvPr id="30" name="Rectangle 29" descr="Light upward diagonal">
              <a:extLst>
                <a:ext uri="{FF2B5EF4-FFF2-40B4-BE49-F238E27FC236}">
                  <a16:creationId xmlns:a16="http://schemas.microsoft.com/office/drawing/2014/main" id="{A0D39178-C31C-4774-8782-254812343A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1180" y="3219614"/>
              <a:ext cx="161925" cy="1247775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cxnSp>
          <p:nvCxnSpPr>
            <p:cNvPr id="31" name="Line 1384">
              <a:extLst>
                <a:ext uri="{FF2B5EF4-FFF2-40B4-BE49-F238E27FC236}">
                  <a16:creationId xmlns:a16="http://schemas.microsoft.com/office/drawing/2014/main" id="{B15F9A45-E23B-41C2-BCA0-32AC18D952C2}"/>
                </a:ext>
              </a:extLst>
            </p:cNvPr>
            <p:cNvCxnSpPr/>
            <p:nvPr/>
          </p:nvCxnSpPr>
          <p:spPr bwMode="auto">
            <a:xfrm flipV="1">
              <a:off x="1983105" y="3219614"/>
              <a:ext cx="635" cy="13620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33" name="Line 1385">
            <a:extLst>
              <a:ext uri="{FF2B5EF4-FFF2-40B4-BE49-F238E27FC236}">
                <a16:creationId xmlns:a16="http://schemas.microsoft.com/office/drawing/2014/main" id="{1FED8F7B-F561-41D8-A51B-B8B5C4BD4DA9}"/>
              </a:ext>
            </a:extLst>
          </p:cNvPr>
          <p:cNvCxnSpPr/>
          <p:nvPr/>
        </p:nvCxnSpPr>
        <p:spPr bwMode="auto">
          <a:xfrm>
            <a:off x="3164205" y="4229264"/>
            <a:ext cx="0" cy="304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" name="Line 1386">
            <a:extLst>
              <a:ext uri="{FF2B5EF4-FFF2-40B4-BE49-F238E27FC236}">
                <a16:creationId xmlns:a16="http://schemas.microsoft.com/office/drawing/2014/main" id="{CEDEECD4-33EF-405C-8C67-8AE768454C7B}"/>
              </a:ext>
            </a:extLst>
          </p:cNvPr>
          <p:cNvCxnSpPr/>
          <p:nvPr/>
        </p:nvCxnSpPr>
        <p:spPr bwMode="auto">
          <a:xfrm>
            <a:off x="1983105" y="4457864"/>
            <a:ext cx="11811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" name="Line 1388">
            <a:extLst>
              <a:ext uri="{FF2B5EF4-FFF2-40B4-BE49-F238E27FC236}">
                <a16:creationId xmlns:a16="http://schemas.microsoft.com/office/drawing/2014/main" id="{B7E1329E-BB36-40E8-8D94-54AD17C77189}"/>
              </a:ext>
            </a:extLst>
          </p:cNvPr>
          <p:cNvCxnSpPr/>
          <p:nvPr/>
        </p:nvCxnSpPr>
        <p:spPr bwMode="auto">
          <a:xfrm>
            <a:off x="3164205" y="4457864"/>
            <a:ext cx="11811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" name="Line 1389">
            <a:extLst>
              <a:ext uri="{FF2B5EF4-FFF2-40B4-BE49-F238E27FC236}">
                <a16:creationId xmlns:a16="http://schemas.microsoft.com/office/drawing/2014/main" id="{6FE96DC2-BB6A-4F89-B555-42FC9BAC2E37}"/>
              </a:ext>
            </a:extLst>
          </p:cNvPr>
          <p:cNvCxnSpPr>
            <a:cxnSpLocks/>
          </p:cNvCxnSpPr>
          <p:nvPr/>
        </p:nvCxnSpPr>
        <p:spPr bwMode="auto">
          <a:xfrm flipH="1">
            <a:off x="2859405" y="3867314"/>
            <a:ext cx="314325" cy="63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2" name="Text Box 1391">
            <a:extLst>
              <a:ext uri="{FF2B5EF4-FFF2-40B4-BE49-F238E27FC236}">
                <a16:creationId xmlns:a16="http://schemas.microsoft.com/office/drawing/2014/main" id="{17E3E614-A3D4-4ACF-A792-DC9AD7F571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4105" y="4305464"/>
            <a:ext cx="419100" cy="3143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 m</a:t>
            </a:r>
          </a:p>
        </p:txBody>
      </p:sp>
      <p:sp>
        <p:nvSpPr>
          <p:cNvPr id="43" name="Text Box 1392">
            <a:extLst>
              <a:ext uri="{FF2B5EF4-FFF2-40B4-BE49-F238E27FC236}">
                <a16:creationId xmlns:a16="http://schemas.microsoft.com/office/drawing/2014/main" id="{6711A2C7-5CA4-48BB-8D6B-7F4BE21368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6155" y="4295939"/>
            <a:ext cx="419100" cy="3143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 m</a:t>
            </a:r>
          </a:p>
        </p:txBody>
      </p:sp>
      <p:sp>
        <p:nvSpPr>
          <p:cNvPr id="44" name="Text Box 1393">
            <a:extLst>
              <a:ext uri="{FF2B5EF4-FFF2-40B4-BE49-F238E27FC236}">
                <a16:creationId xmlns:a16="http://schemas.microsoft.com/office/drawing/2014/main" id="{B193D60C-2866-4209-8187-E72FF2B48D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6505" y="3739679"/>
            <a:ext cx="428625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45720" rIns="91440" bIns="45720" anchor="t" anchorCtr="0" upright="1">
            <a:no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</a:t>
            </a:r>
            <a:r>
              <a:rPr lang="en-US" sz="11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</a:t>
            </a: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6C653202-8A4F-4118-8A27-C6D934CF23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1985" y="3742854"/>
            <a:ext cx="228600" cy="2286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B1C61B1D-F8B0-4FBF-A32F-0EA4401EFA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2260" y="3735869"/>
            <a:ext cx="228600" cy="2286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EEEEE453-603E-40CE-87C0-77372AF650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9455" y="3754284"/>
            <a:ext cx="228600" cy="2286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6F7CB08-B611-4451-8DA0-8306FF912314}"/>
              </a:ext>
            </a:extLst>
          </p:cNvPr>
          <p:cNvSpPr txBox="1"/>
          <p:nvPr/>
        </p:nvSpPr>
        <p:spPr>
          <a:xfrm>
            <a:off x="2281637" y="3385286"/>
            <a:ext cx="573875" cy="169277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sz="1100">
                <a:latin typeface="Times New Roman" panose="02020603050405020304" pitchFamily="18" charset="0"/>
                <a:cs typeface="Times New Roman" panose="02020603050405020304" pitchFamily="18" charset="0"/>
              </a:rPr>
              <a:t>Element 1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CBB6097-925B-4619-85D7-11F808B96D9A}"/>
              </a:ext>
            </a:extLst>
          </p:cNvPr>
          <p:cNvSpPr txBox="1"/>
          <p:nvPr/>
        </p:nvSpPr>
        <p:spPr>
          <a:xfrm>
            <a:off x="3471007" y="3514255"/>
            <a:ext cx="573875" cy="169277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sz="1100">
                <a:latin typeface="Times New Roman" panose="02020603050405020304" pitchFamily="18" charset="0"/>
                <a:cs typeface="Times New Roman" panose="02020603050405020304" pitchFamily="18" charset="0"/>
              </a:rPr>
              <a:t>Element 2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FD47CFF5-BAC8-4AA3-9608-B33D467B9183}"/>
              </a:ext>
            </a:extLst>
          </p:cNvPr>
          <p:cNvGrpSpPr/>
          <p:nvPr/>
        </p:nvGrpSpPr>
        <p:grpSpPr>
          <a:xfrm flipH="1">
            <a:off x="4348403" y="3219614"/>
            <a:ext cx="162560" cy="1362075"/>
            <a:chOff x="4659993" y="4857914"/>
            <a:chExt cx="162560" cy="1362075"/>
          </a:xfrm>
        </p:grpSpPr>
        <p:sp>
          <p:nvSpPr>
            <p:cNvPr id="51" name="Rectangle 50" descr="Light upward diagonal">
              <a:extLst>
                <a:ext uri="{FF2B5EF4-FFF2-40B4-BE49-F238E27FC236}">
                  <a16:creationId xmlns:a16="http://schemas.microsoft.com/office/drawing/2014/main" id="{35E69090-4E78-4900-AB65-E2F79903C5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9993" y="4857914"/>
              <a:ext cx="161925" cy="1247775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cxnSp>
          <p:nvCxnSpPr>
            <p:cNvPr id="52" name="Line 1384">
              <a:extLst>
                <a:ext uri="{FF2B5EF4-FFF2-40B4-BE49-F238E27FC236}">
                  <a16:creationId xmlns:a16="http://schemas.microsoft.com/office/drawing/2014/main" id="{AE06778A-06D7-4AA8-9AA8-CB8FCC6A689F}"/>
                </a:ext>
              </a:extLst>
            </p:cNvPr>
            <p:cNvCxnSpPr/>
            <p:nvPr/>
          </p:nvCxnSpPr>
          <p:spPr bwMode="auto">
            <a:xfrm flipV="1">
              <a:off x="4821918" y="4857914"/>
              <a:ext cx="635" cy="13620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996190B9-2CFE-48C2-A24A-5B7CBAC77421}"/>
              </a:ext>
            </a:extLst>
          </p:cNvPr>
          <p:cNvGrpSpPr/>
          <p:nvPr/>
        </p:nvGrpSpPr>
        <p:grpSpPr>
          <a:xfrm>
            <a:off x="2041648" y="5782444"/>
            <a:ext cx="2571994" cy="1808318"/>
            <a:chOff x="2041648" y="5782444"/>
            <a:chExt cx="2571994" cy="1808318"/>
          </a:xfrm>
        </p:grpSpPr>
        <p:sp>
          <p:nvSpPr>
            <p:cNvPr id="49" name="Rectangle 48" descr="Dark upward diagonal">
              <a:extLst>
                <a:ext uri="{FF2B5EF4-FFF2-40B4-BE49-F238E27FC236}">
                  <a16:creationId xmlns:a16="http://schemas.microsoft.com/office/drawing/2014/main" id="{F7C3571C-E770-4F3B-BFD7-24AC2D20E5F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3231107" y="4735668"/>
              <a:ext cx="176896" cy="2270448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55" name="AutoShape 1220">
              <a:extLst>
                <a:ext uri="{FF2B5EF4-FFF2-40B4-BE49-F238E27FC236}">
                  <a16:creationId xmlns:a16="http://schemas.microsoft.com/office/drawing/2014/main" id="{B82B1920-4D3E-4A0C-8991-2154988EC88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4206180" y="5958910"/>
              <a:ext cx="236147" cy="149417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56" name="AutoShape 1221">
              <a:extLst>
                <a:ext uri="{FF2B5EF4-FFF2-40B4-BE49-F238E27FC236}">
                  <a16:creationId xmlns:a16="http://schemas.microsoft.com/office/drawing/2014/main" id="{606966A9-E0B9-4A6E-B47F-653444A894A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2197641" y="5958910"/>
              <a:ext cx="236147" cy="149417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cxnSp>
          <p:nvCxnSpPr>
            <p:cNvPr id="59" name="Line 1223">
              <a:extLst>
                <a:ext uri="{FF2B5EF4-FFF2-40B4-BE49-F238E27FC236}">
                  <a16:creationId xmlns:a16="http://schemas.microsoft.com/office/drawing/2014/main" id="{314FC7D9-5ADA-4112-B444-6033ACAF70C5}"/>
                </a:ext>
              </a:extLst>
            </p:cNvPr>
            <p:cNvCxnSpPr/>
            <p:nvPr/>
          </p:nvCxnSpPr>
          <p:spPr bwMode="auto">
            <a:xfrm rot="5400000">
              <a:off x="3297658" y="6131512"/>
              <a:ext cx="1044200" cy="99868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0" name="Line 1224">
              <a:extLst>
                <a:ext uri="{FF2B5EF4-FFF2-40B4-BE49-F238E27FC236}">
                  <a16:creationId xmlns:a16="http://schemas.microsoft.com/office/drawing/2014/main" id="{882348DA-D4F2-49F6-B6BF-086795E68243}"/>
                </a:ext>
              </a:extLst>
            </p:cNvPr>
            <p:cNvCxnSpPr/>
            <p:nvPr/>
          </p:nvCxnSpPr>
          <p:spPr bwMode="auto">
            <a:xfrm rot="5400000" flipV="1">
              <a:off x="2284801" y="6135376"/>
              <a:ext cx="1051928" cy="99868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1" name="Text Box 1228">
              <a:extLst>
                <a:ext uri="{FF2B5EF4-FFF2-40B4-BE49-F238E27FC236}">
                  <a16:creationId xmlns:a16="http://schemas.microsoft.com/office/drawing/2014/main" id="{29A4830B-EABB-4B02-A71E-53BB1CC930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5400000">
              <a:off x="4393381" y="6025031"/>
              <a:ext cx="244734" cy="1957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533E09B9-A26E-41F7-9B97-63DB4B5B63E3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 rot="5400000">
              <a:off x="2041648" y="5996265"/>
              <a:ext cx="182880" cy="18288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4" name="Text Box 1234">
              <a:extLst>
                <a:ext uri="{FF2B5EF4-FFF2-40B4-BE49-F238E27FC236}">
                  <a16:creationId xmlns:a16="http://schemas.microsoft.com/office/drawing/2014/main" id="{ED15F8EF-F4BD-42BC-A83E-78425C45DA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5400000">
              <a:off x="2045014" y="6000187"/>
              <a:ext cx="182880" cy="182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65" name="Text Box 1237">
              <a:extLst>
                <a:ext uri="{FF2B5EF4-FFF2-40B4-BE49-F238E27FC236}">
                  <a16:creationId xmlns:a16="http://schemas.microsoft.com/office/drawing/2014/main" id="{EEFC6E0C-CF17-4D36-96F5-40FA9F3EC1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5400000">
              <a:off x="3187015" y="6882212"/>
              <a:ext cx="244734" cy="1957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68" name="Text Box 1240">
              <a:extLst>
                <a:ext uri="{FF2B5EF4-FFF2-40B4-BE49-F238E27FC236}">
                  <a16:creationId xmlns:a16="http://schemas.microsoft.com/office/drawing/2014/main" id="{B34834E5-E70A-4C75-B189-9D476D94A6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5400000">
              <a:off x="2440880" y="6423433"/>
              <a:ext cx="206094" cy="4371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E, A, L</a:t>
              </a:r>
              <a:endParaRPr lang="en-US" sz="11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82" name="Freeform 73">
              <a:extLst>
                <a:ext uri="{FF2B5EF4-FFF2-40B4-BE49-F238E27FC236}">
                  <a16:creationId xmlns:a16="http://schemas.microsoft.com/office/drawing/2014/main" id="{294D3CBD-AA9C-4E98-86CB-ED611FC9F58A}"/>
                </a:ext>
              </a:extLst>
            </p:cNvPr>
            <p:cNvSpPr>
              <a:spLocks/>
            </p:cNvSpPr>
            <p:nvPr/>
          </p:nvSpPr>
          <p:spPr bwMode="auto">
            <a:xfrm rot="5400000" flipH="1">
              <a:off x="2202622" y="6742072"/>
              <a:ext cx="391575" cy="379709"/>
            </a:xfrm>
            <a:custGeom>
              <a:avLst/>
              <a:gdLst>
                <a:gd name="T0" fmla="*/ 0 w 660"/>
                <a:gd name="T1" fmla="*/ 0 h 640"/>
                <a:gd name="T2" fmla="*/ 0 w 660"/>
                <a:gd name="T3" fmla="*/ 640 h 640"/>
                <a:gd name="T4" fmla="*/ 660 w 660"/>
                <a:gd name="T5" fmla="*/ 640 h 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60" h="640">
                  <a:moveTo>
                    <a:pt x="0" y="0"/>
                  </a:moveTo>
                  <a:lnTo>
                    <a:pt x="0" y="640"/>
                  </a:lnTo>
                  <a:lnTo>
                    <a:pt x="660" y="64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86" name="Text Box 1251">
              <a:extLst>
                <a:ext uri="{FF2B5EF4-FFF2-40B4-BE49-F238E27FC236}">
                  <a16:creationId xmlns:a16="http://schemas.microsoft.com/office/drawing/2014/main" id="{1E914940-3C40-419E-AF10-F893A8CBB8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5400000">
              <a:off x="2491901" y="7067803"/>
              <a:ext cx="309138" cy="2473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x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87" name="Text Box 1252">
              <a:extLst>
                <a:ext uri="{FF2B5EF4-FFF2-40B4-BE49-F238E27FC236}">
                  <a16:creationId xmlns:a16="http://schemas.microsoft.com/office/drawing/2014/main" id="{E5819853-3A54-4AC9-B74E-F255DFE2E7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5400000">
              <a:off x="2054702" y="6579514"/>
              <a:ext cx="309138" cy="2473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y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175FA74A-336F-4323-A352-E44A70D47E8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 rot="5400000">
              <a:off x="4424308" y="5996016"/>
              <a:ext cx="182880" cy="182880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AF2C5733-5887-47BE-8AE7-D282BBAF86DD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 rot="5400000">
              <a:off x="3220995" y="6857738"/>
              <a:ext cx="182880" cy="182880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1" name="Text Box 1240">
              <a:extLst>
                <a:ext uri="{FF2B5EF4-FFF2-40B4-BE49-F238E27FC236}">
                  <a16:creationId xmlns:a16="http://schemas.microsoft.com/office/drawing/2014/main" id="{91C125B6-09FB-42AC-87A6-9BCEF71FE9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5400000">
              <a:off x="4007760" y="6455032"/>
              <a:ext cx="206094" cy="4371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E, A, L</a:t>
              </a:r>
              <a:endParaRPr lang="en-US" sz="11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01F535EE-4BF2-4BC2-BDD5-35FEFFDD56F6}"/>
                </a:ext>
              </a:extLst>
            </p:cNvPr>
            <p:cNvCxnSpPr/>
            <p:nvPr/>
          </p:nvCxnSpPr>
          <p:spPr>
            <a:xfrm>
              <a:off x="2351723" y="6108741"/>
              <a:ext cx="42435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Arc 7">
              <a:extLst>
                <a:ext uri="{FF2B5EF4-FFF2-40B4-BE49-F238E27FC236}">
                  <a16:creationId xmlns:a16="http://schemas.microsoft.com/office/drawing/2014/main" id="{A85EA568-F1D7-4BD2-BC8C-42D5ABB63626}"/>
                </a:ext>
              </a:extLst>
            </p:cNvPr>
            <p:cNvSpPr/>
            <p:nvPr/>
          </p:nvSpPr>
          <p:spPr>
            <a:xfrm rot="5400000">
              <a:off x="2139544" y="5896562"/>
              <a:ext cx="424357" cy="424357"/>
            </a:xfrm>
            <a:prstGeom prst="arc">
              <a:avLst>
                <a:gd name="adj1" fmla="val 16200000"/>
                <a:gd name="adj2" fmla="val 19642130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Text Box 1237">
              <a:extLst>
                <a:ext uri="{FF2B5EF4-FFF2-40B4-BE49-F238E27FC236}">
                  <a16:creationId xmlns:a16="http://schemas.microsoft.com/office/drawing/2014/main" id="{CD5D0B42-A09F-4D27-8F33-759EAA0814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5400000">
              <a:off x="2557322" y="6112199"/>
              <a:ext cx="244734" cy="3263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45</a:t>
              </a:r>
              <a:r>
                <a:rPr lang="en-US" sz="1100" baseline="30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o</a:t>
              </a:r>
            </a:p>
          </p:txBody>
        </p: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64DBD94C-47FF-421E-9948-A55630C35C3B}"/>
                </a:ext>
              </a:extLst>
            </p:cNvPr>
            <p:cNvCxnSpPr/>
            <p:nvPr/>
          </p:nvCxnSpPr>
          <p:spPr>
            <a:xfrm>
              <a:off x="3296285" y="7160684"/>
              <a:ext cx="523473" cy="260652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Text Box 1237">
              <a:extLst>
                <a:ext uri="{FF2B5EF4-FFF2-40B4-BE49-F238E27FC236}">
                  <a16:creationId xmlns:a16="http://schemas.microsoft.com/office/drawing/2014/main" id="{65295C19-FBD7-4AD5-B6B2-969ACD9242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5400000">
              <a:off x="3795971" y="7370501"/>
              <a:ext cx="244734" cy="1957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455499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5B0BE0C-47D3-4A0E-9663-A4D6950CDBD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960214" y="4185224"/>
            <a:ext cx="1371600" cy="246127"/>
          </a:xfrm>
          <a:prstGeom prst="rect">
            <a:avLst/>
          </a:prstGeom>
          <a:gradFill rotWithShape="1">
            <a:gsLst>
              <a:gs pos="0">
                <a:srgbClr val="FFFFFF">
                  <a:gamma/>
                  <a:shade val="46275"/>
                  <a:invGamma/>
                </a:srgbClr>
              </a:gs>
              <a:gs pos="50000">
                <a:srgbClr val="FFFFFF"/>
              </a:gs>
              <a:gs pos="100000">
                <a:srgbClr val="FFFFFF">
                  <a:gamma/>
                  <a:shade val="46275"/>
                  <a:invGamma/>
                </a:srgbClr>
              </a:gs>
            </a:gsLst>
            <a:lin ang="5400000" scaled="1"/>
          </a:gra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3C23456-D0CE-49AB-A8E3-47CF9EC465F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331814" y="4184395"/>
            <a:ext cx="1371600" cy="246127"/>
          </a:xfrm>
          <a:prstGeom prst="rect">
            <a:avLst/>
          </a:prstGeom>
          <a:gradFill rotWithShape="1">
            <a:gsLst>
              <a:gs pos="0">
                <a:srgbClr val="FFFFFF">
                  <a:gamma/>
                  <a:shade val="46275"/>
                  <a:invGamma/>
                </a:srgbClr>
              </a:gs>
              <a:gs pos="50000">
                <a:srgbClr val="FFFFFF"/>
              </a:gs>
              <a:gs pos="100000">
                <a:srgbClr val="FFFFFF">
                  <a:gamma/>
                  <a:shade val="46275"/>
                  <a:invGamma/>
                </a:srgbClr>
              </a:gs>
            </a:gsLst>
            <a:lin ang="5400000" scaled="1"/>
          </a:gra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cxnSp>
        <p:nvCxnSpPr>
          <p:cNvPr id="8" name="Line 1385">
            <a:extLst>
              <a:ext uri="{FF2B5EF4-FFF2-40B4-BE49-F238E27FC236}">
                <a16:creationId xmlns:a16="http://schemas.microsoft.com/office/drawing/2014/main" id="{C9FE82F3-761B-4155-8C41-0366604371C9}"/>
              </a:ext>
            </a:extLst>
          </p:cNvPr>
          <p:cNvCxnSpPr>
            <a:cxnSpLocks/>
          </p:cNvCxnSpPr>
          <p:nvPr/>
        </p:nvCxnSpPr>
        <p:spPr bwMode="auto">
          <a:xfrm>
            <a:off x="3331814" y="4534969"/>
            <a:ext cx="0" cy="28386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Line 1387">
            <a:extLst>
              <a:ext uri="{FF2B5EF4-FFF2-40B4-BE49-F238E27FC236}">
                <a16:creationId xmlns:a16="http://schemas.microsoft.com/office/drawing/2014/main" id="{AFDAD7D2-004D-43BC-9D03-583D025E44EA}"/>
              </a:ext>
            </a:extLst>
          </p:cNvPr>
          <p:cNvCxnSpPr>
            <a:cxnSpLocks/>
          </p:cNvCxnSpPr>
          <p:nvPr/>
        </p:nvCxnSpPr>
        <p:spPr bwMode="auto">
          <a:xfrm>
            <a:off x="1963255" y="4506919"/>
            <a:ext cx="0" cy="2947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Line 1389">
            <a:extLst>
              <a:ext uri="{FF2B5EF4-FFF2-40B4-BE49-F238E27FC236}">
                <a16:creationId xmlns:a16="http://schemas.microsoft.com/office/drawing/2014/main" id="{A3E0D575-1988-4B1F-83E4-6E9416CD9FFD}"/>
              </a:ext>
            </a:extLst>
          </p:cNvPr>
          <p:cNvCxnSpPr>
            <a:cxnSpLocks/>
          </p:cNvCxnSpPr>
          <p:nvPr/>
        </p:nvCxnSpPr>
        <p:spPr bwMode="auto">
          <a:xfrm>
            <a:off x="4703414" y="4308287"/>
            <a:ext cx="390299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Oval 16">
            <a:extLst>
              <a:ext uri="{FF2B5EF4-FFF2-40B4-BE49-F238E27FC236}">
                <a16:creationId xmlns:a16="http://schemas.microsoft.com/office/drawing/2014/main" id="{40710A3A-F954-4624-90F7-C5C86632EA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9114" y="3911413"/>
            <a:ext cx="228600" cy="2286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endParaRPr lang="en-US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3AAC38E-76B5-48B4-85B5-21F74DEDD3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9395" y="3911413"/>
            <a:ext cx="228600" cy="2286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endParaRPr lang="en-US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E8312418-CC4F-40BB-8C1A-D324D37612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432" y="3911413"/>
            <a:ext cx="228600" cy="2286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endParaRPr lang="en-US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31" name="Line 1385">
            <a:extLst>
              <a:ext uri="{FF2B5EF4-FFF2-40B4-BE49-F238E27FC236}">
                <a16:creationId xmlns:a16="http://schemas.microsoft.com/office/drawing/2014/main" id="{454EB12A-968B-4652-BAAA-7792686DC9D4}"/>
              </a:ext>
            </a:extLst>
          </p:cNvPr>
          <p:cNvCxnSpPr>
            <a:cxnSpLocks/>
          </p:cNvCxnSpPr>
          <p:nvPr/>
        </p:nvCxnSpPr>
        <p:spPr bwMode="auto">
          <a:xfrm>
            <a:off x="4703414" y="4534969"/>
            <a:ext cx="0" cy="28386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5FC11F1A-CB6E-4EF5-B096-E01E31B7BF16}"/>
              </a:ext>
            </a:extLst>
          </p:cNvPr>
          <p:cNvCxnSpPr/>
          <p:nvPr/>
        </p:nvCxnSpPr>
        <p:spPr>
          <a:xfrm>
            <a:off x="1960214" y="4670242"/>
            <a:ext cx="238834" cy="0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F3809DD0-85DB-4A78-BE49-07F6256FFB9A}"/>
              </a:ext>
            </a:extLst>
          </p:cNvPr>
          <p:cNvCxnSpPr/>
          <p:nvPr/>
        </p:nvCxnSpPr>
        <p:spPr>
          <a:xfrm>
            <a:off x="3331814" y="4670242"/>
            <a:ext cx="238834" cy="0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0DB91276-6BBA-4D24-A1E5-85225CBB356C}"/>
              </a:ext>
            </a:extLst>
          </p:cNvPr>
          <p:cNvCxnSpPr/>
          <p:nvPr/>
        </p:nvCxnSpPr>
        <p:spPr>
          <a:xfrm>
            <a:off x="4703414" y="4670242"/>
            <a:ext cx="238834" cy="0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8672741E-E5D9-40B9-82FB-3758F58903E2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960214" y="5252024"/>
            <a:ext cx="1371600" cy="246127"/>
          </a:xfrm>
          <a:prstGeom prst="rect">
            <a:avLst/>
          </a:prstGeom>
          <a:gradFill rotWithShape="1">
            <a:gsLst>
              <a:gs pos="0">
                <a:srgbClr val="FFFFFF">
                  <a:gamma/>
                  <a:shade val="46275"/>
                  <a:invGamma/>
                </a:srgbClr>
              </a:gs>
              <a:gs pos="50000">
                <a:srgbClr val="FFFFFF"/>
              </a:gs>
              <a:gs pos="100000">
                <a:srgbClr val="FFFFFF">
                  <a:gamma/>
                  <a:shade val="46275"/>
                  <a:invGamma/>
                </a:srgbClr>
              </a:gs>
            </a:gsLst>
            <a:lin ang="5400000" scaled="1"/>
          </a:gra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F514022-62B6-49EC-BF31-5CA32ECA123C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331814" y="5251195"/>
            <a:ext cx="1371600" cy="246127"/>
          </a:xfrm>
          <a:prstGeom prst="rect">
            <a:avLst/>
          </a:prstGeom>
          <a:gradFill rotWithShape="1">
            <a:gsLst>
              <a:gs pos="0">
                <a:srgbClr val="FFFFFF">
                  <a:gamma/>
                  <a:shade val="46275"/>
                  <a:invGamma/>
                </a:srgbClr>
              </a:gs>
              <a:gs pos="50000">
                <a:srgbClr val="FFFFFF"/>
              </a:gs>
              <a:gs pos="100000">
                <a:srgbClr val="FFFFFF">
                  <a:gamma/>
                  <a:shade val="46275"/>
                  <a:invGamma/>
                </a:srgbClr>
              </a:gs>
            </a:gsLst>
            <a:lin ang="5400000" scaled="1"/>
          </a:gra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cxnSp>
        <p:nvCxnSpPr>
          <p:cNvPr id="24" name="Line 1389">
            <a:extLst>
              <a:ext uri="{FF2B5EF4-FFF2-40B4-BE49-F238E27FC236}">
                <a16:creationId xmlns:a16="http://schemas.microsoft.com/office/drawing/2014/main" id="{31E74E11-4FCA-4D1F-8725-3A153BFE7510}"/>
              </a:ext>
            </a:extLst>
          </p:cNvPr>
          <p:cNvCxnSpPr>
            <a:cxnSpLocks/>
          </p:cNvCxnSpPr>
          <p:nvPr/>
        </p:nvCxnSpPr>
        <p:spPr bwMode="auto">
          <a:xfrm>
            <a:off x="4703414" y="5375087"/>
            <a:ext cx="390299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" name="Line 1389">
            <a:extLst>
              <a:ext uri="{FF2B5EF4-FFF2-40B4-BE49-F238E27FC236}">
                <a16:creationId xmlns:a16="http://schemas.microsoft.com/office/drawing/2014/main" id="{8EF48175-45A0-474C-BAFF-849D5973339D}"/>
              </a:ext>
            </a:extLst>
          </p:cNvPr>
          <p:cNvCxnSpPr>
            <a:cxnSpLocks/>
          </p:cNvCxnSpPr>
          <p:nvPr/>
        </p:nvCxnSpPr>
        <p:spPr bwMode="auto">
          <a:xfrm flipH="1">
            <a:off x="2941515" y="5375087"/>
            <a:ext cx="390299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" name="Line 1389">
            <a:extLst>
              <a:ext uri="{FF2B5EF4-FFF2-40B4-BE49-F238E27FC236}">
                <a16:creationId xmlns:a16="http://schemas.microsoft.com/office/drawing/2014/main" id="{22652470-FB69-4B0D-AF63-5184F424204D}"/>
              </a:ext>
            </a:extLst>
          </p:cNvPr>
          <p:cNvCxnSpPr>
            <a:cxnSpLocks/>
          </p:cNvCxnSpPr>
          <p:nvPr/>
        </p:nvCxnSpPr>
        <p:spPr bwMode="auto">
          <a:xfrm flipH="1">
            <a:off x="1562410" y="5375087"/>
            <a:ext cx="390299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583420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1587182" y="406887"/>
            <a:ext cx="2645410" cy="1088538"/>
            <a:chOff x="1450" y="1440"/>
            <a:chExt cx="4166" cy="1303"/>
          </a:xfrm>
        </p:grpSpPr>
        <p:cxnSp>
          <p:nvCxnSpPr>
            <p:cNvPr id="3" name="Line 3134"/>
            <p:cNvCxnSpPr/>
            <p:nvPr/>
          </p:nvCxnSpPr>
          <p:spPr bwMode="auto">
            <a:xfrm>
              <a:off x="1450" y="2116"/>
              <a:ext cx="74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" name="Line 3135"/>
            <p:cNvCxnSpPr/>
            <p:nvPr/>
          </p:nvCxnSpPr>
          <p:spPr bwMode="auto">
            <a:xfrm>
              <a:off x="2345" y="2262"/>
              <a:ext cx="0" cy="31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" name="Line 3136"/>
            <p:cNvCxnSpPr/>
            <p:nvPr/>
          </p:nvCxnSpPr>
          <p:spPr bwMode="auto">
            <a:xfrm>
              <a:off x="2345" y="2425"/>
              <a:ext cx="39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" name="Text Box 3137"/>
            <p:cNvSpPr txBox="1">
              <a:spLocks noChangeArrowheads="1"/>
            </p:cNvSpPr>
            <p:nvPr/>
          </p:nvSpPr>
          <p:spPr bwMode="auto">
            <a:xfrm>
              <a:off x="2721" y="2321"/>
              <a:ext cx="658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1.2 cm</a:t>
              </a:r>
            </a:p>
          </p:txBody>
        </p:sp>
        <p:sp>
          <p:nvSpPr>
            <p:cNvPr id="7" name="Text Box 3138"/>
            <p:cNvSpPr txBox="1">
              <a:spLocks noChangeArrowheads="1"/>
            </p:cNvSpPr>
            <p:nvPr/>
          </p:nvSpPr>
          <p:spPr bwMode="auto">
            <a:xfrm>
              <a:off x="1450" y="1852"/>
              <a:ext cx="829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</a:t>
              </a:r>
              <a:r>
                <a:rPr lang="en-US" sz="1100" baseline="-25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  <a:r>
                <a:rPr lang="en-US" sz="11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= 40N</a:t>
              </a:r>
            </a:p>
          </p:txBody>
        </p:sp>
        <p:sp>
          <p:nvSpPr>
            <p:cNvPr id="8" name="Text Box 3139"/>
            <p:cNvSpPr txBox="1">
              <a:spLocks noChangeArrowheads="1"/>
            </p:cNvSpPr>
            <p:nvPr/>
          </p:nvSpPr>
          <p:spPr bwMode="auto">
            <a:xfrm>
              <a:off x="2726" y="1832"/>
              <a:ext cx="307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k</a:t>
              </a:r>
              <a:r>
                <a:rPr lang="en-US" sz="1100" baseline="30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(1)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9" name="Line 3140"/>
            <p:cNvCxnSpPr/>
            <p:nvPr/>
          </p:nvCxnSpPr>
          <p:spPr bwMode="auto">
            <a:xfrm>
              <a:off x="2343" y="2118"/>
              <a:ext cx="1057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" name="Line 3141"/>
            <p:cNvCxnSpPr/>
            <p:nvPr/>
          </p:nvCxnSpPr>
          <p:spPr bwMode="auto">
            <a:xfrm>
              <a:off x="3399" y="1736"/>
              <a:ext cx="1057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" name="Line 3142"/>
            <p:cNvCxnSpPr/>
            <p:nvPr/>
          </p:nvCxnSpPr>
          <p:spPr bwMode="auto">
            <a:xfrm>
              <a:off x="3399" y="2464"/>
              <a:ext cx="1057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" name="Text Box 3143"/>
            <p:cNvSpPr txBox="1">
              <a:spLocks noChangeArrowheads="1"/>
            </p:cNvSpPr>
            <p:nvPr/>
          </p:nvSpPr>
          <p:spPr bwMode="auto">
            <a:xfrm>
              <a:off x="3856" y="1457"/>
              <a:ext cx="305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k</a:t>
              </a:r>
              <a:r>
                <a:rPr lang="en-US" sz="1100" baseline="30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(2)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" name="Text Box 3144"/>
            <p:cNvSpPr txBox="1">
              <a:spLocks noChangeArrowheads="1"/>
            </p:cNvSpPr>
            <p:nvPr/>
          </p:nvSpPr>
          <p:spPr bwMode="auto">
            <a:xfrm>
              <a:off x="3833" y="2480"/>
              <a:ext cx="328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k</a:t>
              </a:r>
              <a:r>
                <a:rPr lang="en-US" sz="1100" baseline="30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(3)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14" name="Line 3145"/>
            <p:cNvCxnSpPr/>
            <p:nvPr/>
          </p:nvCxnSpPr>
          <p:spPr bwMode="auto">
            <a:xfrm>
              <a:off x="3402" y="1739"/>
              <a:ext cx="0" cy="72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" name="Line 3146"/>
            <p:cNvCxnSpPr/>
            <p:nvPr/>
          </p:nvCxnSpPr>
          <p:spPr bwMode="auto">
            <a:xfrm>
              <a:off x="3499" y="2116"/>
              <a:ext cx="39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6" name="Text Box 3147"/>
            <p:cNvSpPr txBox="1">
              <a:spLocks noChangeArrowheads="1"/>
            </p:cNvSpPr>
            <p:nvPr/>
          </p:nvSpPr>
          <p:spPr bwMode="auto">
            <a:xfrm>
              <a:off x="3859" y="1974"/>
              <a:ext cx="667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0.4 cm</a:t>
              </a:r>
            </a:p>
          </p:txBody>
        </p:sp>
        <p:cxnSp>
          <p:nvCxnSpPr>
            <p:cNvPr id="17" name="Line 3148"/>
            <p:cNvCxnSpPr/>
            <p:nvPr/>
          </p:nvCxnSpPr>
          <p:spPr bwMode="auto">
            <a:xfrm flipH="1">
              <a:off x="4623" y="1749"/>
              <a:ext cx="74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8" name="Text Box 3149"/>
            <p:cNvSpPr txBox="1">
              <a:spLocks noChangeArrowheads="1"/>
            </p:cNvSpPr>
            <p:nvPr/>
          </p:nvSpPr>
          <p:spPr bwMode="auto">
            <a:xfrm>
              <a:off x="5046" y="1440"/>
              <a:ext cx="570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12 N</a:t>
              </a:r>
            </a:p>
          </p:txBody>
        </p:sp>
        <p:cxnSp>
          <p:nvCxnSpPr>
            <p:cNvPr id="19" name="Line 3150"/>
            <p:cNvCxnSpPr/>
            <p:nvPr/>
          </p:nvCxnSpPr>
          <p:spPr bwMode="auto">
            <a:xfrm flipH="1">
              <a:off x="4593" y="2484"/>
              <a:ext cx="74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" name="Text Box 3151"/>
            <p:cNvSpPr txBox="1">
              <a:spLocks noChangeArrowheads="1"/>
            </p:cNvSpPr>
            <p:nvPr/>
          </p:nvSpPr>
          <p:spPr bwMode="auto">
            <a:xfrm>
              <a:off x="5016" y="2175"/>
              <a:ext cx="561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28 N</a:t>
              </a:r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109718" y="200150"/>
            <a:ext cx="894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1.10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9717" y="1932561"/>
            <a:ext cx="8890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1.11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9717" y="3736489"/>
            <a:ext cx="894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1.12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9083" y="6136317"/>
            <a:ext cx="894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1.13</a:t>
            </a:r>
          </a:p>
        </p:txBody>
      </p:sp>
      <p:grpSp>
        <p:nvGrpSpPr>
          <p:cNvPr id="26" name="Group 25"/>
          <p:cNvGrpSpPr>
            <a:grpSpLocks/>
          </p:cNvGrpSpPr>
          <p:nvPr/>
        </p:nvGrpSpPr>
        <p:grpSpPr bwMode="auto">
          <a:xfrm>
            <a:off x="1867534" y="2036336"/>
            <a:ext cx="2294890" cy="1519555"/>
            <a:chOff x="4648" y="1579"/>
            <a:chExt cx="3614" cy="2393"/>
          </a:xfrm>
        </p:grpSpPr>
        <p:sp>
          <p:nvSpPr>
            <p:cNvPr id="27" name="Rectangle 26" descr="Light upward diagonal"/>
            <p:cNvSpPr>
              <a:spLocks noChangeArrowheads="1"/>
            </p:cNvSpPr>
            <p:nvPr/>
          </p:nvSpPr>
          <p:spPr bwMode="auto">
            <a:xfrm>
              <a:off x="7010" y="3714"/>
              <a:ext cx="547" cy="194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Rectangle 27" descr="Light upward diagonal"/>
            <p:cNvSpPr>
              <a:spLocks noChangeArrowheads="1"/>
            </p:cNvSpPr>
            <p:nvPr/>
          </p:nvSpPr>
          <p:spPr bwMode="auto">
            <a:xfrm>
              <a:off x="4648" y="3714"/>
              <a:ext cx="547" cy="194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9" name="Line 2217"/>
            <p:cNvCxnSpPr/>
            <p:nvPr/>
          </p:nvCxnSpPr>
          <p:spPr bwMode="auto">
            <a:xfrm>
              <a:off x="7353" y="1700"/>
              <a:ext cx="39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0" name="Text Box 2218"/>
            <p:cNvSpPr txBox="1">
              <a:spLocks noChangeArrowheads="1"/>
            </p:cNvSpPr>
            <p:nvPr/>
          </p:nvSpPr>
          <p:spPr bwMode="auto">
            <a:xfrm>
              <a:off x="7729" y="1579"/>
              <a:ext cx="533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50 N</a:t>
              </a:r>
            </a:p>
          </p:txBody>
        </p:sp>
        <p:cxnSp>
          <p:nvCxnSpPr>
            <p:cNvPr id="31" name="Line 2219"/>
            <p:cNvCxnSpPr/>
            <p:nvPr/>
          </p:nvCxnSpPr>
          <p:spPr bwMode="auto">
            <a:xfrm flipV="1">
              <a:off x="4919" y="1711"/>
              <a:ext cx="2324" cy="199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" name="Line 2220"/>
            <p:cNvCxnSpPr/>
            <p:nvPr/>
          </p:nvCxnSpPr>
          <p:spPr bwMode="auto">
            <a:xfrm>
              <a:off x="7246" y="1711"/>
              <a:ext cx="51" cy="199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3" name="Text Box 2221"/>
            <p:cNvSpPr txBox="1">
              <a:spLocks noChangeArrowheads="1"/>
            </p:cNvSpPr>
            <p:nvPr/>
          </p:nvSpPr>
          <p:spPr bwMode="auto">
            <a:xfrm>
              <a:off x="7327" y="2569"/>
              <a:ext cx="495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8 cm</a:t>
              </a:r>
            </a:p>
          </p:txBody>
        </p:sp>
        <p:sp>
          <p:nvSpPr>
            <p:cNvPr id="34" name="Text Box 2222"/>
            <p:cNvSpPr txBox="1">
              <a:spLocks noChangeArrowheads="1"/>
            </p:cNvSpPr>
            <p:nvPr/>
          </p:nvSpPr>
          <p:spPr bwMode="auto">
            <a:xfrm>
              <a:off x="5865" y="3709"/>
              <a:ext cx="570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12 cm</a:t>
              </a:r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1800859" y="3947051"/>
            <a:ext cx="2374900" cy="1651000"/>
            <a:chOff x="1800859" y="3947051"/>
            <a:chExt cx="2374900" cy="1651000"/>
          </a:xfrm>
        </p:grpSpPr>
        <p:grpSp>
          <p:nvGrpSpPr>
            <p:cNvPr id="36" name="Group 1"/>
            <p:cNvGrpSpPr>
              <a:grpSpLocks/>
            </p:cNvGrpSpPr>
            <p:nvPr/>
          </p:nvGrpSpPr>
          <p:grpSpPr bwMode="auto">
            <a:xfrm>
              <a:off x="1800859" y="3947051"/>
              <a:ext cx="2374900" cy="1651000"/>
              <a:chOff x="1890" y="1440"/>
              <a:chExt cx="3741" cy="2599"/>
            </a:xfrm>
          </p:grpSpPr>
          <p:sp>
            <p:nvSpPr>
              <p:cNvPr id="37" name="Line 31"/>
              <p:cNvSpPr>
                <a:spLocks noChangeShapeType="1"/>
              </p:cNvSpPr>
              <p:nvPr/>
            </p:nvSpPr>
            <p:spPr bwMode="auto">
              <a:xfrm flipV="1">
                <a:off x="3030" y="2405"/>
                <a:ext cx="1408" cy="74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 type="oval" w="med" len="med"/>
                <a:tailEnd type="oval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8" name="Text Box 30"/>
              <p:cNvSpPr txBox="1">
                <a:spLocks noChangeArrowheads="1"/>
              </p:cNvSpPr>
              <p:nvPr/>
            </p:nvSpPr>
            <p:spPr bwMode="auto">
              <a:xfrm>
                <a:off x="2908" y="3218"/>
                <a:ext cx="397" cy="2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228600" algn="l"/>
                  </a:tabLst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9" name="Line 29"/>
              <p:cNvSpPr>
                <a:spLocks noChangeShapeType="1"/>
              </p:cNvSpPr>
              <p:nvPr/>
            </p:nvSpPr>
            <p:spPr bwMode="auto">
              <a:xfrm>
                <a:off x="1890" y="4039"/>
                <a:ext cx="3682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0" name="Line 28"/>
              <p:cNvSpPr>
                <a:spLocks noChangeShapeType="1"/>
              </p:cNvSpPr>
              <p:nvPr/>
            </p:nvSpPr>
            <p:spPr bwMode="auto">
              <a:xfrm flipV="1">
                <a:off x="1890" y="1474"/>
                <a:ext cx="0" cy="256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1" name="Line 27"/>
              <p:cNvSpPr>
                <a:spLocks noChangeShapeType="1"/>
              </p:cNvSpPr>
              <p:nvPr/>
            </p:nvSpPr>
            <p:spPr bwMode="auto">
              <a:xfrm flipV="1">
                <a:off x="2318" y="3252"/>
                <a:ext cx="517" cy="24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2" name="Line 26"/>
              <p:cNvSpPr>
                <a:spLocks noChangeShapeType="1"/>
              </p:cNvSpPr>
              <p:nvPr/>
            </p:nvSpPr>
            <p:spPr bwMode="auto">
              <a:xfrm flipV="1">
                <a:off x="4688" y="2045"/>
                <a:ext cx="517" cy="24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3" name="Line 25"/>
              <p:cNvSpPr>
                <a:spLocks noChangeShapeType="1"/>
              </p:cNvSpPr>
              <p:nvPr/>
            </p:nvSpPr>
            <p:spPr bwMode="auto">
              <a:xfrm flipV="1">
                <a:off x="2963" y="2904"/>
                <a:ext cx="264" cy="13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4" name="Line 24"/>
              <p:cNvSpPr>
                <a:spLocks noChangeShapeType="1"/>
              </p:cNvSpPr>
              <p:nvPr/>
            </p:nvSpPr>
            <p:spPr bwMode="auto">
              <a:xfrm rot="16200000" flipV="1">
                <a:off x="2773" y="2859"/>
                <a:ext cx="240" cy="12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5" name="Line 23"/>
              <p:cNvSpPr>
                <a:spLocks noChangeShapeType="1"/>
              </p:cNvSpPr>
              <p:nvPr/>
            </p:nvSpPr>
            <p:spPr bwMode="auto">
              <a:xfrm flipV="1">
                <a:off x="4388" y="2158"/>
                <a:ext cx="285" cy="149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6" name="Line 22"/>
              <p:cNvSpPr>
                <a:spLocks noChangeShapeType="1"/>
              </p:cNvSpPr>
              <p:nvPr/>
            </p:nvSpPr>
            <p:spPr bwMode="auto">
              <a:xfrm rot="16200000" flipV="1">
                <a:off x="4205" y="2130"/>
                <a:ext cx="232" cy="12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7" name="Line 21"/>
              <p:cNvSpPr>
                <a:spLocks noChangeShapeType="1"/>
              </p:cNvSpPr>
              <p:nvPr/>
            </p:nvSpPr>
            <p:spPr bwMode="auto">
              <a:xfrm>
                <a:off x="3493" y="2959"/>
                <a:ext cx="82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8" name="Text Box 20"/>
              <p:cNvSpPr txBox="1">
                <a:spLocks noChangeArrowheads="1"/>
              </p:cNvSpPr>
              <p:nvPr/>
            </p:nvSpPr>
            <p:spPr bwMode="auto">
              <a:xfrm>
                <a:off x="4303" y="2461"/>
                <a:ext cx="397" cy="2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228600" algn="l"/>
                  </a:tabLst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9" name="Text Box 19"/>
              <p:cNvSpPr txBox="1">
                <a:spLocks noChangeArrowheads="1"/>
              </p:cNvSpPr>
              <p:nvPr/>
            </p:nvSpPr>
            <p:spPr bwMode="auto">
              <a:xfrm>
                <a:off x="3927" y="2655"/>
                <a:ext cx="284" cy="2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228600" algn="l"/>
                  </a:tabLst>
                </a:pPr>
                <a:r>
                  <a:rPr kumimoji="0" lang="en-US" altLang="en-US" sz="1100" b="0" i="1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Symbol" panose="05050102010706020507" pitchFamily="18" charset="2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endPara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cs typeface="Times New Roman" panose="02020603050405020304" pitchFamily="18" charset="0"/>
                </a:endParaRPr>
              </a:p>
            </p:txBody>
          </p:sp>
          <p:sp>
            <p:nvSpPr>
              <p:cNvPr id="50" name="Freeform 18"/>
              <p:cNvSpPr>
                <a:spLocks/>
              </p:cNvSpPr>
              <p:nvPr/>
            </p:nvSpPr>
            <p:spPr bwMode="auto">
              <a:xfrm>
                <a:off x="3855" y="2734"/>
                <a:ext cx="66" cy="225"/>
              </a:xfrm>
              <a:custGeom>
                <a:avLst/>
                <a:gdLst>
                  <a:gd name="T0" fmla="*/ 38 w 66"/>
                  <a:gd name="T1" fmla="*/ 225 h 225"/>
                  <a:gd name="T2" fmla="*/ 60 w 66"/>
                  <a:gd name="T3" fmla="*/ 98 h 225"/>
                  <a:gd name="T4" fmla="*/ 0 w 66"/>
                  <a:gd name="T5" fmla="*/ 0 h 2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6" h="225">
                    <a:moveTo>
                      <a:pt x="38" y="225"/>
                    </a:moveTo>
                    <a:cubicBezTo>
                      <a:pt x="52" y="180"/>
                      <a:pt x="66" y="135"/>
                      <a:pt x="60" y="98"/>
                    </a:cubicBezTo>
                    <a:cubicBezTo>
                      <a:pt x="54" y="61"/>
                      <a:pt x="27" y="30"/>
                      <a:pt x="0" y="0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1" name="Text Box 17"/>
              <p:cNvSpPr txBox="1">
                <a:spLocks noChangeArrowheads="1"/>
              </p:cNvSpPr>
              <p:nvPr/>
            </p:nvSpPr>
            <p:spPr bwMode="auto">
              <a:xfrm>
                <a:off x="5347" y="3690"/>
                <a:ext cx="284" cy="2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228600" algn="l"/>
                  </a:tabLst>
                </a:pPr>
                <a:r>
                  <a:rPr kumimoji="0" lang="en-US" altLang="en-US" sz="1100" b="0" i="1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2" name="Text Box 16"/>
              <p:cNvSpPr txBox="1">
                <a:spLocks noChangeArrowheads="1"/>
              </p:cNvSpPr>
              <p:nvPr/>
            </p:nvSpPr>
            <p:spPr bwMode="auto">
              <a:xfrm>
                <a:off x="1935" y="1440"/>
                <a:ext cx="284" cy="2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228600" algn="l"/>
                  </a:tabLst>
                </a:pPr>
                <a:r>
                  <a:rPr kumimoji="0" lang="en-US" altLang="en-US" sz="1100" b="0" i="1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3" name="Text Box 15"/>
              <p:cNvSpPr txBox="1">
                <a:spLocks noChangeArrowheads="1"/>
              </p:cNvSpPr>
              <p:nvPr/>
            </p:nvSpPr>
            <p:spPr bwMode="auto">
              <a:xfrm>
                <a:off x="2412" y="1659"/>
                <a:ext cx="1673" cy="2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228600" algn="l"/>
                  </a:tabLst>
                </a:pPr>
                <a:r>
                  <a:rPr kumimoji="0" lang="en-US" altLang="en-US" sz="11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Local coordinates</a:t>
                </a:r>
                <a:endPara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4" name="Text Box 14"/>
              <p:cNvSpPr txBox="1">
                <a:spLocks noChangeArrowheads="1"/>
              </p:cNvSpPr>
              <p:nvPr/>
            </p:nvSpPr>
            <p:spPr bwMode="auto">
              <a:xfrm>
                <a:off x="3563" y="3220"/>
                <a:ext cx="1763" cy="2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228600" algn="l"/>
                  </a:tabLst>
                </a:pPr>
                <a:r>
                  <a:rPr kumimoji="0" lang="en-US" altLang="en-US" sz="11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Global coordinates</a:t>
                </a:r>
                <a:endPara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5" name="AutoShape 13"/>
              <p:cNvSpPr>
                <a:spLocks noChangeArrowheads="1"/>
              </p:cNvSpPr>
              <p:nvPr/>
            </p:nvSpPr>
            <p:spPr bwMode="auto">
              <a:xfrm>
                <a:off x="4373" y="3492"/>
                <a:ext cx="143" cy="540"/>
              </a:xfrm>
              <a:prstGeom prst="downArrow">
                <a:avLst>
                  <a:gd name="adj1" fmla="val 50000"/>
                  <a:gd name="adj2" fmla="val 94406"/>
                </a:avLst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6" name="Line 12"/>
              <p:cNvSpPr>
                <a:spLocks noChangeShapeType="1"/>
              </p:cNvSpPr>
              <p:nvPr/>
            </p:nvSpPr>
            <p:spPr bwMode="auto">
              <a:xfrm flipV="1">
                <a:off x="3531" y="2582"/>
                <a:ext cx="330" cy="17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7" name="Line 11"/>
              <p:cNvSpPr>
                <a:spLocks noChangeShapeType="1"/>
              </p:cNvSpPr>
              <p:nvPr/>
            </p:nvSpPr>
            <p:spPr bwMode="auto">
              <a:xfrm rot="16200000" flipV="1">
                <a:off x="3308" y="2538"/>
                <a:ext cx="284" cy="14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8" name="AutoShape 10"/>
              <p:cNvSpPr>
                <a:spLocks noChangeArrowheads="1"/>
              </p:cNvSpPr>
              <p:nvPr/>
            </p:nvSpPr>
            <p:spPr bwMode="auto">
              <a:xfrm>
                <a:off x="3481" y="1917"/>
                <a:ext cx="143" cy="540"/>
              </a:xfrm>
              <a:prstGeom prst="downArrow">
                <a:avLst>
                  <a:gd name="adj1" fmla="val 50000"/>
                  <a:gd name="adj2" fmla="val 94406"/>
                </a:avLst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aphicFrame>
            <p:nvGraphicFramePr>
              <p:cNvPr id="59" name="Object 58"/>
              <p:cNvGraphicFramePr>
                <a:graphicFrameLocks noChangeAspect="1"/>
              </p:cNvGraphicFramePr>
              <p:nvPr/>
            </p:nvGraphicFramePr>
            <p:xfrm>
              <a:off x="3800" y="2358"/>
              <a:ext cx="203" cy="22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666" name="Equation" r:id="rId3" imgW="126835" imgH="139518" progId="Equation.DSMT4">
                      <p:embed/>
                    </p:oleObj>
                  </mc:Choice>
                  <mc:Fallback>
                    <p:oleObj name="Equation" r:id="rId3" imgW="126835" imgH="139518" progId="Equation.DSMT4">
                      <p:embed/>
                      <p:pic>
                        <p:nvPicPr>
                          <p:cNvPr id="0" name="Object 9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800" y="2358"/>
                            <a:ext cx="203" cy="223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60" name="Object 59"/>
              <p:cNvGraphicFramePr>
                <a:graphicFrameLocks noChangeAspect="1"/>
              </p:cNvGraphicFramePr>
              <p:nvPr/>
            </p:nvGraphicFramePr>
            <p:xfrm>
              <a:off x="3216" y="2288"/>
              <a:ext cx="203" cy="28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667" name="Equation" r:id="rId5" imgW="126725" imgH="177415" progId="Equation.DSMT4">
                      <p:embed/>
                    </p:oleObj>
                  </mc:Choice>
                  <mc:Fallback>
                    <p:oleObj name="Equation" r:id="rId5" imgW="126725" imgH="177415" progId="Equation.DSMT4">
                      <p:embed/>
                      <p:pic>
                        <p:nvPicPr>
                          <p:cNvPr id="0" name="Object 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216" y="2288"/>
                            <a:ext cx="203" cy="283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61" name="Object 60"/>
              <p:cNvGraphicFramePr>
                <a:graphicFrameLocks noChangeAspect="1"/>
              </p:cNvGraphicFramePr>
              <p:nvPr/>
            </p:nvGraphicFramePr>
            <p:xfrm>
              <a:off x="1999" y="3416"/>
              <a:ext cx="325" cy="30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668" name="Equation" r:id="rId7" imgW="203112" imgH="190417" progId="Equation.DSMT4">
                      <p:embed/>
                    </p:oleObj>
                  </mc:Choice>
                  <mc:Fallback>
                    <p:oleObj name="Equation" r:id="rId7" imgW="203112" imgH="190417" progId="Equation.DSMT4">
                      <p:embed/>
                      <p:pic>
                        <p:nvPicPr>
                          <p:cNvPr id="0" name="Object 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999" y="3416"/>
                            <a:ext cx="325" cy="304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62" name="Object 61"/>
              <p:cNvGraphicFramePr>
                <a:graphicFrameLocks noChangeAspect="1"/>
              </p:cNvGraphicFramePr>
              <p:nvPr/>
            </p:nvGraphicFramePr>
            <p:xfrm>
              <a:off x="5243" y="1810"/>
              <a:ext cx="325" cy="30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669" name="Equation" r:id="rId9" imgW="203112" imgH="190417" progId="Equation.DSMT4">
                      <p:embed/>
                    </p:oleObj>
                  </mc:Choice>
                  <mc:Fallback>
                    <p:oleObj name="Equation" r:id="rId9" imgW="203112" imgH="190417" progId="Equation.DSMT4">
                      <p:embed/>
                      <p:pic>
                        <p:nvPicPr>
                          <p:cNvPr id="0" name="Object 6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243" y="1810"/>
                            <a:ext cx="325" cy="304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63" name="Object 62"/>
              <p:cNvGraphicFramePr>
                <a:graphicFrameLocks noChangeAspect="1"/>
              </p:cNvGraphicFramePr>
              <p:nvPr/>
            </p:nvGraphicFramePr>
            <p:xfrm>
              <a:off x="3118" y="2683"/>
              <a:ext cx="244" cy="28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670" name="Equation" r:id="rId11" imgW="152202" imgH="177569" progId="Equation.DSMT4">
                      <p:embed/>
                    </p:oleObj>
                  </mc:Choice>
                  <mc:Fallback>
                    <p:oleObj name="Equation" r:id="rId11" imgW="152202" imgH="177569" progId="Equation.DSMT4">
                      <p:embed/>
                      <p:pic>
                        <p:nvPicPr>
                          <p:cNvPr id="0" name="Object 5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2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118" y="2683"/>
                            <a:ext cx="244" cy="283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64" name="Object 63"/>
              <p:cNvGraphicFramePr>
                <a:graphicFrameLocks noChangeAspect="1"/>
              </p:cNvGraphicFramePr>
              <p:nvPr/>
            </p:nvGraphicFramePr>
            <p:xfrm>
              <a:off x="4581" y="1915"/>
              <a:ext cx="264" cy="28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671" name="Equation" r:id="rId13" imgW="164814" imgH="177492" progId="Equation.DSMT4">
                      <p:embed/>
                    </p:oleObj>
                  </mc:Choice>
                  <mc:Fallback>
                    <p:oleObj name="Equation" r:id="rId13" imgW="164814" imgH="177492" progId="Equation.DSMT4">
                      <p:embed/>
                      <p:pic>
                        <p:nvPicPr>
                          <p:cNvPr id="0" name="Object 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581" y="1915"/>
                            <a:ext cx="264" cy="283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65" name="Object 64"/>
              <p:cNvGraphicFramePr>
                <a:graphicFrameLocks noChangeAspect="1"/>
              </p:cNvGraphicFramePr>
              <p:nvPr/>
            </p:nvGraphicFramePr>
            <p:xfrm>
              <a:off x="2641" y="2537"/>
              <a:ext cx="244" cy="30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672" name="Equation" r:id="rId15" imgW="152334" imgH="190417" progId="Equation.DSMT4">
                      <p:embed/>
                    </p:oleObj>
                  </mc:Choice>
                  <mc:Fallback>
                    <p:oleObj name="Equation" r:id="rId15" imgW="152334" imgH="190417" progId="Equation.DSMT4">
                      <p:embed/>
                      <p:pic>
                        <p:nvPicPr>
                          <p:cNvPr id="0" name="Object 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641" y="2537"/>
                            <a:ext cx="244" cy="304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66" name="Object 65"/>
              <p:cNvGraphicFramePr>
                <a:graphicFrameLocks noChangeAspect="1"/>
              </p:cNvGraphicFramePr>
              <p:nvPr/>
            </p:nvGraphicFramePr>
            <p:xfrm>
              <a:off x="4213" y="1836"/>
              <a:ext cx="244" cy="30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673" name="Equation" r:id="rId17" imgW="152334" imgH="190417" progId="Equation.DSMT4">
                      <p:embed/>
                    </p:oleObj>
                  </mc:Choice>
                  <mc:Fallback>
                    <p:oleObj name="Equation" r:id="rId17" imgW="152334" imgH="190417" progId="Equation.DSMT4">
                      <p:embed/>
                      <p:pic>
                        <p:nvPicPr>
                          <p:cNvPr id="0" name="Object 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213" y="1836"/>
                            <a:ext cx="244" cy="304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68" name="Oval 67"/>
            <p:cNvSpPr/>
            <p:nvPr/>
          </p:nvSpPr>
          <p:spPr>
            <a:xfrm>
              <a:off x="2483134" y="5072041"/>
              <a:ext cx="176015" cy="17601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9" name="Oval 68"/>
            <p:cNvSpPr/>
            <p:nvPr/>
          </p:nvSpPr>
          <p:spPr>
            <a:xfrm>
              <a:off x="3364167" y="4596906"/>
              <a:ext cx="176015" cy="17601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98" name="Group 97"/>
          <p:cNvGrpSpPr/>
          <p:nvPr/>
        </p:nvGrpSpPr>
        <p:grpSpPr>
          <a:xfrm>
            <a:off x="1569981" y="6175322"/>
            <a:ext cx="2520045" cy="1408113"/>
            <a:chOff x="1569981" y="6175322"/>
            <a:chExt cx="2520045" cy="1408113"/>
          </a:xfrm>
        </p:grpSpPr>
        <p:grpSp>
          <p:nvGrpSpPr>
            <p:cNvPr id="72" name="Group 40"/>
            <p:cNvGrpSpPr>
              <a:grpSpLocks/>
            </p:cNvGrpSpPr>
            <p:nvPr/>
          </p:nvGrpSpPr>
          <p:grpSpPr bwMode="auto">
            <a:xfrm>
              <a:off x="1829426" y="6175322"/>
              <a:ext cx="2260600" cy="1408113"/>
              <a:chOff x="1890" y="1440"/>
              <a:chExt cx="3561" cy="2218"/>
            </a:xfrm>
          </p:grpSpPr>
          <p:sp>
            <p:nvSpPr>
              <p:cNvPr id="73" name="Text Box 59"/>
              <p:cNvSpPr txBox="1">
                <a:spLocks noChangeArrowheads="1"/>
              </p:cNvSpPr>
              <p:nvPr/>
            </p:nvSpPr>
            <p:spPr bwMode="auto">
              <a:xfrm>
                <a:off x="1896" y="2603"/>
                <a:ext cx="1012" cy="2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228600" algn="l"/>
                  </a:tabLst>
                </a:pPr>
                <a:r>
                  <a:rPr kumimoji="0" lang="en-US" altLang="en-US" sz="11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Element 1</a:t>
                </a:r>
                <a:endPara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4" name="Line 58"/>
              <p:cNvSpPr>
                <a:spLocks noChangeShapeType="1"/>
              </p:cNvSpPr>
              <p:nvPr/>
            </p:nvSpPr>
            <p:spPr bwMode="auto">
              <a:xfrm flipV="1">
                <a:off x="1904" y="1663"/>
                <a:ext cx="2324" cy="1995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oval" w="med" len="med"/>
                <a:tailEnd type="oval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5" name="Line 57"/>
              <p:cNvSpPr>
                <a:spLocks noChangeShapeType="1"/>
              </p:cNvSpPr>
              <p:nvPr/>
            </p:nvSpPr>
            <p:spPr bwMode="auto">
              <a:xfrm>
                <a:off x="4231" y="1663"/>
                <a:ext cx="51" cy="1995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 type="oval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6" name="Line 56"/>
              <p:cNvSpPr>
                <a:spLocks noChangeShapeType="1"/>
              </p:cNvSpPr>
              <p:nvPr/>
            </p:nvSpPr>
            <p:spPr bwMode="auto">
              <a:xfrm>
                <a:off x="1890" y="3657"/>
                <a:ext cx="34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7" name="Line 55"/>
              <p:cNvSpPr>
                <a:spLocks noChangeShapeType="1"/>
              </p:cNvSpPr>
              <p:nvPr/>
            </p:nvSpPr>
            <p:spPr bwMode="auto">
              <a:xfrm flipV="1">
                <a:off x="1899" y="1482"/>
                <a:ext cx="0" cy="217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Line 54"/>
              <p:cNvSpPr>
                <a:spLocks noChangeShapeType="1"/>
              </p:cNvSpPr>
              <p:nvPr/>
            </p:nvSpPr>
            <p:spPr bwMode="auto">
              <a:xfrm rot="20771522" flipV="1">
                <a:off x="2897" y="2325"/>
                <a:ext cx="502" cy="26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9" name="Line 53"/>
              <p:cNvSpPr>
                <a:spLocks noChangeShapeType="1"/>
              </p:cNvSpPr>
              <p:nvPr/>
            </p:nvSpPr>
            <p:spPr bwMode="auto">
              <a:xfrm rot="15371522" flipV="1">
                <a:off x="2491" y="2301"/>
                <a:ext cx="502" cy="26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Line 52"/>
              <p:cNvSpPr>
                <a:spLocks noChangeShapeType="1"/>
              </p:cNvSpPr>
              <p:nvPr/>
            </p:nvSpPr>
            <p:spPr bwMode="auto">
              <a:xfrm>
                <a:off x="2863" y="2877"/>
                <a:ext cx="82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Text Box 51"/>
              <p:cNvSpPr txBox="1">
                <a:spLocks noChangeArrowheads="1"/>
              </p:cNvSpPr>
              <p:nvPr/>
            </p:nvSpPr>
            <p:spPr bwMode="auto">
              <a:xfrm>
                <a:off x="3353" y="2573"/>
                <a:ext cx="284" cy="2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228600" algn="l"/>
                  </a:tabLst>
                </a:pPr>
                <a:r>
                  <a:rPr kumimoji="0" lang="en-US" altLang="en-US" sz="1100" b="0" i="1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Symbol" panose="05050102010706020507" pitchFamily="18" charset="2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kumimoji="0" lang="en-US" altLang="en-US" sz="1100" b="0" i="1" u="none" strike="noStrike" cap="none" normalizeH="0" baseline="-3000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endPara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Freeform 50"/>
              <p:cNvSpPr>
                <a:spLocks/>
              </p:cNvSpPr>
              <p:nvPr/>
            </p:nvSpPr>
            <p:spPr bwMode="auto">
              <a:xfrm>
                <a:off x="3172" y="2577"/>
                <a:ext cx="119" cy="300"/>
              </a:xfrm>
              <a:custGeom>
                <a:avLst/>
                <a:gdLst>
                  <a:gd name="T0" fmla="*/ 38 w 66"/>
                  <a:gd name="T1" fmla="*/ 225 h 225"/>
                  <a:gd name="T2" fmla="*/ 60 w 66"/>
                  <a:gd name="T3" fmla="*/ 98 h 225"/>
                  <a:gd name="T4" fmla="*/ 0 w 66"/>
                  <a:gd name="T5" fmla="*/ 0 h 2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6" h="225">
                    <a:moveTo>
                      <a:pt x="38" y="225"/>
                    </a:moveTo>
                    <a:cubicBezTo>
                      <a:pt x="52" y="180"/>
                      <a:pt x="66" y="135"/>
                      <a:pt x="60" y="98"/>
                    </a:cubicBezTo>
                    <a:cubicBezTo>
                      <a:pt x="54" y="61"/>
                      <a:pt x="27" y="30"/>
                      <a:pt x="0" y="0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Line 49"/>
              <p:cNvSpPr>
                <a:spLocks noChangeShapeType="1"/>
              </p:cNvSpPr>
              <p:nvPr/>
            </p:nvSpPr>
            <p:spPr bwMode="auto">
              <a:xfrm rot="1493248" flipV="1">
                <a:off x="4397" y="2501"/>
                <a:ext cx="521" cy="24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Line 48"/>
              <p:cNvSpPr>
                <a:spLocks noChangeShapeType="1"/>
              </p:cNvSpPr>
              <p:nvPr/>
            </p:nvSpPr>
            <p:spPr bwMode="auto">
              <a:xfrm rot="3906752">
                <a:off x="4104" y="2783"/>
                <a:ext cx="518" cy="24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Text Box 47"/>
              <p:cNvSpPr txBox="1">
                <a:spLocks noChangeArrowheads="1"/>
              </p:cNvSpPr>
              <p:nvPr/>
            </p:nvSpPr>
            <p:spPr bwMode="auto">
              <a:xfrm>
                <a:off x="4272" y="2110"/>
                <a:ext cx="1012" cy="2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228600" algn="l"/>
                  </a:tabLst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Element 2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Text Box 46"/>
              <p:cNvSpPr txBox="1">
                <a:spLocks noChangeArrowheads="1"/>
              </p:cNvSpPr>
              <p:nvPr/>
            </p:nvSpPr>
            <p:spPr bwMode="auto">
              <a:xfrm>
                <a:off x="5167" y="3360"/>
                <a:ext cx="284" cy="2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228600" algn="l"/>
                  </a:tabLst>
                </a:pPr>
                <a:r>
                  <a:rPr kumimoji="0" lang="en-US" altLang="en-US" sz="1100" b="0" i="1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7" name="Text Box 45"/>
              <p:cNvSpPr txBox="1">
                <a:spLocks noChangeArrowheads="1"/>
              </p:cNvSpPr>
              <p:nvPr/>
            </p:nvSpPr>
            <p:spPr bwMode="auto">
              <a:xfrm>
                <a:off x="1935" y="1440"/>
                <a:ext cx="284" cy="2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228600" algn="l"/>
                  </a:tabLst>
                </a:pPr>
                <a:r>
                  <a:rPr kumimoji="0" lang="en-US" altLang="en-US" sz="1100" b="0" i="1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aphicFrame>
            <p:nvGraphicFramePr>
              <p:cNvPr id="88" name="Object 87"/>
              <p:cNvGraphicFramePr>
                <a:graphicFrameLocks noChangeAspect="1"/>
              </p:cNvGraphicFramePr>
              <p:nvPr/>
            </p:nvGraphicFramePr>
            <p:xfrm>
              <a:off x="3264" y="2008"/>
              <a:ext cx="243" cy="27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674" name="Equation" r:id="rId19" imgW="152202" imgH="177569" progId="Equation.DSMT4">
                      <p:embed/>
                    </p:oleObj>
                  </mc:Choice>
                  <mc:Fallback>
                    <p:oleObj name="Equation" r:id="rId19" imgW="152202" imgH="177569" progId="Equation.DSMT4">
                      <p:embed/>
                      <p:pic>
                        <p:nvPicPr>
                          <p:cNvPr id="0" name="Object 4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264" y="2008"/>
                            <a:ext cx="243" cy="277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89" name="Object 88"/>
              <p:cNvGraphicFramePr>
                <a:graphicFrameLocks noChangeAspect="1"/>
              </p:cNvGraphicFramePr>
              <p:nvPr/>
            </p:nvGraphicFramePr>
            <p:xfrm>
              <a:off x="2604" y="2011"/>
              <a:ext cx="243" cy="27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675" name="Equation" r:id="rId21" imgW="152202" imgH="177569" progId="Equation.DSMT4">
                      <p:embed/>
                    </p:oleObj>
                  </mc:Choice>
                  <mc:Fallback>
                    <p:oleObj name="Equation" r:id="rId21" imgW="152202" imgH="177569" progId="Equation.DSMT4">
                      <p:embed/>
                      <p:pic>
                        <p:nvPicPr>
                          <p:cNvPr id="0" name="Object 4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2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604" y="2011"/>
                            <a:ext cx="243" cy="277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90" name="Object 89"/>
              <p:cNvGraphicFramePr>
                <a:graphicFrameLocks noChangeAspect="1"/>
              </p:cNvGraphicFramePr>
              <p:nvPr/>
            </p:nvGraphicFramePr>
            <p:xfrm>
              <a:off x="4437" y="3038"/>
              <a:ext cx="263" cy="27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676" name="Equation" r:id="rId23" imgW="164814" imgH="177492" progId="Equation.DSMT4">
                      <p:embed/>
                    </p:oleObj>
                  </mc:Choice>
                  <mc:Fallback>
                    <p:oleObj name="Equation" r:id="rId23" imgW="164814" imgH="177492" progId="Equation.DSMT4">
                      <p:embed/>
                      <p:pic>
                        <p:nvPicPr>
                          <p:cNvPr id="0" name="Object 4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437" y="3038"/>
                            <a:ext cx="263" cy="277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91" name="Object 90"/>
              <p:cNvGraphicFramePr>
                <a:graphicFrameLocks noChangeAspect="1"/>
              </p:cNvGraphicFramePr>
              <p:nvPr/>
            </p:nvGraphicFramePr>
            <p:xfrm>
              <a:off x="4933" y="2494"/>
              <a:ext cx="263" cy="27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677" name="Equation" r:id="rId25" imgW="164814" imgH="177492" progId="Equation.DSMT4">
                      <p:embed/>
                    </p:oleObj>
                  </mc:Choice>
                  <mc:Fallback>
                    <p:oleObj name="Equation" r:id="rId25" imgW="164814" imgH="177492" progId="Equation.DSMT4">
                      <p:embed/>
                      <p:pic>
                        <p:nvPicPr>
                          <p:cNvPr id="0" name="Object 41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933" y="2494"/>
                            <a:ext cx="263" cy="277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92" name="Text Box 30"/>
            <p:cNvSpPr txBox="1">
              <a:spLocks noChangeArrowheads="1"/>
            </p:cNvSpPr>
            <p:nvPr/>
          </p:nvSpPr>
          <p:spPr bwMode="auto">
            <a:xfrm>
              <a:off x="1569981" y="7409480"/>
              <a:ext cx="252028" cy="1670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3" name="Oval 92"/>
            <p:cNvSpPr/>
            <p:nvPr/>
          </p:nvSpPr>
          <p:spPr>
            <a:xfrm>
              <a:off x="1605999" y="7405006"/>
              <a:ext cx="176015" cy="17601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4" name="Text Box 30"/>
            <p:cNvSpPr txBox="1">
              <a:spLocks noChangeArrowheads="1"/>
            </p:cNvSpPr>
            <p:nvPr/>
          </p:nvSpPr>
          <p:spPr bwMode="auto">
            <a:xfrm>
              <a:off x="3345527" y="6225037"/>
              <a:ext cx="252028" cy="1670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5" name="Oval 94"/>
            <p:cNvSpPr/>
            <p:nvPr/>
          </p:nvSpPr>
          <p:spPr>
            <a:xfrm>
              <a:off x="3381545" y="6220563"/>
              <a:ext cx="176015" cy="17601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6" name="Text Box 30"/>
            <p:cNvSpPr txBox="1">
              <a:spLocks noChangeArrowheads="1"/>
            </p:cNvSpPr>
            <p:nvPr/>
          </p:nvSpPr>
          <p:spPr bwMode="auto">
            <a:xfrm>
              <a:off x="3341571" y="7378235"/>
              <a:ext cx="252028" cy="1670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7" name="Oval 96"/>
            <p:cNvSpPr/>
            <p:nvPr/>
          </p:nvSpPr>
          <p:spPr>
            <a:xfrm>
              <a:off x="3377589" y="7373761"/>
              <a:ext cx="176015" cy="17601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56777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/>
          <p:cNvGrpSpPr/>
          <p:nvPr/>
        </p:nvGrpSpPr>
        <p:grpSpPr>
          <a:xfrm>
            <a:off x="1819275" y="461963"/>
            <a:ext cx="2628900" cy="1651000"/>
            <a:chOff x="1819275" y="461963"/>
            <a:chExt cx="2628900" cy="1651000"/>
          </a:xfrm>
        </p:grpSpPr>
        <p:grpSp>
          <p:nvGrpSpPr>
            <p:cNvPr id="3" name="Group 1"/>
            <p:cNvGrpSpPr>
              <a:grpSpLocks/>
            </p:cNvGrpSpPr>
            <p:nvPr/>
          </p:nvGrpSpPr>
          <p:grpSpPr bwMode="auto">
            <a:xfrm>
              <a:off x="1819275" y="461963"/>
              <a:ext cx="2628900" cy="1651000"/>
              <a:chOff x="4173" y="1023"/>
              <a:chExt cx="4139" cy="2599"/>
            </a:xfrm>
          </p:grpSpPr>
          <p:sp>
            <p:nvSpPr>
              <p:cNvPr id="4" name="Line 26"/>
              <p:cNvSpPr>
                <a:spLocks noChangeShapeType="1"/>
              </p:cNvSpPr>
              <p:nvPr/>
            </p:nvSpPr>
            <p:spPr bwMode="auto">
              <a:xfrm>
                <a:off x="5769" y="2528"/>
                <a:ext cx="82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5" name="Group 2"/>
              <p:cNvGrpSpPr>
                <a:grpSpLocks/>
              </p:cNvGrpSpPr>
              <p:nvPr/>
            </p:nvGrpSpPr>
            <p:grpSpPr bwMode="auto">
              <a:xfrm>
                <a:off x="4173" y="1023"/>
                <a:ext cx="4139" cy="2599"/>
                <a:chOff x="4166" y="1009"/>
                <a:chExt cx="4139" cy="2599"/>
              </a:xfrm>
            </p:grpSpPr>
            <p:sp>
              <p:nvSpPr>
                <p:cNvPr id="6" name="Line 25"/>
                <p:cNvSpPr>
                  <a:spLocks noChangeShapeType="1"/>
                </p:cNvSpPr>
                <p:nvPr/>
              </p:nvSpPr>
              <p:spPr bwMode="auto">
                <a:xfrm flipV="1">
                  <a:off x="4166" y="1043"/>
                  <a:ext cx="0" cy="256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1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7" name="Group 3"/>
                <p:cNvGrpSpPr>
                  <a:grpSpLocks/>
                </p:cNvGrpSpPr>
                <p:nvPr/>
              </p:nvGrpSpPr>
              <p:grpSpPr bwMode="auto">
                <a:xfrm>
                  <a:off x="4166" y="1009"/>
                  <a:ext cx="4139" cy="2599"/>
                  <a:chOff x="4166" y="1009"/>
                  <a:chExt cx="4139" cy="2599"/>
                </a:xfrm>
              </p:grpSpPr>
              <p:sp>
                <p:nvSpPr>
                  <p:cNvPr id="8" name="Line 2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306" y="1974"/>
                    <a:ext cx="1408" cy="74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 type="oval" w="med" len="med"/>
                    <a:tailEnd type="oval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10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9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184" y="2787"/>
                    <a:ext cx="397" cy="26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0" tIns="0" rIns="0" bIns="0" numCol="1" anchor="t" anchorCtr="0" compatLnSpc="1">
                    <a:prstTxWarp prst="textNoShape">
                      <a:avLst/>
                    </a:prstTxWarp>
                  </a:bodyPr>
                  <a:lstStyle>
                    <a:lvl1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228600" algn="l"/>
                      </a:tabLs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228600" algn="l"/>
                      </a:tabLs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228600" algn="l"/>
                      </a:tabLs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228600" algn="l"/>
                      </a:tabLs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228600" algn="l"/>
                      </a:tabLs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228600" algn="l"/>
                      </a:tabLs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228600" algn="l"/>
                      </a:tabLs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228600" algn="l"/>
                      </a:tabLs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228600" algn="l"/>
                      </a:tabLs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marL="0" marR="0" lvl="0" indent="0" algn="ctr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>
                        <a:tab pos="228600" algn="l"/>
                      </a:tabLst>
                    </a:pPr>
                    <a:r>
                      <a:rPr kumimoji="0" lang="en-US" altLang="en-US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a:t>1</a:t>
                    </a:r>
                    <a:endParaRPr kumimoji="0" lang="en-US" altLang="en-US" sz="1100" b="0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0" name="Line 22"/>
                  <p:cNvSpPr>
                    <a:spLocks noChangeShapeType="1"/>
                  </p:cNvSpPr>
                  <p:nvPr/>
                </p:nvSpPr>
                <p:spPr bwMode="auto">
                  <a:xfrm>
                    <a:off x="4166" y="3608"/>
                    <a:ext cx="4050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10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1" name="Line 2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594" y="2821"/>
                    <a:ext cx="517" cy="247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 type="stealth" w="sm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10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2" name="Line 2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6964" y="1614"/>
                    <a:ext cx="517" cy="247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 type="stealth" w="sm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10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3" name="Line 1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239" y="2349"/>
                    <a:ext cx="502" cy="262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 type="triangle" w="sm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10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4" name="Line 18"/>
                  <p:cNvSpPr>
                    <a:spLocks noChangeShapeType="1"/>
                  </p:cNvSpPr>
                  <p:nvPr/>
                </p:nvSpPr>
                <p:spPr bwMode="auto">
                  <a:xfrm rot="16200000" flipV="1">
                    <a:off x="4850" y="2229"/>
                    <a:ext cx="502" cy="262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 type="triangle" w="sm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10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5" name="Line 1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6664" y="1614"/>
                    <a:ext cx="502" cy="262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 type="triangle" w="sm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10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6" name="Line 16"/>
                  <p:cNvSpPr>
                    <a:spLocks noChangeShapeType="1"/>
                  </p:cNvSpPr>
                  <p:nvPr/>
                </p:nvSpPr>
                <p:spPr bwMode="auto">
                  <a:xfrm rot="16200000" flipV="1">
                    <a:off x="6275" y="1494"/>
                    <a:ext cx="502" cy="262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 type="triangle" w="sm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10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7" name="Text Box 1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579" y="2030"/>
                    <a:ext cx="397" cy="26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0" tIns="0" rIns="0" bIns="0" numCol="1" anchor="t" anchorCtr="0" compatLnSpc="1">
                    <a:prstTxWarp prst="textNoShape">
                      <a:avLst/>
                    </a:prstTxWarp>
                  </a:bodyPr>
                  <a:lstStyle>
                    <a:lvl1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228600" algn="l"/>
                      </a:tabLs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228600" algn="l"/>
                      </a:tabLs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228600" algn="l"/>
                      </a:tabLs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228600" algn="l"/>
                      </a:tabLs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228600" algn="l"/>
                      </a:tabLs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228600" algn="l"/>
                      </a:tabLs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228600" algn="l"/>
                      </a:tabLs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228600" algn="l"/>
                      </a:tabLs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228600" algn="l"/>
                      </a:tabLs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marL="0" marR="0" lvl="0" indent="0" algn="ctr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>
                        <a:tab pos="228600" algn="l"/>
                      </a:tabLst>
                    </a:pPr>
                    <a:r>
                      <a:rPr kumimoji="0" lang="en-US" altLang="en-US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a:t>2</a:t>
                    </a:r>
                    <a:endParaRPr kumimoji="0" lang="en-US" altLang="en-US" sz="1100" b="0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8" name="Text Box 1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259" y="2224"/>
                    <a:ext cx="284" cy="26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0" tIns="0" rIns="0" bIns="0" numCol="1" anchor="t" anchorCtr="0" compatLnSpc="1">
                    <a:prstTxWarp prst="textNoShape">
                      <a:avLst/>
                    </a:prstTxWarp>
                  </a:bodyPr>
                  <a:lstStyle>
                    <a:lvl1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228600" algn="l"/>
                      </a:tabLs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228600" algn="l"/>
                      </a:tabLs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228600" algn="l"/>
                      </a:tabLs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228600" algn="l"/>
                      </a:tabLs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228600" algn="l"/>
                      </a:tabLs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228600" algn="l"/>
                      </a:tabLs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228600" algn="l"/>
                      </a:tabLs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228600" algn="l"/>
                      </a:tabLs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228600" algn="l"/>
                      </a:tabLs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marL="0" marR="0" lvl="0" indent="0" algn="ctr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>
                        <a:tab pos="228600" algn="l"/>
                      </a:tabLst>
                    </a:pPr>
                    <a:r>
                      <a:rPr kumimoji="0" lang="en-US" altLang="en-US" sz="11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ymbol" panose="05050102010706020507" pitchFamily="18" charset="2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a:t>f</a:t>
                    </a:r>
                    <a:endParaRPr kumimoji="0" lang="en-US" altLang="en-US" sz="1100" b="0" i="0" u="none" strike="noStrike" cap="none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Symbol" panose="05050102010706020507" pitchFamily="18" charset="2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9" name="Freeform 13"/>
                  <p:cNvSpPr>
                    <a:spLocks/>
                  </p:cNvSpPr>
                  <p:nvPr/>
                </p:nvSpPr>
                <p:spPr bwMode="auto">
                  <a:xfrm>
                    <a:off x="6131" y="2303"/>
                    <a:ext cx="66" cy="225"/>
                  </a:xfrm>
                  <a:custGeom>
                    <a:avLst/>
                    <a:gdLst>
                      <a:gd name="T0" fmla="*/ 38 w 66"/>
                      <a:gd name="T1" fmla="*/ 225 h 225"/>
                      <a:gd name="T2" fmla="*/ 60 w 66"/>
                      <a:gd name="T3" fmla="*/ 98 h 225"/>
                      <a:gd name="T4" fmla="*/ 0 w 66"/>
                      <a:gd name="T5" fmla="*/ 0 h 22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66" h="225">
                        <a:moveTo>
                          <a:pt x="38" y="225"/>
                        </a:moveTo>
                        <a:cubicBezTo>
                          <a:pt x="52" y="180"/>
                          <a:pt x="66" y="135"/>
                          <a:pt x="60" y="98"/>
                        </a:cubicBezTo>
                        <a:cubicBezTo>
                          <a:pt x="54" y="61"/>
                          <a:pt x="27" y="30"/>
                          <a:pt x="0" y="0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 type="stealth" w="sm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10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0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021" y="3281"/>
                    <a:ext cx="284" cy="26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0" tIns="0" rIns="0" bIns="0" numCol="1" anchor="t" anchorCtr="0" compatLnSpc="1">
                    <a:prstTxWarp prst="textNoShape">
                      <a:avLst/>
                    </a:prstTxWarp>
                  </a:bodyPr>
                  <a:lstStyle>
                    <a:lvl1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228600" algn="l"/>
                      </a:tabLs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228600" algn="l"/>
                      </a:tabLs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228600" algn="l"/>
                      </a:tabLs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228600" algn="l"/>
                      </a:tabLs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228600" algn="l"/>
                      </a:tabLs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228600" algn="l"/>
                      </a:tabLs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228600" algn="l"/>
                      </a:tabLs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228600" algn="l"/>
                      </a:tabLs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228600" algn="l"/>
                      </a:tabLs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marL="0" marR="0" lvl="0" indent="0" algn="ctr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>
                        <a:tab pos="228600" algn="l"/>
                      </a:tabLst>
                    </a:pPr>
                    <a:r>
                      <a:rPr kumimoji="0" lang="en-US" altLang="en-US" sz="11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a:t>x</a:t>
                    </a:r>
                    <a:endParaRPr kumimoji="0" lang="en-US" altLang="en-US" sz="1100" b="0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1" name="Text Box 1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211" y="1009"/>
                    <a:ext cx="284" cy="26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0" tIns="0" rIns="0" bIns="0" numCol="1" anchor="t" anchorCtr="0" compatLnSpc="1">
                    <a:prstTxWarp prst="textNoShape">
                      <a:avLst/>
                    </a:prstTxWarp>
                  </a:bodyPr>
                  <a:lstStyle>
                    <a:lvl1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228600" algn="l"/>
                      </a:tabLs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228600" algn="l"/>
                      </a:tabLs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228600" algn="l"/>
                      </a:tabLs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228600" algn="l"/>
                      </a:tabLs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228600" algn="l"/>
                      </a:tabLs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228600" algn="l"/>
                      </a:tabLs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228600" algn="l"/>
                      </a:tabLs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228600" algn="l"/>
                      </a:tabLs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228600" algn="l"/>
                      </a:tabLs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marL="0" marR="0" lvl="0" indent="0" algn="ctr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>
                        <a:tab pos="228600" algn="l"/>
                      </a:tabLst>
                    </a:pPr>
                    <a:r>
                      <a:rPr kumimoji="0" lang="en-US" altLang="en-US" sz="11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a:t>y</a:t>
                    </a:r>
                    <a:endParaRPr kumimoji="0" lang="en-US" altLang="en-US" sz="1100" b="0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2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914" y="2043"/>
                    <a:ext cx="270" cy="26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0" tIns="0" rIns="0" bIns="0" numCol="1" anchor="t" anchorCtr="0" compatLnSpc="1">
                    <a:prstTxWarp prst="textNoShape">
                      <a:avLst/>
                    </a:prstTxWarp>
                  </a:bodyPr>
                  <a:lstStyle>
                    <a:lvl1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228600" algn="l"/>
                      </a:tabLs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228600" algn="l"/>
                      </a:tabLs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228600" algn="l"/>
                      </a:tabLs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228600" algn="l"/>
                      </a:tabLs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228600" algn="l"/>
                      </a:tabLs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228600" algn="l"/>
                      </a:tabLs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228600" algn="l"/>
                      </a:tabLs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228600" algn="l"/>
                      </a:tabLs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228600" algn="l"/>
                      </a:tabLs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marL="0" marR="0" lvl="0" indent="0" algn="ctr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>
                        <a:tab pos="228600" algn="l"/>
                      </a:tabLst>
                    </a:pPr>
                    <a:r>
                      <a:rPr kumimoji="0" lang="en-US" altLang="en-US" sz="11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a:t>k</a:t>
                    </a:r>
                    <a:endParaRPr kumimoji="0" lang="en-US" altLang="en-US" sz="1100" b="0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graphicFrame>
                <p:nvGraphicFramePr>
                  <p:cNvPr id="23" name="Object 22"/>
                  <p:cNvGraphicFramePr>
                    <a:graphicFrameLocks noChangeAspect="1"/>
                  </p:cNvGraphicFramePr>
                  <p:nvPr/>
                </p:nvGraphicFramePr>
                <p:xfrm>
                  <a:off x="5518" y="2112"/>
                  <a:ext cx="240" cy="278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8975" name="Equation" r:id="rId3" imgW="152202" imgH="177569" progId="Equation.DSMT4">
                          <p:embed/>
                        </p:oleObj>
                      </mc:Choice>
                      <mc:Fallback>
                        <p:oleObj name="Equation" r:id="rId3" imgW="152202" imgH="177569" progId="Equation.DSMT4">
                          <p:embed/>
                          <p:pic>
                            <p:nvPicPr>
                              <p:cNvPr id="0" name="Object 9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4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5518" y="2112"/>
                                <a:ext cx="240" cy="278"/>
                              </a:xfrm>
                              <a:prstGeom prst="rect">
                                <a:avLst/>
                              </a:prstGeom>
                              <a:noFill/>
                              <a:extLst>
                                <a:ext uri="{909E8E84-426E-40DD-AFC4-6F175D3DCCD1}">
                                  <a14:hiddenFill xmlns:a14="http://schemas.microsoft.com/office/drawing/2010/main">
                                    <a:solidFill>
                                      <a:srgbClr val="FFFFFF"/>
                                    </a:solidFill>
                                  </a14:hiddenFill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graphicFrame>
                <p:nvGraphicFramePr>
                  <p:cNvPr id="24" name="Object 23"/>
                  <p:cNvGraphicFramePr>
                    <a:graphicFrameLocks noChangeAspect="1"/>
                  </p:cNvGraphicFramePr>
                  <p:nvPr/>
                </p:nvGraphicFramePr>
                <p:xfrm>
                  <a:off x="5023" y="1909"/>
                  <a:ext cx="240" cy="299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8976" name="Equation" r:id="rId5" imgW="152334" imgH="190417" progId="Equation.DSMT4">
                          <p:embed/>
                        </p:oleObj>
                      </mc:Choice>
                      <mc:Fallback>
                        <p:oleObj name="Equation" r:id="rId5" imgW="152334" imgH="190417" progId="Equation.DSMT4">
                          <p:embed/>
                          <p:pic>
                            <p:nvPicPr>
                              <p:cNvPr id="0" name="Object 8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6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5023" y="1909"/>
                                <a:ext cx="240" cy="299"/>
                              </a:xfrm>
                              <a:prstGeom prst="rect">
                                <a:avLst/>
                              </a:prstGeom>
                              <a:noFill/>
                              <a:extLst>
                                <a:ext uri="{909E8E84-426E-40DD-AFC4-6F175D3DCCD1}">
                                  <a14:hiddenFill xmlns:a14="http://schemas.microsoft.com/office/drawing/2010/main">
                                    <a:solidFill>
                                      <a:srgbClr val="FFFFFF"/>
                                    </a:solidFill>
                                  </a14:hiddenFill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graphicFrame>
                <p:nvGraphicFramePr>
                  <p:cNvPr id="25" name="Object 24"/>
                  <p:cNvGraphicFramePr>
                    <a:graphicFrameLocks noChangeAspect="1"/>
                  </p:cNvGraphicFramePr>
                  <p:nvPr/>
                </p:nvGraphicFramePr>
                <p:xfrm>
                  <a:off x="6936" y="1347"/>
                  <a:ext cx="260" cy="278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8977" name="Equation" r:id="rId7" imgW="164814" imgH="177492" progId="Equation.DSMT4">
                          <p:embed/>
                        </p:oleObj>
                      </mc:Choice>
                      <mc:Fallback>
                        <p:oleObj name="Equation" r:id="rId7" imgW="164814" imgH="177492" progId="Equation.DSMT4">
                          <p:embed/>
                          <p:pic>
                            <p:nvPicPr>
                              <p:cNvPr id="0" name="Object 7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8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6936" y="1347"/>
                                <a:ext cx="260" cy="278"/>
                              </a:xfrm>
                              <a:prstGeom prst="rect">
                                <a:avLst/>
                              </a:prstGeom>
                              <a:noFill/>
                              <a:extLst>
                                <a:ext uri="{909E8E84-426E-40DD-AFC4-6F175D3DCCD1}">
                                  <a14:hiddenFill xmlns:a14="http://schemas.microsoft.com/office/drawing/2010/main">
                                    <a:solidFill>
                                      <a:srgbClr val="FFFFFF"/>
                                    </a:solidFill>
                                  </a14:hiddenFill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graphicFrame>
                <p:nvGraphicFramePr>
                  <p:cNvPr id="26" name="Object 25"/>
                  <p:cNvGraphicFramePr>
                    <a:graphicFrameLocks noChangeAspect="1"/>
                  </p:cNvGraphicFramePr>
                  <p:nvPr/>
                </p:nvGraphicFramePr>
                <p:xfrm>
                  <a:off x="6410" y="1160"/>
                  <a:ext cx="240" cy="299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8978" name="Equation" r:id="rId9" imgW="152334" imgH="190417" progId="Equation.DSMT4">
                          <p:embed/>
                        </p:oleObj>
                      </mc:Choice>
                      <mc:Fallback>
                        <p:oleObj name="Equation" r:id="rId9" imgW="152334" imgH="190417" progId="Equation.DSMT4">
                          <p:embed/>
                          <p:pic>
                            <p:nvPicPr>
                              <p:cNvPr id="0" name="Object 6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10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6410" y="1160"/>
                                <a:ext cx="240" cy="299"/>
                              </a:xfrm>
                              <a:prstGeom prst="rect">
                                <a:avLst/>
                              </a:prstGeom>
                              <a:noFill/>
                              <a:extLst>
                                <a:ext uri="{909E8E84-426E-40DD-AFC4-6F175D3DCCD1}">
                                  <a14:hiddenFill xmlns:a14="http://schemas.microsoft.com/office/drawing/2010/main">
                                    <a:solidFill>
                                      <a:srgbClr val="FFFFFF"/>
                                    </a:solidFill>
                                  </a14:hiddenFill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graphicFrame>
                <p:nvGraphicFramePr>
                  <p:cNvPr id="27" name="Object 26"/>
                  <p:cNvGraphicFramePr>
                    <a:graphicFrameLocks noChangeAspect="1"/>
                  </p:cNvGraphicFramePr>
                  <p:nvPr/>
                </p:nvGraphicFramePr>
                <p:xfrm>
                  <a:off x="4303" y="2921"/>
                  <a:ext cx="320" cy="299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8979" name="Equation" r:id="rId11" imgW="203112" imgH="190417" progId="Equation.DSMT4">
                          <p:embed/>
                        </p:oleObj>
                      </mc:Choice>
                      <mc:Fallback>
                        <p:oleObj name="Equation" r:id="rId11" imgW="203112" imgH="190417" progId="Equation.DSMT4">
                          <p:embed/>
                          <p:pic>
                            <p:nvPicPr>
                              <p:cNvPr id="0" name="Object 5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12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4303" y="2921"/>
                                <a:ext cx="320" cy="299"/>
                              </a:xfrm>
                              <a:prstGeom prst="rect">
                                <a:avLst/>
                              </a:prstGeom>
                              <a:noFill/>
                              <a:extLst>
                                <a:ext uri="{909E8E84-426E-40DD-AFC4-6F175D3DCCD1}">
                                  <a14:hiddenFill xmlns:a14="http://schemas.microsoft.com/office/drawing/2010/main">
                                    <a:solidFill>
                                      <a:srgbClr val="FFFFFF"/>
                                    </a:solidFill>
                                  </a14:hiddenFill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graphicFrame>
                <p:nvGraphicFramePr>
                  <p:cNvPr id="28" name="Object 27"/>
                  <p:cNvGraphicFramePr>
                    <a:graphicFrameLocks noChangeAspect="1"/>
                  </p:cNvGraphicFramePr>
                  <p:nvPr/>
                </p:nvGraphicFramePr>
                <p:xfrm>
                  <a:off x="7444" y="1402"/>
                  <a:ext cx="320" cy="299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8980" name="Equation" r:id="rId13" imgW="203112" imgH="190417" progId="Equation.DSMT4">
                          <p:embed/>
                        </p:oleObj>
                      </mc:Choice>
                      <mc:Fallback>
                        <p:oleObj name="Equation" r:id="rId13" imgW="203112" imgH="190417" progId="Equation.DSMT4">
                          <p:embed/>
                          <p:pic>
                            <p:nvPicPr>
                              <p:cNvPr id="0" name="Object 4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14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7444" y="1402"/>
                                <a:ext cx="320" cy="299"/>
                              </a:xfrm>
                              <a:prstGeom prst="rect">
                                <a:avLst/>
                              </a:prstGeom>
                              <a:noFill/>
                              <a:extLst>
                                <a:ext uri="{909E8E84-426E-40DD-AFC4-6F175D3DCCD1}">
                                  <a14:hiddenFill xmlns:a14="http://schemas.microsoft.com/office/drawing/2010/main">
                                    <a:solidFill>
                                      <a:srgbClr val="FFFFFF"/>
                                    </a:solidFill>
                                  </a14:hiddenFill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p:grpSp>
          </p:grpSp>
        </p:grpSp>
        <p:sp>
          <p:nvSpPr>
            <p:cNvPr id="29" name="Oval 28"/>
            <p:cNvSpPr/>
            <p:nvPr/>
          </p:nvSpPr>
          <p:spPr>
            <a:xfrm>
              <a:off x="3380086" y="1114670"/>
              <a:ext cx="176015" cy="17601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Oval 29"/>
            <p:cNvSpPr/>
            <p:nvPr/>
          </p:nvSpPr>
          <p:spPr>
            <a:xfrm>
              <a:off x="2501112" y="1585710"/>
              <a:ext cx="176015" cy="17601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109718" y="200150"/>
            <a:ext cx="894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1.14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09717" y="2418339"/>
            <a:ext cx="894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1.15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09717" y="4165117"/>
            <a:ext cx="894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1.16</a:t>
            </a:r>
          </a:p>
        </p:txBody>
      </p:sp>
      <p:grpSp>
        <p:nvGrpSpPr>
          <p:cNvPr id="52" name="Group 51"/>
          <p:cNvGrpSpPr/>
          <p:nvPr/>
        </p:nvGrpSpPr>
        <p:grpSpPr>
          <a:xfrm>
            <a:off x="2146027" y="2549348"/>
            <a:ext cx="2344420" cy="1590217"/>
            <a:chOff x="2146027" y="2549348"/>
            <a:chExt cx="2344420" cy="1590217"/>
          </a:xfrm>
        </p:grpSpPr>
        <p:grpSp>
          <p:nvGrpSpPr>
            <p:cNvPr id="35" name="Group 34"/>
            <p:cNvGrpSpPr>
              <a:grpSpLocks/>
            </p:cNvGrpSpPr>
            <p:nvPr/>
          </p:nvGrpSpPr>
          <p:grpSpPr bwMode="auto">
            <a:xfrm>
              <a:off x="2146027" y="2553335"/>
              <a:ext cx="2344420" cy="1586230"/>
              <a:chOff x="4648" y="1474"/>
              <a:chExt cx="3692" cy="2498"/>
            </a:xfrm>
          </p:grpSpPr>
          <p:sp>
            <p:nvSpPr>
              <p:cNvPr id="36" name="Rectangle 35" descr="Light upward diagonal"/>
              <p:cNvSpPr>
                <a:spLocks noChangeArrowheads="1"/>
              </p:cNvSpPr>
              <p:nvPr/>
            </p:nvSpPr>
            <p:spPr bwMode="auto">
              <a:xfrm>
                <a:off x="7010" y="3714"/>
                <a:ext cx="547" cy="194"/>
              </a:xfrm>
              <a:prstGeom prst="rect">
                <a:avLst/>
              </a:prstGeom>
              <a:pattFill prst="lt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7" name="Rectangle 36" descr="Light upward diagonal"/>
              <p:cNvSpPr>
                <a:spLocks noChangeArrowheads="1"/>
              </p:cNvSpPr>
              <p:nvPr/>
            </p:nvSpPr>
            <p:spPr bwMode="auto">
              <a:xfrm>
                <a:off x="4648" y="3714"/>
                <a:ext cx="547" cy="194"/>
              </a:xfrm>
              <a:prstGeom prst="rect">
                <a:avLst/>
              </a:prstGeom>
              <a:pattFill prst="lt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38" name="Line 2128"/>
              <p:cNvCxnSpPr/>
              <p:nvPr/>
            </p:nvCxnSpPr>
            <p:spPr bwMode="auto">
              <a:xfrm>
                <a:off x="7353" y="1700"/>
                <a:ext cx="399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9" name="Text Box 2129"/>
              <p:cNvSpPr txBox="1">
                <a:spLocks noChangeArrowheads="1"/>
              </p:cNvSpPr>
              <p:nvPr/>
            </p:nvSpPr>
            <p:spPr bwMode="auto">
              <a:xfrm>
                <a:off x="7729" y="1579"/>
                <a:ext cx="533" cy="2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50 N</a:t>
                </a:r>
              </a:p>
            </p:txBody>
          </p:sp>
          <p:cxnSp>
            <p:nvCxnSpPr>
              <p:cNvPr id="40" name="Line 2130"/>
              <p:cNvCxnSpPr/>
              <p:nvPr/>
            </p:nvCxnSpPr>
            <p:spPr bwMode="auto">
              <a:xfrm flipV="1">
                <a:off x="4919" y="1711"/>
                <a:ext cx="2324" cy="1995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oval" w="med" len="med"/>
                <a:tailEnd type="oval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1" name="Line 2131"/>
              <p:cNvCxnSpPr/>
              <p:nvPr/>
            </p:nvCxnSpPr>
            <p:spPr bwMode="auto">
              <a:xfrm>
                <a:off x="7246" y="1711"/>
                <a:ext cx="51" cy="1995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 type="oval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2" name="Text Box 2132"/>
              <p:cNvSpPr txBox="1">
                <a:spLocks noChangeArrowheads="1"/>
              </p:cNvSpPr>
              <p:nvPr/>
            </p:nvSpPr>
            <p:spPr bwMode="auto">
              <a:xfrm>
                <a:off x="7327" y="2569"/>
                <a:ext cx="495" cy="2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8 cm</a:t>
                </a:r>
              </a:p>
            </p:txBody>
          </p:sp>
          <p:sp>
            <p:nvSpPr>
              <p:cNvPr id="43" name="Text Box 2133"/>
              <p:cNvSpPr txBox="1">
                <a:spLocks noChangeArrowheads="1"/>
              </p:cNvSpPr>
              <p:nvPr/>
            </p:nvSpPr>
            <p:spPr bwMode="auto">
              <a:xfrm>
                <a:off x="5865" y="3709"/>
                <a:ext cx="570" cy="2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12 cm</a:t>
                </a:r>
              </a:p>
            </p:txBody>
          </p:sp>
          <p:sp>
            <p:nvSpPr>
              <p:cNvPr id="44" name="Text Box 2134"/>
              <p:cNvSpPr txBox="1">
                <a:spLocks noChangeArrowheads="1"/>
              </p:cNvSpPr>
              <p:nvPr/>
            </p:nvSpPr>
            <p:spPr bwMode="auto">
              <a:xfrm>
                <a:off x="5040" y="2239"/>
                <a:ext cx="1080" cy="2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Element 1</a:t>
                </a:r>
              </a:p>
            </p:txBody>
          </p:sp>
          <p:sp>
            <p:nvSpPr>
              <p:cNvPr id="45" name="Text Box 2135"/>
              <p:cNvSpPr txBox="1">
                <a:spLocks noChangeArrowheads="1"/>
              </p:cNvSpPr>
              <p:nvPr/>
            </p:nvSpPr>
            <p:spPr bwMode="auto">
              <a:xfrm>
                <a:off x="7260" y="2876"/>
                <a:ext cx="1080" cy="2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Element 2</a:t>
                </a:r>
              </a:p>
            </p:txBody>
          </p:sp>
          <p:sp>
            <p:nvSpPr>
              <p:cNvPr id="46" name="Text Box 2136"/>
              <p:cNvSpPr txBox="1">
                <a:spLocks noChangeArrowheads="1"/>
              </p:cNvSpPr>
              <p:nvPr/>
            </p:nvSpPr>
            <p:spPr bwMode="auto">
              <a:xfrm>
                <a:off x="4718" y="3364"/>
                <a:ext cx="330" cy="2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</a:p>
            </p:txBody>
          </p:sp>
          <p:sp>
            <p:nvSpPr>
              <p:cNvPr id="47" name="Text Box 2137"/>
              <p:cNvSpPr txBox="1">
                <a:spLocks noChangeArrowheads="1"/>
              </p:cNvSpPr>
              <p:nvPr/>
            </p:nvSpPr>
            <p:spPr bwMode="auto">
              <a:xfrm>
                <a:off x="6833" y="1474"/>
                <a:ext cx="330" cy="2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</a:p>
            </p:txBody>
          </p:sp>
          <p:sp>
            <p:nvSpPr>
              <p:cNvPr id="48" name="Text Box 2138"/>
              <p:cNvSpPr txBox="1">
                <a:spLocks noChangeArrowheads="1"/>
              </p:cNvSpPr>
              <p:nvPr/>
            </p:nvSpPr>
            <p:spPr bwMode="auto">
              <a:xfrm>
                <a:off x="7336" y="3461"/>
                <a:ext cx="330" cy="2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</a:p>
            </p:txBody>
          </p:sp>
        </p:grpSp>
        <p:sp>
          <p:nvSpPr>
            <p:cNvPr id="49" name="Oval 48"/>
            <p:cNvSpPr/>
            <p:nvPr/>
          </p:nvSpPr>
          <p:spPr>
            <a:xfrm>
              <a:off x="2200576" y="3741658"/>
              <a:ext cx="176015" cy="17601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0" name="Oval 49"/>
            <p:cNvSpPr/>
            <p:nvPr/>
          </p:nvSpPr>
          <p:spPr>
            <a:xfrm>
              <a:off x="3544118" y="2549348"/>
              <a:ext cx="176015" cy="17601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1" name="Oval 50"/>
            <p:cNvSpPr/>
            <p:nvPr/>
          </p:nvSpPr>
          <p:spPr>
            <a:xfrm>
              <a:off x="3859137" y="3804205"/>
              <a:ext cx="176015" cy="17601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1737433" y="4574313"/>
            <a:ext cx="3400425" cy="1651000"/>
            <a:chOff x="1737433" y="4574313"/>
            <a:chExt cx="3400425" cy="1651000"/>
          </a:xfrm>
        </p:grpSpPr>
        <p:sp>
          <p:nvSpPr>
            <p:cNvPr id="55" name="Line 64"/>
            <p:cNvSpPr>
              <a:spLocks noChangeShapeType="1"/>
            </p:cNvSpPr>
            <p:nvPr/>
          </p:nvSpPr>
          <p:spPr bwMode="auto">
            <a:xfrm flipV="1">
              <a:off x="2461468" y="5187324"/>
              <a:ext cx="894247" cy="47135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6" name="Text Box 63"/>
            <p:cNvSpPr txBox="1">
              <a:spLocks noChangeArrowheads="1"/>
            </p:cNvSpPr>
            <p:nvPr/>
          </p:nvSpPr>
          <p:spPr bwMode="auto">
            <a:xfrm>
              <a:off x="2383984" y="5703777"/>
              <a:ext cx="252142" cy="1670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r>
                <a:rPr kumimoji="0" lang="en-US" altLang="en-US" sz="1100" b="0" i="0" u="none" strike="noStrike" cap="none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kumimoji="0" lang="en-US" altLang="en-US" sz="11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7" name="Line 62"/>
            <p:cNvSpPr>
              <a:spLocks noChangeShapeType="1"/>
            </p:cNvSpPr>
            <p:nvPr/>
          </p:nvSpPr>
          <p:spPr bwMode="auto">
            <a:xfrm>
              <a:off x="1737433" y="6225313"/>
              <a:ext cx="257223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8" name="Line 61"/>
            <p:cNvSpPr>
              <a:spLocks noChangeShapeType="1"/>
            </p:cNvSpPr>
            <p:nvPr/>
          </p:nvSpPr>
          <p:spPr bwMode="auto">
            <a:xfrm flipV="1">
              <a:off x="1737433" y="4595911"/>
              <a:ext cx="0" cy="162940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9" name="Line 60"/>
            <p:cNvSpPr>
              <a:spLocks noChangeShapeType="1"/>
            </p:cNvSpPr>
            <p:nvPr/>
          </p:nvSpPr>
          <p:spPr bwMode="auto">
            <a:xfrm flipV="1">
              <a:off x="2009264" y="5725376"/>
              <a:ext cx="328356" cy="15690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0" name="Line 59"/>
            <p:cNvSpPr>
              <a:spLocks noChangeShapeType="1"/>
            </p:cNvSpPr>
            <p:nvPr/>
          </p:nvSpPr>
          <p:spPr bwMode="auto">
            <a:xfrm flipV="1">
              <a:off x="3514495" y="4958636"/>
              <a:ext cx="328356" cy="15690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1" name="Line 58"/>
            <p:cNvSpPr>
              <a:spLocks noChangeShapeType="1"/>
            </p:cNvSpPr>
            <p:nvPr/>
          </p:nvSpPr>
          <p:spPr bwMode="auto">
            <a:xfrm flipV="1">
              <a:off x="2418915" y="5425540"/>
              <a:ext cx="318830" cy="16643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2" name="Line 57"/>
            <p:cNvSpPr>
              <a:spLocks noChangeShapeType="1"/>
            </p:cNvSpPr>
            <p:nvPr/>
          </p:nvSpPr>
          <p:spPr bwMode="auto">
            <a:xfrm rot="16200000" flipV="1">
              <a:off x="2171823" y="5349328"/>
              <a:ext cx="318893" cy="16640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3" name="Line 56"/>
            <p:cNvSpPr>
              <a:spLocks noChangeShapeType="1"/>
            </p:cNvSpPr>
            <p:nvPr/>
          </p:nvSpPr>
          <p:spPr bwMode="auto">
            <a:xfrm flipV="1">
              <a:off x="3323959" y="4958636"/>
              <a:ext cx="318830" cy="16643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4" name="Line 55"/>
            <p:cNvSpPr>
              <a:spLocks noChangeShapeType="1"/>
            </p:cNvSpPr>
            <p:nvPr/>
          </p:nvSpPr>
          <p:spPr bwMode="auto">
            <a:xfrm rot="16200000" flipV="1">
              <a:off x="3076867" y="4882423"/>
              <a:ext cx="318893" cy="16640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5" name="Line 54"/>
            <p:cNvSpPr>
              <a:spLocks noChangeShapeType="1"/>
            </p:cNvSpPr>
            <p:nvPr/>
          </p:nvSpPr>
          <p:spPr bwMode="auto">
            <a:xfrm>
              <a:off x="2755528" y="5539249"/>
              <a:ext cx="52397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6" name="Text Box 53"/>
            <p:cNvSpPr txBox="1">
              <a:spLocks noChangeArrowheads="1"/>
            </p:cNvSpPr>
            <p:nvPr/>
          </p:nvSpPr>
          <p:spPr bwMode="auto">
            <a:xfrm>
              <a:off x="3269974" y="5222897"/>
              <a:ext cx="252142" cy="1670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r>
                <a:rPr kumimoji="0" lang="en-US" altLang="en-US" sz="1100" b="0" i="0" u="none" strike="noStrike" cap="none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kumimoji="0" lang="en-US" altLang="en-US" sz="11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7" name="Text Box 52"/>
            <p:cNvSpPr txBox="1">
              <a:spLocks noChangeArrowheads="1"/>
            </p:cNvSpPr>
            <p:nvPr/>
          </p:nvSpPr>
          <p:spPr bwMode="auto">
            <a:xfrm>
              <a:off x="3066736" y="5346135"/>
              <a:ext cx="180374" cy="1670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r>
                <a:rPr kumimoji="0" lang="en-US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kumimoji="0" lang="pt-BR" altLang="en-US" sz="1100" b="0" i="0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kumimoji="0" lang="pt-BR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8" name="Freeform 51"/>
            <p:cNvSpPr>
              <a:spLocks/>
            </p:cNvSpPr>
            <p:nvPr/>
          </p:nvSpPr>
          <p:spPr bwMode="auto">
            <a:xfrm>
              <a:off x="2985441" y="5396319"/>
              <a:ext cx="41918" cy="142930"/>
            </a:xfrm>
            <a:custGeom>
              <a:avLst/>
              <a:gdLst>
                <a:gd name="T0" fmla="*/ 38 w 66"/>
                <a:gd name="T1" fmla="*/ 225 h 225"/>
                <a:gd name="T2" fmla="*/ 60 w 66"/>
                <a:gd name="T3" fmla="*/ 98 h 225"/>
                <a:gd name="T4" fmla="*/ 0 w 66"/>
                <a:gd name="T5" fmla="*/ 0 h 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6" h="225">
                  <a:moveTo>
                    <a:pt x="38" y="225"/>
                  </a:moveTo>
                  <a:cubicBezTo>
                    <a:pt x="52" y="180"/>
                    <a:pt x="66" y="135"/>
                    <a:pt x="60" y="98"/>
                  </a:cubicBezTo>
                  <a:cubicBezTo>
                    <a:pt x="54" y="61"/>
                    <a:pt x="27" y="30"/>
                    <a:pt x="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9" name="Text Box 50"/>
            <p:cNvSpPr txBox="1">
              <a:spLocks noChangeArrowheads="1"/>
            </p:cNvSpPr>
            <p:nvPr/>
          </p:nvSpPr>
          <p:spPr bwMode="auto">
            <a:xfrm>
              <a:off x="4185815" y="6017588"/>
              <a:ext cx="180374" cy="1670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Text Box 49"/>
            <p:cNvSpPr txBox="1">
              <a:spLocks noChangeArrowheads="1"/>
            </p:cNvSpPr>
            <p:nvPr/>
          </p:nvSpPr>
          <p:spPr bwMode="auto">
            <a:xfrm>
              <a:off x="1766013" y="4574313"/>
              <a:ext cx="180374" cy="1670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Text Box 48"/>
            <p:cNvSpPr txBox="1">
              <a:spLocks noChangeArrowheads="1"/>
            </p:cNvSpPr>
            <p:nvPr/>
          </p:nvSpPr>
          <p:spPr bwMode="auto">
            <a:xfrm>
              <a:off x="2812689" y="5231156"/>
              <a:ext cx="206413" cy="1670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r>
                <a:rPr kumimoji="0" lang="en-US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k</a:t>
              </a:r>
              <a:r>
                <a:rPr kumimoji="0" lang="en-US" altLang="en-US" sz="1100" b="0" u="none" strike="noStrike" cap="none" normalizeH="0" baseline="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(1)</a:t>
              </a:r>
              <a:endParaRPr kumimoji="0" lang="en-US" altLang="en-US" sz="11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2" name="Text Box 47"/>
            <p:cNvSpPr txBox="1">
              <a:spLocks noChangeArrowheads="1"/>
            </p:cNvSpPr>
            <p:nvPr/>
          </p:nvSpPr>
          <p:spPr bwMode="auto">
            <a:xfrm>
              <a:off x="3657397" y="5260377"/>
              <a:ext cx="1480461" cy="767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r>
                <a:rPr kumimoji="0" lang="en-US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kumimoji="0" lang="pt-BR" altLang="en-US" sz="1100" b="0" i="0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kumimoji="0" lang="pt-BR" altLang="en-US" sz="1100" b="0" i="1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pt-BR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= tan</a:t>
              </a:r>
              <a:r>
                <a:rPr kumimoji="0" lang="pt-BR" altLang="en-US" sz="1100" b="0" i="0" u="none" strike="noStrike" cap="none" normalizeH="0" baseline="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–1</a:t>
              </a:r>
              <a:r>
                <a:rPr kumimoji="0" lang="pt-BR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(8/12) = 33.7</a:t>
              </a:r>
              <a:r>
                <a:rPr kumimoji="0" lang="pt-BR" altLang="en-US" sz="1100" b="0" i="0" u="none" strike="noStrike" cap="none" normalizeH="0" baseline="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  <a:endParaRPr kumimoji="0" lang="pt-BR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r>
                <a:rPr kumimoji="0" lang="pt-BR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E</a:t>
              </a:r>
              <a:r>
                <a:rPr kumimoji="0" lang="pt-BR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= 30 x 10</a:t>
              </a:r>
              <a:r>
                <a:rPr kumimoji="0" lang="pt-BR" altLang="en-US" sz="1100" b="0" i="0" u="none" strike="noStrike" cap="none" normalizeH="0" baseline="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  <a:r>
                <a:rPr kumimoji="0" lang="pt-BR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N/cm</a:t>
              </a:r>
              <a:r>
                <a:rPr kumimoji="0" lang="pt-BR" altLang="en-US" sz="1100" b="0" i="0" u="none" strike="noStrike" cap="none" normalizeH="0" baseline="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kumimoji="0" lang="pt-BR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r>
                <a:rPr kumimoji="0" lang="es-ES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kumimoji="0" lang="es-E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= </a:t>
              </a:r>
              <a:r>
                <a:rPr kumimoji="0" lang="es-ES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kumimoji="0" lang="es-ES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kumimoji="0" lang="es-ES" altLang="en-US" sz="1100" b="0" i="0" u="none" strike="noStrike" cap="none" normalizeH="0" baseline="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kumimoji="0" lang="es-E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= 0.049 cm</a:t>
              </a:r>
              <a:r>
                <a:rPr kumimoji="0" lang="es-ES" altLang="en-US" sz="1100" b="0" i="0" u="none" strike="noStrike" cap="none" normalizeH="0" baseline="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kumimoji="0" lang="es-E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r>
                <a:rPr kumimoji="0" lang="es-ES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r>
                <a:rPr kumimoji="0" lang="es-E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= 14.4 cm</a:t>
              </a:r>
              <a:endParaRPr kumimoji="0" lang="es-E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73" name="Object 7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36124156"/>
                </p:ext>
              </p:extLst>
            </p:nvPr>
          </p:nvGraphicFramePr>
          <p:xfrm>
            <a:off x="2290621" y="5175254"/>
            <a:ext cx="154334" cy="1886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981" name="Equation" r:id="rId15" imgW="152334" imgH="190417" progId="Equation.DSMT4">
                    <p:embed/>
                  </p:oleObj>
                </mc:Choice>
                <mc:Fallback>
                  <p:oleObj name="Equation" r:id="rId15" imgW="152334" imgH="190417" progId="Equation.DSMT4">
                    <p:embed/>
                    <p:pic>
                      <p:nvPicPr>
                        <p:cNvPr id="0" name="Object 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90621" y="5175254"/>
                          <a:ext cx="154334" cy="18866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4" name="Object 7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42078305"/>
                </p:ext>
              </p:extLst>
            </p:nvPr>
          </p:nvGraphicFramePr>
          <p:xfrm>
            <a:off x="2618978" y="5262918"/>
            <a:ext cx="154334" cy="17532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982" name="Equation" r:id="rId17" imgW="152202" imgH="177569" progId="Equation.DSMT4">
                    <p:embed/>
                  </p:oleObj>
                </mc:Choice>
                <mc:Fallback>
                  <p:oleObj name="Equation" r:id="rId17" imgW="152202" imgH="177569" progId="Equation.DSMT4">
                    <p:embed/>
                    <p:pic>
                      <p:nvPicPr>
                        <p:cNvPr id="0" name="Object 4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18978" y="5262918"/>
                          <a:ext cx="154334" cy="17532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5" name="Object 7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98280368"/>
                </p:ext>
              </p:extLst>
            </p:nvPr>
          </p:nvGraphicFramePr>
          <p:xfrm>
            <a:off x="3193760" y="4721690"/>
            <a:ext cx="154334" cy="1886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983" name="Equation" r:id="rId19" imgW="152334" imgH="190417" progId="Equation.DSMT4">
                    <p:embed/>
                  </p:oleObj>
                </mc:Choice>
                <mc:Fallback>
                  <p:oleObj name="Equation" r:id="rId19" imgW="152334" imgH="190417" progId="Equation.DSMT4">
                    <p:embed/>
                    <p:pic>
                      <p:nvPicPr>
                        <p:cNvPr id="0" name="Object 4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93760" y="4721690"/>
                          <a:ext cx="154334" cy="18866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6" name="Object 7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87185573"/>
                </p:ext>
              </p:extLst>
            </p:nvPr>
          </p:nvGraphicFramePr>
          <p:xfrm>
            <a:off x="3512589" y="4794108"/>
            <a:ext cx="167036" cy="17532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984" name="Equation" r:id="rId21" imgW="164814" imgH="177492" progId="Equation.DSMT4">
                    <p:embed/>
                  </p:oleObj>
                </mc:Choice>
                <mc:Fallback>
                  <p:oleObj name="Equation" r:id="rId21" imgW="164814" imgH="177492" progId="Equation.DSMT4">
                    <p:embed/>
                    <p:pic>
                      <p:nvPicPr>
                        <p:cNvPr id="0" name="Object 4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12589" y="4794108"/>
                          <a:ext cx="167036" cy="17532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7" name="Object 7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13054128"/>
                </p:ext>
              </p:extLst>
            </p:nvPr>
          </p:nvGraphicFramePr>
          <p:xfrm>
            <a:off x="1870173" y="5821933"/>
            <a:ext cx="205778" cy="1886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985" name="Equation" r:id="rId23" imgW="203112" imgH="190417" progId="Equation.DSMT4">
                    <p:embed/>
                  </p:oleObj>
                </mc:Choice>
                <mc:Fallback>
                  <p:oleObj name="Equation" r:id="rId23" imgW="203112" imgH="190417" progId="Equation.DSMT4">
                    <p:embed/>
                    <p:pic>
                      <p:nvPicPr>
                        <p:cNvPr id="0" name="Object 4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70173" y="5821933"/>
                          <a:ext cx="205778" cy="18866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8" name="Object 7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99130451"/>
                </p:ext>
              </p:extLst>
            </p:nvPr>
          </p:nvGraphicFramePr>
          <p:xfrm>
            <a:off x="3813001" y="4784579"/>
            <a:ext cx="205778" cy="1886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986" name="Equation" r:id="rId25" imgW="203112" imgH="190417" progId="Equation.DSMT4">
                    <p:embed/>
                  </p:oleObj>
                </mc:Choice>
                <mc:Fallback>
                  <p:oleObj name="Equation" r:id="rId25" imgW="203112" imgH="190417" progId="Equation.DSMT4">
                    <p:embed/>
                    <p:pic>
                      <p:nvPicPr>
                        <p:cNvPr id="0" name="Object 4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13001" y="4784579"/>
                          <a:ext cx="205778" cy="18866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9" name="Oval 78"/>
            <p:cNvSpPr/>
            <p:nvPr/>
          </p:nvSpPr>
          <p:spPr>
            <a:xfrm>
              <a:off x="2419418" y="5702191"/>
              <a:ext cx="176015" cy="17601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0" name="Oval 79"/>
            <p:cNvSpPr/>
            <p:nvPr/>
          </p:nvSpPr>
          <p:spPr>
            <a:xfrm>
              <a:off x="3300419" y="5225067"/>
              <a:ext cx="176015" cy="17601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07" name="TextBox 106"/>
          <p:cNvSpPr txBox="1"/>
          <p:nvPr/>
        </p:nvSpPr>
        <p:spPr>
          <a:xfrm>
            <a:off x="109717" y="6347294"/>
            <a:ext cx="894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1.17</a:t>
            </a:r>
          </a:p>
        </p:txBody>
      </p:sp>
      <p:grpSp>
        <p:nvGrpSpPr>
          <p:cNvPr id="110" name="Group 109"/>
          <p:cNvGrpSpPr/>
          <p:nvPr/>
        </p:nvGrpSpPr>
        <p:grpSpPr>
          <a:xfrm>
            <a:off x="1752286" y="6527689"/>
            <a:ext cx="2628900" cy="1925638"/>
            <a:chOff x="1752286" y="6527689"/>
            <a:chExt cx="2628900" cy="1925638"/>
          </a:xfrm>
        </p:grpSpPr>
        <p:sp>
          <p:nvSpPr>
            <p:cNvPr id="84" name="Line 108"/>
            <p:cNvSpPr>
              <a:spLocks noChangeShapeType="1"/>
            </p:cNvSpPr>
            <p:nvPr/>
          </p:nvSpPr>
          <p:spPr bwMode="auto">
            <a:xfrm flipV="1">
              <a:off x="3367481" y="6946085"/>
              <a:ext cx="3176" cy="103297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5" name="Text Box 107"/>
            <p:cNvSpPr txBox="1">
              <a:spLocks noChangeArrowheads="1"/>
            </p:cNvSpPr>
            <p:nvPr/>
          </p:nvSpPr>
          <p:spPr bwMode="auto">
            <a:xfrm>
              <a:off x="3079757" y="7810178"/>
              <a:ext cx="252156" cy="1669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r>
                <a:rPr kumimoji="0" lang="en-US" altLang="en-US" sz="1100" b="0" i="0" u="none" strike="noStrike" cap="none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kumimoji="0" lang="en-US" altLang="en-US" sz="11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6" name="Line 106"/>
            <p:cNvSpPr>
              <a:spLocks noChangeShapeType="1"/>
            </p:cNvSpPr>
            <p:nvPr/>
          </p:nvSpPr>
          <p:spPr bwMode="auto">
            <a:xfrm>
              <a:off x="1752286" y="7983504"/>
              <a:ext cx="257237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7" name="Line 105"/>
            <p:cNvSpPr>
              <a:spLocks noChangeShapeType="1"/>
            </p:cNvSpPr>
            <p:nvPr/>
          </p:nvSpPr>
          <p:spPr bwMode="auto">
            <a:xfrm flipV="1">
              <a:off x="1752286" y="6549910"/>
              <a:ext cx="0" cy="143359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8" name="Line 104"/>
            <p:cNvSpPr>
              <a:spLocks noChangeShapeType="1"/>
            </p:cNvSpPr>
            <p:nvPr/>
          </p:nvSpPr>
          <p:spPr bwMode="auto">
            <a:xfrm>
              <a:off x="3371927" y="8031122"/>
              <a:ext cx="4446" cy="37204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9" name="Line 103"/>
            <p:cNvSpPr>
              <a:spLocks noChangeShapeType="1"/>
            </p:cNvSpPr>
            <p:nvPr/>
          </p:nvSpPr>
          <p:spPr bwMode="auto">
            <a:xfrm>
              <a:off x="3367481" y="6575306"/>
              <a:ext cx="0" cy="30030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0" name="Line 102"/>
            <p:cNvSpPr>
              <a:spLocks noChangeShapeType="1"/>
            </p:cNvSpPr>
            <p:nvPr/>
          </p:nvSpPr>
          <p:spPr bwMode="auto">
            <a:xfrm>
              <a:off x="3433537" y="8019693"/>
              <a:ext cx="4446" cy="3333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1" name="Line 101"/>
            <p:cNvSpPr>
              <a:spLocks noChangeShapeType="1"/>
            </p:cNvSpPr>
            <p:nvPr/>
          </p:nvSpPr>
          <p:spPr bwMode="auto">
            <a:xfrm rot="5400000" flipH="1" flipV="1">
              <a:off x="3591690" y="7862175"/>
              <a:ext cx="0" cy="31440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2" name="Line 100"/>
            <p:cNvSpPr>
              <a:spLocks noChangeShapeType="1"/>
            </p:cNvSpPr>
            <p:nvPr/>
          </p:nvSpPr>
          <p:spPr bwMode="auto">
            <a:xfrm>
              <a:off x="3457673" y="6941006"/>
              <a:ext cx="4446" cy="30030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3" name="Line 99"/>
            <p:cNvSpPr>
              <a:spLocks noChangeShapeType="1"/>
            </p:cNvSpPr>
            <p:nvPr/>
          </p:nvSpPr>
          <p:spPr bwMode="auto">
            <a:xfrm rot="16200000" flipH="1">
              <a:off x="3645680" y="6753634"/>
              <a:ext cx="5714" cy="38109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4" name="Text Box 98"/>
            <p:cNvSpPr txBox="1">
              <a:spLocks noChangeArrowheads="1"/>
            </p:cNvSpPr>
            <p:nvPr/>
          </p:nvSpPr>
          <p:spPr bwMode="auto">
            <a:xfrm>
              <a:off x="3099446" y="6881326"/>
              <a:ext cx="252156" cy="1669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r>
                <a:rPr kumimoji="0" lang="en-US" altLang="en-US" sz="1100" b="0" i="0" u="none" strike="noStrike" cap="none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kumimoji="0" lang="en-US" altLang="en-US" sz="11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5" name="Text Box 97"/>
            <p:cNvSpPr txBox="1">
              <a:spLocks noChangeArrowheads="1"/>
            </p:cNvSpPr>
            <p:nvPr/>
          </p:nvSpPr>
          <p:spPr bwMode="auto">
            <a:xfrm>
              <a:off x="3643773" y="7009575"/>
              <a:ext cx="180384" cy="1669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r>
                <a:rPr kumimoji="0" lang="en-US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kumimoji="0" lang="pt-BR" altLang="en-US" sz="1100" b="0" i="0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kumimoji="0" lang="pt-BR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6" name="Text Box 96"/>
            <p:cNvSpPr txBox="1">
              <a:spLocks noChangeArrowheads="1"/>
            </p:cNvSpPr>
            <p:nvPr/>
          </p:nvSpPr>
          <p:spPr bwMode="auto">
            <a:xfrm>
              <a:off x="4200802" y="7775894"/>
              <a:ext cx="180384" cy="1669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7" name="Text Box 95"/>
            <p:cNvSpPr txBox="1">
              <a:spLocks noChangeArrowheads="1"/>
            </p:cNvSpPr>
            <p:nvPr/>
          </p:nvSpPr>
          <p:spPr bwMode="auto">
            <a:xfrm>
              <a:off x="1775152" y="6535943"/>
              <a:ext cx="180384" cy="1669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Text Box 94"/>
            <p:cNvSpPr txBox="1">
              <a:spLocks noChangeArrowheads="1"/>
            </p:cNvSpPr>
            <p:nvPr/>
          </p:nvSpPr>
          <p:spPr bwMode="auto">
            <a:xfrm>
              <a:off x="3114690" y="7366386"/>
              <a:ext cx="185729" cy="1669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r>
                <a:rPr kumimoji="0" lang="en-US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k</a:t>
              </a:r>
              <a:r>
                <a:rPr kumimoji="0" lang="en-US" altLang="en-US" sz="1100" b="0" u="none" strike="noStrike" cap="none" normalizeH="0" baseline="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(2)</a:t>
              </a:r>
              <a:endParaRPr kumimoji="0" lang="en-US" altLang="en-US" sz="1100" b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Text Box 93"/>
            <p:cNvSpPr txBox="1">
              <a:spLocks noChangeArrowheads="1"/>
            </p:cNvSpPr>
            <p:nvPr/>
          </p:nvSpPr>
          <p:spPr bwMode="auto">
            <a:xfrm>
              <a:off x="1803078" y="6920963"/>
              <a:ext cx="1480543" cy="7669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28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r>
                <a:rPr kumimoji="0" lang="en-US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kumimoji="0" lang="pt-BR" altLang="en-US" sz="1100" b="0" i="0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kumimoji="0" lang="pt-BR" altLang="en-US" sz="1100" b="0" i="1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pt-BR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= –90</a:t>
              </a:r>
              <a:r>
                <a:rPr kumimoji="0" lang="pt-BR" altLang="en-US" sz="1100" b="0" i="0" u="none" strike="noStrike" cap="none" normalizeH="0" baseline="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  <a:endParaRPr kumimoji="0" lang="pt-BR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r>
                <a:rPr kumimoji="0" lang="pt-BR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E</a:t>
              </a:r>
              <a:r>
                <a:rPr kumimoji="0" lang="pt-BR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= 30 x 10</a:t>
              </a:r>
              <a:r>
                <a:rPr kumimoji="0" lang="pt-BR" altLang="en-US" sz="1100" b="0" i="0" u="none" strike="noStrike" cap="none" normalizeH="0" baseline="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  <a:r>
                <a:rPr kumimoji="0" lang="pt-BR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N/cm</a:t>
              </a:r>
              <a:r>
                <a:rPr kumimoji="0" lang="pt-BR" altLang="en-US" sz="1100" b="0" i="0" u="none" strike="noStrike" cap="none" normalizeH="0" baseline="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kumimoji="0" lang="pt-BR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r>
                <a:rPr kumimoji="0" lang="pt-BR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kumimoji="0" lang="pt-BR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= </a:t>
              </a:r>
              <a:r>
                <a:rPr kumimoji="0" lang="pt-BR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kumimoji="0" lang="pt-BR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kumimoji="0" lang="pt-BR" altLang="en-US" sz="1100" b="0" i="0" u="none" strike="noStrike" cap="none" normalizeH="0" baseline="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kumimoji="0" lang="pt-BR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= 0.049 cm</a:t>
              </a:r>
              <a:r>
                <a:rPr kumimoji="0" lang="pt-BR" altLang="en-US" sz="1100" b="0" i="0" u="none" strike="noStrike" cap="none" normalizeH="0" baseline="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kumimoji="0" lang="pt-BR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28600" algn="l"/>
                </a:tabLst>
              </a:pPr>
              <a:r>
                <a:rPr kumimoji="0" lang="pt-BR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r>
                <a:rPr kumimoji="0" lang="pt-BR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= 8 cm</a:t>
              </a:r>
              <a:endParaRPr kumimoji="0" lang="pt-BR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Freeform 92"/>
            <p:cNvSpPr>
              <a:spLocks/>
            </p:cNvSpPr>
            <p:nvPr/>
          </p:nvSpPr>
          <p:spPr bwMode="auto">
            <a:xfrm>
              <a:off x="3476728" y="6941006"/>
              <a:ext cx="150531" cy="190469"/>
            </a:xfrm>
            <a:custGeom>
              <a:avLst/>
              <a:gdLst>
                <a:gd name="T0" fmla="*/ 233 w 237"/>
                <a:gd name="T1" fmla="*/ 0 h 300"/>
                <a:gd name="T2" fmla="*/ 225 w 237"/>
                <a:gd name="T3" fmla="*/ 142 h 300"/>
                <a:gd name="T4" fmla="*/ 158 w 237"/>
                <a:gd name="T5" fmla="*/ 255 h 300"/>
                <a:gd name="T6" fmla="*/ 0 w 237"/>
                <a:gd name="T7" fmla="*/ 30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7" h="300">
                  <a:moveTo>
                    <a:pt x="233" y="0"/>
                  </a:moveTo>
                  <a:cubicBezTo>
                    <a:pt x="235" y="50"/>
                    <a:pt x="237" y="100"/>
                    <a:pt x="225" y="142"/>
                  </a:cubicBezTo>
                  <a:cubicBezTo>
                    <a:pt x="213" y="184"/>
                    <a:pt x="195" y="229"/>
                    <a:pt x="158" y="255"/>
                  </a:cubicBezTo>
                  <a:cubicBezTo>
                    <a:pt x="121" y="281"/>
                    <a:pt x="60" y="290"/>
                    <a:pt x="0" y="300"/>
                  </a:cubicBez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01" name="Object 10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96182260"/>
                </p:ext>
              </p:extLst>
            </p:nvPr>
          </p:nvGraphicFramePr>
          <p:xfrm>
            <a:off x="3408766" y="7240677"/>
            <a:ext cx="163234" cy="17586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987" name="Equation" r:id="rId27" imgW="164814" imgH="177492" progId="Equation.DSMT4">
                    <p:embed/>
                  </p:oleObj>
                </mc:Choice>
                <mc:Fallback>
                  <p:oleObj name="Equation" r:id="rId27" imgW="164814" imgH="177492" progId="Equation.DSMT4">
                    <p:embed/>
                    <p:pic>
                      <p:nvPicPr>
                        <p:cNvPr id="0" name="Object 9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08766" y="7240677"/>
                          <a:ext cx="163234" cy="17586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" name="Object 10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95260393"/>
                </p:ext>
              </p:extLst>
            </p:nvPr>
          </p:nvGraphicFramePr>
          <p:xfrm>
            <a:off x="3843846" y="6855930"/>
            <a:ext cx="150531" cy="1891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988" name="Equation" r:id="rId29" imgW="152334" imgH="190417" progId="Equation.DSMT4">
                    <p:embed/>
                  </p:oleObj>
                </mc:Choice>
                <mc:Fallback>
                  <p:oleObj name="Equation" r:id="rId29" imgW="152334" imgH="190417" progId="Equation.DSMT4">
                    <p:embed/>
                    <p:pic>
                      <p:nvPicPr>
                        <p:cNvPr id="0" name="Object 9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43846" y="6855930"/>
                          <a:ext cx="150531" cy="18919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3" name="Object 10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95187664"/>
                </p:ext>
              </p:extLst>
            </p:nvPr>
          </p:nvGraphicFramePr>
          <p:xfrm>
            <a:off x="3462754" y="8277461"/>
            <a:ext cx="163234" cy="17586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989" name="Equation" r:id="rId31" imgW="164814" imgH="177492" progId="Equation.DSMT4">
                    <p:embed/>
                  </p:oleObj>
                </mc:Choice>
                <mc:Fallback>
                  <p:oleObj name="Equation" r:id="rId31" imgW="164814" imgH="177492" progId="Equation.DSMT4">
                    <p:embed/>
                    <p:pic>
                      <p:nvPicPr>
                        <p:cNvPr id="0" name="Object 8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62754" y="8277461"/>
                          <a:ext cx="163234" cy="17586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4" name="Object 10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61923555"/>
                </p:ext>
              </p:extLst>
            </p:nvPr>
          </p:nvGraphicFramePr>
          <p:xfrm>
            <a:off x="3742222" y="7986044"/>
            <a:ext cx="150531" cy="1891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990" name="Equation" r:id="rId33" imgW="152334" imgH="190417" progId="Equation.DSMT4">
                    <p:embed/>
                  </p:oleObj>
                </mc:Choice>
                <mc:Fallback>
                  <p:oleObj name="Equation" r:id="rId33" imgW="152334" imgH="190417" progId="Equation.DSMT4">
                    <p:embed/>
                    <p:pic>
                      <p:nvPicPr>
                        <p:cNvPr id="0" name="Object 8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42222" y="7986044"/>
                          <a:ext cx="150531" cy="18919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5" name="Object 10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17440637"/>
                </p:ext>
              </p:extLst>
            </p:nvPr>
          </p:nvGraphicFramePr>
          <p:xfrm>
            <a:off x="3157881" y="8188576"/>
            <a:ext cx="200708" cy="1891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991" name="Equation" r:id="rId35" imgW="203112" imgH="190417" progId="Equation.DSMT4">
                    <p:embed/>
                  </p:oleObj>
                </mc:Choice>
                <mc:Fallback>
                  <p:oleObj name="Equation" r:id="rId35" imgW="203112" imgH="190417" progId="Equation.DSMT4">
                    <p:embed/>
                    <p:pic>
                      <p:nvPicPr>
                        <p:cNvPr id="0" name="Object 8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57881" y="8188576"/>
                          <a:ext cx="200708" cy="18919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6" name="Object 10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64755486"/>
                </p:ext>
              </p:extLst>
            </p:nvPr>
          </p:nvGraphicFramePr>
          <p:xfrm>
            <a:off x="3382090" y="6527689"/>
            <a:ext cx="200708" cy="1891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992" name="Equation" r:id="rId37" imgW="203112" imgH="190417" progId="Equation.DSMT4">
                    <p:embed/>
                  </p:oleObj>
                </mc:Choice>
                <mc:Fallback>
                  <p:oleObj name="Equation" r:id="rId37" imgW="203112" imgH="190417" progId="Equation.DSMT4">
                    <p:embed/>
                    <p:pic>
                      <p:nvPicPr>
                        <p:cNvPr id="0" name="Object 8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82090" y="6527689"/>
                          <a:ext cx="200708" cy="18919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8" name="Oval 107"/>
            <p:cNvSpPr/>
            <p:nvPr/>
          </p:nvSpPr>
          <p:spPr>
            <a:xfrm>
              <a:off x="3123544" y="6876807"/>
              <a:ext cx="176015" cy="17601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Oval 108"/>
            <p:cNvSpPr/>
            <p:nvPr/>
          </p:nvSpPr>
          <p:spPr>
            <a:xfrm>
              <a:off x="3114158" y="7793623"/>
              <a:ext cx="176015" cy="17601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56396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9718" y="200150"/>
            <a:ext cx="894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1.18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9717" y="1299144"/>
            <a:ext cx="894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1.19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717" y="3755534"/>
            <a:ext cx="894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1.20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717" y="6347294"/>
            <a:ext cx="894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1.21</a:t>
            </a:r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1763077" y="434595"/>
            <a:ext cx="3065145" cy="489329"/>
            <a:chOff x="3064" y="7875"/>
            <a:chExt cx="4827" cy="756"/>
          </a:xfrm>
        </p:grpSpPr>
        <p:cxnSp>
          <p:nvCxnSpPr>
            <p:cNvPr id="7" name="Line 2063"/>
            <p:cNvCxnSpPr/>
            <p:nvPr/>
          </p:nvCxnSpPr>
          <p:spPr bwMode="auto">
            <a:xfrm>
              <a:off x="4165" y="8265"/>
              <a:ext cx="2622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" name="Line 2064"/>
            <p:cNvCxnSpPr/>
            <p:nvPr/>
          </p:nvCxnSpPr>
          <p:spPr bwMode="auto">
            <a:xfrm>
              <a:off x="7050" y="8265"/>
              <a:ext cx="71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" name="Line 2065"/>
            <p:cNvCxnSpPr/>
            <p:nvPr/>
          </p:nvCxnSpPr>
          <p:spPr bwMode="auto">
            <a:xfrm flipH="1">
              <a:off x="3187" y="8280"/>
              <a:ext cx="71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" name="Text Box 2066"/>
            <p:cNvSpPr txBox="1">
              <a:spLocks noChangeArrowheads="1"/>
            </p:cNvSpPr>
            <p:nvPr/>
          </p:nvSpPr>
          <p:spPr bwMode="auto">
            <a:xfrm>
              <a:off x="6925" y="7875"/>
              <a:ext cx="966" cy="3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60.2 N</a:t>
              </a:r>
            </a:p>
          </p:txBody>
        </p:sp>
        <p:sp>
          <p:nvSpPr>
            <p:cNvPr id="11" name="Text Box 2067"/>
            <p:cNvSpPr txBox="1">
              <a:spLocks noChangeArrowheads="1"/>
            </p:cNvSpPr>
            <p:nvPr/>
          </p:nvSpPr>
          <p:spPr bwMode="auto">
            <a:xfrm>
              <a:off x="3064" y="7875"/>
              <a:ext cx="1074" cy="3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–60.2 N</a:t>
              </a:r>
            </a:p>
          </p:txBody>
        </p:sp>
        <p:sp>
          <p:nvSpPr>
            <p:cNvPr id="12" name="Text Box 2068"/>
            <p:cNvSpPr txBox="1">
              <a:spLocks noChangeArrowheads="1"/>
            </p:cNvSpPr>
            <p:nvPr/>
          </p:nvSpPr>
          <p:spPr bwMode="auto">
            <a:xfrm>
              <a:off x="3979" y="8257"/>
              <a:ext cx="450" cy="3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13" name="Text Box 2069"/>
            <p:cNvSpPr txBox="1">
              <a:spLocks noChangeArrowheads="1"/>
            </p:cNvSpPr>
            <p:nvPr/>
          </p:nvSpPr>
          <p:spPr bwMode="auto">
            <a:xfrm>
              <a:off x="6601" y="8257"/>
              <a:ext cx="450" cy="3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</a:t>
              </a:r>
            </a:p>
          </p:txBody>
        </p:sp>
      </p:grpSp>
      <p:sp>
        <p:nvSpPr>
          <p:cNvPr id="14" name="Oval 13"/>
          <p:cNvSpPr/>
          <p:nvPr/>
        </p:nvSpPr>
        <p:spPr>
          <a:xfrm>
            <a:off x="4038797" y="722231"/>
            <a:ext cx="176015" cy="176015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2378967" y="724094"/>
            <a:ext cx="176015" cy="176015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2480236" y="1535899"/>
            <a:ext cx="1813951" cy="1767258"/>
            <a:chOff x="2480236" y="1535899"/>
            <a:chExt cx="1813951" cy="1767258"/>
          </a:xfrm>
        </p:grpSpPr>
        <p:sp>
          <p:nvSpPr>
            <p:cNvPr id="17" name="AutoShape 2034"/>
            <p:cNvSpPr>
              <a:spLocks noChangeAspect="1" noChangeArrowheads="1"/>
            </p:cNvSpPr>
            <p:nvPr/>
          </p:nvSpPr>
          <p:spPr bwMode="auto">
            <a:xfrm>
              <a:off x="2572207" y="2991871"/>
              <a:ext cx="152106" cy="152106"/>
            </a:xfrm>
            <a:prstGeom prst="triangle">
              <a:avLst>
                <a:gd name="adj" fmla="val 50000"/>
              </a:avLst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AutoShape 2035"/>
            <p:cNvSpPr>
              <a:spLocks noChangeAspect="1" noChangeArrowheads="1"/>
            </p:cNvSpPr>
            <p:nvPr/>
          </p:nvSpPr>
          <p:spPr bwMode="auto">
            <a:xfrm>
              <a:off x="4023934" y="2993993"/>
              <a:ext cx="152106" cy="152106"/>
            </a:xfrm>
            <a:prstGeom prst="triangle">
              <a:avLst>
                <a:gd name="adj" fmla="val 50000"/>
              </a:avLst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AutoShape 2036"/>
            <p:cNvSpPr>
              <a:spLocks noChangeAspect="1" noChangeArrowheads="1"/>
            </p:cNvSpPr>
            <p:nvPr/>
          </p:nvSpPr>
          <p:spPr bwMode="auto">
            <a:xfrm flipV="1">
              <a:off x="3311513" y="1694372"/>
              <a:ext cx="152106" cy="152106"/>
            </a:xfrm>
            <a:prstGeom prst="triangle">
              <a:avLst>
                <a:gd name="adj" fmla="val 50000"/>
              </a:avLst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AutoShape 2037"/>
            <p:cNvSpPr>
              <a:spLocks noChangeArrowheads="1"/>
            </p:cNvSpPr>
            <p:nvPr/>
          </p:nvSpPr>
          <p:spPr bwMode="auto">
            <a:xfrm rot="14400000">
              <a:off x="2971220" y="2365053"/>
              <a:ext cx="82066" cy="916880"/>
            </a:xfrm>
            <a:prstGeom prst="roundRect">
              <a:avLst>
                <a:gd name="adj" fmla="val 45454"/>
              </a:avLst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27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AutoShape 2038"/>
            <p:cNvSpPr>
              <a:spLocks noChangeArrowheads="1"/>
            </p:cNvSpPr>
            <p:nvPr/>
          </p:nvSpPr>
          <p:spPr bwMode="auto">
            <a:xfrm>
              <a:off x="3344764" y="1748847"/>
              <a:ext cx="82066" cy="916880"/>
            </a:xfrm>
            <a:prstGeom prst="roundRect">
              <a:avLst>
                <a:gd name="adj" fmla="val 45454"/>
              </a:avLst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AutoShape 2039"/>
            <p:cNvSpPr>
              <a:spLocks noChangeArrowheads="1"/>
            </p:cNvSpPr>
            <p:nvPr/>
          </p:nvSpPr>
          <p:spPr bwMode="auto">
            <a:xfrm rot="7200000" flipH="1">
              <a:off x="3699913" y="2369298"/>
              <a:ext cx="82066" cy="916880"/>
            </a:xfrm>
            <a:prstGeom prst="roundRect">
              <a:avLst>
                <a:gd name="adj" fmla="val 45454"/>
              </a:avLst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189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Rectangle 22" descr="Light upward diagonal"/>
            <p:cNvSpPr>
              <a:spLocks noChangeAspect="1" noChangeArrowheads="1"/>
            </p:cNvSpPr>
            <p:nvPr/>
          </p:nvSpPr>
          <p:spPr bwMode="auto">
            <a:xfrm>
              <a:off x="3932670" y="3148929"/>
              <a:ext cx="361517" cy="154228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Text Box 2041"/>
            <p:cNvSpPr txBox="1">
              <a:spLocks noChangeAspect="1" noChangeArrowheads="1"/>
            </p:cNvSpPr>
            <p:nvPr/>
          </p:nvSpPr>
          <p:spPr bwMode="auto">
            <a:xfrm>
              <a:off x="3303212" y="2705296"/>
              <a:ext cx="151398" cy="1549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25" name="Text Box 2042"/>
            <p:cNvSpPr txBox="1">
              <a:spLocks noChangeAspect="1" noChangeArrowheads="1"/>
            </p:cNvSpPr>
            <p:nvPr/>
          </p:nvSpPr>
          <p:spPr bwMode="auto">
            <a:xfrm>
              <a:off x="3119096" y="1716633"/>
              <a:ext cx="218608" cy="1843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26" name="Text Box 2043"/>
            <p:cNvSpPr txBox="1">
              <a:spLocks noChangeAspect="1" noChangeArrowheads="1"/>
            </p:cNvSpPr>
            <p:nvPr/>
          </p:nvSpPr>
          <p:spPr bwMode="auto">
            <a:xfrm>
              <a:off x="4046284" y="2808029"/>
              <a:ext cx="245492" cy="164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27" name="Text Box 2044"/>
            <p:cNvSpPr txBox="1">
              <a:spLocks noChangeAspect="1" noChangeArrowheads="1"/>
            </p:cNvSpPr>
            <p:nvPr/>
          </p:nvSpPr>
          <p:spPr bwMode="auto">
            <a:xfrm>
              <a:off x="2481651" y="2801332"/>
              <a:ext cx="245492" cy="1613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28" name="Rectangle 27" descr="Light upward diagonal"/>
            <p:cNvSpPr>
              <a:spLocks noChangeAspect="1" noChangeArrowheads="1"/>
            </p:cNvSpPr>
            <p:nvPr/>
          </p:nvSpPr>
          <p:spPr bwMode="auto">
            <a:xfrm>
              <a:off x="2480944" y="3146806"/>
              <a:ext cx="360809" cy="154228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Rectangle 28" descr="Light upward diagonal"/>
            <p:cNvSpPr>
              <a:spLocks noChangeAspect="1" noChangeArrowheads="1"/>
            </p:cNvSpPr>
            <p:nvPr/>
          </p:nvSpPr>
          <p:spPr bwMode="auto">
            <a:xfrm flipV="1">
              <a:off x="3214589" y="1535899"/>
              <a:ext cx="361517" cy="154228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0" name="Line 2047"/>
            <p:cNvCxnSpPr/>
            <p:nvPr/>
          </p:nvCxnSpPr>
          <p:spPr bwMode="auto">
            <a:xfrm flipV="1">
              <a:off x="3389334" y="2114609"/>
              <a:ext cx="621865" cy="49381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" name="Line 2048"/>
            <p:cNvCxnSpPr/>
            <p:nvPr/>
          </p:nvCxnSpPr>
          <p:spPr bwMode="auto">
            <a:xfrm>
              <a:off x="3383674" y="2614082"/>
              <a:ext cx="70180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2" name="Arc 2049"/>
            <p:cNvSpPr>
              <a:spLocks noChangeAspect="1"/>
            </p:cNvSpPr>
            <p:nvPr/>
          </p:nvSpPr>
          <p:spPr bwMode="auto">
            <a:xfrm rot="18133765" flipV="1">
              <a:off x="3740946" y="2312700"/>
              <a:ext cx="270961" cy="270253"/>
            </a:xfrm>
            <a:custGeom>
              <a:avLst/>
              <a:gdLst>
                <a:gd name="G0" fmla="+- 0 0 0"/>
                <a:gd name="G1" fmla="+- 21548 0 0"/>
                <a:gd name="G2" fmla="+- 21600 0 0"/>
                <a:gd name="T0" fmla="*/ 1503 w 21600"/>
                <a:gd name="T1" fmla="*/ 0 h 21548"/>
                <a:gd name="T2" fmla="*/ 21600 w 21600"/>
                <a:gd name="T3" fmla="*/ 21548 h 21548"/>
                <a:gd name="T4" fmla="*/ 0 w 21600"/>
                <a:gd name="T5" fmla="*/ 21548 h 21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548" fill="none" extrusionOk="0">
                  <a:moveTo>
                    <a:pt x="1502" y="0"/>
                  </a:moveTo>
                  <a:cubicBezTo>
                    <a:pt x="12821" y="789"/>
                    <a:pt x="21600" y="10201"/>
                    <a:pt x="21600" y="21548"/>
                  </a:cubicBezTo>
                </a:path>
                <a:path w="21600" h="21548" stroke="0" extrusionOk="0">
                  <a:moveTo>
                    <a:pt x="1502" y="0"/>
                  </a:moveTo>
                  <a:cubicBezTo>
                    <a:pt x="12821" y="789"/>
                    <a:pt x="21600" y="10201"/>
                    <a:pt x="21600" y="21548"/>
                  </a:cubicBezTo>
                  <a:lnTo>
                    <a:pt x="0" y="21548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Text Box 2050"/>
            <p:cNvSpPr txBox="1">
              <a:spLocks noChangeAspect="1" noChangeArrowheads="1"/>
            </p:cNvSpPr>
            <p:nvPr/>
          </p:nvSpPr>
          <p:spPr bwMode="auto">
            <a:xfrm>
              <a:off x="3749386" y="2643468"/>
              <a:ext cx="425189" cy="1676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Elem 1</a:t>
              </a:r>
            </a:p>
          </p:txBody>
        </p:sp>
        <p:sp>
          <p:nvSpPr>
            <p:cNvPr id="34" name="Text Box 2051"/>
            <p:cNvSpPr txBox="1">
              <a:spLocks noChangeAspect="1" noChangeArrowheads="1"/>
            </p:cNvSpPr>
            <p:nvPr/>
          </p:nvSpPr>
          <p:spPr bwMode="auto">
            <a:xfrm>
              <a:off x="2925520" y="2084188"/>
              <a:ext cx="432875" cy="1987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Elem 2</a:t>
              </a:r>
            </a:p>
          </p:txBody>
        </p:sp>
        <p:sp>
          <p:nvSpPr>
            <p:cNvPr id="35" name="Text Box 2052"/>
            <p:cNvSpPr txBox="1">
              <a:spLocks noChangeAspect="1" noChangeArrowheads="1"/>
            </p:cNvSpPr>
            <p:nvPr/>
          </p:nvSpPr>
          <p:spPr bwMode="auto">
            <a:xfrm>
              <a:off x="2631446" y="2550748"/>
              <a:ext cx="503624" cy="1800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Elem 3</a:t>
              </a:r>
            </a:p>
          </p:txBody>
        </p:sp>
        <p:sp>
          <p:nvSpPr>
            <p:cNvPr id="37" name="Text Box 2054"/>
            <p:cNvSpPr txBox="1">
              <a:spLocks noChangeAspect="1" noChangeArrowheads="1"/>
            </p:cNvSpPr>
            <p:nvPr/>
          </p:nvSpPr>
          <p:spPr bwMode="auto">
            <a:xfrm>
              <a:off x="3760048" y="2029005"/>
              <a:ext cx="198091" cy="1740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8" name="Text Box 2055"/>
            <p:cNvSpPr txBox="1">
              <a:spLocks noChangeAspect="1" noChangeArrowheads="1"/>
            </p:cNvSpPr>
            <p:nvPr/>
          </p:nvSpPr>
          <p:spPr bwMode="auto">
            <a:xfrm>
              <a:off x="3947527" y="2282986"/>
              <a:ext cx="241247" cy="1789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45</a:t>
              </a: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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" name="Oval 38"/>
            <p:cNvSpPr>
              <a:spLocks noChangeAspect="1" noChangeArrowheads="1"/>
            </p:cNvSpPr>
            <p:nvPr/>
          </p:nvSpPr>
          <p:spPr bwMode="auto">
            <a:xfrm>
              <a:off x="3363158" y="1774316"/>
              <a:ext cx="41033" cy="41033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0" name="Oval 39"/>
            <p:cNvSpPr>
              <a:spLocks noChangeAspect="1" noChangeArrowheads="1"/>
            </p:cNvSpPr>
            <p:nvPr/>
          </p:nvSpPr>
          <p:spPr bwMode="auto">
            <a:xfrm>
              <a:off x="3355376" y="2594273"/>
              <a:ext cx="41033" cy="41033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1" name="Oval 40"/>
            <p:cNvSpPr>
              <a:spLocks noChangeAspect="1" noChangeArrowheads="1"/>
            </p:cNvSpPr>
            <p:nvPr/>
          </p:nvSpPr>
          <p:spPr bwMode="auto">
            <a:xfrm>
              <a:off x="4076994" y="3015925"/>
              <a:ext cx="41033" cy="41033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2" name="Oval 41"/>
            <p:cNvSpPr>
              <a:spLocks noChangeAspect="1" noChangeArrowheads="1"/>
            </p:cNvSpPr>
            <p:nvPr/>
          </p:nvSpPr>
          <p:spPr bwMode="auto">
            <a:xfrm>
              <a:off x="2633757" y="3010265"/>
              <a:ext cx="41033" cy="41033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50" name="Straight Connector 49"/>
            <p:cNvCxnSpPr/>
            <p:nvPr/>
          </p:nvCxnSpPr>
          <p:spPr>
            <a:xfrm>
              <a:off x="3214589" y="1689216"/>
              <a:ext cx="36151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2480236" y="3143977"/>
              <a:ext cx="36151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3932670" y="3143977"/>
              <a:ext cx="36151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Oval 52"/>
            <p:cNvSpPr/>
            <p:nvPr/>
          </p:nvSpPr>
          <p:spPr>
            <a:xfrm>
              <a:off x="2516123" y="2797182"/>
              <a:ext cx="176015" cy="17601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4" name="Oval 53"/>
            <p:cNvSpPr/>
            <p:nvPr/>
          </p:nvSpPr>
          <p:spPr>
            <a:xfrm>
              <a:off x="4076994" y="2807007"/>
              <a:ext cx="176015" cy="17601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5" name="Oval 54"/>
            <p:cNvSpPr/>
            <p:nvPr/>
          </p:nvSpPr>
          <p:spPr>
            <a:xfrm>
              <a:off x="3136059" y="1711587"/>
              <a:ext cx="176015" cy="17601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6" name="Oval 55"/>
            <p:cNvSpPr/>
            <p:nvPr/>
          </p:nvSpPr>
          <p:spPr>
            <a:xfrm>
              <a:off x="3288403" y="2701254"/>
              <a:ext cx="176015" cy="17601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1824672" y="3917799"/>
            <a:ext cx="2924175" cy="2163763"/>
            <a:chOff x="1824672" y="3917799"/>
            <a:chExt cx="2924175" cy="2163763"/>
          </a:xfrm>
        </p:grpSpPr>
        <p:grpSp>
          <p:nvGrpSpPr>
            <p:cNvPr id="59" name="Group 1"/>
            <p:cNvGrpSpPr>
              <a:grpSpLocks/>
            </p:cNvGrpSpPr>
            <p:nvPr/>
          </p:nvGrpSpPr>
          <p:grpSpPr bwMode="auto">
            <a:xfrm>
              <a:off x="1824672" y="3917799"/>
              <a:ext cx="2924175" cy="2163763"/>
              <a:chOff x="1866" y="1440"/>
              <a:chExt cx="4604" cy="3408"/>
            </a:xfrm>
          </p:grpSpPr>
          <p:sp>
            <p:nvSpPr>
              <p:cNvPr id="60" name="Line 36"/>
              <p:cNvSpPr>
                <a:spLocks noChangeShapeType="1"/>
              </p:cNvSpPr>
              <p:nvPr/>
            </p:nvSpPr>
            <p:spPr bwMode="auto">
              <a:xfrm flipV="1">
                <a:off x="3157" y="2321"/>
                <a:ext cx="1907" cy="1005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oval" w="med" len="med"/>
                <a:tailEnd type="oval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1" name="Text Box 35"/>
              <p:cNvSpPr txBox="1">
                <a:spLocks noChangeArrowheads="1"/>
              </p:cNvSpPr>
              <p:nvPr/>
            </p:nvSpPr>
            <p:spPr bwMode="auto">
              <a:xfrm>
                <a:off x="3094" y="3405"/>
                <a:ext cx="397" cy="2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228600" algn="l"/>
                  </a:tabLst>
                </a:pPr>
                <a:r>
                  <a:rPr kumimoji="0" lang="en-US" altLang="en-US" sz="1100" b="0" i="0" u="none" strike="noStrike" cap="none" normalizeH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kumimoji="0" lang="en-US" altLang="en-US" sz="1100" b="0" i="0" u="none" strike="noStrike" cap="none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2" name="Line 34"/>
              <p:cNvSpPr>
                <a:spLocks noChangeShapeType="1"/>
              </p:cNvSpPr>
              <p:nvPr/>
            </p:nvSpPr>
            <p:spPr bwMode="auto">
              <a:xfrm>
                <a:off x="2331" y="4039"/>
                <a:ext cx="405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3" name="Line 33"/>
              <p:cNvSpPr>
                <a:spLocks noChangeShapeType="1"/>
              </p:cNvSpPr>
              <p:nvPr/>
            </p:nvSpPr>
            <p:spPr bwMode="auto">
              <a:xfrm flipV="1">
                <a:off x="2331" y="1474"/>
                <a:ext cx="0" cy="256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4" name="Line 32"/>
              <p:cNvSpPr>
                <a:spLocks noChangeShapeType="1"/>
              </p:cNvSpPr>
              <p:nvPr/>
            </p:nvSpPr>
            <p:spPr bwMode="auto">
              <a:xfrm flipV="1">
                <a:off x="2549" y="3379"/>
                <a:ext cx="517" cy="24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5" name="Line 31"/>
              <p:cNvSpPr>
                <a:spLocks noChangeShapeType="1"/>
              </p:cNvSpPr>
              <p:nvPr/>
            </p:nvSpPr>
            <p:spPr bwMode="auto">
              <a:xfrm flipV="1">
                <a:off x="5249" y="1977"/>
                <a:ext cx="517" cy="24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6" name="Line 30"/>
              <p:cNvSpPr>
                <a:spLocks noChangeShapeType="1"/>
              </p:cNvSpPr>
              <p:nvPr/>
            </p:nvSpPr>
            <p:spPr bwMode="auto">
              <a:xfrm>
                <a:off x="3732" y="3026"/>
                <a:ext cx="82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7" name="Text Box 29"/>
              <p:cNvSpPr txBox="1">
                <a:spLocks noChangeArrowheads="1"/>
              </p:cNvSpPr>
              <p:nvPr/>
            </p:nvSpPr>
            <p:spPr bwMode="auto">
              <a:xfrm>
                <a:off x="5021" y="2396"/>
                <a:ext cx="397" cy="2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228600" algn="l"/>
                  </a:tabLst>
                </a:pPr>
                <a:r>
                  <a:rPr kumimoji="0" lang="en-US" altLang="en-US" sz="1100" b="0" i="0" u="none" strike="noStrike" cap="none" normalizeH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kumimoji="0" lang="en-US" altLang="en-US" sz="1100" b="0" i="0" u="none" strike="noStrike" cap="none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8" name="Text Box 28"/>
              <p:cNvSpPr txBox="1">
                <a:spLocks noChangeArrowheads="1"/>
              </p:cNvSpPr>
              <p:nvPr/>
            </p:nvSpPr>
            <p:spPr bwMode="auto">
              <a:xfrm>
                <a:off x="4243" y="2753"/>
                <a:ext cx="284" cy="2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228600" algn="l"/>
                  </a:tabLst>
                </a:pPr>
                <a:r>
                  <a:rPr kumimoji="0" lang="en-US" altLang="en-US" sz="1100" b="0" i="1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Symbol" panose="05050102010706020507" pitchFamily="18" charset="2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kumimoji="0" lang="en-US" altLang="en-US" sz="1100" b="0" i="1" u="none" strike="noStrike" cap="none" normalizeH="0" baseline="-3000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endPara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9" name="Freeform 27"/>
              <p:cNvSpPr>
                <a:spLocks/>
              </p:cNvSpPr>
              <p:nvPr/>
            </p:nvSpPr>
            <p:spPr bwMode="auto">
              <a:xfrm>
                <a:off x="4192" y="2787"/>
                <a:ext cx="66" cy="225"/>
              </a:xfrm>
              <a:custGeom>
                <a:avLst/>
                <a:gdLst>
                  <a:gd name="T0" fmla="*/ 38 w 66"/>
                  <a:gd name="T1" fmla="*/ 225 h 225"/>
                  <a:gd name="T2" fmla="*/ 60 w 66"/>
                  <a:gd name="T3" fmla="*/ 98 h 225"/>
                  <a:gd name="T4" fmla="*/ 0 w 66"/>
                  <a:gd name="T5" fmla="*/ 0 h 2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6" h="225">
                    <a:moveTo>
                      <a:pt x="38" y="225"/>
                    </a:moveTo>
                    <a:cubicBezTo>
                      <a:pt x="52" y="180"/>
                      <a:pt x="66" y="135"/>
                      <a:pt x="60" y="98"/>
                    </a:cubicBezTo>
                    <a:cubicBezTo>
                      <a:pt x="54" y="61"/>
                      <a:pt x="27" y="30"/>
                      <a:pt x="0" y="0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0" name="Text Box 26"/>
              <p:cNvSpPr txBox="1">
                <a:spLocks noChangeArrowheads="1"/>
              </p:cNvSpPr>
              <p:nvPr/>
            </p:nvSpPr>
            <p:spPr bwMode="auto">
              <a:xfrm>
                <a:off x="6186" y="3712"/>
                <a:ext cx="284" cy="2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228600" algn="l"/>
                  </a:tabLst>
                </a:pPr>
                <a:r>
                  <a:rPr kumimoji="0" lang="en-US" altLang="en-US" sz="1100" b="0" i="1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endPara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1" name="Text Box 25"/>
              <p:cNvSpPr txBox="1">
                <a:spLocks noChangeArrowheads="1"/>
              </p:cNvSpPr>
              <p:nvPr/>
            </p:nvSpPr>
            <p:spPr bwMode="auto">
              <a:xfrm>
                <a:off x="2376" y="1440"/>
                <a:ext cx="284" cy="2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228600" algn="l"/>
                  </a:tabLst>
                </a:pPr>
                <a:r>
                  <a:rPr kumimoji="0" lang="en-US" altLang="en-US" sz="1100" b="0" i="1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endPara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2" name="Text Box 24"/>
              <p:cNvSpPr txBox="1">
                <a:spLocks noChangeArrowheads="1"/>
              </p:cNvSpPr>
              <p:nvPr/>
            </p:nvSpPr>
            <p:spPr bwMode="auto">
              <a:xfrm>
                <a:off x="4140" y="2467"/>
                <a:ext cx="270" cy="2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228600" algn="l"/>
                  </a:tabLst>
                </a:pPr>
                <a:r>
                  <a:rPr kumimoji="0" lang="en-US" altLang="en-US" sz="1100" b="0" i="1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K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3" name="Line 23"/>
              <p:cNvSpPr>
                <a:spLocks noChangeShapeType="1"/>
              </p:cNvSpPr>
              <p:nvPr/>
            </p:nvSpPr>
            <p:spPr bwMode="auto">
              <a:xfrm rot="-1655103">
                <a:off x="3025" y="3029"/>
                <a:ext cx="372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4" name="Line 22"/>
              <p:cNvSpPr>
                <a:spLocks noChangeShapeType="1"/>
              </p:cNvSpPr>
              <p:nvPr/>
            </p:nvSpPr>
            <p:spPr bwMode="auto">
              <a:xfrm rot="-7055103">
                <a:off x="2776" y="2944"/>
                <a:ext cx="372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5" name="Line 21"/>
              <p:cNvSpPr>
                <a:spLocks noChangeShapeType="1"/>
              </p:cNvSpPr>
              <p:nvPr/>
            </p:nvSpPr>
            <p:spPr bwMode="auto">
              <a:xfrm rot="-1559328">
                <a:off x="4957" y="2084"/>
                <a:ext cx="325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6" name="Line 20"/>
              <p:cNvSpPr>
                <a:spLocks noChangeShapeType="1"/>
              </p:cNvSpPr>
              <p:nvPr/>
            </p:nvSpPr>
            <p:spPr bwMode="auto">
              <a:xfrm rot="-6959328">
                <a:off x="4756" y="2014"/>
                <a:ext cx="305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7" name="Line 19"/>
              <p:cNvSpPr>
                <a:spLocks noChangeShapeType="1"/>
              </p:cNvSpPr>
              <p:nvPr/>
            </p:nvSpPr>
            <p:spPr bwMode="auto">
              <a:xfrm flipH="1">
                <a:off x="1866" y="4038"/>
                <a:ext cx="465" cy="81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Text Box 18"/>
              <p:cNvSpPr txBox="1">
                <a:spLocks noChangeArrowheads="1"/>
              </p:cNvSpPr>
              <p:nvPr/>
            </p:nvSpPr>
            <p:spPr bwMode="auto">
              <a:xfrm>
                <a:off x="1971" y="4560"/>
                <a:ext cx="284" cy="2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228600" algn="l"/>
                  </a:tabLst>
                </a:pPr>
                <a:r>
                  <a:rPr kumimoji="0" lang="en-US" altLang="en-US" sz="1100" b="0" i="1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z</a:t>
                </a:r>
                <a:endPara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9" name="Line 17"/>
              <p:cNvSpPr>
                <a:spLocks noChangeShapeType="1"/>
              </p:cNvSpPr>
              <p:nvPr/>
            </p:nvSpPr>
            <p:spPr bwMode="auto">
              <a:xfrm flipV="1">
                <a:off x="3734" y="2434"/>
                <a:ext cx="0" cy="59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Line 16"/>
              <p:cNvSpPr>
                <a:spLocks noChangeShapeType="1"/>
              </p:cNvSpPr>
              <p:nvPr/>
            </p:nvSpPr>
            <p:spPr bwMode="auto">
              <a:xfrm flipH="1">
                <a:off x="3576" y="3026"/>
                <a:ext cx="157" cy="45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Freeform 15"/>
              <p:cNvSpPr>
                <a:spLocks/>
              </p:cNvSpPr>
              <p:nvPr/>
            </p:nvSpPr>
            <p:spPr bwMode="auto">
              <a:xfrm>
                <a:off x="3726" y="2667"/>
                <a:ext cx="315" cy="165"/>
              </a:xfrm>
              <a:custGeom>
                <a:avLst/>
                <a:gdLst>
                  <a:gd name="T0" fmla="*/ 0 w 315"/>
                  <a:gd name="T1" fmla="*/ 0 h 165"/>
                  <a:gd name="T2" fmla="*/ 188 w 315"/>
                  <a:gd name="T3" fmla="*/ 30 h 165"/>
                  <a:gd name="T4" fmla="*/ 315 w 315"/>
                  <a:gd name="T5" fmla="*/ 165 h 1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5" h="165">
                    <a:moveTo>
                      <a:pt x="0" y="0"/>
                    </a:moveTo>
                    <a:cubicBezTo>
                      <a:pt x="68" y="1"/>
                      <a:pt x="136" y="3"/>
                      <a:pt x="188" y="30"/>
                    </a:cubicBezTo>
                    <a:cubicBezTo>
                      <a:pt x="240" y="57"/>
                      <a:pt x="277" y="111"/>
                      <a:pt x="315" y="165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Freeform 14"/>
              <p:cNvSpPr>
                <a:spLocks/>
              </p:cNvSpPr>
              <p:nvPr/>
            </p:nvSpPr>
            <p:spPr bwMode="auto">
              <a:xfrm>
                <a:off x="3659" y="2877"/>
                <a:ext cx="359" cy="352"/>
              </a:xfrm>
              <a:custGeom>
                <a:avLst/>
                <a:gdLst>
                  <a:gd name="T0" fmla="*/ 0 w 359"/>
                  <a:gd name="T1" fmla="*/ 352 h 352"/>
                  <a:gd name="T2" fmla="*/ 180 w 359"/>
                  <a:gd name="T3" fmla="*/ 322 h 352"/>
                  <a:gd name="T4" fmla="*/ 330 w 359"/>
                  <a:gd name="T5" fmla="*/ 172 h 352"/>
                  <a:gd name="T6" fmla="*/ 352 w 359"/>
                  <a:gd name="T7" fmla="*/ 0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59" h="352">
                    <a:moveTo>
                      <a:pt x="0" y="352"/>
                    </a:moveTo>
                    <a:cubicBezTo>
                      <a:pt x="62" y="352"/>
                      <a:pt x="125" y="352"/>
                      <a:pt x="180" y="322"/>
                    </a:cubicBezTo>
                    <a:cubicBezTo>
                      <a:pt x="235" y="292"/>
                      <a:pt x="301" y="226"/>
                      <a:pt x="330" y="172"/>
                    </a:cubicBezTo>
                    <a:cubicBezTo>
                      <a:pt x="359" y="118"/>
                      <a:pt x="355" y="59"/>
                      <a:pt x="352" y="0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Text Box 13"/>
              <p:cNvSpPr txBox="1">
                <a:spLocks noChangeArrowheads="1"/>
              </p:cNvSpPr>
              <p:nvPr/>
            </p:nvSpPr>
            <p:spPr bwMode="auto">
              <a:xfrm>
                <a:off x="3770" y="2397"/>
                <a:ext cx="284" cy="2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228600" algn="l"/>
                  </a:tabLst>
                </a:pPr>
                <a:r>
                  <a:rPr kumimoji="0" lang="en-US" altLang="en-US" sz="1100" b="0" i="1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Symbol" panose="05050102010706020507" pitchFamily="18" charset="2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kumimoji="0" lang="en-US" altLang="en-US" sz="1100" b="0" i="1" u="none" strike="noStrike" cap="none" normalizeH="0" baseline="-3000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endPara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Text Box 12"/>
              <p:cNvSpPr txBox="1">
                <a:spLocks noChangeArrowheads="1"/>
              </p:cNvSpPr>
              <p:nvPr/>
            </p:nvSpPr>
            <p:spPr bwMode="auto">
              <a:xfrm>
                <a:off x="3816" y="3075"/>
                <a:ext cx="284" cy="2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228600" algn="l"/>
                  </a:tabLst>
                </a:pPr>
                <a:r>
                  <a:rPr kumimoji="0" lang="en-US" altLang="en-US" sz="1100" b="0" i="1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Symbol" panose="05050102010706020507" pitchFamily="18" charset="2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kumimoji="0" lang="en-US" altLang="en-US" sz="1100" b="0" i="1" u="none" strike="noStrike" cap="none" normalizeH="0" baseline="-3000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z</a:t>
                </a:r>
                <a:endPara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Line 11"/>
              <p:cNvSpPr>
                <a:spLocks noChangeShapeType="1"/>
              </p:cNvSpPr>
              <p:nvPr/>
            </p:nvSpPr>
            <p:spPr bwMode="auto">
              <a:xfrm flipH="1">
                <a:off x="4874" y="2142"/>
                <a:ext cx="105" cy="26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Line 10"/>
              <p:cNvSpPr>
                <a:spLocks noChangeShapeType="1"/>
              </p:cNvSpPr>
              <p:nvPr/>
            </p:nvSpPr>
            <p:spPr bwMode="auto">
              <a:xfrm flipH="1">
                <a:off x="2944" y="3113"/>
                <a:ext cx="105" cy="26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aphicFrame>
            <p:nvGraphicFramePr>
              <p:cNvPr id="87" name="Object 86"/>
              <p:cNvGraphicFramePr>
                <a:graphicFrameLocks noChangeAspect="1"/>
              </p:cNvGraphicFramePr>
              <p:nvPr/>
            </p:nvGraphicFramePr>
            <p:xfrm>
              <a:off x="3210" y="2670"/>
              <a:ext cx="240" cy="27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559" name="Equation" r:id="rId3" imgW="152202" imgH="177569" progId="Equation.DSMT4">
                      <p:embed/>
                    </p:oleObj>
                  </mc:Choice>
                  <mc:Fallback>
                    <p:oleObj name="Equation" r:id="rId3" imgW="152202" imgH="177569" progId="Equation.DSMT4">
                      <p:embed/>
                      <p:pic>
                        <p:nvPicPr>
                          <p:cNvPr id="0" name="Object 9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210" y="2670"/>
                            <a:ext cx="240" cy="278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88" name="Object 87"/>
              <p:cNvGraphicFramePr>
                <a:graphicFrameLocks noChangeAspect="1"/>
              </p:cNvGraphicFramePr>
              <p:nvPr/>
            </p:nvGraphicFramePr>
            <p:xfrm>
              <a:off x="2880" y="2550"/>
              <a:ext cx="240" cy="299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560" name="Equation" r:id="rId5" imgW="152334" imgH="190417" progId="Equation.DSMT4">
                      <p:embed/>
                    </p:oleObj>
                  </mc:Choice>
                  <mc:Fallback>
                    <p:oleObj name="Equation" r:id="rId5" imgW="152334" imgH="190417" progId="Equation.DSMT4">
                      <p:embed/>
                      <p:pic>
                        <p:nvPicPr>
                          <p:cNvPr id="0" name="Object 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880" y="2550"/>
                            <a:ext cx="240" cy="299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89" name="Object 88"/>
              <p:cNvGraphicFramePr>
                <a:graphicFrameLocks noChangeAspect="1"/>
              </p:cNvGraphicFramePr>
              <p:nvPr/>
            </p:nvGraphicFramePr>
            <p:xfrm>
              <a:off x="2685" y="3075"/>
              <a:ext cx="279" cy="299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561" name="Equation" r:id="rId7" imgW="177646" imgH="190335" progId="Equation.DSMT4">
                      <p:embed/>
                    </p:oleObj>
                  </mc:Choice>
                  <mc:Fallback>
                    <p:oleObj name="Equation" r:id="rId7" imgW="177646" imgH="190335" progId="Equation.DSMT4">
                      <p:embed/>
                      <p:pic>
                        <p:nvPicPr>
                          <p:cNvPr id="0" name="Object 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685" y="3075"/>
                            <a:ext cx="279" cy="299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90" name="Object 89"/>
              <p:cNvGraphicFramePr>
                <a:graphicFrameLocks noChangeAspect="1"/>
              </p:cNvGraphicFramePr>
              <p:nvPr/>
            </p:nvGraphicFramePr>
            <p:xfrm>
              <a:off x="5139" y="1744"/>
              <a:ext cx="260" cy="27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562" name="Equation" r:id="rId9" imgW="164814" imgH="177492" progId="Equation.DSMT4">
                      <p:embed/>
                    </p:oleObj>
                  </mc:Choice>
                  <mc:Fallback>
                    <p:oleObj name="Equation" r:id="rId9" imgW="164814" imgH="177492" progId="Equation.DSMT4">
                      <p:embed/>
                      <p:pic>
                        <p:nvPicPr>
                          <p:cNvPr id="0" name="Object 6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139" y="1744"/>
                            <a:ext cx="260" cy="278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91" name="Object 90"/>
              <p:cNvGraphicFramePr>
                <a:graphicFrameLocks noChangeAspect="1"/>
              </p:cNvGraphicFramePr>
              <p:nvPr/>
            </p:nvGraphicFramePr>
            <p:xfrm>
              <a:off x="4809" y="1624"/>
              <a:ext cx="240" cy="299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563" name="Equation" r:id="rId11" imgW="152334" imgH="190417" progId="Equation.DSMT4">
                      <p:embed/>
                    </p:oleObj>
                  </mc:Choice>
                  <mc:Fallback>
                    <p:oleObj name="Equation" r:id="rId11" imgW="152334" imgH="190417" progId="Equation.DSMT4">
                      <p:embed/>
                      <p:pic>
                        <p:nvPicPr>
                          <p:cNvPr id="0" name="Object 5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2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809" y="1624"/>
                            <a:ext cx="240" cy="299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92" name="Object 91"/>
              <p:cNvGraphicFramePr>
                <a:graphicFrameLocks noChangeAspect="1"/>
              </p:cNvGraphicFramePr>
              <p:nvPr/>
            </p:nvGraphicFramePr>
            <p:xfrm>
              <a:off x="4614" y="2149"/>
              <a:ext cx="300" cy="299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564" name="Equation" r:id="rId13" imgW="190417" imgH="190417" progId="Equation.DSMT4">
                      <p:embed/>
                    </p:oleObj>
                  </mc:Choice>
                  <mc:Fallback>
                    <p:oleObj name="Equation" r:id="rId13" imgW="190417" imgH="190417" progId="Equation.DSMT4">
                      <p:embed/>
                      <p:pic>
                        <p:nvPicPr>
                          <p:cNvPr id="0" name="Object 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614" y="2149"/>
                            <a:ext cx="300" cy="299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93" name="Object 92"/>
              <p:cNvGraphicFramePr>
                <a:graphicFrameLocks noChangeAspect="1"/>
              </p:cNvGraphicFramePr>
              <p:nvPr/>
            </p:nvGraphicFramePr>
            <p:xfrm>
              <a:off x="2347" y="3540"/>
              <a:ext cx="320" cy="299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565" name="Equation" r:id="rId15" imgW="203112" imgH="190417" progId="Equation.DSMT4">
                      <p:embed/>
                    </p:oleObj>
                  </mc:Choice>
                  <mc:Fallback>
                    <p:oleObj name="Equation" r:id="rId15" imgW="203112" imgH="190417" progId="Equation.DSMT4">
                      <p:embed/>
                      <p:pic>
                        <p:nvPicPr>
                          <p:cNvPr id="0" name="Object 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347" y="3540"/>
                            <a:ext cx="320" cy="299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94" name="Object 93"/>
              <p:cNvGraphicFramePr>
                <a:graphicFrameLocks noChangeAspect="1"/>
              </p:cNvGraphicFramePr>
              <p:nvPr/>
            </p:nvGraphicFramePr>
            <p:xfrm>
              <a:off x="5755" y="1762"/>
              <a:ext cx="320" cy="299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566" name="Equation" r:id="rId17" imgW="203112" imgH="190417" progId="Equation.DSMT4">
                      <p:embed/>
                    </p:oleObj>
                  </mc:Choice>
                  <mc:Fallback>
                    <p:oleObj name="Equation" r:id="rId17" imgW="203112" imgH="190417" progId="Equation.DSMT4">
                      <p:embed/>
                      <p:pic>
                        <p:nvPicPr>
                          <p:cNvPr id="0" name="Object 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755" y="1762"/>
                            <a:ext cx="320" cy="299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95" name="Oval 94"/>
            <p:cNvSpPr/>
            <p:nvPr/>
          </p:nvSpPr>
          <p:spPr>
            <a:xfrm>
              <a:off x="3857666" y="4518198"/>
              <a:ext cx="176015" cy="17601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6" name="Oval 95"/>
            <p:cNvSpPr/>
            <p:nvPr/>
          </p:nvSpPr>
          <p:spPr>
            <a:xfrm>
              <a:off x="2636061" y="5158824"/>
              <a:ext cx="176015" cy="17601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43" name="Group 142"/>
          <p:cNvGrpSpPr/>
          <p:nvPr/>
        </p:nvGrpSpPr>
        <p:grpSpPr>
          <a:xfrm>
            <a:off x="1842900" y="6655182"/>
            <a:ext cx="2678617" cy="2054357"/>
            <a:chOff x="1842900" y="6655182"/>
            <a:chExt cx="2678617" cy="2054357"/>
          </a:xfrm>
        </p:grpSpPr>
        <p:grpSp>
          <p:nvGrpSpPr>
            <p:cNvPr id="98" name="Group 97"/>
            <p:cNvGrpSpPr>
              <a:grpSpLocks/>
            </p:cNvGrpSpPr>
            <p:nvPr/>
          </p:nvGrpSpPr>
          <p:grpSpPr bwMode="auto">
            <a:xfrm>
              <a:off x="1842900" y="6655182"/>
              <a:ext cx="2678617" cy="2054357"/>
              <a:chOff x="5613" y="4215"/>
              <a:chExt cx="3806" cy="2919"/>
            </a:xfrm>
          </p:grpSpPr>
          <p:sp>
            <p:nvSpPr>
              <p:cNvPr id="99" name="AutoShape 1957"/>
              <p:cNvSpPr>
                <a:spLocks noChangeAspect="1" noChangeArrowheads="1"/>
              </p:cNvSpPr>
              <p:nvPr/>
            </p:nvSpPr>
            <p:spPr bwMode="auto">
              <a:xfrm rot="5400000" flipV="1">
                <a:off x="7098" y="4780"/>
                <a:ext cx="1791" cy="1348"/>
              </a:xfrm>
              <a:prstGeom prst="parallelogram">
                <a:avLst>
                  <a:gd name="adj" fmla="val 33216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prstDash val="lgDashDot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0" name="AutoShape 1958"/>
              <p:cNvSpPr>
                <a:spLocks noChangeAspect="1" noChangeArrowheads="1"/>
              </p:cNvSpPr>
              <p:nvPr/>
            </p:nvSpPr>
            <p:spPr bwMode="auto">
              <a:xfrm rot="5400000" flipV="1">
                <a:off x="5752" y="5225"/>
                <a:ext cx="1791" cy="1348"/>
              </a:xfrm>
              <a:prstGeom prst="parallelogram">
                <a:avLst>
                  <a:gd name="adj" fmla="val 33216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prstDash val="lgDashDot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101" name="Line 1959"/>
              <p:cNvCxnSpPr/>
              <p:nvPr/>
            </p:nvCxnSpPr>
            <p:spPr bwMode="auto">
              <a:xfrm>
                <a:off x="7315" y="4996"/>
                <a:ext cx="1046" cy="80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lgDash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02" name="Freeform 101"/>
              <p:cNvSpPr>
                <a:spLocks noChangeAspect="1"/>
              </p:cNvSpPr>
              <p:nvPr/>
            </p:nvSpPr>
            <p:spPr bwMode="auto">
              <a:xfrm>
                <a:off x="5969" y="4563"/>
                <a:ext cx="2692" cy="1250"/>
              </a:xfrm>
              <a:custGeom>
                <a:avLst/>
                <a:gdLst>
                  <a:gd name="T0" fmla="*/ 0 w 2240"/>
                  <a:gd name="T1" fmla="*/ 740 h 1040"/>
                  <a:gd name="T2" fmla="*/ 2000 w 2240"/>
                  <a:gd name="T3" fmla="*/ 1040 h 1040"/>
                  <a:gd name="T4" fmla="*/ 2240 w 2240"/>
                  <a:gd name="T5" fmla="*/ 0 h 10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40" h="1040">
                    <a:moveTo>
                      <a:pt x="0" y="740"/>
                    </a:moveTo>
                    <a:lnTo>
                      <a:pt x="2000" y="1040"/>
                    </a:lnTo>
                    <a:lnTo>
                      <a:pt x="2240" y="0"/>
                    </a:ln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103" name="Line 1961"/>
              <p:cNvCxnSpPr/>
              <p:nvPr/>
            </p:nvCxnSpPr>
            <p:spPr bwMode="auto">
              <a:xfrm flipV="1">
                <a:off x="7315" y="5813"/>
                <a:ext cx="1058" cy="541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04" name="Line 1962"/>
              <p:cNvCxnSpPr/>
              <p:nvPr/>
            </p:nvCxnSpPr>
            <p:spPr bwMode="auto">
              <a:xfrm>
                <a:off x="7327" y="6342"/>
                <a:ext cx="1028" cy="792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05" name="Line 1963"/>
              <p:cNvCxnSpPr/>
              <p:nvPr/>
            </p:nvCxnSpPr>
            <p:spPr bwMode="auto">
              <a:xfrm flipV="1">
                <a:off x="7315" y="5669"/>
                <a:ext cx="2067" cy="673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06" name="Line 1964"/>
              <p:cNvCxnSpPr/>
              <p:nvPr/>
            </p:nvCxnSpPr>
            <p:spPr bwMode="auto">
              <a:xfrm flipV="1">
                <a:off x="7317" y="4515"/>
                <a:ext cx="0" cy="18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07" name="Line 1965"/>
              <p:cNvCxnSpPr/>
              <p:nvPr/>
            </p:nvCxnSpPr>
            <p:spPr bwMode="auto">
              <a:xfrm>
                <a:off x="8373" y="5813"/>
                <a:ext cx="0" cy="733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grpSp>
            <p:nvGrpSpPr>
              <p:cNvPr id="108" name="Group 107"/>
              <p:cNvGrpSpPr>
                <a:grpSpLocks/>
              </p:cNvGrpSpPr>
              <p:nvPr/>
            </p:nvGrpSpPr>
            <p:grpSpPr bwMode="auto">
              <a:xfrm>
                <a:off x="8409" y="5665"/>
                <a:ext cx="300" cy="300"/>
                <a:chOff x="5800" y="4740"/>
                <a:chExt cx="300" cy="300"/>
              </a:xfrm>
            </p:grpSpPr>
            <p:sp>
              <p:nvSpPr>
                <p:cNvPr id="137" name="Text Box 1967"/>
                <p:cNvSpPr txBox="1">
                  <a:spLocks noChangeArrowheads="1"/>
                </p:cNvSpPr>
                <p:nvPr/>
              </p:nvSpPr>
              <p:spPr bwMode="auto">
                <a:xfrm>
                  <a:off x="5810" y="4760"/>
                  <a:ext cx="290" cy="27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0" tIns="0" rIns="0" bIns="0" anchor="t" anchorCtr="0" upright="1">
                  <a:noAutofit/>
                </a:bodyPr>
                <a:lstStyle/>
                <a:p>
                  <a:pPr marL="0" marR="0" algn="ctr">
                    <a:spcBef>
                      <a:spcPts val="0"/>
                    </a:spcBef>
                    <a:spcAft>
                      <a:spcPts val="0"/>
                    </a:spcAft>
                    <a:tabLst>
                      <a:tab pos="228600" algn="l"/>
                    </a:tabLst>
                  </a:pPr>
                  <a:r>
                    <a:rPr lang="en-US" sz="1100">
                      <a:effectLst/>
                      <a:latin typeface="Times New Roman" panose="02020603050405020304" pitchFamily="18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4</a:t>
                  </a:r>
                </a:p>
              </p:txBody>
            </p:sp>
            <p:sp>
              <p:nvSpPr>
                <p:cNvPr id="138" name="Oval 137"/>
                <p:cNvSpPr>
                  <a:spLocks noChangeArrowheads="1"/>
                </p:cNvSpPr>
                <p:nvPr/>
              </p:nvSpPr>
              <p:spPr bwMode="auto">
                <a:xfrm>
                  <a:off x="5800" y="4740"/>
                  <a:ext cx="300" cy="300"/>
                </a:xfrm>
                <a:prstGeom prst="ellips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 sz="11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109" name="Group 108"/>
              <p:cNvGrpSpPr>
                <a:grpSpLocks/>
              </p:cNvGrpSpPr>
              <p:nvPr/>
            </p:nvGrpSpPr>
            <p:grpSpPr bwMode="auto">
              <a:xfrm>
                <a:off x="6989" y="6065"/>
                <a:ext cx="300" cy="300"/>
                <a:chOff x="5800" y="4740"/>
                <a:chExt cx="300" cy="300"/>
              </a:xfrm>
            </p:grpSpPr>
            <p:sp>
              <p:nvSpPr>
                <p:cNvPr id="135" name="Text Box 1970"/>
                <p:cNvSpPr txBox="1">
                  <a:spLocks noChangeArrowheads="1"/>
                </p:cNvSpPr>
                <p:nvPr/>
              </p:nvSpPr>
              <p:spPr bwMode="auto">
                <a:xfrm>
                  <a:off x="5810" y="4760"/>
                  <a:ext cx="290" cy="27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0" tIns="0" rIns="0" bIns="0" anchor="t" anchorCtr="0" upright="1">
                  <a:noAutofit/>
                </a:bodyPr>
                <a:lstStyle/>
                <a:p>
                  <a:pPr marL="0" marR="0" algn="ctr">
                    <a:spcBef>
                      <a:spcPts val="0"/>
                    </a:spcBef>
                    <a:spcAft>
                      <a:spcPts val="0"/>
                    </a:spcAft>
                    <a:tabLst>
                      <a:tab pos="228600" algn="l"/>
                    </a:tabLst>
                  </a:pPr>
                  <a:r>
                    <a:rPr lang="en-US" sz="1100">
                      <a:effectLst/>
                      <a:latin typeface="Times New Roman" panose="02020603050405020304" pitchFamily="18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1</a:t>
                  </a:r>
                </a:p>
              </p:txBody>
            </p:sp>
            <p:sp>
              <p:nvSpPr>
                <p:cNvPr id="136" name="Oval 135"/>
                <p:cNvSpPr>
                  <a:spLocks noChangeArrowheads="1"/>
                </p:cNvSpPr>
                <p:nvPr/>
              </p:nvSpPr>
              <p:spPr bwMode="auto">
                <a:xfrm>
                  <a:off x="5800" y="4740"/>
                  <a:ext cx="300" cy="300"/>
                </a:xfrm>
                <a:prstGeom prst="ellips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 sz="11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110" name="Group 109"/>
              <p:cNvGrpSpPr>
                <a:grpSpLocks/>
              </p:cNvGrpSpPr>
              <p:nvPr/>
            </p:nvGrpSpPr>
            <p:grpSpPr bwMode="auto">
              <a:xfrm>
                <a:off x="5869" y="5085"/>
                <a:ext cx="300" cy="300"/>
                <a:chOff x="5800" y="4740"/>
                <a:chExt cx="300" cy="300"/>
              </a:xfrm>
            </p:grpSpPr>
            <p:sp>
              <p:nvSpPr>
                <p:cNvPr id="133" name="Text Box 1973"/>
                <p:cNvSpPr txBox="1">
                  <a:spLocks noChangeArrowheads="1"/>
                </p:cNvSpPr>
                <p:nvPr/>
              </p:nvSpPr>
              <p:spPr bwMode="auto">
                <a:xfrm>
                  <a:off x="5810" y="4760"/>
                  <a:ext cx="290" cy="27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0" tIns="0" rIns="0" bIns="0" anchor="t" anchorCtr="0" upright="1">
                  <a:noAutofit/>
                </a:bodyPr>
                <a:lstStyle/>
                <a:p>
                  <a:pPr marL="0" marR="0" algn="ctr">
                    <a:spcBef>
                      <a:spcPts val="0"/>
                    </a:spcBef>
                    <a:spcAft>
                      <a:spcPts val="0"/>
                    </a:spcAft>
                    <a:tabLst>
                      <a:tab pos="228600" algn="l"/>
                    </a:tabLst>
                  </a:pPr>
                  <a:r>
                    <a:rPr lang="en-US" sz="1100">
                      <a:effectLst/>
                      <a:latin typeface="Times New Roman" panose="02020603050405020304" pitchFamily="18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2</a:t>
                  </a:r>
                </a:p>
              </p:txBody>
            </p:sp>
            <p:sp>
              <p:nvSpPr>
                <p:cNvPr id="134" name="Oval 133"/>
                <p:cNvSpPr>
                  <a:spLocks noChangeArrowheads="1"/>
                </p:cNvSpPr>
                <p:nvPr/>
              </p:nvSpPr>
              <p:spPr bwMode="auto">
                <a:xfrm>
                  <a:off x="5800" y="4740"/>
                  <a:ext cx="300" cy="300"/>
                </a:xfrm>
                <a:prstGeom prst="ellips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 sz="11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111" name="Group 110"/>
              <p:cNvGrpSpPr>
                <a:grpSpLocks/>
              </p:cNvGrpSpPr>
              <p:nvPr/>
            </p:nvGrpSpPr>
            <p:grpSpPr bwMode="auto">
              <a:xfrm>
                <a:off x="8479" y="4215"/>
                <a:ext cx="300" cy="300"/>
                <a:chOff x="5800" y="4740"/>
                <a:chExt cx="300" cy="300"/>
              </a:xfrm>
            </p:grpSpPr>
            <p:sp>
              <p:nvSpPr>
                <p:cNvPr id="131" name="Text Box 1976"/>
                <p:cNvSpPr txBox="1">
                  <a:spLocks noChangeArrowheads="1"/>
                </p:cNvSpPr>
                <p:nvPr/>
              </p:nvSpPr>
              <p:spPr bwMode="auto">
                <a:xfrm>
                  <a:off x="5810" y="4760"/>
                  <a:ext cx="290" cy="27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0" tIns="0" rIns="0" bIns="0" anchor="t" anchorCtr="0" upright="1">
                  <a:noAutofit/>
                </a:bodyPr>
                <a:lstStyle/>
                <a:p>
                  <a:pPr marL="0" marR="0" algn="ctr">
                    <a:spcBef>
                      <a:spcPts val="0"/>
                    </a:spcBef>
                    <a:spcAft>
                      <a:spcPts val="0"/>
                    </a:spcAft>
                    <a:tabLst>
                      <a:tab pos="228600" algn="l"/>
                    </a:tabLst>
                  </a:pPr>
                  <a:r>
                    <a:rPr lang="en-US" sz="1100">
                      <a:effectLst/>
                      <a:latin typeface="Times New Roman" panose="02020603050405020304" pitchFamily="18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3</a:t>
                  </a:r>
                </a:p>
              </p:txBody>
            </p:sp>
            <p:sp>
              <p:nvSpPr>
                <p:cNvPr id="132" name="Oval 131"/>
                <p:cNvSpPr>
                  <a:spLocks noChangeArrowheads="1"/>
                </p:cNvSpPr>
                <p:nvPr/>
              </p:nvSpPr>
              <p:spPr bwMode="auto">
                <a:xfrm>
                  <a:off x="5800" y="4740"/>
                  <a:ext cx="300" cy="300"/>
                </a:xfrm>
                <a:prstGeom prst="ellips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 sz="11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112" name="Group 111"/>
              <p:cNvGrpSpPr>
                <a:grpSpLocks/>
              </p:cNvGrpSpPr>
              <p:nvPr/>
            </p:nvGrpSpPr>
            <p:grpSpPr bwMode="auto">
              <a:xfrm>
                <a:off x="7069" y="6345"/>
                <a:ext cx="480" cy="353"/>
                <a:chOff x="5670" y="6810"/>
                <a:chExt cx="480" cy="353"/>
              </a:xfrm>
            </p:grpSpPr>
            <p:sp>
              <p:nvSpPr>
                <p:cNvPr id="128" name="AutoShape 1979"/>
                <p:cNvSpPr>
                  <a:spLocks noChangeArrowheads="1"/>
                </p:cNvSpPr>
                <p:nvPr/>
              </p:nvSpPr>
              <p:spPr bwMode="auto">
                <a:xfrm>
                  <a:off x="5795" y="6810"/>
                  <a:ext cx="240" cy="208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FFFFFF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 sz="11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29" name="Rectangle 128" descr="Dark upward diagonal"/>
                <p:cNvSpPr>
                  <a:spLocks noChangeArrowheads="1"/>
                </p:cNvSpPr>
                <p:nvPr/>
              </p:nvSpPr>
              <p:spPr bwMode="auto">
                <a:xfrm>
                  <a:off x="5680" y="7020"/>
                  <a:ext cx="470" cy="143"/>
                </a:xfrm>
                <a:prstGeom prst="rect">
                  <a:avLst/>
                </a:prstGeom>
                <a:pattFill prst="dkUpDiag">
                  <a:fgClr>
                    <a:srgbClr val="000000"/>
                  </a:fgClr>
                  <a:bgClr>
                    <a:srgbClr val="FFFFFF"/>
                  </a:bgClr>
                </a:patt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 sz="11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130" name="Line 1981"/>
                <p:cNvCxnSpPr/>
                <p:nvPr/>
              </p:nvCxnSpPr>
              <p:spPr bwMode="auto">
                <a:xfrm>
                  <a:off x="5670" y="7020"/>
                  <a:ext cx="47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grpSp>
            <p:nvGrpSpPr>
              <p:cNvPr id="113" name="Group 112"/>
              <p:cNvGrpSpPr>
                <a:grpSpLocks/>
              </p:cNvGrpSpPr>
              <p:nvPr/>
            </p:nvGrpSpPr>
            <p:grpSpPr bwMode="auto">
              <a:xfrm rot="5400000">
                <a:off x="5550" y="5276"/>
                <a:ext cx="480" cy="353"/>
                <a:chOff x="5670" y="6810"/>
                <a:chExt cx="480" cy="353"/>
              </a:xfrm>
            </p:grpSpPr>
            <p:sp>
              <p:nvSpPr>
                <p:cNvPr id="125" name="AutoShape 1983"/>
                <p:cNvSpPr>
                  <a:spLocks noChangeArrowheads="1"/>
                </p:cNvSpPr>
                <p:nvPr/>
              </p:nvSpPr>
              <p:spPr bwMode="auto">
                <a:xfrm>
                  <a:off x="5795" y="6810"/>
                  <a:ext cx="240" cy="208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FFFFFF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 sz="11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26" name="Rectangle 125" descr="Dark upward diagonal"/>
                <p:cNvSpPr>
                  <a:spLocks noChangeArrowheads="1"/>
                </p:cNvSpPr>
                <p:nvPr/>
              </p:nvSpPr>
              <p:spPr bwMode="auto">
                <a:xfrm>
                  <a:off x="5680" y="7020"/>
                  <a:ext cx="470" cy="143"/>
                </a:xfrm>
                <a:prstGeom prst="rect">
                  <a:avLst/>
                </a:prstGeom>
                <a:pattFill prst="dkUpDiag">
                  <a:fgClr>
                    <a:srgbClr val="000000"/>
                  </a:fgClr>
                  <a:bgClr>
                    <a:srgbClr val="FFFFFF"/>
                  </a:bgClr>
                </a:patt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 sz="11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127" name="Line 1985"/>
                <p:cNvCxnSpPr/>
                <p:nvPr/>
              </p:nvCxnSpPr>
              <p:spPr bwMode="auto">
                <a:xfrm>
                  <a:off x="5670" y="7020"/>
                  <a:ext cx="47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grpSp>
            <p:nvGrpSpPr>
              <p:cNvPr id="114" name="Group 113"/>
              <p:cNvGrpSpPr>
                <a:grpSpLocks/>
              </p:cNvGrpSpPr>
              <p:nvPr/>
            </p:nvGrpSpPr>
            <p:grpSpPr bwMode="auto">
              <a:xfrm rot="-5400000">
                <a:off x="8600" y="4396"/>
                <a:ext cx="480" cy="353"/>
                <a:chOff x="5670" y="6810"/>
                <a:chExt cx="480" cy="353"/>
              </a:xfrm>
            </p:grpSpPr>
            <p:sp>
              <p:nvSpPr>
                <p:cNvPr id="122" name="AutoShape 1987"/>
                <p:cNvSpPr>
                  <a:spLocks noChangeArrowheads="1"/>
                </p:cNvSpPr>
                <p:nvPr/>
              </p:nvSpPr>
              <p:spPr bwMode="auto">
                <a:xfrm>
                  <a:off x="5795" y="6810"/>
                  <a:ext cx="240" cy="208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FFFFFF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 sz="11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23" name="Rectangle 122" descr="Dark upward diagonal"/>
                <p:cNvSpPr>
                  <a:spLocks noChangeArrowheads="1"/>
                </p:cNvSpPr>
                <p:nvPr/>
              </p:nvSpPr>
              <p:spPr bwMode="auto">
                <a:xfrm>
                  <a:off x="5680" y="7020"/>
                  <a:ext cx="470" cy="143"/>
                </a:xfrm>
                <a:prstGeom prst="rect">
                  <a:avLst/>
                </a:prstGeom>
                <a:pattFill prst="dkUpDiag">
                  <a:fgClr>
                    <a:srgbClr val="000000"/>
                  </a:fgClr>
                  <a:bgClr>
                    <a:srgbClr val="FFFFFF"/>
                  </a:bgClr>
                </a:patt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 sz="11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124" name="Line 1989"/>
                <p:cNvCxnSpPr/>
                <p:nvPr/>
              </p:nvCxnSpPr>
              <p:spPr bwMode="auto">
                <a:xfrm>
                  <a:off x="5670" y="7020"/>
                  <a:ext cx="47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sp>
            <p:nvSpPr>
              <p:cNvPr id="115" name="Text Box 1990"/>
              <p:cNvSpPr txBox="1">
                <a:spLocks noChangeArrowheads="1"/>
              </p:cNvSpPr>
              <p:nvPr/>
            </p:nvSpPr>
            <p:spPr bwMode="auto">
              <a:xfrm>
                <a:off x="8239" y="6795"/>
                <a:ext cx="290" cy="2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 i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endPara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6" name="Text Box 1991"/>
              <p:cNvSpPr txBox="1">
                <a:spLocks noChangeArrowheads="1"/>
              </p:cNvSpPr>
              <p:nvPr/>
            </p:nvSpPr>
            <p:spPr bwMode="auto">
              <a:xfrm>
                <a:off x="9129" y="5435"/>
                <a:ext cx="290" cy="2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 i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endPara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7" name="Text Box 1992"/>
              <p:cNvSpPr txBox="1">
                <a:spLocks noChangeArrowheads="1"/>
              </p:cNvSpPr>
              <p:nvPr/>
            </p:nvSpPr>
            <p:spPr bwMode="auto">
              <a:xfrm>
                <a:off x="7029" y="4475"/>
                <a:ext cx="290" cy="2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 i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z</a:t>
                </a:r>
                <a:endPara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8" name="Text Box 1993"/>
              <p:cNvSpPr txBox="1">
                <a:spLocks noChangeArrowheads="1"/>
              </p:cNvSpPr>
              <p:nvPr/>
            </p:nvSpPr>
            <p:spPr bwMode="auto">
              <a:xfrm>
                <a:off x="7549" y="5835"/>
                <a:ext cx="290" cy="2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E</a:t>
                </a:r>
                <a:r>
                  <a:rPr lang="en-US" sz="1100" baseline="-250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9" name="Text Box 1994"/>
              <p:cNvSpPr txBox="1">
                <a:spLocks noChangeArrowheads="1"/>
              </p:cNvSpPr>
              <p:nvPr/>
            </p:nvSpPr>
            <p:spPr bwMode="auto">
              <a:xfrm>
                <a:off x="6869" y="5315"/>
                <a:ext cx="430" cy="2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E</a:t>
                </a:r>
                <a:r>
                  <a:rPr lang="en-US" sz="1100" baseline="-250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0" name="Text Box 1995"/>
              <p:cNvSpPr txBox="1">
                <a:spLocks noChangeArrowheads="1"/>
              </p:cNvSpPr>
              <p:nvPr/>
            </p:nvSpPr>
            <p:spPr bwMode="auto">
              <a:xfrm>
                <a:off x="8239" y="4945"/>
                <a:ext cx="290" cy="2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E</a:t>
                </a:r>
                <a:r>
                  <a:rPr lang="en-US" sz="1100" baseline="-250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endPara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1" name="Text Box 1996"/>
              <p:cNvSpPr txBox="1">
                <a:spLocks noChangeArrowheads="1"/>
              </p:cNvSpPr>
              <p:nvPr/>
            </p:nvSpPr>
            <p:spPr bwMode="auto">
              <a:xfrm>
                <a:off x="8399" y="6305"/>
                <a:ext cx="920" cy="2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10,000N</a:t>
                </a:r>
              </a:p>
            </p:txBody>
          </p:sp>
        </p:grpSp>
        <p:sp>
          <p:nvSpPr>
            <p:cNvPr id="139" name="Oval 138"/>
            <p:cNvSpPr/>
            <p:nvPr/>
          </p:nvSpPr>
          <p:spPr>
            <a:xfrm>
              <a:off x="2058098" y="7500008"/>
              <a:ext cx="57150" cy="5715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0" name="Oval 139"/>
            <p:cNvSpPr/>
            <p:nvPr/>
          </p:nvSpPr>
          <p:spPr>
            <a:xfrm>
              <a:off x="3743891" y="7742001"/>
              <a:ext cx="57150" cy="5715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1" name="Oval 140"/>
            <p:cNvSpPr/>
            <p:nvPr/>
          </p:nvSpPr>
          <p:spPr>
            <a:xfrm>
              <a:off x="3016136" y="8129218"/>
              <a:ext cx="57150" cy="5715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2" name="Oval 141"/>
            <p:cNvSpPr/>
            <p:nvPr/>
          </p:nvSpPr>
          <p:spPr>
            <a:xfrm>
              <a:off x="3957552" y="6878895"/>
              <a:ext cx="57150" cy="5715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2898201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1557655" y="477149"/>
            <a:ext cx="3752215" cy="1581785"/>
            <a:chOff x="3161" y="8470"/>
            <a:chExt cx="5909" cy="2491"/>
          </a:xfrm>
        </p:grpSpPr>
        <p:sp>
          <p:nvSpPr>
            <p:cNvPr id="3" name="Rectangle 2"/>
            <p:cNvSpPr>
              <a:spLocks noChangeArrowheads="1"/>
            </p:cNvSpPr>
            <p:nvPr/>
          </p:nvSpPr>
          <p:spPr bwMode="auto">
            <a:xfrm>
              <a:off x="3321" y="8876"/>
              <a:ext cx="1897" cy="143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Rectangle 3"/>
            <p:cNvSpPr>
              <a:spLocks noChangeArrowheads="1"/>
            </p:cNvSpPr>
            <p:nvPr/>
          </p:nvSpPr>
          <p:spPr bwMode="auto">
            <a:xfrm>
              <a:off x="3321" y="9876"/>
              <a:ext cx="1897" cy="143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6761" y="8887"/>
              <a:ext cx="2304" cy="143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6761" y="9881"/>
              <a:ext cx="1897" cy="143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Rectangle 6" descr="Wide upward diagonal"/>
            <p:cNvSpPr>
              <a:spLocks noChangeArrowheads="1"/>
            </p:cNvSpPr>
            <p:nvPr/>
          </p:nvSpPr>
          <p:spPr bwMode="auto">
            <a:xfrm>
              <a:off x="3169" y="8711"/>
              <a:ext cx="143" cy="473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Rectangle 7" descr="Wide upward diagonal"/>
            <p:cNvSpPr>
              <a:spLocks noChangeArrowheads="1"/>
            </p:cNvSpPr>
            <p:nvPr/>
          </p:nvSpPr>
          <p:spPr bwMode="auto">
            <a:xfrm>
              <a:off x="3161" y="9710"/>
              <a:ext cx="143" cy="473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Rectangle 8" descr="Wide upward diagonal"/>
            <p:cNvSpPr>
              <a:spLocks noChangeArrowheads="1"/>
            </p:cNvSpPr>
            <p:nvPr/>
          </p:nvSpPr>
          <p:spPr bwMode="auto">
            <a:xfrm>
              <a:off x="6609" y="8721"/>
              <a:ext cx="143" cy="473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Rectangle 9" descr="Wide upward diagonal"/>
            <p:cNvSpPr>
              <a:spLocks noChangeArrowheads="1"/>
            </p:cNvSpPr>
            <p:nvPr/>
          </p:nvSpPr>
          <p:spPr bwMode="auto">
            <a:xfrm>
              <a:off x="6601" y="9716"/>
              <a:ext cx="143" cy="473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Rectangle 10" descr="Wide upward diagonal"/>
            <p:cNvSpPr>
              <a:spLocks noChangeArrowheads="1"/>
            </p:cNvSpPr>
            <p:nvPr/>
          </p:nvSpPr>
          <p:spPr bwMode="auto">
            <a:xfrm>
              <a:off x="5234" y="9711"/>
              <a:ext cx="143" cy="473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Rectangle 11" descr="Wide upward diagonal"/>
            <p:cNvSpPr>
              <a:spLocks noChangeArrowheads="1"/>
            </p:cNvSpPr>
            <p:nvPr/>
          </p:nvSpPr>
          <p:spPr bwMode="auto">
            <a:xfrm>
              <a:off x="8674" y="9716"/>
              <a:ext cx="143" cy="473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3" name="Line 1934"/>
            <p:cNvCxnSpPr/>
            <p:nvPr/>
          </p:nvCxnSpPr>
          <p:spPr bwMode="auto">
            <a:xfrm>
              <a:off x="3314" y="8707"/>
              <a:ext cx="0" cy="48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" name="Line 1935"/>
            <p:cNvCxnSpPr/>
            <p:nvPr/>
          </p:nvCxnSpPr>
          <p:spPr bwMode="auto">
            <a:xfrm>
              <a:off x="3313" y="9707"/>
              <a:ext cx="0" cy="48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" name="Line 1936"/>
            <p:cNvCxnSpPr/>
            <p:nvPr/>
          </p:nvCxnSpPr>
          <p:spPr bwMode="auto">
            <a:xfrm>
              <a:off x="5226" y="9707"/>
              <a:ext cx="0" cy="48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" name="Line 1937"/>
            <p:cNvCxnSpPr/>
            <p:nvPr/>
          </p:nvCxnSpPr>
          <p:spPr bwMode="auto">
            <a:xfrm>
              <a:off x="6749" y="9713"/>
              <a:ext cx="0" cy="48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" name="Line 1938"/>
            <p:cNvCxnSpPr/>
            <p:nvPr/>
          </p:nvCxnSpPr>
          <p:spPr bwMode="auto">
            <a:xfrm>
              <a:off x="8662" y="9713"/>
              <a:ext cx="0" cy="48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" name="Line 1939"/>
            <p:cNvCxnSpPr/>
            <p:nvPr/>
          </p:nvCxnSpPr>
          <p:spPr bwMode="auto">
            <a:xfrm>
              <a:off x="6757" y="8718"/>
              <a:ext cx="0" cy="48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9" name="Text Box 1940"/>
            <p:cNvSpPr txBox="1">
              <a:spLocks noChangeArrowheads="1"/>
            </p:cNvSpPr>
            <p:nvPr/>
          </p:nvSpPr>
          <p:spPr bwMode="auto">
            <a:xfrm>
              <a:off x="3575" y="10683"/>
              <a:ext cx="1410" cy="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(a) at </a:t>
              </a:r>
              <a:r>
                <a:rPr lang="en-US" sz="11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en-US" sz="11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= </a:t>
              </a:r>
              <a:r>
                <a:rPr lang="en-US" sz="11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en-US" sz="1100" baseline="-25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ref</a:t>
              </a:r>
              <a:endPara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Text Box 1941"/>
            <p:cNvSpPr txBox="1">
              <a:spLocks noChangeArrowheads="1"/>
            </p:cNvSpPr>
            <p:nvPr/>
          </p:nvSpPr>
          <p:spPr bwMode="auto">
            <a:xfrm>
              <a:off x="6707" y="10683"/>
              <a:ext cx="2160" cy="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(b) at </a:t>
              </a:r>
              <a:r>
                <a:rPr lang="en-US" sz="11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en-US" sz="11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= </a:t>
              </a:r>
              <a:r>
                <a:rPr lang="en-US" sz="11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en-US" sz="1100" baseline="-25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ref</a:t>
              </a:r>
              <a:r>
                <a:rPr lang="en-US" sz="11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+ </a:t>
              </a:r>
              <a:r>
                <a:rPr lang="en-US" sz="1100" dirty="0">
                  <a:effectLst/>
                  <a:latin typeface="Symbol" panose="05050102010706020507" pitchFamily="18" charset="2"/>
                  <a:ea typeface="Times New Roman" panose="02020603050405020304" pitchFamily="18" charset="0"/>
                  <a:cs typeface="Times New Roman" panose="02020603050405020304" pitchFamily="18" charset="0"/>
                </a:rPr>
                <a:t>D</a:t>
              </a:r>
              <a:r>
                <a:rPr lang="en-US" sz="11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endPara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Text Box 1942"/>
            <p:cNvSpPr txBox="1">
              <a:spLocks noChangeArrowheads="1"/>
            </p:cNvSpPr>
            <p:nvPr/>
          </p:nvSpPr>
          <p:spPr bwMode="auto">
            <a:xfrm>
              <a:off x="3313" y="9320"/>
              <a:ext cx="1889" cy="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No stress, no strain</a:t>
              </a:r>
            </a:p>
          </p:txBody>
        </p:sp>
        <p:sp>
          <p:nvSpPr>
            <p:cNvPr id="22" name="Text Box 1943"/>
            <p:cNvSpPr txBox="1">
              <a:spLocks noChangeArrowheads="1"/>
            </p:cNvSpPr>
            <p:nvPr/>
          </p:nvSpPr>
          <p:spPr bwMode="auto">
            <a:xfrm>
              <a:off x="6791" y="9217"/>
              <a:ext cx="2271" cy="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No stress, thermal strain</a:t>
              </a:r>
            </a:p>
          </p:txBody>
        </p:sp>
        <p:sp>
          <p:nvSpPr>
            <p:cNvPr id="23" name="Text Box 1944"/>
            <p:cNvSpPr txBox="1">
              <a:spLocks noChangeArrowheads="1"/>
            </p:cNvSpPr>
            <p:nvPr/>
          </p:nvSpPr>
          <p:spPr bwMode="auto">
            <a:xfrm>
              <a:off x="6731" y="10224"/>
              <a:ext cx="2271" cy="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Thermal stress, no strain</a:t>
              </a:r>
            </a:p>
          </p:txBody>
        </p:sp>
        <p:cxnSp>
          <p:nvCxnSpPr>
            <p:cNvPr id="24" name="Line 1945"/>
            <p:cNvCxnSpPr/>
            <p:nvPr/>
          </p:nvCxnSpPr>
          <p:spPr bwMode="auto">
            <a:xfrm>
              <a:off x="3313" y="8737"/>
              <a:ext cx="190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stealth" w="sm" len="med"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" name="Line 1946"/>
            <p:cNvCxnSpPr/>
            <p:nvPr/>
          </p:nvCxnSpPr>
          <p:spPr bwMode="auto">
            <a:xfrm flipV="1">
              <a:off x="5216" y="8612"/>
              <a:ext cx="0" cy="2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6" name="Text Box 1947"/>
            <p:cNvSpPr txBox="1">
              <a:spLocks noChangeArrowheads="1"/>
            </p:cNvSpPr>
            <p:nvPr/>
          </p:nvSpPr>
          <p:spPr bwMode="auto">
            <a:xfrm>
              <a:off x="4127" y="8476"/>
              <a:ext cx="262" cy="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7" name="Line 1948"/>
            <p:cNvCxnSpPr/>
            <p:nvPr/>
          </p:nvCxnSpPr>
          <p:spPr bwMode="auto">
            <a:xfrm>
              <a:off x="6759" y="8741"/>
              <a:ext cx="190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stealth" w="sm" len="med"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8" name="Line 1949"/>
            <p:cNvCxnSpPr/>
            <p:nvPr/>
          </p:nvCxnSpPr>
          <p:spPr bwMode="auto">
            <a:xfrm flipV="1">
              <a:off x="8662" y="8616"/>
              <a:ext cx="0" cy="2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9" name="Text Box 1950"/>
            <p:cNvSpPr txBox="1">
              <a:spLocks noChangeArrowheads="1"/>
            </p:cNvSpPr>
            <p:nvPr/>
          </p:nvSpPr>
          <p:spPr bwMode="auto">
            <a:xfrm>
              <a:off x="7573" y="8480"/>
              <a:ext cx="262" cy="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0" name="Line 1951"/>
            <p:cNvCxnSpPr/>
            <p:nvPr/>
          </p:nvCxnSpPr>
          <p:spPr bwMode="auto">
            <a:xfrm flipV="1">
              <a:off x="9070" y="8622"/>
              <a:ext cx="0" cy="2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" name="Line 1952"/>
            <p:cNvCxnSpPr/>
            <p:nvPr/>
          </p:nvCxnSpPr>
          <p:spPr bwMode="auto">
            <a:xfrm>
              <a:off x="8658" y="8741"/>
              <a:ext cx="40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stealth" w="sm" len="med"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2" name="Text Box 1953"/>
            <p:cNvSpPr txBox="1">
              <a:spLocks noChangeArrowheads="1"/>
            </p:cNvSpPr>
            <p:nvPr/>
          </p:nvSpPr>
          <p:spPr bwMode="auto">
            <a:xfrm>
              <a:off x="8698" y="8470"/>
              <a:ext cx="338" cy="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dirty="0">
                  <a:effectLst/>
                  <a:latin typeface="Symbol" panose="05050102010706020507" pitchFamily="18" charset="2"/>
                  <a:ea typeface="Times New Roman" panose="02020603050405020304" pitchFamily="18" charset="0"/>
                  <a:cs typeface="Times New Roman" panose="02020603050405020304" pitchFamily="18" charset="0"/>
                </a:rPr>
                <a:t>D</a:t>
              </a:r>
              <a:r>
                <a:rPr lang="en-US" sz="11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endPara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3" name="Line 1954"/>
            <p:cNvCxnSpPr/>
            <p:nvPr/>
          </p:nvCxnSpPr>
          <p:spPr bwMode="auto">
            <a:xfrm>
              <a:off x="8258" y="9951"/>
              <a:ext cx="40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" name="Line 1955"/>
            <p:cNvCxnSpPr/>
            <p:nvPr/>
          </p:nvCxnSpPr>
          <p:spPr bwMode="auto">
            <a:xfrm flipH="1">
              <a:off x="6757" y="9960"/>
              <a:ext cx="40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5" name="TextBox 34"/>
          <p:cNvSpPr txBox="1"/>
          <p:nvPr/>
        </p:nvSpPr>
        <p:spPr>
          <a:xfrm>
            <a:off x="109718" y="200150"/>
            <a:ext cx="894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1.22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09717" y="2680282"/>
            <a:ext cx="894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1.23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09717" y="4436586"/>
            <a:ext cx="894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1.24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9717" y="6347294"/>
            <a:ext cx="894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1.25</a:t>
            </a:r>
          </a:p>
        </p:txBody>
      </p:sp>
      <p:grpSp>
        <p:nvGrpSpPr>
          <p:cNvPr id="39" name="Group 38"/>
          <p:cNvGrpSpPr>
            <a:grpSpLocks/>
          </p:cNvGrpSpPr>
          <p:nvPr/>
        </p:nvGrpSpPr>
        <p:grpSpPr bwMode="auto">
          <a:xfrm>
            <a:off x="1132195" y="2539948"/>
            <a:ext cx="4195769" cy="1560566"/>
            <a:chOff x="3159" y="2455"/>
            <a:chExt cx="6001" cy="2232"/>
          </a:xfrm>
        </p:grpSpPr>
        <p:grpSp>
          <p:nvGrpSpPr>
            <p:cNvPr id="40" name="Group 39"/>
            <p:cNvGrpSpPr>
              <a:grpSpLocks/>
            </p:cNvGrpSpPr>
            <p:nvPr/>
          </p:nvGrpSpPr>
          <p:grpSpPr bwMode="auto">
            <a:xfrm>
              <a:off x="4575" y="2795"/>
              <a:ext cx="354" cy="262"/>
              <a:chOff x="2505" y="2167"/>
              <a:chExt cx="354" cy="262"/>
            </a:xfrm>
          </p:grpSpPr>
          <p:sp>
            <p:nvSpPr>
              <p:cNvPr id="128" name="AutoShape 1833"/>
              <p:cNvSpPr>
                <a:spLocks noChangeArrowheads="1"/>
              </p:cNvSpPr>
              <p:nvPr/>
            </p:nvSpPr>
            <p:spPr bwMode="auto">
              <a:xfrm flipV="1">
                <a:off x="2617" y="2286"/>
                <a:ext cx="143" cy="143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/>
              </a:p>
            </p:txBody>
          </p:sp>
          <p:sp>
            <p:nvSpPr>
              <p:cNvPr id="129" name="Rectangle 128" descr="Dark upward diagonal"/>
              <p:cNvSpPr>
                <a:spLocks noChangeArrowheads="1"/>
              </p:cNvSpPr>
              <p:nvPr/>
            </p:nvSpPr>
            <p:spPr bwMode="auto">
              <a:xfrm>
                <a:off x="2505" y="2167"/>
                <a:ext cx="351" cy="113"/>
              </a:xfrm>
              <a:prstGeom prst="rect">
                <a:avLst/>
              </a:prstGeom>
              <a:pattFill prst="dk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/>
              </a:p>
            </p:txBody>
          </p:sp>
          <p:cxnSp>
            <p:nvCxnSpPr>
              <p:cNvPr id="130" name="Line 1835"/>
              <p:cNvCxnSpPr/>
              <p:nvPr/>
            </p:nvCxnSpPr>
            <p:spPr bwMode="auto">
              <a:xfrm flipH="1">
                <a:off x="2505" y="2286"/>
                <a:ext cx="35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41" name="Group 40"/>
            <p:cNvGrpSpPr>
              <a:grpSpLocks/>
            </p:cNvGrpSpPr>
            <p:nvPr/>
          </p:nvGrpSpPr>
          <p:grpSpPr bwMode="auto">
            <a:xfrm>
              <a:off x="4068" y="2687"/>
              <a:ext cx="354" cy="262"/>
              <a:chOff x="2505" y="2167"/>
              <a:chExt cx="354" cy="262"/>
            </a:xfrm>
          </p:grpSpPr>
          <p:sp>
            <p:nvSpPr>
              <p:cNvPr id="125" name="AutoShape 1837"/>
              <p:cNvSpPr>
                <a:spLocks noChangeArrowheads="1"/>
              </p:cNvSpPr>
              <p:nvPr/>
            </p:nvSpPr>
            <p:spPr bwMode="auto">
              <a:xfrm flipV="1">
                <a:off x="2617" y="2286"/>
                <a:ext cx="143" cy="143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/>
              </a:p>
            </p:txBody>
          </p:sp>
          <p:sp>
            <p:nvSpPr>
              <p:cNvPr id="126" name="Rectangle 125" descr="Dark upward diagonal"/>
              <p:cNvSpPr>
                <a:spLocks noChangeArrowheads="1"/>
              </p:cNvSpPr>
              <p:nvPr/>
            </p:nvSpPr>
            <p:spPr bwMode="auto">
              <a:xfrm>
                <a:off x="2505" y="2167"/>
                <a:ext cx="351" cy="113"/>
              </a:xfrm>
              <a:prstGeom prst="rect">
                <a:avLst/>
              </a:prstGeom>
              <a:pattFill prst="dk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/>
              </a:p>
            </p:txBody>
          </p:sp>
          <p:cxnSp>
            <p:nvCxnSpPr>
              <p:cNvPr id="127" name="Line 1839"/>
              <p:cNvCxnSpPr/>
              <p:nvPr/>
            </p:nvCxnSpPr>
            <p:spPr bwMode="auto">
              <a:xfrm flipH="1">
                <a:off x="2505" y="2286"/>
                <a:ext cx="35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42" name="Group 41"/>
            <p:cNvGrpSpPr>
              <a:grpSpLocks/>
            </p:cNvGrpSpPr>
            <p:nvPr/>
          </p:nvGrpSpPr>
          <p:grpSpPr bwMode="auto">
            <a:xfrm>
              <a:off x="3561" y="2795"/>
              <a:ext cx="354" cy="262"/>
              <a:chOff x="2505" y="2167"/>
              <a:chExt cx="354" cy="262"/>
            </a:xfrm>
          </p:grpSpPr>
          <p:sp>
            <p:nvSpPr>
              <p:cNvPr id="122" name="AutoShape 1841"/>
              <p:cNvSpPr>
                <a:spLocks noChangeArrowheads="1"/>
              </p:cNvSpPr>
              <p:nvPr/>
            </p:nvSpPr>
            <p:spPr bwMode="auto">
              <a:xfrm flipV="1">
                <a:off x="2617" y="2286"/>
                <a:ext cx="143" cy="143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/>
              </a:p>
            </p:txBody>
          </p:sp>
          <p:sp>
            <p:nvSpPr>
              <p:cNvPr id="123" name="Rectangle 122" descr="Dark upward diagonal"/>
              <p:cNvSpPr>
                <a:spLocks noChangeArrowheads="1"/>
              </p:cNvSpPr>
              <p:nvPr/>
            </p:nvSpPr>
            <p:spPr bwMode="auto">
              <a:xfrm>
                <a:off x="2505" y="2167"/>
                <a:ext cx="351" cy="113"/>
              </a:xfrm>
              <a:prstGeom prst="rect">
                <a:avLst/>
              </a:prstGeom>
              <a:pattFill prst="dk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/>
              </a:p>
            </p:txBody>
          </p:sp>
          <p:cxnSp>
            <p:nvCxnSpPr>
              <p:cNvPr id="124" name="Line 1843"/>
              <p:cNvCxnSpPr/>
              <p:nvPr/>
            </p:nvCxnSpPr>
            <p:spPr bwMode="auto">
              <a:xfrm flipH="1">
                <a:off x="2505" y="2286"/>
                <a:ext cx="35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43" name="AutoShape 1844"/>
            <p:cNvSpPr>
              <a:spLocks noChangeArrowheads="1"/>
            </p:cNvSpPr>
            <p:nvPr/>
          </p:nvSpPr>
          <p:spPr bwMode="auto">
            <a:xfrm>
              <a:off x="4206" y="2831"/>
              <a:ext cx="96" cy="1252"/>
            </a:xfrm>
            <a:prstGeom prst="roundRect">
              <a:avLst>
                <a:gd name="adj" fmla="val 50000"/>
              </a:avLst>
            </a:prstGeom>
            <a:solidFill>
              <a:srgbClr val="C0C0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sp>
          <p:nvSpPr>
            <p:cNvPr id="44" name="AutoShape 1845" descr="20%"/>
            <p:cNvSpPr>
              <a:spLocks noChangeArrowheads="1"/>
            </p:cNvSpPr>
            <p:nvPr/>
          </p:nvSpPr>
          <p:spPr bwMode="auto">
            <a:xfrm rot="1556245">
              <a:off x="4458" y="2891"/>
              <a:ext cx="96" cy="1252"/>
            </a:xfrm>
            <a:prstGeom prst="roundRect">
              <a:avLst>
                <a:gd name="adj" fmla="val 50000"/>
              </a:avLst>
            </a:prstGeom>
            <a:pattFill prst="pct20">
              <a:fgClr>
                <a:srgbClr val="000000"/>
              </a:fgClr>
              <a:bgClr>
                <a:srgbClr val="FFFFFF"/>
              </a:bgClr>
            </a:patt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sp>
          <p:nvSpPr>
            <p:cNvPr id="45" name="AutoShape 1846" descr="20%"/>
            <p:cNvSpPr>
              <a:spLocks noChangeArrowheads="1"/>
            </p:cNvSpPr>
            <p:nvPr/>
          </p:nvSpPr>
          <p:spPr bwMode="auto">
            <a:xfrm rot="20043755" flipH="1">
              <a:off x="3951" y="2897"/>
              <a:ext cx="96" cy="1252"/>
            </a:xfrm>
            <a:prstGeom prst="roundRect">
              <a:avLst>
                <a:gd name="adj" fmla="val 50000"/>
              </a:avLst>
            </a:prstGeom>
            <a:pattFill prst="pct20">
              <a:fgClr>
                <a:srgbClr val="000000"/>
              </a:fgClr>
              <a:bgClr>
                <a:srgbClr val="FFFFFF"/>
              </a:bgClr>
            </a:patt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sp>
          <p:nvSpPr>
            <p:cNvPr id="46" name="Oval 45"/>
            <p:cNvSpPr>
              <a:spLocks noChangeAspect="1" noChangeArrowheads="1"/>
            </p:cNvSpPr>
            <p:nvPr/>
          </p:nvSpPr>
          <p:spPr bwMode="auto">
            <a:xfrm>
              <a:off x="4230" y="4013"/>
              <a:ext cx="43" cy="43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sp>
          <p:nvSpPr>
            <p:cNvPr id="47" name="Oval 46"/>
            <p:cNvSpPr>
              <a:spLocks noChangeAspect="1" noChangeArrowheads="1"/>
            </p:cNvSpPr>
            <p:nvPr/>
          </p:nvSpPr>
          <p:spPr bwMode="auto">
            <a:xfrm>
              <a:off x="3726" y="2983"/>
              <a:ext cx="43" cy="43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sp>
          <p:nvSpPr>
            <p:cNvPr id="48" name="Oval 47"/>
            <p:cNvSpPr>
              <a:spLocks noChangeAspect="1" noChangeArrowheads="1"/>
            </p:cNvSpPr>
            <p:nvPr/>
          </p:nvSpPr>
          <p:spPr bwMode="auto">
            <a:xfrm>
              <a:off x="4233" y="2860"/>
              <a:ext cx="43" cy="43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sp>
          <p:nvSpPr>
            <p:cNvPr id="49" name="Oval 48"/>
            <p:cNvSpPr>
              <a:spLocks noChangeAspect="1" noChangeArrowheads="1"/>
            </p:cNvSpPr>
            <p:nvPr/>
          </p:nvSpPr>
          <p:spPr bwMode="auto">
            <a:xfrm>
              <a:off x="4737" y="2977"/>
              <a:ext cx="43" cy="43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sp>
          <p:nvSpPr>
            <p:cNvPr id="50" name="Arc 1851"/>
            <p:cNvSpPr>
              <a:spLocks/>
            </p:cNvSpPr>
            <p:nvPr/>
          </p:nvSpPr>
          <p:spPr bwMode="auto">
            <a:xfrm rot="-12048831" flipH="1" flipV="1">
              <a:off x="4273" y="3581"/>
              <a:ext cx="143" cy="143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sp>
          <p:nvSpPr>
            <p:cNvPr id="51" name="Text Box 1852"/>
            <p:cNvSpPr txBox="1">
              <a:spLocks noChangeArrowheads="1"/>
            </p:cNvSpPr>
            <p:nvPr/>
          </p:nvSpPr>
          <p:spPr bwMode="auto">
            <a:xfrm>
              <a:off x="4476" y="3640"/>
              <a:ext cx="312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30</a:t>
              </a:r>
              <a:r>
                <a:rPr lang="en-US" sz="1100" baseline="30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sym typeface="Symbol" panose="05050102010706020507" pitchFamily="18" charset="2"/>
                </a:rPr>
                <a:t>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2" name="Text Box 1853"/>
            <p:cNvSpPr txBox="1">
              <a:spLocks noChangeArrowheads="1"/>
            </p:cNvSpPr>
            <p:nvPr/>
          </p:nvSpPr>
          <p:spPr bwMode="auto">
            <a:xfrm>
              <a:off x="3744" y="3574"/>
              <a:ext cx="312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30</a:t>
              </a:r>
              <a:r>
                <a:rPr lang="en-US" sz="1100" baseline="30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sym typeface="Symbol" panose="05050102010706020507" pitchFamily="18" charset="2"/>
                </a:rPr>
                <a:t>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3" name="Arc 1854"/>
            <p:cNvSpPr>
              <a:spLocks/>
            </p:cNvSpPr>
            <p:nvPr/>
          </p:nvSpPr>
          <p:spPr bwMode="auto">
            <a:xfrm rot="12048831" flipV="1">
              <a:off x="4084" y="3578"/>
              <a:ext cx="143" cy="143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sp>
          <p:nvSpPr>
            <p:cNvPr id="54" name="Text Box 1855"/>
            <p:cNvSpPr txBox="1">
              <a:spLocks noChangeArrowheads="1"/>
            </p:cNvSpPr>
            <p:nvPr/>
          </p:nvSpPr>
          <p:spPr bwMode="auto">
            <a:xfrm>
              <a:off x="3735" y="3313"/>
              <a:ext cx="120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55" name="Text Box 1856"/>
            <p:cNvSpPr txBox="1">
              <a:spLocks noChangeArrowheads="1"/>
            </p:cNvSpPr>
            <p:nvPr/>
          </p:nvSpPr>
          <p:spPr bwMode="auto">
            <a:xfrm>
              <a:off x="4089" y="3190"/>
              <a:ext cx="120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56" name="Text Box 1857"/>
            <p:cNvSpPr txBox="1">
              <a:spLocks noChangeArrowheads="1"/>
            </p:cNvSpPr>
            <p:nvPr/>
          </p:nvSpPr>
          <p:spPr bwMode="auto">
            <a:xfrm>
              <a:off x="4596" y="3379"/>
              <a:ext cx="120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57" name="Text Box 1858"/>
            <p:cNvSpPr txBox="1">
              <a:spLocks noChangeArrowheads="1"/>
            </p:cNvSpPr>
            <p:nvPr/>
          </p:nvSpPr>
          <p:spPr bwMode="auto">
            <a:xfrm>
              <a:off x="3546" y="2923"/>
              <a:ext cx="120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58" name="Oval 57"/>
            <p:cNvSpPr>
              <a:spLocks noChangeAspect="1" noChangeArrowheads="1"/>
            </p:cNvSpPr>
            <p:nvPr/>
          </p:nvSpPr>
          <p:spPr bwMode="auto">
            <a:xfrm>
              <a:off x="3495" y="2935"/>
              <a:ext cx="202" cy="202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sp>
          <p:nvSpPr>
            <p:cNvPr id="59" name="Text Box 1860"/>
            <p:cNvSpPr txBox="1">
              <a:spLocks noChangeArrowheads="1"/>
            </p:cNvSpPr>
            <p:nvPr/>
          </p:nvSpPr>
          <p:spPr bwMode="auto">
            <a:xfrm>
              <a:off x="4080" y="2815"/>
              <a:ext cx="120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60" name="Oval 59"/>
            <p:cNvSpPr>
              <a:spLocks noChangeAspect="1" noChangeArrowheads="1"/>
            </p:cNvSpPr>
            <p:nvPr/>
          </p:nvSpPr>
          <p:spPr bwMode="auto">
            <a:xfrm>
              <a:off x="4029" y="2827"/>
              <a:ext cx="202" cy="202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sp>
          <p:nvSpPr>
            <p:cNvPr id="61" name="Text Box 1862"/>
            <p:cNvSpPr txBox="1">
              <a:spLocks noChangeArrowheads="1"/>
            </p:cNvSpPr>
            <p:nvPr/>
          </p:nvSpPr>
          <p:spPr bwMode="auto">
            <a:xfrm>
              <a:off x="4899" y="2920"/>
              <a:ext cx="120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62" name="Oval 61"/>
            <p:cNvSpPr>
              <a:spLocks noChangeAspect="1" noChangeArrowheads="1"/>
            </p:cNvSpPr>
            <p:nvPr/>
          </p:nvSpPr>
          <p:spPr bwMode="auto">
            <a:xfrm>
              <a:off x="4848" y="2932"/>
              <a:ext cx="202" cy="202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sp>
          <p:nvSpPr>
            <p:cNvPr id="63" name="Text Box 1864"/>
            <p:cNvSpPr txBox="1">
              <a:spLocks noChangeArrowheads="1"/>
            </p:cNvSpPr>
            <p:nvPr/>
          </p:nvSpPr>
          <p:spPr bwMode="auto">
            <a:xfrm>
              <a:off x="4182" y="4105"/>
              <a:ext cx="120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64" name="Oval 63"/>
            <p:cNvSpPr>
              <a:spLocks noChangeAspect="1" noChangeArrowheads="1"/>
            </p:cNvSpPr>
            <p:nvPr/>
          </p:nvSpPr>
          <p:spPr bwMode="auto">
            <a:xfrm>
              <a:off x="4131" y="4117"/>
              <a:ext cx="202" cy="202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sp>
          <p:nvSpPr>
            <p:cNvPr id="65" name="Text Box 1866"/>
            <p:cNvSpPr txBox="1">
              <a:spLocks noChangeArrowheads="1"/>
            </p:cNvSpPr>
            <p:nvPr/>
          </p:nvSpPr>
          <p:spPr bwMode="auto">
            <a:xfrm>
              <a:off x="4314" y="2956"/>
              <a:ext cx="312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sym typeface="Symbol" panose="05050102010706020507" pitchFamily="18" charset="2"/>
                </a:rPr>
                <a:t></a:t>
              </a: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T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6" name="Text Box 1867"/>
            <p:cNvSpPr txBox="1">
              <a:spLocks noChangeArrowheads="1"/>
            </p:cNvSpPr>
            <p:nvPr/>
          </p:nvSpPr>
          <p:spPr bwMode="auto">
            <a:xfrm>
              <a:off x="6595" y="3395"/>
              <a:ext cx="141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L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7" name="Freeform 66"/>
            <p:cNvSpPr>
              <a:spLocks/>
            </p:cNvSpPr>
            <p:nvPr/>
          </p:nvSpPr>
          <p:spPr bwMode="auto">
            <a:xfrm>
              <a:off x="3159" y="3599"/>
              <a:ext cx="486" cy="498"/>
            </a:xfrm>
            <a:custGeom>
              <a:avLst/>
              <a:gdLst>
                <a:gd name="T0" fmla="*/ 0 w 486"/>
                <a:gd name="T1" fmla="*/ 0 h 498"/>
                <a:gd name="T2" fmla="*/ 0 w 486"/>
                <a:gd name="T3" fmla="*/ 498 h 498"/>
                <a:gd name="T4" fmla="*/ 486 w 486"/>
                <a:gd name="T5" fmla="*/ 498 h 4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6" h="498">
                  <a:moveTo>
                    <a:pt x="0" y="0"/>
                  </a:moveTo>
                  <a:lnTo>
                    <a:pt x="0" y="498"/>
                  </a:lnTo>
                  <a:lnTo>
                    <a:pt x="486" y="498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arrow" w="sm" len="sm"/>
              <a:tailEnd type="arrow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sp>
          <p:nvSpPr>
            <p:cNvPr id="68" name="Text Box 1869"/>
            <p:cNvSpPr txBox="1">
              <a:spLocks noChangeArrowheads="1"/>
            </p:cNvSpPr>
            <p:nvPr/>
          </p:nvSpPr>
          <p:spPr bwMode="auto">
            <a:xfrm>
              <a:off x="3510" y="4091"/>
              <a:ext cx="120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x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9" name="Text Box 1870"/>
            <p:cNvSpPr txBox="1">
              <a:spLocks noChangeArrowheads="1"/>
            </p:cNvSpPr>
            <p:nvPr/>
          </p:nvSpPr>
          <p:spPr bwMode="auto">
            <a:xfrm>
              <a:off x="3249" y="3509"/>
              <a:ext cx="120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y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70" name="Text Box 1871"/>
            <p:cNvSpPr txBox="1">
              <a:spLocks noChangeArrowheads="1"/>
            </p:cNvSpPr>
            <p:nvPr/>
          </p:nvSpPr>
          <p:spPr bwMode="auto">
            <a:xfrm>
              <a:off x="4122" y="4444"/>
              <a:ext cx="249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(a)</a:t>
              </a:r>
            </a:p>
          </p:txBody>
        </p:sp>
        <p:sp>
          <p:nvSpPr>
            <p:cNvPr id="71" name="Text Box 1872"/>
            <p:cNvSpPr txBox="1">
              <a:spLocks noChangeArrowheads="1"/>
            </p:cNvSpPr>
            <p:nvPr/>
          </p:nvSpPr>
          <p:spPr bwMode="auto">
            <a:xfrm>
              <a:off x="6122" y="4444"/>
              <a:ext cx="249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(b)</a:t>
              </a:r>
            </a:p>
          </p:txBody>
        </p:sp>
        <p:sp>
          <p:nvSpPr>
            <p:cNvPr id="72" name="Text Box 1873"/>
            <p:cNvSpPr txBox="1">
              <a:spLocks noChangeArrowheads="1"/>
            </p:cNvSpPr>
            <p:nvPr/>
          </p:nvSpPr>
          <p:spPr bwMode="auto">
            <a:xfrm>
              <a:off x="8330" y="4444"/>
              <a:ext cx="249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(c)</a:t>
              </a:r>
            </a:p>
          </p:txBody>
        </p:sp>
        <p:grpSp>
          <p:nvGrpSpPr>
            <p:cNvPr id="73" name="Group 72"/>
            <p:cNvGrpSpPr>
              <a:grpSpLocks/>
            </p:cNvGrpSpPr>
            <p:nvPr/>
          </p:nvGrpSpPr>
          <p:grpSpPr bwMode="auto">
            <a:xfrm>
              <a:off x="6587" y="2793"/>
              <a:ext cx="354" cy="262"/>
              <a:chOff x="2505" y="2167"/>
              <a:chExt cx="354" cy="262"/>
            </a:xfrm>
          </p:grpSpPr>
          <p:sp>
            <p:nvSpPr>
              <p:cNvPr id="119" name="AutoShape 1875"/>
              <p:cNvSpPr>
                <a:spLocks noChangeArrowheads="1"/>
              </p:cNvSpPr>
              <p:nvPr/>
            </p:nvSpPr>
            <p:spPr bwMode="auto">
              <a:xfrm flipV="1">
                <a:off x="2617" y="2286"/>
                <a:ext cx="143" cy="143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/>
              </a:p>
            </p:txBody>
          </p:sp>
          <p:sp>
            <p:nvSpPr>
              <p:cNvPr id="120" name="Rectangle 119" descr="Dark upward diagonal"/>
              <p:cNvSpPr>
                <a:spLocks noChangeArrowheads="1"/>
              </p:cNvSpPr>
              <p:nvPr/>
            </p:nvSpPr>
            <p:spPr bwMode="auto">
              <a:xfrm>
                <a:off x="2505" y="2167"/>
                <a:ext cx="351" cy="113"/>
              </a:xfrm>
              <a:prstGeom prst="rect">
                <a:avLst/>
              </a:prstGeom>
              <a:pattFill prst="dk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/>
              </a:p>
            </p:txBody>
          </p:sp>
          <p:cxnSp>
            <p:nvCxnSpPr>
              <p:cNvPr id="121" name="Line 1877"/>
              <p:cNvCxnSpPr/>
              <p:nvPr/>
            </p:nvCxnSpPr>
            <p:spPr bwMode="auto">
              <a:xfrm flipH="1">
                <a:off x="2505" y="2286"/>
                <a:ext cx="35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74" name="Group 73"/>
            <p:cNvGrpSpPr>
              <a:grpSpLocks/>
            </p:cNvGrpSpPr>
            <p:nvPr/>
          </p:nvGrpSpPr>
          <p:grpSpPr bwMode="auto">
            <a:xfrm>
              <a:off x="6080" y="2685"/>
              <a:ext cx="354" cy="262"/>
              <a:chOff x="2505" y="2167"/>
              <a:chExt cx="354" cy="262"/>
            </a:xfrm>
          </p:grpSpPr>
          <p:sp>
            <p:nvSpPr>
              <p:cNvPr id="116" name="AutoShape 1879"/>
              <p:cNvSpPr>
                <a:spLocks noChangeArrowheads="1"/>
              </p:cNvSpPr>
              <p:nvPr/>
            </p:nvSpPr>
            <p:spPr bwMode="auto">
              <a:xfrm flipV="1">
                <a:off x="2617" y="2286"/>
                <a:ext cx="143" cy="143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/>
              </a:p>
            </p:txBody>
          </p:sp>
          <p:sp>
            <p:nvSpPr>
              <p:cNvPr id="117" name="Rectangle 116" descr="Dark upward diagonal"/>
              <p:cNvSpPr>
                <a:spLocks noChangeArrowheads="1"/>
              </p:cNvSpPr>
              <p:nvPr/>
            </p:nvSpPr>
            <p:spPr bwMode="auto">
              <a:xfrm>
                <a:off x="2505" y="2167"/>
                <a:ext cx="351" cy="113"/>
              </a:xfrm>
              <a:prstGeom prst="rect">
                <a:avLst/>
              </a:prstGeom>
              <a:pattFill prst="dk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/>
              </a:p>
            </p:txBody>
          </p:sp>
          <p:cxnSp>
            <p:nvCxnSpPr>
              <p:cNvPr id="118" name="Line 1881"/>
              <p:cNvCxnSpPr/>
              <p:nvPr/>
            </p:nvCxnSpPr>
            <p:spPr bwMode="auto">
              <a:xfrm flipH="1">
                <a:off x="2505" y="2286"/>
                <a:ext cx="35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75" name="Group 74"/>
            <p:cNvGrpSpPr>
              <a:grpSpLocks/>
            </p:cNvGrpSpPr>
            <p:nvPr/>
          </p:nvGrpSpPr>
          <p:grpSpPr bwMode="auto">
            <a:xfrm>
              <a:off x="5573" y="2793"/>
              <a:ext cx="354" cy="262"/>
              <a:chOff x="2505" y="2167"/>
              <a:chExt cx="354" cy="262"/>
            </a:xfrm>
          </p:grpSpPr>
          <p:sp>
            <p:nvSpPr>
              <p:cNvPr id="113" name="AutoShape 1883"/>
              <p:cNvSpPr>
                <a:spLocks noChangeArrowheads="1"/>
              </p:cNvSpPr>
              <p:nvPr/>
            </p:nvSpPr>
            <p:spPr bwMode="auto">
              <a:xfrm flipV="1">
                <a:off x="2617" y="2286"/>
                <a:ext cx="143" cy="143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/>
              </a:p>
            </p:txBody>
          </p:sp>
          <p:sp>
            <p:nvSpPr>
              <p:cNvPr id="114" name="Rectangle 113" descr="Dark upward diagonal"/>
              <p:cNvSpPr>
                <a:spLocks noChangeArrowheads="1"/>
              </p:cNvSpPr>
              <p:nvPr/>
            </p:nvSpPr>
            <p:spPr bwMode="auto">
              <a:xfrm>
                <a:off x="2505" y="2167"/>
                <a:ext cx="351" cy="113"/>
              </a:xfrm>
              <a:prstGeom prst="rect">
                <a:avLst/>
              </a:prstGeom>
              <a:pattFill prst="dk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/>
              </a:p>
            </p:txBody>
          </p:sp>
          <p:cxnSp>
            <p:nvCxnSpPr>
              <p:cNvPr id="115" name="Line 1885"/>
              <p:cNvCxnSpPr/>
              <p:nvPr/>
            </p:nvCxnSpPr>
            <p:spPr bwMode="auto">
              <a:xfrm flipH="1">
                <a:off x="2505" y="2286"/>
                <a:ext cx="35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76" name="AutoShape 1886"/>
            <p:cNvSpPr>
              <a:spLocks noChangeArrowheads="1"/>
            </p:cNvSpPr>
            <p:nvPr/>
          </p:nvSpPr>
          <p:spPr bwMode="auto">
            <a:xfrm>
              <a:off x="6218" y="2829"/>
              <a:ext cx="96" cy="1252"/>
            </a:xfrm>
            <a:prstGeom prst="roundRect">
              <a:avLst>
                <a:gd name="adj" fmla="val 50000"/>
              </a:avLst>
            </a:prstGeom>
            <a:solidFill>
              <a:srgbClr val="C0C0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sp>
          <p:nvSpPr>
            <p:cNvPr id="77" name="AutoShape 1887" descr="20%"/>
            <p:cNvSpPr>
              <a:spLocks noChangeArrowheads="1"/>
            </p:cNvSpPr>
            <p:nvPr/>
          </p:nvSpPr>
          <p:spPr bwMode="auto">
            <a:xfrm rot="1556245">
              <a:off x="6470" y="2889"/>
              <a:ext cx="96" cy="1252"/>
            </a:xfrm>
            <a:prstGeom prst="roundRect">
              <a:avLst>
                <a:gd name="adj" fmla="val 50000"/>
              </a:avLst>
            </a:prstGeom>
            <a:pattFill prst="pct20">
              <a:fgClr>
                <a:srgbClr val="000000"/>
              </a:fgClr>
              <a:bgClr>
                <a:srgbClr val="FFFFFF"/>
              </a:bgClr>
            </a:patt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sp>
          <p:nvSpPr>
            <p:cNvPr id="78" name="AutoShape 1888" descr="20%"/>
            <p:cNvSpPr>
              <a:spLocks noChangeArrowheads="1"/>
            </p:cNvSpPr>
            <p:nvPr/>
          </p:nvSpPr>
          <p:spPr bwMode="auto">
            <a:xfrm rot="20043755" flipH="1">
              <a:off x="5963" y="2895"/>
              <a:ext cx="96" cy="1252"/>
            </a:xfrm>
            <a:prstGeom prst="roundRect">
              <a:avLst>
                <a:gd name="adj" fmla="val 50000"/>
              </a:avLst>
            </a:prstGeom>
            <a:pattFill prst="pct20">
              <a:fgClr>
                <a:srgbClr val="000000"/>
              </a:fgClr>
              <a:bgClr>
                <a:srgbClr val="FFFFFF"/>
              </a:bgClr>
            </a:patt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sp>
          <p:nvSpPr>
            <p:cNvPr id="79" name="Oval 78"/>
            <p:cNvSpPr>
              <a:spLocks noChangeAspect="1" noChangeArrowheads="1"/>
            </p:cNvSpPr>
            <p:nvPr/>
          </p:nvSpPr>
          <p:spPr bwMode="auto">
            <a:xfrm>
              <a:off x="6242" y="4003"/>
              <a:ext cx="43" cy="43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sp>
          <p:nvSpPr>
            <p:cNvPr id="80" name="Oval 79"/>
            <p:cNvSpPr>
              <a:spLocks noChangeAspect="1" noChangeArrowheads="1"/>
            </p:cNvSpPr>
            <p:nvPr/>
          </p:nvSpPr>
          <p:spPr bwMode="auto">
            <a:xfrm>
              <a:off x="5738" y="2981"/>
              <a:ext cx="43" cy="43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sp>
          <p:nvSpPr>
            <p:cNvPr id="81" name="Oval 80"/>
            <p:cNvSpPr>
              <a:spLocks noChangeAspect="1" noChangeArrowheads="1"/>
            </p:cNvSpPr>
            <p:nvPr/>
          </p:nvSpPr>
          <p:spPr bwMode="auto">
            <a:xfrm>
              <a:off x="6245" y="2858"/>
              <a:ext cx="43" cy="43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sp>
          <p:nvSpPr>
            <p:cNvPr id="82" name="Oval 81"/>
            <p:cNvSpPr>
              <a:spLocks noChangeAspect="1" noChangeArrowheads="1"/>
            </p:cNvSpPr>
            <p:nvPr/>
          </p:nvSpPr>
          <p:spPr bwMode="auto">
            <a:xfrm>
              <a:off x="6749" y="2975"/>
              <a:ext cx="43" cy="43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cxnSp>
          <p:nvCxnSpPr>
            <p:cNvPr id="83" name="Line 1893"/>
            <p:cNvCxnSpPr/>
            <p:nvPr/>
          </p:nvCxnSpPr>
          <p:spPr bwMode="auto">
            <a:xfrm flipV="1">
              <a:off x="6259" y="4024"/>
              <a:ext cx="0" cy="34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4" name="Line 1894"/>
            <p:cNvCxnSpPr/>
            <p:nvPr/>
          </p:nvCxnSpPr>
          <p:spPr bwMode="auto">
            <a:xfrm>
              <a:off x="6266" y="2539"/>
              <a:ext cx="0" cy="34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5" name="Text Box 1895"/>
            <p:cNvSpPr txBox="1">
              <a:spLocks noChangeArrowheads="1"/>
            </p:cNvSpPr>
            <p:nvPr/>
          </p:nvSpPr>
          <p:spPr bwMode="auto">
            <a:xfrm>
              <a:off x="6294" y="4097"/>
              <a:ext cx="653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AEα</a:t>
              </a: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sym typeface="Symbol" panose="05050102010706020507" pitchFamily="18" charset="2"/>
                </a:rPr>
                <a:t></a:t>
              </a: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T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86" name="Text Box 1896"/>
            <p:cNvSpPr txBox="1">
              <a:spLocks noChangeArrowheads="1"/>
            </p:cNvSpPr>
            <p:nvPr/>
          </p:nvSpPr>
          <p:spPr bwMode="auto">
            <a:xfrm>
              <a:off x="6279" y="2455"/>
              <a:ext cx="653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AEα</a:t>
              </a: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sym typeface="Symbol" panose="05050102010706020507" pitchFamily="18" charset="2"/>
                </a:rPr>
                <a:t></a:t>
              </a: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T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grpSp>
          <p:nvGrpSpPr>
            <p:cNvPr id="87" name="Group 86"/>
            <p:cNvGrpSpPr>
              <a:grpSpLocks/>
            </p:cNvGrpSpPr>
            <p:nvPr/>
          </p:nvGrpSpPr>
          <p:grpSpPr bwMode="auto">
            <a:xfrm>
              <a:off x="8765" y="2801"/>
              <a:ext cx="354" cy="262"/>
              <a:chOff x="2505" y="2167"/>
              <a:chExt cx="354" cy="262"/>
            </a:xfrm>
          </p:grpSpPr>
          <p:sp>
            <p:nvSpPr>
              <p:cNvPr id="110" name="AutoShape 1898"/>
              <p:cNvSpPr>
                <a:spLocks noChangeArrowheads="1"/>
              </p:cNvSpPr>
              <p:nvPr/>
            </p:nvSpPr>
            <p:spPr bwMode="auto">
              <a:xfrm flipV="1">
                <a:off x="2617" y="2286"/>
                <a:ext cx="143" cy="143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/>
              </a:p>
            </p:txBody>
          </p:sp>
          <p:sp>
            <p:nvSpPr>
              <p:cNvPr id="111" name="Rectangle 110" descr="Dark upward diagonal"/>
              <p:cNvSpPr>
                <a:spLocks noChangeArrowheads="1"/>
              </p:cNvSpPr>
              <p:nvPr/>
            </p:nvSpPr>
            <p:spPr bwMode="auto">
              <a:xfrm>
                <a:off x="2505" y="2167"/>
                <a:ext cx="351" cy="113"/>
              </a:xfrm>
              <a:prstGeom prst="rect">
                <a:avLst/>
              </a:prstGeom>
              <a:pattFill prst="dk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/>
              </a:p>
            </p:txBody>
          </p:sp>
          <p:cxnSp>
            <p:nvCxnSpPr>
              <p:cNvPr id="112" name="Line 1900"/>
              <p:cNvCxnSpPr/>
              <p:nvPr/>
            </p:nvCxnSpPr>
            <p:spPr bwMode="auto">
              <a:xfrm flipH="1">
                <a:off x="2505" y="2286"/>
                <a:ext cx="35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88" name="Group 87"/>
            <p:cNvGrpSpPr>
              <a:grpSpLocks/>
            </p:cNvGrpSpPr>
            <p:nvPr/>
          </p:nvGrpSpPr>
          <p:grpSpPr bwMode="auto">
            <a:xfrm>
              <a:off x="8258" y="2693"/>
              <a:ext cx="354" cy="262"/>
              <a:chOff x="2505" y="2167"/>
              <a:chExt cx="354" cy="262"/>
            </a:xfrm>
          </p:grpSpPr>
          <p:sp>
            <p:nvSpPr>
              <p:cNvPr id="107" name="AutoShape 1902"/>
              <p:cNvSpPr>
                <a:spLocks noChangeArrowheads="1"/>
              </p:cNvSpPr>
              <p:nvPr/>
            </p:nvSpPr>
            <p:spPr bwMode="auto">
              <a:xfrm flipV="1">
                <a:off x="2617" y="2286"/>
                <a:ext cx="143" cy="143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/>
              </a:p>
            </p:txBody>
          </p:sp>
          <p:sp>
            <p:nvSpPr>
              <p:cNvPr id="108" name="Rectangle 107" descr="Dark upward diagonal"/>
              <p:cNvSpPr>
                <a:spLocks noChangeArrowheads="1"/>
              </p:cNvSpPr>
              <p:nvPr/>
            </p:nvSpPr>
            <p:spPr bwMode="auto">
              <a:xfrm>
                <a:off x="2505" y="2167"/>
                <a:ext cx="351" cy="113"/>
              </a:xfrm>
              <a:prstGeom prst="rect">
                <a:avLst/>
              </a:prstGeom>
              <a:pattFill prst="dk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/>
              </a:p>
            </p:txBody>
          </p:sp>
          <p:cxnSp>
            <p:nvCxnSpPr>
              <p:cNvPr id="109" name="Line 1904"/>
              <p:cNvCxnSpPr/>
              <p:nvPr/>
            </p:nvCxnSpPr>
            <p:spPr bwMode="auto">
              <a:xfrm flipH="1">
                <a:off x="2505" y="2286"/>
                <a:ext cx="35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89" name="Group 88"/>
            <p:cNvGrpSpPr>
              <a:grpSpLocks/>
            </p:cNvGrpSpPr>
            <p:nvPr/>
          </p:nvGrpSpPr>
          <p:grpSpPr bwMode="auto">
            <a:xfrm>
              <a:off x="7751" y="2801"/>
              <a:ext cx="354" cy="262"/>
              <a:chOff x="2505" y="2167"/>
              <a:chExt cx="354" cy="262"/>
            </a:xfrm>
          </p:grpSpPr>
          <p:sp>
            <p:nvSpPr>
              <p:cNvPr id="104" name="AutoShape 1906"/>
              <p:cNvSpPr>
                <a:spLocks noChangeArrowheads="1"/>
              </p:cNvSpPr>
              <p:nvPr/>
            </p:nvSpPr>
            <p:spPr bwMode="auto">
              <a:xfrm flipV="1">
                <a:off x="2617" y="2286"/>
                <a:ext cx="143" cy="143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/>
              </a:p>
            </p:txBody>
          </p:sp>
          <p:sp>
            <p:nvSpPr>
              <p:cNvPr id="105" name="Rectangle 104" descr="Dark upward diagonal"/>
              <p:cNvSpPr>
                <a:spLocks noChangeArrowheads="1"/>
              </p:cNvSpPr>
              <p:nvPr/>
            </p:nvSpPr>
            <p:spPr bwMode="auto">
              <a:xfrm>
                <a:off x="2505" y="2167"/>
                <a:ext cx="351" cy="113"/>
              </a:xfrm>
              <a:prstGeom prst="rect">
                <a:avLst/>
              </a:prstGeom>
              <a:pattFill prst="dk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/>
              </a:p>
            </p:txBody>
          </p:sp>
          <p:cxnSp>
            <p:nvCxnSpPr>
              <p:cNvPr id="106" name="Line 1908"/>
              <p:cNvCxnSpPr/>
              <p:nvPr/>
            </p:nvCxnSpPr>
            <p:spPr bwMode="auto">
              <a:xfrm flipH="1">
                <a:off x="2505" y="2286"/>
                <a:ext cx="35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90" name="AutoShape 1909"/>
            <p:cNvSpPr>
              <a:spLocks noChangeArrowheads="1"/>
            </p:cNvSpPr>
            <p:nvPr/>
          </p:nvSpPr>
          <p:spPr bwMode="auto">
            <a:xfrm>
              <a:off x="8396" y="2837"/>
              <a:ext cx="96" cy="1252"/>
            </a:xfrm>
            <a:prstGeom prst="roundRect">
              <a:avLst>
                <a:gd name="adj" fmla="val 50000"/>
              </a:avLst>
            </a:prstGeom>
            <a:solidFill>
              <a:srgbClr val="C0C0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sp>
          <p:nvSpPr>
            <p:cNvPr id="91" name="AutoShape 1910" descr="20%"/>
            <p:cNvSpPr>
              <a:spLocks noChangeArrowheads="1"/>
            </p:cNvSpPr>
            <p:nvPr/>
          </p:nvSpPr>
          <p:spPr bwMode="auto">
            <a:xfrm rot="1556245">
              <a:off x="8648" y="2897"/>
              <a:ext cx="96" cy="1252"/>
            </a:xfrm>
            <a:prstGeom prst="roundRect">
              <a:avLst>
                <a:gd name="adj" fmla="val 50000"/>
              </a:avLst>
            </a:prstGeom>
            <a:pattFill prst="pct20">
              <a:fgClr>
                <a:srgbClr val="000000"/>
              </a:fgClr>
              <a:bgClr>
                <a:srgbClr val="FFFFFF"/>
              </a:bgClr>
            </a:patt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sp>
          <p:nvSpPr>
            <p:cNvPr id="92" name="AutoShape 1911" descr="20%"/>
            <p:cNvSpPr>
              <a:spLocks noChangeArrowheads="1"/>
            </p:cNvSpPr>
            <p:nvPr/>
          </p:nvSpPr>
          <p:spPr bwMode="auto">
            <a:xfrm rot="20043755" flipH="1">
              <a:off x="8141" y="2903"/>
              <a:ext cx="96" cy="1252"/>
            </a:xfrm>
            <a:prstGeom prst="roundRect">
              <a:avLst>
                <a:gd name="adj" fmla="val 50000"/>
              </a:avLst>
            </a:prstGeom>
            <a:pattFill prst="pct20">
              <a:fgClr>
                <a:srgbClr val="000000"/>
              </a:fgClr>
              <a:bgClr>
                <a:srgbClr val="FFFFFF"/>
              </a:bgClr>
            </a:patt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sp>
          <p:nvSpPr>
            <p:cNvPr id="93" name="Oval 92"/>
            <p:cNvSpPr>
              <a:spLocks noChangeAspect="1" noChangeArrowheads="1"/>
            </p:cNvSpPr>
            <p:nvPr/>
          </p:nvSpPr>
          <p:spPr bwMode="auto">
            <a:xfrm>
              <a:off x="8420" y="4027"/>
              <a:ext cx="43" cy="43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sp>
          <p:nvSpPr>
            <p:cNvPr id="94" name="Oval 93"/>
            <p:cNvSpPr>
              <a:spLocks noChangeAspect="1" noChangeArrowheads="1"/>
            </p:cNvSpPr>
            <p:nvPr/>
          </p:nvSpPr>
          <p:spPr bwMode="auto">
            <a:xfrm>
              <a:off x="7916" y="2989"/>
              <a:ext cx="43" cy="43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sp>
          <p:nvSpPr>
            <p:cNvPr id="95" name="Oval 94"/>
            <p:cNvSpPr>
              <a:spLocks noChangeAspect="1" noChangeArrowheads="1"/>
            </p:cNvSpPr>
            <p:nvPr/>
          </p:nvSpPr>
          <p:spPr bwMode="auto">
            <a:xfrm>
              <a:off x="8423" y="2866"/>
              <a:ext cx="43" cy="43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sp>
          <p:nvSpPr>
            <p:cNvPr id="96" name="Oval 95"/>
            <p:cNvSpPr>
              <a:spLocks noChangeAspect="1" noChangeArrowheads="1"/>
            </p:cNvSpPr>
            <p:nvPr/>
          </p:nvSpPr>
          <p:spPr bwMode="auto">
            <a:xfrm>
              <a:off x="8927" y="2983"/>
              <a:ext cx="43" cy="43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cxnSp>
          <p:nvCxnSpPr>
            <p:cNvPr id="97" name="Line 1916"/>
            <p:cNvCxnSpPr/>
            <p:nvPr/>
          </p:nvCxnSpPr>
          <p:spPr bwMode="auto">
            <a:xfrm>
              <a:off x="8442" y="4032"/>
              <a:ext cx="0" cy="34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8" name="Line 1917"/>
            <p:cNvCxnSpPr/>
            <p:nvPr/>
          </p:nvCxnSpPr>
          <p:spPr bwMode="auto">
            <a:xfrm flipV="1">
              <a:off x="8441" y="2539"/>
              <a:ext cx="0" cy="34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9" name="Text Box 1918"/>
            <p:cNvSpPr txBox="1">
              <a:spLocks noChangeArrowheads="1"/>
            </p:cNvSpPr>
            <p:nvPr/>
          </p:nvSpPr>
          <p:spPr bwMode="auto">
            <a:xfrm>
              <a:off x="8507" y="4097"/>
              <a:ext cx="653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AEα</a:t>
              </a: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sym typeface="Symbol" panose="05050102010706020507" pitchFamily="18" charset="2"/>
                </a:rPr>
                <a:t></a:t>
              </a: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T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00" name="Text Box 1919"/>
            <p:cNvSpPr txBox="1">
              <a:spLocks noChangeArrowheads="1"/>
            </p:cNvSpPr>
            <p:nvPr/>
          </p:nvSpPr>
          <p:spPr bwMode="auto">
            <a:xfrm>
              <a:off x="8499" y="2456"/>
              <a:ext cx="653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AEα</a:t>
              </a: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sym typeface="Symbol" panose="05050102010706020507" pitchFamily="18" charset="2"/>
                </a:rPr>
                <a:t></a:t>
              </a: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T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01" name="Text Box 1920"/>
            <p:cNvSpPr txBox="1">
              <a:spLocks noChangeArrowheads="1"/>
            </p:cNvSpPr>
            <p:nvPr/>
          </p:nvSpPr>
          <p:spPr bwMode="auto">
            <a:xfrm>
              <a:off x="6338" y="2962"/>
              <a:ext cx="271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sym typeface="Symbol" panose="05050102010706020507" pitchFamily="18" charset="2"/>
                </a:rPr>
                <a:t></a:t>
              </a: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T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02" name="Text Box 1921"/>
            <p:cNvSpPr txBox="1">
              <a:spLocks noChangeArrowheads="1"/>
            </p:cNvSpPr>
            <p:nvPr/>
          </p:nvSpPr>
          <p:spPr bwMode="auto">
            <a:xfrm>
              <a:off x="6067" y="3101"/>
              <a:ext cx="141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L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03" name="Text Box 1922"/>
            <p:cNvSpPr txBox="1">
              <a:spLocks noChangeArrowheads="1"/>
            </p:cNvSpPr>
            <p:nvPr/>
          </p:nvSpPr>
          <p:spPr bwMode="auto">
            <a:xfrm>
              <a:off x="5798" y="3395"/>
              <a:ext cx="141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L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grpSp>
        <p:nvGrpSpPr>
          <p:cNvPr id="131" name="Group 130"/>
          <p:cNvGrpSpPr>
            <a:grpSpLocks/>
          </p:cNvGrpSpPr>
          <p:nvPr/>
        </p:nvGrpSpPr>
        <p:grpSpPr bwMode="auto">
          <a:xfrm>
            <a:off x="2484527" y="4523431"/>
            <a:ext cx="1877302" cy="1353493"/>
            <a:chOff x="1827" y="4633"/>
            <a:chExt cx="2455" cy="1770"/>
          </a:xfrm>
        </p:grpSpPr>
        <p:sp>
          <p:nvSpPr>
            <p:cNvPr id="132" name="Freeform 131"/>
            <p:cNvSpPr>
              <a:spLocks/>
            </p:cNvSpPr>
            <p:nvPr/>
          </p:nvSpPr>
          <p:spPr bwMode="auto">
            <a:xfrm>
              <a:off x="1880" y="5668"/>
              <a:ext cx="486" cy="498"/>
            </a:xfrm>
            <a:custGeom>
              <a:avLst/>
              <a:gdLst>
                <a:gd name="T0" fmla="*/ 0 w 486"/>
                <a:gd name="T1" fmla="*/ 0 h 498"/>
                <a:gd name="T2" fmla="*/ 0 w 486"/>
                <a:gd name="T3" fmla="*/ 498 h 498"/>
                <a:gd name="T4" fmla="*/ 486 w 486"/>
                <a:gd name="T5" fmla="*/ 498 h 4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6" h="498">
                  <a:moveTo>
                    <a:pt x="0" y="0"/>
                  </a:moveTo>
                  <a:lnTo>
                    <a:pt x="0" y="498"/>
                  </a:lnTo>
                  <a:lnTo>
                    <a:pt x="486" y="498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arrow" w="sm" len="sm"/>
              <a:tailEnd type="arrow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3" name="Text Box 1816"/>
            <p:cNvSpPr txBox="1">
              <a:spLocks noChangeArrowheads="1"/>
            </p:cNvSpPr>
            <p:nvPr/>
          </p:nvSpPr>
          <p:spPr bwMode="auto">
            <a:xfrm>
              <a:off x="2231" y="6160"/>
              <a:ext cx="120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4" name="Text Box 1817"/>
            <p:cNvSpPr txBox="1">
              <a:spLocks noChangeArrowheads="1"/>
            </p:cNvSpPr>
            <p:nvPr/>
          </p:nvSpPr>
          <p:spPr bwMode="auto">
            <a:xfrm>
              <a:off x="1970" y="5578"/>
              <a:ext cx="120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5" name="AutoShape 1818"/>
            <p:cNvSpPr>
              <a:spLocks noChangeAspect="1" noChangeArrowheads="1"/>
            </p:cNvSpPr>
            <p:nvPr/>
          </p:nvSpPr>
          <p:spPr bwMode="auto">
            <a:xfrm rot="20109544" flipH="1">
              <a:off x="2664" y="4732"/>
              <a:ext cx="215" cy="1508"/>
            </a:xfrm>
            <a:prstGeom prst="roundRect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6" name="AutoShape 1819"/>
            <p:cNvSpPr>
              <a:spLocks noChangeAspect="1" noChangeArrowheads="1"/>
            </p:cNvSpPr>
            <p:nvPr/>
          </p:nvSpPr>
          <p:spPr bwMode="auto">
            <a:xfrm rot="1490456">
              <a:off x="3202" y="4732"/>
              <a:ext cx="215" cy="1508"/>
            </a:xfrm>
            <a:prstGeom prst="roundRect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7" name="AutoShape 1820"/>
            <p:cNvSpPr>
              <a:spLocks noChangeAspect="1" noChangeArrowheads="1"/>
            </p:cNvSpPr>
            <p:nvPr/>
          </p:nvSpPr>
          <p:spPr bwMode="auto">
            <a:xfrm>
              <a:off x="2927" y="4661"/>
              <a:ext cx="215" cy="1507"/>
            </a:xfrm>
            <a:prstGeom prst="roundRect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8" name="Oval 137"/>
            <p:cNvSpPr>
              <a:spLocks noChangeAspect="1" noChangeArrowheads="1"/>
            </p:cNvSpPr>
            <p:nvPr/>
          </p:nvSpPr>
          <p:spPr bwMode="auto">
            <a:xfrm>
              <a:off x="2993" y="6047"/>
              <a:ext cx="97" cy="97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39" name="Line 1822"/>
            <p:cNvCxnSpPr/>
            <p:nvPr/>
          </p:nvCxnSpPr>
          <p:spPr bwMode="auto">
            <a:xfrm>
              <a:off x="3036" y="4881"/>
              <a:ext cx="0" cy="115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0" name="Line 1823"/>
            <p:cNvCxnSpPr/>
            <p:nvPr/>
          </p:nvCxnSpPr>
          <p:spPr bwMode="auto">
            <a:xfrm flipV="1">
              <a:off x="3047" y="5145"/>
              <a:ext cx="448" cy="93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1" name="Line 1824"/>
            <p:cNvCxnSpPr/>
            <p:nvPr/>
          </p:nvCxnSpPr>
          <p:spPr bwMode="auto">
            <a:xfrm flipH="1" flipV="1">
              <a:off x="2576" y="5157"/>
              <a:ext cx="448" cy="93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2" name="Rectangle 141"/>
            <p:cNvSpPr>
              <a:spLocks noChangeAspect="1" noChangeArrowheads="1"/>
            </p:cNvSpPr>
            <p:nvPr/>
          </p:nvSpPr>
          <p:spPr bwMode="auto">
            <a:xfrm>
              <a:off x="2284" y="4633"/>
              <a:ext cx="1570" cy="33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3" name="Text Box 1826"/>
            <p:cNvSpPr txBox="1">
              <a:spLocks noChangeArrowheads="1"/>
            </p:cNvSpPr>
            <p:nvPr/>
          </p:nvSpPr>
          <p:spPr bwMode="auto">
            <a:xfrm>
              <a:off x="3569" y="5193"/>
              <a:ext cx="713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3,464 N</a:t>
              </a:r>
            </a:p>
          </p:txBody>
        </p:sp>
        <p:sp>
          <p:nvSpPr>
            <p:cNvPr id="144" name="Text Box 1827"/>
            <p:cNvSpPr txBox="1">
              <a:spLocks noChangeArrowheads="1"/>
            </p:cNvSpPr>
            <p:nvPr/>
          </p:nvSpPr>
          <p:spPr bwMode="auto">
            <a:xfrm>
              <a:off x="1827" y="5216"/>
              <a:ext cx="713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3,464 N</a:t>
              </a:r>
            </a:p>
          </p:txBody>
        </p:sp>
        <p:sp>
          <p:nvSpPr>
            <p:cNvPr id="145" name="Text Box 1828"/>
            <p:cNvSpPr txBox="1">
              <a:spLocks noChangeArrowheads="1"/>
            </p:cNvSpPr>
            <p:nvPr/>
          </p:nvSpPr>
          <p:spPr bwMode="auto">
            <a:xfrm>
              <a:off x="2712" y="4736"/>
              <a:ext cx="713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6,000 N</a:t>
              </a:r>
            </a:p>
          </p:txBody>
        </p:sp>
        <p:sp>
          <p:nvSpPr>
            <p:cNvPr id="146" name="Text Box 1829"/>
            <p:cNvSpPr txBox="1">
              <a:spLocks noChangeArrowheads="1"/>
            </p:cNvSpPr>
            <p:nvPr/>
          </p:nvSpPr>
          <p:spPr bwMode="auto">
            <a:xfrm>
              <a:off x="3240" y="6005"/>
              <a:ext cx="120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147" name="Oval 146"/>
            <p:cNvSpPr>
              <a:spLocks noChangeArrowheads="1"/>
            </p:cNvSpPr>
            <p:nvPr/>
          </p:nvSpPr>
          <p:spPr bwMode="auto">
            <a:xfrm>
              <a:off x="3178" y="5999"/>
              <a:ext cx="240" cy="240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48" name="Group 147"/>
          <p:cNvGrpSpPr>
            <a:grpSpLocks/>
          </p:cNvGrpSpPr>
          <p:nvPr/>
        </p:nvGrpSpPr>
        <p:grpSpPr bwMode="auto">
          <a:xfrm>
            <a:off x="1979599" y="6496373"/>
            <a:ext cx="2416810" cy="1853565"/>
            <a:chOff x="1801" y="1450"/>
            <a:chExt cx="3806" cy="2919"/>
          </a:xfrm>
        </p:grpSpPr>
        <p:sp>
          <p:nvSpPr>
            <p:cNvPr id="149" name="AutoShape 1770"/>
            <p:cNvSpPr>
              <a:spLocks noChangeAspect="1" noChangeArrowheads="1"/>
            </p:cNvSpPr>
            <p:nvPr/>
          </p:nvSpPr>
          <p:spPr bwMode="auto">
            <a:xfrm rot="5400000" flipV="1">
              <a:off x="3286" y="2015"/>
              <a:ext cx="1791" cy="1348"/>
            </a:xfrm>
            <a:prstGeom prst="parallelogram">
              <a:avLst>
                <a:gd name="adj" fmla="val 33216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prstDash val="lgDashDot"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0" name="AutoShape 1771"/>
            <p:cNvSpPr>
              <a:spLocks noChangeAspect="1" noChangeArrowheads="1"/>
            </p:cNvSpPr>
            <p:nvPr/>
          </p:nvSpPr>
          <p:spPr bwMode="auto">
            <a:xfrm rot="5400000" flipV="1">
              <a:off x="1940" y="2460"/>
              <a:ext cx="1791" cy="1348"/>
            </a:xfrm>
            <a:prstGeom prst="parallelogram">
              <a:avLst>
                <a:gd name="adj" fmla="val 33216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prstDash val="lgDashDot"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151" name="Line 1772"/>
            <p:cNvCxnSpPr/>
            <p:nvPr/>
          </p:nvCxnSpPr>
          <p:spPr bwMode="auto">
            <a:xfrm>
              <a:off x="3503" y="2231"/>
              <a:ext cx="1046" cy="80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2" name="Freeform 151"/>
            <p:cNvSpPr>
              <a:spLocks noChangeAspect="1"/>
            </p:cNvSpPr>
            <p:nvPr/>
          </p:nvSpPr>
          <p:spPr bwMode="auto">
            <a:xfrm>
              <a:off x="2157" y="1798"/>
              <a:ext cx="2692" cy="1250"/>
            </a:xfrm>
            <a:custGeom>
              <a:avLst/>
              <a:gdLst>
                <a:gd name="T0" fmla="*/ 0 w 2240"/>
                <a:gd name="T1" fmla="*/ 740 h 1040"/>
                <a:gd name="T2" fmla="*/ 2000 w 2240"/>
                <a:gd name="T3" fmla="*/ 1040 h 1040"/>
                <a:gd name="T4" fmla="*/ 2240 w 2240"/>
                <a:gd name="T5" fmla="*/ 0 h 10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40" h="1040">
                  <a:moveTo>
                    <a:pt x="0" y="740"/>
                  </a:moveTo>
                  <a:lnTo>
                    <a:pt x="2000" y="1040"/>
                  </a:lnTo>
                  <a:lnTo>
                    <a:pt x="2240" y="0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153" name="Line 1774"/>
            <p:cNvCxnSpPr/>
            <p:nvPr/>
          </p:nvCxnSpPr>
          <p:spPr bwMode="auto">
            <a:xfrm flipV="1">
              <a:off x="3503" y="3048"/>
              <a:ext cx="1058" cy="54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4" name="Line 1775"/>
            <p:cNvCxnSpPr/>
            <p:nvPr/>
          </p:nvCxnSpPr>
          <p:spPr bwMode="auto">
            <a:xfrm>
              <a:off x="3515" y="3577"/>
              <a:ext cx="1028" cy="79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5" name="Line 1776"/>
            <p:cNvCxnSpPr/>
            <p:nvPr/>
          </p:nvCxnSpPr>
          <p:spPr bwMode="auto">
            <a:xfrm flipV="1">
              <a:off x="3503" y="2904"/>
              <a:ext cx="2067" cy="67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6" name="Line 1777"/>
            <p:cNvCxnSpPr/>
            <p:nvPr/>
          </p:nvCxnSpPr>
          <p:spPr bwMode="auto">
            <a:xfrm flipV="1">
              <a:off x="3505" y="1750"/>
              <a:ext cx="0" cy="18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7" name="Line 1778"/>
            <p:cNvCxnSpPr/>
            <p:nvPr/>
          </p:nvCxnSpPr>
          <p:spPr bwMode="auto">
            <a:xfrm>
              <a:off x="4561" y="3048"/>
              <a:ext cx="0" cy="73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158" name="Group 157"/>
            <p:cNvGrpSpPr>
              <a:grpSpLocks/>
            </p:cNvGrpSpPr>
            <p:nvPr/>
          </p:nvGrpSpPr>
          <p:grpSpPr bwMode="auto">
            <a:xfrm>
              <a:off x="4597" y="2900"/>
              <a:ext cx="300" cy="300"/>
              <a:chOff x="5800" y="4740"/>
              <a:chExt cx="300" cy="300"/>
            </a:xfrm>
          </p:grpSpPr>
          <p:sp>
            <p:nvSpPr>
              <p:cNvPr id="191" name="Text Box 1780"/>
              <p:cNvSpPr txBox="1">
                <a:spLocks noChangeArrowheads="1"/>
              </p:cNvSpPr>
              <p:nvPr/>
            </p:nvSpPr>
            <p:spPr bwMode="auto">
              <a:xfrm>
                <a:off x="5810" y="4760"/>
                <a:ext cx="290" cy="2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4</a:t>
                </a:r>
              </a:p>
            </p:txBody>
          </p:sp>
          <p:sp>
            <p:nvSpPr>
              <p:cNvPr id="192" name="Oval 191"/>
              <p:cNvSpPr>
                <a:spLocks noChangeArrowheads="1"/>
              </p:cNvSpPr>
              <p:nvPr/>
            </p:nvSpPr>
            <p:spPr bwMode="auto">
              <a:xfrm>
                <a:off x="5800" y="4740"/>
                <a:ext cx="300" cy="300"/>
              </a:xfrm>
              <a:prstGeom prst="ellips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159" name="Group 158"/>
            <p:cNvGrpSpPr>
              <a:grpSpLocks/>
            </p:cNvGrpSpPr>
            <p:nvPr/>
          </p:nvGrpSpPr>
          <p:grpSpPr bwMode="auto">
            <a:xfrm>
              <a:off x="3177" y="3300"/>
              <a:ext cx="300" cy="300"/>
              <a:chOff x="5800" y="4740"/>
              <a:chExt cx="300" cy="300"/>
            </a:xfrm>
          </p:grpSpPr>
          <p:sp>
            <p:nvSpPr>
              <p:cNvPr id="189" name="Text Box 1783"/>
              <p:cNvSpPr txBox="1">
                <a:spLocks noChangeArrowheads="1"/>
              </p:cNvSpPr>
              <p:nvPr/>
            </p:nvSpPr>
            <p:spPr bwMode="auto">
              <a:xfrm>
                <a:off x="5810" y="4760"/>
                <a:ext cx="290" cy="2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1</a:t>
                </a:r>
              </a:p>
            </p:txBody>
          </p:sp>
          <p:sp>
            <p:nvSpPr>
              <p:cNvPr id="190" name="Oval 189"/>
              <p:cNvSpPr>
                <a:spLocks noChangeArrowheads="1"/>
              </p:cNvSpPr>
              <p:nvPr/>
            </p:nvSpPr>
            <p:spPr bwMode="auto">
              <a:xfrm>
                <a:off x="5800" y="4740"/>
                <a:ext cx="300" cy="300"/>
              </a:xfrm>
              <a:prstGeom prst="ellips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160" name="Group 159"/>
            <p:cNvGrpSpPr>
              <a:grpSpLocks/>
            </p:cNvGrpSpPr>
            <p:nvPr/>
          </p:nvGrpSpPr>
          <p:grpSpPr bwMode="auto">
            <a:xfrm>
              <a:off x="2057" y="2320"/>
              <a:ext cx="300" cy="300"/>
              <a:chOff x="5800" y="4740"/>
              <a:chExt cx="300" cy="300"/>
            </a:xfrm>
          </p:grpSpPr>
          <p:sp>
            <p:nvSpPr>
              <p:cNvPr id="187" name="Text Box 1786"/>
              <p:cNvSpPr txBox="1">
                <a:spLocks noChangeArrowheads="1"/>
              </p:cNvSpPr>
              <p:nvPr/>
            </p:nvSpPr>
            <p:spPr bwMode="auto">
              <a:xfrm>
                <a:off x="5810" y="4760"/>
                <a:ext cx="290" cy="2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</a:t>
                </a:r>
              </a:p>
            </p:txBody>
          </p:sp>
          <p:sp>
            <p:nvSpPr>
              <p:cNvPr id="188" name="Oval 187"/>
              <p:cNvSpPr>
                <a:spLocks noChangeArrowheads="1"/>
              </p:cNvSpPr>
              <p:nvPr/>
            </p:nvSpPr>
            <p:spPr bwMode="auto">
              <a:xfrm>
                <a:off x="5800" y="4740"/>
                <a:ext cx="300" cy="300"/>
              </a:xfrm>
              <a:prstGeom prst="ellips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161" name="Group 160"/>
            <p:cNvGrpSpPr>
              <a:grpSpLocks/>
            </p:cNvGrpSpPr>
            <p:nvPr/>
          </p:nvGrpSpPr>
          <p:grpSpPr bwMode="auto">
            <a:xfrm>
              <a:off x="4667" y="1450"/>
              <a:ext cx="300" cy="300"/>
              <a:chOff x="5800" y="4740"/>
              <a:chExt cx="300" cy="300"/>
            </a:xfrm>
          </p:grpSpPr>
          <p:sp>
            <p:nvSpPr>
              <p:cNvPr id="185" name="Text Box 1789"/>
              <p:cNvSpPr txBox="1">
                <a:spLocks noChangeArrowheads="1"/>
              </p:cNvSpPr>
              <p:nvPr/>
            </p:nvSpPr>
            <p:spPr bwMode="auto">
              <a:xfrm>
                <a:off x="5810" y="4760"/>
                <a:ext cx="290" cy="2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3</a:t>
                </a:r>
              </a:p>
            </p:txBody>
          </p:sp>
          <p:sp>
            <p:nvSpPr>
              <p:cNvPr id="186" name="Oval 185"/>
              <p:cNvSpPr>
                <a:spLocks noChangeArrowheads="1"/>
              </p:cNvSpPr>
              <p:nvPr/>
            </p:nvSpPr>
            <p:spPr bwMode="auto">
              <a:xfrm>
                <a:off x="5800" y="4740"/>
                <a:ext cx="300" cy="300"/>
              </a:xfrm>
              <a:prstGeom prst="ellips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162" name="Group 161"/>
            <p:cNvGrpSpPr>
              <a:grpSpLocks/>
            </p:cNvGrpSpPr>
            <p:nvPr/>
          </p:nvGrpSpPr>
          <p:grpSpPr bwMode="auto">
            <a:xfrm>
              <a:off x="3257" y="3580"/>
              <a:ext cx="480" cy="353"/>
              <a:chOff x="5670" y="6810"/>
              <a:chExt cx="480" cy="353"/>
            </a:xfrm>
          </p:grpSpPr>
          <p:sp>
            <p:nvSpPr>
              <p:cNvPr id="182" name="AutoShape 1792"/>
              <p:cNvSpPr>
                <a:spLocks noChangeArrowheads="1"/>
              </p:cNvSpPr>
              <p:nvPr/>
            </p:nvSpPr>
            <p:spPr bwMode="auto">
              <a:xfrm>
                <a:off x="5795" y="6810"/>
                <a:ext cx="240" cy="208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83" name="Rectangle 182" descr="Dark upward diagonal"/>
              <p:cNvSpPr>
                <a:spLocks noChangeArrowheads="1"/>
              </p:cNvSpPr>
              <p:nvPr/>
            </p:nvSpPr>
            <p:spPr bwMode="auto">
              <a:xfrm>
                <a:off x="5680" y="7020"/>
                <a:ext cx="470" cy="143"/>
              </a:xfrm>
              <a:prstGeom prst="rect">
                <a:avLst/>
              </a:prstGeom>
              <a:pattFill prst="dk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cxnSp>
            <p:nvCxnSpPr>
              <p:cNvPr id="184" name="Line 1794"/>
              <p:cNvCxnSpPr/>
              <p:nvPr/>
            </p:nvCxnSpPr>
            <p:spPr bwMode="auto">
              <a:xfrm>
                <a:off x="5670" y="7020"/>
                <a:ext cx="47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163" name="Group 162"/>
            <p:cNvGrpSpPr>
              <a:grpSpLocks/>
            </p:cNvGrpSpPr>
            <p:nvPr/>
          </p:nvGrpSpPr>
          <p:grpSpPr bwMode="auto">
            <a:xfrm rot="5400000">
              <a:off x="1738" y="2511"/>
              <a:ext cx="480" cy="353"/>
              <a:chOff x="5670" y="6810"/>
              <a:chExt cx="480" cy="353"/>
            </a:xfrm>
          </p:grpSpPr>
          <p:sp>
            <p:nvSpPr>
              <p:cNvPr id="179" name="AutoShape 1796"/>
              <p:cNvSpPr>
                <a:spLocks noChangeArrowheads="1"/>
              </p:cNvSpPr>
              <p:nvPr/>
            </p:nvSpPr>
            <p:spPr bwMode="auto">
              <a:xfrm>
                <a:off x="5795" y="6810"/>
                <a:ext cx="240" cy="208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80" name="Rectangle 179" descr="Dark upward diagonal"/>
              <p:cNvSpPr>
                <a:spLocks noChangeArrowheads="1"/>
              </p:cNvSpPr>
              <p:nvPr/>
            </p:nvSpPr>
            <p:spPr bwMode="auto">
              <a:xfrm>
                <a:off x="5680" y="7020"/>
                <a:ext cx="470" cy="143"/>
              </a:xfrm>
              <a:prstGeom prst="rect">
                <a:avLst/>
              </a:prstGeom>
              <a:pattFill prst="dk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cxnSp>
            <p:nvCxnSpPr>
              <p:cNvPr id="181" name="Line 1798"/>
              <p:cNvCxnSpPr/>
              <p:nvPr/>
            </p:nvCxnSpPr>
            <p:spPr bwMode="auto">
              <a:xfrm>
                <a:off x="5670" y="7020"/>
                <a:ext cx="47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164" name="Group 163"/>
            <p:cNvGrpSpPr>
              <a:grpSpLocks/>
            </p:cNvGrpSpPr>
            <p:nvPr/>
          </p:nvGrpSpPr>
          <p:grpSpPr bwMode="auto">
            <a:xfrm rot="-5400000">
              <a:off x="4788" y="1631"/>
              <a:ext cx="480" cy="353"/>
              <a:chOff x="5670" y="6810"/>
              <a:chExt cx="480" cy="353"/>
            </a:xfrm>
          </p:grpSpPr>
          <p:sp>
            <p:nvSpPr>
              <p:cNvPr id="176" name="AutoShape 1800"/>
              <p:cNvSpPr>
                <a:spLocks noChangeArrowheads="1"/>
              </p:cNvSpPr>
              <p:nvPr/>
            </p:nvSpPr>
            <p:spPr bwMode="auto">
              <a:xfrm>
                <a:off x="5795" y="6810"/>
                <a:ext cx="240" cy="208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77" name="Rectangle 176" descr="Dark upward diagonal"/>
              <p:cNvSpPr>
                <a:spLocks noChangeArrowheads="1"/>
              </p:cNvSpPr>
              <p:nvPr/>
            </p:nvSpPr>
            <p:spPr bwMode="auto">
              <a:xfrm>
                <a:off x="5680" y="7020"/>
                <a:ext cx="470" cy="143"/>
              </a:xfrm>
              <a:prstGeom prst="rect">
                <a:avLst/>
              </a:prstGeom>
              <a:pattFill prst="dk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cxnSp>
            <p:nvCxnSpPr>
              <p:cNvPr id="178" name="Line 1802"/>
              <p:cNvCxnSpPr/>
              <p:nvPr/>
            </p:nvCxnSpPr>
            <p:spPr bwMode="auto">
              <a:xfrm>
                <a:off x="5670" y="7020"/>
                <a:ext cx="47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165" name="Text Box 1803"/>
            <p:cNvSpPr txBox="1">
              <a:spLocks noChangeArrowheads="1"/>
            </p:cNvSpPr>
            <p:nvPr/>
          </p:nvSpPr>
          <p:spPr bwMode="auto">
            <a:xfrm>
              <a:off x="4427" y="4030"/>
              <a:ext cx="290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x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66" name="Text Box 1804"/>
            <p:cNvSpPr txBox="1">
              <a:spLocks noChangeArrowheads="1"/>
            </p:cNvSpPr>
            <p:nvPr/>
          </p:nvSpPr>
          <p:spPr bwMode="auto">
            <a:xfrm>
              <a:off x="5317" y="2670"/>
              <a:ext cx="290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y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67" name="Text Box 1805"/>
            <p:cNvSpPr txBox="1">
              <a:spLocks noChangeArrowheads="1"/>
            </p:cNvSpPr>
            <p:nvPr/>
          </p:nvSpPr>
          <p:spPr bwMode="auto">
            <a:xfrm>
              <a:off x="3217" y="1710"/>
              <a:ext cx="290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z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68" name="Text Box 1806"/>
            <p:cNvSpPr txBox="1">
              <a:spLocks noChangeArrowheads="1"/>
            </p:cNvSpPr>
            <p:nvPr/>
          </p:nvSpPr>
          <p:spPr bwMode="auto">
            <a:xfrm>
              <a:off x="3737" y="3070"/>
              <a:ext cx="290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E</a:t>
              </a:r>
              <a:r>
                <a:rPr lang="en-US" sz="1100" baseline="-25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69" name="Text Box 1807"/>
            <p:cNvSpPr txBox="1">
              <a:spLocks noChangeArrowheads="1"/>
            </p:cNvSpPr>
            <p:nvPr/>
          </p:nvSpPr>
          <p:spPr bwMode="auto">
            <a:xfrm>
              <a:off x="3057" y="2550"/>
              <a:ext cx="430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E</a:t>
              </a:r>
              <a:r>
                <a:rPr lang="en-US" sz="1100" baseline="-25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70" name="Text Box 1808"/>
            <p:cNvSpPr txBox="1">
              <a:spLocks noChangeArrowheads="1"/>
            </p:cNvSpPr>
            <p:nvPr/>
          </p:nvSpPr>
          <p:spPr bwMode="auto">
            <a:xfrm>
              <a:off x="4427" y="2180"/>
              <a:ext cx="290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E</a:t>
              </a:r>
              <a:r>
                <a:rPr lang="en-US" sz="1100" baseline="-25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3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71" name="Text Box 1809"/>
            <p:cNvSpPr txBox="1">
              <a:spLocks noChangeArrowheads="1"/>
            </p:cNvSpPr>
            <p:nvPr/>
          </p:nvSpPr>
          <p:spPr bwMode="auto">
            <a:xfrm>
              <a:off x="4587" y="3540"/>
              <a:ext cx="920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10,000N</a:t>
              </a:r>
            </a:p>
          </p:txBody>
        </p:sp>
        <p:grpSp>
          <p:nvGrpSpPr>
            <p:cNvPr id="172" name="Group 171"/>
            <p:cNvGrpSpPr>
              <a:grpSpLocks/>
            </p:cNvGrpSpPr>
            <p:nvPr/>
          </p:nvGrpSpPr>
          <p:grpSpPr bwMode="auto">
            <a:xfrm>
              <a:off x="3205" y="1975"/>
              <a:ext cx="300" cy="300"/>
              <a:chOff x="5800" y="4740"/>
              <a:chExt cx="300" cy="300"/>
            </a:xfrm>
          </p:grpSpPr>
          <p:sp>
            <p:nvSpPr>
              <p:cNvPr id="174" name="Text Box 1811"/>
              <p:cNvSpPr txBox="1">
                <a:spLocks noChangeArrowheads="1"/>
              </p:cNvSpPr>
              <p:nvPr/>
            </p:nvSpPr>
            <p:spPr bwMode="auto">
              <a:xfrm>
                <a:off x="5810" y="4760"/>
                <a:ext cx="290" cy="2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</a:tabLst>
                </a:pPr>
                <a:r>
                  <a:rPr lang="en-US" sz="11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5</a:t>
                </a:r>
              </a:p>
            </p:txBody>
          </p:sp>
          <p:sp>
            <p:nvSpPr>
              <p:cNvPr id="175" name="Oval 174"/>
              <p:cNvSpPr>
                <a:spLocks noChangeArrowheads="1"/>
              </p:cNvSpPr>
              <p:nvPr/>
            </p:nvSpPr>
            <p:spPr bwMode="auto">
              <a:xfrm>
                <a:off x="5800" y="4740"/>
                <a:ext cx="300" cy="300"/>
              </a:xfrm>
              <a:prstGeom prst="ellips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173" name="Text Box 1813"/>
            <p:cNvSpPr txBox="1">
              <a:spLocks noChangeArrowheads="1"/>
            </p:cNvSpPr>
            <p:nvPr/>
          </p:nvSpPr>
          <p:spPr bwMode="auto">
            <a:xfrm>
              <a:off x="3864" y="2282"/>
              <a:ext cx="290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E</a:t>
              </a:r>
              <a:r>
                <a:rPr lang="en-US" sz="1100" baseline="-25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4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193" name="Oval 192"/>
          <p:cNvSpPr/>
          <p:nvPr/>
        </p:nvSpPr>
        <p:spPr>
          <a:xfrm>
            <a:off x="3878552" y="6697986"/>
            <a:ext cx="57150" cy="5715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4" name="Oval 193"/>
          <p:cNvSpPr/>
          <p:nvPr/>
        </p:nvSpPr>
        <p:spPr>
          <a:xfrm>
            <a:off x="3039097" y="6968183"/>
            <a:ext cx="57150" cy="5715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5" name="Oval 194"/>
          <p:cNvSpPr/>
          <p:nvPr/>
        </p:nvSpPr>
        <p:spPr>
          <a:xfrm>
            <a:off x="2171964" y="7256772"/>
            <a:ext cx="57150" cy="5715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6" name="Oval 195"/>
          <p:cNvSpPr/>
          <p:nvPr/>
        </p:nvSpPr>
        <p:spPr>
          <a:xfrm>
            <a:off x="3696929" y="7479675"/>
            <a:ext cx="57150" cy="5715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7" name="Oval 196"/>
          <p:cNvSpPr/>
          <p:nvPr/>
        </p:nvSpPr>
        <p:spPr>
          <a:xfrm>
            <a:off x="3029861" y="7830832"/>
            <a:ext cx="57150" cy="5715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1337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Rectangle 56"/>
          <p:cNvSpPr/>
          <p:nvPr/>
        </p:nvSpPr>
        <p:spPr>
          <a:xfrm>
            <a:off x="4961557" y="3212065"/>
            <a:ext cx="186496" cy="114733"/>
          </a:xfrm>
          <a:prstGeom prst="rect">
            <a:avLst/>
          </a:prstGeom>
          <a:pattFill prst="wdUpDiag">
            <a:fgClr>
              <a:schemeClr val="tx1"/>
            </a:fgClr>
            <a:bgClr>
              <a:schemeClr val="bg1"/>
            </a:bgClr>
          </a:patt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9718" y="200150"/>
            <a:ext cx="894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1.26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9717" y="2680282"/>
            <a:ext cx="894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1.27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717" y="5339537"/>
            <a:ext cx="894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1.28</a:t>
            </a:r>
          </a:p>
        </p:txBody>
      </p:sp>
      <p:sp>
        <p:nvSpPr>
          <p:cNvPr id="55" name="Rectangle 54"/>
          <p:cNvSpPr/>
          <p:nvPr/>
        </p:nvSpPr>
        <p:spPr>
          <a:xfrm>
            <a:off x="3537381" y="3212065"/>
            <a:ext cx="186496" cy="114733"/>
          </a:xfrm>
          <a:prstGeom prst="rect">
            <a:avLst/>
          </a:prstGeom>
          <a:pattFill prst="wdUpDiag">
            <a:fgClr>
              <a:schemeClr val="tx1"/>
            </a:fgClr>
            <a:bgClr>
              <a:schemeClr val="bg1"/>
            </a:bgClr>
          </a:patt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4243092" y="3212065"/>
            <a:ext cx="186496" cy="114733"/>
          </a:xfrm>
          <a:prstGeom prst="rect">
            <a:avLst/>
          </a:prstGeom>
          <a:pattFill prst="wdUpDiag">
            <a:fgClr>
              <a:schemeClr val="tx1"/>
            </a:fgClr>
            <a:bgClr>
              <a:schemeClr val="bg1"/>
            </a:bgClr>
          </a:patt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1533946" y="4261742"/>
            <a:ext cx="1559875" cy="141272"/>
          </a:xfrm>
          <a:prstGeom prst="rect">
            <a:avLst/>
          </a:prstGeom>
          <a:solidFill>
            <a:schemeClr val="bg1">
              <a:lumMod val="6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Rigid body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533946" y="3213080"/>
            <a:ext cx="1559875" cy="118603"/>
          </a:xfrm>
          <a:prstGeom prst="rect">
            <a:avLst/>
          </a:prstGeom>
          <a:pattFill prst="wdUpDiag">
            <a:fgClr>
              <a:schemeClr val="tx1"/>
            </a:fgClr>
            <a:bgClr>
              <a:schemeClr val="bg1"/>
            </a:bgClr>
          </a:patt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0" name="Straight Connector 59"/>
          <p:cNvCxnSpPr/>
          <p:nvPr/>
        </p:nvCxnSpPr>
        <p:spPr>
          <a:xfrm>
            <a:off x="1610468" y="3320029"/>
            <a:ext cx="0" cy="938770"/>
          </a:xfrm>
          <a:prstGeom prst="line">
            <a:avLst/>
          </a:prstGeom>
          <a:ln w="31750">
            <a:solidFill>
              <a:schemeClr val="tx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3031180" y="3320029"/>
            <a:ext cx="0" cy="938770"/>
          </a:xfrm>
          <a:prstGeom prst="line">
            <a:avLst/>
          </a:prstGeom>
          <a:ln w="31750">
            <a:solidFill>
              <a:schemeClr val="tx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2320824" y="3320029"/>
            <a:ext cx="0" cy="938770"/>
          </a:xfrm>
          <a:prstGeom prst="line">
            <a:avLst/>
          </a:prstGeom>
          <a:ln w="31750">
            <a:solidFill>
              <a:schemeClr val="tx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1533946" y="3327812"/>
            <a:ext cx="1559875" cy="0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>
            <a:off x="2319769" y="4332378"/>
            <a:ext cx="0" cy="291373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2357179" y="4480777"/>
            <a:ext cx="57579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4000lb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1591233" y="3570366"/>
            <a:ext cx="59984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Copper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2999961" y="3570366"/>
            <a:ext cx="59984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Copper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2293194" y="3570366"/>
            <a:ext cx="46519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Steel</a:t>
            </a:r>
          </a:p>
        </p:txBody>
      </p:sp>
      <p:cxnSp>
        <p:nvCxnSpPr>
          <p:cNvPr id="69" name="Straight Connector 68"/>
          <p:cNvCxnSpPr/>
          <p:nvPr/>
        </p:nvCxnSpPr>
        <p:spPr>
          <a:xfrm>
            <a:off x="1382569" y="3327812"/>
            <a:ext cx="0" cy="938770"/>
          </a:xfrm>
          <a:prstGeom prst="line">
            <a:avLst/>
          </a:prstGeom>
          <a:ln w="12700">
            <a:solidFill>
              <a:schemeClr val="tx1"/>
            </a:solidFill>
            <a:headEnd type="triangle" w="sm" len="med"/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1131928" y="3589710"/>
            <a:ext cx="353943" cy="360035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20in</a:t>
            </a:r>
          </a:p>
        </p:txBody>
      </p:sp>
      <p:cxnSp>
        <p:nvCxnSpPr>
          <p:cNvPr id="71" name="Straight Connector 70"/>
          <p:cNvCxnSpPr/>
          <p:nvPr/>
        </p:nvCxnSpPr>
        <p:spPr>
          <a:xfrm>
            <a:off x="1610468" y="4029007"/>
            <a:ext cx="709301" cy="0"/>
          </a:xfrm>
          <a:prstGeom prst="line">
            <a:avLst/>
          </a:prstGeom>
          <a:ln w="12700">
            <a:solidFill>
              <a:schemeClr val="tx1"/>
            </a:solidFill>
            <a:headEnd type="triangle" w="sm" len="med"/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789878" y="3827318"/>
            <a:ext cx="4347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10in</a:t>
            </a:r>
          </a:p>
        </p:txBody>
      </p:sp>
      <p:cxnSp>
        <p:nvCxnSpPr>
          <p:cNvPr id="73" name="Straight Connector 72"/>
          <p:cNvCxnSpPr/>
          <p:nvPr/>
        </p:nvCxnSpPr>
        <p:spPr>
          <a:xfrm>
            <a:off x="2323044" y="4029007"/>
            <a:ext cx="709301" cy="0"/>
          </a:xfrm>
          <a:prstGeom prst="line">
            <a:avLst/>
          </a:prstGeom>
          <a:ln w="12700">
            <a:solidFill>
              <a:schemeClr val="tx1"/>
            </a:solidFill>
            <a:headEnd type="triangle" w="sm" len="med"/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2478639" y="3822555"/>
            <a:ext cx="4347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10in</a:t>
            </a:r>
          </a:p>
        </p:txBody>
      </p:sp>
      <p:cxnSp>
        <p:nvCxnSpPr>
          <p:cNvPr id="75" name="Straight Connector 74"/>
          <p:cNvCxnSpPr/>
          <p:nvPr/>
        </p:nvCxnSpPr>
        <p:spPr>
          <a:xfrm>
            <a:off x="3631561" y="3320029"/>
            <a:ext cx="0" cy="938770"/>
          </a:xfrm>
          <a:prstGeom prst="line">
            <a:avLst/>
          </a:prstGeom>
          <a:ln w="31750">
            <a:solidFill>
              <a:schemeClr val="tx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5052273" y="3320029"/>
            <a:ext cx="0" cy="938770"/>
          </a:xfrm>
          <a:prstGeom prst="line">
            <a:avLst/>
          </a:prstGeom>
          <a:ln w="31750">
            <a:solidFill>
              <a:schemeClr val="tx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4341917" y="3320029"/>
            <a:ext cx="0" cy="938770"/>
          </a:xfrm>
          <a:prstGeom prst="line">
            <a:avLst/>
          </a:prstGeom>
          <a:ln w="31750">
            <a:solidFill>
              <a:schemeClr val="tx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3534438" y="3327812"/>
            <a:ext cx="184830" cy="0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/>
          <p:nvPr/>
        </p:nvCxnSpPr>
        <p:spPr>
          <a:xfrm>
            <a:off x="4340863" y="4332378"/>
            <a:ext cx="0" cy="291373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>
            <a:off x="4378272" y="4480777"/>
            <a:ext cx="57579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4000lb</a:t>
            </a:r>
          </a:p>
        </p:txBody>
      </p:sp>
      <p:sp>
        <p:nvSpPr>
          <p:cNvPr id="81" name="Oval 80"/>
          <p:cNvSpPr/>
          <p:nvPr/>
        </p:nvSpPr>
        <p:spPr>
          <a:xfrm>
            <a:off x="3665526" y="3343010"/>
            <a:ext cx="154686" cy="154686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82" name="Oval 81"/>
          <p:cNvSpPr/>
          <p:nvPr/>
        </p:nvSpPr>
        <p:spPr>
          <a:xfrm>
            <a:off x="4378372" y="3343010"/>
            <a:ext cx="154686" cy="154686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83" name="Oval 82"/>
          <p:cNvSpPr/>
          <p:nvPr/>
        </p:nvSpPr>
        <p:spPr>
          <a:xfrm>
            <a:off x="4878618" y="3343010"/>
            <a:ext cx="154686" cy="154686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84" name="Oval 83"/>
          <p:cNvSpPr/>
          <p:nvPr/>
        </p:nvSpPr>
        <p:spPr>
          <a:xfrm>
            <a:off x="3665526" y="4089688"/>
            <a:ext cx="154686" cy="154686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85" name="Oval 84"/>
          <p:cNvSpPr/>
          <p:nvPr/>
        </p:nvSpPr>
        <p:spPr>
          <a:xfrm>
            <a:off x="4378372" y="4089688"/>
            <a:ext cx="154686" cy="154686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86" name="Oval 85"/>
          <p:cNvSpPr/>
          <p:nvPr/>
        </p:nvSpPr>
        <p:spPr>
          <a:xfrm>
            <a:off x="4878618" y="4089688"/>
            <a:ext cx="154686" cy="154686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cxnSp>
        <p:nvCxnSpPr>
          <p:cNvPr id="87" name="Straight Arrow Connector 86"/>
          <p:cNvCxnSpPr/>
          <p:nvPr/>
        </p:nvCxnSpPr>
        <p:spPr>
          <a:xfrm>
            <a:off x="4393891" y="3330492"/>
            <a:ext cx="347293" cy="0"/>
          </a:xfrm>
          <a:prstGeom prst="straightConnector1">
            <a:avLst/>
          </a:prstGeom>
          <a:ln w="12700">
            <a:solidFill>
              <a:schemeClr val="tx1"/>
            </a:solidFill>
            <a:headEnd type="none" w="sm" len="med"/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4624498" y="3147488"/>
            <a:ext cx="25519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cxnSp>
        <p:nvCxnSpPr>
          <p:cNvPr id="89" name="Straight Arrow Connector 88"/>
          <p:cNvCxnSpPr/>
          <p:nvPr/>
        </p:nvCxnSpPr>
        <p:spPr>
          <a:xfrm flipV="1">
            <a:off x="4338303" y="3044530"/>
            <a:ext cx="0" cy="234631"/>
          </a:xfrm>
          <a:prstGeom prst="straightConnector1">
            <a:avLst/>
          </a:prstGeom>
          <a:ln w="12700">
            <a:solidFill>
              <a:schemeClr val="tx1"/>
            </a:solidFill>
            <a:headEnd type="none" w="sm" len="med"/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4350075" y="2986617"/>
            <a:ext cx="25519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1622824" y="4678713"/>
            <a:ext cx="360868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(a) Support Structure                        (b) Finite element model</a:t>
            </a:r>
          </a:p>
        </p:txBody>
      </p:sp>
      <p:cxnSp>
        <p:nvCxnSpPr>
          <p:cNvPr id="92" name="Straight Connector 91"/>
          <p:cNvCxnSpPr/>
          <p:nvPr/>
        </p:nvCxnSpPr>
        <p:spPr>
          <a:xfrm>
            <a:off x="3631561" y="4258799"/>
            <a:ext cx="1420712" cy="0"/>
          </a:xfrm>
          <a:prstGeom prst="line">
            <a:avLst/>
          </a:prstGeom>
          <a:ln w="31750">
            <a:solidFill>
              <a:schemeClr val="tx1"/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4248447" y="3329282"/>
            <a:ext cx="184830" cy="0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4959858" y="3319570"/>
            <a:ext cx="184830" cy="0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Rectangle 95"/>
          <p:cNvSpPr/>
          <p:nvPr/>
        </p:nvSpPr>
        <p:spPr>
          <a:xfrm>
            <a:off x="4737369" y="5623963"/>
            <a:ext cx="138716" cy="472897"/>
          </a:xfrm>
          <a:prstGeom prst="rect">
            <a:avLst/>
          </a:prstGeom>
          <a:pattFill prst="wdUpDiag">
            <a:fgClr>
              <a:schemeClr val="tx1"/>
            </a:fgClr>
            <a:bgClr>
              <a:schemeClr val="bg1"/>
            </a:bgClr>
          </a:patt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1722430" y="5649184"/>
            <a:ext cx="138716" cy="472897"/>
          </a:xfrm>
          <a:prstGeom prst="rect">
            <a:avLst/>
          </a:prstGeom>
          <a:pattFill prst="wdUpDiag">
            <a:fgClr>
              <a:schemeClr val="tx1"/>
            </a:fgClr>
            <a:bgClr>
              <a:schemeClr val="bg1"/>
            </a:bgClr>
          </a:patt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8" name="Straight Connector 97"/>
          <p:cNvCxnSpPr/>
          <p:nvPr/>
        </p:nvCxnSpPr>
        <p:spPr>
          <a:xfrm>
            <a:off x="1874766" y="5879327"/>
            <a:ext cx="1434454" cy="945794"/>
          </a:xfrm>
          <a:prstGeom prst="line">
            <a:avLst/>
          </a:prstGeom>
          <a:ln w="31750">
            <a:solidFill>
              <a:schemeClr val="tx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 flipV="1">
            <a:off x="3302915" y="5866716"/>
            <a:ext cx="1437607" cy="958404"/>
          </a:xfrm>
          <a:prstGeom prst="line">
            <a:avLst/>
          </a:prstGeom>
          <a:ln w="31750">
            <a:solidFill>
              <a:schemeClr val="tx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Freeform 99"/>
          <p:cNvSpPr/>
          <p:nvPr/>
        </p:nvSpPr>
        <p:spPr>
          <a:xfrm>
            <a:off x="1871612" y="5860411"/>
            <a:ext cx="2872062" cy="1185395"/>
          </a:xfrm>
          <a:custGeom>
            <a:avLst/>
            <a:gdLst>
              <a:gd name="connsiteX0" fmla="*/ 0 w 4787462"/>
              <a:gd name="connsiteY0" fmla="*/ 26275 h 1975944"/>
              <a:gd name="connsiteX1" fmla="*/ 2391104 w 4787462"/>
              <a:gd name="connsiteY1" fmla="*/ 1975944 h 1975944"/>
              <a:gd name="connsiteX2" fmla="*/ 4787462 w 4787462"/>
              <a:gd name="connsiteY2" fmla="*/ 0 h 1975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787462" h="1975944">
                <a:moveTo>
                  <a:pt x="0" y="26275"/>
                </a:moveTo>
                <a:lnTo>
                  <a:pt x="2391104" y="1975944"/>
                </a:lnTo>
                <a:lnTo>
                  <a:pt x="4787462" y="0"/>
                </a:lnTo>
              </a:path>
            </a:pathLst>
          </a:custGeom>
          <a:noFill/>
          <a:ln w="2857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1" name="Straight Arrow Connector 100"/>
          <p:cNvCxnSpPr/>
          <p:nvPr/>
        </p:nvCxnSpPr>
        <p:spPr>
          <a:xfrm>
            <a:off x="3306067" y="6825121"/>
            <a:ext cx="0" cy="444524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/>
          <p:cNvCxnSpPr/>
          <p:nvPr/>
        </p:nvCxnSpPr>
        <p:spPr>
          <a:xfrm>
            <a:off x="1871612" y="5866716"/>
            <a:ext cx="668361" cy="0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/>
          <p:nvPr/>
        </p:nvCxnSpPr>
        <p:spPr>
          <a:xfrm flipV="1">
            <a:off x="1871612" y="5396969"/>
            <a:ext cx="0" cy="759788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1871612" y="5600692"/>
            <a:ext cx="2868909" cy="0"/>
          </a:xfrm>
          <a:prstGeom prst="line">
            <a:avLst/>
          </a:prstGeom>
          <a:ln w="12700">
            <a:solidFill>
              <a:schemeClr val="tx1"/>
            </a:solidFill>
            <a:headEnd type="triangle" w="sm" len="med"/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>
            <a:off x="3377654" y="6825121"/>
            <a:ext cx="492656" cy="0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3377654" y="7045806"/>
            <a:ext cx="492656" cy="0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 flipH="1">
            <a:off x="1675685" y="5951697"/>
            <a:ext cx="143638" cy="230605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 flipH="1">
            <a:off x="3118212" y="6878194"/>
            <a:ext cx="143638" cy="230605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>
            <a:off x="1747504" y="6067000"/>
            <a:ext cx="1442527" cy="953867"/>
          </a:xfrm>
          <a:prstGeom prst="line">
            <a:avLst/>
          </a:prstGeom>
          <a:ln w="12700">
            <a:solidFill>
              <a:schemeClr val="tx1"/>
            </a:solidFill>
            <a:headEnd type="triangle" w="sm" len="med"/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TextBox 109"/>
          <p:cNvSpPr txBox="1"/>
          <p:nvPr/>
        </p:nvSpPr>
        <p:spPr>
          <a:xfrm>
            <a:off x="2553679" y="5742600"/>
            <a:ext cx="25519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1861146" y="5304281"/>
            <a:ext cx="25519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</a:p>
        </p:txBody>
      </p:sp>
      <p:sp>
        <p:nvSpPr>
          <p:cNvPr id="112" name="TextBox 111"/>
          <p:cNvSpPr txBox="1"/>
          <p:nvPr/>
        </p:nvSpPr>
        <p:spPr>
          <a:xfrm rot="1979479">
            <a:off x="2024381" y="6458806"/>
            <a:ext cx="5774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L=15ft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3212208" y="5392289"/>
            <a:ext cx="24718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cxnSp>
        <p:nvCxnSpPr>
          <p:cNvPr id="114" name="Straight Connector 113"/>
          <p:cNvCxnSpPr>
            <a:endCxn id="110" idx="3"/>
          </p:cNvCxnSpPr>
          <p:nvPr/>
        </p:nvCxnSpPr>
        <p:spPr>
          <a:xfrm flipH="1">
            <a:off x="2808877" y="5860412"/>
            <a:ext cx="1837789" cy="12993"/>
          </a:xfrm>
          <a:prstGeom prst="line">
            <a:avLst/>
          </a:prstGeom>
          <a:ln w="19050">
            <a:solidFill>
              <a:schemeClr val="tx1"/>
            </a:solidFill>
            <a:prstDash val="lgDash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Arc 114"/>
          <p:cNvSpPr/>
          <p:nvPr/>
        </p:nvSpPr>
        <p:spPr>
          <a:xfrm rot="3767182">
            <a:off x="1962025" y="5812386"/>
            <a:ext cx="244581" cy="244581"/>
          </a:xfrm>
          <a:prstGeom prst="arc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2199218" y="5889873"/>
            <a:ext cx="37221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r>
              <a:rPr lang="en-US" sz="11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</p:txBody>
      </p:sp>
      <p:sp>
        <p:nvSpPr>
          <p:cNvPr id="117" name="Oval 116"/>
          <p:cNvSpPr/>
          <p:nvPr/>
        </p:nvSpPr>
        <p:spPr>
          <a:xfrm>
            <a:off x="1900677" y="5648163"/>
            <a:ext cx="183638" cy="18363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18" name="Oval 117"/>
          <p:cNvSpPr/>
          <p:nvPr/>
        </p:nvSpPr>
        <p:spPr>
          <a:xfrm>
            <a:off x="3220553" y="6549663"/>
            <a:ext cx="183638" cy="18363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19" name="Oval 118"/>
          <p:cNvSpPr/>
          <p:nvPr/>
        </p:nvSpPr>
        <p:spPr>
          <a:xfrm>
            <a:off x="4532846" y="5655282"/>
            <a:ext cx="183638" cy="18363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cxnSp>
        <p:nvCxnSpPr>
          <p:cNvPr id="120" name="Straight Connector 119"/>
          <p:cNvCxnSpPr/>
          <p:nvPr/>
        </p:nvCxnSpPr>
        <p:spPr>
          <a:xfrm flipV="1">
            <a:off x="4740863" y="5503073"/>
            <a:ext cx="0" cy="601379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xtBox 120"/>
          <p:cNvSpPr txBox="1"/>
          <p:nvPr/>
        </p:nvSpPr>
        <p:spPr>
          <a:xfrm>
            <a:off x="3377654" y="7135517"/>
            <a:ext cx="80502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 = 5000lb</a:t>
            </a:r>
          </a:p>
        </p:txBody>
      </p:sp>
      <p:cxnSp>
        <p:nvCxnSpPr>
          <p:cNvPr id="122" name="Straight Arrow Connector 121"/>
          <p:cNvCxnSpPr/>
          <p:nvPr/>
        </p:nvCxnSpPr>
        <p:spPr>
          <a:xfrm flipV="1">
            <a:off x="3596613" y="6825121"/>
            <a:ext cx="0" cy="220685"/>
          </a:xfrm>
          <a:prstGeom prst="straightConnector1">
            <a:avLst/>
          </a:prstGeom>
          <a:ln w="12700">
            <a:solidFill>
              <a:schemeClr val="tx1"/>
            </a:solidFill>
            <a:headEnd type="triangle" w="sm" len="med"/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3633233" y="6815448"/>
            <a:ext cx="25519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2580911" y="6158482"/>
            <a:ext cx="25519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3721803" y="6180519"/>
            <a:ext cx="25519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grpSp>
        <p:nvGrpSpPr>
          <p:cNvPr id="133" name="Group 132"/>
          <p:cNvGrpSpPr/>
          <p:nvPr/>
        </p:nvGrpSpPr>
        <p:grpSpPr>
          <a:xfrm>
            <a:off x="2094107" y="247978"/>
            <a:ext cx="2666114" cy="2593148"/>
            <a:chOff x="2094107" y="247978"/>
            <a:chExt cx="2666114" cy="2593148"/>
          </a:xfrm>
        </p:grpSpPr>
        <p:sp>
          <p:nvSpPr>
            <p:cNvPr id="7" name="Rectangle 6"/>
            <p:cNvSpPr/>
            <p:nvPr/>
          </p:nvSpPr>
          <p:spPr>
            <a:xfrm>
              <a:off x="3863646" y="464443"/>
              <a:ext cx="426093" cy="106265"/>
            </a:xfrm>
            <a:prstGeom prst="rect">
              <a:avLst/>
            </a:prstGeom>
            <a:pattFill prst="wdUpDiag">
              <a:fgClr>
                <a:schemeClr val="tx1"/>
              </a:fgClr>
              <a:bgClr>
                <a:schemeClr val="bg1"/>
              </a:bgClr>
            </a:patt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3863646" y="2288625"/>
              <a:ext cx="426093" cy="106265"/>
            </a:xfrm>
            <a:prstGeom prst="rect">
              <a:avLst/>
            </a:prstGeom>
            <a:pattFill prst="wdUpDiag">
              <a:fgClr>
                <a:schemeClr val="tx1"/>
              </a:fgClr>
              <a:bgClr>
                <a:schemeClr val="bg1"/>
              </a:bgClr>
            </a:patt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2233193" y="565761"/>
              <a:ext cx="426093" cy="106265"/>
            </a:xfrm>
            <a:prstGeom prst="rect">
              <a:avLst/>
            </a:prstGeom>
            <a:pattFill prst="wdUpDiag">
              <a:fgClr>
                <a:schemeClr val="tx1"/>
              </a:fgClr>
              <a:bgClr>
                <a:schemeClr val="bg1"/>
              </a:bgClr>
            </a:patt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094107" y="2579516"/>
              <a:ext cx="266611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(a) Clamped bar     (b) Finite element model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349814" y="675962"/>
              <a:ext cx="192852" cy="1515268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2233193" y="2206575"/>
              <a:ext cx="426093" cy="106265"/>
            </a:xfrm>
            <a:prstGeom prst="rect">
              <a:avLst/>
            </a:prstGeom>
            <a:pattFill prst="wdUpDiag">
              <a:fgClr>
                <a:schemeClr val="tx1"/>
              </a:fgClr>
              <a:bgClr>
                <a:schemeClr val="bg1"/>
              </a:bgClr>
            </a:patt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>
              <a:off x="2243033" y="2199102"/>
              <a:ext cx="772440" cy="0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2922941" y="668090"/>
              <a:ext cx="0" cy="1523139"/>
            </a:xfrm>
            <a:prstGeom prst="line">
              <a:avLst/>
            </a:prstGeom>
            <a:ln w="12700">
              <a:solidFill>
                <a:schemeClr val="tx1"/>
              </a:solidFill>
              <a:headEnd type="triangle"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2243033" y="668090"/>
              <a:ext cx="772440" cy="0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Oval 15"/>
            <p:cNvSpPr/>
            <p:nvPr/>
          </p:nvSpPr>
          <p:spPr>
            <a:xfrm>
              <a:off x="2420293" y="1111729"/>
              <a:ext cx="51892" cy="51892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Oval 16"/>
            <p:cNvSpPr/>
            <p:nvPr/>
          </p:nvSpPr>
          <p:spPr>
            <a:xfrm>
              <a:off x="2420293" y="1569027"/>
              <a:ext cx="51892" cy="51892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2715952" y="668090"/>
              <a:ext cx="0" cy="478234"/>
            </a:xfrm>
            <a:prstGeom prst="line">
              <a:avLst/>
            </a:prstGeom>
            <a:ln w="12700">
              <a:solidFill>
                <a:schemeClr val="tx1"/>
              </a:solidFill>
              <a:headEnd type="triangle"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2715952" y="1121993"/>
              <a:ext cx="0" cy="478234"/>
            </a:xfrm>
            <a:prstGeom prst="line">
              <a:avLst/>
            </a:prstGeom>
            <a:ln w="12700">
              <a:solidFill>
                <a:schemeClr val="tx1"/>
              </a:solidFill>
              <a:headEnd type="triangle"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2499589" y="1130756"/>
              <a:ext cx="280216" cy="0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2499589" y="1591440"/>
              <a:ext cx="280216" cy="0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>
              <a:off x="2446239" y="1137674"/>
              <a:ext cx="0" cy="321867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none" w="med" len="med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>
              <a:off x="2446239" y="1611734"/>
              <a:ext cx="0" cy="321867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none" w="med" len="med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 flipV="1">
              <a:off x="2446239" y="2179224"/>
              <a:ext cx="0" cy="321867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none" w="med" len="med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 flipV="1">
              <a:off x="2446239" y="353142"/>
              <a:ext cx="0" cy="321867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none" w="med" len="med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>
              <a:stCxn id="11" idx="0"/>
            </p:cNvCxnSpPr>
            <p:nvPr/>
          </p:nvCxnSpPr>
          <p:spPr>
            <a:xfrm flipH="1">
              <a:off x="2446239" y="675962"/>
              <a:ext cx="1" cy="1515268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Oval 33"/>
            <p:cNvSpPr>
              <a:spLocks noChangeAspect="1"/>
            </p:cNvSpPr>
            <p:nvPr/>
          </p:nvSpPr>
          <p:spPr>
            <a:xfrm>
              <a:off x="4050247" y="1103464"/>
              <a:ext cx="45720" cy="4572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5" name="Oval 34"/>
            <p:cNvSpPr>
              <a:spLocks noChangeAspect="1"/>
            </p:cNvSpPr>
            <p:nvPr/>
          </p:nvSpPr>
          <p:spPr>
            <a:xfrm>
              <a:off x="4050247" y="1560762"/>
              <a:ext cx="45720" cy="4572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6" name="Straight Connector 35"/>
            <p:cNvCxnSpPr/>
            <p:nvPr/>
          </p:nvCxnSpPr>
          <p:spPr>
            <a:xfrm flipH="1">
              <a:off x="4076693" y="667697"/>
              <a:ext cx="1" cy="1515268"/>
            </a:xfrm>
            <a:prstGeom prst="line">
              <a:avLst/>
            </a:prstGeom>
            <a:ln w="285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Oval 36"/>
            <p:cNvSpPr>
              <a:spLocks noChangeAspect="1"/>
            </p:cNvSpPr>
            <p:nvPr/>
          </p:nvSpPr>
          <p:spPr>
            <a:xfrm>
              <a:off x="4050247" y="636867"/>
              <a:ext cx="45720" cy="4572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8" name="Oval 37"/>
            <p:cNvSpPr>
              <a:spLocks noChangeAspect="1"/>
            </p:cNvSpPr>
            <p:nvPr/>
          </p:nvSpPr>
          <p:spPr>
            <a:xfrm>
              <a:off x="4050247" y="2138489"/>
              <a:ext cx="45720" cy="4572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" name="Isosceles Triangle 38"/>
            <p:cNvSpPr/>
            <p:nvPr/>
          </p:nvSpPr>
          <p:spPr>
            <a:xfrm>
              <a:off x="4011515" y="2148090"/>
              <a:ext cx="130357" cy="130030"/>
            </a:xfrm>
            <a:prstGeom prst="triangl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0" name="Isosceles Triangle 39"/>
            <p:cNvSpPr/>
            <p:nvPr/>
          </p:nvSpPr>
          <p:spPr>
            <a:xfrm flipV="1">
              <a:off x="4011515" y="570708"/>
              <a:ext cx="130357" cy="130030"/>
            </a:xfrm>
            <a:prstGeom prst="triangl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1" name="Straight Arrow Connector 40"/>
            <p:cNvCxnSpPr/>
            <p:nvPr/>
          </p:nvCxnSpPr>
          <p:spPr>
            <a:xfrm>
              <a:off x="4141872" y="2174286"/>
              <a:ext cx="408216" cy="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>
            <a:xfrm flipV="1">
              <a:off x="4076693" y="316050"/>
              <a:ext cx="0" cy="275791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3863646" y="567626"/>
              <a:ext cx="426093" cy="0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3863646" y="2281315"/>
              <a:ext cx="426093" cy="0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Box 44"/>
            <p:cNvSpPr txBox="1"/>
            <p:nvPr/>
          </p:nvSpPr>
          <p:spPr>
            <a:xfrm>
              <a:off x="4412933" y="1945342"/>
              <a:ext cx="151582" cy="1553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4076693" y="247978"/>
              <a:ext cx="151582" cy="1553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</a:p>
          </p:txBody>
        </p:sp>
        <p:sp>
          <p:nvSpPr>
            <p:cNvPr id="47" name="Oval 46"/>
            <p:cNvSpPr/>
            <p:nvPr/>
          </p:nvSpPr>
          <p:spPr>
            <a:xfrm>
              <a:off x="3798008" y="2067201"/>
              <a:ext cx="181822" cy="18182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48" name="Oval 47"/>
            <p:cNvSpPr/>
            <p:nvPr/>
          </p:nvSpPr>
          <p:spPr>
            <a:xfrm>
              <a:off x="3798008" y="1520823"/>
              <a:ext cx="181822" cy="18182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49" name="Oval 48"/>
            <p:cNvSpPr/>
            <p:nvPr/>
          </p:nvSpPr>
          <p:spPr>
            <a:xfrm>
              <a:off x="3798008" y="1053288"/>
              <a:ext cx="181822" cy="18182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50" name="Oval 49"/>
            <p:cNvSpPr/>
            <p:nvPr/>
          </p:nvSpPr>
          <p:spPr>
            <a:xfrm>
              <a:off x="3798008" y="589071"/>
              <a:ext cx="181822" cy="18182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4126684" y="1742617"/>
              <a:ext cx="25519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4126684" y="1248307"/>
              <a:ext cx="25519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4126684" y="802755"/>
              <a:ext cx="25519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2615741" y="822216"/>
              <a:ext cx="169277" cy="179536"/>
            </a:xfrm>
            <a:prstGeom prst="rect">
              <a:avLst/>
            </a:prstGeom>
            <a:solidFill>
              <a:schemeClr val="bg1"/>
            </a:solidFill>
          </p:spPr>
          <p:txBody>
            <a:bodyPr vert="vert270" wrap="none" lIns="0" tIns="0" rIns="0" bIns="0" rtlCol="0">
              <a:spAutoFit/>
            </a:bodyPr>
            <a:lstStyle/>
            <a:p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3in</a:t>
              </a:r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2626147" y="1269615"/>
              <a:ext cx="169277" cy="179536"/>
            </a:xfrm>
            <a:prstGeom prst="rect">
              <a:avLst/>
            </a:prstGeom>
            <a:solidFill>
              <a:schemeClr val="bg1"/>
            </a:solidFill>
          </p:spPr>
          <p:txBody>
            <a:bodyPr vert="vert270" wrap="none" lIns="0" tIns="0" rIns="0" bIns="0" rtlCol="0">
              <a:spAutoFit/>
            </a:bodyPr>
            <a:lstStyle/>
            <a:p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3in</a:t>
              </a:r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2825525" y="1256894"/>
              <a:ext cx="169277" cy="250068"/>
            </a:xfrm>
            <a:prstGeom prst="rect">
              <a:avLst/>
            </a:prstGeom>
            <a:solidFill>
              <a:schemeClr val="bg1"/>
            </a:solidFill>
          </p:spPr>
          <p:txBody>
            <a:bodyPr vert="vert270" wrap="none" lIns="0" tIns="0" rIns="0" bIns="0" rtlCol="0">
              <a:spAutoFit/>
            </a:bodyPr>
            <a:lstStyle/>
            <a:p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10in</a:t>
              </a: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2210636" y="1281944"/>
              <a:ext cx="125034" cy="1692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n-US" sz="1100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2196357" y="1734050"/>
              <a:ext cx="125034" cy="1692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n-US" sz="1100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2491810" y="2325572"/>
              <a:ext cx="141064" cy="1692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n-US" sz="1100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2514663" y="344248"/>
              <a:ext cx="141064" cy="1692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n-US" sz="1100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720201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1" y="214313"/>
            <a:ext cx="4572000" cy="3089458"/>
          </a:xfrm>
          <a:prstGeom prst="rect">
            <a:avLst/>
          </a:prstGeom>
        </p:spPr>
      </p:pic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1507156" y="3204920"/>
            <a:ext cx="3734435" cy="1838960"/>
            <a:chOff x="3406" y="5446"/>
            <a:chExt cx="5881" cy="2896"/>
          </a:xfrm>
        </p:grpSpPr>
        <p:sp>
          <p:nvSpPr>
            <p:cNvPr id="4" name="Text Box 1739"/>
            <p:cNvSpPr txBox="1">
              <a:spLocks noChangeArrowheads="1"/>
            </p:cNvSpPr>
            <p:nvPr/>
          </p:nvSpPr>
          <p:spPr bwMode="auto">
            <a:xfrm>
              <a:off x="8897" y="7786"/>
              <a:ext cx="330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228600" algn="l"/>
                </a:tabLst>
                <a:defRPr/>
              </a:pPr>
              <a:r>
                <a:rPr kumimoji="0" lang="en-US" sz="10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</a:rPr>
                <a:t>F</a:t>
              </a: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4002" y="5916"/>
              <a:ext cx="4899" cy="1675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4002" y="5910"/>
              <a:ext cx="4899" cy="1681"/>
            </a:xfrm>
            <a:custGeom>
              <a:avLst/>
              <a:gdLst>
                <a:gd name="T0" fmla="*/ 0 w 5775"/>
                <a:gd name="T1" fmla="*/ 3150 h 3150"/>
                <a:gd name="T2" fmla="*/ 5775 w 5775"/>
                <a:gd name="T3" fmla="*/ 3150 h 3150"/>
                <a:gd name="T4" fmla="*/ 0 w 5775"/>
                <a:gd name="T5" fmla="*/ 0 h 3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775" h="3150">
                  <a:moveTo>
                    <a:pt x="0" y="3150"/>
                  </a:moveTo>
                  <a:lnTo>
                    <a:pt x="5775" y="3150"/>
                  </a:lnTo>
                  <a:lnTo>
                    <a:pt x="0" y="0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7" name="Line 1742"/>
            <p:cNvCxnSpPr/>
            <p:nvPr/>
          </p:nvCxnSpPr>
          <p:spPr bwMode="auto">
            <a:xfrm>
              <a:off x="8895" y="7630"/>
              <a:ext cx="0" cy="7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" name="Rectangle 7" descr="Dark upward diagonal"/>
            <p:cNvSpPr>
              <a:spLocks noChangeArrowheads="1"/>
            </p:cNvSpPr>
            <p:nvPr/>
          </p:nvSpPr>
          <p:spPr bwMode="auto">
            <a:xfrm rot="5400000">
              <a:off x="3231" y="5831"/>
              <a:ext cx="930" cy="160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" name="AutoShape 1744"/>
            <p:cNvSpPr>
              <a:spLocks noChangeArrowheads="1"/>
            </p:cNvSpPr>
            <p:nvPr/>
          </p:nvSpPr>
          <p:spPr bwMode="auto">
            <a:xfrm rot="5400000">
              <a:off x="3737" y="5791"/>
              <a:ext cx="315" cy="24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10" name="Line 1745"/>
            <p:cNvCxnSpPr/>
            <p:nvPr/>
          </p:nvCxnSpPr>
          <p:spPr bwMode="auto">
            <a:xfrm rot="5400000" flipH="1">
              <a:off x="3318" y="5912"/>
              <a:ext cx="91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" name="Rectangle 10" descr="Dark upward diagonal"/>
            <p:cNvSpPr>
              <a:spLocks noChangeArrowheads="1"/>
            </p:cNvSpPr>
            <p:nvPr/>
          </p:nvSpPr>
          <p:spPr bwMode="auto">
            <a:xfrm rot="5400000">
              <a:off x="3231" y="7496"/>
              <a:ext cx="930" cy="160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2" name="AutoShape 1747"/>
            <p:cNvSpPr>
              <a:spLocks noChangeArrowheads="1"/>
            </p:cNvSpPr>
            <p:nvPr/>
          </p:nvSpPr>
          <p:spPr bwMode="auto">
            <a:xfrm rot="5400000">
              <a:off x="3737" y="7456"/>
              <a:ext cx="315" cy="24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13" name="Line 1748"/>
            <p:cNvCxnSpPr/>
            <p:nvPr/>
          </p:nvCxnSpPr>
          <p:spPr bwMode="auto">
            <a:xfrm rot="5400000" flipH="1">
              <a:off x="3318" y="7577"/>
              <a:ext cx="91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7480" y="6189"/>
              <a:ext cx="570" cy="57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" name="Rectangle 14"/>
            <p:cNvSpPr>
              <a:spLocks noChangeAspect="1" noChangeArrowheads="1"/>
            </p:cNvSpPr>
            <p:nvPr/>
          </p:nvSpPr>
          <p:spPr bwMode="auto">
            <a:xfrm>
              <a:off x="7578" y="6287"/>
              <a:ext cx="374" cy="37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" name="Oval 15"/>
            <p:cNvSpPr>
              <a:spLocks noChangeArrowheads="1"/>
            </p:cNvSpPr>
            <p:nvPr/>
          </p:nvSpPr>
          <p:spPr bwMode="auto">
            <a:xfrm>
              <a:off x="8942" y="7366"/>
              <a:ext cx="345" cy="345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228600" algn="l"/>
                </a:tabLst>
                <a:defRPr/>
              </a:pPr>
              <a:r>
                <a: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7" name="Text Box 1752"/>
            <p:cNvSpPr txBox="1">
              <a:spLocks noChangeArrowheads="1"/>
            </p:cNvSpPr>
            <p:nvPr/>
          </p:nvSpPr>
          <p:spPr bwMode="auto">
            <a:xfrm>
              <a:off x="6144" y="6395"/>
              <a:ext cx="330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228600" algn="l"/>
                </a:tabLst>
                <a:defRPr/>
              </a:pPr>
              <a:r>
                <a:rPr kumimoji="0" lang="en-US" sz="10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</a:rPr>
                <a:t>E</a:t>
              </a:r>
              <a:r>
                <a:rPr kumimoji="0" lang="en-US" sz="100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8" name="Text Box 1753"/>
            <p:cNvSpPr txBox="1">
              <a:spLocks noChangeArrowheads="1"/>
            </p:cNvSpPr>
            <p:nvPr/>
          </p:nvSpPr>
          <p:spPr bwMode="auto">
            <a:xfrm>
              <a:off x="6106" y="7321"/>
              <a:ext cx="330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228600" algn="l"/>
                </a:tabLst>
                <a:defRPr/>
              </a:pPr>
              <a:r>
                <a:rPr kumimoji="0" lang="en-US" sz="10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</a:rPr>
                <a:t>E</a:t>
              </a:r>
              <a:r>
                <a:rPr kumimoji="0" lang="en-US" sz="100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</a:rPr>
                <a:t>2</a:t>
              </a: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19" name="Line 1754"/>
            <p:cNvCxnSpPr/>
            <p:nvPr/>
          </p:nvCxnSpPr>
          <p:spPr bwMode="auto">
            <a:xfrm>
              <a:off x="8193" y="6189"/>
              <a:ext cx="0" cy="58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stealth" w="sm" len="med"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" name="Text Box 1755"/>
            <p:cNvSpPr txBox="1">
              <a:spLocks noChangeArrowheads="1"/>
            </p:cNvSpPr>
            <p:nvPr/>
          </p:nvSpPr>
          <p:spPr bwMode="auto">
            <a:xfrm>
              <a:off x="8215" y="6332"/>
              <a:ext cx="593" cy="2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228600" algn="l"/>
                </a:tabLst>
                <a:defRPr/>
              </a:pPr>
              <a:r>
                <a: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</a:rPr>
                <a:t>12 mm</a:t>
              </a: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21" name="Line 1756"/>
            <p:cNvCxnSpPr/>
            <p:nvPr/>
          </p:nvCxnSpPr>
          <p:spPr bwMode="auto">
            <a:xfrm>
              <a:off x="7317" y="6287"/>
              <a:ext cx="0" cy="3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stealth" w="sm" len="med"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2" name="Text Box 1757"/>
            <p:cNvSpPr txBox="1">
              <a:spLocks noChangeArrowheads="1"/>
            </p:cNvSpPr>
            <p:nvPr/>
          </p:nvSpPr>
          <p:spPr bwMode="auto">
            <a:xfrm>
              <a:off x="6740" y="6347"/>
              <a:ext cx="593" cy="2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228600" algn="l"/>
                </a:tabLst>
                <a:defRPr/>
              </a:pPr>
              <a:r>
                <a: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</a:rPr>
                <a:t>9 mm</a:t>
              </a: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23" name="Line 1758"/>
            <p:cNvCxnSpPr/>
            <p:nvPr/>
          </p:nvCxnSpPr>
          <p:spPr bwMode="auto">
            <a:xfrm>
              <a:off x="8086" y="6189"/>
              <a:ext cx="2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" name="Line 1759"/>
            <p:cNvCxnSpPr/>
            <p:nvPr/>
          </p:nvCxnSpPr>
          <p:spPr bwMode="auto">
            <a:xfrm>
              <a:off x="8086" y="6765"/>
              <a:ext cx="2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" name="Line 1760"/>
            <p:cNvCxnSpPr/>
            <p:nvPr/>
          </p:nvCxnSpPr>
          <p:spPr bwMode="auto">
            <a:xfrm>
              <a:off x="7216" y="6286"/>
              <a:ext cx="32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" name="Line 1761"/>
            <p:cNvCxnSpPr/>
            <p:nvPr/>
          </p:nvCxnSpPr>
          <p:spPr bwMode="auto">
            <a:xfrm>
              <a:off x="7238" y="6660"/>
              <a:ext cx="29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" name="Line 1762"/>
            <p:cNvCxnSpPr/>
            <p:nvPr/>
          </p:nvCxnSpPr>
          <p:spPr bwMode="auto">
            <a:xfrm>
              <a:off x="3990" y="7679"/>
              <a:ext cx="0" cy="54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8" name="Line 1763"/>
            <p:cNvCxnSpPr/>
            <p:nvPr/>
          </p:nvCxnSpPr>
          <p:spPr bwMode="auto">
            <a:xfrm>
              <a:off x="3983" y="8014"/>
              <a:ext cx="490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" name="Line 1764"/>
            <p:cNvCxnSpPr/>
            <p:nvPr/>
          </p:nvCxnSpPr>
          <p:spPr bwMode="auto">
            <a:xfrm>
              <a:off x="3413" y="7582"/>
              <a:ext cx="5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" name="Line 1765"/>
            <p:cNvCxnSpPr/>
            <p:nvPr/>
          </p:nvCxnSpPr>
          <p:spPr bwMode="auto">
            <a:xfrm>
              <a:off x="3406" y="5917"/>
              <a:ext cx="5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" name="Line 1766"/>
            <p:cNvCxnSpPr/>
            <p:nvPr/>
          </p:nvCxnSpPr>
          <p:spPr bwMode="auto">
            <a:xfrm>
              <a:off x="3503" y="5918"/>
              <a:ext cx="0" cy="165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2" name="Text Box 1767"/>
            <p:cNvSpPr txBox="1">
              <a:spLocks noChangeArrowheads="1"/>
            </p:cNvSpPr>
            <p:nvPr/>
          </p:nvSpPr>
          <p:spPr bwMode="auto">
            <a:xfrm>
              <a:off x="6154" y="7790"/>
              <a:ext cx="330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228600" algn="l"/>
                </a:tabLst>
                <a:defRPr/>
              </a:pPr>
              <a:r>
                <a: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</a:rPr>
                <a:t>2 m</a:t>
              </a: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3" name="Text Box 1768"/>
            <p:cNvSpPr txBox="1">
              <a:spLocks noChangeArrowheads="1"/>
            </p:cNvSpPr>
            <p:nvPr/>
          </p:nvSpPr>
          <p:spPr bwMode="auto">
            <a:xfrm>
              <a:off x="3546" y="6605"/>
              <a:ext cx="330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228600" algn="l"/>
                </a:tabLst>
                <a:defRPr/>
              </a:pPr>
              <a:r>
                <a: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</a:rPr>
                <a:t>1 m</a:t>
              </a: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91787" y="214313"/>
            <a:ext cx="894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1.29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1787" y="3789224"/>
            <a:ext cx="894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1.30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91787" y="5808290"/>
            <a:ext cx="894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1.31</a:t>
            </a:r>
          </a:p>
        </p:txBody>
      </p:sp>
      <p:grpSp>
        <p:nvGrpSpPr>
          <p:cNvPr id="37" name="Group 36"/>
          <p:cNvGrpSpPr/>
          <p:nvPr/>
        </p:nvGrpSpPr>
        <p:grpSpPr>
          <a:xfrm>
            <a:off x="1159121" y="5187246"/>
            <a:ext cx="4920720" cy="1160949"/>
            <a:chOff x="0" y="0"/>
            <a:chExt cx="4107180" cy="969010"/>
          </a:xfrm>
        </p:grpSpPr>
        <p:sp>
          <p:nvSpPr>
            <p:cNvPr id="38" name="Rectangle 37"/>
            <p:cNvSpPr>
              <a:spLocks noChangeArrowheads="1"/>
            </p:cNvSpPr>
            <p:nvPr/>
          </p:nvSpPr>
          <p:spPr bwMode="auto">
            <a:xfrm>
              <a:off x="653415" y="207010"/>
              <a:ext cx="3311525" cy="552450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653415" y="207010"/>
              <a:ext cx="3302000" cy="552450"/>
            </a:xfrm>
            <a:custGeom>
              <a:avLst/>
              <a:gdLst>
                <a:gd name="T0" fmla="*/ 0 w 5200"/>
                <a:gd name="T1" fmla="*/ 865 h 870"/>
                <a:gd name="T2" fmla="*/ 865 w 5200"/>
                <a:gd name="T3" fmla="*/ 0 h 870"/>
                <a:gd name="T4" fmla="*/ 865 w 5200"/>
                <a:gd name="T5" fmla="*/ 865 h 870"/>
                <a:gd name="T6" fmla="*/ 1730 w 5200"/>
                <a:gd name="T7" fmla="*/ 0 h 870"/>
                <a:gd name="T8" fmla="*/ 1730 w 5200"/>
                <a:gd name="T9" fmla="*/ 870 h 870"/>
                <a:gd name="T10" fmla="*/ 2600 w 5200"/>
                <a:gd name="T11" fmla="*/ 0 h 870"/>
                <a:gd name="T12" fmla="*/ 2600 w 5200"/>
                <a:gd name="T13" fmla="*/ 870 h 870"/>
                <a:gd name="T14" fmla="*/ 3465 w 5200"/>
                <a:gd name="T15" fmla="*/ 5 h 870"/>
                <a:gd name="T16" fmla="*/ 3465 w 5200"/>
                <a:gd name="T17" fmla="*/ 870 h 870"/>
                <a:gd name="T18" fmla="*/ 4335 w 5200"/>
                <a:gd name="T19" fmla="*/ 0 h 870"/>
                <a:gd name="T20" fmla="*/ 4335 w 5200"/>
                <a:gd name="T21" fmla="*/ 870 h 870"/>
                <a:gd name="T22" fmla="*/ 5200 w 5200"/>
                <a:gd name="T23" fmla="*/ 5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200" h="870">
                  <a:moveTo>
                    <a:pt x="0" y="865"/>
                  </a:moveTo>
                  <a:lnTo>
                    <a:pt x="865" y="0"/>
                  </a:lnTo>
                  <a:lnTo>
                    <a:pt x="865" y="865"/>
                  </a:lnTo>
                  <a:lnTo>
                    <a:pt x="1730" y="0"/>
                  </a:lnTo>
                  <a:lnTo>
                    <a:pt x="1730" y="870"/>
                  </a:lnTo>
                  <a:lnTo>
                    <a:pt x="2600" y="0"/>
                  </a:lnTo>
                  <a:lnTo>
                    <a:pt x="2600" y="870"/>
                  </a:lnTo>
                  <a:lnTo>
                    <a:pt x="3465" y="5"/>
                  </a:lnTo>
                  <a:lnTo>
                    <a:pt x="3465" y="870"/>
                  </a:lnTo>
                  <a:lnTo>
                    <a:pt x="4335" y="0"/>
                  </a:lnTo>
                  <a:lnTo>
                    <a:pt x="4335" y="870"/>
                  </a:lnTo>
                  <a:lnTo>
                    <a:pt x="5200" y="5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0" name="Oval 39"/>
            <p:cNvSpPr>
              <a:spLocks noChangeArrowheads="1"/>
            </p:cNvSpPr>
            <p:nvPr/>
          </p:nvSpPr>
          <p:spPr bwMode="auto">
            <a:xfrm>
              <a:off x="560705" y="784225"/>
              <a:ext cx="184785" cy="18478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6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1</a:t>
              </a:r>
              <a:endParaRPr lang="en-US" sz="1100">
                <a:effectLst/>
                <a:latin typeface="Times New Roman" panose="02020603050405020304" pitchFamily="18" charset="0"/>
                <a:ea typeface="Malgun Gothic" panose="020B0503020000020004" pitchFamily="34" charset="-127"/>
                <a:cs typeface="Times New Roman" panose="02020603050405020304" pitchFamily="18" charset="0"/>
              </a:endParaRPr>
            </a:p>
          </p:txBody>
        </p:sp>
        <p:sp>
          <p:nvSpPr>
            <p:cNvPr id="41" name="Oval 40"/>
            <p:cNvSpPr>
              <a:spLocks noChangeArrowheads="1"/>
            </p:cNvSpPr>
            <p:nvPr/>
          </p:nvSpPr>
          <p:spPr bwMode="auto">
            <a:xfrm>
              <a:off x="561340" y="0"/>
              <a:ext cx="184785" cy="18478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6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2</a:t>
              </a:r>
              <a:endParaRPr lang="en-US" sz="1100">
                <a:effectLst/>
                <a:latin typeface="Times New Roman" panose="02020603050405020304" pitchFamily="18" charset="0"/>
                <a:ea typeface="Malgun Gothic" panose="020B0503020000020004" pitchFamily="34" charset="-127"/>
                <a:cs typeface="Times New Roman" panose="02020603050405020304" pitchFamily="18" charset="0"/>
              </a:endParaRPr>
            </a:p>
          </p:txBody>
        </p:sp>
        <p:sp>
          <p:nvSpPr>
            <p:cNvPr id="42" name="Oval 41"/>
            <p:cNvSpPr>
              <a:spLocks noChangeArrowheads="1"/>
            </p:cNvSpPr>
            <p:nvPr/>
          </p:nvSpPr>
          <p:spPr bwMode="auto">
            <a:xfrm>
              <a:off x="1113790" y="784225"/>
              <a:ext cx="184785" cy="18478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6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3</a:t>
              </a:r>
              <a:endParaRPr lang="en-US" sz="1100">
                <a:effectLst/>
                <a:latin typeface="Times New Roman" panose="02020603050405020304" pitchFamily="18" charset="0"/>
                <a:ea typeface="Malgun Gothic" panose="020B0503020000020004" pitchFamily="34" charset="-127"/>
                <a:cs typeface="Times New Roman" panose="02020603050405020304" pitchFamily="18" charset="0"/>
              </a:endParaRPr>
            </a:p>
          </p:txBody>
        </p:sp>
        <p:sp>
          <p:nvSpPr>
            <p:cNvPr id="43" name="Oval 42"/>
            <p:cNvSpPr>
              <a:spLocks noChangeArrowheads="1"/>
            </p:cNvSpPr>
            <p:nvPr/>
          </p:nvSpPr>
          <p:spPr bwMode="auto">
            <a:xfrm>
              <a:off x="1112520" y="0"/>
              <a:ext cx="184785" cy="18478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6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4</a:t>
              </a:r>
              <a:endParaRPr lang="en-US" sz="1100">
                <a:effectLst/>
                <a:latin typeface="Times New Roman" panose="02020603050405020304" pitchFamily="18" charset="0"/>
                <a:ea typeface="Malgun Gothic" panose="020B0503020000020004" pitchFamily="34" charset="-127"/>
                <a:cs typeface="Times New Roman" panose="02020603050405020304" pitchFamily="18" charset="0"/>
              </a:endParaRPr>
            </a:p>
          </p:txBody>
        </p:sp>
        <p:sp>
          <p:nvSpPr>
            <p:cNvPr id="44" name="Oval 43"/>
            <p:cNvSpPr>
              <a:spLocks noChangeArrowheads="1"/>
            </p:cNvSpPr>
            <p:nvPr/>
          </p:nvSpPr>
          <p:spPr bwMode="auto">
            <a:xfrm>
              <a:off x="1666875" y="784225"/>
              <a:ext cx="184785" cy="18478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6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5</a:t>
              </a:r>
              <a:endParaRPr lang="en-US" sz="1100">
                <a:effectLst/>
                <a:latin typeface="Times New Roman" panose="02020603050405020304" pitchFamily="18" charset="0"/>
                <a:ea typeface="Malgun Gothic" panose="020B0503020000020004" pitchFamily="34" charset="-127"/>
                <a:cs typeface="Times New Roman" panose="02020603050405020304" pitchFamily="18" charset="0"/>
              </a:endParaRPr>
            </a:p>
          </p:txBody>
        </p:sp>
        <p:sp>
          <p:nvSpPr>
            <p:cNvPr id="45" name="Oval 44"/>
            <p:cNvSpPr>
              <a:spLocks noChangeArrowheads="1"/>
            </p:cNvSpPr>
            <p:nvPr/>
          </p:nvSpPr>
          <p:spPr bwMode="auto">
            <a:xfrm>
              <a:off x="1663700" y="0"/>
              <a:ext cx="184785" cy="18478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6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6</a:t>
              </a:r>
              <a:endParaRPr lang="en-US" sz="1100">
                <a:effectLst/>
                <a:latin typeface="Times New Roman" panose="02020603050405020304" pitchFamily="18" charset="0"/>
                <a:ea typeface="Malgun Gothic" panose="020B0503020000020004" pitchFamily="34" charset="-127"/>
                <a:cs typeface="Times New Roman" panose="02020603050405020304" pitchFamily="18" charset="0"/>
              </a:endParaRPr>
            </a:p>
          </p:txBody>
        </p:sp>
        <p:sp>
          <p:nvSpPr>
            <p:cNvPr id="46" name="Oval 45"/>
            <p:cNvSpPr>
              <a:spLocks noChangeArrowheads="1"/>
            </p:cNvSpPr>
            <p:nvPr/>
          </p:nvSpPr>
          <p:spPr bwMode="auto">
            <a:xfrm>
              <a:off x="2220595" y="784225"/>
              <a:ext cx="184785" cy="18478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6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7</a:t>
              </a:r>
              <a:endParaRPr lang="en-US" sz="1100">
                <a:effectLst/>
                <a:latin typeface="Times New Roman" panose="02020603050405020304" pitchFamily="18" charset="0"/>
                <a:ea typeface="Malgun Gothic" panose="020B0503020000020004" pitchFamily="34" charset="-127"/>
                <a:cs typeface="Times New Roman" panose="02020603050405020304" pitchFamily="18" charset="0"/>
              </a:endParaRPr>
            </a:p>
          </p:txBody>
        </p:sp>
        <p:sp>
          <p:nvSpPr>
            <p:cNvPr id="47" name="Oval 46"/>
            <p:cNvSpPr>
              <a:spLocks noChangeArrowheads="1"/>
            </p:cNvSpPr>
            <p:nvPr/>
          </p:nvSpPr>
          <p:spPr bwMode="auto">
            <a:xfrm>
              <a:off x="2214880" y="0"/>
              <a:ext cx="184785" cy="18478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6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8</a:t>
              </a:r>
              <a:endParaRPr lang="en-US" sz="1100">
                <a:effectLst/>
                <a:latin typeface="Times New Roman" panose="02020603050405020304" pitchFamily="18" charset="0"/>
                <a:ea typeface="Malgun Gothic" panose="020B0503020000020004" pitchFamily="34" charset="-127"/>
                <a:cs typeface="Times New Roman" panose="02020603050405020304" pitchFamily="18" charset="0"/>
              </a:endParaRPr>
            </a:p>
          </p:txBody>
        </p:sp>
        <p:sp>
          <p:nvSpPr>
            <p:cNvPr id="48" name="Oval 47"/>
            <p:cNvSpPr>
              <a:spLocks noChangeArrowheads="1"/>
            </p:cNvSpPr>
            <p:nvPr/>
          </p:nvSpPr>
          <p:spPr bwMode="auto">
            <a:xfrm>
              <a:off x="2773680" y="784225"/>
              <a:ext cx="184785" cy="18478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6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9</a:t>
              </a:r>
              <a:endParaRPr lang="en-US" sz="1100">
                <a:effectLst/>
                <a:latin typeface="Times New Roman" panose="02020603050405020304" pitchFamily="18" charset="0"/>
                <a:ea typeface="Malgun Gothic" panose="020B0503020000020004" pitchFamily="34" charset="-127"/>
                <a:cs typeface="Times New Roman" panose="02020603050405020304" pitchFamily="18" charset="0"/>
              </a:endParaRPr>
            </a:p>
          </p:txBody>
        </p:sp>
        <p:sp>
          <p:nvSpPr>
            <p:cNvPr id="49" name="Oval 48"/>
            <p:cNvSpPr>
              <a:spLocks noChangeArrowheads="1"/>
            </p:cNvSpPr>
            <p:nvPr/>
          </p:nvSpPr>
          <p:spPr bwMode="auto">
            <a:xfrm>
              <a:off x="2766060" y="0"/>
              <a:ext cx="184785" cy="18478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6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10</a:t>
              </a:r>
              <a:endParaRPr lang="en-US" sz="1100">
                <a:effectLst/>
                <a:latin typeface="Times New Roman" panose="02020603050405020304" pitchFamily="18" charset="0"/>
                <a:ea typeface="Malgun Gothic" panose="020B0503020000020004" pitchFamily="34" charset="-127"/>
                <a:cs typeface="Times New Roman" panose="02020603050405020304" pitchFamily="18" charset="0"/>
              </a:endParaRPr>
            </a:p>
          </p:txBody>
        </p:sp>
        <p:sp>
          <p:nvSpPr>
            <p:cNvPr id="50" name="Oval 49"/>
            <p:cNvSpPr>
              <a:spLocks noChangeArrowheads="1"/>
            </p:cNvSpPr>
            <p:nvPr/>
          </p:nvSpPr>
          <p:spPr bwMode="auto">
            <a:xfrm>
              <a:off x="3326765" y="784225"/>
              <a:ext cx="184785" cy="18478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6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11</a:t>
              </a:r>
              <a:endParaRPr lang="en-US" sz="1100">
                <a:effectLst/>
                <a:latin typeface="Times New Roman" panose="02020603050405020304" pitchFamily="18" charset="0"/>
                <a:ea typeface="Malgun Gothic" panose="020B0503020000020004" pitchFamily="34" charset="-127"/>
                <a:cs typeface="Times New Roman" panose="02020603050405020304" pitchFamily="18" charset="0"/>
              </a:endParaRPr>
            </a:p>
          </p:txBody>
        </p:sp>
        <p:sp>
          <p:nvSpPr>
            <p:cNvPr id="51" name="Oval 50"/>
            <p:cNvSpPr>
              <a:spLocks noChangeArrowheads="1"/>
            </p:cNvSpPr>
            <p:nvPr/>
          </p:nvSpPr>
          <p:spPr bwMode="auto">
            <a:xfrm>
              <a:off x="3317240" y="0"/>
              <a:ext cx="184785" cy="18478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6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12</a:t>
              </a:r>
              <a:endParaRPr lang="en-US" sz="1100">
                <a:effectLst/>
                <a:latin typeface="Times New Roman" panose="02020603050405020304" pitchFamily="18" charset="0"/>
                <a:ea typeface="Malgun Gothic" panose="020B0503020000020004" pitchFamily="34" charset="-127"/>
                <a:cs typeface="Times New Roman" panose="02020603050405020304" pitchFamily="18" charset="0"/>
              </a:endParaRPr>
            </a:p>
          </p:txBody>
        </p:sp>
        <p:sp>
          <p:nvSpPr>
            <p:cNvPr id="52" name="Oval 51"/>
            <p:cNvSpPr>
              <a:spLocks noChangeArrowheads="1"/>
            </p:cNvSpPr>
            <p:nvPr/>
          </p:nvSpPr>
          <p:spPr bwMode="auto">
            <a:xfrm>
              <a:off x="3880485" y="784225"/>
              <a:ext cx="184785" cy="18478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6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13</a:t>
              </a:r>
              <a:endParaRPr lang="en-US" sz="1100">
                <a:effectLst/>
                <a:latin typeface="Times New Roman" panose="02020603050405020304" pitchFamily="18" charset="0"/>
                <a:ea typeface="Malgun Gothic" panose="020B0503020000020004" pitchFamily="34" charset="-127"/>
                <a:cs typeface="Times New Roman" panose="02020603050405020304" pitchFamily="18" charset="0"/>
              </a:endParaRPr>
            </a:p>
          </p:txBody>
        </p:sp>
        <p:sp>
          <p:nvSpPr>
            <p:cNvPr id="53" name="Oval 52"/>
            <p:cNvSpPr>
              <a:spLocks noChangeArrowheads="1"/>
            </p:cNvSpPr>
            <p:nvPr/>
          </p:nvSpPr>
          <p:spPr bwMode="auto">
            <a:xfrm>
              <a:off x="3869055" y="0"/>
              <a:ext cx="184785" cy="18478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6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14</a:t>
              </a:r>
              <a:endParaRPr lang="en-US" sz="1100">
                <a:effectLst/>
                <a:latin typeface="Times New Roman" panose="02020603050405020304" pitchFamily="18" charset="0"/>
                <a:ea typeface="Malgun Gothic" panose="020B0503020000020004" pitchFamily="34" charset="-127"/>
                <a:cs typeface="Times New Roman" panose="02020603050405020304" pitchFamily="18" charset="0"/>
              </a:endParaRPr>
            </a:p>
          </p:txBody>
        </p:sp>
        <p:sp>
          <p:nvSpPr>
            <p:cNvPr id="54" name="Text Box 20"/>
            <p:cNvSpPr txBox="1">
              <a:spLocks noChangeArrowheads="1"/>
            </p:cNvSpPr>
            <p:nvPr/>
          </p:nvSpPr>
          <p:spPr bwMode="auto">
            <a:xfrm>
              <a:off x="3673613" y="250152"/>
              <a:ext cx="168275" cy="128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6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25</a:t>
              </a:r>
              <a:endParaRPr lang="en-US" sz="1100">
                <a:effectLst/>
                <a:latin typeface="Times New Roman" panose="02020603050405020304" pitchFamily="18" charset="0"/>
                <a:ea typeface="Malgun Gothic" panose="020B0503020000020004" pitchFamily="34" charset="-127"/>
                <a:cs typeface="Times New Roman" panose="02020603050405020304" pitchFamily="18" charset="0"/>
              </a:endParaRPr>
            </a:p>
          </p:txBody>
        </p:sp>
        <p:sp>
          <p:nvSpPr>
            <p:cNvPr id="55" name="Text Box 21"/>
            <p:cNvSpPr txBox="1">
              <a:spLocks noChangeArrowheads="1"/>
            </p:cNvSpPr>
            <p:nvPr/>
          </p:nvSpPr>
          <p:spPr bwMode="auto">
            <a:xfrm>
              <a:off x="856615" y="754380"/>
              <a:ext cx="168275" cy="128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6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1</a:t>
              </a:r>
              <a:endParaRPr lang="en-US" sz="1100">
                <a:effectLst/>
                <a:latin typeface="Times New Roman" panose="02020603050405020304" pitchFamily="18" charset="0"/>
                <a:ea typeface="Malgun Gothic" panose="020B0503020000020004" pitchFamily="34" charset="-127"/>
                <a:cs typeface="Times New Roman" panose="02020603050405020304" pitchFamily="18" charset="0"/>
              </a:endParaRPr>
            </a:p>
          </p:txBody>
        </p:sp>
        <p:sp>
          <p:nvSpPr>
            <p:cNvPr id="56" name="Text Box 22"/>
            <p:cNvSpPr txBox="1">
              <a:spLocks noChangeArrowheads="1"/>
            </p:cNvSpPr>
            <p:nvPr/>
          </p:nvSpPr>
          <p:spPr bwMode="auto">
            <a:xfrm>
              <a:off x="1407160" y="754380"/>
              <a:ext cx="168275" cy="128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6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2</a:t>
              </a:r>
              <a:endParaRPr lang="en-US" sz="1100">
                <a:effectLst/>
                <a:latin typeface="Times New Roman" panose="02020603050405020304" pitchFamily="18" charset="0"/>
                <a:ea typeface="Malgun Gothic" panose="020B0503020000020004" pitchFamily="34" charset="-127"/>
                <a:cs typeface="Times New Roman" panose="02020603050405020304" pitchFamily="18" charset="0"/>
              </a:endParaRPr>
            </a:p>
          </p:txBody>
        </p:sp>
        <p:sp>
          <p:nvSpPr>
            <p:cNvPr id="57" name="Text Box 23"/>
            <p:cNvSpPr txBox="1">
              <a:spLocks noChangeArrowheads="1"/>
            </p:cNvSpPr>
            <p:nvPr/>
          </p:nvSpPr>
          <p:spPr bwMode="auto">
            <a:xfrm>
              <a:off x="1957705" y="754380"/>
              <a:ext cx="168275" cy="128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6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3</a:t>
              </a:r>
              <a:endParaRPr lang="en-US" sz="1100">
                <a:effectLst/>
                <a:latin typeface="Times New Roman" panose="02020603050405020304" pitchFamily="18" charset="0"/>
                <a:ea typeface="Malgun Gothic" panose="020B0503020000020004" pitchFamily="34" charset="-127"/>
                <a:cs typeface="Times New Roman" panose="02020603050405020304" pitchFamily="18" charset="0"/>
              </a:endParaRPr>
            </a:p>
          </p:txBody>
        </p:sp>
        <p:sp>
          <p:nvSpPr>
            <p:cNvPr id="58" name="Text Box 24"/>
            <p:cNvSpPr txBox="1">
              <a:spLocks noChangeArrowheads="1"/>
            </p:cNvSpPr>
            <p:nvPr/>
          </p:nvSpPr>
          <p:spPr bwMode="auto">
            <a:xfrm>
              <a:off x="2508250" y="754380"/>
              <a:ext cx="168275" cy="128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6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4</a:t>
              </a:r>
              <a:endParaRPr lang="en-US" sz="1100">
                <a:effectLst/>
                <a:latin typeface="Times New Roman" panose="02020603050405020304" pitchFamily="18" charset="0"/>
                <a:ea typeface="Malgun Gothic" panose="020B0503020000020004" pitchFamily="34" charset="-127"/>
                <a:cs typeface="Times New Roman" panose="02020603050405020304" pitchFamily="18" charset="0"/>
              </a:endParaRPr>
            </a:p>
          </p:txBody>
        </p:sp>
        <p:sp>
          <p:nvSpPr>
            <p:cNvPr id="59" name="Text Box 25"/>
            <p:cNvSpPr txBox="1">
              <a:spLocks noChangeArrowheads="1"/>
            </p:cNvSpPr>
            <p:nvPr/>
          </p:nvSpPr>
          <p:spPr bwMode="auto">
            <a:xfrm>
              <a:off x="3058795" y="754380"/>
              <a:ext cx="168275" cy="128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6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5</a:t>
              </a:r>
              <a:endParaRPr lang="en-US" sz="1100">
                <a:effectLst/>
                <a:latin typeface="Times New Roman" panose="02020603050405020304" pitchFamily="18" charset="0"/>
                <a:ea typeface="Malgun Gothic" panose="020B0503020000020004" pitchFamily="34" charset="-127"/>
                <a:cs typeface="Times New Roman" panose="02020603050405020304" pitchFamily="18" charset="0"/>
              </a:endParaRPr>
            </a:p>
          </p:txBody>
        </p:sp>
        <p:sp>
          <p:nvSpPr>
            <p:cNvPr id="60" name="Text Box 26"/>
            <p:cNvSpPr txBox="1">
              <a:spLocks noChangeArrowheads="1"/>
            </p:cNvSpPr>
            <p:nvPr/>
          </p:nvSpPr>
          <p:spPr bwMode="auto">
            <a:xfrm>
              <a:off x="3609975" y="754380"/>
              <a:ext cx="168275" cy="128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6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6</a:t>
              </a:r>
              <a:endParaRPr lang="en-US" sz="1100">
                <a:effectLst/>
                <a:latin typeface="Times New Roman" panose="02020603050405020304" pitchFamily="18" charset="0"/>
                <a:ea typeface="Malgun Gothic" panose="020B0503020000020004" pitchFamily="34" charset="-127"/>
                <a:cs typeface="Times New Roman" panose="02020603050405020304" pitchFamily="18" charset="0"/>
              </a:endParaRPr>
            </a:p>
          </p:txBody>
        </p:sp>
        <p:sp>
          <p:nvSpPr>
            <p:cNvPr id="61" name="Text Box 27"/>
            <p:cNvSpPr txBox="1">
              <a:spLocks noChangeArrowheads="1"/>
            </p:cNvSpPr>
            <p:nvPr/>
          </p:nvSpPr>
          <p:spPr bwMode="auto">
            <a:xfrm>
              <a:off x="857885" y="82550"/>
              <a:ext cx="168275" cy="128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6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7</a:t>
              </a:r>
              <a:endParaRPr lang="en-US" sz="1100">
                <a:effectLst/>
                <a:latin typeface="Times New Roman" panose="02020603050405020304" pitchFamily="18" charset="0"/>
                <a:ea typeface="Malgun Gothic" panose="020B0503020000020004" pitchFamily="34" charset="-127"/>
                <a:cs typeface="Times New Roman" panose="02020603050405020304" pitchFamily="18" charset="0"/>
              </a:endParaRPr>
            </a:p>
          </p:txBody>
        </p:sp>
        <p:sp>
          <p:nvSpPr>
            <p:cNvPr id="62" name="Text Box 28"/>
            <p:cNvSpPr txBox="1">
              <a:spLocks noChangeArrowheads="1"/>
            </p:cNvSpPr>
            <p:nvPr/>
          </p:nvSpPr>
          <p:spPr bwMode="auto">
            <a:xfrm>
              <a:off x="1406525" y="82550"/>
              <a:ext cx="168275" cy="128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6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8</a:t>
              </a:r>
              <a:endParaRPr lang="en-US" sz="1100">
                <a:effectLst/>
                <a:latin typeface="Times New Roman" panose="02020603050405020304" pitchFamily="18" charset="0"/>
                <a:ea typeface="Malgun Gothic" panose="020B0503020000020004" pitchFamily="34" charset="-127"/>
                <a:cs typeface="Times New Roman" panose="02020603050405020304" pitchFamily="18" charset="0"/>
              </a:endParaRPr>
            </a:p>
          </p:txBody>
        </p:sp>
        <p:sp>
          <p:nvSpPr>
            <p:cNvPr id="63" name="Text Box 29"/>
            <p:cNvSpPr txBox="1">
              <a:spLocks noChangeArrowheads="1"/>
            </p:cNvSpPr>
            <p:nvPr/>
          </p:nvSpPr>
          <p:spPr bwMode="auto">
            <a:xfrm>
              <a:off x="1955165" y="82550"/>
              <a:ext cx="168275" cy="128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6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9</a:t>
              </a:r>
              <a:endParaRPr lang="en-US" sz="1100">
                <a:effectLst/>
                <a:latin typeface="Times New Roman" panose="02020603050405020304" pitchFamily="18" charset="0"/>
                <a:ea typeface="Malgun Gothic" panose="020B0503020000020004" pitchFamily="34" charset="-127"/>
                <a:cs typeface="Times New Roman" panose="02020603050405020304" pitchFamily="18" charset="0"/>
              </a:endParaRPr>
            </a:p>
          </p:txBody>
        </p:sp>
        <p:sp>
          <p:nvSpPr>
            <p:cNvPr id="64" name="Text Box 30"/>
            <p:cNvSpPr txBox="1">
              <a:spLocks noChangeArrowheads="1"/>
            </p:cNvSpPr>
            <p:nvPr/>
          </p:nvSpPr>
          <p:spPr bwMode="auto">
            <a:xfrm>
              <a:off x="2503805" y="82550"/>
              <a:ext cx="168275" cy="128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6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10</a:t>
              </a:r>
              <a:endParaRPr lang="en-US" sz="1100">
                <a:effectLst/>
                <a:latin typeface="Times New Roman" panose="02020603050405020304" pitchFamily="18" charset="0"/>
                <a:ea typeface="Malgun Gothic" panose="020B0503020000020004" pitchFamily="34" charset="-127"/>
                <a:cs typeface="Times New Roman" panose="02020603050405020304" pitchFamily="18" charset="0"/>
              </a:endParaRPr>
            </a:p>
          </p:txBody>
        </p:sp>
        <p:sp>
          <p:nvSpPr>
            <p:cNvPr id="65" name="Text Box 31"/>
            <p:cNvSpPr txBox="1">
              <a:spLocks noChangeArrowheads="1"/>
            </p:cNvSpPr>
            <p:nvPr/>
          </p:nvSpPr>
          <p:spPr bwMode="auto">
            <a:xfrm>
              <a:off x="3052445" y="82550"/>
              <a:ext cx="168275" cy="128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6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11</a:t>
              </a:r>
              <a:endParaRPr lang="en-US" sz="1100">
                <a:effectLst/>
                <a:latin typeface="Times New Roman" panose="02020603050405020304" pitchFamily="18" charset="0"/>
                <a:ea typeface="Malgun Gothic" panose="020B0503020000020004" pitchFamily="34" charset="-127"/>
                <a:cs typeface="Times New Roman" panose="02020603050405020304" pitchFamily="18" charset="0"/>
              </a:endParaRPr>
            </a:p>
          </p:txBody>
        </p:sp>
        <p:sp>
          <p:nvSpPr>
            <p:cNvPr id="66" name="Text Box 32"/>
            <p:cNvSpPr txBox="1">
              <a:spLocks noChangeArrowheads="1"/>
            </p:cNvSpPr>
            <p:nvPr/>
          </p:nvSpPr>
          <p:spPr bwMode="auto">
            <a:xfrm>
              <a:off x="3601720" y="82550"/>
              <a:ext cx="168275" cy="128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6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12</a:t>
              </a:r>
              <a:endParaRPr lang="en-US" sz="1100">
                <a:effectLst/>
                <a:latin typeface="Times New Roman" panose="02020603050405020304" pitchFamily="18" charset="0"/>
                <a:ea typeface="Malgun Gothic" panose="020B0503020000020004" pitchFamily="34" charset="-127"/>
                <a:cs typeface="Times New Roman" panose="02020603050405020304" pitchFamily="18" charset="0"/>
              </a:endParaRPr>
            </a:p>
          </p:txBody>
        </p:sp>
        <p:sp>
          <p:nvSpPr>
            <p:cNvPr id="67" name="Text Box 33"/>
            <p:cNvSpPr txBox="1">
              <a:spLocks noChangeArrowheads="1"/>
            </p:cNvSpPr>
            <p:nvPr/>
          </p:nvSpPr>
          <p:spPr bwMode="auto">
            <a:xfrm>
              <a:off x="640135" y="415236"/>
              <a:ext cx="168275" cy="128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6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13</a:t>
              </a:r>
              <a:endParaRPr lang="en-US" sz="1100">
                <a:effectLst/>
                <a:latin typeface="Times New Roman" panose="02020603050405020304" pitchFamily="18" charset="0"/>
                <a:ea typeface="Malgun Gothic" panose="020B0503020000020004" pitchFamily="34" charset="-127"/>
                <a:cs typeface="Times New Roman" panose="02020603050405020304" pitchFamily="18" charset="0"/>
              </a:endParaRPr>
            </a:p>
          </p:txBody>
        </p:sp>
        <p:sp>
          <p:nvSpPr>
            <p:cNvPr id="68" name="Text Box 34"/>
            <p:cNvSpPr txBox="1">
              <a:spLocks noChangeArrowheads="1"/>
            </p:cNvSpPr>
            <p:nvPr/>
          </p:nvSpPr>
          <p:spPr bwMode="auto">
            <a:xfrm>
              <a:off x="1190542" y="415236"/>
              <a:ext cx="168275" cy="128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6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14</a:t>
              </a:r>
              <a:endParaRPr lang="en-US" sz="1100">
                <a:effectLst/>
                <a:latin typeface="Times New Roman" panose="02020603050405020304" pitchFamily="18" charset="0"/>
                <a:ea typeface="Malgun Gothic" panose="020B0503020000020004" pitchFamily="34" charset="-127"/>
                <a:cs typeface="Times New Roman" panose="02020603050405020304" pitchFamily="18" charset="0"/>
              </a:endParaRPr>
            </a:p>
          </p:txBody>
        </p:sp>
        <p:sp>
          <p:nvSpPr>
            <p:cNvPr id="69" name="Text Box 35"/>
            <p:cNvSpPr txBox="1">
              <a:spLocks noChangeArrowheads="1"/>
            </p:cNvSpPr>
            <p:nvPr/>
          </p:nvSpPr>
          <p:spPr bwMode="auto">
            <a:xfrm>
              <a:off x="1737277" y="415236"/>
              <a:ext cx="168275" cy="128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6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15</a:t>
              </a:r>
              <a:endParaRPr lang="en-US" sz="1100">
                <a:effectLst/>
                <a:latin typeface="Times New Roman" panose="02020603050405020304" pitchFamily="18" charset="0"/>
                <a:ea typeface="Malgun Gothic" panose="020B0503020000020004" pitchFamily="34" charset="-127"/>
                <a:cs typeface="Times New Roman" panose="02020603050405020304" pitchFamily="18" charset="0"/>
              </a:endParaRPr>
            </a:p>
          </p:txBody>
        </p:sp>
        <p:sp>
          <p:nvSpPr>
            <p:cNvPr id="70" name="Text Box 36"/>
            <p:cNvSpPr txBox="1">
              <a:spLocks noChangeArrowheads="1"/>
            </p:cNvSpPr>
            <p:nvPr/>
          </p:nvSpPr>
          <p:spPr bwMode="auto">
            <a:xfrm>
              <a:off x="2298700" y="415236"/>
              <a:ext cx="168275" cy="128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6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16</a:t>
              </a:r>
              <a:endParaRPr lang="en-US" sz="1100">
                <a:effectLst/>
                <a:latin typeface="Times New Roman" panose="02020603050405020304" pitchFamily="18" charset="0"/>
                <a:ea typeface="Malgun Gothic" panose="020B0503020000020004" pitchFamily="34" charset="-127"/>
                <a:cs typeface="Times New Roman" panose="02020603050405020304" pitchFamily="18" charset="0"/>
              </a:endParaRPr>
            </a:p>
          </p:txBody>
        </p:sp>
        <p:sp>
          <p:nvSpPr>
            <p:cNvPr id="71" name="Text Box 37"/>
            <p:cNvSpPr txBox="1">
              <a:spLocks noChangeArrowheads="1"/>
            </p:cNvSpPr>
            <p:nvPr/>
          </p:nvSpPr>
          <p:spPr bwMode="auto">
            <a:xfrm>
              <a:off x="2845435" y="415236"/>
              <a:ext cx="168275" cy="128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6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17</a:t>
              </a:r>
              <a:endParaRPr lang="en-US" sz="1100">
                <a:effectLst/>
                <a:latin typeface="Times New Roman" panose="02020603050405020304" pitchFamily="18" charset="0"/>
                <a:ea typeface="Malgun Gothic" panose="020B0503020000020004" pitchFamily="34" charset="-127"/>
                <a:cs typeface="Times New Roman" panose="02020603050405020304" pitchFamily="18" charset="0"/>
              </a:endParaRPr>
            </a:p>
          </p:txBody>
        </p:sp>
        <p:sp>
          <p:nvSpPr>
            <p:cNvPr id="72" name="Text Box 38"/>
            <p:cNvSpPr txBox="1">
              <a:spLocks noChangeArrowheads="1"/>
            </p:cNvSpPr>
            <p:nvPr/>
          </p:nvSpPr>
          <p:spPr bwMode="auto">
            <a:xfrm>
              <a:off x="3938905" y="415236"/>
              <a:ext cx="168275" cy="128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6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19</a:t>
              </a:r>
              <a:endParaRPr lang="en-US" sz="1100">
                <a:effectLst/>
                <a:latin typeface="Times New Roman" panose="02020603050405020304" pitchFamily="18" charset="0"/>
                <a:ea typeface="Malgun Gothic" panose="020B0503020000020004" pitchFamily="34" charset="-127"/>
                <a:cs typeface="Times New Roman" panose="02020603050405020304" pitchFamily="18" charset="0"/>
              </a:endParaRPr>
            </a:p>
          </p:txBody>
        </p:sp>
        <p:sp>
          <p:nvSpPr>
            <p:cNvPr id="73" name="Text Box 39"/>
            <p:cNvSpPr txBox="1">
              <a:spLocks noChangeArrowheads="1"/>
            </p:cNvSpPr>
            <p:nvPr/>
          </p:nvSpPr>
          <p:spPr bwMode="auto">
            <a:xfrm>
              <a:off x="900568" y="250152"/>
              <a:ext cx="168275" cy="128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6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20</a:t>
              </a:r>
              <a:endParaRPr lang="en-US" sz="1100">
                <a:effectLst/>
                <a:latin typeface="Times New Roman" panose="02020603050405020304" pitchFamily="18" charset="0"/>
                <a:ea typeface="Malgun Gothic" panose="020B0503020000020004" pitchFamily="34" charset="-127"/>
                <a:cs typeface="Times New Roman" panose="02020603050405020304" pitchFamily="18" charset="0"/>
              </a:endParaRPr>
            </a:p>
          </p:txBody>
        </p:sp>
        <p:sp>
          <p:nvSpPr>
            <p:cNvPr id="74" name="Text Box 40"/>
            <p:cNvSpPr txBox="1">
              <a:spLocks noChangeArrowheads="1"/>
            </p:cNvSpPr>
            <p:nvPr/>
          </p:nvSpPr>
          <p:spPr bwMode="auto">
            <a:xfrm>
              <a:off x="1454923" y="250152"/>
              <a:ext cx="168275" cy="128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6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21</a:t>
              </a:r>
              <a:endParaRPr lang="en-US" sz="1100">
                <a:effectLst/>
                <a:latin typeface="Times New Roman" panose="02020603050405020304" pitchFamily="18" charset="0"/>
                <a:ea typeface="Malgun Gothic" panose="020B0503020000020004" pitchFamily="34" charset="-127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41"/>
            <p:cNvSpPr txBox="1">
              <a:spLocks noChangeArrowheads="1"/>
            </p:cNvSpPr>
            <p:nvPr/>
          </p:nvSpPr>
          <p:spPr bwMode="auto">
            <a:xfrm>
              <a:off x="2009278" y="250152"/>
              <a:ext cx="168275" cy="128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6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22</a:t>
              </a:r>
              <a:endParaRPr lang="en-US" sz="1100">
                <a:effectLst/>
                <a:latin typeface="Times New Roman" panose="02020603050405020304" pitchFamily="18" charset="0"/>
                <a:ea typeface="Malgun Gothic" panose="020B0503020000020004" pitchFamily="34" charset="-127"/>
                <a:cs typeface="Times New Roman" panose="02020603050405020304" pitchFamily="18" charset="0"/>
              </a:endParaRPr>
            </a:p>
          </p:txBody>
        </p:sp>
        <p:sp>
          <p:nvSpPr>
            <p:cNvPr id="76" name="Text Box 42"/>
            <p:cNvSpPr txBox="1">
              <a:spLocks noChangeArrowheads="1"/>
            </p:cNvSpPr>
            <p:nvPr/>
          </p:nvSpPr>
          <p:spPr bwMode="auto">
            <a:xfrm>
              <a:off x="2564268" y="250152"/>
              <a:ext cx="168275" cy="128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6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23</a:t>
              </a:r>
              <a:endParaRPr lang="en-US" sz="1100">
                <a:effectLst/>
                <a:latin typeface="Times New Roman" panose="02020603050405020304" pitchFamily="18" charset="0"/>
                <a:ea typeface="Malgun Gothic" panose="020B0503020000020004" pitchFamily="34" charset="-127"/>
                <a:cs typeface="Times New Roman" panose="02020603050405020304" pitchFamily="18" charset="0"/>
              </a:endParaRPr>
            </a:p>
          </p:txBody>
        </p:sp>
        <p:sp>
          <p:nvSpPr>
            <p:cNvPr id="77" name="Text Box 43"/>
            <p:cNvSpPr txBox="1">
              <a:spLocks noChangeArrowheads="1"/>
            </p:cNvSpPr>
            <p:nvPr/>
          </p:nvSpPr>
          <p:spPr bwMode="auto">
            <a:xfrm>
              <a:off x="3118623" y="250152"/>
              <a:ext cx="168275" cy="128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6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24</a:t>
              </a:r>
              <a:endParaRPr lang="en-US" sz="1100">
                <a:effectLst/>
                <a:latin typeface="Times New Roman" panose="02020603050405020304" pitchFamily="18" charset="0"/>
                <a:ea typeface="Malgun Gothic" panose="020B0503020000020004" pitchFamily="34" charset="-127"/>
                <a:cs typeface="Times New Roman" panose="02020603050405020304" pitchFamily="18" charset="0"/>
              </a:endParaRPr>
            </a:p>
          </p:txBody>
        </p:sp>
        <p:sp>
          <p:nvSpPr>
            <p:cNvPr id="78" name="Text Box 44"/>
            <p:cNvSpPr txBox="1">
              <a:spLocks noChangeArrowheads="1"/>
            </p:cNvSpPr>
            <p:nvPr/>
          </p:nvSpPr>
          <p:spPr bwMode="auto">
            <a:xfrm>
              <a:off x="3392170" y="415236"/>
              <a:ext cx="168275" cy="128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6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18</a:t>
              </a:r>
              <a:endParaRPr lang="en-US" sz="1100">
                <a:effectLst/>
                <a:latin typeface="Times New Roman" panose="02020603050405020304" pitchFamily="18" charset="0"/>
                <a:ea typeface="Malgun Gothic" panose="020B0503020000020004" pitchFamily="34" charset="-127"/>
                <a:cs typeface="Times New Roman" panose="02020603050405020304" pitchFamily="18" charset="0"/>
              </a:endParaRPr>
            </a:p>
          </p:txBody>
        </p:sp>
        <p:sp>
          <p:nvSpPr>
            <p:cNvPr id="79" name="Text Box 45"/>
            <p:cNvSpPr txBox="1">
              <a:spLocks noChangeArrowheads="1"/>
            </p:cNvSpPr>
            <p:nvPr/>
          </p:nvSpPr>
          <p:spPr bwMode="auto">
            <a:xfrm>
              <a:off x="0" y="177800"/>
              <a:ext cx="168275" cy="128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6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y</a:t>
              </a:r>
              <a:endParaRPr lang="en-US" sz="1100">
                <a:effectLst/>
                <a:latin typeface="Times New Roman" panose="02020603050405020304" pitchFamily="18" charset="0"/>
                <a:ea typeface="Malgun Gothic" panose="020B0503020000020004" pitchFamily="34" charset="-127"/>
                <a:cs typeface="Times New Roman" panose="02020603050405020304" pitchFamily="18" charset="0"/>
              </a:endParaRPr>
            </a:p>
          </p:txBody>
        </p:sp>
        <p:sp>
          <p:nvSpPr>
            <p:cNvPr id="80" name="AutoShape 46"/>
            <p:cNvSpPr>
              <a:spLocks noChangeArrowheads="1"/>
            </p:cNvSpPr>
            <p:nvPr/>
          </p:nvSpPr>
          <p:spPr bwMode="auto">
            <a:xfrm rot="5400000">
              <a:off x="521335" y="691515"/>
              <a:ext cx="153670" cy="132715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1" name="AutoShape 47"/>
            <p:cNvSpPr>
              <a:spLocks noChangeArrowheads="1"/>
            </p:cNvSpPr>
            <p:nvPr/>
          </p:nvSpPr>
          <p:spPr bwMode="auto">
            <a:xfrm rot="5400000">
              <a:off x="521335" y="142875"/>
              <a:ext cx="153670" cy="132715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2" name="Oval 81"/>
            <p:cNvSpPr>
              <a:spLocks noChangeAspect="1" noChangeArrowheads="1"/>
            </p:cNvSpPr>
            <p:nvPr/>
          </p:nvSpPr>
          <p:spPr bwMode="auto">
            <a:xfrm>
              <a:off x="482600" y="672465"/>
              <a:ext cx="45720" cy="4572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3" name="Oval 82"/>
            <p:cNvSpPr>
              <a:spLocks noChangeAspect="1" noChangeArrowheads="1"/>
            </p:cNvSpPr>
            <p:nvPr/>
          </p:nvSpPr>
          <p:spPr bwMode="auto">
            <a:xfrm>
              <a:off x="482600" y="734060"/>
              <a:ext cx="45720" cy="4572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4" name="Oval 83"/>
            <p:cNvSpPr>
              <a:spLocks noChangeAspect="1" noChangeArrowheads="1"/>
            </p:cNvSpPr>
            <p:nvPr/>
          </p:nvSpPr>
          <p:spPr bwMode="auto">
            <a:xfrm>
              <a:off x="482600" y="796290"/>
              <a:ext cx="45720" cy="4572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5" name="Rectangle 84" descr="Wide upward diagonal"/>
            <p:cNvSpPr>
              <a:spLocks noChangeArrowheads="1"/>
            </p:cNvSpPr>
            <p:nvPr/>
          </p:nvSpPr>
          <p:spPr bwMode="auto">
            <a:xfrm>
              <a:off x="442595" y="28575"/>
              <a:ext cx="90805" cy="371475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6" name="Line 52"/>
            <p:cNvCxnSpPr>
              <a:cxnSpLocks noChangeShapeType="1"/>
            </p:cNvCxnSpPr>
            <p:nvPr/>
          </p:nvCxnSpPr>
          <p:spPr bwMode="auto">
            <a:xfrm>
              <a:off x="530225" y="28575"/>
              <a:ext cx="0" cy="3683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7" name="Rectangle 86" descr="Wide upward diagonal"/>
            <p:cNvSpPr>
              <a:spLocks noChangeArrowheads="1"/>
            </p:cNvSpPr>
            <p:nvPr/>
          </p:nvSpPr>
          <p:spPr bwMode="auto">
            <a:xfrm>
              <a:off x="391160" y="568960"/>
              <a:ext cx="90805" cy="371475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8" name="Line 54"/>
            <p:cNvCxnSpPr>
              <a:cxnSpLocks noChangeShapeType="1"/>
            </p:cNvCxnSpPr>
            <p:nvPr/>
          </p:nvCxnSpPr>
          <p:spPr bwMode="auto">
            <a:xfrm>
              <a:off x="478790" y="568960"/>
              <a:ext cx="0" cy="3683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9" name="Freeform 88"/>
            <p:cNvSpPr>
              <a:spLocks/>
            </p:cNvSpPr>
            <p:nvPr/>
          </p:nvSpPr>
          <p:spPr bwMode="auto">
            <a:xfrm>
              <a:off x="71755" y="313690"/>
              <a:ext cx="216535" cy="241935"/>
            </a:xfrm>
            <a:custGeom>
              <a:avLst/>
              <a:gdLst>
                <a:gd name="T0" fmla="*/ 0 w 341"/>
                <a:gd name="T1" fmla="*/ 0 h 381"/>
                <a:gd name="T2" fmla="*/ 0 w 341"/>
                <a:gd name="T3" fmla="*/ 381 h 381"/>
                <a:gd name="T4" fmla="*/ 341 w 341"/>
                <a:gd name="T5" fmla="*/ 381 h 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41" h="381">
                  <a:moveTo>
                    <a:pt x="0" y="0"/>
                  </a:moveTo>
                  <a:lnTo>
                    <a:pt x="0" y="381"/>
                  </a:lnTo>
                  <a:lnTo>
                    <a:pt x="341" y="381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0" name="Text Box 56"/>
            <p:cNvSpPr txBox="1">
              <a:spLocks noChangeArrowheads="1"/>
            </p:cNvSpPr>
            <p:nvPr/>
          </p:nvSpPr>
          <p:spPr bwMode="auto">
            <a:xfrm>
              <a:off x="156210" y="560705"/>
              <a:ext cx="168275" cy="128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6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x</a:t>
              </a:r>
              <a:endParaRPr lang="en-US" sz="1100">
                <a:effectLst/>
                <a:latin typeface="Times New Roman" panose="02020603050405020304" pitchFamily="18" charset="0"/>
                <a:ea typeface="Malgun Gothic" panose="020B0503020000020004" pitchFamily="34" charset="-127"/>
                <a:cs typeface="Times New Roman" panose="02020603050405020304" pitchFamily="18" charset="0"/>
              </a:endParaRPr>
            </a:p>
          </p:txBody>
        </p:sp>
        <p:cxnSp>
          <p:nvCxnSpPr>
            <p:cNvPr id="91" name="Straight Connector 90"/>
            <p:cNvCxnSpPr>
              <a:stCxn id="39" idx="2"/>
              <a:endCxn id="81" idx="0"/>
            </p:cNvCxnSpPr>
            <p:nvPr/>
          </p:nvCxnSpPr>
          <p:spPr>
            <a:xfrm flipH="1" flipV="1">
              <a:off x="664528" y="209233"/>
              <a:ext cx="538162" cy="54705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 flipH="1" flipV="1">
              <a:off x="1198880" y="204153"/>
              <a:ext cx="538162" cy="54705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 flipH="1" flipV="1">
              <a:off x="1759267" y="211455"/>
              <a:ext cx="538162" cy="54705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 flipH="1" flipV="1">
              <a:off x="2306955" y="210820"/>
              <a:ext cx="538162" cy="54705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 flipH="1" flipV="1">
              <a:off x="2856230" y="210820"/>
              <a:ext cx="538162" cy="54705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flipH="1" flipV="1">
              <a:off x="3412173" y="210820"/>
              <a:ext cx="538162" cy="54705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7" name="Text Box 20"/>
            <p:cNvSpPr txBox="1">
              <a:spLocks noChangeArrowheads="1"/>
            </p:cNvSpPr>
            <p:nvPr/>
          </p:nvSpPr>
          <p:spPr bwMode="auto">
            <a:xfrm>
              <a:off x="3664112" y="570434"/>
              <a:ext cx="168275" cy="128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6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31</a:t>
              </a:r>
              <a:endParaRPr lang="en-US" sz="1100">
                <a:effectLst/>
                <a:latin typeface="Times New Roman" panose="02020603050405020304" pitchFamily="18" charset="0"/>
                <a:ea typeface="Malgun Gothic" panose="020B0503020000020004" pitchFamily="34" charset="-127"/>
                <a:cs typeface="Times New Roman" panose="02020603050405020304" pitchFamily="18" charset="0"/>
              </a:endParaRPr>
            </a:p>
          </p:txBody>
        </p:sp>
        <p:sp>
          <p:nvSpPr>
            <p:cNvPr id="98" name="Text Box 39"/>
            <p:cNvSpPr txBox="1">
              <a:spLocks noChangeArrowheads="1"/>
            </p:cNvSpPr>
            <p:nvPr/>
          </p:nvSpPr>
          <p:spPr bwMode="auto">
            <a:xfrm>
              <a:off x="891067" y="570434"/>
              <a:ext cx="168275" cy="128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6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26</a:t>
              </a:r>
              <a:endParaRPr lang="en-US" sz="1100">
                <a:effectLst/>
                <a:latin typeface="Times New Roman" panose="02020603050405020304" pitchFamily="18" charset="0"/>
                <a:ea typeface="Malgun Gothic" panose="020B0503020000020004" pitchFamily="34" charset="-127"/>
                <a:cs typeface="Times New Roman" panose="02020603050405020304" pitchFamily="18" charset="0"/>
              </a:endParaRPr>
            </a:p>
          </p:txBody>
        </p:sp>
        <p:sp>
          <p:nvSpPr>
            <p:cNvPr id="99" name="Text Box 40"/>
            <p:cNvSpPr txBox="1">
              <a:spLocks noChangeArrowheads="1"/>
            </p:cNvSpPr>
            <p:nvPr/>
          </p:nvSpPr>
          <p:spPr bwMode="auto">
            <a:xfrm>
              <a:off x="1445422" y="570434"/>
              <a:ext cx="168275" cy="128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6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27</a:t>
              </a:r>
              <a:endParaRPr lang="en-US" sz="1100">
                <a:effectLst/>
                <a:latin typeface="Times New Roman" panose="02020603050405020304" pitchFamily="18" charset="0"/>
                <a:ea typeface="Malgun Gothic" panose="020B0503020000020004" pitchFamily="34" charset="-127"/>
                <a:cs typeface="Times New Roman" panose="02020603050405020304" pitchFamily="18" charset="0"/>
              </a:endParaRPr>
            </a:p>
          </p:txBody>
        </p:sp>
        <p:sp>
          <p:nvSpPr>
            <p:cNvPr id="100" name="Text Box 41"/>
            <p:cNvSpPr txBox="1">
              <a:spLocks noChangeArrowheads="1"/>
            </p:cNvSpPr>
            <p:nvPr/>
          </p:nvSpPr>
          <p:spPr bwMode="auto">
            <a:xfrm>
              <a:off x="1999777" y="570434"/>
              <a:ext cx="168275" cy="128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6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28</a:t>
              </a:r>
              <a:endParaRPr lang="en-US" sz="1100">
                <a:effectLst/>
                <a:latin typeface="Times New Roman" panose="02020603050405020304" pitchFamily="18" charset="0"/>
                <a:ea typeface="Malgun Gothic" panose="020B0503020000020004" pitchFamily="34" charset="-127"/>
                <a:cs typeface="Times New Roman" panose="02020603050405020304" pitchFamily="18" charset="0"/>
              </a:endParaRPr>
            </a:p>
          </p:txBody>
        </p:sp>
        <p:sp>
          <p:nvSpPr>
            <p:cNvPr id="101" name="Text Box 42"/>
            <p:cNvSpPr txBox="1">
              <a:spLocks noChangeArrowheads="1"/>
            </p:cNvSpPr>
            <p:nvPr/>
          </p:nvSpPr>
          <p:spPr bwMode="auto">
            <a:xfrm>
              <a:off x="2554767" y="570434"/>
              <a:ext cx="168275" cy="128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6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29</a:t>
              </a:r>
              <a:endParaRPr lang="en-US" sz="1100">
                <a:effectLst/>
                <a:latin typeface="Times New Roman" panose="02020603050405020304" pitchFamily="18" charset="0"/>
                <a:ea typeface="Malgun Gothic" panose="020B0503020000020004" pitchFamily="34" charset="-127"/>
                <a:cs typeface="Times New Roman" panose="02020603050405020304" pitchFamily="18" charset="0"/>
              </a:endParaRPr>
            </a:p>
          </p:txBody>
        </p:sp>
        <p:sp>
          <p:nvSpPr>
            <p:cNvPr id="102" name="Text Box 43"/>
            <p:cNvSpPr txBox="1">
              <a:spLocks noChangeArrowheads="1"/>
            </p:cNvSpPr>
            <p:nvPr/>
          </p:nvSpPr>
          <p:spPr bwMode="auto">
            <a:xfrm>
              <a:off x="3109122" y="570434"/>
              <a:ext cx="168275" cy="128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6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30</a:t>
              </a:r>
              <a:endParaRPr lang="en-US" sz="1100">
                <a:effectLst/>
                <a:latin typeface="Times New Roman" panose="02020603050405020304" pitchFamily="18" charset="0"/>
                <a:ea typeface="Malgun Gothic" panose="020B0503020000020004" pitchFamily="34" charset="-127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3" name="Group 102"/>
          <p:cNvGrpSpPr>
            <a:grpSpLocks/>
          </p:cNvGrpSpPr>
          <p:nvPr/>
        </p:nvGrpSpPr>
        <p:grpSpPr bwMode="auto">
          <a:xfrm>
            <a:off x="1849738" y="6541593"/>
            <a:ext cx="3282315" cy="2552700"/>
            <a:chOff x="3464" y="5377"/>
            <a:chExt cx="5169" cy="4020"/>
          </a:xfrm>
        </p:grpSpPr>
        <p:sp>
          <p:nvSpPr>
            <p:cNvPr id="104" name="Freeform 103"/>
            <p:cNvSpPr>
              <a:spLocks/>
            </p:cNvSpPr>
            <p:nvPr/>
          </p:nvSpPr>
          <p:spPr bwMode="auto">
            <a:xfrm>
              <a:off x="3858" y="6202"/>
              <a:ext cx="4062" cy="2146"/>
            </a:xfrm>
            <a:custGeom>
              <a:avLst/>
              <a:gdLst>
                <a:gd name="T0" fmla="*/ 0 w 4062"/>
                <a:gd name="T1" fmla="*/ 2139 h 2146"/>
                <a:gd name="T2" fmla="*/ 4062 w 4062"/>
                <a:gd name="T3" fmla="*/ 2139 h 2146"/>
                <a:gd name="T4" fmla="*/ 4062 w 4062"/>
                <a:gd name="T5" fmla="*/ 0 h 2146"/>
                <a:gd name="T6" fmla="*/ 0 w 4062"/>
                <a:gd name="T7" fmla="*/ 0 h 2146"/>
                <a:gd name="T8" fmla="*/ 2072 w 4062"/>
                <a:gd name="T9" fmla="*/ 2146 h 2146"/>
                <a:gd name="T10" fmla="*/ 4062 w 4062"/>
                <a:gd name="T11" fmla="*/ 6 h 2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62" h="2146">
                  <a:moveTo>
                    <a:pt x="0" y="2139"/>
                  </a:moveTo>
                  <a:lnTo>
                    <a:pt x="4062" y="2139"/>
                  </a:lnTo>
                  <a:lnTo>
                    <a:pt x="4062" y="0"/>
                  </a:lnTo>
                  <a:lnTo>
                    <a:pt x="0" y="0"/>
                  </a:lnTo>
                  <a:lnTo>
                    <a:pt x="2072" y="2146"/>
                  </a:lnTo>
                  <a:lnTo>
                    <a:pt x="4062" y="6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5" name="Freeform 104"/>
            <p:cNvSpPr>
              <a:spLocks/>
            </p:cNvSpPr>
            <p:nvPr/>
          </p:nvSpPr>
          <p:spPr bwMode="auto">
            <a:xfrm>
              <a:off x="3851" y="6195"/>
              <a:ext cx="4069" cy="2153"/>
            </a:xfrm>
            <a:custGeom>
              <a:avLst/>
              <a:gdLst>
                <a:gd name="T0" fmla="*/ 0 w 4069"/>
                <a:gd name="T1" fmla="*/ 2153 h 2153"/>
                <a:gd name="T2" fmla="*/ 2092 w 4069"/>
                <a:gd name="T3" fmla="*/ 0 h 2153"/>
                <a:gd name="T4" fmla="*/ 4069 w 4069"/>
                <a:gd name="T5" fmla="*/ 2139 h 2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69" h="2153">
                  <a:moveTo>
                    <a:pt x="0" y="2153"/>
                  </a:moveTo>
                  <a:lnTo>
                    <a:pt x="2092" y="0"/>
                  </a:lnTo>
                  <a:lnTo>
                    <a:pt x="4069" y="2139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6" name="Line 1635"/>
            <p:cNvCxnSpPr/>
            <p:nvPr/>
          </p:nvCxnSpPr>
          <p:spPr bwMode="auto">
            <a:xfrm flipV="1">
              <a:off x="5937" y="6195"/>
              <a:ext cx="0" cy="214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7" name="Line 1636"/>
            <p:cNvCxnSpPr/>
            <p:nvPr/>
          </p:nvCxnSpPr>
          <p:spPr bwMode="auto">
            <a:xfrm>
              <a:off x="3865" y="5646"/>
              <a:ext cx="205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8" name="Line 1637"/>
            <p:cNvCxnSpPr/>
            <p:nvPr/>
          </p:nvCxnSpPr>
          <p:spPr bwMode="auto">
            <a:xfrm>
              <a:off x="5929" y="5646"/>
              <a:ext cx="199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9" name="Line 1638"/>
            <p:cNvCxnSpPr/>
            <p:nvPr/>
          </p:nvCxnSpPr>
          <p:spPr bwMode="auto">
            <a:xfrm rot="5400000">
              <a:off x="7373" y="7249"/>
              <a:ext cx="210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0" name="Line 1639"/>
            <p:cNvCxnSpPr/>
            <p:nvPr/>
          </p:nvCxnSpPr>
          <p:spPr bwMode="auto">
            <a:xfrm>
              <a:off x="3986" y="8423"/>
              <a:ext cx="82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1" name="Line 1640"/>
            <p:cNvCxnSpPr/>
            <p:nvPr/>
          </p:nvCxnSpPr>
          <p:spPr bwMode="auto">
            <a:xfrm rot="-5400000">
              <a:off x="3451" y="7768"/>
              <a:ext cx="82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2" name="Line 1641"/>
            <p:cNvCxnSpPr/>
            <p:nvPr/>
          </p:nvCxnSpPr>
          <p:spPr bwMode="auto">
            <a:xfrm>
              <a:off x="5943" y="8450"/>
              <a:ext cx="0" cy="92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3" name="Line 1642"/>
            <p:cNvCxnSpPr/>
            <p:nvPr/>
          </p:nvCxnSpPr>
          <p:spPr bwMode="auto">
            <a:xfrm>
              <a:off x="7913" y="8468"/>
              <a:ext cx="0" cy="92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4" name="Oval 113"/>
            <p:cNvSpPr>
              <a:spLocks noChangeArrowheads="1"/>
            </p:cNvSpPr>
            <p:nvPr/>
          </p:nvSpPr>
          <p:spPr bwMode="auto">
            <a:xfrm>
              <a:off x="5869" y="6131"/>
              <a:ext cx="143" cy="14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5" name="Oval 114"/>
            <p:cNvSpPr>
              <a:spLocks noChangeArrowheads="1"/>
            </p:cNvSpPr>
            <p:nvPr/>
          </p:nvSpPr>
          <p:spPr bwMode="auto">
            <a:xfrm>
              <a:off x="7844" y="6132"/>
              <a:ext cx="143" cy="14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6" name="Oval 115"/>
            <p:cNvSpPr>
              <a:spLocks noChangeArrowheads="1"/>
            </p:cNvSpPr>
            <p:nvPr/>
          </p:nvSpPr>
          <p:spPr bwMode="auto">
            <a:xfrm>
              <a:off x="5856" y="8270"/>
              <a:ext cx="143" cy="14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7" name="Oval 116"/>
            <p:cNvSpPr>
              <a:spLocks noChangeArrowheads="1"/>
            </p:cNvSpPr>
            <p:nvPr/>
          </p:nvSpPr>
          <p:spPr bwMode="auto">
            <a:xfrm>
              <a:off x="7846" y="8263"/>
              <a:ext cx="143" cy="14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8" name="Text Box 1647"/>
            <p:cNvSpPr txBox="1">
              <a:spLocks noChangeArrowheads="1"/>
            </p:cNvSpPr>
            <p:nvPr/>
          </p:nvSpPr>
          <p:spPr bwMode="auto">
            <a:xfrm>
              <a:off x="4734" y="5882"/>
              <a:ext cx="218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119" name="Text Box 1648"/>
            <p:cNvSpPr txBox="1">
              <a:spLocks noChangeArrowheads="1"/>
            </p:cNvSpPr>
            <p:nvPr/>
          </p:nvSpPr>
          <p:spPr bwMode="auto">
            <a:xfrm>
              <a:off x="6819" y="5873"/>
              <a:ext cx="218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120" name="Text Box 1649"/>
            <p:cNvSpPr txBox="1">
              <a:spLocks noChangeArrowheads="1"/>
            </p:cNvSpPr>
            <p:nvPr/>
          </p:nvSpPr>
          <p:spPr bwMode="auto">
            <a:xfrm>
              <a:off x="4816" y="8006"/>
              <a:ext cx="218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121" name="Text Box 1650"/>
            <p:cNvSpPr txBox="1">
              <a:spLocks noChangeArrowheads="1"/>
            </p:cNvSpPr>
            <p:nvPr/>
          </p:nvSpPr>
          <p:spPr bwMode="auto">
            <a:xfrm>
              <a:off x="6772" y="8027"/>
              <a:ext cx="218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122" name="Text Box 1651"/>
            <p:cNvSpPr txBox="1">
              <a:spLocks noChangeArrowheads="1"/>
            </p:cNvSpPr>
            <p:nvPr/>
          </p:nvSpPr>
          <p:spPr bwMode="auto">
            <a:xfrm>
              <a:off x="6018" y="7156"/>
              <a:ext cx="218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</a:p>
          </p:txBody>
        </p:sp>
        <p:sp>
          <p:nvSpPr>
            <p:cNvPr id="123" name="Text Box 1652"/>
            <p:cNvSpPr txBox="1">
              <a:spLocks noChangeArrowheads="1"/>
            </p:cNvSpPr>
            <p:nvPr/>
          </p:nvSpPr>
          <p:spPr bwMode="auto">
            <a:xfrm>
              <a:off x="8009" y="7048"/>
              <a:ext cx="218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</a:p>
          </p:txBody>
        </p:sp>
        <p:sp>
          <p:nvSpPr>
            <p:cNvPr id="124" name="Text Box 1653"/>
            <p:cNvSpPr txBox="1">
              <a:spLocks noChangeArrowheads="1"/>
            </p:cNvSpPr>
            <p:nvPr/>
          </p:nvSpPr>
          <p:spPr bwMode="auto">
            <a:xfrm>
              <a:off x="5386" y="7382"/>
              <a:ext cx="218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</a:p>
          </p:txBody>
        </p:sp>
        <p:sp>
          <p:nvSpPr>
            <p:cNvPr id="125" name="Text Box 1654"/>
            <p:cNvSpPr txBox="1">
              <a:spLocks noChangeArrowheads="1"/>
            </p:cNvSpPr>
            <p:nvPr/>
          </p:nvSpPr>
          <p:spPr bwMode="auto">
            <a:xfrm>
              <a:off x="5264" y="6410"/>
              <a:ext cx="218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8</a:t>
              </a:r>
            </a:p>
          </p:txBody>
        </p:sp>
        <p:sp>
          <p:nvSpPr>
            <p:cNvPr id="126" name="Text Box 1655"/>
            <p:cNvSpPr txBox="1">
              <a:spLocks noChangeArrowheads="1"/>
            </p:cNvSpPr>
            <p:nvPr/>
          </p:nvSpPr>
          <p:spPr bwMode="auto">
            <a:xfrm>
              <a:off x="7226" y="7301"/>
              <a:ext cx="218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9</a:t>
              </a:r>
            </a:p>
          </p:txBody>
        </p:sp>
        <p:sp>
          <p:nvSpPr>
            <p:cNvPr id="127" name="Text Box 1656"/>
            <p:cNvSpPr txBox="1">
              <a:spLocks noChangeArrowheads="1"/>
            </p:cNvSpPr>
            <p:nvPr/>
          </p:nvSpPr>
          <p:spPr bwMode="auto">
            <a:xfrm>
              <a:off x="7050" y="6478"/>
              <a:ext cx="286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10</a:t>
              </a:r>
            </a:p>
          </p:txBody>
        </p:sp>
        <p:sp>
          <p:nvSpPr>
            <p:cNvPr id="128" name="Oval 127"/>
            <p:cNvSpPr>
              <a:spLocks noChangeArrowheads="1"/>
            </p:cNvSpPr>
            <p:nvPr/>
          </p:nvSpPr>
          <p:spPr bwMode="auto">
            <a:xfrm>
              <a:off x="7968" y="5801"/>
              <a:ext cx="339" cy="339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129" name="Oval 128"/>
            <p:cNvSpPr>
              <a:spLocks noChangeArrowheads="1"/>
            </p:cNvSpPr>
            <p:nvPr/>
          </p:nvSpPr>
          <p:spPr bwMode="auto">
            <a:xfrm>
              <a:off x="7995" y="8401"/>
              <a:ext cx="339" cy="339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130" name="Oval 129"/>
            <p:cNvSpPr>
              <a:spLocks noChangeArrowheads="1"/>
            </p:cNvSpPr>
            <p:nvPr/>
          </p:nvSpPr>
          <p:spPr bwMode="auto">
            <a:xfrm>
              <a:off x="5990" y="5813"/>
              <a:ext cx="339" cy="339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131" name="Oval 130"/>
            <p:cNvSpPr>
              <a:spLocks noChangeArrowheads="1"/>
            </p:cNvSpPr>
            <p:nvPr/>
          </p:nvSpPr>
          <p:spPr bwMode="auto">
            <a:xfrm>
              <a:off x="5991" y="8380"/>
              <a:ext cx="339" cy="339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132" name="Oval 131"/>
            <p:cNvSpPr>
              <a:spLocks noChangeArrowheads="1"/>
            </p:cNvSpPr>
            <p:nvPr/>
          </p:nvSpPr>
          <p:spPr bwMode="auto">
            <a:xfrm>
              <a:off x="3886" y="5806"/>
              <a:ext cx="339" cy="339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</a:p>
          </p:txBody>
        </p:sp>
        <p:sp>
          <p:nvSpPr>
            <p:cNvPr id="133" name="Oval 132"/>
            <p:cNvSpPr>
              <a:spLocks noChangeArrowheads="1"/>
            </p:cNvSpPr>
            <p:nvPr/>
          </p:nvSpPr>
          <p:spPr bwMode="auto">
            <a:xfrm>
              <a:off x="3681" y="8476"/>
              <a:ext cx="339" cy="339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</a:p>
          </p:txBody>
        </p:sp>
        <p:sp>
          <p:nvSpPr>
            <p:cNvPr id="134" name="Text Box 1663"/>
            <p:cNvSpPr txBox="1">
              <a:spLocks noChangeArrowheads="1"/>
            </p:cNvSpPr>
            <p:nvPr/>
          </p:nvSpPr>
          <p:spPr bwMode="auto">
            <a:xfrm>
              <a:off x="6799" y="5534"/>
              <a:ext cx="218" cy="22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5" name="Text Box 1664"/>
            <p:cNvSpPr txBox="1">
              <a:spLocks noChangeArrowheads="1"/>
            </p:cNvSpPr>
            <p:nvPr/>
          </p:nvSpPr>
          <p:spPr bwMode="auto">
            <a:xfrm>
              <a:off x="4802" y="5534"/>
              <a:ext cx="218" cy="22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6" name="Text Box 1665"/>
            <p:cNvSpPr txBox="1">
              <a:spLocks noChangeArrowheads="1"/>
            </p:cNvSpPr>
            <p:nvPr/>
          </p:nvSpPr>
          <p:spPr bwMode="auto">
            <a:xfrm>
              <a:off x="8314" y="7173"/>
              <a:ext cx="218" cy="22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7" name="Text Box 1666"/>
            <p:cNvSpPr txBox="1">
              <a:spLocks noChangeArrowheads="1"/>
            </p:cNvSpPr>
            <p:nvPr/>
          </p:nvSpPr>
          <p:spPr bwMode="auto">
            <a:xfrm>
              <a:off x="3904" y="7256"/>
              <a:ext cx="218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8" name="Text Box 1667"/>
            <p:cNvSpPr txBox="1">
              <a:spLocks noChangeArrowheads="1"/>
            </p:cNvSpPr>
            <p:nvPr/>
          </p:nvSpPr>
          <p:spPr bwMode="auto">
            <a:xfrm>
              <a:off x="4434" y="8485"/>
              <a:ext cx="218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9" name="Rectangle 138" descr="Wide upward diagonal"/>
            <p:cNvSpPr>
              <a:spLocks noChangeArrowheads="1"/>
            </p:cNvSpPr>
            <p:nvPr/>
          </p:nvSpPr>
          <p:spPr bwMode="auto">
            <a:xfrm>
              <a:off x="3479" y="5834"/>
              <a:ext cx="143" cy="747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0" name="Rectangle 139" descr="Wide upward diagonal"/>
            <p:cNvSpPr>
              <a:spLocks noChangeArrowheads="1"/>
            </p:cNvSpPr>
            <p:nvPr/>
          </p:nvSpPr>
          <p:spPr bwMode="auto">
            <a:xfrm>
              <a:off x="3464" y="7948"/>
              <a:ext cx="143" cy="747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1" name="AutoShape 1670"/>
            <p:cNvSpPr>
              <a:spLocks noChangeArrowheads="1"/>
            </p:cNvSpPr>
            <p:nvPr/>
          </p:nvSpPr>
          <p:spPr bwMode="auto">
            <a:xfrm rot="5400000">
              <a:off x="3621" y="6100"/>
              <a:ext cx="251" cy="217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2" name="AutoShape 1671"/>
            <p:cNvSpPr>
              <a:spLocks noChangeArrowheads="1"/>
            </p:cNvSpPr>
            <p:nvPr/>
          </p:nvSpPr>
          <p:spPr bwMode="auto">
            <a:xfrm rot="5400000">
              <a:off x="3608" y="8224"/>
              <a:ext cx="251" cy="217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43" name="Line 1672"/>
            <p:cNvCxnSpPr/>
            <p:nvPr/>
          </p:nvCxnSpPr>
          <p:spPr bwMode="auto">
            <a:xfrm>
              <a:off x="3622" y="5814"/>
              <a:ext cx="0" cy="76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4" name="Line 1673"/>
            <p:cNvCxnSpPr/>
            <p:nvPr/>
          </p:nvCxnSpPr>
          <p:spPr bwMode="auto">
            <a:xfrm>
              <a:off x="3616" y="7938"/>
              <a:ext cx="0" cy="76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5" name="Line 1674"/>
            <p:cNvCxnSpPr/>
            <p:nvPr/>
          </p:nvCxnSpPr>
          <p:spPr bwMode="auto">
            <a:xfrm flipV="1">
              <a:off x="3858" y="5380"/>
              <a:ext cx="0" cy="6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6" name="Line 1675"/>
            <p:cNvCxnSpPr/>
            <p:nvPr/>
          </p:nvCxnSpPr>
          <p:spPr bwMode="auto">
            <a:xfrm flipV="1">
              <a:off x="5944" y="5377"/>
              <a:ext cx="0" cy="6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7" name="Line 1676"/>
            <p:cNvCxnSpPr/>
            <p:nvPr/>
          </p:nvCxnSpPr>
          <p:spPr bwMode="auto">
            <a:xfrm flipV="1">
              <a:off x="7920" y="5385"/>
              <a:ext cx="0" cy="6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8" name="Line 1677"/>
            <p:cNvCxnSpPr/>
            <p:nvPr/>
          </p:nvCxnSpPr>
          <p:spPr bwMode="auto">
            <a:xfrm rot="16200000" flipV="1">
              <a:off x="8358" y="5918"/>
              <a:ext cx="0" cy="5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9" name="Line 1678"/>
            <p:cNvCxnSpPr/>
            <p:nvPr/>
          </p:nvCxnSpPr>
          <p:spPr bwMode="auto">
            <a:xfrm rot="16200000" flipV="1">
              <a:off x="8353" y="8042"/>
              <a:ext cx="0" cy="5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0" name="Oval 149"/>
            <p:cNvSpPr>
              <a:spLocks noChangeArrowheads="1"/>
            </p:cNvSpPr>
            <p:nvPr/>
          </p:nvSpPr>
          <p:spPr bwMode="auto">
            <a:xfrm>
              <a:off x="3790" y="6147"/>
              <a:ext cx="143" cy="14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1" name="Oval 150"/>
            <p:cNvSpPr>
              <a:spLocks noChangeArrowheads="1"/>
            </p:cNvSpPr>
            <p:nvPr/>
          </p:nvSpPr>
          <p:spPr bwMode="auto">
            <a:xfrm>
              <a:off x="3797" y="8258"/>
              <a:ext cx="143" cy="14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2" name="Text Box 1681"/>
            <p:cNvSpPr txBox="1">
              <a:spLocks noChangeArrowheads="1"/>
            </p:cNvSpPr>
            <p:nvPr/>
          </p:nvSpPr>
          <p:spPr bwMode="auto">
            <a:xfrm>
              <a:off x="5988" y="9091"/>
              <a:ext cx="298" cy="30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sz="1100" baseline="-25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3" name="Text Box 1682"/>
            <p:cNvSpPr txBox="1">
              <a:spLocks noChangeArrowheads="1"/>
            </p:cNvSpPr>
            <p:nvPr/>
          </p:nvSpPr>
          <p:spPr bwMode="auto">
            <a:xfrm>
              <a:off x="7971" y="9082"/>
              <a:ext cx="298" cy="30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sz="1100" baseline="-25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54" name="TextBox 153"/>
          <p:cNvSpPr txBox="1"/>
          <p:nvPr/>
        </p:nvSpPr>
        <p:spPr>
          <a:xfrm>
            <a:off x="87255" y="6736485"/>
            <a:ext cx="894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1.32</a:t>
            </a:r>
          </a:p>
        </p:txBody>
      </p:sp>
    </p:spTree>
    <p:extLst>
      <p:ext uri="{BB962C8B-B14F-4D97-AF65-F5344CB8AC3E}">
        <p14:creationId xmlns:p14="http://schemas.microsoft.com/office/powerpoint/2010/main" val="40443705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 bwMode="auto">
          <a:xfrm flipV="1">
            <a:off x="3362262" y="2083085"/>
            <a:ext cx="0" cy="992417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" name="Rectangle 3"/>
          <p:cNvSpPr/>
          <p:nvPr/>
        </p:nvSpPr>
        <p:spPr bwMode="auto">
          <a:xfrm>
            <a:off x="4573525" y="2274753"/>
            <a:ext cx="160014" cy="631001"/>
          </a:xfrm>
          <a:prstGeom prst="rect">
            <a:avLst/>
          </a:prstGeom>
          <a:pattFill prst="wdUpDiag">
            <a:fgClr>
              <a:schemeClr val="tx1"/>
            </a:fgClr>
            <a:bgClr>
              <a:schemeClr val="bg1"/>
            </a:bgClr>
          </a:patt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4570993" y="2274753"/>
            <a:ext cx="0" cy="800749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" name="Rectangle 5"/>
          <p:cNvSpPr/>
          <p:nvPr/>
        </p:nvSpPr>
        <p:spPr bwMode="auto">
          <a:xfrm>
            <a:off x="1992490" y="2274753"/>
            <a:ext cx="160014" cy="631001"/>
          </a:xfrm>
          <a:prstGeom prst="rect">
            <a:avLst/>
          </a:prstGeom>
          <a:pattFill prst="wdUpDiag">
            <a:fgClr>
              <a:schemeClr val="tx1"/>
            </a:fgClr>
            <a:bgClr>
              <a:schemeClr val="bg1"/>
            </a:bgClr>
          </a:patt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2152504" y="2274753"/>
            <a:ext cx="0" cy="800749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2155135" y="2460750"/>
            <a:ext cx="1211262" cy="194469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37" y="146"/>
              </a:cxn>
              <a:cxn ang="0">
                <a:pos x="337" y="0"/>
              </a:cxn>
              <a:cxn ang="0">
                <a:pos x="478" y="219"/>
              </a:cxn>
              <a:cxn ang="0">
                <a:pos x="478" y="0"/>
              </a:cxn>
              <a:cxn ang="0">
                <a:pos x="602" y="219"/>
              </a:cxn>
              <a:cxn ang="0">
                <a:pos x="602" y="0"/>
              </a:cxn>
              <a:cxn ang="0">
                <a:pos x="720" y="219"/>
              </a:cxn>
              <a:cxn ang="0">
                <a:pos x="727" y="0"/>
              </a:cxn>
              <a:cxn ang="0">
                <a:pos x="851" y="219"/>
              </a:cxn>
              <a:cxn ang="0">
                <a:pos x="851" y="0"/>
              </a:cxn>
              <a:cxn ang="0">
                <a:pos x="975" y="219"/>
              </a:cxn>
              <a:cxn ang="0">
                <a:pos x="975" y="9"/>
              </a:cxn>
              <a:cxn ang="0">
                <a:pos x="1066" y="154"/>
              </a:cxn>
              <a:cxn ang="0">
                <a:pos x="1365" y="153"/>
              </a:cxn>
            </a:cxnLst>
            <a:rect l="0" t="0" r="r" b="b"/>
            <a:pathLst>
              <a:path w="1365" h="219">
                <a:moveTo>
                  <a:pt x="0" y="144"/>
                </a:moveTo>
                <a:lnTo>
                  <a:pt x="337" y="146"/>
                </a:lnTo>
                <a:lnTo>
                  <a:pt x="337" y="0"/>
                </a:lnTo>
                <a:lnTo>
                  <a:pt x="478" y="219"/>
                </a:lnTo>
                <a:lnTo>
                  <a:pt x="478" y="0"/>
                </a:lnTo>
                <a:lnTo>
                  <a:pt x="602" y="219"/>
                </a:lnTo>
                <a:lnTo>
                  <a:pt x="602" y="0"/>
                </a:lnTo>
                <a:lnTo>
                  <a:pt x="720" y="219"/>
                </a:lnTo>
                <a:lnTo>
                  <a:pt x="727" y="0"/>
                </a:lnTo>
                <a:lnTo>
                  <a:pt x="851" y="219"/>
                </a:lnTo>
                <a:lnTo>
                  <a:pt x="851" y="0"/>
                </a:lnTo>
                <a:lnTo>
                  <a:pt x="975" y="219"/>
                </a:lnTo>
                <a:lnTo>
                  <a:pt x="975" y="9"/>
                </a:lnTo>
                <a:lnTo>
                  <a:pt x="1066" y="154"/>
                </a:lnTo>
                <a:lnTo>
                  <a:pt x="1365" y="153"/>
                </a:lnTo>
              </a:path>
            </a:pathLst>
          </a:custGeom>
          <a:noFill/>
          <a:ln w="28575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Oval 8"/>
          <p:cNvSpPr>
            <a:spLocks noChangeAspect="1" noChangeArrowheads="1"/>
          </p:cNvSpPr>
          <p:nvPr/>
        </p:nvSpPr>
        <p:spPr bwMode="auto">
          <a:xfrm>
            <a:off x="2062713" y="2654659"/>
            <a:ext cx="185420" cy="186558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0"/>
          <a:lstStyle/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1" name="Oval 17"/>
          <p:cNvSpPr>
            <a:spLocks noChangeArrowheads="1"/>
          </p:cNvSpPr>
          <p:nvPr/>
        </p:nvSpPr>
        <p:spPr bwMode="auto">
          <a:xfrm>
            <a:off x="2118055" y="2555805"/>
            <a:ext cx="68897" cy="68897"/>
          </a:xfrm>
          <a:prstGeom prst="ellipse">
            <a:avLst/>
          </a:prstGeom>
          <a:solidFill>
            <a:schemeClr val="accent2"/>
          </a:solidFill>
          <a:ln w="127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Freeform 6"/>
          <p:cNvSpPr>
            <a:spLocks noChangeAspect="1"/>
          </p:cNvSpPr>
          <p:nvPr/>
        </p:nvSpPr>
        <p:spPr bwMode="auto">
          <a:xfrm>
            <a:off x="3368135" y="2465289"/>
            <a:ext cx="1211262" cy="194469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37" y="146"/>
              </a:cxn>
              <a:cxn ang="0">
                <a:pos x="337" y="0"/>
              </a:cxn>
              <a:cxn ang="0">
                <a:pos x="478" y="219"/>
              </a:cxn>
              <a:cxn ang="0">
                <a:pos x="478" y="0"/>
              </a:cxn>
              <a:cxn ang="0">
                <a:pos x="602" y="219"/>
              </a:cxn>
              <a:cxn ang="0">
                <a:pos x="602" y="0"/>
              </a:cxn>
              <a:cxn ang="0">
                <a:pos x="720" y="219"/>
              </a:cxn>
              <a:cxn ang="0">
                <a:pos x="727" y="0"/>
              </a:cxn>
              <a:cxn ang="0">
                <a:pos x="851" y="219"/>
              </a:cxn>
              <a:cxn ang="0">
                <a:pos x="851" y="0"/>
              </a:cxn>
              <a:cxn ang="0">
                <a:pos x="975" y="219"/>
              </a:cxn>
              <a:cxn ang="0">
                <a:pos x="975" y="9"/>
              </a:cxn>
              <a:cxn ang="0">
                <a:pos x="1066" y="154"/>
              </a:cxn>
              <a:cxn ang="0">
                <a:pos x="1365" y="153"/>
              </a:cxn>
            </a:cxnLst>
            <a:rect l="0" t="0" r="r" b="b"/>
            <a:pathLst>
              <a:path w="1365" h="219">
                <a:moveTo>
                  <a:pt x="0" y="144"/>
                </a:moveTo>
                <a:lnTo>
                  <a:pt x="337" y="146"/>
                </a:lnTo>
                <a:lnTo>
                  <a:pt x="337" y="0"/>
                </a:lnTo>
                <a:lnTo>
                  <a:pt x="478" y="219"/>
                </a:lnTo>
                <a:lnTo>
                  <a:pt x="478" y="0"/>
                </a:lnTo>
                <a:lnTo>
                  <a:pt x="602" y="219"/>
                </a:lnTo>
                <a:lnTo>
                  <a:pt x="602" y="0"/>
                </a:lnTo>
                <a:lnTo>
                  <a:pt x="720" y="219"/>
                </a:lnTo>
                <a:lnTo>
                  <a:pt x="727" y="0"/>
                </a:lnTo>
                <a:lnTo>
                  <a:pt x="851" y="219"/>
                </a:lnTo>
                <a:lnTo>
                  <a:pt x="851" y="0"/>
                </a:lnTo>
                <a:lnTo>
                  <a:pt x="975" y="219"/>
                </a:lnTo>
                <a:lnTo>
                  <a:pt x="975" y="9"/>
                </a:lnTo>
                <a:lnTo>
                  <a:pt x="1066" y="154"/>
                </a:lnTo>
                <a:lnTo>
                  <a:pt x="1365" y="153"/>
                </a:lnTo>
              </a:path>
            </a:pathLst>
          </a:custGeom>
          <a:noFill/>
          <a:ln w="28575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Oval 17"/>
          <p:cNvSpPr>
            <a:spLocks noChangeArrowheads="1"/>
          </p:cNvSpPr>
          <p:nvPr/>
        </p:nvSpPr>
        <p:spPr bwMode="auto">
          <a:xfrm>
            <a:off x="4536545" y="2555805"/>
            <a:ext cx="68897" cy="68897"/>
          </a:xfrm>
          <a:prstGeom prst="ellipse">
            <a:avLst/>
          </a:prstGeom>
          <a:solidFill>
            <a:schemeClr val="accent2"/>
          </a:solidFill>
          <a:ln w="127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Oval 8"/>
          <p:cNvSpPr>
            <a:spLocks noChangeAspect="1" noChangeArrowheads="1"/>
          </p:cNvSpPr>
          <p:nvPr/>
        </p:nvSpPr>
        <p:spPr bwMode="auto">
          <a:xfrm>
            <a:off x="3270870" y="2654659"/>
            <a:ext cx="181765" cy="18288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0"/>
          <a:lstStyle/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6" name="Oval 8"/>
          <p:cNvSpPr>
            <a:spLocks noChangeAspect="1" noChangeArrowheads="1"/>
          </p:cNvSpPr>
          <p:nvPr/>
        </p:nvSpPr>
        <p:spPr bwMode="auto">
          <a:xfrm>
            <a:off x="4478045" y="2654659"/>
            <a:ext cx="185420" cy="186558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0"/>
          <a:lstStyle/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cxnSp>
        <p:nvCxnSpPr>
          <p:cNvPr id="18" name="Straight Arrow Connector 17"/>
          <p:cNvCxnSpPr/>
          <p:nvPr/>
        </p:nvCxnSpPr>
        <p:spPr bwMode="auto">
          <a:xfrm>
            <a:off x="2151967" y="3015996"/>
            <a:ext cx="355410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>
            <a:off x="3358181" y="3015996"/>
            <a:ext cx="355410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0" name="Straight Arrow Connector 19"/>
          <p:cNvCxnSpPr/>
          <p:nvPr/>
        </p:nvCxnSpPr>
        <p:spPr bwMode="auto">
          <a:xfrm>
            <a:off x="4561705" y="3011103"/>
            <a:ext cx="355410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2471232" y="2852469"/>
            <a:ext cx="3064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11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675828" y="2852469"/>
            <a:ext cx="3064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11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873774" y="2852469"/>
            <a:ext cx="3064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11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553387" y="2176133"/>
            <a:ext cx="36580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11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788149" y="2194641"/>
            <a:ext cx="36580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11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</a:p>
        </p:txBody>
      </p:sp>
      <p:sp>
        <p:nvSpPr>
          <p:cNvPr id="12" name="Oval 18"/>
          <p:cNvSpPr>
            <a:spLocks noChangeArrowheads="1"/>
          </p:cNvSpPr>
          <p:nvPr/>
        </p:nvSpPr>
        <p:spPr bwMode="auto">
          <a:xfrm>
            <a:off x="3328616" y="2555805"/>
            <a:ext cx="68897" cy="68897"/>
          </a:xfrm>
          <a:prstGeom prst="ellipse">
            <a:avLst/>
          </a:prstGeom>
          <a:solidFill>
            <a:schemeClr val="accent2"/>
          </a:solidFill>
          <a:ln w="127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1802702" y="8214105"/>
            <a:ext cx="2496185" cy="721995"/>
            <a:chOff x="1741742" y="6926325"/>
            <a:chExt cx="2496185" cy="721995"/>
          </a:xfrm>
        </p:grpSpPr>
        <p:sp>
          <p:nvSpPr>
            <p:cNvPr id="154" name="Rectangle 153" descr="Light upward diagonal"/>
            <p:cNvSpPr>
              <a:spLocks noChangeArrowheads="1"/>
            </p:cNvSpPr>
            <p:nvPr/>
          </p:nvSpPr>
          <p:spPr bwMode="auto">
            <a:xfrm>
              <a:off x="4104577" y="6926325"/>
              <a:ext cx="133350" cy="566420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cxnSp>
          <p:nvCxnSpPr>
            <p:cNvPr id="155" name="Line 1528"/>
            <p:cNvCxnSpPr/>
            <p:nvPr/>
          </p:nvCxnSpPr>
          <p:spPr bwMode="auto">
            <a:xfrm>
              <a:off x="1917002" y="7188580"/>
              <a:ext cx="47180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6" name="Line 1529"/>
            <p:cNvCxnSpPr/>
            <p:nvPr/>
          </p:nvCxnSpPr>
          <p:spPr bwMode="auto">
            <a:xfrm>
              <a:off x="2459927" y="7448930"/>
              <a:ext cx="0" cy="1993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7" name="Line 1530"/>
            <p:cNvCxnSpPr/>
            <p:nvPr/>
          </p:nvCxnSpPr>
          <p:spPr bwMode="auto">
            <a:xfrm>
              <a:off x="2459927" y="7552435"/>
              <a:ext cx="25336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8" name="Text Box 1531"/>
            <p:cNvSpPr txBox="1">
              <a:spLocks noChangeArrowheads="1"/>
            </p:cNvSpPr>
            <p:nvPr/>
          </p:nvSpPr>
          <p:spPr bwMode="auto">
            <a:xfrm>
              <a:off x="2699957" y="7472425"/>
              <a:ext cx="128270" cy="1670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x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59" name="Text Box 1532"/>
            <p:cNvSpPr txBox="1">
              <a:spLocks noChangeArrowheads="1"/>
            </p:cNvSpPr>
            <p:nvPr/>
          </p:nvSpPr>
          <p:spPr bwMode="auto">
            <a:xfrm>
              <a:off x="1741742" y="7005700"/>
              <a:ext cx="523875" cy="1670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</a:t>
              </a:r>
              <a:r>
                <a:rPr lang="en-US" sz="1100" baseline="-25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=50 N</a:t>
              </a:r>
            </a:p>
          </p:txBody>
        </p:sp>
        <p:sp>
          <p:nvSpPr>
            <p:cNvPr id="160" name="Text Box 1533"/>
            <p:cNvSpPr txBox="1">
              <a:spLocks noChangeArrowheads="1"/>
            </p:cNvSpPr>
            <p:nvPr/>
          </p:nvSpPr>
          <p:spPr bwMode="auto">
            <a:xfrm>
              <a:off x="2488502" y="6998080"/>
              <a:ext cx="752475" cy="1670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k</a:t>
              </a:r>
              <a:r>
                <a:rPr lang="en-US" sz="1100" baseline="30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(1)</a:t>
              </a: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=50 N/cm</a:t>
              </a:r>
            </a:p>
          </p:txBody>
        </p:sp>
        <p:cxnSp>
          <p:nvCxnSpPr>
            <p:cNvPr id="161" name="Line 1534"/>
            <p:cNvCxnSpPr/>
            <p:nvPr/>
          </p:nvCxnSpPr>
          <p:spPr bwMode="auto">
            <a:xfrm>
              <a:off x="2467547" y="7187945"/>
              <a:ext cx="79946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2" name="Line 1535"/>
            <p:cNvCxnSpPr/>
            <p:nvPr/>
          </p:nvCxnSpPr>
          <p:spPr bwMode="auto">
            <a:xfrm>
              <a:off x="3271457" y="7187945"/>
              <a:ext cx="84264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63" name="Text Box 1536"/>
            <p:cNvSpPr txBox="1">
              <a:spLocks noChangeArrowheads="1"/>
            </p:cNvSpPr>
            <p:nvPr/>
          </p:nvSpPr>
          <p:spPr bwMode="auto">
            <a:xfrm>
              <a:off x="3301302" y="7003160"/>
              <a:ext cx="752475" cy="1670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k</a:t>
              </a:r>
              <a:r>
                <a:rPr lang="en-US" sz="1100" baseline="30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(2)</a:t>
              </a: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=60 N/cm</a:t>
              </a:r>
            </a:p>
          </p:txBody>
        </p:sp>
        <p:sp>
          <p:nvSpPr>
            <p:cNvPr id="26" name="Oval 25"/>
            <p:cNvSpPr/>
            <p:nvPr/>
          </p:nvSpPr>
          <p:spPr>
            <a:xfrm>
              <a:off x="2385864" y="7245095"/>
              <a:ext cx="161925" cy="16192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168" name="Oval 167"/>
            <p:cNvSpPr/>
            <p:nvPr/>
          </p:nvSpPr>
          <p:spPr>
            <a:xfrm>
              <a:off x="3193860" y="7251189"/>
              <a:ext cx="161925" cy="16192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169" name="Oval 168"/>
            <p:cNvSpPr/>
            <p:nvPr/>
          </p:nvSpPr>
          <p:spPr>
            <a:xfrm>
              <a:off x="3932695" y="7241602"/>
              <a:ext cx="161925" cy="16192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</p:grpSp>
      <p:cxnSp>
        <p:nvCxnSpPr>
          <p:cNvPr id="170" name="Straight Arrow Connector 169"/>
          <p:cNvCxnSpPr/>
          <p:nvPr/>
        </p:nvCxnSpPr>
        <p:spPr bwMode="auto">
          <a:xfrm>
            <a:off x="2151967" y="2870298"/>
            <a:ext cx="355410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71" name="TextBox 170"/>
          <p:cNvSpPr txBox="1"/>
          <p:nvPr/>
        </p:nvSpPr>
        <p:spPr>
          <a:xfrm>
            <a:off x="2481161" y="2724133"/>
            <a:ext cx="24718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sz="1100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1963776" y="3570138"/>
            <a:ext cx="3234690" cy="1083284"/>
            <a:chOff x="1784491" y="1861717"/>
            <a:chExt cx="3234690" cy="1083284"/>
          </a:xfrm>
        </p:grpSpPr>
        <p:sp>
          <p:nvSpPr>
            <p:cNvPr id="53" name="Rectangle 52" descr="Dark upward diagonal"/>
            <p:cNvSpPr>
              <a:spLocks noChangeArrowheads="1"/>
            </p:cNvSpPr>
            <p:nvPr/>
          </p:nvSpPr>
          <p:spPr bwMode="auto">
            <a:xfrm>
              <a:off x="1784491" y="1873756"/>
              <a:ext cx="238125" cy="1029335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54" name="Freeform 53"/>
            <p:cNvSpPr>
              <a:spLocks/>
            </p:cNvSpPr>
            <p:nvPr/>
          </p:nvSpPr>
          <p:spPr bwMode="auto">
            <a:xfrm>
              <a:off x="2017536" y="2078226"/>
              <a:ext cx="687705" cy="139065"/>
            </a:xfrm>
            <a:custGeom>
              <a:avLst/>
              <a:gdLst>
                <a:gd name="T0" fmla="*/ 0 w 978"/>
                <a:gd name="T1" fmla="*/ 96 h 144"/>
                <a:gd name="T2" fmla="*/ 378 w 978"/>
                <a:gd name="T3" fmla="*/ 96 h 144"/>
                <a:gd name="T4" fmla="*/ 378 w 978"/>
                <a:gd name="T5" fmla="*/ 0 h 144"/>
                <a:gd name="T6" fmla="*/ 426 w 978"/>
                <a:gd name="T7" fmla="*/ 144 h 144"/>
                <a:gd name="T8" fmla="*/ 426 w 978"/>
                <a:gd name="T9" fmla="*/ 0 h 144"/>
                <a:gd name="T10" fmla="*/ 468 w 978"/>
                <a:gd name="T11" fmla="*/ 144 h 144"/>
                <a:gd name="T12" fmla="*/ 468 w 978"/>
                <a:gd name="T13" fmla="*/ 0 h 144"/>
                <a:gd name="T14" fmla="*/ 508 w 978"/>
                <a:gd name="T15" fmla="*/ 144 h 144"/>
                <a:gd name="T16" fmla="*/ 510 w 978"/>
                <a:gd name="T17" fmla="*/ 0 h 144"/>
                <a:gd name="T18" fmla="*/ 552 w 978"/>
                <a:gd name="T19" fmla="*/ 144 h 144"/>
                <a:gd name="T20" fmla="*/ 552 w 978"/>
                <a:gd name="T21" fmla="*/ 0 h 144"/>
                <a:gd name="T22" fmla="*/ 594 w 978"/>
                <a:gd name="T23" fmla="*/ 144 h 144"/>
                <a:gd name="T24" fmla="*/ 594 w 978"/>
                <a:gd name="T25" fmla="*/ 6 h 144"/>
                <a:gd name="T26" fmla="*/ 625 w 978"/>
                <a:gd name="T27" fmla="*/ 101 h 144"/>
                <a:gd name="T28" fmla="*/ 978 w 978"/>
                <a:gd name="T29" fmla="*/ 101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978" h="144">
                  <a:moveTo>
                    <a:pt x="0" y="96"/>
                  </a:moveTo>
                  <a:lnTo>
                    <a:pt x="378" y="96"/>
                  </a:lnTo>
                  <a:lnTo>
                    <a:pt x="378" y="0"/>
                  </a:lnTo>
                  <a:lnTo>
                    <a:pt x="426" y="144"/>
                  </a:lnTo>
                  <a:lnTo>
                    <a:pt x="426" y="0"/>
                  </a:lnTo>
                  <a:lnTo>
                    <a:pt x="468" y="144"/>
                  </a:lnTo>
                  <a:lnTo>
                    <a:pt x="468" y="0"/>
                  </a:lnTo>
                  <a:lnTo>
                    <a:pt x="508" y="144"/>
                  </a:lnTo>
                  <a:lnTo>
                    <a:pt x="510" y="0"/>
                  </a:lnTo>
                  <a:lnTo>
                    <a:pt x="552" y="144"/>
                  </a:lnTo>
                  <a:lnTo>
                    <a:pt x="552" y="0"/>
                  </a:lnTo>
                  <a:lnTo>
                    <a:pt x="594" y="144"/>
                  </a:lnTo>
                  <a:lnTo>
                    <a:pt x="594" y="6"/>
                  </a:lnTo>
                  <a:lnTo>
                    <a:pt x="625" y="101"/>
                  </a:lnTo>
                  <a:lnTo>
                    <a:pt x="978" y="101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55" name="Rectangle 54"/>
            <p:cNvSpPr>
              <a:spLocks noChangeArrowheads="1"/>
            </p:cNvSpPr>
            <p:nvPr/>
          </p:nvSpPr>
          <p:spPr bwMode="auto">
            <a:xfrm>
              <a:off x="2706511" y="1873756"/>
              <a:ext cx="243205" cy="623570"/>
            </a:xfrm>
            <a:prstGeom prst="rect">
              <a:avLst/>
            </a:prstGeom>
            <a:solidFill>
              <a:srgbClr val="C0C0C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56" name="Rectangle 55"/>
            <p:cNvSpPr>
              <a:spLocks noChangeArrowheads="1"/>
            </p:cNvSpPr>
            <p:nvPr/>
          </p:nvSpPr>
          <p:spPr bwMode="auto">
            <a:xfrm>
              <a:off x="3439936" y="2247771"/>
              <a:ext cx="252730" cy="590550"/>
            </a:xfrm>
            <a:prstGeom prst="rect">
              <a:avLst/>
            </a:prstGeom>
            <a:solidFill>
              <a:srgbClr val="C0C0C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57" name="Rectangle 56"/>
            <p:cNvSpPr>
              <a:spLocks noChangeArrowheads="1"/>
            </p:cNvSpPr>
            <p:nvPr/>
          </p:nvSpPr>
          <p:spPr bwMode="auto">
            <a:xfrm>
              <a:off x="4335286" y="2255391"/>
              <a:ext cx="281305" cy="585470"/>
            </a:xfrm>
            <a:prstGeom prst="rect">
              <a:avLst/>
            </a:prstGeom>
            <a:solidFill>
              <a:srgbClr val="C0C0C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58" name="Freeform 57"/>
            <p:cNvSpPr>
              <a:spLocks/>
            </p:cNvSpPr>
            <p:nvPr/>
          </p:nvSpPr>
          <p:spPr bwMode="auto">
            <a:xfrm>
              <a:off x="2947811" y="2285236"/>
              <a:ext cx="485775" cy="139065"/>
            </a:xfrm>
            <a:custGeom>
              <a:avLst/>
              <a:gdLst>
                <a:gd name="T0" fmla="*/ 0 w 765"/>
                <a:gd name="T1" fmla="*/ 142 h 219"/>
                <a:gd name="T2" fmla="*/ 267 w 765"/>
                <a:gd name="T3" fmla="*/ 146 h 219"/>
                <a:gd name="T4" fmla="*/ 267 w 765"/>
                <a:gd name="T5" fmla="*/ 0 h 219"/>
                <a:gd name="T6" fmla="*/ 320 w 765"/>
                <a:gd name="T7" fmla="*/ 219 h 219"/>
                <a:gd name="T8" fmla="*/ 320 w 765"/>
                <a:gd name="T9" fmla="*/ 0 h 219"/>
                <a:gd name="T10" fmla="*/ 366 w 765"/>
                <a:gd name="T11" fmla="*/ 219 h 219"/>
                <a:gd name="T12" fmla="*/ 366 w 765"/>
                <a:gd name="T13" fmla="*/ 0 h 219"/>
                <a:gd name="T14" fmla="*/ 411 w 765"/>
                <a:gd name="T15" fmla="*/ 219 h 219"/>
                <a:gd name="T16" fmla="*/ 413 w 765"/>
                <a:gd name="T17" fmla="*/ 0 h 219"/>
                <a:gd name="T18" fmla="*/ 459 w 765"/>
                <a:gd name="T19" fmla="*/ 219 h 219"/>
                <a:gd name="T20" fmla="*/ 459 w 765"/>
                <a:gd name="T21" fmla="*/ 0 h 219"/>
                <a:gd name="T22" fmla="*/ 506 w 765"/>
                <a:gd name="T23" fmla="*/ 219 h 219"/>
                <a:gd name="T24" fmla="*/ 506 w 765"/>
                <a:gd name="T25" fmla="*/ 9 h 219"/>
                <a:gd name="T26" fmla="*/ 540 w 765"/>
                <a:gd name="T27" fmla="*/ 154 h 219"/>
                <a:gd name="T28" fmla="*/ 765 w 765"/>
                <a:gd name="T29" fmla="*/ 15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65" h="219">
                  <a:moveTo>
                    <a:pt x="0" y="142"/>
                  </a:moveTo>
                  <a:lnTo>
                    <a:pt x="267" y="146"/>
                  </a:lnTo>
                  <a:lnTo>
                    <a:pt x="267" y="0"/>
                  </a:lnTo>
                  <a:lnTo>
                    <a:pt x="320" y="219"/>
                  </a:lnTo>
                  <a:lnTo>
                    <a:pt x="320" y="0"/>
                  </a:lnTo>
                  <a:lnTo>
                    <a:pt x="366" y="219"/>
                  </a:lnTo>
                  <a:lnTo>
                    <a:pt x="366" y="0"/>
                  </a:lnTo>
                  <a:lnTo>
                    <a:pt x="411" y="219"/>
                  </a:lnTo>
                  <a:lnTo>
                    <a:pt x="413" y="0"/>
                  </a:lnTo>
                  <a:lnTo>
                    <a:pt x="459" y="219"/>
                  </a:lnTo>
                  <a:lnTo>
                    <a:pt x="459" y="0"/>
                  </a:lnTo>
                  <a:lnTo>
                    <a:pt x="506" y="219"/>
                  </a:lnTo>
                  <a:lnTo>
                    <a:pt x="506" y="9"/>
                  </a:lnTo>
                  <a:lnTo>
                    <a:pt x="540" y="154"/>
                  </a:lnTo>
                  <a:lnTo>
                    <a:pt x="765" y="157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59" name="Freeform 58"/>
            <p:cNvSpPr>
              <a:spLocks/>
            </p:cNvSpPr>
            <p:nvPr/>
          </p:nvSpPr>
          <p:spPr bwMode="auto">
            <a:xfrm>
              <a:off x="2027061" y="2624961"/>
              <a:ext cx="1407160" cy="139065"/>
            </a:xfrm>
            <a:custGeom>
              <a:avLst/>
              <a:gdLst>
                <a:gd name="T0" fmla="*/ 0 w 978"/>
                <a:gd name="T1" fmla="*/ 96 h 144"/>
                <a:gd name="T2" fmla="*/ 378 w 978"/>
                <a:gd name="T3" fmla="*/ 96 h 144"/>
                <a:gd name="T4" fmla="*/ 378 w 978"/>
                <a:gd name="T5" fmla="*/ 0 h 144"/>
                <a:gd name="T6" fmla="*/ 426 w 978"/>
                <a:gd name="T7" fmla="*/ 144 h 144"/>
                <a:gd name="T8" fmla="*/ 426 w 978"/>
                <a:gd name="T9" fmla="*/ 0 h 144"/>
                <a:gd name="T10" fmla="*/ 468 w 978"/>
                <a:gd name="T11" fmla="*/ 144 h 144"/>
                <a:gd name="T12" fmla="*/ 468 w 978"/>
                <a:gd name="T13" fmla="*/ 0 h 144"/>
                <a:gd name="T14" fmla="*/ 508 w 978"/>
                <a:gd name="T15" fmla="*/ 144 h 144"/>
                <a:gd name="T16" fmla="*/ 510 w 978"/>
                <a:gd name="T17" fmla="*/ 0 h 144"/>
                <a:gd name="T18" fmla="*/ 552 w 978"/>
                <a:gd name="T19" fmla="*/ 144 h 144"/>
                <a:gd name="T20" fmla="*/ 552 w 978"/>
                <a:gd name="T21" fmla="*/ 0 h 144"/>
                <a:gd name="T22" fmla="*/ 594 w 978"/>
                <a:gd name="T23" fmla="*/ 144 h 144"/>
                <a:gd name="T24" fmla="*/ 594 w 978"/>
                <a:gd name="T25" fmla="*/ 6 h 144"/>
                <a:gd name="T26" fmla="*/ 625 w 978"/>
                <a:gd name="T27" fmla="*/ 101 h 144"/>
                <a:gd name="T28" fmla="*/ 978 w 978"/>
                <a:gd name="T29" fmla="*/ 101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978" h="144">
                  <a:moveTo>
                    <a:pt x="0" y="96"/>
                  </a:moveTo>
                  <a:lnTo>
                    <a:pt x="378" y="96"/>
                  </a:lnTo>
                  <a:lnTo>
                    <a:pt x="378" y="0"/>
                  </a:lnTo>
                  <a:lnTo>
                    <a:pt x="426" y="144"/>
                  </a:lnTo>
                  <a:lnTo>
                    <a:pt x="426" y="0"/>
                  </a:lnTo>
                  <a:lnTo>
                    <a:pt x="468" y="144"/>
                  </a:lnTo>
                  <a:lnTo>
                    <a:pt x="468" y="0"/>
                  </a:lnTo>
                  <a:lnTo>
                    <a:pt x="508" y="144"/>
                  </a:lnTo>
                  <a:lnTo>
                    <a:pt x="510" y="0"/>
                  </a:lnTo>
                  <a:lnTo>
                    <a:pt x="552" y="144"/>
                  </a:lnTo>
                  <a:lnTo>
                    <a:pt x="552" y="0"/>
                  </a:lnTo>
                  <a:lnTo>
                    <a:pt x="594" y="144"/>
                  </a:lnTo>
                  <a:lnTo>
                    <a:pt x="594" y="6"/>
                  </a:lnTo>
                  <a:lnTo>
                    <a:pt x="625" y="101"/>
                  </a:lnTo>
                  <a:lnTo>
                    <a:pt x="978" y="101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0" name="Freeform 59"/>
            <p:cNvSpPr>
              <a:spLocks/>
            </p:cNvSpPr>
            <p:nvPr/>
          </p:nvSpPr>
          <p:spPr bwMode="auto">
            <a:xfrm>
              <a:off x="3688856" y="2450971"/>
              <a:ext cx="649605" cy="139065"/>
            </a:xfrm>
            <a:custGeom>
              <a:avLst/>
              <a:gdLst>
                <a:gd name="T0" fmla="*/ 0 w 1023"/>
                <a:gd name="T1" fmla="*/ 146 h 219"/>
                <a:gd name="T2" fmla="*/ 419 w 1023"/>
                <a:gd name="T3" fmla="*/ 146 h 219"/>
                <a:gd name="T4" fmla="*/ 419 w 1023"/>
                <a:gd name="T5" fmla="*/ 0 h 219"/>
                <a:gd name="T6" fmla="*/ 472 w 1023"/>
                <a:gd name="T7" fmla="*/ 219 h 219"/>
                <a:gd name="T8" fmla="*/ 472 w 1023"/>
                <a:gd name="T9" fmla="*/ 0 h 219"/>
                <a:gd name="T10" fmla="*/ 518 w 1023"/>
                <a:gd name="T11" fmla="*/ 219 h 219"/>
                <a:gd name="T12" fmla="*/ 518 w 1023"/>
                <a:gd name="T13" fmla="*/ 0 h 219"/>
                <a:gd name="T14" fmla="*/ 563 w 1023"/>
                <a:gd name="T15" fmla="*/ 219 h 219"/>
                <a:gd name="T16" fmla="*/ 565 w 1023"/>
                <a:gd name="T17" fmla="*/ 0 h 219"/>
                <a:gd name="T18" fmla="*/ 611 w 1023"/>
                <a:gd name="T19" fmla="*/ 219 h 219"/>
                <a:gd name="T20" fmla="*/ 611 w 1023"/>
                <a:gd name="T21" fmla="*/ 0 h 219"/>
                <a:gd name="T22" fmla="*/ 658 w 1023"/>
                <a:gd name="T23" fmla="*/ 219 h 219"/>
                <a:gd name="T24" fmla="*/ 658 w 1023"/>
                <a:gd name="T25" fmla="*/ 9 h 219"/>
                <a:gd name="T26" fmla="*/ 692 w 1023"/>
                <a:gd name="T27" fmla="*/ 154 h 219"/>
                <a:gd name="T28" fmla="*/ 1023 w 1023"/>
                <a:gd name="T29" fmla="*/ 150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23" h="219">
                  <a:moveTo>
                    <a:pt x="0" y="146"/>
                  </a:moveTo>
                  <a:lnTo>
                    <a:pt x="419" y="146"/>
                  </a:lnTo>
                  <a:lnTo>
                    <a:pt x="419" y="0"/>
                  </a:lnTo>
                  <a:lnTo>
                    <a:pt x="472" y="219"/>
                  </a:lnTo>
                  <a:lnTo>
                    <a:pt x="472" y="0"/>
                  </a:lnTo>
                  <a:lnTo>
                    <a:pt x="518" y="219"/>
                  </a:lnTo>
                  <a:lnTo>
                    <a:pt x="518" y="0"/>
                  </a:lnTo>
                  <a:lnTo>
                    <a:pt x="563" y="219"/>
                  </a:lnTo>
                  <a:lnTo>
                    <a:pt x="565" y="0"/>
                  </a:lnTo>
                  <a:lnTo>
                    <a:pt x="611" y="219"/>
                  </a:lnTo>
                  <a:lnTo>
                    <a:pt x="611" y="0"/>
                  </a:lnTo>
                  <a:lnTo>
                    <a:pt x="658" y="219"/>
                  </a:lnTo>
                  <a:lnTo>
                    <a:pt x="658" y="9"/>
                  </a:lnTo>
                  <a:lnTo>
                    <a:pt x="692" y="154"/>
                  </a:lnTo>
                  <a:lnTo>
                    <a:pt x="1023" y="15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cxnSp>
          <p:nvCxnSpPr>
            <p:cNvPr id="61" name="Line 1614"/>
            <p:cNvCxnSpPr/>
            <p:nvPr/>
          </p:nvCxnSpPr>
          <p:spPr bwMode="auto">
            <a:xfrm flipH="1">
              <a:off x="4614686" y="2544951"/>
              <a:ext cx="33845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2" name="Text Box 1615"/>
            <p:cNvSpPr txBox="1">
              <a:spLocks noChangeArrowheads="1"/>
            </p:cNvSpPr>
            <p:nvPr/>
          </p:nvSpPr>
          <p:spPr bwMode="auto">
            <a:xfrm>
              <a:off x="4790581" y="2566541"/>
              <a:ext cx="228600" cy="182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</a:t>
              </a:r>
              <a:r>
                <a:rPr lang="en-US" sz="1100" baseline="-25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4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3" name="Text Box 1616"/>
            <p:cNvSpPr txBox="1">
              <a:spLocks noChangeArrowheads="1"/>
            </p:cNvSpPr>
            <p:nvPr/>
          </p:nvSpPr>
          <p:spPr bwMode="auto">
            <a:xfrm>
              <a:off x="3089416" y="2129661"/>
              <a:ext cx="228600" cy="182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64" name="Text Box 1617"/>
            <p:cNvSpPr txBox="1">
              <a:spLocks noChangeArrowheads="1"/>
            </p:cNvSpPr>
            <p:nvPr/>
          </p:nvSpPr>
          <p:spPr bwMode="auto">
            <a:xfrm>
              <a:off x="2636661" y="2762121"/>
              <a:ext cx="228600" cy="182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65" name="Text Box 1618"/>
            <p:cNvSpPr txBox="1">
              <a:spLocks noChangeArrowheads="1"/>
            </p:cNvSpPr>
            <p:nvPr/>
          </p:nvSpPr>
          <p:spPr bwMode="auto">
            <a:xfrm>
              <a:off x="3918091" y="2304921"/>
              <a:ext cx="228600" cy="182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70" name="Text Box 1631"/>
            <p:cNvSpPr txBox="1">
              <a:spLocks noChangeArrowheads="1"/>
            </p:cNvSpPr>
            <p:nvPr/>
          </p:nvSpPr>
          <p:spPr bwMode="auto">
            <a:xfrm>
              <a:off x="2255026" y="1923921"/>
              <a:ext cx="228600" cy="182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</a:p>
          </p:txBody>
        </p:sp>
        <p:cxnSp>
          <p:nvCxnSpPr>
            <p:cNvPr id="79" name="Straight Connector 78"/>
            <p:cNvCxnSpPr/>
            <p:nvPr/>
          </p:nvCxnSpPr>
          <p:spPr>
            <a:xfrm>
              <a:off x="2022616" y="1873756"/>
              <a:ext cx="0" cy="10293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>
              <a:off x="2943076" y="1966913"/>
              <a:ext cx="221531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3187112" y="1861717"/>
              <a:ext cx="117020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u</a:t>
              </a:r>
              <a:r>
                <a:rPr lang="en-US" sz="1100" baseline="-2500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  <p:cxnSp>
          <p:nvCxnSpPr>
            <p:cNvPr id="172" name="Straight Arrow Connector 171"/>
            <p:cNvCxnSpPr/>
            <p:nvPr/>
          </p:nvCxnSpPr>
          <p:spPr>
            <a:xfrm>
              <a:off x="3691665" y="2725010"/>
              <a:ext cx="221531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3" name="TextBox 172"/>
            <p:cNvSpPr txBox="1"/>
            <p:nvPr/>
          </p:nvSpPr>
          <p:spPr>
            <a:xfrm>
              <a:off x="3935701" y="2619814"/>
              <a:ext cx="117020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u</a:t>
              </a:r>
              <a:r>
                <a:rPr lang="en-US" sz="1100" baseline="-2500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  <p:cxnSp>
          <p:nvCxnSpPr>
            <p:cNvPr id="174" name="Straight Arrow Connector 173"/>
            <p:cNvCxnSpPr/>
            <p:nvPr/>
          </p:nvCxnSpPr>
          <p:spPr>
            <a:xfrm>
              <a:off x="4605091" y="2318094"/>
              <a:ext cx="221531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5" name="TextBox 174"/>
            <p:cNvSpPr txBox="1"/>
            <p:nvPr/>
          </p:nvSpPr>
          <p:spPr>
            <a:xfrm>
              <a:off x="4849127" y="2212898"/>
              <a:ext cx="117020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u</a:t>
              </a:r>
              <a:r>
                <a:rPr lang="en-US" sz="1100" baseline="-25000"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</a:p>
          </p:txBody>
        </p:sp>
        <p:cxnSp>
          <p:nvCxnSpPr>
            <p:cNvPr id="176" name="Straight Arrow Connector 175"/>
            <p:cNvCxnSpPr/>
            <p:nvPr/>
          </p:nvCxnSpPr>
          <p:spPr>
            <a:xfrm>
              <a:off x="2024566" y="2833694"/>
              <a:ext cx="221531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7" name="TextBox 176"/>
            <p:cNvSpPr txBox="1"/>
            <p:nvPr/>
          </p:nvSpPr>
          <p:spPr>
            <a:xfrm>
              <a:off x="2268602" y="2728498"/>
              <a:ext cx="62518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n-US" sz="1100" baseline="-25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8" name="Oval 177"/>
            <p:cNvSpPr>
              <a:spLocks noChangeAspect="1" noChangeArrowheads="1"/>
            </p:cNvSpPr>
            <p:nvPr/>
          </p:nvSpPr>
          <p:spPr bwMode="auto">
            <a:xfrm>
              <a:off x="1812585" y="2313803"/>
              <a:ext cx="185420" cy="18655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 anchorCtr="0"/>
            <a:lstStyle/>
            <a:p>
              <a:pPr algn="ctr"/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179" name="Oval 178"/>
            <p:cNvSpPr>
              <a:spLocks noChangeAspect="1" noChangeArrowheads="1"/>
            </p:cNvSpPr>
            <p:nvPr/>
          </p:nvSpPr>
          <p:spPr bwMode="auto">
            <a:xfrm>
              <a:off x="2735523" y="2080969"/>
              <a:ext cx="185420" cy="18655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 anchorCtr="0"/>
            <a:lstStyle/>
            <a:p>
              <a:pPr algn="ctr"/>
              <a:r>
                <a:rPr 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0" name="Oval 179"/>
            <p:cNvSpPr>
              <a:spLocks noChangeAspect="1" noChangeArrowheads="1"/>
            </p:cNvSpPr>
            <p:nvPr/>
          </p:nvSpPr>
          <p:spPr bwMode="auto">
            <a:xfrm>
              <a:off x="3469745" y="2448203"/>
              <a:ext cx="185420" cy="18655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 anchorCtr="0"/>
            <a:lstStyle/>
            <a:p>
              <a:pPr algn="ctr"/>
              <a:r>
                <a:rPr 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1" name="Oval 180"/>
            <p:cNvSpPr>
              <a:spLocks noChangeAspect="1" noChangeArrowheads="1"/>
            </p:cNvSpPr>
            <p:nvPr/>
          </p:nvSpPr>
          <p:spPr bwMode="auto">
            <a:xfrm>
              <a:off x="4378466" y="2456402"/>
              <a:ext cx="185420" cy="18655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 anchorCtr="0"/>
            <a:lstStyle/>
            <a:p>
              <a:pPr algn="ctr"/>
              <a:r>
                <a:rPr 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1640414" y="5018405"/>
            <a:ext cx="3807001" cy="1362075"/>
            <a:chOff x="1461129" y="3309984"/>
            <a:chExt cx="3807001" cy="1362075"/>
          </a:xfrm>
        </p:grpSpPr>
        <p:sp>
          <p:nvSpPr>
            <p:cNvPr id="82" name="Freeform 81"/>
            <p:cNvSpPr>
              <a:spLocks/>
            </p:cNvSpPr>
            <p:nvPr/>
          </p:nvSpPr>
          <p:spPr bwMode="auto">
            <a:xfrm>
              <a:off x="1656885" y="3632564"/>
              <a:ext cx="687705" cy="139065"/>
            </a:xfrm>
            <a:custGeom>
              <a:avLst/>
              <a:gdLst>
                <a:gd name="T0" fmla="*/ 0 w 978"/>
                <a:gd name="T1" fmla="*/ 96 h 144"/>
                <a:gd name="T2" fmla="*/ 378 w 978"/>
                <a:gd name="T3" fmla="*/ 96 h 144"/>
                <a:gd name="T4" fmla="*/ 378 w 978"/>
                <a:gd name="T5" fmla="*/ 0 h 144"/>
                <a:gd name="T6" fmla="*/ 426 w 978"/>
                <a:gd name="T7" fmla="*/ 144 h 144"/>
                <a:gd name="T8" fmla="*/ 426 w 978"/>
                <a:gd name="T9" fmla="*/ 0 h 144"/>
                <a:gd name="T10" fmla="*/ 468 w 978"/>
                <a:gd name="T11" fmla="*/ 144 h 144"/>
                <a:gd name="T12" fmla="*/ 468 w 978"/>
                <a:gd name="T13" fmla="*/ 0 h 144"/>
                <a:gd name="T14" fmla="*/ 508 w 978"/>
                <a:gd name="T15" fmla="*/ 144 h 144"/>
                <a:gd name="T16" fmla="*/ 510 w 978"/>
                <a:gd name="T17" fmla="*/ 0 h 144"/>
                <a:gd name="T18" fmla="*/ 552 w 978"/>
                <a:gd name="T19" fmla="*/ 144 h 144"/>
                <a:gd name="T20" fmla="*/ 552 w 978"/>
                <a:gd name="T21" fmla="*/ 0 h 144"/>
                <a:gd name="T22" fmla="*/ 594 w 978"/>
                <a:gd name="T23" fmla="*/ 144 h 144"/>
                <a:gd name="T24" fmla="*/ 594 w 978"/>
                <a:gd name="T25" fmla="*/ 6 h 144"/>
                <a:gd name="T26" fmla="*/ 625 w 978"/>
                <a:gd name="T27" fmla="*/ 101 h 144"/>
                <a:gd name="T28" fmla="*/ 978 w 978"/>
                <a:gd name="T29" fmla="*/ 101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978" h="144">
                  <a:moveTo>
                    <a:pt x="0" y="96"/>
                  </a:moveTo>
                  <a:lnTo>
                    <a:pt x="378" y="96"/>
                  </a:lnTo>
                  <a:lnTo>
                    <a:pt x="378" y="0"/>
                  </a:lnTo>
                  <a:lnTo>
                    <a:pt x="426" y="144"/>
                  </a:lnTo>
                  <a:lnTo>
                    <a:pt x="426" y="0"/>
                  </a:lnTo>
                  <a:lnTo>
                    <a:pt x="468" y="144"/>
                  </a:lnTo>
                  <a:lnTo>
                    <a:pt x="468" y="0"/>
                  </a:lnTo>
                  <a:lnTo>
                    <a:pt x="508" y="144"/>
                  </a:lnTo>
                  <a:lnTo>
                    <a:pt x="510" y="0"/>
                  </a:lnTo>
                  <a:lnTo>
                    <a:pt x="552" y="144"/>
                  </a:lnTo>
                  <a:lnTo>
                    <a:pt x="552" y="0"/>
                  </a:lnTo>
                  <a:lnTo>
                    <a:pt x="594" y="144"/>
                  </a:lnTo>
                  <a:lnTo>
                    <a:pt x="594" y="6"/>
                  </a:lnTo>
                  <a:lnTo>
                    <a:pt x="625" y="101"/>
                  </a:lnTo>
                  <a:lnTo>
                    <a:pt x="978" y="101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83" name="Rectangle 82"/>
            <p:cNvSpPr>
              <a:spLocks noChangeArrowheads="1"/>
            </p:cNvSpPr>
            <p:nvPr/>
          </p:nvSpPr>
          <p:spPr bwMode="auto">
            <a:xfrm>
              <a:off x="2345860" y="3342369"/>
              <a:ext cx="243205" cy="790575"/>
            </a:xfrm>
            <a:prstGeom prst="rect">
              <a:avLst/>
            </a:prstGeom>
            <a:solidFill>
              <a:srgbClr val="C0C0C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84" name="Rectangle 83" descr="Dark upward diagonal"/>
            <p:cNvSpPr>
              <a:spLocks noChangeArrowheads="1"/>
            </p:cNvSpPr>
            <p:nvPr/>
          </p:nvSpPr>
          <p:spPr bwMode="auto">
            <a:xfrm>
              <a:off x="1467655" y="3342369"/>
              <a:ext cx="195580" cy="1329690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85" name="Rectangle 84" descr="Dark upward diagonal"/>
            <p:cNvSpPr>
              <a:spLocks noChangeArrowheads="1"/>
            </p:cNvSpPr>
            <p:nvPr/>
          </p:nvSpPr>
          <p:spPr bwMode="auto">
            <a:xfrm>
              <a:off x="5030005" y="3342369"/>
              <a:ext cx="238125" cy="1329690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86" name="Rectangle 85"/>
            <p:cNvSpPr>
              <a:spLocks noChangeArrowheads="1"/>
            </p:cNvSpPr>
            <p:nvPr/>
          </p:nvSpPr>
          <p:spPr bwMode="auto">
            <a:xfrm>
              <a:off x="3079285" y="3843384"/>
              <a:ext cx="252730" cy="828675"/>
            </a:xfrm>
            <a:prstGeom prst="rect">
              <a:avLst/>
            </a:prstGeom>
            <a:solidFill>
              <a:srgbClr val="C0C0C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87" name="Rectangle 86"/>
            <p:cNvSpPr>
              <a:spLocks noChangeArrowheads="1"/>
            </p:cNvSpPr>
            <p:nvPr/>
          </p:nvSpPr>
          <p:spPr bwMode="auto">
            <a:xfrm>
              <a:off x="3974635" y="3309984"/>
              <a:ext cx="281305" cy="1362075"/>
            </a:xfrm>
            <a:prstGeom prst="rect">
              <a:avLst/>
            </a:prstGeom>
            <a:solidFill>
              <a:srgbClr val="C0C0C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88" name="Freeform 87"/>
            <p:cNvSpPr>
              <a:spLocks/>
            </p:cNvSpPr>
            <p:nvPr/>
          </p:nvSpPr>
          <p:spPr bwMode="auto">
            <a:xfrm>
              <a:off x="2587160" y="3920854"/>
              <a:ext cx="485775" cy="139065"/>
            </a:xfrm>
            <a:custGeom>
              <a:avLst/>
              <a:gdLst>
                <a:gd name="T0" fmla="*/ 0 w 765"/>
                <a:gd name="T1" fmla="*/ 142 h 219"/>
                <a:gd name="T2" fmla="*/ 267 w 765"/>
                <a:gd name="T3" fmla="*/ 146 h 219"/>
                <a:gd name="T4" fmla="*/ 267 w 765"/>
                <a:gd name="T5" fmla="*/ 0 h 219"/>
                <a:gd name="T6" fmla="*/ 320 w 765"/>
                <a:gd name="T7" fmla="*/ 219 h 219"/>
                <a:gd name="T8" fmla="*/ 320 w 765"/>
                <a:gd name="T9" fmla="*/ 0 h 219"/>
                <a:gd name="T10" fmla="*/ 366 w 765"/>
                <a:gd name="T11" fmla="*/ 219 h 219"/>
                <a:gd name="T12" fmla="*/ 366 w 765"/>
                <a:gd name="T13" fmla="*/ 0 h 219"/>
                <a:gd name="T14" fmla="*/ 411 w 765"/>
                <a:gd name="T15" fmla="*/ 219 h 219"/>
                <a:gd name="T16" fmla="*/ 413 w 765"/>
                <a:gd name="T17" fmla="*/ 0 h 219"/>
                <a:gd name="T18" fmla="*/ 459 w 765"/>
                <a:gd name="T19" fmla="*/ 219 h 219"/>
                <a:gd name="T20" fmla="*/ 459 w 765"/>
                <a:gd name="T21" fmla="*/ 0 h 219"/>
                <a:gd name="T22" fmla="*/ 506 w 765"/>
                <a:gd name="T23" fmla="*/ 219 h 219"/>
                <a:gd name="T24" fmla="*/ 506 w 765"/>
                <a:gd name="T25" fmla="*/ 9 h 219"/>
                <a:gd name="T26" fmla="*/ 540 w 765"/>
                <a:gd name="T27" fmla="*/ 154 h 219"/>
                <a:gd name="T28" fmla="*/ 765 w 765"/>
                <a:gd name="T29" fmla="*/ 15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65" h="219">
                  <a:moveTo>
                    <a:pt x="0" y="142"/>
                  </a:moveTo>
                  <a:lnTo>
                    <a:pt x="267" y="146"/>
                  </a:lnTo>
                  <a:lnTo>
                    <a:pt x="267" y="0"/>
                  </a:lnTo>
                  <a:lnTo>
                    <a:pt x="320" y="219"/>
                  </a:lnTo>
                  <a:lnTo>
                    <a:pt x="320" y="0"/>
                  </a:lnTo>
                  <a:lnTo>
                    <a:pt x="366" y="219"/>
                  </a:lnTo>
                  <a:lnTo>
                    <a:pt x="366" y="0"/>
                  </a:lnTo>
                  <a:lnTo>
                    <a:pt x="411" y="219"/>
                  </a:lnTo>
                  <a:lnTo>
                    <a:pt x="413" y="0"/>
                  </a:lnTo>
                  <a:lnTo>
                    <a:pt x="459" y="219"/>
                  </a:lnTo>
                  <a:lnTo>
                    <a:pt x="459" y="0"/>
                  </a:lnTo>
                  <a:lnTo>
                    <a:pt x="506" y="219"/>
                  </a:lnTo>
                  <a:lnTo>
                    <a:pt x="506" y="9"/>
                  </a:lnTo>
                  <a:lnTo>
                    <a:pt x="540" y="154"/>
                  </a:lnTo>
                  <a:lnTo>
                    <a:pt x="765" y="157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89" name="Freeform 88"/>
            <p:cNvSpPr>
              <a:spLocks/>
            </p:cNvSpPr>
            <p:nvPr/>
          </p:nvSpPr>
          <p:spPr bwMode="auto">
            <a:xfrm>
              <a:off x="1666410" y="4260579"/>
              <a:ext cx="1407160" cy="139065"/>
            </a:xfrm>
            <a:custGeom>
              <a:avLst/>
              <a:gdLst>
                <a:gd name="T0" fmla="*/ 0 w 978"/>
                <a:gd name="T1" fmla="*/ 96 h 144"/>
                <a:gd name="T2" fmla="*/ 378 w 978"/>
                <a:gd name="T3" fmla="*/ 96 h 144"/>
                <a:gd name="T4" fmla="*/ 378 w 978"/>
                <a:gd name="T5" fmla="*/ 0 h 144"/>
                <a:gd name="T6" fmla="*/ 426 w 978"/>
                <a:gd name="T7" fmla="*/ 144 h 144"/>
                <a:gd name="T8" fmla="*/ 426 w 978"/>
                <a:gd name="T9" fmla="*/ 0 h 144"/>
                <a:gd name="T10" fmla="*/ 468 w 978"/>
                <a:gd name="T11" fmla="*/ 144 h 144"/>
                <a:gd name="T12" fmla="*/ 468 w 978"/>
                <a:gd name="T13" fmla="*/ 0 h 144"/>
                <a:gd name="T14" fmla="*/ 508 w 978"/>
                <a:gd name="T15" fmla="*/ 144 h 144"/>
                <a:gd name="T16" fmla="*/ 510 w 978"/>
                <a:gd name="T17" fmla="*/ 0 h 144"/>
                <a:gd name="T18" fmla="*/ 552 w 978"/>
                <a:gd name="T19" fmla="*/ 144 h 144"/>
                <a:gd name="T20" fmla="*/ 552 w 978"/>
                <a:gd name="T21" fmla="*/ 0 h 144"/>
                <a:gd name="T22" fmla="*/ 594 w 978"/>
                <a:gd name="T23" fmla="*/ 144 h 144"/>
                <a:gd name="T24" fmla="*/ 594 w 978"/>
                <a:gd name="T25" fmla="*/ 6 h 144"/>
                <a:gd name="T26" fmla="*/ 625 w 978"/>
                <a:gd name="T27" fmla="*/ 101 h 144"/>
                <a:gd name="T28" fmla="*/ 978 w 978"/>
                <a:gd name="T29" fmla="*/ 101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978" h="144">
                  <a:moveTo>
                    <a:pt x="0" y="96"/>
                  </a:moveTo>
                  <a:lnTo>
                    <a:pt x="378" y="96"/>
                  </a:lnTo>
                  <a:lnTo>
                    <a:pt x="378" y="0"/>
                  </a:lnTo>
                  <a:lnTo>
                    <a:pt x="426" y="144"/>
                  </a:lnTo>
                  <a:lnTo>
                    <a:pt x="426" y="0"/>
                  </a:lnTo>
                  <a:lnTo>
                    <a:pt x="468" y="144"/>
                  </a:lnTo>
                  <a:lnTo>
                    <a:pt x="468" y="0"/>
                  </a:lnTo>
                  <a:lnTo>
                    <a:pt x="508" y="144"/>
                  </a:lnTo>
                  <a:lnTo>
                    <a:pt x="510" y="0"/>
                  </a:lnTo>
                  <a:lnTo>
                    <a:pt x="552" y="144"/>
                  </a:lnTo>
                  <a:lnTo>
                    <a:pt x="552" y="0"/>
                  </a:lnTo>
                  <a:lnTo>
                    <a:pt x="594" y="144"/>
                  </a:lnTo>
                  <a:lnTo>
                    <a:pt x="594" y="6"/>
                  </a:lnTo>
                  <a:lnTo>
                    <a:pt x="625" y="101"/>
                  </a:lnTo>
                  <a:lnTo>
                    <a:pt x="978" y="101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0" name="Freeform 89"/>
            <p:cNvSpPr>
              <a:spLocks/>
            </p:cNvSpPr>
            <p:nvPr/>
          </p:nvSpPr>
          <p:spPr bwMode="auto">
            <a:xfrm>
              <a:off x="3328205" y="4132309"/>
              <a:ext cx="649605" cy="139065"/>
            </a:xfrm>
            <a:custGeom>
              <a:avLst/>
              <a:gdLst>
                <a:gd name="T0" fmla="*/ 0 w 1023"/>
                <a:gd name="T1" fmla="*/ 146 h 219"/>
                <a:gd name="T2" fmla="*/ 419 w 1023"/>
                <a:gd name="T3" fmla="*/ 146 h 219"/>
                <a:gd name="T4" fmla="*/ 419 w 1023"/>
                <a:gd name="T5" fmla="*/ 0 h 219"/>
                <a:gd name="T6" fmla="*/ 472 w 1023"/>
                <a:gd name="T7" fmla="*/ 219 h 219"/>
                <a:gd name="T8" fmla="*/ 472 w 1023"/>
                <a:gd name="T9" fmla="*/ 0 h 219"/>
                <a:gd name="T10" fmla="*/ 518 w 1023"/>
                <a:gd name="T11" fmla="*/ 219 h 219"/>
                <a:gd name="T12" fmla="*/ 518 w 1023"/>
                <a:gd name="T13" fmla="*/ 0 h 219"/>
                <a:gd name="T14" fmla="*/ 563 w 1023"/>
                <a:gd name="T15" fmla="*/ 219 h 219"/>
                <a:gd name="T16" fmla="*/ 565 w 1023"/>
                <a:gd name="T17" fmla="*/ 0 h 219"/>
                <a:gd name="T18" fmla="*/ 611 w 1023"/>
                <a:gd name="T19" fmla="*/ 219 h 219"/>
                <a:gd name="T20" fmla="*/ 611 w 1023"/>
                <a:gd name="T21" fmla="*/ 0 h 219"/>
                <a:gd name="T22" fmla="*/ 658 w 1023"/>
                <a:gd name="T23" fmla="*/ 219 h 219"/>
                <a:gd name="T24" fmla="*/ 658 w 1023"/>
                <a:gd name="T25" fmla="*/ 9 h 219"/>
                <a:gd name="T26" fmla="*/ 692 w 1023"/>
                <a:gd name="T27" fmla="*/ 154 h 219"/>
                <a:gd name="T28" fmla="*/ 1023 w 1023"/>
                <a:gd name="T29" fmla="*/ 150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23" h="219">
                  <a:moveTo>
                    <a:pt x="0" y="146"/>
                  </a:moveTo>
                  <a:lnTo>
                    <a:pt x="419" y="146"/>
                  </a:lnTo>
                  <a:lnTo>
                    <a:pt x="419" y="0"/>
                  </a:lnTo>
                  <a:lnTo>
                    <a:pt x="472" y="219"/>
                  </a:lnTo>
                  <a:lnTo>
                    <a:pt x="472" y="0"/>
                  </a:lnTo>
                  <a:lnTo>
                    <a:pt x="518" y="219"/>
                  </a:lnTo>
                  <a:lnTo>
                    <a:pt x="518" y="0"/>
                  </a:lnTo>
                  <a:lnTo>
                    <a:pt x="563" y="219"/>
                  </a:lnTo>
                  <a:lnTo>
                    <a:pt x="565" y="0"/>
                  </a:lnTo>
                  <a:lnTo>
                    <a:pt x="611" y="219"/>
                  </a:lnTo>
                  <a:lnTo>
                    <a:pt x="611" y="0"/>
                  </a:lnTo>
                  <a:lnTo>
                    <a:pt x="658" y="219"/>
                  </a:lnTo>
                  <a:lnTo>
                    <a:pt x="658" y="9"/>
                  </a:lnTo>
                  <a:lnTo>
                    <a:pt x="692" y="154"/>
                  </a:lnTo>
                  <a:lnTo>
                    <a:pt x="1023" y="15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1" name="Freeform 90"/>
            <p:cNvSpPr>
              <a:spLocks/>
            </p:cNvSpPr>
            <p:nvPr/>
          </p:nvSpPr>
          <p:spPr bwMode="auto">
            <a:xfrm>
              <a:off x="2585255" y="3579224"/>
              <a:ext cx="1388110" cy="139065"/>
            </a:xfrm>
            <a:custGeom>
              <a:avLst/>
              <a:gdLst>
                <a:gd name="T0" fmla="*/ 0 w 978"/>
                <a:gd name="T1" fmla="*/ 96 h 144"/>
                <a:gd name="T2" fmla="*/ 378 w 978"/>
                <a:gd name="T3" fmla="*/ 96 h 144"/>
                <a:gd name="T4" fmla="*/ 378 w 978"/>
                <a:gd name="T5" fmla="*/ 0 h 144"/>
                <a:gd name="T6" fmla="*/ 426 w 978"/>
                <a:gd name="T7" fmla="*/ 144 h 144"/>
                <a:gd name="T8" fmla="*/ 426 w 978"/>
                <a:gd name="T9" fmla="*/ 0 h 144"/>
                <a:gd name="T10" fmla="*/ 468 w 978"/>
                <a:gd name="T11" fmla="*/ 144 h 144"/>
                <a:gd name="T12" fmla="*/ 468 w 978"/>
                <a:gd name="T13" fmla="*/ 0 h 144"/>
                <a:gd name="T14" fmla="*/ 508 w 978"/>
                <a:gd name="T15" fmla="*/ 144 h 144"/>
                <a:gd name="T16" fmla="*/ 510 w 978"/>
                <a:gd name="T17" fmla="*/ 0 h 144"/>
                <a:gd name="T18" fmla="*/ 552 w 978"/>
                <a:gd name="T19" fmla="*/ 144 h 144"/>
                <a:gd name="T20" fmla="*/ 552 w 978"/>
                <a:gd name="T21" fmla="*/ 0 h 144"/>
                <a:gd name="T22" fmla="*/ 594 w 978"/>
                <a:gd name="T23" fmla="*/ 144 h 144"/>
                <a:gd name="T24" fmla="*/ 594 w 978"/>
                <a:gd name="T25" fmla="*/ 6 h 144"/>
                <a:gd name="T26" fmla="*/ 625 w 978"/>
                <a:gd name="T27" fmla="*/ 101 h 144"/>
                <a:gd name="T28" fmla="*/ 978 w 978"/>
                <a:gd name="T29" fmla="*/ 101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978" h="144">
                  <a:moveTo>
                    <a:pt x="0" y="96"/>
                  </a:moveTo>
                  <a:lnTo>
                    <a:pt x="378" y="96"/>
                  </a:lnTo>
                  <a:lnTo>
                    <a:pt x="378" y="0"/>
                  </a:lnTo>
                  <a:lnTo>
                    <a:pt x="426" y="144"/>
                  </a:lnTo>
                  <a:lnTo>
                    <a:pt x="426" y="0"/>
                  </a:lnTo>
                  <a:lnTo>
                    <a:pt x="468" y="144"/>
                  </a:lnTo>
                  <a:lnTo>
                    <a:pt x="468" y="0"/>
                  </a:lnTo>
                  <a:lnTo>
                    <a:pt x="508" y="144"/>
                  </a:lnTo>
                  <a:lnTo>
                    <a:pt x="510" y="0"/>
                  </a:lnTo>
                  <a:lnTo>
                    <a:pt x="552" y="144"/>
                  </a:lnTo>
                  <a:lnTo>
                    <a:pt x="552" y="0"/>
                  </a:lnTo>
                  <a:lnTo>
                    <a:pt x="594" y="144"/>
                  </a:lnTo>
                  <a:lnTo>
                    <a:pt x="594" y="6"/>
                  </a:lnTo>
                  <a:lnTo>
                    <a:pt x="625" y="101"/>
                  </a:lnTo>
                  <a:lnTo>
                    <a:pt x="978" y="101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2" name="Freeform 91"/>
            <p:cNvSpPr>
              <a:spLocks/>
            </p:cNvSpPr>
            <p:nvPr/>
          </p:nvSpPr>
          <p:spPr bwMode="auto">
            <a:xfrm>
              <a:off x="4257210" y="3846559"/>
              <a:ext cx="778510" cy="139065"/>
            </a:xfrm>
            <a:custGeom>
              <a:avLst/>
              <a:gdLst>
                <a:gd name="T0" fmla="*/ 0 w 1023"/>
                <a:gd name="T1" fmla="*/ 146 h 219"/>
                <a:gd name="T2" fmla="*/ 419 w 1023"/>
                <a:gd name="T3" fmla="*/ 146 h 219"/>
                <a:gd name="T4" fmla="*/ 419 w 1023"/>
                <a:gd name="T5" fmla="*/ 0 h 219"/>
                <a:gd name="T6" fmla="*/ 472 w 1023"/>
                <a:gd name="T7" fmla="*/ 219 h 219"/>
                <a:gd name="T8" fmla="*/ 472 w 1023"/>
                <a:gd name="T9" fmla="*/ 0 h 219"/>
                <a:gd name="T10" fmla="*/ 518 w 1023"/>
                <a:gd name="T11" fmla="*/ 219 h 219"/>
                <a:gd name="T12" fmla="*/ 518 w 1023"/>
                <a:gd name="T13" fmla="*/ 0 h 219"/>
                <a:gd name="T14" fmla="*/ 563 w 1023"/>
                <a:gd name="T15" fmla="*/ 219 h 219"/>
                <a:gd name="T16" fmla="*/ 565 w 1023"/>
                <a:gd name="T17" fmla="*/ 0 h 219"/>
                <a:gd name="T18" fmla="*/ 611 w 1023"/>
                <a:gd name="T19" fmla="*/ 219 h 219"/>
                <a:gd name="T20" fmla="*/ 611 w 1023"/>
                <a:gd name="T21" fmla="*/ 0 h 219"/>
                <a:gd name="T22" fmla="*/ 658 w 1023"/>
                <a:gd name="T23" fmla="*/ 219 h 219"/>
                <a:gd name="T24" fmla="*/ 658 w 1023"/>
                <a:gd name="T25" fmla="*/ 9 h 219"/>
                <a:gd name="T26" fmla="*/ 692 w 1023"/>
                <a:gd name="T27" fmla="*/ 154 h 219"/>
                <a:gd name="T28" fmla="*/ 1023 w 1023"/>
                <a:gd name="T29" fmla="*/ 150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23" h="219">
                  <a:moveTo>
                    <a:pt x="0" y="146"/>
                  </a:moveTo>
                  <a:lnTo>
                    <a:pt x="419" y="146"/>
                  </a:lnTo>
                  <a:lnTo>
                    <a:pt x="419" y="0"/>
                  </a:lnTo>
                  <a:lnTo>
                    <a:pt x="472" y="219"/>
                  </a:lnTo>
                  <a:lnTo>
                    <a:pt x="472" y="0"/>
                  </a:lnTo>
                  <a:lnTo>
                    <a:pt x="518" y="219"/>
                  </a:lnTo>
                  <a:lnTo>
                    <a:pt x="518" y="0"/>
                  </a:lnTo>
                  <a:lnTo>
                    <a:pt x="563" y="219"/>
                  </a:lnTo>
                  <a:lnTo>
                    <a:pt x="565" y="0"/>
                  </a:lnTo>
                  <a:lnTo>
                    <a:pt x="611" y="219"/>
                  </a:lnTo>
                  <a:lnTo>
                    <a:pt x="611" y="0"/>
                  </a:lnTo>
                  <a:lnTo>
                    <a:pt x="658" y="219"/>
                  </a:lnTo>
                  <a:lnTo>
                    <a:pt x="658" y="9"/>
                  </a:lnTo>
                  <a:lnTo>
                    <a:pt x="692" y="154"/>
                  </a:lnTo>
                  <a:lnTo>
                    <a:pt x="1023" y="15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cxnSp>
          <p:nvCxnSpPr>
            <p:cNvPr id="93" name="Line 1582"/>
            <p:cNvCxnSpPr/>
            <p:nvPr/>
          </p:nvCxnSpPr>
          <p:spPr bwMode="auto">
            <a:xfrm>
              <a:off x="3330110" y="4532359"/>
              <a:ext cx="33845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med" len="lg"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4" name="Text Box 1583"/>
            <p:cNvSpPr txBox="1">
              <a:spLocks noChangeArrowheads="1"/>
            </p:cNvSpPr>
            <p:nvPr/>
          </p:nvSpPr>
          <p:spPr bwMode="auto">
            <a:xfrm>
              <a:off x="3458702" y="4354873"/>
              <a:ext cx="142875" cy="182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</a:t>
              </a:r>
              <a:r>
                <a:rPr lang="en-US" sz="1100" i="1" baseline="-25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3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5" name="Text Box 1584"/>
            <p:cNvSpPr txBox="1">
              <a:spLocks noChangeArrowheads="1"/>
            </p:cNvSpPr>
            <p:nvPr/>
          </p:nvSpPr>
          <p:spPr bwMode="auto">
            <a:xfrm>
              <a:off x="1904535" y="3448414"/>
              <a:ext cx="228600" cy="182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96" name="Text Box 1585"/>
            <p:cNvSpPr txBox="1">
              <a:spLocks noChangeArrowheads="1"/>
            </p:cNvSpPr>
            <p:nvPr/>
          </p:nvSpPr>
          <p:spPr bwMode="auto">
            <a:xfrm>
              <a:off x="3180250" y="3414124"/>
              <a:ext cx="228600" cy="182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97" name="Text Box 1586"/>
            <p:cNvSpPr txBox="1">
              <a:spLocks noChangeArrowheads="1"/>
            </p:cNvSpPr>
            <p:nvPr/>
          </p:nvSpPr>
          <p:spPr bwMode="auto">
            <a:xfrm>
              <a:off x="2728765" y="3765279"/>
              <a:ext cx="228600" cy="182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98" name="Text Box 1587"/>
            <p:cNvSpPr txBox="1">
              <a:spLocks noChangeArrowheads="1"/>
            </p:cNvSpPr>
            <p:nvPr/>
          </p:nvSpPr>
          <p:spPr bwMode="auto">
            <a:xfrm>
              <a:off x="2276010" y="4397739"/>
              <a:ext cx="228600" cy="182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99" name="Text Box 1588"/>
            <p:cNvSpPr txBox="1">
              <a:spLocks noChangeArrowheads="1"/>
            </p:cNvSpPr>
            <p:nvPr/>
          </p:nvSpPr>
          <p:spPr bwMode="auto">
            <a:xfrm>
              <a:off x="3557440" y="3986259"/>
              <a:ext cx="228600" cy="182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5</a:t>
              </a:r>
            </a:p>
          </p:txBody>
        </p:sp>
        <p:sp>
          <p:nvSpPr>
            <p:cNvPr id="100" name="Text Box 1589"/>
            <p:cNvSpPr txBox="1">
              <a:spLocks noChangeArrowheads="1"/>
            </p:cNvSpPr>
            <p:nvPr/>
          </p:nvSpPr>
          <p:spPr bwMode="auto">
            <a:xfrm>
              <a:off x="4556930" y="3689714"/>
              <a:ext cx="228600" cy="182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6</a:t>
              </a:r>
            </a:p>
          </p:txBody>
        </p:sp>
        <p:cxnSp>
          <p:nvCxnSpPr>
            <p:cNvPr id="117" name="Straight Connector 116"/>
            <p:cNvCxnSpPr/>
            <p:nvPr/>
          </p:nvCxnSpPr>
          <p:spPr>
            <a:xfrm>
              <a:off x="1655942" y="3342369"/>
              <a:ext cx="0" cy="132969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>
              <a:off x="5019181" y="3342369"/>
              <a:ext cx="0" cy="132969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Arrow Connector 181"/>
            <p:cNvCxnSpPr/>
            <p:nvPr/>
          </p:nvCxnSpPr>
          <p:spPr>
            <a:xfrm>
              <a:off x="2580798" y="3454383"/>
              <a:ext cx="221531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3" name="TextBox 182"/>
            <p:cNvSpPr txBox="1"/>
            <p:nvPr/>
          </p:nvSpPr>
          <p:spPr>
            <a:xfrm>
              <a:off x="2824834" y="3349187"/>
              <a:ext cx="117020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u</a:t>
              </a:r>
              <a:r>
                <a:rPr lang="en-US" sz="1100" baseline="-2500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  <p:cxnSp>
          <p:nvCxnSpPr>
            <p:cNvPr id="184" name="Straight Arrow Connector 183"/>
            <p:cNvCxnSpPr/>
            <p:nvPr/>
          </p:nvCxnSpPr>
          <p:spPr>
            <a:xfrm>
              <a:off x="4246494" y="3451459"/>
              <a:ext cx="221531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5" name="TextBox 184"/>
            <p:cNvSpPr txBox="1"/>
            <p:nvPr/>
          </p:nvSpPr>
          <p:spPr>
            <a:xfrm>
              <a:off x="4490530" y="3346263"/>
              <a:ext cx="117020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u</a:t>
              </a:r>
              <a:r>
                <a:rPr lang="en-US" sz="1100" baseline="-25000"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</a:p>
          </p:txBody>
        </p:sp>
        <p:cxnSp>
          <p:nvCxnSpPr>
            <p:cNvPr id="186" name="Straight Arrow Connector 185"/>
            <p:cNvCxnSpPr/>
            <p:nvPr/>
          </p:nvCxnSpPr>
          <p:spPr>
            <a:xfrm>
              <a:off x="3334639" y="3944631"/>
              <a:ext cx="221531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7" name="TextBox 186"/>
            <p:cNvSpPr txBox="1"/>
            <p:nvPr/>
          </p:nvSpPr>
          <p:spPr>
            <a:xfrm>
              <a:off x="3578675" y="3839435"/>
              <a:ext cx="117020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u</a:t>
              </a:r>
              <a:r>
                <a:rPr lang="en-US" sz="1100" baseline="-2500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188" name="Oval 187"/>
            <p:cNvSpPr>
              <a:spLocks noChangeAspect="1" noChangeArrowheads="1"/>
            </p:cNvSpPr>
            <p:nvPr/>
          </p:nvSpPr>
          <p:spPr bwMode="auto">
            <a:xfrm>
              <a:off x="1461129" y="3942760"/>
              <a:ext cx="185420" cy="18655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 anchorCtr="0"/>
            <a:lstStyle/>
            <a:p>
              <a:pPr algn="ctr"/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189" name="Oval 188"/>
            <p:cNvSpPr>
              <a:spLocks noChangeAspect="1" noChangeArrowheads="1"/>
            </p:cNvSpPr>
            <p:nvPr/>
          </p:nvSpPr>
          <p:spPr bwMode="auto">
            <a:xfrm>
              <a:off x="2370252" y="3594596"/>
              <a:ext cx="185420" cy="18655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 anchorCtr="0"/>
            <a:lstStyle/>
            <a:p>
              <a:pPr algn="ctr"/>
              <a:r>
                <a:rPr 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0" name="Oval 189"/>
            <p:cNvSpPr>
              <a:spLocks noChangeAspect="1" noChangeArrowheads="1"/>
            </p:cNvSpPr>
            <p:nvPr/>
          </p:nvSpPr>
          <p:spPr bwMode="auto">
            <a:xfrm>
              <a:off x="3109130" y="4166506"/>
              <a:ext cx="185420" cy="18655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 anchorCtr="0"/>
            <a:lstStyle/>
            <a:p>
              <a:pPr algn="ctr"/>
              <a:r>
                <a:rPr 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1" name="Oval 190"/>
            <p:cNvSpPr>
              <a:spLocks noChangeAspect="1" noChangeArrowheads="1"/>
            </p:cNvSpPr>
            <p:nvPr/>
          </p:nvSpPr>
          <p:spPr bwMode="auto">
            <a:xfrm>
              <a:off x="4011459" y="3869961"/>
              <a:ext cx="185420" cy="18655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 anchorCtr="0"/>
            <a:lstStyle/>
            <a:p>
              <a:pPr algn="ctr"/>
              <a:r>
                <a:rPr 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2" name="Oval 191"/>
            <p:cNvSpPr>
              <a:spLocks noChangeAspect="1" noChangeArrowheads="1"/>
            </p:cNvSpPr>
            <p:nvPr/>
          </p:nvSpPr>
          <p:spPr bwMode="auto">
            <a:xfrm>
              <a:off x="5062531" y="3849636"/>
              <a:ext cx="185420" cy="18655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 anchorCtr="0"/>
            <a:lstStyle/>
            <a:p>
              <a:pPr algn="ctr"/>
              <a:r>
                <a:rPr 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1685950" y="6818487"/>
            <a:ext cx="2792095" cy="1191895"/>
            <a:chOff x="1506665" y="5110066"/>
            <a:chExt cx="2792095" cy="1191895"/>
          </a:xfrm>
        </p:grpSpPr>
        <p:sp>
          <p:nvSpPr>
            <p:cNvPr id="122" name="Rectangle 121" descr="Dark upward diagonal"/>
            <p:cNvSpPr>
              <a:spLocks noChangeArrowheads="1"/>
            </p:cNvSpPr>
            <p:nvPr/>
          </p:nvSpPr>
          <p:spPr bwMode="auto">
            <a:xfrm>
              <a:off x="4060635" y="5110066"/>
              <a:ext cx="238125" cy="1029335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23" name="Rectangle 122" descr="Dark upward diagonal"/>
            <p:cNvSpPr>
              <a:spLocks noChangeArrowheads="1"/>
            </p:cNvSpPr>
            <p:nvPr/>
          </p:nvSpPr>
          <p:spPr bwMode="auto">
            <a:xfrm>
              <a:off x="1506665" y="5110066"/>
              <a:ext cx="238125" cy="1029335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24" name="Freeform 123"/>
            <p:cNvSpPr>
              <a:spLocks/>
            </p:cNvSpPr>
            <p:nvPr/>
          </p:nvSpPr>
          <p:spPr bwMode="auto">
            <a:xfrm>
              <a:off x="1739710" y="5314536"/>
              <a:ext cx="687705" cy="139065"/>
            </a:xfrm>
            <a:custGeom>
              <a:avLst/>
              <a:gdLst>
                <a:gd name="T0" fmla="*/ 0 w 978"/>
                <a:gd name="T1" fmla="*/ 96 h 144"/>
                <a:gd name="T2" fmla="*/ 378 w 978"/>
                <a:gd name="T3" fmla="*/ 96 h 144"/>
                <a:gd name="T4" fmla="*/ 378 w 978"/>
                <a:gd name="T5" fmla="*/ 0 h 144"/>
                <a:gd name="T6" fmla="*/ 426 w 978"/>
                <a:gd name="T7" fmla="*/ 144 h 144"/>
                <a:gd name="T8" fmla="*/ 426 w 978"/>
                <a:gd name="T9" fmla="*/ 0 h 144"/>
                <a:gd name="T10" fmla="*/ 468 w 978"/>
                <a:gd name="T11" fmla="*/ 144 h 144"/>
                <a:gd name="T12" fmla="*/ 468 w 978"/>
                <a:gd name="T13" fmla="*/ 0 h 144"/>
                <a:gd name="T14" fmla="*/ 508 w 978"/>
                <a:gd name="T15" fmla="*/ 144 h 144"/>
                <a:gd name="T16" fmla="*/ 510 w 978"/>
                <a:gd name="T17" fmla="*/ 0 h 144"/>
                <a:gd name="T18" fmla="*/ 552 w 978"/>
                <a:gd name="T19" fmla="*/ 144 h 144"/>
                <a:gd name="T20" fmla="*/ 552 w 978"/>
                <a:gd name="T21" fmla="*/ 0 h 144"/>
                <a:gd name="T22" fmla="*/ 594 w 978"/>
                <a:gd name="T23" fmla="*/ 144 h 144"/>
                <a:gd name="T24" fmla="*/ 594 w 978"/>
                <a:gd name="T25" fmla="*/ 6 h 144"/>
                <a:gd name="T26" fmla="*/ 625 w 978"/>
                <a:gd name="T27" fmla="*/ 101 h 144"/>
                <a:gd name="T28" fmla="*/ 978 w 978"/>
                <a:gd name="T29" fmla="*/ 101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978" h="144">
                  <a:moveTo>
                    <a:pt x="0" y="96"/>
                  </a:moveTo>
                  <a:lnTo>
                    <a:pt x="378" y="96"/>
                  </a:lnTo>
                  <a:lnTo>
                    <a:pt x="378" y="0"/>
                  </a:lnTo>
                  <a:lnTo>
                    <a:pt x="426" y="144"/>
                  </a:lnTo>
                  <a:lnTo>
                    <a:pt x="426" y="0"/>
                  </a:lnTo>
                  <a:lnTo>
                    <a:pt x="468" y="144"/>
                  </a:lnTo>
                  <a:lnTo>
                    <a:pt x="468" y="0"/>
                  </a:lnTo>
                  <a:lnTo>
                    <a:pt x="508" y="144"/>
                  </a:lnTo>
                  <a:lnTo>
                    <a:pt x="510" y="0"/>
                  </a:lnTo>
                  <a:lnTo>
                    <a:pt x="552" y="144"/>
                  </a:lnTo>
                  <a:lnTo>
                    <a:pt x="552" y="0"/>
                  </a:lnTo>
                  <a:lnTo>
                    <a:pt x="594" y="144"/>
                  </a:lnTo>
                  <a:lnTo>
                    <a:pt x="594" y="6"/>
                  </a:lnTo>
                  <a:lnTo>
                    <a:pt x="625" y="101"/>
                  </a:lnTo>
                  <a:lnTo>
                    <a:pt x="978" y="101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25" name="Rectangle 124"/>
            <p:cNvSpPr>
              <a:spLocks noChangeArrowheads="1"/>
            </p:cNvSpPr>
            <p:nvPr/>
          </p:nvSpPr>
          <p:spPr bwMode="auto">
            <a:xfrm>
              <a:off x="2428685" y="5110066"/>
              <a:ext cx="243205" cy="623570"/>
            </a:xfrm>
            <a:prstGeom prst="rect">
              <a:avLst/>
            </a:prstGeom>
            <a:solidFill>
              <a:srgbClr val="C0C0C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26" name="Rectangle 125"/>
            <p:cNvSpPr>
              <a:spLocks noChangeArrowheads="1"/>
            </p:cNvSpPr>
            <p:nvPr/>
          </p:nvSpPr>
          <p:spPr bwMode="auto">
            <a:xfrm>
              <a:off x="3162110" y="5484081"/>
              <a:ext cx="252730" cy="590550"/>
            </a:xfrm>
            <a:prstGeom prst="rect">
              <a:avLst/>
            </a:prstGeom>
            <a:solidFill>
              <a:srgbClr val="C0C0C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27" name="Freeform 126"/>
            <p:cNvSpPr>
              <a:spLocks/>
            </p:cNvSpPr>
            <p:nvPr/>
          </p:nvSpPr>
          <p:spPr bwMode="auto">
            <a:xfrm>
              <a:off x="2669985" y="5521546"/>
              <a:ext cx="485775" cy="139065"/>
            </a:xfrm>
            <a:custGeom>
              <a:avLst/>
              <a:gdLst>
                <a:gd name="T0" fmla="*/ 0 w 765"/>
                <a:gd name="T1" fmla="*/ 142 h 219"/>
                <a:gd name="T2" fmla="*/ 267 w 765"/>
                <a:gd name="T3" fmla="*/ 146 h 219"/>
                <a:gd name="T4" fmla="*/ 267 w 765"/>
                <a:gd name="T5" fmla="*/ 0 h 219"/>
                <a:gd name="T6" fmla="*/ 320 w 765"/>
                <a:gd name="T7" fmla="*/ 219 h 219"/>
                <a:gd name="T8" fmla="*/ 320 w 765"/>
                <a:gd name="T9" fmla="*/ 0 h 219"/>
                <a:gd name="T10" fmla="*/ 366 w 765"/>
                <a:gd name="T11" fmla="*/ 219 h 219"/>
                <a:gd name="T12" fmla="*/ 366 w 765"/>
                <a:gd name="T13" fmla="*/ 0 h 219"/>
                <a:gd name="T14" fmla="*/ 411 w 765"/>
                <a:gd name="T15" fmla="*/ 219 h 219"/>
                <a:gd name="T16" fmla="*/ 413 w 765"/>
                <a:gd name="T17" fmla="*/ 0 h 219"/>
                <a:gd name="T18" fmla="*/ 459 w 765"/>
                <a:gd name="T19" fmla="*/ 219 h 219"/>
                <a:gd name="T20" fmla="*/ 459 w 765"/>
                <a:gd name="T21" fmla="*/ 0 h 219"/>
                <a:gd name="T22" fmla="*/ 506 w 765"/>
                <a:gd name="T23" fmla="*/ 219 h 219"/>
                <a:gd name="T24" fmla="*/ 506 w 765"/>
                <a:gd name="T25" fmla="*/ 9 h 219"/>
                <a:gd name="T26" fmla="*/ 540 w 765"/>
                <a:gd name="T27" fmla="*/ 154 h 219"/>
                <a:gd name="T28" fmla="*/ 765 w 765"/>
                <a:gd name="T29" fmla="*/ 15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65" h="219">
                  <a:moveTo>
                    <a:pt x="0" y="142"/>
                  </a:moveTo>
                  <a:lnTo>
                    <a:pt x="267" y="146"/>
                  </a:lnTo>
                  <a:lnTo>
                    <a:pt x="267" y="0"/>
                  </a:lnTo>
                  <a:lnTo>
                    <a:pt x="320" y="219"/>
                  </a:lnTo>
                  <a:lnTo>
                    <a:pt x="320" y="0"/>
                  </a:lnTo>
                  <a:lnTo>
                    <a:pt x="366" y="219"/>
                  </a:lnTo>
                  <a:lnTo>
                    <a:pt x="366" y="0"/>
                  </a:lnTo>
                  <a:lnTo>
                    <a:pt x="411" y="219"/>
                  </a:lnTo>
                  <a:lnTo>
                    <a:pt x="413" y="0"/>
                  </a:lnTo>
                  <a:lnTo>
                    <a:pt x="459" y="219"/>
                  </a:lnTo>
                  <a:lnTo>
                    <a:pt x="459" y="0"/>
                  </a:lnTo>
                  <a:lnTo>
                    <a:pt x="506" y="219"/>
                  </a:lnTo>
                  <a:lnTo>
                    <a:pt x="506" y="9"/>
                  </a:lnTo>
                  <a:lnTo>
                    <a:pt x="540" y="154"/>
                  </a:lnTo>
                  <a:lnTo>
                    <a:pt x="765" y="157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28" name="Freeform 127"/>
            <p:cNvSpPr>
              <a:spLocks/>
            </p:cNvSpPr>
            <p:nvPr/>
          </p:nvSpPr>
          <p:spPr bwMode="auto">
            <a:xfrm>
              <a:off x="1749235" y="5861271"/>
              <a:ext cx="1407160" cy="139065"/>
            </a:xfrm>
            <a:custGeom>
              <a:avLst/>
              <a:gdLst>
                <a:gd name="T0" fmla="*/ 0 w 978"/>
                <a:gd name="T1" fmla="*/ 96 h 144"/>
                <a:gd name="T2" fmla="*/ 378 w 978"/>
                <a:gd name="T3" fmla="*/ 96 h 144"/>
                <a:gd name="T4" fmla="*/ 378 w 978"/>
                <a:gd name="T5" fmla="*/ 0 h 144"/>
                <a:gd name="T6" fmla="*/ 426 w 978"/>
                <a:gd name="T7" fmla="*/ 144 h 144"/>
                <a:gd name="T8" fmla="*/ 426 w 978"/>
                <a:gd name="T9" fmla="*/ 0 h 144"/>
                <a:gd name="T10" fmla="*/ 468 w 978"/>
                <a:gd name="T11" fmla="*/ 144 h 144"/>
                <a:gd name="T12" fmla="*/ 468 w 978"/>
                <a:gd name="T13" fmla="*/ 0 h 144"/>
                <a:gd name="T14" fmla="*/ 508 w 978"/>
                <a:gd name="T15" fmla="*/ 144 h 144"/>
                <a:gd name="T16" fmla="*/ 510 w 978"/>
                <a:gd name="T17" fmla="*/ 0 h 144"/>
                <a:gd name="T18" fmla="*/ 552 w 978"/>
                <a:gd name="T19" fmla="*/ 144 h 144"/>
                <a:gd name="T20" fmla="*/ 552 w 978"/>
                <a:gd name="T21" fmla="*/ 0 h 144"/>
                <a:gd name="T22" fmla="*/ 594 w 978"/>
                <a:gd name="T23" fmla="*/ 144 h 144"/>
                <a:gd name="T24" fmla="*/ 594 w 978"/>
                <a:gd name="T25" fmla="*/ 6 h 144"/>
                <a:gd name="T26" fmla="*/ 625 w 978"/>
                <a:gd name="T27" fmla="*/ 101 h 144"/>
                <a:gd name="T28" fmla="*/ 978 w 978"/>
                <a:gd name="T29" fmla="*/ 101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978" h="144">
                  <a:moveTo>
                    <a:pt x="0" y="96"/>
                  </a:moveTo>
                  <a:lnTo>
                    <a:pt x="378" y="96"/>
                  </a:lnTo>
                  <a:lnTo>
                    <a:pt x="378" y="0"/>
                  </a:lnTo>
                  <a:lnTo>
                    <a:pt x="426" y="144"/>
                  </a:lnTo>
                  <a:lnTo>
                    <a:pt x="426" y="0"/>
                  </a:lnTo>
                  <a:lnTo>
                    <a:pt x="468" y="144"/>
                  </a:lnTo>
                  <a:lnTo>
                    <a:pt x="468" y="0"/>
                  </a:lnTo>
                  <a:lnTo>
                    <a:pt x="508" y="144"/>
                  </a:lnTo>
                  <a:lnTo>
                    <a:pt x="510" y="0"/>
                  </a:lnTo>
                  <a:lnTo>
                    <a:pt x="552" y="144"/>
                  </a:lnTo>
                  <a:lnTo>
                    <a:pt x="552" y="0"/>
                  </a:lnTo>
                  <a:lnTo>
                    <a:pt x="594" y="144"/>
                  </a:lnTo>
                  <a:lnTo>
                    <a:pt x="594" y="6"/>
                  </a:lnTo>
                  <a:lnTo>
                    <a:pt x="625" y="101"/>
                  </a:lnTo>
                  <a:lnTo>
                    <a:pt x="978" y="101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29" name="Freeform 128"/>
            <p:cNvSpPr>
              <a:spLocks/>
            </p:cNvSpPr>
            <p:nvPr/>
          </p:nvSpPr>
          <p:spPr bwMode="auto">
            <a:xfrm>
              <a:off x="3411030" y="5687281"/>
              <a:ext cx="649605" cy="139065"/>
            </a:xfrm>
            <a:custGeom>
              <a:avLst/>
              <a:gdLst>
                <a:gd name="T0" fmla="*/ 0 w 1023"/>
                <a:gd name="T1" fmla="*/ 146 h 219"/>
                <a:gd name="T2" fmla="*/ 419 w 1023"/>
                <a:gd name="T3" fmla="*/ 146 h 219"/>
                <a:gd name="T4" fmla="*/ 419 w 1023"/>
                <a:gd name="T5" fmla="*/ 0 h 219"/>
                <a:gd name="T6" fmla="*/ 472 w 1023"/>
                <a:gd name="T7" fmla="*/ 219 h 219"/>
                <a:gd name="T8" fmla="*/ 472 w 1023"/>
                <a:gd name="T9" fmla="*/ 0 h 219"/>
                <a:gd name="T10" fmla="*/ 518 w 1023"/>
                <a:gd name="T11" fmla="*/ 219 h 219"/>
                <a:gd name="T12" fmla="*/ 518 w 1023"/>
                <a:gd name="T13" fmla="*/ 0 h 219"/>
                <a:gd name="T14" fmla="*/ 563 w 1023"/>
                <a:gd name="T15" fmla="*/ 219 h 219"/>
                <a:gd name="T16" fmla="*/ 565 w 1023"/>
                <a:gd name="T17" fmla="*/ 0 h 219"/>
                <a:gd name="T18" fmla="*/ 611 w 1023"/>
                <a:gd name="T19" fmla="*/ 219 h 219"/>
                <a:gd name="T20" fmla="*/ 611 w 1023"/>
                <a:gd name="T21" fmla="*/ 0 h 219"/>
                <a:gd name="T22" fmla="*/ 658 w 1023"/>
                <a:gd name="T23" fmla="*/ 219 h 219"/>
                <a:gd name="T24" fmla="*/ 658 w 1023"/>
                <a:gd name="T25" fmla="*/ 9 h 219"/>
                <a:gd name="T26" fmla="*/ 692 w 1023"/>
                <a:gd name="T27" fmla="*/ 154 h 219"/>
                <a:gd name="T28" fmla="*/ 1023 w 1023"/>
                <a:gd name="T29" fmla="*/ 150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23" h="219">
                  <a:moveTo>
                    <a:pt x="0" y="146"/>
                  </a:moveTo>
                  <a:lnTo>
                    <a:pt x="419" y="146"/>
                  </a:lnTo>
                  <a:lnTo>
                    <a:pt x="419" y="0"/>
                  </a:lnTo>
                  <a:lnTo>
                    <a:pt x="472" y="219"/>
                  </a:lnTo>
                  <a:lnTo>
                    <a:pt x="472" y="0"/>
                  </a:lnTo>
                  <a:lnTo>
                    <a:pt x="518" y="219"/>
                  </a:lnTo>
                  <a:lnTo>
                    <a:pt x="518" y="0"/>
                  </a:lnTo>
                  <a:lnTo>
                    <a:pt x="563" y="219"/>
                  </a:lnTo>
                  <a:lnTo>
                    <a:pt x="565" y="0"/>
                  </a:lnTo>
                  <a:lnTo>
                    <a:pt x="611" y="219"/>
                  </a:lnTo>
                  <a:lnTo>
                    <a:pt x="611" y="0"/>
                  </a:lnTo>
                  <a:lnTo>
                    <a:pt x="658" y="219"/>
                  </a:lnTo>
                  <a:lnTo>
                    <a:pt x="658" y="9"/>
                  </a:lnTo>
                  <a:lnTo>
                    <a:pt x="692" y="154"/>
                  </a:lnTo>
                  <a:lnTo>
                    <a:pt x="1023" y="15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cxnSp>
          <p:nvCxnSpPr>
            <p:cNvPr id="130" name="Line 1549"/>
            <p:cNvCxnSpPr/>
            <p:nvPr/>
          </p:nvCxnSpPr>
          <p:spPr bwMode="auto">
            <a:xfrm flipH="1">
              <a:off x="3412935" y="5540596"/>
              <a:ext cx="33845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1" name="Text Box 1550"/>
            <p:cNvSpPr txBox="1">
              <a:spLocks noChangeArrowheads="1"/>
            </p:cNvSpPr>
            <p:nvPr/>
          </p:nvSpPr>
          <p:spPr bwMode="auto">
            <a:xfrm>
              <a:off x="3548825" y="5346286"/>
              <a:ext cx="228600" cy="182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</a:t>
              </a:r>
              <a:r>
                <a:rPr lang="en-US" sz="1100" baseline="-25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  <a:endParaRPr lang="en-US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2" name="Text Box 1551"/>
            <p:cNvSpPr txBox="1">
              <a:spLocks noChangeArrowheads="1"/>
            </p:cNvSpPr>
            <p:nvPr/>
          </p:nvSpPr>
          <p:spPr bwMode="auto">
            <a:xfrm>
              <a:off x="2811590" y="5365971"/>
              <a:ext cx="228600" cy="182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133" name="Text Box 1552"/>
            <p:cNvSpPr txBox="1">
              <a:spLocks noChangeArrowheads="1"/>
            </p:cNvSpPr>
            <p:nvPr/>
          </p:nvSpPr>
          <p:spPr bwMode="auto">
            <a:xfrm>
              <a:off x="2358835" y="5998431"/>
              <a:ext cx="228600" cy="182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134" name="Text Box 1553"/>
            <p:cNvSpPr txBox="1">
              <a:spLocks noChangeArrowheads="1"/>
            </p:cNvSpPr>
            <p:nvPr/>
          </p:nvSpPr>
          <p:spPr bwMode="auto">
            <a:xfrm>
              <a:off x="3656140" y="5813011"/>
              <a:ext cx="228600" cy="182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139" name="Text Box 1566"/>
            <p:cNvSpPr txBox="1">
              <a:spLocks noChangeArrowheads="1"/>
            </p:cNvSpPr>
            <p:nvPr/>
          </p:nvSpPr>
          <p:spPr bwMode="auto">
            <a:xfrm>
              <a:off x="1977200" y="5160231"/>
              <a:ext cx="228600" cy="182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</a:p>
          </p:txBody>
        </p:sp>
        <p:cxnSp>
          <p:nvCxnSpPr>
            <p:cNvPr id="140" name="Line 1567"/>
            <p:cNvCxnSpPr/>
            <p:nvPr/>
          </p:nvCxnSpPr>
          <p:spPr bwMode="auto">
            <a:xfrm>
              <a:off x="1738440" y="6216871"/>
              <a:ext cx="32131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1" name="Text Box 1568"/>
            <p:cNvSpPr txBox="1">
              <a:spLocks noChangeArrowheads="1"/>
            </p:cNvSpPr>
            <p:nvPr/>
          </p:nvSpPr>
          <p:spPr bwMode="auto">
            <a:xfrm>
              <a:off x="1798130" y="6046056"/>
              <a:ext cx="228600" cy="182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x</a:t>
              </a:r>
            </a:p>
          </p:txBody>
        </p:sp>
        <p:cxnSp>
          <p:nvCxnSpPr>
            <p:cNvPr id="142" name="Line 1569"/>
            <p:cNvCxnSpPr/>
            <p:nvPr/>
          </p:nvCxnSpPr>
          <p:spPr bwMode="auto">
            <a:xfrm>
              <a:off x="1738440" y="5111336"/>
              <a:ext cx="0" cy="11906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2" name="Straight Connector 151"/>
            <p:cNvCxnSpPr/>
            <p:nvPr/>
          </p:nvCxnSpPr>
          <p:spPr>
            <a:xfrm>
              <a:off x="4060635" y="5110066"/>
              <a:ext cx="0" cy="102743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3" name="Oval 192"/>
            <p:cNvSpPr>
              <a:spLocks noChangeAspect="1" noChangeArrowheads="1"/>
            </p:cNvSpPr>
            <p:nvPr/>
          </p:nvSpPr>
          <p:spPr bwMode="auto">
            <a:xfrm>
              <a:off x="3195765" y="5687957"/>
              <a:ext cx="185420" cy="18655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 anchorCtr="0"/>
            <a:lstStyle/>
            <a:p>
              <a:pPr algn="ctr"/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194" name="Oval 193"/>
            <p:cNvSpPr>
              <a:spLocks noChangeAspect="1" noChangeArrowheads="1"/>
            </p:cNvSpPr>
            <p:nvPr/>
          </p:nvSpPr>
          <p:spPr bwMode="auto">
            <a:xfrm>
              <a:off x="4086492" y="5500723"/>
              <a:ext cx="185420" cy="18655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 anchorCtr="0"/>
            <a:lstStyle/>
            <a:p>
              <a:pPr algn="ctr"/>
              <a:r>
                <a:rPr 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5" name="Oval 194"/>
            <p:cNvSpPr>
              <a:spLocks noChangeAspect="1" noChangeArrowheads="1"/>
            </p:cNvSpPr>
            <p:nvPr/>
          </p:nvSpPr>
          <p:spPr bwMode="auto">
            <a:xfrm>
              <a:off x="2455079" y="5314536"/>
              <a:ext cx="185420" cy="18655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 anchorCtr="0"/>
            <a:lstStyle/>
            <a:p>
              <a:pPr algn="ctr"/>
              <a:r>
                <a:rPr 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6" name="Oval 195"/>
            <p:cNvSpPr>
              <a:spLocks noChangeAspect="1" noChangeArrowheads="1"/>
            </p:cNvSpPr>
            <p:nvPr/>
          </p:nvSpPr>
          <p:spPr bwMode="auto">
            <a:xfrm>
              <a:off x="1523810" y="5548897"/>
              <a:ext cx="185420" cy="18655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 anchorCtr="0"/>
            <a:lstStyle/>
            <a:p>
              <a:pPr algn="ctr"/>
              <a:r>
                <a:rPr lang="en-US" sz="1100"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97" name="Straight Arrow Connector 196"/>
            <p:cNvCxnSpPr/>
            <p:nvPr/>
          </p:nvCxnSpPr>
          <p:spPr>
            <a:xfrm>
              <a:off x="2664588" y="5258755"/>
              <a:ext cx="221531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8" name="TextBox 197"/>
            <p:cNvSpPr txBox="1"/>
            <p:nvPr/>
          </p:nvSpPr>
          <p:spPr>
            <a:xfrm>
              <a:off x="2903861" y="5153559"/>
              <a:ext cx="117020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u</a:t>
              </a:r>
              <a:r>
                <a:rPr lang="en-US" sz="1100" baseline="-2500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  <p:cxnSp>
          <p:nvCxnSpPr>
            <p:cNvPr id="199" name="Straight Arrow Connector 198"/>
            <p:cNvCxnSpPr/>
            <p:nvPr/>
          </p:nvCxnSpPr>
          <p:spPr>
            <a:xfrm>
              <a:off x="3405658" y="5995891"/>
              <a:ext cx="221531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0" name="TextBox 199"/>
            <p:cNvSpPr txBox="1"/>
            <p:nvPr/>
          </p:nvSpPr>
          <p:spPr>
            <a:xfrm>
              <a:off x="3649694" y="5890695"/>
              <a:ext cx="117020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u</a:t>
              </a:r>
              <a:r>
                <a:rPr lang="en-US" sz="1100" baseline="-2500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</p:grpSp>
      <p:grpSp>
        <p:nvGrpSpPr>
          <p:cNvPr id="237" name="Group 236">
            <a:extLst>
              <a:ext uri="{FF2B5EF4-FFF2-40B4-BE49-F238E27FC236}">
                <a16:creationId xmlns:a16="http://schemas.microsoft.com/office/drawing/2014/main" id="{3B8C814E-5EF0-426C-9285-94F1C5EF6DEF}"/>
              </a:ext>
            </a:extLst>
          </p:cNvPr>
          <p:cNvGrpSpPr/>
          <p:nvPr/>
        </p:nvGrpSpPr>
        <p:grpSpPr>
          <a:xfrm>
            <a:off x="1741472" y="400949"/>
            <a:ext cx="3746248" cy="650242"/>
            <a:chOff x="1741472" y="400949"/>
            <a:chExt cx="3746248" cy="650242"/>
          </a:xfrm>
        </p:grpSpPr>
        <p:sp>
          <p:nvSpPr>
            <p:cNvPr id="138" name="Rectangle 137">
              <a:extLst>
                <a:ext uri="{FF2B5EF4-FFF2-40B4-BE49-F238E27FC236}">
                  <a16:creationId xmlns:a16="http://schemas.microsoft.com/office/drawing/2014/main" id="{7AC1C594-4EBF-46F9-942C-900F3F4097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7725" y="741944"/>
              <a:ext cx="3388970" cy="90805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1B3B5AC2-97AF-4E98-8278-E5B5FFAAB660}"/>
                </a:ext>
              </a:extLst>
            </p:cNvPr>
            <p:cNvGrpSpPr/>
            <p:nvPr/>
          </p:nvGrpSpPr>
          <p:grpSpPr>
            <a:xfrm rot="16200000">
              <a:off x="5191048" y="781906"/>
              <a:ext cx="217964" cy="203128"/>
              <a:chOff x="1547487" y="1144760"/>
              <a:chExt cx="217964" cy="203128"/>
            </a:xfrm>
          </p:grpSpPr>
          <p:sp>
            <p:nvSpPr>
              <p:cNvPr id="216" name="AutoShape 46">
                <a:extLst>
                  <a:ext uri="{FF2B5EF4-FFF2-40B4-BE49-F238E27FC236}">
                    <a16:creationId xmlns:a16="http://schemas.microsoft.com/office/drawing/2014/main" id="{74C26114-438F-4933-8B9F-06D41A8779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1593895" y="1167584"/>
                <a:ext cx="184109" cy="159003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7" name="Oval 216">
                <a:extLst>
                  <a:ext uri="{FF2B5EF4-FFF2-40B4-BE49-F238E27FC236}">
                    <a16:creationId xmlns:a16="http://schemas.microsoft.com/office/drawing/2014/main" id="{822BD9BF-479A-4CC4-BDD8-4CA381874C8F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1547487" y="1144760"/>
                <a:ext cx="54776" cy="54776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8" name="Oval 217">
                <a:extLst>
                  <a:ext uri="{FF2B5EF4-FFF2-40B4-BE49-F238E27FC236}">
                    <a16:creationId xmlns:a16="http://schemas.microsoft.com/office/drawing/2014/main" id="{B726DC84-C34B-42FA-8105-D0756D24AFEB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1547487" y="1218556"/>
                <a:ext cx="54776" cy="54776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9" name="Oval 218">
                <a:extLst>
                  <a:ext uri="{FF2B5EF4-FFF2-40B4-BE49-F238E27FC236}">
                    <a16:creationId xmlns:a16="http://schemas.microsoft.com/office/drawing/2014/main" id="{93E1FE60-9F8B-482C-9014-E22948CE3202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1547487" y="1293112"/>
                <a:ext cx="54776" cy="54776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221" name="AutoShape 46">
              <a:extLst>
                <a:ext uri="{FF2B5EF4-FFF2-40B4-BE49-F238E27FC236}">
                  <a16:creationId xmlns:a16="http://schemas.microsoft.com/office/drawing/2014/main" id="{64AFF713-12FB-4147-AA2A-2C2BAA7BD5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3257" y="787346"/>
              <a:ext cx="184109" cy="159003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5" name="Rectangle 224">
              <a:extLst>
                <a:ext uri="{FF2B5EF4-FFF2-40B4-BE49-F238E27FC236}">
                  <a16:creationId xmlns:a16="http://schemas.microsoft.com/office/drawing/2014/main" id="{65DBFDC1-5319-4831-9ADF-6AAAEDD400E4}"/>
                </a:ext>
              </a:extLst>
            </p:cNvPr>
            <p:cNvSpPr/>
            <p:nvPr/>
          </p:nvSpPr>
          <p:spPr bwMode="auto">
            <a:xfrm rot="16200000">
              <a:off x="1869625" y="858099"/>
              <a:ext cx="90806" cy="295377"/>
            </a:xfrm>
            <a:prstGeom prst="rect">
              <a:avLst/>
            </a:prstGeom>
            <a:pattFill prst="wdUpDiag">
              <a:fgClr>
                <a:schemeClr val="tx1"/>
              </a:fgClr>
              <a:bgClr>
                <a:schemeClr val="bg1"/>
              </a:bgClr>
            </a:patt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26" name="Straight Connector 225">
              <a:extLst>
                <a:ext uri="{FF2B5EF4-FFF2-40B4-BE49-F238E27FC236}">
                  <a16:creationId xmlns:a16="http://schemas.microsoft.com/office/drawing/2014/main" id="{9FD5574C-22CE-46A1-8024-E57A4A1C2B17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767338" y="951469"/>
              <a:ext cx="295377" cy="0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7" name="Straight Arrow Connector 226">
              <a:extLst>
                <a:ext uri="{FF2B5EF4-FFF2-40B4-BE49-F238E27FC236}">
                  <a16:creationId xmlns:a16="http://schemas.microsoft.com/office/drawing/2014/main" id="{790024D6-6820-42BC-84B7-6964D6FD8717}"/>
                </a:ext>
              </a:extLst>
            </p:cNvPr>
            <p:cNvCxnSpPr>
              <a:cxnSpLocks/>
            </p:cNvCxnSpPr>
            <p:nvPr/>
          </p:nvCxnSpPr>
          <p:spPr>
            <a:xfrm>
              <a:off x="3612210" y="400949"/>
              <a:ext cx="661" cy="348351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>
              <a:extLst>
                <a:ext uri="{FF2B5EF4-FFF2-40B4-BE49-F238E27FC236}">
                  <a16:creationId xmlns:a16="http://schemas.microsoft.com/office/drawing/2014/main" id="{2651BBAE-27CB-4425-895E-D21BB4148C52}"/>
                </a:ext>
              </a:extLst>
            </p:cNvPr>
            <p:cNvCxnSpPr>
              <a:stCxn id="138" idx="0"/>
              <a:endCxn id="138" idx="2"/>
            </p:cNvCxnSpPr>
            <p:nvPr/>
          </p:nvCxnSpPr>
          <p:spPr>
            <a:xfrm>
              <a:off x="3612210" y="741944"/>
              <a:ext cx="0" cy="9080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0" name="TextBox 229">
              <a:extLst>
                <a:ext uri="{FF2B5EF4-FFF2-40B4-BE49-F238E27FC236}">
                  <a16:creationId xmlns:a16="http://schemas.microsoft.com/office/drawing/2014/main" id="{BAFCB3C8-F6D4-47C2-9A64-04A3A11A46BC}"/>
                </a:ext>
              </a:extLst>
            </p:cNvPr>
            <p:cNvSpPr txBox="1"/>
            <p:nvPr/>
          </p:nvSpPr>
          <p:spPr>
            <a:xfrm>
              <a:off x="2621715" y="555071"/>
              <a:ext cx="133050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</a:t>
              </a:r>
              <a:r>
                <a:rPr lang="en-US" sz="1100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231" name="TextBox 230">
              <a:extLst>
                <a:ext uri="{FF2B5EF4-FFF2-40B4-BE49-F238E27FC236}">
                  <a16:creationId xmlns:a16="http://schemas.microsoft.com/office/drawing/2014/main" id="{153C688A-F636-460A-B22C-1545B811C22F}"/>
                </a:ext>
              </a:extLst>
            </p:cNvPr>
            <p:cNvSpPr txBox="1"/>
            <p:nvPr/>
          </p:nvSpPr>
          <p:spPr>
            <a:xfrm>
              <a:off x="4470019" y="538592"/>
              <a:ext cx="133050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</a:t>
              </a:r>
              <a:r>
                <a:rPr lang="en-US" sz="1100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232" name="Oval 231">
              <a:extLst>
                <a:ext uri="{FF2B5EF4-FFF2-40B4-BE49-F238E27FC236}">
                  <a16:creationId xmlns:a16="http://schemas.microsoft.com/office/drawing/2014/main" id="{18800228-33DD-411F-B981-4936811EB954}"/>
                </a:ext>
              </a:extLst>
            </p:cNvPr>
            <p:cNvSpPr/>
            <p:nvPr/>
          </p:nvSpPr>
          <p:spPr>
            <a:xfrm>
              <a:off x="1741472" y="695086"/>
              <a:ext cx="153299" cy="153299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233" name="Oval 232">
              <a:extLst>
                <a:ext uri="{FF2B5EF4-FFF2-40B4-BE49-F238E27FC236}">
                  <a16:creationId xmlns:a16="http://schemas.microsoft.com/office/drawing/2014/main" id="{3353393E-298F-4C9C-ACE9-D6B5D257E6F2}"/>
                </a:ext>
              </a:extLst>
            </p:cNvPr>
            <p:cNvSpPr/>
            <p:nvPr/>
          </p:nvSpPr>
          <p:spPr>
            <a:xfrm>
              <a:off x="3535560" y="856841"/>
              <a:ext cx="153299" cy="153299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234" name="Oval 233">
              <a:extLst>
                <a:ext uri="{FF2B5EF4-FFF2-40B4-BE49-F238E27FC236}">
                  <a16:creationId xmlns:a16="http://schemas.microsoft.com/office/drawing/2014/main" id="{4850E307-ACF4-4DD9-99F6-BF2A02BBA9B0}"/>
                </a:ext>
              </a:extLst>
            </p:cNvPr>
            <p:cNvSpPr/>
            <p:nvPr/>
          </p:nvSpPr>
          <p:spPr>
            <a:xfrm>
              <a:off x="5334421" y="699811"/>
              <a:ext cx="153299" cy="153299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236" name="TextBox 235">
              <a:extLst>
                <a:ext uri="{FF2B5EF4-FFF2-40B4-BE49-F238E27FC236}">
                  <a16:creationId xmlns:a16="http://schemas.microsoft.com/office/drawing/2014/main" id="{29DA265A-9E9C-432C-A44C-CB58F0C359EB}"/>
                </a:ext>
              </a:extLst>
            </p:cNvPr>
            <p:cNvSpPr txBox="1"/>
            <p:nvPr/>
          </p:nvSpPr>
          <p:spPr>
            <a:xfrm>
              <a:off x="3666111" y="441857"/>
              <a:ext cx="78548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endParaRPr lang="en-US" sz="1100" baseline="-25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28747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12700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 anchor="ctr" anchorCtr="0">
        <a:spAutoFit/>
      </a:bodyPr>
      <a:lstStyle>
        <a:defPPr>
          <a:defRPr sz="1100" smtClean="0"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5730</TotalTime>
  <Words>1324</Words>
  <Application>Microsoft Office PowerPoint</Application>
  <PresentationFormat>Letter Paper (8.5x11 in)</PresentationFormat>
  <Paragraphs>1196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Calibri Light</vt:lpstr>
      <vt:lpstr>Symbol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Kim,Nam Ho</dc:creator>
  <cp:lastModifiedBy>Nam-ho Kim</cp:lastModifiedBy>
  <cp:revision>99</cp:revision>
  <cp:lastPrinted>2019-12-23T01:19:16Z</cp:lastPrinted>
  <dcterms:created xsi:type="dcterms:W3CDTF">2016-05-17T13:07:55Z</dcterms:created>
  <dcterms:modified xsi:type="dcterms:W3CDTF">2020-02-03T18:15:49Z</dcterms:modified>
</cp:coreProperties>
</file>