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33" r:id="rId1"/>
  </p:sldMasterIdLst>
  <p:handoutMasterIdLst>
    <p:handoutMasterId r:id="rId49"/>
  </p:handoutMasterIdLst>
  <p:sldIdLst>
    <p:sldId id="270" r:id="rId2"/>
    <p:sldId id="291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273" r:id="rId18"/>
    <p:sldId id="274" r:id="rId19"/>
    <p:sldId id="275" r:id="rId20"/>
    <p:sldId id="276" r:id="rId21"/>
    <p:sldId id="277" r:id="rId22"/>
    <p:sldId id="306" r:id="rId23"/>
    <p:sldId id="307" r:id="rId24"/>
    <p:sldId id="309" r:id="rId25"/>
    <p:sldId id="310" r:id="rId26"/>
    <p:sldId id="311" r:id="rId27"/>
    <p:sldId id="312" r:id="rId28"/>
    <p:sldId id="313" r:id="rId29"/>
    <p:sldId id="316" r:id="rId30"/>
    <p:sldId id="314" r:id="rId31"/>
    <p:sldId id="317" r:id="rId32"/>
    <p:sldId id="318" r:id="rId33"/>
    <p:sldId id="319" r:id="rId34"/>
    <p:sldId id="320" r:id="rId35"/>
    <p:sldId id="321" r:id="rId36"/>
    <p:sldId id="322" r:id="rId37"/>
    <p:sldId id="323" r:id="rId38"/>
    <p:sldId id="324" r:id="rId39"/>
    <p:sldId id="325" r:id="rId40"/>
    <p:sldId id="326" r:id="rId41"/>
    <p:sldId id="327" r:id="rId42"/>
    <p:sldId id="330" r:id="rId43"/>
    <p:sldId id="332" r:id="rId44"/>
    <p:sldId id="333" r:id="rId45"/>
    <p:sldId id="335" r:id="rId46"/>
    <p:sldId id="336" r:id="rId47"/>
    <p:sldId id="337" r:id="rId48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-84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4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51.e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e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e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70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11" Type="http://schemas.openxmlformats.org/officeDocument/2006/relationships/image" Target="../media/image69.wmf"/><Relationship Id="rId5" Type="http://schemas.openxmlformats.org/officeDocument/2006/relationships/image" Target="../media/image63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3" Type="http://schemas.openxmlformats.org/officeDocument/2006/relationships/image" Target="../media/image87.wmf"/><Relationship Id="rId7" Type="http://schemas.openxmlformats.org/officeDocument/2006/relationships/image" Target="../media/image91.wmf"/><Relationship Id="rId12" Type="http://schemas.openxmlformats.org/officeDocument/2006/relationships/image" Target="../media/image96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6" Type="http://schemas.openxmlformats.org/officeDocument/2006/relationships/image" Target="../media/image90.wmf"/><Relationship Id="rId11" Type="http://schemas.openxmlformats.org/officeDocument/2006/relationships/image" Target="../media/image95.wmf"/><Relationship Id="rId5" Type="http://schemas.openxmlformats.org/officeDocument/2006/relationships/image" Target="../media/image89.wmf"/><Relationship Id="rId10" Type="http://schemas.openxmlformats.org/officeDocument/2006/relationships/image" Target="../media/image94.wmf"/><Relationship Id="rId4" Type="http://schemas.openxmlformats.org/officeDocument/2006/relationships/image" Target="../media/image88.wmf"/><Relationship Id="rId9" Type="http://schemas.openxmlformats.org/officeDocument/2006/relationships/image" Target="../media/image93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9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5" Type="http://schemas.openxmlformats.org/officeDocument/2006/relationships/image" Target="../media/image101.wmf"/><Relationship Id="rId4" Type="http://schemas.openxmlformats.org/officeDocument/2006/relationships/image" Target="../media/image100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4" Type="http://schemas.openxmlformats.org/officeDocument/2006/relationships/image" Target="../media/image105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wmf"/><Relationship Id="rId2" Type="http://schemas.openxmlformats.org/officeDocument/2006/relationships/image" Target="../media/image107.wmf"/><Relationship Id="rId1" Type="http://schemas.openxmlformats.org/officeDocument/2006/relationships/image" Target="../media/image106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wmf"/><Relationship Id="rId1" Type="http://schemas.openxmlformats.org/officeDocument/2006/relationships/image" Target="../media/image109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wmf"/><Relationship Id="rId2" Type="http://schemas.openxmlformats.org/officeDocument/2006/relationships/image" Target="../media/image112.wmf"/><Relationship Id="rId1" Type="http://schemas.openxmlformats.org/officeDocument/2006/relationships/image" Target="../media/image111.wmf"/><Relationship Id="rId4" Type="http://schemas.openxmlformats.org/officeDocument/2006/relationships/image" Target="../media/image114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4" Type="http://schemas.openxmlformats.org/officeDocument/2006/relationships/image" Target="../media/image118.wmf"/></Relationships>
</file>

<file path=ppt/drawings/_rels/vmlDrawing2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wmf"/><Relationship Id="rId1" Type="http://schemas.openxmlformats.org/officeDocument/2006/relationships/image" Target="../media/image11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3.wmf"/><Relationship Id="rId1" Type="http://schemas.openxmlformats.org/officeDocument/2006/relationships/image" Target="../media/image122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wmf"/><Relationship Id="rId2" Type="http://schemas.openxmlformats.org/officeDocument/2006/relationships/image" Target="../media/image125.wmf"/><Relationship Id="rId1" Type="http://schemas.openxmlformats.org/officeDocument/2006/relationships/image" Target="../media/image124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9.wmf"/><Relationship Id="rId2" Type="http://schemas.openxmlformats.org/officeDocument/2006/relationships/image" Target="../media/image128.wmf"/><Relationship Id="rId1" Type="http://schemas.openxmlformats.org/officeDocument/2006/relationships/image" Target="../media/image127.wmf"/><Relationship Id="rId6" Type="http://schemas.openxmlformats.org/officeDocument/2006/relationships/image" Target="../media/image132.wmf"/><Relationship Id="rId5" Type="http://schemas.openxmlformats.org/officeDocument/2006/relationships/image" Target="../media/image131.wmf"/><Relationship Id="rId4" Type="http://schemas.openxmlformats.org/officeDocument/2006/relationships/image" Target="../media/image130.wmf"/></Relationships>
</file>

<file path=ppt/drawings/_rels/vmlDrawing3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4.wmf"/><Relationship Id="rId1" Type="http://schemas.openxmlformats.org/officeDocument/2006/relationships/image" Target="../media/image133.wmf"/></Relationships>
</file>

<file path=ppt/drawings/_rels/vmlDrawing3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7.wmf"/><Relationship Id="rId2" Type="http://schemas.openxmlformats.org/officeDocument/2006/relationships/image" Target="../media/image136.wmf"/><Relationship Id="rId1" Type="http://schemas.openxmlformats.org/officeDocument/2006/relationships/image" Target="../media/image135.wmf"/><Relationship Id="rId4" Type="http://schemas.openxmlformats.org/officeDocument/2006/relationships/image" Target="../media/image138.wmf"/></Relationships>
</file>

<file path=ppt/drawings/_rels/vmlDrawing3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1.wmf"/><Relationship Id="rId2" Type="http://schemas.openxmlformats.org/officeDocument/2006/relationships/image" Target="../media/image140.wmf"/><Relationship Id="rId1" Type="http://schemas.openxmlformats.org/officeDocument/2006/relationships/image" Target="../media/image139.wmf"/><Relationship Id="rId4" Type="http://schemas.openxmlformats.org/officeDocument/2006/relationships/image" Target="../media/image142.wmf"/></Relationships>
</file>

<file path=ppt/drawings/_rels/vmlDrawing3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5.wmf"/><Relationship Id="rId7" Type="http://schemas.openxmlformats.org/officeDocument/2006/relationships/image" Target="../media/image149.wmf"/><Relationship Id="rId2" Type="http://schemas.openxmlformats.org/officeDocument/2006/relationships/image" Target="../media/image144.wmf"/><Relationship Id="rId1" Type="http://schemas.openxmlformats.org/officeDocument/2006/relationships/image" Target="../media/image143.wmf"/><Relationship Id="rId6" Type="http://schemas.openxmlformats.org/officeDocument/2006/relationships/image" Target="../media/image148.wmf"/><Relationship Id="rId5" Type="http://schemas.openxmlformats.org/officeDocument/2006/relationships/image" Target="../media/image147.wmf"/><Relationship Id="rId4" Type="http://schemas.openxmlformats.org/officeDocument/2006/relationships/image" Target="../media/image146.wmf"/></Relationships>
</file>

<file path=ppt/drawings/_rels/vmlDrawing3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2.wmf"/><Relationship Id="rId2" Type="http://schemas.openxmlformats.org/officeDocument/2006/relationships/image" Target="../media/image151.wmf"/><Relationship Id="rId1" Type="http://schemas.openxmlformats.org/officeDocument/2006/relationships/image" Target="../media/image150.wmf"/><Relationship Id="rId4" Type="http://schemas.openxmlformats.org/officeDocument/2006/relationships/image" Target="../media/image153.wmf"/></Relationships>
</file>

<file path=ppt/drawings/_rels/vmlDrawing3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6.wmf"/><Relationship Id="rId2" Type="http://schemas.openxmlformats.org/officeDocument/2006/relationships/image" Target="../media/image155.wmf"/><Relationship Id="rId1" Type="http://schemas.openxmlformats.org/officeDocument/2006/relationships/image" Target="../media/image154.wmf"/><Relationship Id="rId6" Type="http://schemas.openxmlformats.org/officeDocument/2006/relationships/image" Target="../media/image159.wmf"/><Relationship Id="rId5" Type="http://schemas.openxmlformats.org/officeDocument/2006/relationships/image" Target="../media/image158.wmf"/><Relationship Id="rId4" Type="http://schemas.openxmlformats.org/officeDocument/2006/relationships/image" Target="../media/image157.wmf"/></Relationships>
</file>

<file path=ppt/drawings/_rels/vmlDrawing3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2.wmf"/><Relationship Id="rId7" Type="http://schemas.openxmlformats.org/officeDocument/2006/relationships/image" Target="../media/image166.wmf"/><Relationship Id="rId2" Type="http://schemas.openxmlformats.org/officeDocument/2006/relationships/image" Target="../media/image161.wmf"/><Relationship Id="rId1" Type="http://schemas.openxmlformats.org/officeDocument/2006/relationships/image" Target="../media/image160.wmf"/><Relationship Id="rId6" Type="http://schemas.openxmlformats.org/officeDocument/2006/relationships/image" Target="../media/image165.wmf"/><Relationship Id="rId5" Type="http://schemas.openxmlformats.org/officeDocument/2006/relationships/image" Target="../media/image164.wmf"/><Relationship Id="rId4" Type="http://schemas.openxmlformats.org/officeDocument/2006/relationships/image" Target="../media/image16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9.wmf"/><Relationship Id="rId2" Type="http://schemas.openxmlformats.org/officeDocument/2006/relationships/image" Target="../media/image168.wmf"/><Relationship Id="rId1" Type="http://schemas.openxmlformats.org/officeDocument/2006/relationships/image" Target="../media/image167.wmf"/></Relationships>
</file>

<file path=ppt/drawings/_rels/vmlDrawing4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2.wmf"/><Relationship Id="rId2" Type="http://schemas.openxmlformats.org/officeDocument/2006/relationships/image" Target="../media/image171.wmf"/><Relationship Id="rId1" Type="http://schemas.openxmlformats.org/officeDocument/2006/relationships/image" Target="../media/image170.wmf"/><Relationship Id="rId4" Type="http://schemas.openxmlformats.org/officeDocument/2006/relationships/image" Target="../media/image173.wmf"/></Relationships>
</file>

<file path=ppt/drawings/_rels/vmlDrawing4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6.wmf"/><Relationship Id="rId7" Type="http://schemas.openxmlformats.org/officeDocument/2006/relationships/image" Target="../media/image180.wmf"/><Relationship Id="rId2" Type="http://schemas.openxmlformats.org/officeDocument/2006/relationships/image" Target="../media/image175.wmf"/><Relationship Id="rId1" Type="http://schemas.openxmlformats.org/officeDocument/2006/relationships/image" Target="../media/image174.wmf"/><Relationship Id="rId6" Type="http://schemas.openxmlformats.org/officeDocument/2006/relationships/image" Target="../media/image179.wmf"/><Relationship Id="rId5" Type="http://schemas.openxmlformats.org/officeDocument/2006/relationships/image" Target="../media/image178.wmf"/><Relationship Id="rId4" Type="http://schemas.openxmlformats.org/officeDocument/2006/relationships/image" Target="../media/image17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16.wmf"/><Relationship Id="rId1" Type="http://schemas.openxmlformats.org/officeDocument/2006/relationships/image" Target="../media/image24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300"/>
            </a:lvl1pPr>
          </a:lstStyle>
          <a:p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/>
            </a:lvl1pPr>
          </a:lstStyle>
          <a:p>
            <a:endParaRPr lang="en-US"/>
          </a:p>
        </p:txBody>
      </p:sp>
      <p:sp>
        <p:nvSpPr>
          <p:cNvPr id="173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300"/>
            </a:lvl1pPr>
          </a:lstStyle>
          <a:p>
            <a:endParaRPr lang="en-US"/>
          </a:p>
        </p:txBody>
      </p:sp>
      <p:sp>
        <p:nvSpPr>
          <p:cNvPr id="173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/>
            </a:lvl1pPr>
          </a:lstStyle>
          <a:p>
            <a:fld id="{D891A8D7-9980-4893-AED4-7630115824E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7838" y="49213"/>
            <a:ext cx="2262187" cy="61166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8" y="49213"/>
            <a:ext cx="6635750" cy="61166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475" y="741363"/>
            <a:ext cx="4378325" cy="5424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41363"/>
            <a:ext cx="4378325" cy="5424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688" y="49213"/>
            <a:ext cx="9050337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475" y="741363"/>
            <a:ext cx="8909050" cy="542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0056" name="AutoShape 8"/>
          <p:cNvSpPr>
            <a:spLocks noChangeArrowheads="1"/>
          </p:cNvSpPr>
          <p:nvPr userDrawn="1"/>
        </p:nvSpPr>
        <p:spPr bwMode="auto">
          <a:xfrm>
            <a:off x="49213" y="49213"/>
            <a:ext cx="9050337" cy="6764337"/>
          </a:xfrm>
          <a:prstGeom prst="roundRect">
            <a:avLst>
              <a:gd name="adj" fmla="val 1667"/>
            </a:avLst>
          </a:prstGeom>
          <a:noFill/>
          <a:ln w="57150" cmpd="thickThin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057" name="Text Box 9"/>
          <p:cNvSpPr txBox="1">
            <a:spLocks noChangeArrowheads="1"/>
          </p:cNvSpPr>
          <p:nvPr userDrawn="1"/>
        </p:nvSpPr>
        <p:spPr bwMode="auto">
          <a:xfrm>
            <a:off x="8648700" y="6491288"/>
            <a:ext cx="495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27D4CC38-21A3-4D48-8472-6531EE20664C}" type="slidenum">
              <a:rPr lang="en-US" sz="1400"/>
              <a:pPr algn="r">
                <a:spcBef>
                  <a:spcPct val="50000"/>
                </a:spcBef>
              </a:pPr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7.bin"/><Relationship Id="rId5" Type="http://schemas.openxmlformats.org/officeDocument/2006/relationships/oleObject" Target="../embeddings/oleObject36.bin"/><Relationship Id="rId4" Type="http://schemas.openxmlformats.org/officeDocument/2006/relationships/oleObject" Target="../embeddings/oleObject3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8.bin"/><Relationship Id="rId5" Type="http://schemas.openxmlformats.org/officeDocument/2006/relationships/oleObject" Target="../embeddings/oleObject47.bin"/><Relationship Id="rId4" Type="http://schemas.openxmlformats.org/officeDocument/2006/relationships/oleObject" Target="../embeddings/oleObject46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5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5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oleObject" Target="../embeddings/oleObject68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2.bin"/><Relationship Id="rId12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61.bin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0.bin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59.bin"/><Relationship Id="rId9" Type="http://schemas.openxmlformats.org/officeDocument/2006/relationships/oleObject" Target="../embeddings/oleObject64.bin"/><Relationship Id="rId14" Type="http://schemas.openxmlformats.org/officeDocument/2006/relationships/oleObject" Target="../embeddings/oleObject6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4.emf"/><Relationship Id="rId5" Type="http://schemas.openxmlformats.org/officeDocument/2006/relationships/oleObject" Target="../embeddings/oleObject72.bin"/><Relationship Id="rId4" Type="http://schemas.openxmlformats.org/officeDocument/2006/relationships/oleObject" Target="../embeddings/oleObject7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76.bin"/><Relationship Id="rId5" Type="http://schemas.openxmlformats.org/officeDocument/2006/relationships/oleObject" Target="../embeddings/oleObject75.bin"/><Relationship Id="rId4" Type="http://schemas.openxmlformats.org/officeDocument/2006/relationships/oleObject" Target="../embeddings/oleObject74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oleObject" Target="../embeddings/oleObject80.bin"/><Relationship Id="rId4" Type="http://schemas.openxmlformats.org/officeDocument/2006/relationships/oleObject" Target="../embeddings/oleObject79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emf"/><Relationship Id="rId2" Type="http://schemas.openxmlformats.org/officeDocument/2006/relationships/image" Target="../media/image83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13" Type="http://schemas.openxmlformats.org/officeDocument/2006/relationships/oleObject" Target="../embeddings/oleObject91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5.bin"/><Relationship Id="rId12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84.bin"/><Relationship Id="rId11" Type="http://schemas.openxmlformats.org/officeDocument/2006/relationships/oleObject" Target="../embeddings/oleObject89.bin"/><Relationship Id="rId5" Type="http://schemas.openxmlformats.org/officeDocument/2006/relationships/oleObject" Target="../embeddings/oleObject83.bin"/><Relationship Id="rId10" Type="http://schemas.openxmlformats.org/officeDocument/2006/relationships/oleObject" Target="../embeddings/oleObject88.bin"/><Relationship Id="rId4" Type="http://schemas.openxmlformats.org/officeDocument/2006/relationships/oleObject" Target="../embeddings/oleObject82.bin"/><Relationship Id="rId9" Type="http://schemas.openxmlformats.org/officeDocument/2006/relationships/oleObject" Target="../embeddings/oleObject87.bin"/><Relationship Id="rId14" Type="http://schemas.openxmlformats.org/officeDocument/2006/relationships/oleObject" Target="../embeddings/oleObject92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3.bin"/><Relationship Id="rId7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96.bin"/><Relationship Id="rId5" Type="http://schemas.openxmlformats.org/officeDocument/2006/relationships/oleObject" Target="../embeddings/oleObject95.bin"/><Relationship Id="rId4" Type="http://schemas.openxmlformats.org/officeDocument/2006/relationships/oleObject" Target="../embeddings/oleObject94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101.bin"/><Relationship Id="rId5" Type="http://schemas.openxmlformats.org/officeDocument/2006/relationships/oleObject" Target="../embeddings/oleObject100.bin"/><Relationship Id="rId4" Type="http://schemas.openxmlformats.org/officeDocument/2006/relationships/oleObject" Target="../embeddings/oleObject99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oleObject" Target="../embeddings/oleObject104.bin"/><Relationship Id="rId4" Type="http://schemas.openxmlformats.org/officeDocument/2006/relationships/oleObject" Target="../embeddings/oleObject103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oleObject" Target="../embeddings/oleObject106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10.bin"/><Relationship Id="rId5" Type="http://schemas.openxmlformats.org/officeDocument/2006/relationships/oleObject" Target="../embeddings/oleObject109.bin"/><Relationship Id="rId4" Type="http://schemas.openxmlformats.org/officeDocument/2006/relationships/oleObject" Target="../embeddings/oleObject108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14.bin"/><Relationship Id="rId5" Type="http://schemas.openxmlformats.org/officeDocument/2006/relationships/oleObject" Target="../embeddings/oleObject113.bin"/><Relationship Id="rId4" Type="http://schemas.openxmlformats.org/officeDocument/2006/relationships/oleObject" Target="../embeddings/oleObject112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5" Type="http://schemas.openxmlformats.org/officeDocument/2006/relationships/oleObject" Target="../embeddings/oleObject116.bin"/><Relationship Id="rId4" Type="http://schemas.openxmlformats.org/officeDocument/2006/relationships/image" Target="../media/image121.e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4" Type="http://schemas.openxmlformats.org/officeDocument/2006/relationships/oleObject" Target="../embeddings/oleObject118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5" Type="http://schemas.openxmlformats.org/officeDocument/2006/relationships/oleObject" Target="../embeddings/oleObject121.bin"/><Relationship Id="rId4" Type="http://schemas.openxmlformats.org/officeDocument/2006/relationships/oleObject" Target="../embeddings/oleObject120.bin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3" Type="http://schemas.openxmlformats.org/officeDocument/2006/relationships/oleObject" Target="../embeddings/oleObject122.bin"/><Relationship Id="rId7" Type="http://schemas.openxmlformats.org/officeDocument/2006/relationships/oleObject" Target="../embeddings/oleObject1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125.bin"/><Relationship Id="rId5" Type="http://schemas.openxmlformats.org/officeDocument/2006/relationships/oleObject" Target="../embeddings/oleObject124.bin"/><Relationship Id="rId4" Type="http://schemas.openxmlformats.org/officeDocument/2006/relationships/oleObject" Target="../embeddings/oleObject123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4" Type="http://schemas.openxmlformats.org/officeDocument/2006/relationships/oleObject" Target="../embeddings/oleObject129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6" Type="http://schemas.openxmlformats.org/officeDocument/2006/relationships/oleObject" Target="../embeddings/oleObject133.bin"/><Relationship Id="rId5" Type="http://schemas.openxmlformats.org/officeDocument/2006/relationships/oleObject" Target="../embeddings/oleObject132.bin"/><Relationship Id="rId4" Type="http://schemas.openxmlformats.org/officeDocument/2006/relationships/oleObject" Target="../embeddings/oleObject13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6" Type="http://schemas.openxmlformats.org/officeDocument/2006/relationships/oleObject" Target="../embeddings/oleObject137.bin"/><Relationship Id="rId5" Type="http://schemas.openxmlformats.org/officeDocument/2006/relationships/oleObject" Target="../embeddings/oleObject136.bin"/><Relationship Id="rId4" Type="http://schemas.openxmlformats.org/officeDocument/2006/relationships/oleObject" Target="../embeddings/oleObject135.bin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3.bin"/><Relationship Id="rId3" Type="http://schemas.openxmlformats.org/officeDocument/2006/relationships/oleObject" Target="../embeddings/oleObject138.bin"/><Relationship Id="rId7" Type="http://schemas.openxmlformats.org/officeDocument/2006/relationships/oleObject" Target="../embeddings/oleObject1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6.vml"/><Relationship Id="rId6" Type="http://schemas.openxmlformats.org/officeDocument/2006/relationships/oleObject" Target="../embeddings/oleObject141.bin"/><Relationship Id="rId5" Type="http://schemas.openxmlformats.org/officeDocument/2006/relationships/oleObject" Target="../embeddings/oleObject140.bin"/><Relationship Id="rId4" Type="http://schemas.openxmlformats.org/officeDocument/2006/relationships/oleObject" Target="../embeddings/oleObject139.bin"/><Relationship Id="rId9" Type="http://schemas.openxmlformats.org/officeDocument/2006/relationships/oleObject" Target="../embeddings/oleObject144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6" Type="http://schemas.openxmlformats.org/officeDocument/2006/relationships/oleObject" Target="../embeddings/oleObject148.bin"/><Relationship Id="rId5" Type="http://schemas.openxmlformats.org/officeDocument/2006/relationships/oleObject" Target="../embeddings/oleObject147.bin"/><Relationship Id="rId4" Type="http://schemas.openxmlformats.org/officeDocument/2006/relationships/oleObject" Target="../embeddings/oleObject146.bin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4.bin"/><Relationship Id="rId3" Type="http://schemas.openxmlformats.org/officeDocument/2006/relationships/oleObject" Target="../embeddings/oleObject149.bin"/><Relationship Id="rId7" Type="http://schemas.openxmlformats.org/officeDocument/2006/relationships/oleObject" Target="../embeddings/oleObject1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8.vml"/><Relationship Id="rId6" Type="http://schemas.openxmlformats.org/officeDocument/2006/relationships/oleObject" Target="../embeddings/oleObject152.bin"/><Relationship Id="rId5" Type="http://schemas.openxmlformats.org/officeDocument/2006/relationships/oleObject" Target="../embeddings/oleObject151.bin"/><Relationship Id="rId4" Type="http://schemas.openxmlformats.org/officeDocument/2006/relationships/oleObject" Target="../embeddings/oleObject150.bin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0.bin"/><Relationship Id="rId3" Type="http://schemas.openxmlformats.org/officeDocument/2006/relationships/oleObject" Target="../embeddings/oleObject155.bin"/><Relationship Id="rId7" Type="http://schemas.openxmlformats.org/officeDocument/2006/relationships/oleObject" Target="../embeddings/oleObject1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9.vml"/><Relationship Id="rId6" Type="http://schemas.openxmlformats.org/officeDocument/2006/relationships/oleObject" Target="../embeddings/oleObject158.bin"/><Relationship Id="rId5" Type="http://schemas.openxmlformats.org/officeDocument/2006/relationships/oleObject" Target="../embeddings/oleObject157.bin"/><Relationship Id="rId4" Type="http://schemas.openxmlformats.org/officeDocument/2006/relationships/oleObject" Target="../embeddings/oleObject156.bin"/><Relationship Id="rId9" Type="http://schemas.openxmlformats.org/officeDocument/2006/relationships/oleObject" Target="../embeddings/oleObject161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0.vml"/><Relationship Id="rId5" Type="http://schemas.openxmlformats.org/officeDocument/2006/relationships/oleObject" Target="../embeddings/oleObject164.bin"/><Relationship Id="rId4" Type="http://schemas.openxmlformats.org/officeDocument/2006/relationships/oleObject" Target="../embeddings/oleObject163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1.vml"/><Relationship Id="rId6" Type="http://schemas.openxmlformats.org/officeDocument/2006/relationships/oleObject" Target="../embeddings/oleObject168.bin"/><Relationship Id="rId5" Type="http://schemas.openxmlformats.org/officeDocument/2006/relationships/oleObject" Target="../embeddings/oleObject167.bin"/><Relationship Id="rId4" Type="http://schemas.openxmlformats.org/officeDocument/2006/relationships/oleObject" Target="../embeddings/oleObject166.bin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4.bin"/><Relationship Id="rId3" Type="http://schemas.openxmlformats.org/officeDocument/2006/relationships/oleObject" Target="../embeddings/oleObject169.bin"/><Relationship Id="rId7" Type="http://schemas.openxmlformats.org/officeDocument/2006/relationships/oleObject" Target="../embeddings/oleObject1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2.vml"/><Relationship Id="rId6" Type="http://schemas.openxmlformats.org/officeDocument/2006/relationships/oleObject" Target="../embeddings/oleObject172.bin"/><Relationship Id="rId5" Type="http://schemas.openxmlformats.org/officeDocument/2006/relationships/oleObject" Target="../embeddings/oleObject171.bin"/><Relationship Id="rId4" Type="http://schemas.openxmlformats.org/officeDocument/2006/relationships/oleObject" Target="../embeddings/oleObject170.bin"/><Relationship Id="rId9" Type="http://schemas.openxmlformats.org/officeDocument/2006/relationships/oleObject" Target="../embeddings/oleObject17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 </a:t>
            </a:r>
            <a:r>
              <a:rPr lang="en-US" dirty="0" smtClean="0"/>
              <a:t>3 WEIGHTED RESIDUAL AND ENERGY METHOD FOR 1D PROBLEMS</a:t>
            </a:r>
            <a:endParaRPr lang="en-US" dirty="0"/>
          </a:p>
        </p:txBody>
      </p:sp>
      <p:sp>
        <p:nvSpPr>
          <p:cNvPr id="18842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FINITE </a:t>
            </a:r>
            <a:r>
              <a:rPr lang="en-US" dirty="0"/>
              <a:t>ELEMENT ANALYSIS AND DESIGN</a:t>
            </a:r>
          </a:p>
          <a:p>
            <a:pPr>
              <a:lnSpc>
                <a:spcPct val="90000"/>
              </a:lnSpc>
            </a:pPr>
            <a:r>
              <a:rPr lang="en-US" dirty="0"/>
              <a:t>Nam-Ho </a:t>
            </a:r>
            <a:r>
              <a:rPr lang="en-US" dirty="0" smtClean="0"/>
              <a:t>Kim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Differential equation			Trial functions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Coefficient matrix is same, force vector: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Exact solution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The trial functions cannot express the exact solution; thus, approximate solution is different from the exact one</a:t>
            </a:r>
            <a:endParaRPr lang="en-US" dirty="0"/>
          </a:p>
        </p:txBody>
      </p:sp>
      <p:graphicFrame>
        <p:nvGraphicFramePr>
          <p:cNvPr id="283650" name="Object 2"/>
          <p:cNvGraphicFramePr>
            <a:graphicFrameLocks noChangeAspect="1"/>
          </p:cNvGraphicFramePr>
          <p:nvPr/>
        </p:nvGraphicFramePr>
        <p:xfrm>
          <a:off x="736600" y="1185863"/>
          <a:ext cx="3749675" cy="1716087"/>
        </p:xfrm>
        <a:graphic>
          <a:graphicData uri="http://schemas.openxmlformats.org/presentationml/2006/ole">
            <p:oleObj spid="_x0000_s283650" name="Equation" r:id="rId3" imgW="3733560" imgH="1726920" progId="Equation.DSMT4">
              <p:embed/>
            </p:oleObj>
          </a:graphicData>
        </a:graphic>
      </p:graphicFrame>
      <p:graphicFrame>
        <p:nvGraphicFramePr>
          <p:cNvPr id="283651" name="Object 3"/>
          <p:cNvGraphicFramePr>
            <a:graphicFrameLocks noChangeAspect="1"/>
          </p:cNvGraphicFramePr>
          <p:nvPr/>
        </p:nvGraphicFramePr>
        <p:xfrm>
          <a:off x="5699125" y="1279525"/>
          <a:ext cx="3036888" cy="752475"/>
        </p:xfrm>
        <a:graphic>
          <a:graphicData uri="http://schemas.openxmlformats.org/presentationml/2006/ole">
            <p:oleObj spid="_x0000_s283651" name="Equation" r:id="rId4" imgW="3098520" imgH="761760" progId="Equation.DSMT4">
              <p:embed/>
            </p:oleObj>
          </a:graphicData>
        </a:graphic>
      </p:graphicFrame>
      <p:sp>
        <p:nvSpPr>
          <p:cNvPr id="2836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3652" name="Object 4"/>
          <p:cNvGraphicFramePr>
            <a:graphicFrameLocks noChangeAspect="1"/>
          </p:cNvGraphicFramePr>
          <p:nvPr/>
        </p:nvGraphicFramePr>
        <p:xfrm>
          <a:off x="5987719" y="2816493"/>
          <a:ext cx="1566863" cy="666750"/>
        </p:xfrm>
        <a:graphic>
          <a:graphicData uri="http://schemas.openxmlformats.org/presentationml/2006/ole">
            <p:oleObj spid="_x0000_s283652" name="Equation" r:id="rId5" imgW="1562040" imgH="685800" progId="Equation.DSMT4">
              <p:embed/>
            </p:oleObj>
          </a:graphicData>
        </a:graphic>
      </p:graphicFrame>
      <p:graphicFrame>
        <p:nvGraphicFramePr>
          <p:cNvPr id="283654" name="Object 6"/>
          <p:cNvGraphicFramePr>
            <a:graphicFrameLocks noChangeAspect="1"/>
          </p:cNvGraphicFramePr>
          <p:nvPr/>
        </p:nvGraphicFramePr>
        <p:xfrm>
          <a:off x="882320" y="3552618"/>
          <a:ext cx="2560638" cy="735013"/>
        </p:xfrm>
        <a:graphic>
          <a:graphicData uri="http://schemas.openxmlformats.org/presentationml/2006/ole">
            <p:oleObj spid="_x0000_s283654" name="Equation" r:id="rId6" imgW="2527200" imgH="761760" progId="Equation.DSMT4">
              <p:embed/>
            </p:oleObj>
          </a:graphicData>
        </a:graphic>
      </p:graphicFrame>
      <p:sp>
        <p:nvSpPr>
          <p:cNvPr id="9" name="Right Arrow 8"/>
          <p:cNvSpPr/>
          <p:nvPr/>
        </p:nvSpPr>
        <p:spPr bwMode="auto">
          <a:xfrm>
            <a:off x="3693226" y="3788229"/>
            <a:ext cx="771896" cy="237506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283655" name="Object 7"/>
          <p:cNvGraphicFramePr>
            <a:graphicFrameLocks noChangeAspect="1"/>
          </p:cNvGraphicFramePr>
          <p:nvPr/>
        </p:nvGraphicFramePr>
        <p:xfrm>
          <a:off x="4559300" y="3587750"/>
          <a:ext cx="1873250" cy="622300"/>
        </p:xfrm>
        <a:graphic>
          <a:graphicData uri="http://schemas.openxmlformats.org/presentationml/2006/ole">
            <p:oleObj spid="_x0000_s283655" name="Equation" r:id="rId7" imgW="1917360" imgH="634680" progId="Equation.DSMT4">
              <p:embed/>
            </p:oleObj>
          </a:graphicData>
        </a:graphic>
      </p:graphicFrame>
      <p:sp>
        <p:nvSpPr>
          <p:cNvPr id="2836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3656" name="Object 8"/>
          <p:cNvGraphicFramePr>
            <a:graphicFrameLocks noChangeAspect="1"/>
          </p:cNvGraphicFramePr>
          <p:nvPr/>
        </p:nvGraphicFramePr>
        <p:xfrm>
          <a:off x="934028" y="4726566"/>
          <a:ext cx="1828800" cy="623887"/>
        </p:xfrm>
        <a:graphic>
          <a:graphicData uri="http://schemas.openxmlformats.org/presentationml/2006/ole">
            <p:oleObj spid="_x0000_s283656" name="Equation" r:id="rId8" imgW="1790640" imgH="6346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EXAMPLE2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Approximation is good for </a:t>
            </a:r>
            <a:r>
              <a:rPr lang="en-US" i="1" dirty="0" smtClean="0"/>
              <a:t>u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), but not good for du/</a:t>
            </a:r>
            <a:r>
              <a:rPr lang="en-US" dirty="0" err="1" smtClean="0"/>
              <a:t>dx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3793" y="1446489"/>
            <a:ext cx="6220800" cy="4727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 bwMode="auto">
          <a:xfrm>
            <a:off x="1033153" y="1211283"/>
            <a:ext cx="3336966" cy="807522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HIGHER-ORDER DIFFERENTIAL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Fourth-order differential equation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Beam bending under pressure load</a:t>
            </a:r>
          </a:p>
          <a:p>
            <a:r>
              <a:rPr lang="en-US" dirty="0" smtClean="0"/>
              <a:t>Approximate solution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Weighted residual equation (</a:t>
            </a:r>
            <a:r>
              <a:rPr lang="en-US" dirty="0" err="1" smtClean="0"/>
              <a:t>Galerkin</a:t>
            </a:r>
            <a:r>
              <a:rPr lang="en-US" dirty="0" smtClean="0"/>
              <a:t> method)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In order to make the order of differentiation same, integration-by-parts must be done twice</a:t>
            </a:r>
            <a:endParaRPr lang="en-US" dirty="0"/>
          </a:p>
        </p:txBody>
      </p:sp>
      <p:sp>
        <p:nvSpPr>
          <p:cNvPr id="287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7745" name="Object 1"/>
          <p:cNvGraphicFramePr>
            <a:graphicFrameLocks noChangeAspect="1"/>
          </p:cNvGraphicFramePr>
          <p:nvPr/>
        </p:nvGraphicFramePr>
        <p:xfrm>
          <a:off x="1113994" y="1307151"/>
          <a:ext cx="3179762" cy="655638"/>
        </p:xfrm>
        <a:graphic>
          <a:graphicData uri="http://schemas.openxmlformats.org/presentationml/2006/ole">
            <p:oleObj spid="_x0000_s287745" name="Equation" r:id="rId3" imgW="3174840" imgH="672840" progId="Equation.DSMT4">
              <p:embed/>
            </p:oleObj>
          </a:graphicData>
        </a:graphic>
      </p:graphicFrame>
      <p:sp>
        <p:nvSpPr>
          <p:cNvPr id="287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7747" name="Object 3"/>
          <p:cNvGraphicFramePr>
            <a:graphicFrameLocks noChangeAspect="1"/>
          </p:cNvGraphicFramePr>
          <p:nvPr/>
        </p:nvGraphicFramePr>
        <p:xfrm>
          <a:off x="5368925" y="669925"/>
          <a:ext cx="3281363" cy="2322513"/>
        </p:xfrm>
        <a:graphic>
          <a:graphicData uri="http://schemas.openxmlformats.org/presentationml/2006/ole">
            <p:oleObj spid="_x0000_s287747" name="Equation" r:id="rId4" imgW="3466800" imgH="2463480" progId="Equation.DSMT4">
              <p:embed/>
            </p:oleObj>
          </a:graphicData>
        </a:graphic>
      </p:graphicFrame>
      <p:sp>
        <p:nvSpPr>
          <p:cNvPr id="287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7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7751" name="Object 7"/>
          <p:cNvGraphicFramePr>
            <a:graphicFrameLocks noChangeAspect="1"/>
          </p:cNvGraphicFramePr>
          <p:nvPr/>
        </p:nvGraphicFramePr>
        <p:xfrm>
          <a:off x="1066079" y="2913496"/>
          <a:ext cx="1970087" cy="782638"/>
        </p:xfrm>
        <a:graphic>
          <a:graphicData uri="http://schemas.openxmlformats.org/presentationml/2006/ole">
            <p:oleObj spid="_x0000_s287751" name="Equation" r:id="rId5" imgW="1981080" imgH="761760" progId="Equation.DSMT4">
              <p:embed/>
            </p:oleObj>
          </a:graphicData>
        </a:graphic>
      </p:graphicFrame>
      <p:sp>
        <p:nvSpPr>
          <p:cNvPr id="287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7753" name="Object 9"/>
          <p:cNvGraphicFramePr>
            <a:graphicFrameLocks noChangeAspect="1"/>
          </p:cNvGraphicFramePr>
          <p:nvPr/>
        </p:nvGraphicFramePr>
        <p:xfrm>
          <a:off x="987879" y="4294600"/>
          <a:ext cx="4533900" cy="760412"/>
        </p:xfrm>
        <a:graphic>
          <a:graphicData uri="http://schemas.openxmlformats.org/presentationml/2006/ole">
            <p:oleObj spid="_x0000_s287753" name="Equation" r:id="rId6" imgW="4533840" imgH="7365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 bwMode="auto">
          <a:xfrm>
            <a:off x="1211283" y="5308270"/>
            <a:ext cx="1615044" cy="665018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HIGHER-ORDER DE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integration-by-parts twice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Substitute approximate solution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Do not substitute the approx. solution in the boundary terms</a:t>
            </a:r>
          </a:p>
          <a:p>
            <a:r>
              <a:rPr lang="en-US" dirty="0" smtClean="0"/>
              <a:t>Matrix form</a:t>
            </a:r>
            <a:endParaRPr lang="en-US" dirty="0"/>
          </a:p>
        </p:txBody>
      </p:sp>
      <p:sp>
        <p:nvSpPr>
          <p:cNvPr id="295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5937" name="Object 1"/>
          <p:cNvGraphicFramePr>
            <a:graphicFrameLocks noChangeAspect="1"/>
          </p:cNvGraphicFramePr>
          <p:nvPr/>
        </p:nvGraphicFramePr>
        <p:xfrm>
          <a:off x="765955" y="1298245"/>
          <a:ext cx="7712076" cy="817563"/>
        </p:xfrm>
        <a:graphic>
          <a:graphicData uri="http://schemas.openxmlformats.org/presentationml/2006/ole">
            <p:oleObj spid="_x0000_s295937" name="Equation" r:id="rId3" imgW="7721280" imgH="825480" progId="Equation.DSMT4">
              <p:embed/>
            </p:oleObj>
          </a:graphicData>
        </a:graphic>
      </p:graphicFrame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5939" name="Object 3"/>
          <p:cNvGraphicFramePr>
            <a:graphicFrameLocks noChangeAspect="1"/>
          </p:cNvGraphicFramePr>
          <p:nvPr/>
        </p:nvGraphicFramePr>
        <p:xfrm>
          <a:off x="765955" y="2108290"/>
          <a:ext cx="7793038" cy="835025"/>
        </p:xfrm>
        <a:graphic>
          <a:graphicData uri="http://schemas.openxmlformats.org/presentationml/2006/ole">
            <p:oleObj spid="_x0000_s295939" name="Equation" r:id="rId4" imgW="7746840" imgH="825480" progId="Equation.DSMT4">
              <p:embed/>
            </p:oleObj>
          </a:graphicData>
        </a:graphic>
      </p:graphicFrame>
      <p:sp>
        <p:nvSpPr>
          <p:cNvPr id="8" name="Right Arrow 7"/>
          <p:cNvSpPr/>
          <p:nvPr/>
        </p:nvSpPr>
        <p:spPr bwMode="auto">
          <a:xfrm>
            <a:off x="261255" y="2446322"/>
            <a:ext cx="368135" cy="213756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59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5941" name="Object 5"/>
          <p:cNvGraphicFramePr>
            <a:graphicFrameLocks noChangeAspect="1"/>
          </p:cNvGraphicFramePr>
          <p:nvPr/>
        </p:nvGraphicFramePr>
        <p:xfrm>
          <a:off x="723900" y="3381418"/>
          <a:ext cx="8420100" cy="825500"/>
        </p:xfrm>
        <a:graphic>
          <a:graphicData uri="http://schemas.openxmlformats.org/presentationml/2006/ole">
            <p:oleObj spid="_x0000_s295941" name="Equation" r:id="rId5" imgW="8420040" imgH="825480" progId="Equation.DSMT4">
              <p:embed/>
            </p:oleObj>
          </a:graphicData>
        </a:graphic>
      </p:graphicFrame>
      <p:sp>
        <p:nvSpPr>
          <p:cNvPr id="2959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5943" name="Object 7"/>
          <p:cNvGraphicFramePr>
            <a:graphicFrameLocks noChangeAspect="1"/>
          </p:cNvGraphicFramePr>
          <p:nvPr/>
        </p:nvGraphicFramePr>
        <p:xfrm>
          <a:off x="1313234" y="5382471"/>
          <a:ext cx="1447800" cy="490537"/>
        </p:xfrm>
        <a:graphic>
          <a:graphicData uri="http://schemas.openxmlformats.org/presentationml/2006/ole">
            <p:oleObj spid="_x0000_s295943" name="Equation" r:id="rId6" imgW="1447560" imgH="469800" progId="Equation.DSMT4">
              <p:embed/>
            </p:oleObj>
          </a:graphicData>
        </a:graphic>
      </p:graphicFrame>
      <p:sp>
        <p:nvSpPr>
          <p:cNvPr id="29594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5945" name="Object 9"/>
          <p:cNvGraphicFramePr>
            <a:graphicFrameLocks noChangeAspect="1"/>
          </p:cNvGraphicFramePr>
          <p:nvPr/>
        </p:nvGraphicFramePr>
        <p:xfrm>
          <a:off x="3845235" y="4813877"/>
          <a:ext cx="2416175" cy="742950"/>
        </p:xfrm>
        <a:graphic>
          <a:graphicData uri="http://schemas.openxmlformats.org/presentationml/2006/ole">
            <p:oleObj spid="_x0000_s295945" name="Equation" r:id="rId7" imgW="2438280" imgH="698400" progId="Equation.DSMT4">
              <p:embed/>
            </p:oleObj>
          </a:graphicData>
        </a:graphic>
      </p:graphicFrame>
      <p:sp>
        <p:nvSpPr>
          <p:cNvPr id="29594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5947" name="Object 11"/>
          <p:cNvGraphicFramePr>
            <a:graphicFrameLocks noChangeAspect="1"/>
          </p:cNvGraphicFramePr>
          <p:nvPr/>
        </p:nvGraphicFramePr>
        <p:xfrm>
          <a:off x="3845235" y="5755657"/>
          <a:ext cx="4906962" cy="847725"/>
        </p:xfrm>
        <a:graphic>
          <a:graphicData uri="http://schemas.openxmlformats.org/presentationml/2006/ole">
            <p:oleObj spid="_x0000_s295947" name="Equation" r:id="rId8" imgW="4889160" imgH="8254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EXMAPLE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Fourth-order DE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Two trial functions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Coefficient matrix</a:t>
            </a:r>
            <a:endParaRPr lang="en-US" dirty="0"/>
          </a:p>
        </p:txBody>
      </p:sp>
      <p:graphicFrame>
        <p:nvGraphicFramePr>
          <p:cNvPr id="296962" name="Object 2"/>
          <p:cNvGraphicFramePr>
            <a:graphicFrameLocks noChangeAspect="1"/>
          </p:cNvGraphicFramePr>
          <p:nvPr/>
        </p:nvGraphicFramePr>
        <p:xfrm>
          <a:off x="658132" y="1247137"/>
          <a:ext cx="2786063" cy="655637"/>
        </p:xfrm>
        <a:graphic>
          <a:graphicData uri="http://schemas.openxmlformats.org/presentationml/2006/ole">
            <p:oleObj spid="_x0000_s296962" name="Equation" r:id="rId3" imgW="2781000" imgH="672840" progId="Equation.DSMT4">
              <p:embed/>
            </p:oleObj>
          </a:graphicData>
        </a:graphic>
      </p:graphicFrame>
      <p:graphicFrame>
        <p:nvGraphicFramePr>
          <p:cNvPr id="296963" name="Object 3"/>
          <p:cNvGraphicFramePr>
            <a:graphicFrameLocks noChangeAspect="1"/>
          </p:cNvGraphicFramePr>
          <p:nvPr/>
        </p:nvGraphicFramePr>
        <p:xfrm>
          <a:off x="4024581" y="745712"/>
          <a:ext cx="2716213" cy="1268413"/>
        </p:xfrm>
        <a:graphic>
          <a:graphicData uri="http://schemas.openxmlformats.org/presentationml/2006/ole">
            <p:oleObj spid="_x0000_s296963" name="Equation" r:id="rId4" imgW="2869920" imgH="1346040" progId="Equation.DSMT4">
              <p:embed/>
            </p:oleObj>
          </a:graphicData>
        </a:graphic>
      </p:graphicFrame>
      <p:sp>
        <p:nvSpPr>
          <p:cNvPr id="29696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6964" name="Object 4"/>
          <p:cNvGraphicFramePr>
            <a:graphicFrameLocks noChangeAspect="1"/>
          </p:cNvGraphicFramePr>
          <p:nvPr/>
        </p:nvGraphicFramePr>
        <p:xfrm>
          <a:off x="694809" y="2737056"/>
          <a:ext cx="4660901" cy="374650"/>
        </p:xfrm>
        <a:graphic>
          <a:graphicData uri="http://schemas.openxmlformats.org/presentationml/2006/ole">
            <p:oleObj spid="_x0000_s296964" name="Equation" r:id="rId5" imgW="4660560" imgH="355320" progId="Equation.DSMT4">
              <p:embed/>
            </p:oleObj>
          </a:graphicData>
        </a:graphic>
      </p:graphicFrame>
      <p:sp>
        <p:nvSpPr>
          <p:cNvPr id="29696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6966" name="Object 6"/>
          <p:cNvGraphicFramePr>
            <a:graphicFrameLocks noChangeAspect="1"/>
          </p:cNvGraphicFramePr>
          <p:nvPr/>
        </p:nvGraphicFramePr>
        <p:xfrm>
          <a:off x="659204" y="3857831"/>
          <a:ext cx="3365500" cy="1866900"/>
        </p:xfrm>
        <a:graphic>
          <a:graphicData uri="http://schemas.openxmlformats.org/presentationml/2006/ole">
            <p:oleObj spid="_x0000_s296966" name="Equation" r:id="rId6" imgW="3327120" imgH="1854000" progId="Equation.DSMT4">
              <p:embed/>
            </p:oleObj>
          </a:graphicData>
        </a:graphic>
      </p:graphicFrame>
      <p:sp>
        <p:nvSpPr>
          <p:cNvPr id="29696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6968" name="Object 8"/>
          <p:cNvGraphicFramePr>
            <a:graphicFrameLocks noChangeAspect="1"/>
          </p:cNvGraphicFramePr>
          <p:nvPr/>
        </p:nvGraphicFramePr>
        <p:xfrm>
          <a:off x="5469866" y="4502625"/>
          <a:ext cx="1509713" cy="666750"/>
        </p:xfrm>
        <a:graphic>
          <a:graphicData uri="http://schemas.openxmlformats.org/presentationml/2006/ole">
            <p:oleObj spid="_x0000_s296968" name="Equation" r:id="rId7" imgW="1498320" imgH="685800" progId="Equation.DSMT4">
              <p:embed/>
            </p:oleObj>
          </a:graphicData>
        </a:graphic>
      </p:graphicFrame>
      <p:sp>
        <p:nvSpPr>
          <p:cNvPr id="12" name="Right Arrow 11"/>
          <p:cNvSpPr/>
          <p:nvPr/>
        </p:nvSpPr>
        <p:spPr bwMode="auto">
          <a:xfrm>
            <a:off x="4536374" y="4678878"/>
            <a:ext cx="510639" cy="261257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RHS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Approximate solution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Exact solution</a:t>
            </a:r>
            <a:endParaRPr lang="en-US" dirty="0"/>
          </a:p>
        </p:txBody>
      </p:sp>
      <p:sp>
        <p:nvSpPr>
          <p:cNvPr id="297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7985" name="Object 1"/>
          <p:cNvGraphicFramePr>
            <a:graphicFrameLocks noChangeAspect="1"/>
          </p:cNvGraphicFramePr>
          <p:nvPr/>
        </p:nvGraphicFramePr>
        <p:xfrm>
          <a:off x="547296" y="1220624"/>
          <a:ext cx="7640638" cy="1517650"/>
        </p:xfrm>
        <a:graphic>
          <a:graphicData uri="http://schemas.openxmlformats.org/presentationml/2006/ole">
            <p:oleObj spid="_x0000_s297985" name="Equation" r:id="rId3" imgW="7657920" imgH="1523880" progId="Equation.DSMT4">
              <p:embed/>
            </p:oleObj>
          </a:graphicData>
        </a:graphic>
      </p:graphicFrame>
      <p:sp>
        <p:nvSpPr>
          <p:cNvPr id="2979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7987" name="Object 3"/>
          <p:cNvGraphicFramePr>
            <a:graphicFrameLocks noChangeAspect="1"/>
          </p:cNvGraphicFramePr>
          <p:nvPr/>
        </p:nvGraphicFramePr>
        <p:xfrm>
          <a:off x="5180445" y="3494726"/>
          <a:ext cx="2265363" cy="596900"/>
        </p:xfrm>
        <a:graphic>
          <a:graphicData uri="http://schemas.openxmlformats.org/presentationml/2006/ole">
            <p:oleObj spid="_x0000_s297987" name="Equation" r:id="rId4" imgW="2260440" imgH="596880" progId="Equation.DSMT4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854446" y="3421042"/>
          <a:ext cx="2527300" cy="762000"/>
        </p:xfrm>
        <a:graphic>
          <a:graphicData uri="http://schemas.openxmlformats.org/presentationml/2006/ole">
            <p:oleObj spid="_x0000_s297989" name="Equation" r:id="rId5" imgW="2527200" imgH="761760" progId="Equation.DSMT4">
              <p:embed/>
            </p:oleObj>
          </a:graphicData>
        </a:graphic>
      </p:graphicFrame>
      <p:sp>
        <p:nvSpPr>
          <p:cNvPr id="9" name="Right Arrow 8"/>
          <p:cNvSpPr/>
          <p:nvPr/>
        </p:nvSpPr>
        <p:spPr bwMode="auto">
          <a:xfrm>
            <a:off x="3871352" y="3681350"/>
            <a:ext cx="688768" cy="225631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79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7990" name="Object 6"/>
          <p:cNvGraphicFramePr>
            <a:graphicFrameLocks noChangeAspect="1"/>
          </p:cNvGraphicFramePr>
          <p:nvPr/>
        </p:nvGraphicFramePr>
        <p:xfrm>
          <a:off x="810368" y="4812929"/>
          <a:ext cx="3048000" cy="596900"/>
        </p:xfrm>
        <a:graphic>
          <a:graphicData uri="http://schemas.openxmlformats.org/presentationml/2006/ole">
            <p:oleObj spid="_x0000_s297990" name="Equation" r:id="rId6" imgW="3047760" imgH="5968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1734" y="837020"/>
            <a:ext cx="7899430" cy="5151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ELEMENT </a:t>
            </a:r>
            <a:r>
              <a:rPr lang="en-US" dirty="0" smtClean="0"/>
              <a:t>APPROXIMATION</a:t>
            </a:r>
            <a:endParaRPr lang="en-US" dirty="0"/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741363"/>
            <a:ext cx="8909050" cy="5881687"/>
          </a:xfrm>
        </p:spPr>
        <p:txBody>
          <a:bodyPr/>
          <a:lstStyle/>
          <a:p>
            <a:r>
              <a:rPr lang="en-US" altLang="ko-KR" dirty="0">
                <a:ea typeface="굴림" pitchFamily="50" charset="-127"/>
              </a:rPr>
              <a:t>Domain Discretization</a:t>
            </a:r>
          </a:p>
          <a:p>
            <a:pPr lvl="1"/>
            <a:r>
              <a:rPr lang="en-US" altLang="ko-KR" dirty="0" smtClean="0">
                <a:ea typeface="굴림" pitchFamily="50" charset="-127"/>
              </a:rPr>
              <a:t>Weighted residual method </a:t>
            </a:r>
            <a:r>
              <a:rPr lang="en-US" altLang="ko-KR" dirty="0">
                <a:ea typeface="굴림" pitchFamily="50" charset="-127"/>
              </a:rPr>
              <a:t>is still difficult </a:t>
            </a:r>
            <a:r>
              <a:rPr lang="en-US" altLang="ko-KR" dirty="0" smtClean="0">
                <a:ea typeface="굴림" pitchFamily="50" charset="-127"/>
              </a:rPr>
              <a:t>to </a:t>
            </a:r>
            <a:r>
              <a:rPr lang="en-US" dirty="0" smtClean="0"/>
              <a:t>obtain the trial functions that satisfy the essential BC</a:t>
            </a:r>
            <a:endParaRPr lang="en-US" altLang="ko-KR" dirty="0">
              <a:ea typeface="굴림" pitchFamily="50" charset="-127"/>
            </a:endParaRPr>
          </a:p>
          <a:p>
            <a:pPr lvl="1"/>
            <a:r>
              <a:rPr lang="en-US" altLang="ko-KR" dirty="0">
                <a:ea typeface="굴림" pitchFamily="50" charset="-127"/>
              </a:rPr>
              <a:t>FEM is to divide the entire domain into a set of simple sub-domains (finite element</a:t>
            </a:r>
            <a:r>
              <a:rPr lang="en-US" altLang="ko-KR" dirty="0" smtClean="0">
                <a:ea typeface="굴림" pitchFamily="50" charset="-127"/>
              </a:rPr>
              <a:t>) and share nodes with adjacent elements</a:t>
            </a:r>
            <a:endParaRPr lang="en-US" altLang="ko-KR" dirty="0">
              <a:ea typeface="굴림" pitchFamily="50" charset="-127"/>
            </a:endParaRPr>
          </a:p>
          <a:p>
            <a:pPr lvl="1"/>
            <a:r>
              <a:rPr lang="en-US" altLang="ko-KR" dirty="0">
                <a:ea typeface="굴림" pitchFamily="50" charset="-127"/>
              </a:rPr>
              <a:t>Within a finite element, the solution is approximated in a simple polynomial </a:t>
            </a:r>
            <a:r>
              <a:rPr lang="en-US" altLang="ko-KR" dirty="0" smtClean="0">
                <a:ea typeface="굴림" pitchFamily="50" charset="-127"/>
              </a:rPr>
              <a:t>form</a:t>
            </a:r>
            <a:endParaRPr lang="en-US" altLang="ko-KR" dirty="0">
              <a:ea typeface="굴림" pitchFamily="50" charset="-127"/>
            </a:endParaRPr>
          </a:p>
          <a:p>
            <a:pPr lvl="1"/>
            <a:endParaRPr lang="en-US" altLang="ko-KR" dirty="0">
              <a:ea typeface="굴림" pitchFamily="50" charset="-127"/>
            </a:endParaRPr>
          </a:p>
          <a:p>
            <a:pPr lvl="1"/>
            <a:endParaRPr lang="en-US" altLang="ko-KR" dirty="0">
              <a:ea typeface="굴림" pitchFamily="50" charset="-127"/>
            </a:endParaRPr>
          </a:p>
          <a:p>
            <a:pPr lvl="1"/>
            <a:endParaRPr lang="en-US" altLang="ko-KR" dirty="0">
              <a:ea typeface="굴림" pitchFamily="50" charset="-127"/>
            </a:endParaRPr>
          </a:p>
          <a:p>
            <a:pPr lvl="1"/>
            <a:endParaRPr lang="en-US" altLang="ko-KR" dirty="0">
              <a:ea typeface="굴림" pitchFamily="50" charset="-127"/>
            </a:endParaRPr>
          </a:p>
          <a:p>
            <a:pPr lvl="1"/>
            <a:endParaRPr lang="en-US" altLang="ko-KR" dirty="0">
              <a:ea typeface="굴림" pitchFamily="50" charset="-127"/>
            </a:endParaRPr>
          </a:p>
          <a:p>
            <a:pPr lvl="1"/>
            <a:endParaRPr lang="en-US" altLang="ko-KR" dirty="0">
              <a:ea typeface="굴림" pitchFamily="50" charset="-127"/>
            </a:endParaRPr>
          </a:p>
          <a:p>
            <a:pPr lvl="1"/>
            <a:endParaRPr lang="en-US" altLang="ko-KR" dirty="0">
              <a:ea typeface="굴림" pitchFamily="50" charset="-127"/>
            </a:endParaRPr>
          </a:p>
          <a:p>
            <a:pPr lvl="1"/>
            <a:r>
              <a:rPr lang="en-US" altLang="ko-KR" dirty="0">
                <a:ea typeface="굴림" pitchFamily="50" charset="-127"/>
              </a:rPr>
              <a:t>When more number of finite elements are used, the approximated piecewise linear solution may converge to the analytical </a:t>
            </a:r>
            <a:r>
              <a:rPr lang="en-US" altLang="ko-KR" dirty="0" smtClean="0">
                <a:ea typeface="굴림" pitchFamily="50" charset="-127"/>
              </a:rPr>
              <a:t>solution</a:t>
            </a:r>
            <a:endParaRPr lang="en-US" dirty="0"/>
          </a:p>
        </p:txBody>
      </p:sp>
      <p:sp>
        <p:nvSpPr>
          <p:cNvPr id="243717" name="Rectangle 5"/>
          <p:cNvSpPr>
            <a:spLocks noChangeArrowheads="1"/>
          </p:cNvSpPr>
          <p:nvPr/>
        </p:nvSpPr>
        <p:spPr bwMode="auto">
          <a:xfrm>
            <a:off x="0" y="28003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43716" name="Object 4"/>
          <p:cNvGraphicFramePr>
            <a:graphicFrameLocks noChangeAspect="1"/>
          </p:cNvGraphicFramePr>
          <p:nvPr/>
        </p:nvGraphicFramePr>
        <p:xfrm>
          <a:off x="2016125" y="3300413"/>
          <a:ext cx="4662488" cy="2136775"/>
        </p:xfrm>
        <a:graphic>
          <a:graphicData uri="http://schemas.openxmlformats.org/presentationml/2006/ole">
            <p:oleObj spid="_x0000_s243716" name="Picture" r:id="rId3" imgW="2745542" imgH="1256811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FINITE ELEMENT METHOD </a:t>
            </a:r>
            <a:r>
              <a:rPr lang="en-US" i="1"/>
              <a:t>cont</a:t>
            </a:r>
            <a:r>
              <a:rPr lang="en-US"/>
              <a:t>.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>
                <a:ea typeface="굴림" pitchFamily="50" charset="-127"/>
              </a:rPr>
              <a:t>Types of finite elements</a:t>
            </a:r>
          </a:p>
          <a:p>
            <a:endParaRPr lang="en-US" altLang="ko-KR">
              <a:ea typeface="굴림" pitchFamily="50" charset="-127"/>
            </a:endParaRPr>
          </a:p>
          <a:p>
            <a:endParaRPr lang="en-US" altLang="ko-KR">
              <a:ea typeface="굴림" pitchFamily="50" charset="-127"/>
            </a:endParaRPr>
          </a:p>
          <a:p>
            <a:endParaRPr lang="en-US" altLang="ko-KR">
              <a:ea typeface="굴림" pitchFamily="50" charset="-127"/>
            </a:endParaRPr>
          </a:p>
          <a:p>
            <a:endParaRPr lang="en-US" altLang="ko-KR">
              <a:ea typeface="굴림" pitchFamily="50" charset="-127"/>
            </a:endParaRPr>
          </a:p>
          <a:p>
            <a:pPr>
              <a:buFontTx/>
              <a:buNone/>
            </a:pPr>
            <a:r>
              <a:rPr lang="en-US" altLang="ko-KR">
                <a:ea typeface="굴림" pitchFamily="50" charset="-127"/>
              </a:rPr>
              <a:t>		1D		2D			3D</a:t>
            </a:r>
          </a:p>
          <a:p>
            <a:pPr>
              <a:buFontTx/>
              <a:buNone/>
            </a:pPr>
            <a:r>
              <a:rPr lang="en-US" altLang="ko-KR">
                <a:ea typeface="굴림" pitchFamily="50" charset="-127"/>
              </a:rPr>
              <a:t>     </a:t>
            </a:r>
          </a:p>
          <a:p>
            <a:r>
              <a:rPr lang="en-US" altLang="ko-KR">
                <a:ea typeface="굴림" pitchFamily="50" charset="-127"/>
              </a:rPr>
              <a:t>Variational equation is imposed on each element. </a:t>
            </a:r>
            <a:endParaRPr lang="en-US"/>
          </a:p>
        </p:txBody>
      </p:sp>
      <p:graphicFrame>
        <p:nvGraphicFramePr>
          <p:cNvPr id="244740" name="Object 4"/>
          <p:cNvGraphicFramePr>
            <a:graphicFrameLocks noChangeAspect="1"/>
          </p:cNvGraphicFramePr>
          <p:nvPr/>
        </p:nvGraphicFramePr>
        <p:xfrm>
          <a:off x="736600" y="1314450"/>
          <a:ext cx="6856413" cy="1714500"/>
        </p:xfrm>
        <a:graphic>
          <a:graphicData uri="http://schemas.openxmlformats.org/presentationml/2006/ole">
            <p:oleObj spid="_x0000_s244740" name="Picture" r:id="rId3" imgW="3432018" imgH="856589" progId="Word.Picture.8">
              <p:embed/>
            </p:oleObj>
          </a:graphicData>
        </a:graphic>
      </p:graphicFrame>
      <p:sp>
        <p:nvSpPr>
          <p:cNvPr id="244745" name="AutoShape 9"/>
          <p:cNvSpPr>
            <a:spLocks/>
          </p:cNvSpPr>
          <p:nvPr/>
        </p:nvSpPr>
        <p:spPr bwMode="auto">
          <a:xfrm>
            <a:off x="4945063" y="5199063"/>
            <a:ext cx="1862137" cy="431800"/>
          </a:xfrm>
          <a:prstGeom prst="borderCallout2">
            <a:avLst>
              <a:gd name="adj1" fmla="val 26472"/>
              <a:gd name="adj2" fmla="val -4093"/>
              <a:gd name="adj3" fmla="val 26472"/>
              <a:gd name="adj4" fmla="val -16199"/>
              <a:gd name="adj5" fmla="val -70588"/>
              <a:gd name="adj6" fmla="val -38875"/>
            </a:avLst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r>
              <a:rPr lang="en-US"/>
              <a:t>One element</a:t>
            </a:r>
          </a:p>
        </p:txBody>
      </p:sp>
      <p:sp>
        <p:nvSpPr>
          <p:cNvPr id="2447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4741" name="Object 5"/>
          <p:cNvGraphicFramePr>
            <a:graphicFrameLocks noChangeAspect="1"/>
          </p:cNvGraphicFramePr>
          <p:nvPr/>
        </p:nvGraphicFramePr>
        <p:xfrm>
          <a:off x="1184275" y="4375150"/>
          <a:ext cx="5305425" cy="584200"/>
        </p:xfrm>
        <a:graphic>
          <a:graphicData uri="http://schemas.openxmlformats.org/presentationml/2006/ole">
            <p:oleObj spid="_x0000_s244741" name="Equation" r:id="rId4" imgW="5321160" imgH="5839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TRIAL SOLUTION 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ko-KR">
                <a:ea typeface="굴림" pitchFamily="50" charset="-127"/>
              </a:rPr>
              <a:t>Solution within an element is approximated using simple polynomials.</a:t>
            </a:r>
          </a:p>
          <a:p>
            <a:pPr lvl="1"/>
            <a:endParaRPr lang="en-US" altLang="ko-KR">
              <a:ea typeface="굴림" pitchFamily="50" charset="-127"/>
            </a:endParaRPr>
          </a:p>
          <a:p>
            <a:pPr lvl="1"/>
            <a:endParaRPr lang="en-US" altLang="ko-KR">
              <a:ea typeface="굴림" pitchFamily="50" charset="-127"/>
            </a:endParaRPr>
          </a:p>
          <a:p>
            <a:pPr lvl="1"/>
            <a:endParaRPr lang="en-US" altLang="ko-KR">
              <a:ea typeface="굴림" pitchFamily="50" charset="-127"/>
            </a:endParaRPr>
          </a:p>
          <a:p>
            <a:pPr lvl="1"/>
            <a:endParaRPr lang="en-US" altLang="ko-KR">
              <a:ea typeface="굴림" pitchFamily="50" charset="-127"/>
            </a:endParaRPr>
          </a:p>
          <a:p>
            <a:pPr lvl="1"/>
            <a:endParaRPr lang="en-US" altLang="ko-KR">
              <a:ea typeface="굴림" pitchFamily="50" charset="-127"/>
            </a:endParaRPr>
          </a:p>
          <a:p>
            <a:pPr lvl="1"/>
            <a:endParaRPr lang="en-US" altLang="ko-KR">
              <a:ea typeface="굴림" pitchFamily="50" charset="-127"/>
            </a:endParaRPr>
          </a:p>
          <a:p>
            <a:pPr lvl="1"/>
            <a:r>
              <a:rPr lang="en-US" altLang="ko-KR" i="1">
                <a:ea typeface="굴림" pitchFamily="50" charset="-127"/>
              </a:rPr>
              <a:t>i</a:t>
            </a:r>
            <a:r>
              <a:rPr lang="en-US" altLang="ko-KR">
                <a:ea typeface="굴림" pitchFamily="50" charset="-127"/>
              </a:rPr>
              <a:t>-th element is composed of two nodes: </a:t>
            </a:r>
            <a:r>
              <a:rPr lang="en-US" altLang="ko-KR" i="1">
                <a:ea typeface="굴림" pitchFamily="50" charset="-127"/>
              </a:rPr>
              <a:t>x</a:t>
            </a:r>
            <a:r>
              <a:rPr lang="en-US" altLang="ko-KR" i="1" baseline="-25000">
                <a:ea typeface="굴림" pitchFamily="50" charset="-127"/>
              </a:rPr>
              <a:t>i</a:t>
            </a:r>
            <a:r>
              <a:rPr lang="en-US" altLang="ko-KR">
                <a:ea typeface="굴림" pitchFamily="50" charset="-127"/>
              </a:rPr>
              <a:t> and </a:t>
            </a:r>
            <a:r>
              <a:rPr lang="en-US" altLang="ko-KR" i="1">
                <a:ea typeface="굴림" pitchFamily="50" charset="-127"/>
              </a:rPr>
              <a:t>x</a:t>
            </a:r>
            <a:r>
              <a:rPr lang="en-US" altLang="ko-KR" i="1" baseline="-25000">
                <a:ea typeface="굴림" pitchFamily="50" charset="-127"/>
              </a:rPr>
              <a:t>i</a:t>
            </a:r>
            <a:r>
              <a:rPr lang="en-US" altLang="ko-KR" baseline="-25000">
                <a:ea typeface="굴림" pitchFamily="50" charset="-127"/>
              </a:rPr>
              <a:t>+1</a:t>
            </a:r>
            <a:r>
              <a:rPr lang="en-US" altLang="ko-KR">
                <a:ea typeface="굴림" pitchFamily="50" charset="-127"/>
              </a:rPr>
              <a:t>. Since two unknowns are involved, linear polynomial can be used:</a:t>
            </a:r>
          </a:p>
          <a:p>
            <a:pPr lvl="1"/>
            <a:endParaRPr lang="en-US" altLang="ko-KR">
              <a:ea typeface="굴림" pitchFamily="50" charset="-127"/>
            </a:endParaRPr>
          </a:p>
          <a:p>
            <a:pPr lvl="1"/>
            <a:endParaRPr lang="en-US" altLang="ko-KR">
              <a:ea typeface="굴림" pitchFamily="50" charset="-127"/>
            </a:endParaRPr>
          </a:p>
          <a:p>
            <a:pPr lvl="1"/>
            <a:r>
              <a:rPr lang="en-US" altLang="ko-KR">
                <a:ea typeface="굴림" pitchFamily="50" charset="-127"/>
              </a:rPr>
              <a:t>The unknown coefficients, </a:t>
            </a:r>
            <a:r>
              <a:rPr lang="en-US" altLang="ko-KR" i="1">
                <a:ea typeface="굴림" pitchFamily="50" charset="-127"/>
              </a:rPr>
              <a:t>a</a:t>
            </a:r>
            <a:r>
              <a:rPr lang="en-US" altLang="ko-KR" baseline="-25000">
                <a:ea typeface="굴림" pitchFamily="50" charset="-127"/>
              </a:rPr>
              <a:t>0</a:t>
            </a:r>
            <a:r>
              <a:rPr lang="en-US" altLang="ko-KR">
                <a:ea typeface="굴림" pitchFamily="50" charset="-127"/>
              </a:rPr>
              <a:t> and </a:t>
            </a:r>
            <a:r>
              <a:rPr lang="en-US" altLang="ko-KR" i="1">
                <a:ea typeface="굴림" pitchFamily="50" charset="-127"/>
              </a:rPr>
              <a:t>a</a:t>
            </a:r>
            <a:r>
              <a:rPr lang="en-US" altLang="ko-KR" baseline="-25000">
                <a:ea typeface="굴림" pitchFamily="50" charset="-127"/>
              </a:rPr>
              <a:t>1</a:t>
            </a:r>
            <a:r>
              <a:rPr lang="en-US" altLang="ko-KR">
                <a:ea typeface="굴림" pitchFamily="50" charset="-127"/>
              </a:rPr>
              <a:t>, will be expressed in terms of nodal solutions </a:t>
            </a:r>
            <a:r>
              <a:rPr lang="en-US" altLang="ko-KR" i="1">
                <a:ea typeface="굴림" pitchFamily="50" charset="-127"/>
              </a:rPr>
              <a:t>u</a:t>
            </a:r>
            <a:r>
              <a:rPr lang="en-US" altLang="ko-KR">
                <a:ea typeface="굴림" pitchFamily="50" charset="-127"/>
              </a:rPr>
              <a:t>(</a:t>
            </a:r>
            <a:r>
              <a:rPr lang="en-US" altLang="ko-KR" i="1">
                <a:ea typeface="굴림" pitchFamily="50" charset="-127"/>
              </a:rPr>
              <a:t>x</a:t>
            </a:r>
            <a:r>
              <a:rPr lang="en-US" altLang="ko-KR" i="1" baseline="-25000">
                <a:ea typeface="굴림" pitchFamily="50" charset="-127"/>
              </a:rPr>
              <a:t>i</a:t>
            </a:r>
            <a:r>
              <a:rPr lang="en-US" altLang="ko-KR">
                <a:ea typeface="굴림" pitchFamily="50" charset="-127"/>
              </a:rPr>
              <a:t>) and </a:t>
            </a:r>
            <a:r>
              <a:rPr lang="en-US" altLang="ko-KR" i="1">
                <a:ea typeface="굴림" pitchFamily="50" charset="-127"/>
              </a:rPr>
              <a:t>u</a:t>
            </a:r>
            <a:r>
              <a:rPr lang="en-US" altLang="ko-KR">
                <a:ea typeface="굴림" pitchFamily="50" charset="-127"/>
              </a:rPr>
              <a:t>(</a:t>
            </a:r>
            <a:r>
              <a:rPr lang="en-US" altLang="ko-KR" i="1">
                <a:ea typeface="굴림" pitchFamily="50" charset="-127"/>
              </a:rPr>
              <a:t>x</a:t>
            </a:r>
            <a:r>
              <a:rPr lang="en-US" altLang="ko-KR" i="1" baseline="-25000">
                <a:ea typeface="굴림" pitchFamily="50" charset="-127"/>
              </a:rPr>
              <a:t>i</a:t>
            </a:r>
            <a:r>
              <a:rPr lang="en-US" altLang="ko-KR" baseline="-25000">
                <a:ea typeface="굴림" pitchFamily="50" charset="-127"/>
              </a:rPr>
              <a:t>+1</a:t>
            </a:r>
            <a:r>
              <a:rPr lang="en-US" altLang="ko-KR">
                <a:ea typeface="굴림" pitchFamily="50" charset="-127"/>
              </a:rPr>
              <a:t>).</a:t>
            </a:r>
            <a:endParaRPr lang="en-US"/>
          </a:p>
        </p:txBody>
      </p:sp>
      <p:graphicFrame>
        <p:nvGraphicFramePr>
          <p:cNvPr id="245764" name="Object 4"/>
          <p:cNvGraphicFramePr>
            <a:graphicFrameLocks noChangeAspect="1"/>
          </p:cNvGraphicFramePr>
          <p:nvPr/>
        </p:nvGraphicFramePr>
        <p:xfrm>
          <a:off x="1871663" y="1204913"/>
          <a:ext cx="4341812" cy="2057400"/>
        </p:xfrm>
        <a:graphic>
          <a:graphicData uri="http://schemas.openxmlformats.org/presentationml/2006/ole">
            <p:oleObj spid="_x0000_s245764" name="Picture" r:id="rId3" imgW="2173659" imgH="1028267" progId="Word.Picture.8">
              <p:embed/>
            </p:oleObj>
          </a:graphicData>
        </a:graphic>
      </p:graphicFrame>
      <p:sp>
        <p:nvSpPr>
          <p:cNvPr id="2457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5765" name="Object 5"/>
          <p:cNvGraphicFramePr>
            <a:graphicFrameLocks noChangeAspect="1"/>
          </p:cNvGraphicFramePr>
          <p:nvPr/>
        </p:nvGraphicFramePr>
        <p:xfrm>
          <a:off x="1543050" y="4186238"/>
          <a:ext cx="3505200" cy="325437"/>
        </p:xfrm>
        <a:graphic>
          <a:graphicData uri="http://schemas.openxmlformats.org/presentationml/2006/ole">
            <p:oleObj spid="_x0000_s245765" name="Equation" r:id="rId4" imgW="3504960" imgH="3301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 stiffness method is limited for simple 1D problems</a:t>
            </a:r>
          </a:p>
          <a:p>
            <a:r>
              <a:rPr lang="en-US" dirty="0" smtClean="0"/>
              <a:t>FEM can be applied to many engineering problems that are governed by a differential equation</a:t>
            </a:r>
          </a:p>
          <a:p>
            <a:r>
              <a:rPr lang="en-US" dirty="0" smtClean="0"/>
              <a:t>Need systematic approaches to generate FE equations</a:t>
            </a:r>
          </a:p>
          <a:p>
            <a:pPr lvl="1"/>
            <a:r>
              <a:rPr lang="en-US" dirty="0" smtClean="0"/>
              <a:t>Weighted residual method</a:t>
            </a:r>
          </a:p>
          <a:p>
            <a:pPr lvl="1"/>
            <a:r>
              <a:rPr lang="en-US" dirty="0" smtClean="0"/>
              <a:t>Energy method</a:t>
            </a:r>
          </a:p>
          <a:p>
            <a:r>
              <a:rPr lang="en-US" dirty="0" smtClean="0"/>
              <a:t>Ordinary differential equation (second-order or fourth-order) can be solved using the weighted residual method, in particular using </a:t>
            </a:r>
            <a:r>
              <a:rPr lang="en-US" dirty="0" err="1" smtClean="0"/>
              <a:t>Galerkin</a:t>
            </a:r>
            <a:r>
              <a:rPr lang="en-US" dirty="0" smtClean="0"/>
              <a:t> method</a:t>
            </a:r>
          </a:p>
          <a:p>
            <a:r>
              <a:rPr lang="en-US" dirty="0" smtClean="0"/>
              <a:t>Principle of minimum potential energy can be used to derive finite element equations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TRIAL SOLUTION </a:t>
            </a:r>
            <a:r>
              <a:rPr lang="en-US" i="1"/>
              <a:t>cont</a:t>
            </a:r>
            <a:r>
              <a:rPr lang="en-US"/>
              <a:t>.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Substitute two nodal values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Express </a:t>
            </a:r>
            <a:r>
              <a:rPr lang="en-US" i="1"/>
              <a:t>a</a:t>
            </a:r>
            <a:r>
              <a:rPr lang="en-US" baseline="-25000"/>
              <a:t>0</a:t>
            </a:r>
            <a:r>
              <a:rPr lang="en-US"/>
              <a:t> and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/>
              <a:t> in terms of </a:t>
            </a:r>
            <a:r>
              <a:rPr lang="en-US" i="1"/>
              <a:t>u</a:t>
            </a:r>
            <a:r>
              <a:rPr lang="en-US" i="1" baseline="-25000"/>
              <a:t>i</a:t>
            </a:r>
            <a:r>
              <a:rPr lang="en-US"/>
              <a:t> and </a:t>
            </a:r>
            <a:r>
              <a:rPr lang="en-US" i="1"/>
              <a:t>u</a:t>
            </a:r>
            <a:r>
              <a:rPr lang="en-US" i="1" baseline="-25000"/>
              <a:t>i</a:t>
            </a:r>
            <a:r>
              <a:rPr lang="en-US" baseline="-25000"/>
              <a:t>+1</a:t>
            </a:r>
            <a:r>
              <a:rPr lang="en-US"/>
              <a:t>. Then, the solution is approximated by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Solution for i-th element: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 i="1"/>
              <a:t>N</a:t>
            </a:r>
            <a:r>
              <a:rPr lang="en-US" i="1" baseline="-25000"/>
              <a:t>i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/>
              <a:t>) and </a:t>
            </a:r>
            <a:r>
              <a:rPr lang="en-US" i="1"/>
              <a:t>N</a:t>
            </a:r>
            <a:r>
              <a:rPr lang="en-US" i="1" baseline="-25000"/>
              <a:t>i</a:t>
            </a:r>
            <a:r>
              <a:rPr lang="en-US" baseline="-25000"/>
              <a:t>+1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/>
              <a:t>): </a:t>
            </a:r>
            <a:r>
              <a:rPr lang="en-US" sz="2400" b="1">
                <a:solidFill>
                  <a:srgbClr val="CC0000"/>
                </a:solidFill>
              </a:rPr>
              <a:t>Shape Function</a:t>
            </a:r>
            <a:r>
              <a:rPr lang="en-US"/>
              <a:t> or </a:t>
            </a:r>
            <a:r>
              <a:rPr lang="en-US" sz="2400" b="1">
                <a:solidFill>
                  <a:srgbClr val="CC0000"/>
                </a:solidFill>
              </a:rPr>
              <a:t>Interpolation Function</a:t>
            </a:r>
          </a:p>
        </p:txBody>
      </p:sp>
      <p:sp>
        <p:nvSpPr>
          <p:cNvPr id="299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9009" name="Object 1"/>
          <p:cNvGraphicFramePr>
            <a:graphicFrameLocks noChangeAspect="1"/>
          </p:cNvGraphicFramePr>
          <p:nvPr/>
        </p:nvGraphicFramePr>
        <p:xfrm>
          <a:off x="1292225" y="1330325"/>
          <a:ext cx="3201988" cy="730250"/>
        </p:xfrm>
        <a:graphic>
          <a:graphicData uri="http://schemas.openxmlformats.org/presentationml/2006/ole">
            <p:oleObj spid="_x0000_s299009" name="Equation" r:id="rId3" imgW="3213000" imgH="711000" progId="Equation.DSMT4">
              <p:embed/>
            </p:oleObj>
          </a:graphicData>
        </a:graphic>
      </p:graphicFrame>
      <p:sp>
        <p:nvSpPr>
          <p:cNvPr id="299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9011" name="Object 3"/>
          <p:cNvGraphicFramePr>
            <a:graphicFrameLocks noChangeAspect="1"/>
          </p:cNvGraphicFramePr>
          <p:nvPr/>
        </p:nvGraphicFramePr>
        <p:xfrm>
          <a:off x="1357313" y="3122613"/>
          <a:ext cx="3438525" cy="987425"/>
        </p:xfrm>
        <a:graphic>
          <a:graphicData uri="http://schemas.openxmlformats.org/presentationml/2006/ole">
            <p:oleObj spid="_x0000_s299011" name="Equation" r:id="rId4" imgW="3429000" imgH="977760" progId="Equation.DSMT4">
              <p:embed/>
            </p:oleObj>
          </a:graphicData>
        </a:graphic>
      </p:graphicFrame>
      <p:sp>
        <p:nvSpPr>
          <p:cNvPr id="2990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9013" name="Object 5"/>
          <p:cNvGraphicFramePr>
            <a:graphicFrameLocks noChangeAspect="1"/>
          </p:cNvGraphicFramePr>
          <p:nvPr/>
        </p:nvGraphicFramePr>
        <p:xfrm>
          <a:off x="1417638" y="4986338"/>
          <a:ext cx="4949825" cy="325437"/>
        </p:xfrm>
        <a:graphic>
          <a:graphicData uri="http://schemas.openxmlformats.org/presentationml/2006/ole">
            <p:oleObj spid="_x0000_s299013" name="Equation" r:id="rId5" imgW="4927320" imgH="3301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TRIAL SOLUTION </a:t>
            </a:r>
            <a:r>
              <a:rPr lang="en-US" i="1"/>
              <a:t>cont</a:t>
            </a:r>
            <a:r>
              <a:rPr lang="en-US"/>
              <a:t>.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741363"/>
            <a:ext cx="8909050" cy="6013450"/>
          </a:xfrm>
        </p:spPr>
        <p:txBody>
          <a:bodyPr/>
          <a:lstStyle/>
          <a:p>
            <a:r>
              <a:rPr lang="en-US"/>
              <a:t>Observations</a:t>
            </a:r>
          </a:p>
          <a:p>
            <a:pPr lvl="1"/>
            <a:r>
              <a:rPr lang="en-US" altLang="ko-KR">
                <a:ea typeface="굴림" pitchFamily="50" charset="-127"/>
              </a:rPr>
              <a:t>Solution </a:t>
            </a:r>
            <a:r>
              <a:rPr lang="en-US" altLang="ko-KR" i="1">
                <a:ea typeface="굴림" pitchFamily="50" charset="-127"/>
              </a:rPr>
              <a:t>u</a:t>
            </a:r>
            <a:r>
              <a:rPr lang="en-US" altLang="ko-KR">
                <a:ea typeface="굴림" pitchFamily="50" charset="-127"/>
              </a:rPr>
              <a:t>(</a:t>
            </a:r>
            <a:r>
              <a:rPr lang="en-US" altLang="ko-KR" i="1">
                <a:ea typeface="굴림" pitchFamily="50" charset="-127"/>
              </a:rPr>
              <a:t>x</a:t>
            </a:r>
            <a:r>
              <a:rPr lang="en-US" altLang="ko-KR">
                <a:ea typeface="굴림" pitchFamily="50" charset="-127"/>
              </a:rPr>
              <a:t>) is interpolated using its nodal values </a:t>
            </a:r>
            <a:r>
              <a:rPr lang="en-US" altLang="ko-KR" i="1">
                <a:ea typeface="굴림" pitchFamily="50" charset="-127"/>
              </a:rPr>
              <a:t>u</a:t>
            </a:r>
            <a:r>
              <a:rPr lang="en-US" altLang="ko-KR" i="1" baseline="-25000">
                <a:ea typeface="굴림" pitchFamily="50" charset="-127"/>
              </a:rPr>
              <a:t>i</a:t>
            </a:r>
            <a:r>
              <a:rPr lang="en-US" altLang="ko-KR">
                <a:ea typeface="굴림" pitchFamily="50" charset="-127"/>
              </a:rPr>
              <a:t> and </a:t>
            </a:r>
            <a:r>
              <a:rPr lang="en-US" altLang="ko-KR" i="1">
                <a:ea typeface="굴림" pitchFamily="50" charset="-127"/>
              </a:rPr>
              <a:t>u</a:t>
            </a:r>
            <a:r>
              <a:rPr lang="en-US" altLang="ko-KR" i="1" baseline="-25000">
                <a:ea typeface="굴림" pitchFamily="50" charset="-127"/>
              </a:rPr>
              <a:t>i</a:t>
            </a:r>
            <a:r>
              <a:rPr lang="en-US" altLang="ko-KR" baseline="-25000">
                <a:ea typeface="굴림" pitchFamily="50" charset="-127"/>
              </a:rPr>
              <a:t>+1</a:t>
            </a:r>
            <a:r>
              <a:rPr lang="en-US" altLang="ko-KR">
                <a:ea typeface="굴림" pitchFamily="50" charset="-127"/>
              </a:rPr>
              <a:t>.</a:t>
            </a:r>
          </a:p>
          <a:p>
            <a:pPr lvl="1"/>
            <a:r>
              <a:rPr lang="en-US" i="1"/>
              <a:t>N</a:t>
            </a:r>
            <a:r>
              <a:rPr lang="en-US" i="1" baseline="-25000"/>
              <a:t>i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/>
              <a:t>) = 1 at node </a:t>
            </a:r>
            <a:r>
              <a:rPr lang="en-US" i="1"/>
              <a:t>x</a:t>
            </a:r>
            <a:r>
              <a:rPr lang="en-US" i="1" baseline="-25000"/>
              <a:t>i</a:t>
            </a:r>
            <a:r>
              <a:rPr lang="en-US"/>
              <a:t>, and =0 at node </a:t>
            </a:r>
            <a:r>
              <a:rPr lang="en-US" i="1"/>
              <a:t>x</a:t>
            </a:r>
            <a:r>
              <a:rPr lang="en-US" i="1" baseline="-25000"/>
              <a:t>i</a:t>
            </a:r>
            <a:r>
              <a:rPr lang="en-US" baseline="-25000"/>
              <a:t>+1</a:t>
            </a:r>
            <a:r>
              <a:rPr lang="en-US"/>
              <a:t>.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 altLang="ko-KR">
                <a:ea typeface="굴림" pitchFamily="50" charset="-127"/>
              </a:rPr>
              <a:t>The solution is approximated by piecewise linear polynomial and its gradient is constant within an element.</a:t>
            </a:r>
          </a:p>
          <a:p>
            <a:pPr lvl="1"/>
            <a:endParaRPr lang="en-US" altLang="ko-KR">
              <a:ea typeface="굴림" pitchFamily="50" charset="-127"/>
            </a:endParaRPr>
          </a:p>
          <a:p>
            <a:pPr lvl="1"/>
            <a:endParaRPr lang="en-US" altLang="ko-KR">
              <a:ea typeface="굴림" pitchFamily="50" charset="-127"/>
            </a:endParaRPr>
          </a:p>
          <a:p>
            <a:pPr lvl="1"/>
            <a:endParaRPr lang="en-US" altLang="ko-KR">
              <a:ea typeface="굴림" pitchFamily="50" charset="-127"/>
            </a:endParaRPr>
          </a:p>
          <a:p>
            <a:pPr lvl="1"/>
            <a:endParaRPr lang="en-US" altLang="ko-KR">
              <a:ea typeface="굴림" pitchFamily="50" charset="-127"/>
            </a:endParaRPr>
          </a:p>
          <a:p>
            <a:pPr lvl="1"/>
            <a:endParaRPr lang="en-US"/>
          </a:p>
          <a:p>
            <a:pPr lvl="1"/>
            <a:r>
              <a:rPr lang="en-US"/>
              <a:t>Stress and strain (derivative) are often averaged at the node.</a:t>
            </a:r>
          </a:p>
        </p:txBody>
      </p:sp>
      <p:grpSp>
        <p:nvGrpSpPr>
          <p:cNvPr id="247822" name="Group 14"/>
          <p:cNvGrpSpPr>
            <a:grpSpLocks/>
          </p:cNvGrpSpPr>
          <p:nvPr/>
        </p:nvGrpSpPr>
        <p:grpSpPr bwMode="auto">
          <a:xfrm>
            <a:off x="1974850" y="1965325"/>
            <a:ext cx="3684588" cy="1319213"/>
            <a:chOff x="1244" y="1314"/>
            <a:chExt cx="2321" cy="831"/>
          </a:xfrm>
        </p:grpSpPr>
        <p:sp>
          <p:nvSpPr>
            <p:cNvPr id="247812" name="Line 4"/>
            <p:cNvSpPr>
              <a:spLocks noChangeShapeType="1"/>
            </p:cNvSpPr>
            <p:nvPr/>
          </p:nvSpPr>
          <p:spPr bwMode="auto">
            <a:xfrm>
              <a:off x="1244" y="1968"/>
              <a:ext cx="232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7817" name="Group 9"/>
            <p:cNvGrpSpPr>
              <a:grpSpLocks/>
            </p:cNvGrpSpPr>
            <p:nvPr/>
          </p:nvGrpSpPr>
          <p:grpSpPr bwMode="auto">
            <a:xfrm>
              <a:off x="1601" y="1436"/>
              <a:ext cx="1575" cy="528"/>
              <a:chOff x="1601" y="1436"/>
              <a:chExt cx="1231" cy="528"/>
            </a:xfrm>
          </p:grpSpPr>
          <p:sp>
            <p:nvSpPr>
              <p:cNvPr id="247813" name="Freeform 5"/>
              <p:cNvSpPr>
                <a:spLocks/>
              </p:cNvSpPr>
              <p:nvPr/>
            </p:nvSpPr>
            <p:spPr bwMode="auto">
              <a:xfrm>
                <a:off x="1601" y="1436"/>
                <a:ext cx="1231" cy="528"/>
              </a:xfrm>
              <a:custGeom>
                <a:avLst/>
                <a:gdLst/>
                <a:ahLst/>
                <a:cxnLst>
                  <a:cxn ang="0">
                    <a:pos x="0" y="523"/>
                  </a:cxn>
                  <a:cxn ang="0">
                    <a:pos x="0" y="0"/>
                  </a:cxn>
                  <a:cxn ang="0">
                    <a:pos x="1231" y="528"/>
                  </a:cxn>
                </a:cxnLst>
                <a:rect l="0" t="0" r="r" b="b"/>
                <a:pathLst>
                  <a:path w="1231" h="528">
                    <a:moveTo>
                      <a:pt x="0" y="523"/>
                    </a:moveTo>
                    <a:lnTo>
                      <a:pt x="0" y="0"/>
                    </a:lnTo>
                    <a:lnTo>
                      <a:pt x="1231" y="528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814" name="Freeform 6"/>
              <p:cNvSpPr>
                <a:spLocks/>
              </p:cNvSpPr>
              <p:nvPr/>
            </p:nvSpPr>
            <p:spPr bwMode="auto">
              <a:xfrm flipH="1">
                <a:off x="1601" y="1436"/>
                <a:ext cx="1231" cy="528"/>
              </a:xfrm>
              <a:custGeom>
                <a:avLst/>
                <a:gdLst/>
                <a:ahLst/>
                <a:cxnLst>
                  <a:cxn ang="0">
                    <a:pos x="0" y="523"/>
                  </a:cxn>
                  <a:cxn ang="0">
                    <a:pos x="0" y="0"/>
                  </a:cxn>
                  <a:cxn ang="0">
                    <a:pos x="1231" y="528"/>
                  </a:cxn>
                </a:cxnLst>
                <a:rect l="0" t="0" r="r" b="b"/>
                <a:pathLst>
                  <a:path w="1231" h="528">
                    <a:moveTo>
                      <a:pt x="0" y="523"/>
                    </a:moveTo>
                    <a:lnTo>
                      <a:pt x="0" y="0"/>
                    </a:lnTo>
                    <a:lnTo>
                      <a:pt x="1231" y="528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7815" name="Text Box 7"/>
            <p:cNvSpPr txBox="1">
              <a:spLocks noChangeArrowheads="1"/>
            </p:cNvSpPr>
            <p:nvPr/>
          </p:nvSpPr>
          <p:spPr bwMode="auto">
            <a:xfrm>
              <a:off x="1750" y="1314"/>
              <a:ext cx="441" cy="25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i="1"/>
                <a:t>N</a:t>
              </a:r>
              <a:r>
                <a:rPr lang="en-US" i="1" baseline="-25000"/>
                <a:t>i</a:t>
              </a:r>
              <a:r>
                <a:rPr lang="en-US"/>
                <a:t>(</a:t>
              </a:r>
              <a:r>
                <a:rPr lang="en-US" i="1"/>
                <a:t>x</a:t>
              </a:r>
              <a:r>
                <a:rPr lang="en-US"/>
                <a:t>)</a:t>
              </a:r>
            </a:p>
          </p:txBody>
        </p:sp>
        <p:sp>
          <p:nvSpPr>
            <p:cNvPr id="247816" name="Text Box 8"/>
            <p:cNvSpPr txBox="1">
              <a:spLocks noChangeArrowheads="1"/>
            </p:cNvSpPr>
            <p:nvPr/>
          </p:nvSpPr>
          <p:spPr bwMode="auto">
            <a:xfrm>
              <a:off x="2396" y="1314"/>
              <a:ext cx="560" cy="25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i="1"/>
                <a:t>N</a:t>
              </a:r>
              <a:r>
                <a:rPr lang="en-US" i="1" baseline="-25000"/>
                <a:t>i</a:t>
              </a:r>
              <a:r>
                <a:rPr lang="en-US" baseline="-25000"/>
                <a:t>+1</a:t>
              </a:r>
              <a:r>
                <a:rPr lang="en-US"/>
                <a:t>(</a:t>
              </a:r>
              <a:r>
                <a:rPr lang="en-US" i="1"/>
                <a:t>x</a:t>
              </a:r>
              <a:r>
                <a:rPr lang="en-US"/>
                <a:t>)</a:t>
              </a:r>
            </a:p>
          </p:txBody>
        </p:sp>
        <p:sp>
          <p:nvSpPr>
            <p:cNvPr id="247818" name="Text Box 10"/>
            <p:cNvSpPr txBox="1">
              <a:spLocks noChangeArrowheads="1"/>
            </p:cNvSpPr>
            <p:nvPr/>
          </p:nvSpPr>
          <p:spPr bwMode="auto">
            <a:xfrm>
              <a:off x="1494" y="1895"/>
              <a:ext cx="219" cy="25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i="1"/>
                <a:t>x</a:t>
              </a:r>
              <a:r>
                <a:rPr lang="en-US" i="1" baseline="-25000"/>
                <a:t>i</a:t>
              </a:r>
              <a:endParaRPr lang="en-US" baseline="-25000"/>
            </a:p>
          </p:txBody>
        </p:sp>
        <p:sp>
          <p:nvSpPr>
            <p:cNvPr id="247819" name="Text Box 11"/>
            <p:cNvSpPr txBox="1">
              <a:spLocks noChangeArrowheads="1"/>
            </p:cNvSpPr>
            <p:nvPr/>
          </p:nvSpPr>
          <p:spPr bwMode="auto">
            <a:xfrm>
              <a:off x="3003" y="1895"/>
              <a:ext cx="338" cy="25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i="1"/>
                <a:t>x</a:t>
              </a:r>
              <a:r>
                <a:rPr lang="en-US" i="1" baseline="-25000"/>
                <a:t>i</a:t>
              </a:r>
              <a:r>
                <a:rPr lang="en-US" baseline="-25000"/>
                <a:t>+1</a:t>
              </a:r>
            </a:p>
          </p:txBody>
        </p:sp>
      </p:grpSp>
      <p:graphicFrame>
        <p:nvGraphicFramePr>
          <p:cNvPr id="247820" name="Object 12"/>
          <p:cNvGraphicFramePr>
            <a:graphicFrameLocks noChangeAspect="1"/>
          </p:cNvGraphicFramePr>
          <p:nvPr/>
        </p:nvGraphicFramePr>
        <p:xfrm>
          <a:off x="1228725" y="4076700"/>
          <a:ext cx="6856413" cy="1714500"/>
        </p:xfrm>
        <a:graphic>
          <a:graphicData uri="http://schemas.openxmlformats.org/presentationml/2006/ole">
            <p:oleObj spid="_x0000_s247820" name="Picture" r:id="rId3" imgW="3432018" imgH="856589" progId="Word.Picture.8">
              <p:embed/>
            </p:oleObj>
          </a:graphicData>
        </a:graphic>
      </p:graphicFrame>
      <p:sp>
        <p:nvSpPr>
          <p:cNvPr id="247823" name="Oval 15"/>
          <p:cNvSpPr>
            <a:spLocks noChangeArrowheads="1"/>
          </p:cNvSpPr>
          <p:nvPr/>
        </p:nvSpPr>
        <p:spPr bwMode="auto">
          <a:xfrm>
            <a:off x="6151563" y="4551363"/>
            <a:ext cx="352425" cy="685800"/>
          </a:xfrm>
          <a:prstGeom prst="ellipse">
            <a:avLst/>
          </a:prstGeom>
          <a:noFill/>
          <a:ln w="19050" algn="ctr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GALERKIN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Relation between interpolation functions and trial functions</a:t>
            </a:r>
          </a:p>
          <a:p>
            <a:pPr lvl="1"/>
            <a:r>
              <a:rPr lang="en-US" dirty="0" smtClean="0"/>
              <a:t>1D problem with linear interpolation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Difference: the interpolation function  does not exist in the entire domain, but it exists only in elements connected to the node</a:t>
            </a:r>
          </a:p>
          <a:p>
            <a:r>
              <a:rPr lang="en-US" dirty="0" smtClean="0"/>
              <a:t>Derivative</a:t>
            </a:r>
            <a:endParaRPr lang="en-US" dirty="0"/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6177" name="Object 1"/>
          <p:cNvGraphicFramePr>
            <a:graphicFrameLocks noChangeAspect="1"/>
          </p:cNvGraphicFramePr>
          <p:nvPr/>
        </p:nvGraphicFramePr>
        <p:xfrm>
          <a:off x="1146175" y="2174875"/>
          <a:ext cx="1919288" cy="784225"/>
        </p:xfrm>
        <a:graphic>
          <a:graphicData uri="http://schemas.openxmlformats.org/presentationml/2006/ole">
            <p:oleObj spid="_x0000_s306177" name="Equation" r:id="rId3" imgW="1930320" imgH="761760" progId="Equation.DSMT4">
              <p:embed/>
            </p:oleObj>
          </a:graphicData>
        </a:graphic>
      </p:graphicFrame>
      <p:sp>
        <p:nvSpPr>
          <p:cNvPr id="3061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6179" name="Object 3"/>
          <p:cNvGraphicFramePr>
            <a:graphicFrameLocks noChangeAspect="1"/>
          </p:cNvGraphicFramePr>
          <p:nvPr/>
        </p:nvGraphicFramePr>
        <p:xfrm>
          <a:off x="3554413" y="1531938"/>
          <a:ext cx="4492625" cy="1920875"/>
        </p:xfrm>
        <a:graphic>
          <a:graphicData uri="http://schemas.openxmlformats.org/presentationml/2006/ole">
            <p:oleObj spid="_x0000_s306179" name="Equation" r:id="rId4" imgW="5003640" imgH="2133360" progId="Equation.DSMT4">
              <p:embed/>
            </p:oleObj>
          </a:graphicData>
        </a:graphic>
      </p:graphicFrame>
      <p:sp>
        <p:nvSpPr>
          <p:cNvPr id="3061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6181" name="Object 5"/>
          <p:cNvGraphicFramePr>
            <a:graphicFrameLocks noChangeAspect="1"/>
          </p:cNvGraphicFramePr>
          <p:nvPr/>
        </p:nvGraphicFramePr>
        <p:xfrm>
          <a:off x="412750" y="4505325"/>
          <a:ext cx="4122738" cy="2146300"/>
        </p:xfrm>
        <a:graphic>
          <a:graphicData uri="http://schemas.openxmlformats.org/presentationml/2006/ole">
            <p:oleObj spid="_x0000_s306181" name="Equation" r:id="rId5" imgW="4089240" imgH="2133360" progId="Equation.DSMT4">
              <p:embed/>
            </p:oleObj>
          </a:graphicData>
        </a:graphic>
      </p:graphicFrame>
      <p:sp>
        <p:nvSpPr>
          <p:cNvPr id="306208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06183" name="Group 7"/>
          <p:cNvGrpSpPr>
            <a:grpSpLocks noChangeAspect="1"/>
          </p:cNvGrpSpPr>
          <p:nvPr/>
        </p:nvGrpSpPr>
        <p:grpSpPr bwMode="auto">
          <a:xfrm>
            <a:off x="4480761" y="4219303"/>
            <a:ext cx="4493420" cy="2271713"/>
            <a:chOff x="3390" y="4830"/>
            <a:chExt cx="4718" cy="2385"/>
          </a:xfrm>
        </p:grpSpPr>
        <p:sp>
          <p:nvSpPr>
            <p:cNvPr id="306207" name="Line 31"/>
            <p:cNvSpPr>
              <a:spLocks noChangeShapeType="1"/>
            </p:cNvSpPr>
            <p:nvPr/>
          </p:nvSpPr>
          <p:spPr bwMode="auto">
            <a:xfrm>
              <a:off x="4002" y="6192"/>
              <a:ext cx="41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206" name="Line 30"/>
            <p:cNvSpPr>
              <a:spLocks noChangeShapeType="1"/>
            </p:cNvSpPr>
            <p:nvPr/>
          </p:nvSpPr>
          <p:spPr bwMode="auto">
            <a:xfrm flipV="1">
              <a:off x="4231" y="4830"/>
              <a:ext cx="0" cy="23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205" name="Freeform 29"/>
            <p:cNvSpPr>
              <a:spLocks/>
            </p:cNvSpPr>
            <p:nvPr/>
          </p:nvSpPr>
          <p:spPr bwMode="auto">
            <a:xfrm>
              <a:off x="4231" y="5361"/>
              <a:ext cx="3552" cy="827"/>
            </a:xfrm>
            <a:custGeom>
              <a:avLst/>
              <a:gdLst/>
              <a:ahLst/>
              <a:cxnLst>
                <a:cxn ang="0">
                  <a:pos x="0" y="827"/>
                </a:cxn>
                <a:cxn ang="0">
                  <a:pos x="1271" y="827"/>
                </a:cxn>
                <a:cxn ang="0">
                  <a:pos x="1898" y="0"/>
                </a:cxn>
                <a:cxn ang="0">
                  <a:pos x="2569" y="827"/>
                </a:cxn>
                <a:cxn ang="0">
                  <a:pos x="3552" y="827"/>
                </a:cxn>
              </a:cxnLst>
              <a:rect l="0" t="0" r="r" b="b"/>
              <a:pathLst>
                <a:path w="3552" h="827">
                  <a:moveTo>
                    <a:pt x="0" y="827"/>
                  </a:moveTo>
                  <a:lnTo>
                    <a:pt x="1271" y="827"/>
                  </a:lnTo>
                  <a:lnTo>
                    <a:pt x="1898" y="0"/>
                  </a:lnTo>
                  <a:lnTo>
                    <a:pt x="2569" y="827"/>
                  </a:lnTo>
                  <a:lnTo>
                    <a:pt x="3552" y="827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204" name="Freeform 28"/>
            <p:cNvSpPr>
              <a:spLocks/>
            </p:cNvSpPr>
            <p:nvPr/>
          </p:nvSpPr>
          <p:spPr bwMode="auto">
            <a:xfrm>
              <a:off x="5502" y="5737"/>
              <a:ext cx="1284" cy="976"/>
            </a:xfrm>
            <a:custGeom>
              <a:avLst/>
              <a:gdLst/>
              <a:ahLst/>
              <a:cxnLst>
                <a:cxn ang="0">
                  <a:pos x="0" y="444"/>
                </a:cxn>
                <a:cxn ang="0">
                  <a:pos x="0" y="0"/>
                </a:cxn>
                <a:cxn ang="0">
                  <a:pos x="642" y="0"/>
                </a:cxn>
                <a:cxn ang="0">
                  <a:pos x="642" y="968"/>
                </a:cxn>
                <a:cxn ang="0">
                  <a:pos x="1277" y="976"/>
                </a:cxn>
                <a:cxn ang="0">
                  <a:pos x="1284" y="451"/>
                </a:cxn>
              </a:cxnLst>
              <a:rect l="0" t="0" r="r" b="b"/>
              <a:pathLst>
                <a:path w="1284" h="976">
                  <a:moveTo>
                    <a:pt x="0" y="444"/>
                  </a:moveTo>
                  <a:lnTo>
                    <a:pt x="0" y="0"/>
                  </a:lnTo>
                  <a:lnTo>
                    <a:pt x="642" y="0"/>
                  </a:lnTo>
                  <a:lnTo>
                    <a:pt x="642" y="968"/>
                  </a:lnTo>
                  <a:lnTo>
                    <a:pt x="1277" y="976"/>
                  </a:lnTo>
                  <a:lnTo>
                    <a:pt x="1284" y="451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n w="28575">
                  <a:solidFill>
                    <a:schemeClr val="tx1"/>
                  </a:solidFill>
                </a:ln>
              </a:endParaRPr>
            </a:p>
          </p:txBody>
        </p:sp>
        <p:graphicFrame>
          <p:nvGraphicFramePr>
            <p:cNvPr id="306203" name="Object 27"/>
            <p:cNvGraphicFramePr>
              <a:graphicFrameLocks noChangeAspect="1"/>
            </p:cNvGraphicFramePr>
            <p:nvPr/>
          </p:nvGraphicFramePr>
          <p:xfrm>
            <a:off x="6112" y="6163"/>
            <a:ext cx="244" cy="258"/>
          </p:xfrm>
          <a:graphic>
            <a:graphicData uri="http://schemas.openxmlformats.org/presentationml/2006/ole">
              <p:oleObj spid="_x0000_s306203" name="Equation" r:id="rId6" imgW="152268" imgH="164957" progId="Equation.DSMT4">
                <p:embed/>
              </p:oleObj>
            </a:graphicData>
          </a:graphic>
        </p:graphicFrame>
        <p:graphicFrame>
          <p:nvGraphicFramePr>
            <p:cNvPr id="306202" name="Object 26"/>
            <p:cNvGraphicFramePr>
              <a:graphicFrameLocks noChangeAspect="1"/>
            </p:cNvGraphicFramePr>
            <p:nvPr/>
          </p:nvGraphicFramePr>
          <p:xfrm>
            <a:off x="6756" y="6163"/>
            <a:ext cx="447" cy="258"/>
          </p:xfrm>
          <a:graphic>
            <a:graphicData uri="http://schemas.openxmlformats.org/presentationml/2006/ole">
              <p:oleObj spid="_x0000_s306202" name="Equation" r:id="rId7" imgW="279279" imgH="165028" progId="Equation.DSMT4">
                <p:embed/>
              </p:oleObj>
            </a:graphicData>
          </a:graphic>
        </p:graphicFrame>
        <p:graphicFrame>
          <p:nvGraphicFramePr>
            <p:cNvPr id="306201" name="Object 25"/>
            <p:cNvGraphicFramePr>
              <a:graphicFrameLocks noChangeAspect="1"/>
            </p:cNvGraphicFramePr>
            <p:nvPr/>
          </p:nvGraphicFramePr>
          <p:xfrm>
            <a:off x="5451" y="6163"/>
            <a:ext cx="427" cy="258"/>
          </p:xfrm>
          <a:graphic>
            <a:graphicData uri="http://schemas.openxmlformats.org/presentationml/2006/ole">
              <p:oleObj spid="_x0000_s306201" name="Equation" r:id="rId8" imgW="266353" imgH="164885" progId="Equation.DSMT4">
                <p:embed/>
              </p:oleObj>
            </a:graphicData>
          </a:graphic>
        </p:graphicFrame>
        <p:graphicFrame>
          <p:nvGraphicFramePr>
            <p:cNvPr id="306200" name="Object 24"/>
            <p:cNvGraphicFramePr>
              <a:graphicFrameLocks noChangeAspect="1"/>
            </p:cNvGraphicFramePr>
            <p:nvPr/>
          </p:nvGraphicFramePr>
          <p:xfrm>
            <a:off x="5008" y="6651"/>
            <a:ext cx="671" cy="556"/>
          </p:xfrm>
          <a:graphic>
            <a:graphicData uri="http://schemas.openxmlformats.org/presentationml/2006/ole">
              <p:oleObj spid="_x0000_s306200" name="Equation" r:id="rId9" imgW="418918" imgH="355446" progId="Equation.DSMT4">
                <p:embed/>
              </p:oleObj>
            </a:graphicData>
          </a:graphic>
        </p:graphicFrame>
        <p:graphicFrame>
          <p:nvGraphicFramePr>
            <p:cNvPr id="306199" name="Object 23"/>
            <p:cNvGraphicFramePr>
              <a:graphicFrameLocks noChangeAspect="1"/>
            </p:cNvGraphicFramePr>
            <p:nvPr/>
          </p:nvGraphicFramePr>
          <p:xfrm>
            <a:off x="6848" y="5487"/>
            <a:ext cx="529" cy="317"/>
          </p:xfrm>
          <a:graphic>
            <a:graphicData uri="http://schemas.openxmlformats.org/presentationml/2006/ole">
              <p:oleObj spid="_x0000_s306199" name="Equation" r:id="rId10" imgW="330057" imgH="203112" progId="Equation.DSMT4">
                <p:embed/>
              </p:oleObj>
            </a:graphicData>
          </a:graphic>
        </p:graphicFrame>
        <p:sp>
          <p:nvSpPr>
            <p:cNvPr id="306198" name="Line 22"/>
            <p:cNvSpPr>
              <a:spLocks noChangeShapeType="1"/>
            </p:cNvSpPr>
            <p:nvPr/>
          </p:nvSpPr>
          <p:spPr bwMode="auto">
            <a:xfrm flipH="1">
              <a:off x="6602" y="5723"/>
              <a:ext cx="259" cy="2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197" name="Line 21"/>
            <p:cNvSpPr>
              <a:spLocks noChangeShapeType="1"/>
            </p:cNvSpPr>
            <p:nvPr/>
          </p:nvSpPr>
          <p:spPr bwMode="auto">
            <a:xfrm flipV="1">
              <a:off x="5669" y="6709"/>
              <a:ext cx="465" cy="2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196" name="Oval 20"/>
            <p:cNvSpPr>
              <a:spLocks noChangeAspect="1" noChangeArrowheads="1"/>
            </p:cNvSpPr>
            <p:nvPr/>
          </p:nvSpPr>
          <p:spPr bwMode="auto">
            <a:xfrm>
              <a:off x="5465" y="6150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195" name="Oval 19"/>
            <p:cNvSpPr>
              <a:spLocks noChangeAspect="1" noChangeArrowheads="1"/>
            </p:cNvSpPr>
            <p:nvPr/>
          </p:nvSpPr>
          <p:spPr bwMode="auto">
            <a:xfrm>
              <a:off x="6104" y="6152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194" name="Oval 18"/>
            <p:cNvSpPr>
              <a:spLocks noChangeAspect="1" noChangeArrowheads="1"/>
            </p:cNvSpPr>
            <p:nvPr/>
          </p:nvSpPr>
          <p:spPr bwMode="auto">
            <a:xfrm>
              <a:off x="6741" y="6145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193" name="Oval 17"/>
            <p:cNvSpPr>
              <a:spLocks noChangeAspect="1" noChangeArrowheads="1"/>
            </p:cNvSpPr>
            <p:nvPr/>
          </p:nvSpPr>
          <p:spPr bwMode="auto">
            <a:xfrm>
              <a:off x="4854" y="6154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192" name="Oval 16"/>
            <p:cNvSpPr>
              <a:spLocks noChangeAspect="1" noChangeArrowheads="1"/>
            </p:cNvSpPr>
            <p:nvPr/>
          </p:nvSpPr>
          <p:spPr bwMode="auto">
            <a:xfrm>
              <a:off x="7297" y="6153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191" name="Oval 15"/>
            <p:cNvSpPr>
              <a:spLocks noChangeAspect="1" noChangeArrowheads="1"/>
            </p:cNvSpPr>
            <p:nvPr/>
          </p:nvSpPr>
          <p:spPr bwMode="auto">
            <a:xfrm>
              <a:off x="4309" y="6153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aphicFrame>
          <p:nvGraphicFramePr>
            <p:cNvPr id="306190" name="Object 14"/>
            <p:cNvGraphicFramePr>
              <a:graphicFrameLocks noChangeAspect="1"/>
            </p:cNvGraphicFramePr>
            <p:nvPr/>
          </p:nvGraphicFramePr>
          <p:xfrm>
            <a:off x="4856" y="6177"/>
            <a:ext cx="447" cy="258"/>
          </p:xfrm>
          <a:graphic>
            <a:graphicData uri="http://schemas.openxmlformats.org/presentationml/2006/ole">
              <p:oleObj spid="_x0000_s306190" name="Equation" r:id="rId11" imgW="279279" imgH="165028" progId="Equation.DSMT4">
                <p:embed/>
              </p:oleObj>
            </a:graphicData>
          </a:graphic>
        </p:graphicFrame>
        <p:sp>
          <p:nvSpPr>
            <p:cNvPr id="306189" name="Line 13"/>
            <p:cNvSpPr>
              <a:spLocks noChangeShapeType="1"/>
            </p:cNvSpPr>
            <p:nvPr/>
          </p:nvSpPr>
          <p:spPr bwMode="auto">
            <a:xfrm flipH="1">
              <a:off x="4224" y="5738"/>
              <a:ext cx="121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188" name="Line 12"/>
            <p:cNvSpPr>
              <a:spLocks noChangeShapeType="1"/>
            </p:cNvSpPr>
            <p:nvPr/>
          </p:nvSpPr>
          <p:spPr bwMode="auto">
            <a:xfrm flipH="1">
              <a:off x="4224" y="6705"/>
              <a:ext cx="183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aphicFrame>
          <p:nvGraphicFramePr>
            <p:cNvPr id="306187" name="Object 11"/>
            <p:cNvGraphicFramePr>
              <a:graphicFrameLocks noChangeAspect="1"/>
            </p:cNvGraphicFramePr>
            <p:nvPr/>
          </p:nvGraphicFramePr>
          <p:xfrm>
            <a:off x="3410" y="6544"/>
            <a:ext cx="814" cy="338"/>
          </p:xfrm>
          <a:graphic>
            <a:graphicData uri="http://schemas.openxmlformats.org/presentationml/2006/ole">
              <p:oleObj spid="_x0000_s306187" name="Equation" r:id="rId12" imgW="507780" imgH="215806" progId="Equation.DSMT4">
                <p:embed/>
              </p:oleObj>
            </a:graphicData>
          </a:graphic>
        </p:graphicFrame>
        <p:graphicFrame>
          <p:nvGraphicFramePr>
            <p:cNvPr id="306186" name="Object 10"/>
            <p:cNvGraphicFramePr>
              <a:graphicFrameLocks noChangeAspect="1"/>
            </p:cNvGraphicFramePr>
            <p:nvPr/>
          </p:nvGraphicFramePr>
          <p:xfrm>
            <a:off x="3390" y="5591"/>
            <a:ext cx="834" cy="338"/>
          </p:xfrm>
          <a:graphic>
            <a:graphicData uri="http://schemas.openxmlformats.org/presentationml/2006/ole">
              <p:oleObj spid="_x0000_s306186" name="Equation" r:id="rId13" imgW="520474" imgH="215806" progId="Equation.DSMT4">
                <p:embed/>
              </p:oleObj>
            </a:graphicData>
          </a:graphic>
        </p:graphicFrame>
        <p:sp>
          <p:nvSpPr>
            <p:cNvPr id="306185" name="Line 9"/>
            <p:cNvSpPr>
              <a:spLocks noChangeShapeType="1"/>
            </p:cNvSpPr>
            <p:nvPr/>
          </p:nvSpPr>
          <p:spPr bwMode="auto">
            <a:xfrm flipH="1">
              <a:off x="4223" y="5369"/>
              <a:ext cx="180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aphicFrame>
          <p:nvGraphicFramePr>
            <p:cNvPr id="306184" name="Object 8"/>
            <p:cNvGraphicFramePr>
              <a:graphicFrameLocks noChangeAspect="1"/>
            </p:cNvGraphicFramePr>
            <p:nvPr/>
          </p:nvGraphicFramePr>
          <p:xfrm>
            <a:off x="4013" y="5234"/>
            <a:ext cx="163" cy="239"/>
          </p:xfrm>
          <a:graphic>
            <a:graphicData uri="http://schemas.openxmlformats.org/presentationml/2006/ole">
              <p:oleObj spid="_x0000_s306184" name="Equation" r:id="rId14" imgW="101512" imgH="152268" progId="Equation.DSMT4">
                <p:embed/>
              </p:oleObj>
            </a:graphicData>
          </a:graphic>
        </p:graphicFrame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Solve using two equal-length elements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Three nodes at x = 0, 0.5, 1.0; </a:t>
            </a:r>
            <a:r>
              <a:rPr lang="en-US" dirty="0" err="1" smtClean="0"/>
              <a:t>displ</a:t>
            </a:r>
            <a:r>
              <a:rPr lang="en-US" dirty="0" smtClean="0"/>
              <a:t> at nodes = u</a:t>
            </a:r>
            <a:r>
              <a:rPr lang="en-US" baseline="-25000" dirty="0" smtClean="0"/>
              <a:t>1</a:t>
            </a:r>
            <a:r>
              <a:rPr lang="en-US" dirty="0" smtClean="0"/>
              <a:t>, u</a:t>
            </a:r>
            <a:r>
              <a:rPr lang="en-US" baseline="-25000" dirty="0" smtClean="0"/>
              <a:t>2</a:t>
            </a:r>
            <a:r>
              <a:rPr lang="en-US" dirty="0" smtClean="0"/>
              <a:t>, u</a:t>
            </a:r>
            <a:r>
              <a:rPr lang="en-US" baseline="-25000" dirty="0" smtClean="0"/>
              <a:t>3</a:t>
            </a:r>
          </a:p>
          <a:p>
            <a:r>
              <a:rPr lang="en-US" dirty="0" smtClean="0"/>
              <a:t>Approximate solution</a:t>
            </a:r>
            <a:endParaRPr lang="en-US" dirty="0"/>
          </a:p>
        </p:txBody>
      </p:sp>
      <p:graphicFrame>
        <p:nvGraphicFramePr>
          <p:cNvPr id="307202" name="Object 2"/>
          <p:cNvGraphicFramePr>
            <a:graphicFrameLocks noChangeAspect="1"/>
          </p:cNvGraphicFramePr>
          <p:nvPr/>
        </p:nvGraphicFramePr>
        <p:xfrm>
          <a:off x="697592" y="1263606"/>
          <a:ext cx="6962775" cy="984250"/>
        </p:xfrm>
        <a:graphic>
          <a:graphicData uri="http://schemas.openxmlformats.org/presentationml/2006/ole">
            <p:oleObj spid="_x0000_s307202" name="Equation" r:id="rId3" imgW="6933960" imgH="990360" progId="Equation.DSMT4">
              <p:embed/>
            </p:oleObj>
          </a:graphicData>
        </a:graphic>
      </p:graphicFrame>
      <p:sp>
        <p:nvSpPr>
          <p:cNvPr id="3072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7203" name="Object 3"/>
          <p:cNvGraphicFramePr>
            <a:graphicFrameLocks noChangeAspect="1"/>
          </p:cNvGraphicFramePr>
          <p:nvPr/>
        </p:nvGraphicFramePr>
        <p:xfrm>
          <a:off x="3553278" y="3014300"/>
          <a:ext cx="3857625" cy="312737"/>
        </p:xfrm>
        <a:graphic>
          <a:graphicData uri="http://schemas.openxmlformats.org/presentationml/2006/ole">
            <p:oleObj spid="_x0000_s307203" name="Equation" r:id="rId4" imgW="3835080" imgH="317160" progId="Equation.DSMT4">
              <p:embed/>
            </p:oleObj>
          </a:graphicData>
        </a:graphic>
      </p:graphicFrame>
      <p:sp>
        <p:nvSpPr>
          <p:cNvPr id="3072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7205" name="Object 5"/>
          <p:cNvGraphicFramePr>
            <a:graphicFrameLocks noChangeAspect="1"/>
          </p:cNvGraphicFramePr>
          <p:nvPr/>
        </p:nvGraphicFramePr>
        <p:xfrm>
          <a:off x="734921" y="3532415"/>
          <a:ext cx="7366001" cy="1447800"/>
        </p:xfrm>
        <a:graphic>
          <a:graphicData uri="http://schemas.openxmlformats.org/presentationml/2006/ole">
            <p:oleObj spid="_x0000_s307205" name="Equation" r:id="rId5" imgW="7365960" imgH="1447560" progId="Equation.DSMT4">
              <p:embed/>
            </p:oleObj>
          </a:graphicData>
        </a:graphic>
      </p:graphicFrame>
      <p:pic>
        <p:nvPicPr>
          <p:cNvPr id="9" name="Picture 8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27600" y="4432617"/>
            <a:ext cx="3657600" cy="2005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Derivatives of interpolation functions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Coefficient matrix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RHS</a:t>
            </a:r>
            <a:endParaRPr lang="en-US" dirty="0"/>
          </a:p>
        </p:txBody>
      </p:sp>
      <p:sp>
        <p:nvSpPr>
          <p:cNvPr id="308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8225" name="Object 1"/>
          <p:cNvGraphicFramePr>
            <a:graphicFrameLocks noChangeAspect="1"/>
          </p:cNvGraphicFramePr>
          <p:nvPr/>
        </p:nvGraphicFramePr>
        <p:xfrm>
          <a:off x="657723" y="1313543"/>
          <a:ext cx="7112001" cy="1447800"/>
        </p:xfrm>
        <a:graphic>
          <a:graphicData uri="http://schemas.openxmlformats.org/presentationml/2006/ole">
            <p:oleObj spid="_x0000_s308225" name="Equation" r:id="rId3" imgW="7111800" imgH="1447560" progId="Equation.DSMT4">
              <p:embed/>
            </p:oleObj>
          </a:graphicData>
        </a:graphic>
      </p:graphicFrame>
      <p:sp>
        <p:nvSpPr>
          <p:cNvPr id="3082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8227" name="Object 3"/>
          <p:cNvGraphicFramePr>
            <a:graphicFrameLocks noChangeAspect="1"/>
          </p:cNvGraphicFramePr>
          <p:nvPr/>
        </p:nvGraphicFramePr>
        <p:xfrm>
          <a:off x="737870" y="3477623"/>
          <a:ext cx="6843713" cy="601663"/>
        </p:xfrm>
        <a:graphic>
          <a:graphicData uri="http://schemas.openxmlformats.org/presentationml/2006/ole">
            <p:oleObj spid="_x0000_s308227" name="Equation" r:id="rId4" imgW="6870600" imgH="596880" progId="Equation.DSMT4">
              <p:embed/>
            </p:oleObj>
          </a:graphicData>
        </a:graphic>
      </p:graphicFrame>
      <p:sp>
        <p:nvSpPr>
          <p:cNvPr id="3082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8229" name="Object 5"/>
          <p:cNvGraphicFramePr>
            <a:graphicFrameLocks noChangeAspect="1"/>
          </p:cNvGraphicFramePr>
          <p:nvPr/>
        </p:nvGraphicFramePr>
        <p:xfrm>
          <a:off x="737870" y="4148909"/>
          <a:ext cx="5422900" cy="601663"/>
        </p:xfrm>
        <a:graphic>
          <a:graphicData uri="http://schemas.openxmlformats.org/presentationml/2006/ole">
            <p:oleObj spid="_x0000_s308229" name="Equation" r:id="rId5" imgW="5422680" imgH="596880" progId="Equation.DSMT4">
              <p:embed/>
            </p:oleObj>
          </a:graphicData>
        </a:graphic>
      </p:graphicFrame>
      <p:sp>
        <p:nvSpPr>
          <p:cNvPr id="3082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8231" name="Object 7"/>
          <p:cNvGraphicFramePr>
            <a:graphicFrameLocks noChangeAspect="1"/>
          </p:cNvGraphicFramePr>
          <p:nvPr/>
        </p:nvGraphicFramePr>
        <p:xfrm>
          <a:off x="595226" y="5176838"/>
          <a:ext cx="7997825" cy="590550"/>
        </p:xfrm>
        <a:graphic>
          <a:graphicData uri="http://schemas.openxmlformats.org/presentationml/2006/ole">
            <p:oleObj spid="_x0000_s308231" name="Equation" r:id="rId6" imgW="8902440" imgH="647640" progId="Equation.DSMT4">
              <p:embed/>
            </p:oleObj>
          </a:graphicData>
        </a:graphic>
      </p:graphicFrame>
      <p:sp>
        <p:nvSpPr>
          <p:cNvPr id="3082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8233" name="Object 9"/>
          <p:cNvGraphicFramePr>
            <a:graphicFrameLocks noChangeAspect="1"/>
          </p:cNvGraphicFramePr>
          <p:nvPr/>
        </p:nvGraphicFramePr>
        <p:xfrm>
          <a:off x="595226" y="5972175"/>
          <a:ext cx="6635750" cy="582613"/>
        </p:xfrm>
        <a:graphic>
          <a:graphicData uri="http://schemas.openxmlformats.org/presentationml/2006/ole">
            <p:oleObj spid="_x0000_s308233" name="Equation" r:id="rId7" imgW="7353000" imgH="6476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Matrix equation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Striking the 1st row and striking the 1st column (BC)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Solve for </a:t>
            </a:r>
            <a:r>
              <a:rPr lang="en-US" i="1" dirty="0" smtClean="0"/>
              <a:t>u</a:t>
            </a:r>
            <a:r>
              <a:rPr lang="en-US" baseline="-25000" dirty="0" smtClean="0"/>
              <a:t>2</a:t>
            </a:r>
            <a:r>
              <a:rPr lang="en-US" dirty="0" smtClean="0"/>
              <a:t> = 0.875, </a:t>
            </a:r>
            <a:r>
              <a:rPr lang="en-US" i="1" dirty="0" smtClean="0"/>
              <a:t>u</a:t>
            </a:r>
            <a:r>
              <a:rPr lang="en-US" baseline="-25000" dirty="0" smtClean="0"/>
              <a:t>3</a:t>
            </a:r>
            <a:r>
              <a:rPr lang="en-US" dirty="0" smtClean="0"/>
              <a:t> = 1.5</a:t>
            </a:r>
          </a:p>
          <a:p>
            <a:r>
              <a:rPr lang="en-US" dirty="0" smtClean="0"/>
              <a:t>Approximate solution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Piecewise linear solution</a:t>
            </a:r>
            <a:endParaRPr lang="en-US" dirty="0"/>
          </a:p>
        </p:txBody>
      </p:sp>
      <p:sp>
        <p:nvSpPr>
          <p:cNvPr id="3102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0273" name="Object 1"/>
          <p:cNvGraphicFramePr>
            <a:graphicFrameLocks noChangeAspect="1"/>
          </p:cNvGraphicFramePr>
          <p:nvPr/>
        </p:nvGraphicFramePr>
        <p:xfrm>
          <a:off x="692150" y="1277938"/>
          <a:ext cx="3314700" cy="1082675"/>
        </p:xfrm>
        <a:graphic>
          <a:graphicData uri="http://schemas.openxmlformats.org/presentationml/2006/ole">
            <p:oleObj spid="_x0000_s310273" name="Equation" r:id="rId3" imgW="3314520" imgH="1091880" progId="Equation.DSMT4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914900" y="1219200"/>
            <a:ext cx="28504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Consider it as unknown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 bwMode="auto">
          <a:xfrm rot="10800000" flipV="1">
            <a:off x="3771900" y="1419254"/>
            <a:ext cx="1143000" cy="3145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02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0275" name="Object 3"/>
          <p:cNvGraphicFramePr>
            <a:graphicFrameLocks noChangeAspect="1"/>
          </p:cNvGraphicFramePr>
          <p:nvPr/>
        </p:nvGraphicFramePr>
        <p:xfrm>
          <a:off x="709613" y="3081338"/>
          <a:ext cx="2738437" cy="706437"/>
        </p:xfrm>
        <a:graphic>
          <a:graphicData uri="http://schemas.openxmlformats.org/presentationml/2006/ole">
            <p:oleObj spid="_x0000_s310275" name="Equation" r:id="rId4" imgW="2755800" imgH="711000" progId="Equation.DSMT4">
              <p:embed/>
            </p:oleObj>
          </a:graphicData>
        </a:graphic>
      </p:graphicFrame>
      <p:sp>
        <p:nvSpPr>
          <p:cNvPr id="3102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0277" name="Object 5"/>
          <p:cNvGraphicFramePr>
            <a:graphicFrameLocks noChangeAspect="1"/>
          </p:cNvGraphicFramePr>
          <p:nvPr/>
        </p:nvGraphicFramePr>
        <p:xfrm>
          <a:off x="773113" y="4732338"/>
          <a:ext cx="4108450" cy="681037"/>
        </p:xfrm>
        <a:graphic>
          <a:graphicData uri="http://schemas.openxmlformats.org/presentationml/2006/ole">
            <p:oleObj spid="_x0000_s310277" name="Equation" r:id="rId5" imgW="4127400" imgH="6858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4441825" cy="5424487"/>
          </a:xfrm>
        </p:spPr>
        <p:txBody>
          <a:bodyPr/>
          <a:lstStyle/>
          <a:p>
            <a:r>
              <a:rPr lang="en-US" dirty="0" smtClean="0"/>
              <a:t>Solution comparison</a:t>
            </a:r>
          </a:p>
          <a:p>
            <a:r>
              <a:rPr lang="en-US" dirty="0" smtClean="0"/>
              <a:t>Approx. solution has about 8% error</a:t>
            </a:r>
          </a:p>
          <a:p>
            <a:r>
              <a:rPr lang="en-US" dirty="0" smtClean="0"/>
              <a:t>Derivative shows a large discrepancy</a:t>
            </a:r>
          </a:p>
          <a:p>
            <a:r>
              <a:rPr lang="en-US" dirty="0" smtClean="0"/>
              <a:t>Approx. derivative is constant as the solution is piecewise linear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76496" y="699949"/>
            <a:ext cx="4571424" cy="29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08203" y="3721463"/>
            <a:ext cx="4564320" cy="277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Galerkin</a:t>
            </a:r>
            <a:r>
              <a:rPr lang="en-US" dirty="0" smtClean="0"/>
              <a:t> method is still not general enough for computer code</a:t>
            </a:r>
          </a:p>
          <a:p>
            <a:r>
              <a:rPr lang="en-US" dirty="0" smtClean="0"/>
              <a:t>Apply </a:t>
            </a:r>
            <a:r>
              <a:rPr lang="en-US" dirty="0" err="1" smtClean="0"/>
              <a:t>Galerkin</a:t>
            </a:r>
            <a:r>
              <a:rPr lang="en-US" dirty="0" smtClean="0"/>
              <a:t> method to one element (e) at a time</a:t>
            </a:r>
          </a:p>
          <a:p>
            <a:r>
              <a:rPr lang="en-US" dirty="0" smtClean="0"/>
              <a:t>Introduce a local coordinate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Approximate solution within the element</a:t>
            </a:r>
            <a:endParaRPr lang="en-US" dirty="0"/>
          </a:p>
        </p:txBody>
      </p:sp>
      <p:sp>
        <p:nvSpPr>
          <p:cNvPr id="31131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11297" name="Group 1"/>
          <p:cNvGrpSpPr>
            <a:grpSpLocks noChangeAspect="1"/>
          </p:cNvGrpSpPr>
          <p:nvPr/>
        </p:nvGrpSpPr>
        <p:grpSpPr bwMode="auto">
          <a:xfrm>
            <a:off x="5117812" y="3390899"/>
            <a:ext cx="3859968" cy="2109788"/>
            <a:chOff x="2461" y="2000"/>
            <a:chExt cx="4052" cy="2215"/>
          </a:xfrm>
        </p:grpSpPr>
        <p:sp>
          <p:nvSpPr>
            <p:cNvPr id="311313" name="Line 17"/>
            <p:cNvSpPr>
              <a:spLocks noChangeShapeType="1"/>
            </p:cNvSpPr>
            <p:nvPr/>
          </p:nvSpPr>
          <p:spPr bwMode="auto">
            <a:xfrm>
              <a:off x="2461" y="3345"/>
              <a:ext cx="384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311312" name="Line 16"/>
            <p:cNvSpPr>
              <a:spLocks noChangeShapeType="1"/>
            </p:cNvSpPr>
            <p:nvPr/>
          </p:nvSpPr>
          <p:spPr bwMode="auto">
            <a:xfrm>
              <a:off x="3439" y="3338"/>
              <a:ext cx="1830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oval" w="med" len="med"/>
              <a:tailEnd type="oval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graphicFrame>
          <p:nvGraphicFramePr>
            <p:cNvPr id="311311" name="Object 15"/>
            <p:cNvGraphicFramePr>
              <a:graphicFrameLocks noChangeAspect="1"/>
            </p:cNvGraphicFramePr>
            <p:nvPr/>
          </p:nvGraphicFramePr>
          <p:xfrm>
            <a:off x="3330" y="3408"/>
            <a:ext cx="240" cy="263"/>
          </p:xfrm>
          <a:graphic>
            <a:graphicData uri="http://schemas.openxmlformats.org/presentationml/2006/ole">
              <p:oleObj spid="_x0000_s311311" name="Equation" r:id="rId3" imgW="152268" imgH="164957" progId="Equation.DSMT4">
                <p:embed/>
              </p:oleObj>
            </a:graphicData>
          </a:graphic>
        </p:graphicFrame>
        <p:graphicFrame>
          <p:nvGraphicFramePr>
            <p:cNvPr id="311310" name="Object 14"/>
            <p:cNvGraphicFramePr>
              <a:graphicFrameLocks noChangeAspect="1"/>
            </p:cNvGraphicFramePr>
            <p:nvPr/>
          </p:nvGraphicFramePr>
          <p:xfrm>
            <a:off x="5153" y="3408"/>
            <a:ext cx="260" cy="282"/>
          </p:xfrm>
          <a:graphic>
            <a:graphicData uri="http://schemas.openxmlformats.org/presentationml/2006/ole">
              <p:oleObj spid="_x0000_s311310" name="Equation" r:id="rId4" imgW="164814" imgH="177492" progId="Equation.DSMT4">
                <p:embed/>
              </p:oleObj>
            </a:graphicData>
          </a:graphic>
        </p:graphicFrame>
        <p:sp>
          <p:nvSpPr>
            <p:cNvPr id="311309" name="Freeform 13"/>
            <p:cNvSpPr>
              <a:spLocks/>
            </p:cNvSpPr>
            <p:nvPr/>
          </p:nvSpPr>
          <p:spPr bwMode="auto">
            <a:xfrm>
              <a:off x="3439" y="2115"/>
              <a:ext cx="1823" cy="848"/>
            </a:xfrm>
            <a:custGeom>
              <a:avLst/>
              <a:gdLst/>
              <a:ahLst/>
              <a:cxnLst>
                <a:cxn ang="0">
                  <a:pos x="0" y="848"/>
                </a:cxn>
                <a:cxn ang="0">
                  <a:pos x="1823" y="848"/>
                </a:cxn>
                <a:cxn ang="0">
                  <a:pos x="1823" y="0"/>
                </a:cxn>
                <a:cxn ang="0">
                  <a:pos x="0" y="848"/>
                </a:cxn>
              </a:cxnLst>
              <a:rect l="0" t="0" r="r" b="b"/>
              <a:pathLst>
                <a:path w="1823" h="848">
                  <a:moveTo>
                    <a:pt x="0" y="848"/>
                  </a:moveTo>
                  <a:lnTo>
                    <a:pt x="1823" y="848"/>
                  </a:lnTo>
                  <a:lnTo>
                    <a:pt x="1823" y="0"/>
                  </a:lnTo>
                  <a:lnTo>
                    <a:pt x="0" y="84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311308" name="Freeform 12"/>
            <p:cNvSpPr>
              <a:spLocks/>
            </p:cNvSpPr>
            <p:nvPr/>
          </p:nvSpPr>
          <p:spPr bwMode="auto">
            <a:xfrm flipH="1">
              <a:off x="3439" y="2115"/>
              <a:ext cx="1823" cy="848"/>
            </a:xfrm>
            <a:custGeom>
              <a:avLst/>
              <a:gdLst/>
              <a:ahLst/>
              <a:cxnLst>
                <a:cxn ang="0">
                  <a:pos x="0" y="848"/>
                </a:cxn>
                <a:cxn ang="0">
                  <a:pos x="1823" y="848"/>
                </a:cxn>
                <a:cxn ang="0">
                  <a:pos x="1823" y="0"/>
                </a:cxn>
                <a:cxn ang="0">
                  <a:pos x="0" y="848"/>
                </a:cxn>
              </a:cxnLst>
              <a:rect l="0" t="0" r="r" b="b"/>
              <a:pathLst>
                <a:path w="1823" h="848">
                  <a:moveTo>
                    <a:pt x="0" y="848"/>
                  </a:moveTo>
                  <a:lnTo>
                    <a:pt x="1823" y="848"/>
                  </a:lnTo>
                  <a:lnTo>
                    <a:pt x="1823" y="0"/>
                  </a:lnTo>
                  <a:lnTo>
                    <a:pt x="0" y="84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graphicFrame>
          <p:nvGraphicFramePr>
            <p:cNvPr id="311307" name="Object 11"/>
            <p:cNvGraphicFramePr>
              <a:graphicFrameLocks noChangeAspect="1"/>
            </p:cNvGraphicFramePr>
            <p:nvPr/>
          </p:nvGraphicFramePr>
          <p:xfrm>
            <a:off x="3670" y="2000"/>
            <a:ext cx="580" cy="324"/>
          </p:xfrm>
          <a:graphic>
            <a:graphicData uri="http://schemas.openxmlformats.org/presentationml/2006/ole">
              <p:oleObj spid="_x0000_s311307" name="Equation" r:id="rId5" imgW="368140" imgH="203112" progId="Equation.DSMT4">
                <p:embed/>
              </p:oleObj>
            </a:graphicData>
          </a:graphic>
        </p:graphicFrame>
        <p:graphicFrame>
          <p:nvGraphicFramePr>
            <p:cNvPr id="311306" name="Object 10"/>
            <p:cNvGraphicFramePr>
              <a:graphicFrameLocks noChangeAspect="1"/>
            </p:cNvGraphicFramePr>
            <p:nvPr/>
          </p:nvGraphicFramePr>
          <p:xfrm>
            <a:off x="4394" y="2000"/>
            <a:ext cx="600" cy="324"/>
          </p:xfrm>
          <a:graphic>
            <a:graphicData uri="http://schemas.openxmlformats.org/presentationml/2006/ole">
              <p:oleObj spid="_x0000_s311306" name="Equation" r:id="rId6" imgW="380835" imgH="203112" progId="Equation.DSMT4">
                <p:embed/>
              </p:oleObj>
            </a:graphicData>
          </a:graphic>
        </p:graphicFrame>
        <p:sp>
          <p:nvSpPr>
            <p:cNvPr id="311305" name="Line 9"/>
            <p:cNvSpPr>
              <a:spLocks noChangeShapeType="1"/>
            </p:cNvSpPr>
            <p:nvPr/>
          </p:nvSpPr>
          <p:spPr bwMode="auto">
            <a:xfrm>
              <a:off x="3443" y="3675"/>
              <a:ext cx="0" cy="53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311304" name="Line 8"/>
            <p:cNvSpPr>
              <a:spLocks noChangeShapeType="1"/>
            </p:cNvSpPr>
            <p:nvPr/>
          </p:nvSpPr>
          <p:spPr bwMode="auto">
            <a:xfrm>
              <a:off x="5274" y="3675"/>
              <a:ext cx="0" cy="5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311303" name="Line 7"/>
            <p:cNvSpPr>
              <a:spLocks noChangeShapeType="1"/>
            </p:cNvSpPr>
            <p:nvPr/>
          </p:nvSpPr>
          <p:spPr bwMode="auto">
            <a:xfrm>
              <a:off x="3435" y="3765"/>
              <a:ext cx="32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graphicFrame>
          <p:nvGraphicFramePr>
            <p:cNvPr id="311302" name="Object 6"/>
            <p:cNvGraphicFramePr>
              <a:graphicFrameLocks noChangeAspect="1"/>
            </p:cNvGraphicFramePr>
            <p:nvPr/>
          </p:nvGraphicFramePr>
          <p:xfrm>
            <a:off x="3754" y="3608"/>
            <a:ext cx="180" cy="304"/>
          </p:xfrm>
          <a:graphic>
            <a:graphicData uri="http://schemas.openxmlformats.org/presentationml/2006/ole">
              <p:oleObj spid="_x0000_s311302" name="Equation" r:id="rId7" imgW="114201" imgH="190335" progId="Equation.DSMT4">
                <p:embed/>
              </p:oleObj>
            </a:graphicData>
          </a:graphic>
        </p:graphicFrame>
        <p:sp>
          <p:nvSpPr>
            <p:cNvPr id="311301" name="Line 5"/>
            <p:cNvSpPr>
              <a:spLocks noChangeShapeType="1"/>
            </p:cNvSpPr>
            <p:nvPr/>
          </p:nvSpPr>
          <p:spPr bwMode="auto">
            <a:xfrm>
              <a:off x="3435" y="4028"/>
              <a:ext cx="18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graphicFrame>
          <p:nvGraphicFramePr>
            <p:cNvPr id="311300" name="Object 4"/>
            <p:cNvGraphicFramePr>
              <a:graphicFrameLocks noChangeAspect="1"/>
            </p:cNvGraphicFramePr>
            <p:nvPr/>
          </p:nvGraphicFramePr>
          <p:xfrm>
            <a:off x="4246" y="3722"/>
            <a:ext cx="360" cy="303"/>
          </p:xfrm>
          <a:graphic>
            <a:graphicData uri="http://schemas.openxmlformats.org/presentationml/2006/ole">
              <p:oleObj spid="_x0000_s311300" name="Equation" r:id="rId8" imgW="228600" imgH="190500" progId="Equation.DSMT4">
                <p:embed/>
              </p:oleObj>
            </a:graphicData>
          </a:graphic>
        </p:graphicFrame>
        <p:sp>
          <p:nvSpPr>
            <p:cNvPr id="311299" name="Freeform 3"/>
            <p:cNvSpPr>
              <a:spLocks/>
            </p:cNvSpPr>
            <p:nvPr/>
          </p:nvSpPr>
          <p:spPr bwMode="auto">
            <a:xfrm>
              <a:off x="5025" y="3068"/>
              <a:ext cx="473" cy="262"/>
            </a:xfrm>
            <a:custGeom>
              <a:avLst/>
              <a:gdLst/>
              <a:ahLst/>
              <a:cxnLst>
                <a:cxn ang="0">
                  <a:pos x="0" y="262"/>
                </a:cxn>
                <a:cxn ang="0">
                  <a:pos x="150" y="67"/>
                </a:cxn>
                <a:cxn ang="0">
                  <a:pos x="473" y="0"/>
                </a:cxn>
              </a:cxnLst>
              <a:rect l="0" t="0" r="r" b="b"/>
              <a:pathLst>
                <a:path w="473" h="262">
                  <a:moveTo>
                    <a:pt x="0" y="262"/>
                  </a:moveTo>
                  <a:cubicBezTo>
                    <a:pt x="35" y="186"/>
                    <a:pt x="71" y="111"/>
                    <a:pt x="150" y="67"/>
                  </a:cubicBezTo>
                  <a:cubicBezTo>
                    <a:pt x="229" y="23"/>
                    <a:pt x="351" y="11"/>
                    <a:pt x="473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arrow" w="sm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311298" name="Text Box 2"/>
            <p:cNvSpPr txBox="1">
              <a:spLocks noChangeArrowheads="1"/>
            </p:cNvSpPr>
            <p:nvPr/>
          </p:nvSpPr>
          <p:spPr bwMode="auto">
            <a:xfrm>
              <a:off x="5485" y="2926"/>
              <a:ext cx="1028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Element </a:t>
              </a: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e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1131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1316" name="Object 20"/>
          <p:cNvGraphicFramePr>
            <a:graphicFrameLocks noChangeAspect="1"/>
          </p:cNvGraphicFramePr>
          <p:nvPr/>
        </p:nvGraphicFramePr>
        <p:xfrm>
          <a:off x="1143000" y="2266950"/>
          <a:ext cx="2128838" cy="360363"/>
        </p:xfrm>
        <a:graphic>
          <a:graphicData uri="http://schemas.openxmlformats.org/presentationml/2006/ole">
            <p:oleObj spid="_x0000_s311316" name="Equation" r:id="rId9" imgW="2095200" imgH="355320" progId="Equation.DSMT4">
              <p:embed/>
            </p:oleObj>
          </a:graphicData>
        </a:graphic>
      </p:graphicFrame>
      <p:sp>
        <p:nvSpPr>
          <p:cNvPr id="311319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1318" name="Object 22"/>
          <p:cNvGraphicFramePr>
            <a:graphicFrameLocks noChangeAspect="1"/>
          </p:cNvGraphicFramePr>
          <p:nvPr/>
        </p:nvGraphicFramePr>
        <p:xfrm>
          <a:off x="3956050" y="2089150"/>
          <a:ext cx="2341563" cy="690563"/>
        </p:xfrm>
        <a:graphic>
          <a:graphicData uri="http://schemas.openxmlformats.org/presentationml/2006/ole">
            <p:oleObj spid="_x0000_s311318" name="Equation" r:id="rId10" imgW="2336760" imgH="685800" progId="Equation.DSMT4">
              <p:embed/>
            </p:oleObj>
          </a:graphicData>
        </a:graphic>
      </p:graphicFrame>
      <p:sp>
        <p:nvSpPr>
          <p:cNvPr id="311321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1320" name="Object 24"/>
          <p:cNvGraphicFramePr>
            <a:graphicFrameLocks noChangeAspect="1"/>
          </p:cNvGraphicFramePr>
          <p:nvPr/>
        </p:nvGraphicFramePr>
        <p:xfrm>
          <a:off x="1135063" y="3498850"/>
          <a:ext cx="2800350" cy="361950"/>
        </p:xfrm>
        <a:graphic>
          <a:graphicData uri="http://schemas.openxmlformats.org/presentationml/2006/ole">
            <p:oleObj spid="_x0000_s311320" name="Equation" r:id="rId11" imgW="2793960" imgH="355320" progId="Equation.DSMT4">
              <p:embed/>
            </p:oleObj>
          </a:graphicData>
        </a:graphic>
      </p:graphicFrame>
      <p:sp>
        <p:nvSpPr>
          <p:cNvPr id="311323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1322" name="Object 26"/>
          <p:cNvGraphicFramePr>
            <a:graphicFrameLocks noChangeAspect="1"/>
          </p:cNvGraphicFramePr>
          <p:nvPr/>
        </p:nvGraphicFramePr>
        <p:xfrm>
          <a:off x="452438" y="4127500"/>
          <a:ext cx="1674812" cy="746125"/>
        </p:xfrm>
        <a:graphic>
          <a:graphicData uri="http://schemas.openxmlformats.org/presentationml/2006/ole">
            <p:oleObj spid="_x0000_s311322" name="Equation" r:id="rId12" imgW="1663560" imgH="711000" progId="Equation.DSMT4">
              <p:embed/>
            </p:oleObj>
          </a:graphicData>
        </a:graphic>
      </p:graphicFrame>
      <p:sp>
        <p:nvSpPr>
          <p:cNvPr id="311325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1324" name="Object 28"/>
          <p:cNvGraphicFramePr>
            <a:graphicFrameLocks noChangeAspect="1"/>
          </p:cNvGraphicFramePr>
          <p:nvPr/>
        </p:nvGraphicFramePr>
        <p:xfrm>
          <a:off x="452438" y="5135563"/>
          <a:ext cx="2282825" cy="1358900"/>
        </p:xfrm>
        <a:graphic>
          <a:graphicData uri="http://schemas.openxmlformats.org/presentationml/2006/ole">
            <p:oleObj spid="_x0000_s311324" name="Equation" r:id="rId13" imgW="2260440" imgH="1346040" progId="Equation.DSMT4">
              <p:embed/>
            </p:oleObj>
          </a:graphicData>
        </a:graphic>
      </p:graphicFrame>
      <p:sp>
        <p:nvSpPr>
          <p:cNvPr id="311327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1326" name="Object 30"/>
          <p:cNvGraphicFramePr>
            <a:graphicFrameLocks noChangeAspect="1"/>
          </p:cNvGraphicFramePr>
          <p:nvPr/>
        </p:nvGraphicFramePr>
        <p:xfrm>
          <a:off x="3270250" y="5176838"/>
          <a:ext cx="2608263" cy="1336675"/>
        </p:xfrm>
        <a:graphic>
          <a:graphicData uri="http://schemas.openxmlformats.org/presentationml/2006/ole">
            <p:oleObj spid="_x0000_s311326" name="Equation" r:id="rId14" imgW="2603160" imgH="13460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PROCEDURE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Interpolation property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Derivative of approx. solution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Apply </a:t>
            </a:r>
            <a:r>
              <a:rPr lang="en-US" dirty="0" err="1" smtClean="0"/>
              <a:t>Galerkin</a:t>
            </a:r>
            <a:r>
              <a:rPr lang="en-US" dirty="0" smtClean="0"/>
              <a:t> method in the element level</a:t>
            </a:r>
            <a:endParaRPr lang="en-US" dirty="0"/>
          </a:p>
        </p:txBody>
      </p:sp>
      <p:sp>
        <p:nvSpPr>
          <p:cNvPr id="3143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4369" name="Object 1"/>
          <p:cNvGraphicFramePr>
            <a:graphicFrameLocks noChangeAspect="1"/>
          </p:cNvGraphicFramePr>
          <p:nvPr/>
        </p:nvGraphicFramePr>
        <p:xfrm>
          <a:off x="908050" y="1250950"/>
          <a:ext cx="2684463" cy="796925"/>
        </p:xfrm>
        <a:graphic>
          <a:graphicData uri="http://schemas.openxmlformats.org/presentationml/2006/ole">
            <p:oleObj spid="_x0000_s314369" name="Equation" r:id="rId3" imgW="2679480" imgH="761760" progId="Equation.DSMT4">
              <p:embed/>
            </p:oleObj>
          </a:graphicData>
        </a:graphic>
      </p:graphicFrame>
      <p:sp>
        <p:nvSpPr>
          <p:cNvPr id="3143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4371" name="Object 3"/>
          <p:cNvGraphicFramePr>
            <a:graphicFrameLocks noChangeAspect="1"/>
          </p:cNvGraphicFramePr>
          <p:nvPr/>
        </p:nvGraphicFramePr>
        <p:xfrm>
          <a:off x="4525963" y="1203325"/>
          <a:ext cx="1174750" cy="752475"/>
        </p:xfrm>
        <a:graphic>
          <a:graphicData uri="http://schemas.openxmlformats.org/presentationml/2006/ole">
            <p:oleObj spid="_x0000_s314371" name="Equation" r:id="rId4" imgW="1168200" imgH="736560" progId="Equation.DSMT4">
              <p:embed/>
            </p:oleObj>
          </a:graphicData>
        </a:graphic>
      </p:graphicFrame>
      <p:sp>
        <p:nvSpPr>
          <p:cNvPr id="3143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4373" name="Object 5"/>
          <p:cNvGraphicFramePr>
            <a:graphicFrameLocks noChangeAspect="1"/>
          </p:cNvGraphicFramePr>
          <p:nvPr/>
        </p:nvGraphicFramePr>
        <p:xfrm>
          <a:off x="844550" y="2641600"/>
          <a:ext cx="2460625" cy="596900"/>
        </p:xfrm>
        <a:graphic>
          <a:graphicData uri="http://schemas.openxmlformats.org/presentationml/2006/ole">
            <p:oleObj spid="_x0000_s314373" name="Equation" r:id="rId5" imgW="2438280" imgH="596880" progId="Equation.DSMT4">
              <p:embed/>
            </p:oleObj>
          </a:graphicData>
        </a:graphic>
      </p:graphicFrame>
      <p:sp>
        <p:nvSpPr>
          <p:cNvPr id="3143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4375" name="Object 7"/>
          <p:cNvGraphicFramePr>
            <a:graphicFrameLocks noChangeAspect="1"/>
          </p:cNvGraphicFramePr>
          <p:nvPr/>
        </p:nvGraphicFramePr>
        <p:xfrm>
          <a:off x="844550" y="3348038"/>
          <a:ext cx="5219700" cy="720725"/>
        </p:xfrm>
        <a:graphic>
          <a:graphicData uri="http://schemas.openxmlformats.org/presentationml/2006/ole">
            <p:oleObj spid="_x0000_s314375" name="Equation" r:id="rId6" imgW="5219640" imgH="711000" progId="Equation.DSMT4">
              <p:embed/>
            </p:oleObj>
          </a:graphicData>
        </a:graphic>
      </p:graphicFrame>
      <p:sp>
        <p:nvSpPr>
          <p:cNvPr id="3143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4377" name="Object 9"/>
          <p:cNvGraphicFramePr>
            <a:graphicFrameLocks noChangeAspect="1"/>
          </p:cNvGraphicFramePr>
          <p:nvPr/>
        </p:nvGraphicFramePr>
        <p:xfrm>
          <a:off x="558528" y="4843780"/>
          <a:ext cx="8088313" cy="638175"/>
        </p:xfrm>
        <a:graphic>
          <a:graphicData uri="http://schemas.openxmlformats.org/presentationml/2006/ole">
            <p:oleObj spid="_x0000_s314377" name="Equation" r:id="rId7" imgW="8140680" imgH="6346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PROCEDURE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variable from x to </a:t>
            </a:r>
            <a:r>
              <a:rPr lang="en-US" dirty="0" smtClean="0">
                <a:latin typeface="Symbol" pitchFamily="18" charset="2"/>
              </a:rPr>
              <a:t>x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Do not use approximate solution for boundary terms</a:t>
            </a:r>
          </a:p>
          <a:p>
            <a:r>
              <a:rPr lang="en-US" dirty="0" smtClean="0"/>
              <a:t>Element-level matrix equation</a:t>
            </a:r>
            <a:endParaRPr lang="en-US" dirty="0"/>
          </a:p>
        </p:txBody>
      </p:sp>
      <p:sp>
        <p:nvSpPr>
          <p:cNvPr id="3153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5393" name="Object 1"/>
          <p:cNvGraphicFramePr>
            <a:graphicFrameLocks noChangeAspect="1"/>
          </p:cNvGraphicFramePr>
          <p:nvPr/>
        </p:nvGraphicFramePr>
        <p:xfrm>
          <a:off x="909502" y="1433649"/>
          <a:ext cx="5880100" cy="1371600"/>
        </p:xfrm>
        <a:graphic>
          <a:graphicData uri="http://schemas.openxmlformats.org/presentationml/2006/ole">
            <p:oleObj spid="_x0000_s315393" name="Equation" r:id="rId3" imgW="5879880" imgH="1371600" progId="Equation.DSMT4">
              <p:embed/>
            </p:oleObj>
          </a:graphicData>
        </a:graphic>
      </p:graphicFrame>
      <p:sp>
        <p:nvSpPr>
          <p:cNvPr id="3153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5395" name="Object 3"/>
          <p:cNvGraphicFramePr>
            <a:graphicFrameLocks noChangeAspect="1"/>
          </p:cNvGraphicFramePr>
          <p:nvPr/>
        </p:nvGraphicFramePr>
        <p:xfrm>
          <a:off x="502150" y="3815670"/>
          <a:ext cx="3702050" cy="1274762"/>
        </p:xfrm>
        <a:graphic>
          <a:graphicData uri="http://schemas.openxmlformats.org/presentationml/2006/ole">
            <p:oleObj spid="_x0000_s315395" name="Equation" r:id="rId4" imgW="3708360" imgH="1269720" progId="Equation.DSMT4">
              <p:embed/>
            </p:oleObj>
          </a:graphicData>
        </a:graphic>
      </p:graphicFrame>
      <p:sp>
        <p:nvSpPr>
          <p:cNvPr id="3153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5397" name="Object 5"/>
          <p:cNvGraphicFramePr>
            <a:graphicFrameLocks noChangeAspect="1"/>
          </p:cNvGraphicFramePr>
          <p:nvPr/>
        </p:nvGraphicFramePr>
        <p:xfrm>
          <a:off x="2928711" y="5149260"/>
          <a:ext cx="6026150" cy="1498600"/>
        </p:xfrm>
        <a:graphic>
          <a:graphicData uri="http://schemas.openxmlformats.org/presentationml/2006/ole">
            <p:oleObj spid="_x0000_s315397" name="Equation" r:id="rId5" imgW="6057720" imgH="1498320" progId="Equation.DSMT4">
              <p:embed/>
            </p:oleObj>
          </a:graphicData>
        </a:graphic>
      </p:graphicFrame>
      <p:sp>
        <p:nvSpPr>
          <p:cNvPr id="3154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5399" name="Object 7"/>
          <p:cNvGraphicFramePr>
            <a:graphicFrameLocks noChangeAspect="1"/>
          </p:cNvGraphicFramePr>
          <p:nvPr/>
        </p:nvGraphicFramePr>
        <p:xfrm>
          <a:off x="4834664" y="4021545"/>
          <a:ext cx="3327400" cy="744538"/>
        </p:xfrm>
        <a:graphic>
          <a:graphicData uri="http://schemas.openxmlformats.org/presentationml/2006/ole">
            <p:oleObj spid="_x0000_s315399" name="Equation" r:id="rId6" imgW="3327120" imgH="7110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EXACT VS. APPROXIMATE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13816"/>
          </a:xfrm>
        </p:spPr>
        <p:txBody>
          <a:bodyPr/>
          <a:lstStyle/>
          <a:p>
            <a:r>
              <a:rPr lang="en-US" dirty="0" smtClean="0"/>
              <a:t>Exact solution</a:t>
            </a:r>
          </a:p>
          <a:p>
            <a:pPr lvl="1"/>
            <a:r>
              <a:rPr lang="en-US" dirty="0" smtClean="0"/>
              <a:t>Boundary value problem: differential equation + boundary conditions</a:t>
            </a:r>
          </a:p>
          <a:p>
            <a:pPr lvl="1"/>
            <a:r>
              <a:rPr lang="en-US" dirty="0" smtClean="0"/>
              <a:t>Displacements in a </a:t>
            </a:r>
            <a:r>
              <a:rPr lang="en-US" dirty="0" err="1" smtClean="0"/>
              <a:t>uniaxial</a:t>
            </a:r>
            <a:r>
              <a:rPr lang="en-US" dirty="0" smtClean="0"/>
              <a:t> bar subject to a distributed force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Essential BC: The solution value at a point is prescribed (displacement or kinematic BC)</a:t>
            </a:r>
          </a:p>
          <a:p>
            <a:pPr lvl="1"/>
            <a:r>
              <a:rPr lang="en-US" dirty="0" smtClean="0"/>
              <a:t>Natural BC: The derivative is given at a point (stress BC)</a:t>
            </a:r>
            <a:endParaRPr lang="en-US" dirty="0"/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Exact solution</a:t>
            </a:r>
            <a:r>
              <a:rPr lang="en-US" dirty="0" smtClean="0"/>
              <a:t> </a:t>
            </a:r>
            <a:r>
              <a:rPr lang="en-US" b="1" i="1" dirty="0" smtClean="0">
                <a:solidFill>
                  <a:srgbClr val="002060"/>
                </a:solidFill>
              </a:rPr>
              <a:t>u</a:t>
            </a:r>
            <a:r>
              <a:rPr lang="en-US" b="1" dirty="0" smtClean="0">
                <a:solidFill>
                  <a:srgbClr val="002060"/>
                </a:solidFill>
              </a:rPr>
              <a:t>(</a:t>
            </a:r>
            <a:r>
              <a:rPr lang="en-US" b="1" i="1" dirty="0" smtClean="0">
                <a:solidFill>
                  <a:srgbClr val="002060"/>
                </a:solidFill>
              </a:rPr>
              <a:t>x</a:t>
            </a:r>
            <a:r>
              <a:rPr lang="en-US" b="1" dirty="0" smtClean="0">
                <a:solidFill>
                  <a:srgbClr val="002060"/>
                </a:solidFill>
              </a:rPr>
              <a:t>)</a:t>
            </a:r>
            <a:r>
              <a:rPr lang="en-US" dirty="0" smtClean="0"/>
              <a:t>:  twice differential function</a:t>
            </a:r>
          </a:p>
          <a:p>
            <a:pPr lvl="1"/>
            <a:r>
              <a:rPr lang="en-US" dirty="0" smtClean="0"/>
              <a:t>In general, it is difficult to find the exact solution when the domain and/or boundary conditions are complicated</a:t>
            </a:r>
          </a:p>
          <a:p>
            <a:pPr lvl="1"/>
            <a:r>
              <a:rPr lang="en-US" dirty="0" smtClean="0"/>
              <a:t>Sometimes the solution may not exists even if the problem is well defined</a:t>
            </a:r>
            <a:endParaRPr lang="en-US" dirty="0"/>
          </a:p>
        </p:txBody>
      </p:sp>
      <p:sp>
        <p:nvSpPr>
          <p:cNvPr id="264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64193" name="Object 1"/>
          <p:cNvGraphicFramePr>
            <a:graphicFrameLocks noChangeAspect="1"/>
          </p:cNvGraphicFramePr>
          <p:nvPr/>
        </p:nvGraphicFramePr>
        <p:xfrm>
          <a:off x="986270" y="1898120"/>
          <a:ext cx="3749675" cy="1716088"/>
        </p:xfrm>
        <a:graphic>
          <a:graphicData uri="http://schemas.openxmlformats.org/presentationml/2006/ole">
            <p:oleObj spid="_x0000_s264193" name="Equation" r:id="rId3" imgW="3733560" imgH="17269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PROCEDURE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derive the element-level equation for all elements</a:t>
            </a:r>
          </a:p>
          <a:p>
            <a:r>
              <a:rPr lang="en-US" dirty="0" smtClean="0"/>
              <a:t>Consider Elements 1 and 2 (connected at Node 2)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Assembly</a:t>
            </a:r>
            <a:endParaRPr lang="en-US" dirty="0"/>
          </a:p>
        </p:txBody>
      </p:sp>
      <p:sp>
        <p:nvSpPr>
          <p:cNvPr id="313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3345" name="Object 1"/>
          <p:cNvGraphicFramePr>
            <a:graphicFrameLocks noChangeAspect="1"/>
          </p:cNvGraphicFramePr>
          <p:nvPr/>
        </p:nvGraphicFramePr>
        <p:xfrm>
          <a:off x="505142" y="1669914"/>
          <a:ext cx="4527551" cy="1276350"/>
        </p:xfrm>
        <a:graphic>
          <a:graphicData uri="http://schemas.openxmlformats.org/presentationml/2006/ole">
            <p:oleObj spid="_x0000_s313345" name="Equation" r:id="rId3" imgW="4520880" imgH="1269720" progId="Equation.DSMT4">
              <p:embed/>
            </p:oleObj>
          </a:graphicData>
        </a:graphic>
      </p:graphicFrame>
      <p:sp>
        <p:nvSpPr>
          <p:cNvPr id="3133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3347" name="Object 3"/>
          <p:cNvGraphicFramePr>
            <a:graphicFrameLocks noChangeAspect="1"/>
          </p:cNvGraphicFramePr>
          <p:nvPr/>
        </p:nvGraphicFramePr>
        <p:xfrm>
          <a:off x="532947" y="3039703"/>
          <a:ext cx="4610100" cy="1276350"/>
        </p:xfrm>
        <a:graphic>
          <a:graphicData uri="http://schemas.openxmlformats.org/presentationml/2006/ole">
            <p:oleObj spid="_x0000_s313347" name="Equation" r:id="rId4" imgW="4597200" imgH="1269720" progId="Equation.DSMT4">
              <p:embed/>
            </p:oleObj>
          </a:graphicData>
        </a:graphic>
      </p:graphicFrame>
      <p:sp>
        <p:nvSpPr>
          <p:cNvPr id="3133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3349" name="Object 5"/>
          <p:cNvGraphicFramePr>
            <a:graphicFrameLocks noChangeAspect="1"/>
          </p:cNvGraphicFramePr>
          <p:nvPr/>
        </p:nvGraphicFramePr>
        <p:xfrm>
          <a:off x="666841" y="4756196"/>
          <a:ext cx="6248400" cy="1657350"/>
        </p:xfrm>
        <a:graphic>
          <a:graphicData uri="http://schemas.openxmlformats.org/presentationml/2006/ole">
            <p:oleObj spid="_x0000_s313349" name="Equation" r:id="rId5" imgW="6248160" imgH="1650960" progId="Equation.DSMT4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88626" y="4532811"/>
            <a:ext cx="17940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Vanished </a:t>
            </a:r>
            <a:br>
              <a:rPr lang="en-US" dirty="0" smtClean="0"/>
            </a:br>
            <a:r>
              <a:rPr lang="en-US" dirty="0" smtClean="0"/>
              <a:t>unknown term</a:t>
            </a:r>
            <a:endParaRPr lang="en-US" dirty="0"/>
          </a:p>
        </p:txBody>
      </p:sp>
      <p:sp>
        <p:nvSpPr>
          <p:cNvPr id="11" name="Freeform 10"/>
          <p:cNvSpPr/>
          <p:nvPr/>
        </p:nvSpPr>
        <p:spPr bwMode="auto">
          <a:xfrm>
            <a:off x="6400798" y="5199016"/>
            <a:ext cx="1476102" cy="365760"/>
          </a:xfrm>
          <a:custGeom>
            <a:avLst/>
            <a:gdLst>
              <a:gd name="connsiteX0" fmla="*/ 1476102 w 1476102"/>
              <a:gd name="connsiteY0" fmla="*/ 0 h 365760"/>
              <a:gd name="connsiteX1" fmla="*/ 1476102 w 1476102"/>
              <a:gd name="connsiteY1" fmla="*/ 365760 h 365760"/>
              <a:gd name="connsiteX2" fmla="*/ 0 w 1476102"/>
              <a:gd name="connsiteY2" fmla="*/ 352698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6102" h="365760">
                <a:moveTo>
                  <a:pt x="1476102" y="0"/>
                </a:moveTo>
                <a:lnTo>
                  <a:pt x="1476102" y="365760"/>
                </a:lnTo>
                <a:lnTo>
                  <a:pt x="0" y="352698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 bwMode="auto">
          <a:xfrm>
            <a:off x="3866606" y="3631474"/>
            <a:ext cx="1502228" cy="509452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PROCEDURE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Assembly of </a:t>
            </a:r>
            <a:r>
              <a:rPr lang="en-US" i="1" dirty="0" smtClean="0"/>
              <a:t>N</a:t>
            </a:r>
            <a:r>
              <a:rPr lang="en-US" i="1" baseline="-25000" dirty="0" smtClean="0"/>
              <a:t>E</a:t>
            </a:r>
            <a:r>
              <a:rPr lang="en-US" dirty="0" smtClean="0"/>
              <a:t> elements (</a:t>
            </a:r>
            <a:r>
              <a:rPr lang="en-US" i="1" dirty="0" smtClean="0"/>
              <a:t>N</a:t>
            </a:r>
            <a:r>
              <a:rPr lang="en-US" i="1" baseline="-25000" dirty="0" smtClean="0"/>
              <a:t>D</a:t>
            </a:r>
            <a:r>
              <a:rPr lang="en-US" dirty="0" smtClean="0"/>
              <a:t> = </a:t>
            </a:r>
            <a:r>
              <a:rPr lang="en-US" i="1" dirty="0" smtClean="0"/>
              <a:t>N</a:t>
            </a:r>
            <a:r>
              <a:rPr lang="en-US" i="1" baseline="-25000" dirty="0" smtClean="0"/>
              <a:t>E</a:t>
            </a:r>
            <a:r>
              <a:rPr lang="en-US" dirty="0" smtClean="0"/>
              <a:t> + 1)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Coefficient matrix [K] is singular; it will become non-singular after applying boundary conditions</a:t>
            </a:r>
            <a:endParaRPr lang="en-US" dirty="0"/>
          </a:p>
        </p:txBody>
      </p:sp>
      <p:sp>
        <p:nvSpPr>
          <p:cNvPr id="3184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8465" name="Object 1"/>
          <p:cNvGraphicFramePr>
            <a:graphicFrameLocks noChangeAspect="1"/>
          </p:cNvGraphicFramePr>
          <p:nvPr/>
        </p:nvGraphicFramePr>
        <p:xfrm>
          <a:off x="629602" y="1281884"/>
          <a:ext cx="7348538" cy="2222500"/>
        </p:xfrm>
        <a:graphic>
          <a:graphicData uri="http://schemas.openxmlformats.org/presentationml/2006/ole">
            <p:oleObj spid="_x0000_s318465" name="Equation" r:id="rId3" imgW="8661240" imgH="2616120" progId="Equation.DSMT4">
              <p:embed/>
            </p:oleObj>
          </a:graphicData>
        </a:graphic>
      </p:graphicFrame>
      <p:sp>
        <p:nvSpPr>
          <p:cNvPr id="3184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8467" name="Object 3"/>
          <p:cNvGraphicFramePr>
            <a:graphicFrameLocks noChangeAspect="1"/>
          </p:cNvGraphicFramePr>
          <p:nvPr/>
        </p:nvGraphicFramePr>
        <p:xfrm>
          <a:off x="3947795" y="3739198"/>
          <a:ext cx="1341438" cy="300037"/>
        </p:xfrm>
        <a:graphic>
          <a:graphicData uri="http://schemas.openxmlformats.org/presentationml/2006/ole">
            <p:oleObj spid="_x0000_s318467" name="Equation" r:id="rId4" imgW="1346040" imgH="3045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three equal-length elements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All elements have the same coefficient matrix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Change variable of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= </a:t>
            </a:r>
            <a:r>
              <a:rPr lang="en-US" i="1" dirty="0" smtClean="0"/>
              <a:t>x</a:t>
            </a:r>
            <a:r>
              <a:rPr lang="en-US" dirty="0" smtClean="0"/>
              <a:t> to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>
                <a:latin typeface="Symbol" pitchFamily="18" charset="2"/>
              </a:rPr>
              <a:t>x</a:t>
            </a:r>
            <a:r>
              <a:rPr lang="en-US" dirty="0" smtClean="0"/>
              <a:t>):</a:t>
            </a:r>
          </a:p>
          <a:p>
            <a:r>
              <a:rPr lang="en-US" dirty="0" smtClean="0"/>
              <a:t>RHS</a:t>
            </a:r>
            <a:endParaRPr lang="en-US" dirty="0"/>
          </a:p>
        </p:txBody>
      </p:sp>
      <p:sp>
        <p:nvSpPr>
          <p:cNvPr id="317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7441" name="Object 1"/>
          <p:cNvGraphicFramePr>
            <a:graphicFrameLocks noChangeAspect="1"/>
          </p:cNvGraphicFramePr>
          <p:nvPr/>
        </p:nvGraphicFramePr>
        <p:xfrm>
          <a:off x="724035" y="1214982"/>
          <a:ext cx="5735638" cy="679450"/>
        </p:xfrm>
        <a:graphic>
          <a:graphicData uri="http://schemas.openxmlformats.org/presentationml/2006/ole">
            <p:oleObj spid="_x0000_s317441" name="Equation" r:id="rId3" imgW="5715000" imgH="672840" progId="Equation.DSMT4">
              <p:embed/>
            </p:oleObj>
          </a:graphicData>
        </a:graphic>
      </p:graphicFrame>
      <p:sp>
        <p:nvSpPr>
          <p:cNvPr id="3174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7443" name="Object 3"/>
          <p:cNvGraphicFramePr>
            <a:graphicFrameLocks noChangeAspect="1"/>
          </p:cNvGraphicFramePr>
          <p:nvPr/>
        </p:nvGraphicFramePr>
        <p:xfrm>
          <a:off x="704441" y="2597513"/>
          <a:ext cx="5576888" cy="681038"/>
        </p:xfrm>
        <a:graphic>
          <a:graphicData uri="http://schemas.openxmlformats.org/presentationml/2006/ole">
            <p:oleObj spid="_x0000_s317443" name="Equation" r:id="rId4" imgW="5587920" imgH="685800" progId="Equation.DSMT4">
              <p:embed/>
            </p:oleObj>
          </a:graphicData>
        </a:graphic>
      </p:graphicFrame>
      <p:sp>
        <p:nvSpPr>
          <p:cNvPr id="3174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7445" name="Object 5"/>
          <p:cNvGraphicFramePr>
            <a:graphicFrameLocks noChangeAspect="1"/>
          </p:cNvGraphicFramePr>
          <p:nvPr/>
        </p:nvGraphicFramePr>
        <p:xfrm>
          <a:off x="5824810" y="3457440"/>
          <a:ext cx="2403475" cy="361950"/>
        </p:xfrm>
        <a:graphic>
          <a:graphicData uri="http://schemas.openxmlformats.org/presentationml/2006/ole">
            <p:oleObj spid="_x0000_s317445" name="Equation" r:id="rId5" imgW="2387520" imgH="355320" progId="Equation.DSMT4">
              <p:embed/>
            </p:oleObj>
          </a:graphicData>
        </a:graphic>
      </p:graphicFrame>
      <p:sp>
        <p:nvSpPr>
          <p:cNvPr id="3174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7447" name="Object 7"/>
          <p:cNvGraphicFramePr>
            <a:graphicFrameLocks noChangeAspect="1"/>
          </p:cNvGraphicFramePr>
          <p:nvPr/>
        </p:nvGraphicFramePr>
        <p:xfrm>
          <a:off x="858611" y="4366850"/>
          <a:ext cx="7277100" cy="2093912"/>
        </p:xfrm>
        <a:graphic>
          <a:graphicData uri="http://schemas.openxmlformats.org/presentationml/2006/ole">
            <p:oleObj spid="_x0000_s317447" name="Equation" r:id="rId6" imgW="7302240" imgH="20826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RHS cont.</a:t>
            </a:r>
          </a:p>
          <a:p>
            <a:endParaRPr lang="en-US" dirty="0" smtClean="0"/>
          </a:p>
          <a:p>
            <a:r>
              <a:rPr lang="en-US" dirty="0" smtClean="0"/>
              <a:t>Assembly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Apply boundary conditions</a:t>
            </a:r>
          </a:p>
          <a:p>
            <a:pPr lvl="1"/>
            <a:r>
              <a:rPr lang="en-US" dirty="0" smtClean="0"/>
              <a:t>Deleting 1st and 4th rows and columns</a:t>
            </a:r>
            <a:endParaRPr lang="en-US" dirty="0"/>
          </a:p>
        </p:txBody>
      </p:sp>
      <p:sp>
        <p:nvSpPr>
          <p:cNvPr id="3194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9489" name="Object 1"/>
          <p:cNvGraphicFramePr>
            <a:graphicFrameLocks noChangeAspect="1"/>
          </p:cNvGraphicFramePr>
          <p:nvPr/>
        </p:nvGraphicFramePr>
        <p:xfrm>
          <a:off x="2265543" y="857068"/>
          <a:ext cx="6429376" cy="842963"/>
        </p:xfrm>
        <a:graphic>
          <a:graphicData uri="http://schemas.openxmlformats.org/presentationml/2006/ole">
            <p:oleObj spid="_x0000_s319489" name="Equation" r:id="rId3" imgW="6451560" imgH="838080" progId="Equation.DSMT4">
              <p:embed/>
            </p:oleObj>
          </a:graphicData>
        </a:graphic>
      </p:graphicFrame>
      <p:sp>
        <p:nvSpPr>
          <p:cNvPr id="31951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838200" y="1914525"/>
            <a:ext cx="7498328" cy="2593975"/>
            <a:chOff x="838200" y="2117725"/>
            <a:chExt cx="7498328" cy="2593975"/>
          </a:xfrm>
        </p:grpSpPr>
        <p:graphicFrame>
          <p:nvGraphicFramePr>
            <p:cNvPr id="319498" name="Object 10"/>
            <p:cNvGraphicFramePr>
              <a:graphicFrameLocks noChangeAspect="1"/>
            </p:cNvGraphicFramePr>
            <p:nvPr/>
          </p:nvGraphicFramePr>
          <p:xfrm>
            <a:off x="838200" y="2117725"/>
            <a:ext cx="5765800" cy="2590800"/>
          </p:xfrm>
          <a:graphic>
            <a:graphicData uri="http://schemas.openxmlformats.org/presentationml/2006/ole">
              <p:oleObj spid="_x0000_s319498" name="Equation" r:id="rId4" imgW="5765760" imgH="2590560" progId="Equation.DSMT4">
                <p:embed/>
              </p:oleObj>
            </a:graphicData>
          </a:graphic>
        </p:graphicFrame>
        <p:cxnSp>
          <p:nvCxnSpPr>
            <p:cNvPr id="32" name="Straight Connector 31"/>
            <p:cNvCxnSpPr/>
            <p:nvPr/>
          </p:nvCxnSpPr>
          <p:spPr bwMode="auto">
            <a:xfrm rot="5400000">
              <a:off x="660400" y="3403600"/>
              <a:ext cx="14478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 rot="5400000">
              <a:off x="1701800" y="3403600"/>
              <a:ext cx="14478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 rot="5400000">
              <a:off x="2844800" y="3403600"/>
              <a:ext cx="14478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>
              <a:off x="914400" y="3022600"/>
              <a:ext cx="3136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>
              <a:off x="914400" y="3390900"/>
              <a:ext cx="3136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>
              <a:off x="939800" y="3771900"/>
              <a:ext cx="3136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9" name="Rectangle 38"/>
            <p:cNvSpPr/>
            <p:nvPr/>
          </p:nvSpPr>
          <p:spPr bwMode="auto">
            <a:xfrm>
              <a:off x="5181600" y="2133600"/>
              <a:ext cx="406400" cy="1270000"/>
            </a:xfrm>
            <a:prstGeom prst="rect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5791200" y="2768600"/>
              <a:ext cx="406400" cy="1270000"/>
            </a:xfrm>
            <a:prstGeom prst="rect">
              <a:avLst/>
            </a:prstGeom>
            <a:noFill/>
            <a:ln w="190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5168900" y="3441700"/>
              <a:ext cx="406400" cy="1270000"/>
            </a:xfrm>
            <a:prstGeom prst="rect">
              <a:avLst/>
            </a:prstGeom>
            <a:noFill/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914400" y="2667000"/>
              <a:ext cx="939800" cy="685800"/>
            </a:xfrm>
            <a:prstGeom prst="rect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93900" y="3035300"/>
              <a:ext cx="939800" cy="685800"/>
            </a:xfrm>
            <a:prstGeom prst="rect">
              <a:avLst/>
            </a:prstGeom>
            <a:noFill/>
            <a:ln w="190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3136900" y="3429000"/>
              <a:ext cx="939800" cy="685800"/>
            </a:xfrm>
            <a:prstGeom prst="rect">
              <a:avLst/>
            </a:prstGeom>
            <a:noFill/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97700" y="2489200"/>
              <a:ext cx="1338828" cy="11387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Element 1</a:t>
              </a:r>
            </a:p>
            <a:p>
              <a:r>
                <a:rPr lang="en-US" dirty="0" smtClean="0">
                  <a:solidFill>
                    <a:schemeClr val="accent6"/>
                  </a:solidFill>
                </a:rPr>
                <a:t>Element 2</a:t>
              </a:r>
            </a:p>
            <a:p>
              <a:r>
                <a:rPr lang="en-US" dirty="0" smtClean="0">
                  <a:solidFill>
                    <a:srgbClr val="00B050"/>
                  </a:solidFill>
                </a:rPr>
                <a:t>Element 3</a:t>
              </a:r>
              <a:endParaRPr lang="en-US" dirty="0">
                <a:solidFill>
                  <a:srgbClr val="00B050"/>
                </a:solidFill>
              </a:endParaRPr>
            </a:p>
          </p:txBody>
        </p:sp>
      </p:grpSp>
      <p:sp>
        <p:nvSpPr>
          <p:cNvPr id="319521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9520" name="Object 32"/>
          <p:cNvGraphicFramePr>
            <a:graphicFrameLocks noChangeAspect="1"/>
          </p:cNvGraphicFramePr>
          <p:nvPr/>
        </p:nvGraphicFramePr>
        <p:xfrm>
          <a:off x="1000125" y="5227638"/>
          <a:ext cx="2633663" cy="706437"/>
        </p:xfrm>
        <a:graphic>
          <a:graphicData uri="http://schemas.openxmlformats.org/presentationml/2006/ole">
            <p:oleObj spid="_x0000_s319520" name="Equation" r:id="rId5" imgW="2616120" imgH="711000" progId="Equation.DSMT4">
              <p:embed/>
            </p:oleObj>
          </a:graphicData>
        </a:graphic>
      </p:graphicFrame>
      <p:sp>
        <p:nvSpPr>
          <p:cNvPr id="55" name="Right Arrow 54"/>
          <p:cNvSpPr/>
          <p:nvPr/>
        </p:nvSpPr>
        <p:spPr bwMode="auto">
          <a:xfrm>
            <a:off x="3987800" y="5397500"/>
            <a:ext cx="927100" cy="304800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56" name="Object 55"/>
          <p:cNvGraphicFramePr>
            <a:graphicFrameLocks noChangeAspect="1"/>
          </p:cNvGraphicFramePr>
          <p:nvPr/>
        </p:nvGraphicFramePr>
        <p:xfrm>
          <a:off x="5181600" y="5153025"/>
          <a:ext cx="838200" cy="838200"/>
        </p:xfrm>
        <a:graphic>
          <a:graphicData uri="http://schemas.openxmlformats.org/presentationml/2006/ole">
            <p:oleObj spid="_x0000_s319522" name="Equation" r:id="rId6" imgW="838080" imgH="8380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Approximate solution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Exact solution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Three element solutions are poor</a:t>
            </a:r>
          </a:p>
          <a:p>
            <a:pPr lvl="1"/>
            <a:r>
              <a:rPr lang="en-US" dirty="0" smtClean="0"/>
              <a:t>Need more elements</a:t>
            </a:r>
            <a:endParaRPr lang="en-US" dirty="0"/>
          </a:p>
        </p:txBody>
      </p:sp>
      <p:sp>
        <p:nvSpPr>
          <p:cNvPr id="3205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0513" name="Object 1"/>
          <p:cNvGraphicFramePr>
            <a:graphicFrameLocks noChangeAspect="1"/>
          </p:cNvGraphicFramePr>
          <p:nvPr/>
        </p:nvGraphicFramePr>
        <p:xfrm>
          <a:off x="711200" y="1209675"/>
          <a:ext cx="4165600" cy="2071688"/>
        </p:xfrm>
        <a:graphic>
          <a:graphicData uri="http://schemas.openxmlformats.org/presentationml/2006/ole">
            <p:oleObj spid="_x0000_s320513" name="Equation" r:id="rId3" imgW="4165560" imgH="2082600" progId="Equation.DSMT4">
              <p:embed/>
            </p:oleObj>
          </a:graphicData>
        </a:graphic>
      </p:graphicFrame>
      <p:pic>
        <p:nvPicPr>
          <p:cNvPr id="6" name="Picture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00700" y="1540192"/>
            <a:ext cx="2743200" cy="2279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05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0515" name="Object 3"/>
          <p:cNvGraphicFramePr>
            <a:graphicFrameLocks noChangeAspect="1"/>
          </p:cNvGraphicFramePr>
          <p:nvPr/>
        </p:nvGraphicFramePr>
        <p:xfrm>
          <a:off x="919163" y="3975100"/>
          <a:ext cx="2106612" cy="596900"/>
        </p:xfrm>
        <a:graphic>
          <a:graphicData uri="http://schemas.openxmlformats.org/presentationml/2006/ole">
            <p:oleObj spid="_x0000_s320515" name="Equation" r:id="rId5" imgW="2095200" imgH="5968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Powerful alternative method to obtain FE equations</a:t>
            </a:r>
          </a:p>
          <a:p>
            <a:r>
              <a:rPr lang="en-US" dirty="0" smtClean="0"/>
              <a:t>Principle of virtual work for a particle</a:t>
            </a:r>
          </a:p>
          <a:p>
            <a:pPr lvl="1"/>
            <a:r>
              <a:rPr lang="en-US" dirty="0" smtClean="0"/>
              <a:t>for a particle in equilibrium the virtual work is identically equal to zero</a:t>
            </a:r>
          </a:p>
          <a:p>
            <a:pPr lvl="1"/>
            <a:r>
              <a:rPr lang="en-US" dirty="0" smtClean="0"/>
              <a:t>Virtual work: work done by the (real) external forces through the virtual displacements</a:t>
            </a:r>
          </a:p>
          <a:p>
            <a:pPr lvl="1"/>
            <a:r>
              <a:rPr lang="en-US" dirty="0" smtClean="0"/>
              <a:t>Virtual displacement: small arbitrary (imaginary, not real) displacement that is consistent with the kinematic constraints of the particle</a:t>
            </a:r>
          </a:p>
          <a:p>
            <a:r>
              <a:rPr lang="en-US" dirty="0" smtClean="0"/>
              <a:t>Force equilibrium</a:t>
            </a:r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Virtual displacements: </a:t>
            </a:r>
            <a:r>
              <a:rPr lang="en-US" i="1" dirty="0" smtClean="0">
                <a:latin typeface="Symbol" pitchFamily="18" charset="2"/>
              </a:rPr>
              <a:t>d</a:t>
            </a:r>
            <a:r>
              <a:rPr lang="en-US" i="1" dirty="0" smtClean="0"/>
              <a:t>u</a:t>
            </a:r>
            <a:r>
              <a:rPr lang="en-US" dirty="0" smtClean="0"/>
              <a:t>, </a:t>
            </a:r>
            <a:r>
              <a:rPr lang="en-US" i="1" dirty="0" err="1" smtClean="0">
                <a:latin typeface="Symbol" pitchFamily="18" charset="2"/>
              </a:rPr>
              <a:t>d</a:t>
            </a:r>
            <a:r>
              <a:rPr lang="en-US" i="1" dirty="0" err="1" smtClean="0"/>
              <a:t>v</a:t>
            </a:r>
            <a:r>
              <a:rPr lang="en-US" dirty="0" smtClean="0"/>
              <a:t>, and </a:t>
            </a:r>
            <a:r>
              <a:rPr lang="en-US" i="1" dirty="0" err="1" smtClean="0">
                <a:latin typeface="Symbol" pitchFamily="18" charset="2"/>
              </a:rPr>
              <a:t>d</a:t>
            </a:r>
            <a:r>
              <a:rPr lang="en-US" i="1" dirty="0" err="1" smtClean="0"/>
              <a:t>w</a:t>
            </a:r>
            <a:endParaRPr lang="en-US" i="1" dirty="0" smtClean="0"/>
          </a:p>
          <a:p>
            <a:r>
              <a:rPr lang="en-US" dirty="0" smtClean="0"/>
              <a:t>Virtual work</a:t>
            </a:r>
          </a:p>
          <a:p>
            <a:endParaRPr lang="en-US" dirty="0" smtClean="0"/>
          </a:p>
          <a:p>
            <a:r>
              <a:rPr lang="en-US" dirty="0" smtClean="0"/>
              <a:t>If the virtual work is zero for arbitrary virtual displacements, then the particle is in equilibrium under the applied forces</a:t>
            </a:r>
            <a:endParaRPr lang="en-US" dirty="0"/>
          </a:p>
        </p:txBody>
      </p:sp>
      <p:sp>
        <p:nvSpPr>
          <p:cNvPr id="321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1537" name="Object 1"/>
          <p:cNvGraphicFramePr>
            <a:graphicFrameLocks noChangeAspect="1"/>
          </p:cNvGraphicFramePr>
          <p:nvPr/>
        </p:nvGraphicFramePr>
        <p:xfrm>
          <a:off x="1003300" y="3870325"/>
          <a:ext cx="3678238" cy="400050"/>
        </p:xfrm>
        <a:graphic>
          <a:graphicData uri="http://schemas.openxmlformats.org/presentationml/2006/ole">
            <p:oleObj spid="_x0000_s321537" name="Equation" r:id="rId3" imgW="3644640" imgH="380880" progId="Equation.DSMT4">
              <p:embed/>
            </p:oleObj>
          </a:graphicData>
        </a:graphic>
      </p:graphicFrame>
      <p:sp>
        <p:nvSpPr>
          <p:cNvPr id="3215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1539" name="Object 3"/>
          <p:cNvGraphicFramePr>
            <a:graphicFrameLocks noChangeAspect="1"/>
          </p:cNvGraphicFramePr>
          <p:nvPr/>
        </p:nvGraphicFramePr>
        <p:xfrm>
          <a:off x="989012" y="5278438"/>
          <a:ext cx="4532313" cy="376237"/>
        </p:xfrm>
        <a:graphic>
          <a:graphicData uri="http://schemas.openxmlformats.org/presentationml/2006/ole">
            <p:oleObj spid="_x0000_s321539" name="Equation" r:id="rId4" imgW="4520880" imgH="3808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 OF VIRTUAL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Deformable body (</a:t>
            </a:r>
            <a:r>
              <a:rPr lang="en-US" dirty="0" err="1" smtClean="0"/>
              <a:t>uniaxial</a:t>
            </a:r>
            <a:r>
              <a:rPr lang="en-US" dirty="0" smtClean="0"/>
              <a:t> bar under body force and tip force)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Equilibrium equation:</a:t>
            </a:r>
          </a:p>
          <a:p>
            <a:r>
              <a:rPr lang="en-US" dirty="0" smtClean="0"/>
              <a:t>PVW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Integrate over the area, axial force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= </a:t>
            </a:r>
            <a:r>
              <a:rPr lang="en-US" i="1" dirty="0" smtClean="0"/>
              <a:t>A</a:t>
            </a:r>
            <a:r>
              <a:rPr lang="en-US" i="1" dirty="0" smtClean="0">
                <a:latin typeface="Symbol" pitchFamily="18" charset="2"/>
              </a:rPr>
              <a:t>s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</a:t>
            </a:r>
          </a:p>
          <a:p>
            <a:endParaRPr lang="en-US" dirty="0" smtClean="0"/>
          </a:p>
        </p:txBody>
      </p:sp>
      <p:sp>
        <p:nvSpPr>
          <p:cNvPr id="32258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22561" name="Group 1"/>
          <p:cNvGrpSpPr>
            <a:grpSpLocks noChangeAspect="1"/>
          </p:cNvGrpSpPr>
          <p:nvPr/>
        </p:nvGrpSpPr>
        <p:grpSpPr bwMode="auto">
          <a:xfrm>
            <a:off x="1295399" y="1320800"/>
            <a:ext cx="6064250" cy="1946276"/>
            <a:chOff x="3943" y="2785"/>
            <a:chExt cx="4775" cy="1532"/>
          </a:xfrm>
        </p:grpSpPr>
        <p:sp>
          <p:nvSpPr>
            <p:cNvPr id="322585" name="Freeform 25"/>
            <p:cNvSpPr>
              <a:spLocks noChangeAspect="1"/>
            </p:cNvSpPr>
            <p:nvPr/>
          </p:nvSpPr>
          <p:spPr bwMode="auto">
            <a:xfrm>
              <a:off x="4144" y="3245"/>
              <a:ext cx="3944" cy="121"/>
            </a:xfrm>
            <a:custGeom>
              <a:avLst/>
              <a:gdLst/>
              <a:ahLst/>
              <a:cxnLst>
                <a:cxn ang="0">
                  <a:pos x="0" y="75"/>
                </a:cxn>
                <a:cxn ang="0">
                  <a:pos x="380" y="100"/>
                </a:cxn>
                <a:cxn ang="0">
                  <a:pos x="820" y="75"/>
                </a:cxn>
                <a:cxn ang="0">
                  <a:pos x="1255" y="40"/>
                </a:cxn>
                <a:cxn ang="0">
                  <a:pos x="1740" y="30"/>
                </a:cxn>
                <a:cxn ang="0">
                  <a:pos x="2435" y="95"/>
                </a:cxn>
                <a:cxn ang="0">
                  <a:pos x="3005" y="45"/>
                </a:cxn>
                <a:cxn ang="0">
                  <a:pos x="3255" y="0"/>
                </a:cxn>
              </a:cxnLst>
              <a:rect l="0" t="0" r="r" b="b"/>
              <a:pathLst>
                <a:path w="3255" h="100">
                  <a:moveTo>
                    <a:pt x="0" y="75"/>
                  </a:moveTo>
                  <a:cubicBezTo>
                    <a:pt x="121" y="87"/>
                    <a:pt x="243" y="100"/>
                    <a:pt x="380" y="100"/>
                  </a:cubicBezTo>
                  <a:cubicBezTo>
                    <a:pt x="517" y="100"/>
                    <a:pt x="674" y="85"/>
                    <a:pt x="820" y="75"/>
                  </a:cubicBezTo>
                  <a:cubicBezTo>
                    <a:pt x="966" y="65"/>
                    <a:pt x="1102" y="47"/>
                    <a:pt x="1255" y="40"/>
                  </a:cubicBezTo>
                  <a:cubicBezTo>
                    <a:pt x="1408" y="33"/>
                    <a:pt x="1543" y="21"/>
                    <a:pt x="1740" y="30"/>
                  </a:cubicBezTo>
                  <a:cubicBezTo>
                    <a:pt x="1937" y="39"/>
                    <a:pt x="2224" y="93"/>
                    <a:pt x="2435" y="95"/>
                  </a:cubicBezTo>
                  <a:cubicBezTo>
                    <a:pt x="2646" y="97"/>
                    <a:pt x="2868" y="61"/>
                    <a:pt x="3005" y="45"/>
                  </a:cubicBezTo>
                  <a:cubicBezTo>
                    <a:pt x="3142" y="29"/>
                    <a:pt x="3198" y="14"/>
                    <a:pt x="3255" y="0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84" name="Freeform 24"/>
            <p:cNvSpPr>
              <a:spLocks noChangeAspect="1"/>
            </p:cNvSpPr>
            <p:nvPr/>
          </p:nvSpPr>
          <p:spPr bwMode="auto">
            <a:xfrm flipV="1">
              <a:off x="4144" y="3772"/>
              <a:ext cx="3944" cy="121"/>
            </a:xfrm>
            <a:custGeom>
              <a:avLst/>
              <a:gdLst/>
              <a:ahLst/>
              <a:cxnLst>
                <a:cxn ang="0">
                  <a:pos x="0" y="75"/>
                </a:cxn>
                <a:cxn ang="0">
                  <a:pos x="380" y="100"/>
                </a:cxn>
                <a:cxn ang="0">
                  <a:pos x="820" y="75"/>
                </a:cxn>
                <a:cxn ang="0">
                  <a:pos x="1255" y="40"/>
                </a:cxn>
                <a:cxn ang="0">
                  <a:pos x="1740" y="30"/>
                </a:cxn>
                <a:cxn ang="0">
                  <a:pos x="2435" y="95"/>
                </a:cxn>
                <a:cxn ang="0">
                  <a:pos x="3005" y="45"/>
                </a:cxn>
                <a:cxn ang="0">
                  <a:pos x="3255" y="0"/>
                </a:cxn>
              </a:cxnLst>
              <a:rect l="0" t="0" r="r" b="b"/>
              <a:pathLst>
                <a:path w="3255" h="100">
                  <a:moveTo>
                    <a:pt x="0" y="75"/>
                  </a:moveTo>
                  <a:cubicBezTo>
                    <a:pt x="121" y="87"/>
                    <a:pt x="243" y="100"/>
                    <a:pt x="380" y="100"/>
                  </a:cubicBezTo>
                  <a:cubicBezTo>
                    <a:pt x="517" y="100"/>
                    <a:pt x="674" y="85"/>
                    <a:pt x="820" y="75"/>
                  </a:cubicBezTo>
                  <a:cubicBezTo>
                    <a:pt x="966" y="65"/>
                    <a:pt x="1102" y="47"/>
                    <a:pt x="1255" y="40"/>
                  </a:cubicBezTo>
                  <a:cubicBezTo>
                    <a:pt x="1408" y="33"/>
                    <a:pt x="1543" y="21"/>
                    <a:pt x="1740" y="30"/>
                  </a:cubicBezTo>
                  <a:cubicBezTo>
                    <a:pt x="1937" y="39"/>
                    <a:pt x="2224" y="93"/>
                    <a:pt x="2435" y="95"/>
                  </a:cubicBezTo>
                  <a:cubicBezTo>
                    <a:pt x="2646" y="97"/>
                    <a:pt x="2868" y="61"/>
                    <a:pt x="3005" y="45"/>
                  </a:cubicBezTo>
                  <a:cubicBezTo>
                    <a:pt x="3142" y="29"/>
                    <a:pt x="3198" y="14"/>
                    <a:pt x="3255" y="0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83" name="Line 23"/>
            <p:cNvSpPr>
              <a:spLocks noChangeAspect="1" noChangeShapeType="1"/>
            </p:cNvSpPr>
            <p:nvPr/>
          </p:nvSpPr>
          <p:spPr bwMode="auto">
            <a:xfrm>
              <a:off x="4150" y="3336"/>
              <a:ext cx="0" cy="4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82" name="Line 22"/>
            <p:cNvSpPr>
              <a:spLocks noChangeAspect="1" noChangeShapeType="1"/>
            </p:cNvSpPr>
            <p:nvPr/>
          </p:nvSpPr>
          <p:spPr bwMode="auto">
            <a:xfrm>
              <a:off x="8082" y="3257"/>
              <a:ext cx="0" cy="6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81" name="Line 21"/>
            <p:cNvSpPr>
              <a:spLocks noChangeAspect="1" noChangeShapeType="1"/>
            </p:cNvSpPr>
            <p:nvPr/>
          </p:nvSpPr>
          <p:spPr bwMode="auto">
            <a:xfrm>
              <a:off x="4217" y="3569"/>
              <a:ext cx="23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80" name="Line 20"/>
            <p:cNvSpPr>
              <a:spLocks noChangeAspect="1" noChangeShapeType="1"/>
            </p:cNvSpPr>
            <p:nvPr/>
          </p:nvSpPr>
          <p:spPr bwMode="auto">
            <a:xfrm>
              <a:off x="4584" y="3569"/>
              <a:ext cx="25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79" name="Line 19"/>
            <p:cNvSpPr>
              <a:spLocks noChangeAspect="1" noChangeShapeType="1"/>
            </p:cNvSpPr>
            <p:nvPr/>
          </p:nvSpPr>
          <p:spPr bwMode="auto">
            <a:xfrm>
              <a:off x="4982" y="3569"/>
              <a:ext cx="31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78" name="Line 18"/>
            <p:cNvSpPr>
              <a:spLocks noChangeAspect="1" noChangeShapeType="1"/>
            </p:cNvSpPr>
            <p:nvPr/>
          </p:nvSpPr>
          <p:spPr bwMode="auto">
            <a:xfrm>
              <a:off x="5533" y="3569"/>
              <a:ext cx="2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77" name="Line 17"/>
            <p:cNvSpPr>
              <a:spLocks noChangeAspect="1" noChangeShapeType="1"/>
            </p:cNvSpPr>
            <p:nvPr/>
          </p:nvSpPr>
          <p:spPr bwMode="auto">
            <a:xfrm>
              <a:off x="5980" y="3569"/>
              <a:ext cx="23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76" name="Line 16"/>
            <p:cNvSpPr>
              <a:spLocks noChangeAspect="1" noChangeShapeType="1"/>
            </p:cNvSpPr>
            <p:nvPr/>
          </p:nvSpPr>
          <p:spPr bwMode="auto">
            <a:xfrm>
              <a:off x="6395" y="3569"/>
              <a:ext cx="27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75" name="Line 15"/>
            <p:cNvSpPr>
              <a:spLocks noChangeAspect="1" noChangeShapeType="1"/>
            </p:cNvSpPr>
            <p:nvPr/>
          </p:nvSpPr>
          <p:spPr bwMode="auto">
            <a:xfrm flipV="1">
              <a:off x="6806" y="3569"/>
              <a:ext cx="327" cy="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74" name="Line 14"/>
            <p:cNvSpPr>
              <a:spLocks noChangeAspect="1" noChangeShapeType="1"/>
            </p:cNvSpPr>
            <p:nvPr/>
          </p:nvSpPr>
          <p:spPr bwMode="auto">
            <a:xfrm>
              <a:off x="7296" y="3569"/>
              <a:ext cx="29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73" name="Line 13"/>
            <p:cNvSpPr>
              <a:spLocks noChangeAspect="1" noChangeShapeType="1"/>
            </p:cNvSpPr>
            <p:nvPr/>
          </p:nvSpPr>
          <p:spPr bwMode="auto">
            <a:xfrm flipV="1">
              <a:off x="7749" y="3570"/>
              <a:ext cx="30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72" name="Line 12"/>
            <p:cNvSpPr>
              <a:spLocks noChangeAspect="1" noChangeShapeType="1"/>
            </p:cNvSpPr>
            <p:nvPr/>
          </p:nvSpPr>
          <p:spPr bwMode="auto">
            <a:xfrm>
              <a:off x="4148" y="2969"/>
              <a:ext cx="4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71" name="Text Box 11"/>
            <p:cNvSpPr txBox="1">
              <a:spLocks noChangeAspect="1" noChangeArrowheads="1"/>
            </p:cNvSpPr>
            <p:nvPr/>
          </p:nvSpPr>
          <p:spPr bwMode="auto">
            <a:xfrm>
              <a:off x="4526" y="2785"/>
              <a:ext cx="343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2570" name="Text Box 10"/>
            <p:cNvSpPr txBox="1">
              <a:spLocks noChangeAspect="1" noChangeArrowheads="1"/>
            </p:cNvSpPr>
            <p:nvPr/>
          </p:nvSpPr>
          <p:spPr bwMode="auto">
            <a:xfrm>
              <a:off x="5640" y="2942"/>
              <a:ext cx="861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E</a:t>
              </a: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, </a:t>
              </a: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A</a:t>
              </a: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</a:t>
              </a: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)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2569" name="Text Box 9"/>
            <p:cNvSpPr txBox="1">
              <a:spLocks noChangeAspect="1" noChangeArrowheads="1"/>
            </p:cNvSpPr>
            <p:nvPr/>
          </p:nvSpPr>
          <p:spPr bwMode="auto">
            <a:xfrm>
              <a:off x="5821" y="3578"/>
              <a:ext cx="527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r>
                <a:rPr kumimoji="0" lang="en-US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2568" name="Text Box 8"/>
            <p:cNvSpPr txBox="1">
              <a:spLocks noChangeAspect="1" noChangeArrowheads="1"/>
            </p:cNvSpPr>
            <p:nvPr/>
          </p:nvSpPr>
          <p:spPr bwMode="auto">
            <a:xfrm>
              <a:off x="8167" y="3245"/>
              <a:ext cx="527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F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2567" name="Line 7"/>
            <p:cNvSpPr>
              <a:spLocks noChangeAspect="1" noChangeShapeType="1"/>
            </p:cNvSpPr>
            <p:nvPr/>
          </p:nvSpPr>
          <p:spPr bwMode="auto">
            <a:xfrm flipV="1">
              <a:off x="8094" y="357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66" name="Line 6"/>
            <p:cNvSpPr>
              <a:spLocks noChangeAspect="1" noChangeShapeType="1"/>
            </p:cNvSpPr>
            <p:nvPr/>
          </p:nvSpPr>
          <p:spPr bwMode="auto">
            <a:xfrm>
              <a:off x="8082" y="3988"/>
              <a:ext cx="0" cy="2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65" name="Line 5"/>
            <p:cNvSpPr>
              <a:spLocks noChangeAspect="1" noChangeShapeType="1"/>
            </p:cNvSpPr>
            <p:nvPr/>
          </p:nvSpPr>
          <p:spPr bwMode="auto">
            <a:xfrm>
              <a:off x="4138" y="4135"/>
              <a:ext cx="394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64" name="Text Box 4"/>
            <p:cNvSpPr txBox="1">
              <a:spLocks noChangeAspect="1" noChangeArrowheads="1"/>
            </p:cNvSpPr>
            <p:nvPr/>
          </p:nvSpPr>
          <p:spPr bwMode="auto">
            <a:xfrm>
              <a:off x="5864" y="3990"/>
              <a:ext cx="297" cy="327"/>
            </a:xfrm>
            <a:prstGeom prst="rect">
              <a:avLst/>
            </a:prstGeom>
            <a:solidFill>
              <a:srgbClr val="FFFFFF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L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2563" name="Rectangle 3" descr="Wide upward diagonal"/>
            <p:cNvSpPr>
              <a:spLocks noChangeArrowheads="1"/>
            </p:cNvSpPr>
            <p:nvPr/>
          </p:nvSpPr>
          <p:spPr bwMode="auto">
            <a:xfrm>
              <a:off x="3943" y="3135"/>
              <a:ext cx="204" cy="825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22562" name="Line 2"/>
            <p:cNvSpPr>
              <a:spLocks noChangeAspect="1" noChangeShapeType="1"/>
            </p:cNvSpPr>
            <p:nvPr/>
          </p:nvSpPr>
          <p:spPr bwMode="auto">
            <a:xfrm>
              <a:off x="4144" y="2815"/>
              <a:ext cx="0" cy="14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</p:grpSp>
      <p:sp>
        <p:nvSpPr>
          <p:cNvPr id="322593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2592" name="Object 32"/>
          <p:cNvGraphicFramePr>
            <a:graphicFrameLocks noChangeAspect="1"/>
          </p:cNvGraphicFramePr>
          <p:nvPr/>
        </p:nvGraphicFramePr>
        <p:xfrm>
          <a:off x="3549650" y="3314700"/>
          <a:ext cx="1579563" cy="596900"/>
        </p:xfrm>
        <a:graphic>
          <a:graphicData uri="http://schemas.openxmlformats.org/presentationml/2006/ole">
            <p:oleObj spid="_x0000_s322592" name="Equation" r:id="rId3" imgW="1574640" imgH="596880" progId="Equation.DSMT4">
              <p:embed/>
            </p:oleObj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6108700" y="3454400"/>
            <a:ext cx="28793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is force equilibrium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 bwMode="auto">
          <a:xfrm rot="10800000" flipV="1">
            <a:off x="5549900" y="3654454"/>
            <a:ext cx="635000" cy="3145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2595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2594" name="Object 34"/>
          <p:cNvGraphicFramePr>
            <a:graphicFrameLocks noChangeAspect="1"/>
          </p:cNvGraphicFramePr>
          <p:nvPr/>
        </p:nvGraphicFramePr>
        <p:xfrm>
          <a:off x="1465263" y="4057650"/>
          <a:ext cx="3511550" cy="863600"/>
        </p:xfrm>
        <a:graphic>
          <a:graphicData uri="http://schemas.openxmlformats.org/presentationml/2006/ole">
            <p:oleObj spid="_x0000_s322594" name="Equation" r:id="rId4" imgW="3504960" imgH="863280" progId="Equation.DSMT4">
              <p:embed/>
            </p:oleObj>
          </a:graphicData>
        </a:graphic>
      </p:graphicFrame>
      <p:sp>
        <p:nvSpPr>
          <p:cNvPr id="322597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2596" name="Object 36"/>
          <p:cNvGraphicFramePr>
            <a:graphicFrameLocks noChangeAspect="1"/>
          </p:cNvGraphicFramePr>
          <p:nvPr/>
        </p:nvGraphicFramePr>
        <p:xfrm>
          <a:off x="1479550" y="5632450"/>
          <a:ext cx="2811463" cy="863600"/>
        </p:xfrm>
        <a:graphic>
          <a:graphicData uri="http://schemas.openxmlformats.org/presentationml/2006/ole">
            <p:oleObj spid="_x0000_s322596" name="Equation" r:id="rId5" imgW="2806560" imgH="8632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 bwMode="auto">
          <a:xfrm>
            <a:off x="1397000" y="5880100"/>
            <a:ext cx="1892300" cy="520700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PVW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Integration by parts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At </a:t>
            </a:r>
            <a:r>
              <a:rPr lang="en-US" i="1" dirty="0" smtClean="0"/>
              <a:t>x</a:t>
            </a:r>
            <a:r>
              <a:rPr lang="en-US" dirty="0" smtClean="0"/>
              <a:t> = 0, </a:t>
            </a:r>
            <a:r>
              <a:rPr lang="en-US" i="1" dirty="0" smtClean="0"/>
              <a:t>u</a:t>
            </a:r>
            <a:r>
              <a:rPr lang="en-US" dirty="0" smtClean="0"/>
              <a:t>(0) = 0. Thus, </a:t>
            </a:r>
            <a:r>
              <a:rPr lang="en-US" i="1" dirty="0" smtClean="0">
                <a:latin typeface="Symbol" pitchFamily="18" charset="2"/>
              </a:rPr>
              <a:t>d</a:t>
            </a:r>
            <a:r>
              <a:rPr lang="en-US" i="1" dirty="0" smtClean="0"/>
              <a:t>u</a:t>
            </a:r>
            <a:r>
              <a:rPr lang="en-US" dirty="0" smtClean="0"/>
              <a:t>(0) = 0</a:t>
            </a:r>
          </a:p>
          <a:p>
            <a:pPr lvl="1"/>
            <a:r>
              <a:rPr lang="en-US" dirty="0" smtClean="0"/>
              <a:t>the virtual displacement should be consistent with the displacement constraints of the body</a:t>
            </a:r>
          </a:p>
          <a:p>
            <a:pPr lvl="1"/>
            <a:r>
              <a:rPr lang="en-US" dirty="0" smtClean="0"/>
              <a:t>At </a:t>
            </a:r>
            <a:r>
              <a:rPr lang="en-US" i="1" dirty="0" smtClean="0"/>
              <a:t>x</a:t>
            </a:r>
            <a:r>
              <a:rPr lang="en-US" dirty="0" smtClean="0"/>
              <a:t> = </a:t>
            </a:r>
            <a:r>
              <a:rPr lang="en-US" i="1" dirty="0" smtClean="0"/>
              <a:t>L</a:t>
            </a:r>
            <a:r>
              <a:rPr lang="en-US" dirty="0" smtClean="0"/>
              <a:t>,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L</a:t>
            </a:r>
            <a:r>
              <a:rPr lang="en-US" dirty="0" smtClean="0"/>
              <a:t>) = </a:t>
            </a:r>
            <a:r>
              <a:rPr lang="en-US" i="1" dirty="0" smtClean="0"/>
              <a:t>F</a:t>
            </a:r>
          </a:p>
          <a:p>
            <a:r>
              <a:rPr lang="en-US" dirty="0" smtClean="0"/>
              <a:t>Virtual strain</a:t>
            </a:r>
          </a:p>
          <a:p>
            <a:r>
              <a:rPr lang="en-US" dirty="0" smtClean="0"/>
              <a:t>PVW: </a:t>
            </a:r>
            <a:endParaRPr lang="en-US" dirty="0"/>
          </a:p>
        </p:txBody>
      </p:sp>
      <p:sp>
        <p:nvSpPr>
          <p:cNvPr id="3235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3585" name="Object 1"/>
          <p:cNvGraphicFramePr>
            <a:graphicFrameLocks noChangeAspect="1"/>
          </p:cNvGraphicFramePr>
          <p:nvPr/>
        </p:nvGraphicFramePr>
        <p:xfrm>
          <a:off x="784225" y="1276350"/>
          <a:ext cx="4708525" cy="863600"/>
        </p:xfrm>
        <a:graphic>
          <a:graphicData uri="http://schemas.openxmlformats.org/presentationml/2006/ole">
            <p:oleObj spid="_x0000_s323585" name="Equation" r:id="rId3" imgW="4724280" imgH="863280" progId="Equation.DSMT4">
              <p:embed/>
            </p:oleObj>
          </a:graphicData>
        </a:graphic>
      </p:graphicFrame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3587" name="Object 3"/>
          <p:cNvGraphicFramePr>
            <a:graphicFrameLocks noChangeAspect="1"/>
          </p:cNvGraphicFramePr>
          <p:nvPr/>
        </p:nvGraphicFramePr>
        <p:xfrm>
          <a:off x="2324100" y="3441700"/>
          <a:ext cx="1625600" cy="596900"/>
        </p:xfrm>
        <a:graphic>
          <a:graphicData uri="http://schemas.openxmlformats.org/presentationml/2006/ole">
            <p:oleObj spid="_x0000_s323587" name="Equation" r:id="rId4" imgW="1625400" imgH="596880" progId="Equation.DSMT4">
              <p:embed/>
            </p:oleObj>
          </a:graphicData>
        </a:graphic>
      </p:graphicFrame>
      <p:sp>
        <p:nvSpPr>
          <p:cNvPr id="3235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3589" name="Object 5"/>
          <p:cNvGraphicFramePr>
            <a:graphicFrameLocks noChangeAspect="1"/>
          </p:cNvGraphicFramePr>
          <p:nvPr/>
        </p:nvGraphicFramePr>
        <p:xfrm>
          <a:off x="1438275" y="4222750"/>
          <a:ext cx="4079875" cy="863600"/>
        </p:xfrm>
        <a:graphic>
          <a:graphicData uri="http://schemas.openxmlformats.org/presentationml/2006/ole">
            <p:oleObj spid="_x0000_s323589" name="Equation" r:id="rId5" imgW="4063680" imgH="863280" progId="Equation.DSMT4">
              <p:embed/>
            </p:oleObj>
          </a:graphicData>
        </a:graphic>
      </p:graphicFrame>
      <p:sp>
        <p:nvSpPr>
          <p:cNvPr id="3235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Left Brace 11"/>
          <p:cNvSpPr/>
          <p:nvPr/>
        </p:nvSpPr>
        <p:spPr bwMode="auto">
          <a:xfrm rot="16200000">
            <a:off x="2501900" y="3911600"/>
            <a:ext cx="285750" cy="2482850"/>
          </a:xfrm>
          <a:prstGeom prst="leftBrac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Left Brace 12"/>
          <p:cNvSpPr/>
          <p:nvPr/>
        </p:nvSpPr>
        <p:spPr bwMode="auto">
          <a:xfrm rot="16200000">
            <a:off x="4702175" y="4505325"/>
            <a:ext cx="285750" cy="1371600"/>
          </a:xfrm>
          <a:prstGeom prst="leftBrac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546600" y="5413375"/>
          <a:ext cx="609600" cy="317500"/>
        </p:xfrm>
        <a:graphic>
          <a:graphicData uri="http://schemas.openxmlformats.org/presentationml/2006/ole">
            <p:oleObj spid="_x0000_s323593" name="Equation" r:id="rId6" imgW="609480" imgH="317160" progId="Equation.DSMT4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432050" y="5362575"/>
          <a:ext cx="469900" cy="317500"/>
        </p:xfrm>
        <a:graphic>
          <a:graphicData uri="http://schemas.openxmlformats.org/presentationml/2006/ole">
            <p:oleObj spid="_x0000_s323594" name="Equation" r:id="rId7" imgW="469800" imgH="317160" progId="Equation.DSMT4">
              <p:embed/>
            </p:oleObj>
          </a:graphicData>
        </a:graphic>
      </p:graphicFrame>
      <p:sp>
        <p:nvSpPr>
          <p:cNvPr id="3235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3595" name="Object 11"/>
          <p:cNvGraphicFramePr>
            <a:graphicFrameLocks noChangeAspect="1"/>
          </p:cNvGraphicFramePr>
          <p:nvPr/>
        </p:nvGraphicFramePr>
        <p:xfrm>
          <a:off x="1522413" y="5994400"/>
          <a:ext cx="1666875" cy="317500"/>
        </p:xfrm>
        <a:graphic>
          <a:graphicData uri="http://schemas.openxmlformats.org/presentationml/2006/ole">
            <p:oleObj spid="_x0000_s323595" name="Equation" r:id="rId8" imgW="1688760" imgH="3171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PVW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equilibrium, the sum of external and internal virtual work is zero for every virtual displacement field</a:t>
            </a:r>
          </a:p>
          <a:p>
            <a:r>
              <a:rPr lang="en-US" dirty="0" smtClean="0"/>
              <a:t>3D PVW has the same form with different expressions</a:t>
            </a:r>
          </a:p>
          <a:p>
            <a:r>
              <a:rPr lang="en-US" dirty="0" smtClean="0"/>
              <a:t>With distributed forces and concentrated forces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Internal virtual work</a:t>
            </a:r>
            <a:endParaRPr lang="en-US" dirty="0"/>
          </a:p>
        </p:txBody>
      </p:sp>
      <p:sp>
        <p:nvSpPr>
          <p:cNvPr id="3246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4609" name="Object 1"/>
          <p:cNvGraphicFramePr>
            <a:graphicFrameLocks noChangeAspect="1"/>
          </p:cNvGraphicFramePr>
          <p:nvPr/>
        </p:nvGraphicFramePr>
        <p:xfrm>
          <a:off x="934946" y="2590981"/>
          <a:ext cx="7108826" cy="647700"/>
        </p:xfrm>
        <a:graphic>
          <a:graphicData uri="http://schemas.openxmlformats.org/presentationml/2006/ole">
            <p:oleObj spid="_x0000_s324609" name="Equation" r:id="rId3" imgW="7073640" imgH="647640" progId="Equation.DSMT4">
              <p:embed/>
            </p:oleObj>
          </a:graphicData>
        </a:graphic>
      </p:graphicFrame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4611" name="Object 3"/>
          <p:cNvGraphicFramePr>
            <a:graphicFrameLocks noChangeAspect="1"/>
          </p:cNvGraphicFramePr>
          <p:nvPr/>
        </p:nvGraphicFramePr>
        <p:xfrm>
          <a:off x="955040" y="3864066"/>
          <a:ext cx="5049838" cy="647700"/>
        </p:xfrm>
        <a:graphic>
          <a:graphicData uri="http://schemas.openxmlformats.org/presentationml/2006/ole">
            <p:oleObj spid="_x0000_s324611" name="Equation" r:id="rId4" imgW="5054400" imgH="6476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VARIATION OF A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 displacements in the previous section can be considered as a variation of real displacements</a:t>
            </a:r>
          </a:p>
          <a:p>
            <a:r>
              <a:rPr lang="en-US" dirty="0" smtClean="0"/>
              <a:t>Perturbation of </a:t>
            </a:r>
            <a:r>
              <a:rPr lang="en-US" dirty="0" err="1" smtClean="0"/>
              <a:t>displ</a:t>
            </a:r>
            <a:r>
              <a:rPr lang="en-US" dirty="0" smtClean="0"/>
              <a:t> </a:t>
            </a:r>
            <a:r>
              <a:rPr lang="en-US" i="1" dirty="0" smtClean="0"/>
              <a:t>u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by arbitrary virtual </a:t>
            </a:r>
            <a:r>
              <a:rPr lang="en-US" dirty="0" err="1" smtClean="0"/>
              <a:t>displ</a:t>
            </a:r>
            <a:r>
              <a:rPr lang="en-US" dirty="0" smtClean="0"/>
              <a:t> </a:t>
            </a:r>
            <a:r>
              <a:rPr lang="en-US" i="1" dirty="0" smtClean="0">
                <a:latin typeface="Symbol" pitchFamily="18" charset="2"/>
              </a:rPr>
              <a:t>d</a:t>
            </a:r>
            <a:r>
              <a:rPr lang="en-US" i="1" dirty="0" smtClean="0"/>
              <a:t>u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Variation of displacement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Variation of a function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order of variation &amp; differentiation can be interchangeable</a:t>
            </a:r>
            <a:endParaRPr lang="en-US" dirty="0"/>
          </a:p>
        </p:txBody>
      </p:sp>
      <p:sp>
        <p:nvSpPr>
          <p:cNvPr id="3256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5633" name="Object 1"/>
          <p:cNvGraphicFramePr>
            <a:graphicFrameLocks noChangeAspect="1"/>
          </p:cNvGraphicFramePr>
          <p:nvPr/>
        </p:nvGraphicFramePr>
        <p:xfrm>
          <a:off x="2227263" y="2065338"/>
          <a:ext cx="2444750" cy="312737"/>
        </p:xfrm>
        <a:graphic>
          <a:graphicData uri="http://schemas.openxmlformats.org/presentationml/2006/ole">
            <p:oleObj spid="_x0000_s325633" name="Equation" r:id="rId3" imgW="2438280" imgH="317160" progId="Equation.DSMT4">
              <p:embed/>
            </p:oleObj>
          </a:graphicData>
        </a:graphic>
      </p:graphicFrame>
      <p:sp>
        <p:nvSpPr>
          <p:cNvPr id="3256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5635" name="Object 3"/>
          <p:cNvGraphicFramePr>
            <a:graphicFrameLocks noChangeAspect="1"/>
          </p:cNvGraphicFramePr>
          <p:nvPr/>
        </p:nvGraphicFramePr>
        <p:xfrm>
          <a:off x="2341563" y="2947988"/>
          <a:ext cx="2157412" cy="668337"/>
        </p:xfrm>
        <a:graphic>
          <a:graphicData uri="http://schemas.openxmlformats.org/presentationml/2006/ole">
            <p:oleObj spid="_x0000_s325635" name="Equation" r:id="rId4" imgW="2145960" imgH="672840" progId="Equation.DSMT4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092700" y="3073400"/>
            <a:ext cx="27799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Displacement variation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 bwMode="auto">
          <a:xfrm rot="10800000">
            <a:off x="4521200" y="3276600"/>
            <a:ext cx="635000" cy="1588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56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5637" name="Object 5"/>
          <p:cNvGraphicFramePr>
            <a:graphicFrameLocks noChangeAspect="1"/>
          </p:cNvGraphicFramePr>
          <p:nvPr/>
        </p:nvGraphicFramePr>
        <p:xfrm>
          <a:off x="2157413" y="4294188"/>
          <a:ext cx="2670175" cy="668337"/>
        </p:xfrm>
        <a:graphic>
          <a:graphicData uri="http://schemas.openxmlformats.org/presentationml/2006/ole">
            <p:oleObj spid="_x0000_s325637" name="Equation" r:id="rId5" imgW="2692080" imgH="672840" progId="Equation.DSMT4">
              <p:embed/>
            </p:oleObj>
          </a:graphicData>
        </a:graphic>
      </p:graphicFrame>
      <p:sp>
        <p:nvSpPr>
          <p:cNvPr id="3256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5639" name="Object 7"/>
          <p:cNvGraphicFramePr>
            <a:graphicFrameLocks noChangeAspect="1"/>
          </p:cNvGraphicFramePr>
          <p:nvPr/>
        </p:nvGraphicFramePr>
        <p:xfrm>
          <a:off x="2133600" y="5668963"/>
          <a:ext cx="2374900" cy="668337"/>
        </p:xfrm>
        <a:graphic>
          <a:graphicData uri="http://schemas.openxmlformats.org/presentationml/2006/ole">
            <p:oleObj spid="_x0000_s325639" name="Equation" r:id="rId6" imgW="2374560" imgH="6602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EXACT VS. APPROXIMATE SOLUTION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Approximate solution</a:t>
            </a:r>
          </a:p>
          <a:p>
            <a:pPr lvl="1"/>
            <a:r>
              <a:rPr lang="en-US" dirty="0" smtClean="0"/>
              <a:t>It satisfies the essential BC, but not natural BC</a:t>
            </a:r>
          </a:p>
          <a:p>
            <a:pPr lvl="1"/>
            <a:r>
              <a:rPr lang="en-US" dirty="0" smtClean="0"/>
              <a:t>The approximate solution may not satisfy the DE exactly</a:t>
            </a:r>
          </a:p>
          <a:p>
            <a:pPr lvl="1"/>
            <a:r>
              <a:rPr lang="en-US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Residual</a:t>
            </a:r>
            <a:r>
              <a:rPr lang="en-US" dirty="0" smtClean="0"/>
              <a:t>: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Want to minimize the </a:t>
            </a:r>
            <a:r>
              <a:rPr lang="en-US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residual</a:t>
            </a:r>
            <a:r>
              <a:rPr lang="en-US" dirty="0" smtClean="0"/>
              <a:t> by multiplying with a weight </a:t>
            </a:r>
            <a:r>
              <a:rPr lang="en-US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</a:t>
            </a:r>
            <a:r>
              <a:rPr lang="en-US" dirty="0" smtClean="0"/>
              <a:t> and </a:t>
            </a:r>
            <a:r>
              <a:rPr lang="en-US" dirty="0" smtClean="0"/>
              <a:t>integrate over the domain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If it satisfies for any </a:t>
            </a:r>
            <a:r>
              <a:rPr lang="en-US" i="1" dirty="0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), then </a:t>
            </a:r>
            <a:r>
              <a:rPr lang="en-US" i="1" dirty="0" smtClean="0"/>
              <a:t>R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will approaches zero, and the approximate solution will approach the exact solution</a:t>
            </a:r>
          </a:p>
          <a:p>
            <a:pPr lvl="1"/>
            <a:r>
              <a:rPr lang="en-US" dirty="0" smtClean="0"/>
              <a:t>Depending on choice of </a:t>
            </a:r>
            <a:r>
              <a:rPr lang="en-US" i="1" dirty="0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):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least square error method, collocation method, 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Petrov-Galerkin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method,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and 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Galerkin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method</a:t>
            </a:r>
            <a:endParaRPr lang="en-US" dirty="0"/>
          </a:p>
        </p:txBody>
      </p:sp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7505" name="Object 1"/>
          <p:cNvGraphicFramePr>
            <a:graphicFrameLocks noChangeAspect="1"/>
          </p:cNvGraphicFramePr>
          <p:nvPr/>
        </p:nvGraphicFramePr>
        <p:xfrm>
          <a:off x="2317172" y="1993033"/>
          <a:ext cx="2143125" cy="655638"/>
        </p:xfrm>
        <a:graphic>
          <a:graphicData uri="http://schemas.openxmlformats.org/presentationml/2006/ole">
            <p:oleObj spid="_x0000_s277505" name="Equation" r:id="rId3" imgW="2120760" imgH="672840" progId="Equation.DSMT4">
              <p:embed/>
            </p:oleObj>
          </a:graphicData>
        </a:graphic>
      </p:graphicFrame>
      <p:sp>
        <p:nvSpPr>
          <p:cNvPr id="277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7507" name="Object 3"/>
          <p:cNvGraphicFramePr>
            <a:graphicFrameLocks noChangeAspect="1"/>
          </p:cNvGraphicFramePr>
          <p:nvPr/>
        </p:nvGraphicFramePr>
        <p:xfrm>
          <a:off x="2338223" y="3347193"/>
          <a:ext cx="2230437" cy="584200"/>
        </p:xfrm>
        <a:graphic>
          <a:graphicData uri="http://schemas.openxmlformats.org/presentationml/2006/ole">
            <p:oleObj spid="_x0000_s277507" name="Equation" r:id="rId4" imgW="2234880" imgH="583920" progId="Equation.DSMT4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237018" y="3396342"/>
            <a:ext cx="19465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Weight function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3431969" y="3598223"/>
            <a:ext cx="1876301" cy="344385"/>
          </a:xfrm>
          <a:custGeom>
            <a:avLst/>
            <a:gdLst>
              <a:gd name="connsiteX0" fmla="*/ 1876301 w 1876301"/>
              <a:gd name="connsiteY0" fmla="*/ 0 h 344385"/>
              <a:gd name="connsiteX1" fmla="*/ 1425039 w 1876301"/>
              <a:gd name="connsiteY1" fmla="*/ 0 h 344385"/>
              <a:gd name="connsiteX2" fmla="*/ 1425039 w 1876301"/>
              <a:gd name="connsiteY2" fmla="*/ 344385 h 344385"/>
              <a:gd name="connsiteX3" fmla="*/ 0 w 1876301"/>
              <a:gd name="connsiteY3" fmla="*/ 344385 h 344385"/>
              <a:gd name="connsiteX4" fmla="*/ 0 w 1876301"/>
              <a:gd name="connsiteY4" fmla="*/ 154380 h 344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6301" h="344385">
                <a:moveTo>
                  <a:pt x="1876301" y="0"/>
                </a:moveTo>
                <a:lnTo>
                  <a:pt x="1425039" y="0"/>
                </a:lnTo>
                <a:lnTo>
                  <a:pt x="1425039" y="344385"/>
                </a:lnTo>
                <a:lnTo>
                  <a:pt x="0" y="344385"/>
                </a:lnTo>
                <a:lnTo>
                  <a:pt x="0" y="15438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 bwMode="auto">
          <a:xfrm>
            <a:off x="1473200" y="4965700"/>
            <a:ext cx="1422400" cy="495300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 OF MINIMUM POTENTIAL ENERGY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Strain energy density of 1D body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Variation in the strain energy density by </a:t>
            </a:r>
            <a:r>
              <a:rPr lang="en-US" i="1" dirty="0" smtClean="0">
                <a:latin typeface="Symbol" pitchFamily="18" charset="2"/>
              </a:rPr>
              <a:t>d</a:t>
            </a:r>
            <a:r>
              <a:rPr lang="en-US" i="1" dirty="0" smtClean="0"/>
              <a:t>u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Variation of strain energy</a:t>
            </a:r>
            <a:endParaRPr lang="en-US" dirty="0"/>
          </a:p>
        </p:txBody>
      </p:sp>
      <p:sp>
        <p:nvSpPr>
          <p:cNvPr id="3266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6657" name="Object 1"/>
          <p:cNvGraphicFramePr>
            <a:graphicFrameLocks noChangeAspect="1"/>
          </p:cNvGraphicFramePr>
          <p:nvPr/>
        </p:nvGraphicFramePr>
        <p:xfrm>
          <a:off x="846138" y="1244600"/>
          <a:ext cx="2306637" cy="596900"/>
        </p:xfrm>
        <a:graphic>
          <a:graphicData uri="http://schemas.openxmlformats.org/presentationml/2006/ole">
            <p:oleObj spid="_x0000_s326657" name="Equation" r:id="rId3" imgW="2311200" imgH="596880" progId="Equation.DSMT4">
              <p:embed/>
            </p:oleObj>
          </a:graphicData>
        </a:graphic>
      </p:graphicFrame>
      <p:sp>
        <p:nvSpPr>
          <p:cNvPr id="3266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6659" name="Object 3"/>
          <p:cNvGraphicFramePr>
            <a:graphicFrameLocks noChangeAspect="1"/>
          </p:cNvGraphicFramePr>
          <p:nvPr/>
        </p:nvGraphicFramePr>
        <p:xfrm>
          <a:off x="838200" y="2719388"/>
          <a:ext cx="2476500" cy="350837"/>
        </p:xfrm>
        <a:graphic>
          <a:graphicData uri="http://schemas.openxmlformats.org/presentationml/2006/ole">
            <p:oleObj spid="_x0000_s326659" name="Equation" r:id="rId4" imgW="2476440" imgH="355320" progId="Equation.DSMT4">
              <p:embed/>
            </p:oleObj>
          </a:graphicData>
        </a:graphic>
      </p:graphicFrame>
      <p:sp>
        <p:nvSpPr>
          <p:cNvPr id="3266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6661" name="Object 5"/>
          <p:cNvGraphicFramePr>
            <a:graphicFrameLocks noChangeAspect="1"/>
          </p:cNvGraphicFramePr>
          <p:nvPr/>
        </p:nvGraphicFramePr>
        <p:xfrm>
          <a:off x="815975" y="3917950"/>
          <a:ext cx="5602288" cy="863600"/>
        </p:xfrm>
        <a:graphic>
          <a:graphicData uri="http://schemas.openxmlformats.org/presentationml/2006/ole">
            <p:oleObj spid="_x0000_s326661" name="Equation" r:id="rId5" imgW="5613120" imgH="863280" progId="Equation.DSMT4">
              <p:embed/>
            </p:oleObj>
          </a:graphicData>
        </a:graphic>
      </p:graphicFrame>
      <p:sp>
        <p:nvSpPr>
          <p:cNvPr id="10" name="Right Arrow 9"/>
          <p:cNvSpPr/>
          <p:nvPr/>
        </p:nvSpPr>
        <p:spPr bwMode="auto">
          <a:xfrm>
            <a:off x="914400" y="5105400"/>
            <a:ext cx="431800" cy="203200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66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6663" name="Object 7"/>
          <p:cNvGraphicFramePr>
            <a:graphicFrameLocks noChangeAspect="1"/>
          </p:cNvGraphicFramePr>
          <p:nvPr/>
        </p:nvGraphicFramePr>
        <p:xfrm>
          <a:off x="1568450" y="5054600"/>
          <a:ext cx="1244600" cy="317500"/>
        </p:xfrm>
        <a:graphic>
          <a:graphicData uri="http://schemas.openxmlformats.org/presentationml/2006/ole">
            <p:oleObj spid="_x0000_s326663" name="Equation" r:id="rId6" imgW="1244520" imgH="3171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 bwMode="auto">
          <a:xfrm>
            <a:off x="2222500" y="5486400"/>
            <a:ext cx="1447800" cy="596900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5080000" y="3530600"/>
            <a:ext cx="1460500" cy="508000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PMPE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Potential energy of external forces</a:t>
            </a:r>
          </a:p>
          <a:p>
            <a:pPr lvl="1"/>
            <a:r>
              <a:rPr lang="en-US" dirty="0" smtClean="0"/>
              <a:t>Force </a:t>
            </a:r>
            <a:r>
              <a:rPr lang="en-US" i="1" dirty="0" smtClean="0"/>
              <a:t>F</a:t>
            </a:r>
            <a:r>
              <a:rPr lang="en-US" dirty="0" smtClean="0"/>
              <a:t> is applied at x = L with corresponding virtual </a:t>
            </a:r>
            <a:r>
              <a:rPr lang="en-US" dirty="0" err="1" smtClean="0"/>
              <a:t>displ</a:t>
            </a:r>
            <a:r>
              <a:rPr lang="en-US" dirty="0" smtClean="0"/>
              <a:t> </a:t>
            </a:r>
            <a:r>
              <a:rPr lang="en-US" i="1" dirty="0" smtClean="0">
                <a:latin typeface="Symbol" pitchFamily="18" charset="2"/>
              </a:rPr>
              <a:t>d</a:t>
            </a:r>
            <a:r>
              <a:rPr lang="en-US" i="1" dirty="0" smtClean="0"/>
              <a:t>u</a:t>
            </a:r>
            <a:r>
              <a:rPr lang="en-US" dirty="0" smtClean="0"/>
              <a:t>(</a:t>
            </a:r>
            <a:r>
              <a:rPr lang="en-US" i="1" dirty="0" smtClean="0"/>
              <a:t>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Work done by the force = </a:t>
            </a:r>
            <a:r>
              <a:rPr lang="en-US" i="1" dirty="0" err="1" smtClean="0"/>
              <a:t>F</a:t>
            </a:r>
            <a:r>
              <a:rPr lang="en-US" i="1" dirty="0" err="1" smtClean="0">
                <a:latin typeface="Symbol" pitchFamily="18" charset="2"/>
              </a:rPr>
              <a:t>d</a:t>
            </a:r>
            <a:r>
              <a:rPr lang="en-US" i="1" dirty="0" err="1" smtClean="0"/>
              <a:t>u</a:t>
            </a:r>
            <a:r>
              <a:rPr lang="en-US" dirty="0" smtClean="0"/>
              <a:t>(</a:t>
            </a:r>
            <a:r>
              <a:rPr lang="en-US" i="1" dirty="0" smtClean="0"/>
              <a:t>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 potential is reduced by the amount of work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With distributed forces and concentrated force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PVW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Define total potential energy </a:t>
            </a:r>
            <a:endParaRPr lang="en-US" dirty="0"/>
          </a:p>
        </p:txBody>
      </p:sp>
      <p:sp>
        <p:nvSpPr>
          <p:cNvPr id="3276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681" name="Object 1"/>
          <p:cNvGraphicFramePr>
            <a:graphicFrameLocks noChangeAspect="1"/>
          </p:cNvGraphicFramePr>
          <p:nvPr/>
        </p:nvGraphicFramePr>
        <p:xfrm>
          <a:off x="1133475" y="2516188"/>
          <a:ext cx="1608138" cy="300037"/>
        </p:xfrm>
        <a:graphic>
          <a:graphicData uri="http://schemas.openxmlformats.org/presentationml/2006/ole">
            <p:oleObj spid="_x0000_s327681" name="Equation" r:id="rId3" imgW="1587240" imgH="304560" progId="Equation.DSMT4">
              <p:embed/>
            </p:oleObj>
          </a:graphicData>
        </a:graphic>
      </p:graphicFrame>
      <p:sp>
        <p:nvSpPr>
          <p:cNvPr id="3276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683" name="Object 3"/>
          <p:cNvGraphicFramePr>
            <a:graphicFrameLocks noChangeAspect="1"/>
          </p:cNvGraphicFramePr>
          <p:nvPr/>
        </p:nvGraphicFramePr>
        <p:xfrm>
          <a:off x="3671888" y="2528888"/>
          <a:ext cx="1855787" cy="325437"/>
        </p:xfrm>
        <a:graphic>
          <a:graphicData uri="http://schemas.openxmlformats.org/presentationml/2006/ole">
            <p:oleObj spid="_x0000_s327683" name="Equation" r:id="rId4" imgW="1828800" imgH="330120" progId="Equation.DSMT4">
              <p:embed/>
            </p:oleObj>
          </a:graphicData>
        </a:graphic>
      </p:graphicFrame>
      <p:sp>
        <p:nvSpPr>
          <p:cNvPr id="8" name="Right Arrow 7"/>
          <p:cNvSpPr/>
          <p:nvPr/>
        </p:nvSpPr>
        <p:spPr bwMode="auto">
          <a:xfrm>
            <a:off x="2870200" y="2565400"/>
            <a:ext cx="647700" cy="190500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48400" y="2324100"/>
            <a:ext cx="24513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F</a:t>
            </a:r>
            <a:r>
              <a:rPr lang="en-US" dirty="0" smtClean="0"/>
              <a:t> is constant </a:t>
            </a:r>
            <a:br>
              <a:rPr lang="en-US" dirty="0" smtClean="0"/>
            </a:br>
            <a:r>
              <a:rPr lang="en-US" dirty="0" smtClean="0"/>
              <a:t>virtual displacement</a:t>
            </a:r>
            <a:endParaRPr lang="en-US" dirty="0"/>
          </a:p>
        </p:txBody>
      </p:sp>
      <p:sp>
        <p:nvSpPr>
          <p:cNvPr id="3276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685" name="Object 5"/>
          <p:cNvGraphicFramePr>
            <a:graphicFrameLocks noChangeAspect="1"/>
          </p:cNvGraphicFramePr>
          <p:nvPr/>
        </p:nvGraphicFramePr>
        <p:xfrm>
          <a:off x="1182688" y="3448050"/>
          <a:ext cx="3003550" cy="584200"/>
        </p:xfrm>
        <a:graphic>
          <a:graphicData uri="http://schemas.openxmlformats.org/presentationml/2006/ole">
            <p:oleObj spid="_x0000_s327685" name="Equation" r:id="rId5" imgW="3009600" imgH="583920" progId="Equation.DSMT4">
              <p:embed/>
            </p:oleObj>
          </a:graphicData>
        </a:graphic>
      </p:graphicFrame>
      <p:sp>
        <p:nvSpPr>
          <p:cNvPr id="12" name="Right Arrow 11"/>
          <p:cNvSpPr/>
          <p:nvPr/>
        </p:nvSpPr>
        <p:spPr bwMode="auto">
          <a:xfrm>
            <a:off x="4381500" y="3657600"/>
            <a:ext cx="584200" cy="203200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76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687" name="Object 7"/>
          <p:cNvGraphicFramePr>
            <a:graphicFrameLocks noChangeAspect="1"/>
          </p:cNvGraphicFramePr>
          <p:nvPr/>
        </p:nvGraphicFramePr>
        <p:xfrm>
          <a:off x="5160963" y="3632200"/>
          <a:ext cx="1293812" cy="317500"/>
        </p:xfrm>
        <a:graphic>
          <a:graphicData uri="http://schemas.openxmlformats.org/presentationml/2006/ole">
            <p:oleObj spid="_x0000_s327687" name="Equation" r:id="rId6" imgW="1282680" imgH="317160" progId="Equation.DSMT4">
              <p:embed/>
            </p:oleObj>
          </a:graphicData>
        </a:graphic>
      </p:graphicFrame>
      <p:sp>
        <p:nvSpPr>
          <p:cNvPr id="3276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689" name="Object 9"/>
          <p:cNvGraphicFramePr>
            <a:graphicFrameLocks noChangeAspect="1"/>
          </p:cNvGraphicFramePr>
          <p:nvPr/>
        </p:nvGraphicFramePr>
        <p:xfrm>
          <a:off x="1430338" y="4356100"/>
          <a:ext cx="3698875" cy="330200"/>
        </p:xfrm>
        <a:graphic>
          <a:graphicData uri="http://schemas.openxmlformats.org/presentationml/2006/ole">
            <p:oleObj spid="_x0000_s327689" name="Equation" r:id="rId7" imgW="3708360" imgH="330120" progId="Equation.DSMT4">
              <p:embed/>
            </p:oleObj>
          </a:graphicData>
        </a:graphic>
      </p:graphicFrame>
      <p:sp>
        <p:nvSpPr>
          <p:cNvPr id="32769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691" name="Object 11"/>
          <p:cNvGraphicFramePr>
            <a:graphicFrameLocks noChangeAspect="1"/>
          </p:cNvGraphicFramePr>
          <p:nvPr/>
        </p:nvGraphicFramePr>
        <p:xfrm>
          <a:off x="4276725" y="5024438"/>
          <a:ext cx="1233488" cy="292100"/>
        </p:xfrm>
        <a:graphic>
          <a:graphicData uri="http://schemas.openxmlformats.org/presentationml/2006/ole">
            <p:oleObj spid="_x0000_s327691" name="Equation" r:id="rId8" imgW="1244520" imgH="266400" progId="Equation.DSMT4">
              <p:embed/>
            </p:oleObj>
          </a:graphicData>
        </a:graphic>
      </p:graphicFrame>
      <p:sp>
        <p:nvSpPr>
          <p:cNvPr id="20" name="Right Arrow 19"/>
          <p:cNvSpPr/>
          <p:nvPr/>
        </p:nvSpPr>
        <p:spPr bwMode="auto">
          <a:xfrm>
            <a:off x="1638300" y="5664200"/>
            <a:ext cx="520700" cy="254000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769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693" name="Object 13"/>
          <p:cNvGraphicFramePr>
            <a:graphicFrameLocks noChangeAspect="1"/>
          </p:cNvGraphicFramePr>
          <p:nvPr/>
        </p:nvGraphicFramePr>
        <p:xfrm>
          <a:off x="2317750" y="5562600"/>
          <a:ext cx="1289050" cy="452438"/>
        </p:xfrm>
        <a:graphic>
          <a:graphicData uri="http://schemas.openxmlformats.org/presentationml/2006/ole">
            <p:oleObj spid="_x0000_s327693" name="Equation" r:id="rId9" imgW="863280" imgH="3045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PMPE TO DISCRETE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Express </a:t>
            </a:r>
            <a:r>
              <a:rPr lang="en-US" i="1" dirty="0" smtClean="0"/>
              <a:t>U</a:t>
            </a:r>
            <a:r>
              <a:rPr lang="en-US" dirty="0" smtClean="0"/>
              <a:t> and </a:t>
            </a:r>
            <a:r>
              <a:rPr lang="en-US" i="1" dirty="0" smtClean="0"/>
              <a:t>V</a:t>
            </a:r>
            <a:r>
              <a:rPr lang="en-US" dirty="0" smtClean="0"/>
              <a:t> in terms of </a:t>
            </a:r>
            <a:br>
              <a:rPr lang="en-US" dirty="0" smtClean="0"/>
            </a:br>
            <a:r>
              <a:rPr lang="en-US" dirty="0" smtClean="0"/>
              <a:t>displacements, and then</a:t>
            </a:r>
            <a:br>
              <a:rPr lang="en-US" dirty="0" smtClean="0"/>
            </a:br>
            <a:r>
              <a:rPr lang="en-US" dirty="0" smtClean="0"/>
              <a:t>differential 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dirty="0" smtClean="0"/>
              <a:t> </a:t>
            </a:r>
            <a:r>
              <a:rPr lang="en-US" dirty="0" err="1" smtClean="0"/>
              <a:t>w.r.t</a:t>
            </a:r>
            <a:r>
              <a:rPr lang="en-US" dirty="0" smtClean="0"/>
              <a:t> displacements</a:t>
            </a:r>
          </a:p>
          <a:p>
            <a:r>
              <a:rPr lang="en-US" i="1" dirty="0" smtClean="0"/>
              <a:t>k</a:t>
            </a:r>
            <a:r>
              <a:rPr lang="en-US" baseline="30000" dirty="0" smtClean="0"/>
              <a:t>(1)</a:t>
            </a:r>
            <a:r>
              <a:rPr lang="en-US" dirty="0" smtClean="0"/>
              <a:t> = 100 N/mm, </a:t>
            </a:r>
            <a:r>
              <a:rPr lang="en-US" i="1" dirty="0" smtClean="0"/>
              <a:t>k</a:t>
            </a:r>
            <a:r>
              <a:rPr lang="en-US" baseline="30000" dirty="0" smtClean="0"/>
              <a:t>(2)</a:t>
            </a:r>
            <a:r>
              <a:rPr lang="en-US" dirty="0" smtClean="0"/>
              <a:t> = 200 N/mm</a:t>
            </a:r>
            <a:br>
              <a:rPr lang="en-US" dirty="0" smtClean="0"/>
            </a:br>
            <a:r>
              <a:rPr lang="en-US" i="1" dirty="0" smtClean="0"/>
              <a:t>k</a:t>
            </a:r>
            <a:r>
              <a:rPr lang="en-US" baseline="30000" dirty="0" smtClean="0"/>
              <a:t>(3)</a:t>
            </a:r>
            <a:r>
              <a:rPr lang="en-US" dirty="0" smtClean="0"/>
              <a:t> = 150 N/mm, </a:t>
            </a:r>
            <a:r>
              <a:rPr lang="en-US" i="1" dirty="0" smtClean="0"/>
              <a:t>F</a:t>
            </a:r>
            <a:r>
              <a:rPr lang="en-US" baseline="-25000" dirty="0" smtClean="0"/>
              <a:t>2</a:t>
            </a:r>
            <a:r>
              <a:rPr lang="en-US" dirty="0" smtClean="0"/>
              <a:t> = 1,000 N</a:t>
            </a:r>
            <a:br>
              <a:rPr lang="en-US" dirty="0" smtClean="0"/>
            </a:br>
            <a:r>
              <a:rPr lang="en-US" i="1" dirty="0" smtClean="0"/>
              <a:t>F</a:t>
            </a:r>
            <a:r>
              <a:rPr lang="en-US" baseline="-25000" dirty="0" smtClean="0"/>
              <a:t>3</a:t>
            </a:r>
            <a:r>
              <a:rPr lang="en-US" dirty="0" smtClean="0"/>
              <a:t> = 500 N</a:t>
            </a:r>
          </a:p>
          <a:p>
            <a:r>
              <a:rPr lang="en-US" dirty="0" smtClean="0"/>
              <a:t>Strain energy of elements (springs)</a:t>
            </a:r>
            <a:endParaRPr lang="en-US" dirty="0"/>
          </a:p>
        </p:txBody>
      </p:sp>
      <p:sp>
        <p:nvSpPr>
          <p:cNvPr id="330785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30753" name="Group 1"/>
          <p:cNvGrpSpPr>
            <a:grpSpLocks noChangeAspect="1"/>
          </p:cNvGrpSpPr>
          <p:nvPr/>
        </p:nvGrpSpPr>
        <p:grpSpPr bwMode="auto">
          <a:xfrm>
            <a:off x="5149661" y="852352"/>
            <a:ext cx="3771900" cy="2212182"/>
            <a:chOff x="4140" y="3674"/>
            <a:chExt cx="3960" cy="2322"/>
          </a:xfrm>
        </p:grpSpPr>
        <p:sp>
          <p:nvSpPr>
            <p:cNvPr id="330784" name="Rectangle 32" descr="Dark upward diagonal"/>
            <p:cNvSpPr>
              <a:spLocks noChangeArrowheads="1"/>
            </p:cNvSpPr>
            <p:nvPr/>
          </p:nvSpPr>
          <p:spPr bwMode="auto">
            <a:xfrm>
              <a:off x="4140" y="4089"/>
              <a:ext cx="375" cy="1621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30783" name="Freeform 31"/>
            <p:cNvSpPr>
              <a:spLocks/>
            </p:cNvSpPr>
            <p:nvPr/>
          </p:nvSpPr>
          <p:spPr bwMode="auto">
            <a:xfrm>
              <a:off x="4507" y="4509"/>
              <a:ext cx="1083" cy="219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378" y="96"/>
                </a:cxn>
                <a:cxn ang="0">
                  <a:pos x="378" y="0"/>
                </a:cxn>
                <a:cxn ang="0">
                  <a:pos x="426" y="144"/>
                </a:cxn>
                <a:cxn ang="0">
                  <a:pos x="426" y="0"/>
                </a:cxn>
                <a:cxn ang="0">
                  <a:pos x="468" y="144"/>
                </a:cxn>
                <a:cxn ang="0">
                  <a:pos x="468" y="0"/>
                </a:cxn>
                <a:cxn ang="0">
                  <a:pos x="508" y="144"/>
                </a:cxn>
                <a:cxn ang="0">
                  <a:pos x="510" y="0"/>
                </a:cxn>
                <a:cxn ang="0">
                  <a:pos x="552" y="144"/>
                </a:cxn>
                <a:cxn ang="0">
                  <a:pos x="552" y="0"/>
                </a:cxn>
                <a:cxn ang="0">
                  <a:pos x="594" y="144"/>
                </a:cxn>
                <a:cxn ang="0">
                  <a:pos x="594" y="6"/>
                </a:cxn>
                <a:cxn ang="0">
                  <a:pos x="625" y="101"/>
                </a:cxn>
                <a:cxn ang="0">
                  <a:pos x="978" y="101"/>
                </a:cxn>
              </a:cxnLst>
              <a:rect l="0" t="0" r="r" b="b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30782" name="Rectangle 30"/>
            <p:cNvSpPr>
              <a:spLocks noChangeArrowheads="1"/>
            </p:cNvSpPr>
            <p:nvPr/>
          </p:nvSpPr>
          <p:spPr bwMode="auto">
            <a:xfrm>
              <a:off x="5592" y="3963"/>
              <a:ext cx="383" cy="982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30781" name="Rectangle 29"/>
            <p:cNvSpPr>
              <a:spLocks noChangeArrowheads="1"/>
            </p:cNvSpPr>
            <p:nvPr/>
          </p:nvSpPr>
          <p:spPr bwMode="auto">
            <a:xfrm>
              <a:off x="6747" y="4496"/>
              <a:ext cx="398" cy="930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30780" name="Freeform 28"/>
            <p:cNvSpPr>
              <a:spLocks/>
            </p:cNvSpPr>
            <p:nvPr/>
          </p:nvSpPr>
          <p:spPr bwMode="auto">
            <a:xfrm>
              <a:off x="5972" y="4520"/>
              <a:ext cx="765" cy="219"/>
            </a:xfrm>
            <a:custGeom>
              <a:avLst/>
              <a:gdLst/>
              <a:ahLst/>
              <a:cxnLst>
                <a:cxn ang="0">
                  <a:pos x="0" y="142"/>
                </a:cxn>
                <a:cxn ang="0">
                  <a:pos x="267" y="146"/>
                </a:cxn>
                <a:cxn ang="0">
                  <a:pos x="267" y="0"/>
                </a:cxn>
                <a:cxn ang="0">
                  <a:pos x="320" y="219"/>
                </a:cxn>
                <a:cxn ang="0">
                  <a:pos x="320" y="0"/>
                </a:cxn>
                <a:cxn ang="0">
                  <a:pos x="366" y="219"/>
                </a:cxn>
                <a:cxn ang="0">
                  <a:pos x="366" y="0"/>
                </a:cxn>
                <a:cxn ang="0">
                  <a:pos x="411" y="219"/>
                </a:cxn>
                <a:cxn ang="0">
                  <a:pos x="413" y="0"/>
                </a:cxn>
                <a:cxn ang="0">
                  <a:pos x="459" y="219"/>
                </a:cxn>
                <a:cxn ang="0">
                  <a:pos x="459" y="0"/>
                </a:cxn>
                <a:cxn ang="0">
                  <a:pos x="506" y="219"/>
                </a:cxn>
                <a:cxn ang="0">
                  <a:pos x="506" y="9"/>
                </a:cxn>
                <a:cxn ang="0">
                  <a:pos x="540" y="154"/>
                </a:cxn>
                <a:cxn ang="0">
                  <a:pos x="765" y="157"/>
                </a:cxn>
              </a:cxnLst>
              <a:rect l="0" t="0" r="r" b="b"/>
              <a:pathLst>
                <a:path w="765" h="219">
                  <a:moveTo>
                    <a:pt x="0" y="142"/>
                  </a:moveTo>
                  <a:lnTo>
                    <a:pt x="267" y="146"/>
                  </a:lnTo>
                  <a:lnTo>
                    <a:pt x="267" y="0"/>
                  </a:lnTo>
                  <a:lnTo>
                    <a:pt x="320" y="219"/>
                  </a:lnTo>
                  <a:lnTo>
                    <a:pt x="320" y="0"/>
                  </a:lnTo>
                  <a:lnTo>
                    <a:pt x="366" y="219"/>
                  </a:lnTo>
                  <a:lnTo>
                    <a:pt x="366" y="0"/>
                  </a:lnTo>
                  <a:lnTo>
                    <a:pt x="411" y="219"/>
                  </a:lnTo>
                  <a:lnTo>
                    <a:pt x="413" y="0"/>
                  </a:lnTo>
                  <a:lnTo>
                    <a:pt x="459" y="219"/>
                  </a:lnTo>
                  <a:lnTo>
                    <a:pt x="459" y="0"/>
                  </a:lnTo>
                  <a:lnTo>
                    <a:pt x="506" y="219"/>
                  </a:lnTo>
                  <a:lnTo>
                    <a:pt x="506" y="9"/>
                  </a:lnTo>
                  <a:lnTo>
                    <a:pt x="540" y="154"/>
                  </a:lnTo>
                  <a:lnTo>
                    <a:pt x="765" y="157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30779" name="Freeform 27"/>
            <p:cNvSpPr>
              <a:spLocks/>
            </p:cNvSpPr>
            <p:nvPr/>
          </p:nvSpPr>
          <p:spPr bwMode="auto">
            <a:xfrm>
              <a:off x="4522" y="5146"/>
              <a:ext cx="2216" cy="219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378" y="96"/>
                </a:cxn>
                <a:cxn ang="0">
                  <a:pos x="378" y="0"/>
                </a:cxn>
                <a:cxn ang="0">
                  <a:pos x="426" y="144"/>
                </a:cxn>
                <a:cxn ang="0">
                  <a:pos x="426" y="0"/>
                </a:cxn>
                <a:cxn ang="0">
                  <a:pos x="468" y="144"/>
                </a:cxn>
                <a:cxn ang="0">
                  <a:pos x="468" y="0"/>
                </a:cxn>
                <a:cxn ang="0">
                  <a:pos x="508" y="144"/>
                </a:cxn>
                <a:cxn ang="0">
                  <a:pos x="510" y="0"/>
                </a:cxn>
                <a:cxn ang="0">
                  <a:pos x="552" y="144"/>
                </a:cxn>
                <a:cxn ang="0">
                  <a:pos x="552" y="0"/>
                </a:cxn>
                <a:cxn ang="0">
                  <a:pos x="594" y="144"/>
                </a:cxn>
                <a:cxn ang="0">
                  <a:pos x="594" y="6"/>
                </a:cxn>
                <a:cxn ang="0">
                  <a:pos x="625" y="101"/>
                </a:cxn>
                <a:cxn ang="0">
                  <a:pos x="978" y="101"/>
                </a:cxn>
              </a:cxnLst>
              <a:rect l="0" t="0" r="r" b="b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30778" name="Line 26"/>
            <p:cNvSpPr>
              <a:spLocks noChangeShapeType="1"/>
            </p:cNvSpPr>
            <p:nvPr/>
          </p:nvSpPr>
          <p:spPr bwMode="auto">
            <a:xfrm>
              <a:off x="7157" y="4968"/>
              <a:ext cx="53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lg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30777" name="Text Box 25"/>
            <p:cNvSpPr txBox="1">
              <a:spLocks noChangeArrowheads="1"/>
            </p:cNvSpPr>
            <p:nvPr/>
          </p:nvSpPr>
          <p:spPr bwMode="auto">
            <a:xfrm>
              <a:off x="7740" y="4830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F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76" name="Text Box 24"/>
            <p:cNvSpPr txBox="1">
              <a:spLocks noChangeArrowheads="1"/>
            </p:cNvSpPr>
            <p:nvPr/>
          </p:nvSpPr>
          <p:spPr bwMode="auto">
            <a:xfrm>
              <a:off x="6195" y="4254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75" name="Text Box 23"/>
            <p:cNvSpPr txBox="1">
              <a:spLocks noChangeArrowheads="1"/>
            </p:cNvSpPr>
            <p:nvPr/>
          </p:nvSpPr>
          <p:spPr bwMode="auto">
            <a:xfrm>
              <a:off x="5482" y="5362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30772" name="Group 20"/>
            <p:cNvGrpSpPr>
              <a:grpSpLocks/>
            </p:cNvGrpSpPr>
            <p:nvPr/>
          </p:nvGrpSpPr>
          <p:grpSpPr bwMode="auto">
            <a:xfrm>
              <a:off x="4210" y="4740"/>
              <a:ext cx="290" cy="277"/>
              <a:chOff x="5033" y="5002"/>
              <a:chExt cx="290" cy="277"/>
            </a:xfrm>
          </p:grpSpPr>
          <p:sp>
            <p:nvSpPr>
              <p:cNvPr id="330774" name="Oval 22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330773" name="Text Box 21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1</a:t>
                </a:r>
                <a:endPara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0769" name="Group 17"/>
            <p:cNvGrpSpPr>
              <a:grpSpLocks/>
            </p:cNvGrpSpPr>
            <p:nvPr/>
          </p:nvGrpSpPr>
          <p:grpSpPr bwMode="auto">
            <a:xfrm>
              <a:off x="5635" y="4285"/>
              <a:ext cx="290" cy="277"/>
              <a:chOff x="5033" y="5002"/>
              <a:chExt cx="290" cy="277"/>
            </a:xfrm>
          </p:grpSpPr>
          <p:sp>
            <p:nvSpPr>
              <p:cNvPr id="330771" name="Oval 19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330770" name="Text Box 18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2</a:t>
                </a:r>
                <a:endPara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0766" name="Group 14"/>
            <p:cNvGrpSpPr>
              <a:grpSpLocks/>
            </p:cNvGrpSpPr>
            <p:nvPr/>
          </p:nvGrpSpPr>
          <p:grpSpPr bwMode="auto">
            <a:xfrm>
              <a:off x="6797" y="4823"/>
              <a:ext cx="290" cy="277"/>
              <a:chOff x="5033" y="5002"/>
              <a:chExt cx="290" cy="277"/>
            </a:xfrm>
          </p:grpSpPr>
          <p:sp>
            <p:nvSpPr>
              <p:cNvPr id="330768" name="Oval 16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330767" name="Text Box 15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3</a:t>
                </a:r>
                <a:endPara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30765" name="Text Box 13"/>
            <p:cNvSpPr txBox="1">
              <a:spLocks noChangeArrowheads="1"/>
            </p:cNvSpPr>
            <p:nvPr/>
          </p:nvSpPr>
          <p:spPr bwMode="auto">
            <a:xfrm>
              <a:off x="4881" y="4245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64" name="Line 12"/>
            <p:cNvSpPr>
              <a:spLocks noChangeShapeType="1"/>
            </p:cNvSpPr>
            <p:nvPr/>
          </p:nvSpPr>
          <p:spPr bwMode="auto">
            <a:xfrm>
              <a:off x="5987" y="4196"/>
              <a:ext cx="53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lg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30763" name="Text Box 11"/>
            <p:cNvSpPr txBox="1">
              <a:spLocks noChangeArrowheads="1"/>
            </p:cNvSpPr>
            <p:nvPr/>
          </p:nvSpPr>
          <p:spPr bwMode="auto">
            <a:xfrm>
              <a:off x="6570" y="4058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F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62" name="Line 10"/>
            <p:cNvSpPr>
              <a:spLocks noChangeShapeType="1"/>
            </p:cNvSpPr>
            <p:nvPr/>
          </p:nvSpPr>
          <p:spPr bwMode="auto">
            <a:xfrm>
              <a:off x="4335" y="5701"/>
              <a:ext cx="0" cy="2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30761" name="Line 9"/>
            <p:cNvSpPr>
              <a:spLocks noChangeShapeType="1"/>
            </p:cNvSpPr>
            <p:nvPr/>
          </p:nvSpPr>
          <p:spPr bwMode="auto">
            <a:xfrm>
              <a:off x="4334" y="5841"/>
              <a:ext cx="3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30760" name="Text Box 8"/>
            <p:cNvSpPr txBox="1">
              <a:spLocks noChangeArrowheads="1"/>
            </p:cNvSpPr>
            <p:nvPr/>
          </p:nvSpPr>
          <p:spPr bwMode="auto">
            <a:xfrm>
              <a:off x="4736" y="5718"/>
              <a:ext cx="291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u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59" name="Line 7"/>
            <p:cNvSpPr>
              <a:spLocks noChangeShapeType="1"/>
            </p:cNvSpPr>
            <p:nvPr/>
          </p:nvSpPr>
          <p:spPr bwMode="auto">
            <a:xfrm>
              <a:off x="5779" y="3674"/>
              <a:ext cx="0" cy="2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30758" name="Line 6"/>
            <p:cNvSpPr>
              <a:spLocks noChangeShapeType="1"/>
            </p:cNvSpPr>
            <p:nvPr/>
          </p:nvSpPr>
          <p:spPr bwMode="auto">
            <a:xfrm>
              <a:off x="5778" y="3814"/>
              <a:ext cx="3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30757" name="Text Box 5"/>
            <p:cNvSpPr txBox="1">
              <a:spLocks noChangeArrowheads="1"/>
            </p:cNvSpPr>
            <p:nvPr/>
          </p:nvSpPr>
          <p:spPr bwMode="auto">
            <a:xfrm>
              <a:off x="6180" y="3691"/>
              <a:ext cx="291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u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56" name="Line 4"/>
            <p:cNvSpPr>
              <a:spLocks noChangeShapeType="1"/>
            </p:cNvSpPr>
            <p:nvPr/>
          </p:nvSpPr>
          <p:spPr bwMode="auto">
            <a:xfrm>
              <a:off x="6953" y="5438"/>
              <a:ext cx="0" cy="2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30755" name="Line 3"/>
            <p:cNvSpPr>
              <a:spLocks noChangeShapeType="1"/>
            </p:cNvSpPr>
            <p:nvPr/>
          </p:nvSpPr>
          <p:spPr bwMode="auto">
            <a:xfrm>
              <a:off x="6952" y="5578"/>
              <a:ext cx="3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330754" name="Text Box 2"/>
            <p:cNvSpPr txBox="1">
              <a:spLocks noChangeArrowheads="1"/>
            </p:cNvSpPr>
            <p:nvPr/>
          </p:nvSpPr>
          <p:spPr bwMode="auto">
            <a:xfrm>
              <a:off x="7354" y="5455"/>
              <a:ext cx="291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u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0798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0797" name="Object 45"/>
          <p:cNvGraphicFramePr>
            <a:graphicFrameLocks noChangeAspect="1"/>
          </p:cNvGraphicFramePr>
          <p:nvPr/>
        </p:nvGraphicFramePr>
        <p:xfrm>
          <a:off x="628922" y="3699692"/>
          <a:ext cx="2476500" cy="596900"/>
        </p:xfrm>
        <a:graphic>
          <a:graphicData uri="http://schemas.openxmlformats.org/presentationml/2006/ole">
            <p:oleObj spid="_x0000_s330797" name="Equation" r:id="rId3" imgW="2476440" imgH="596880" progId="Equation.DSMT4">
              <p:embed/>
            </p:oleObj>
          </a:graphicData>
        </a:graphic>
      </p:graphicFrame>
      <p:sp>
        <p:nvSpPr>
          <p:cNvPr id="39" name="Right Arrow 38"/>
          <p:cNvSpPr/>
          <p:nvPr/>
        </p:nvSpPr>
        <p:spPr bwMode="auto">
          <a:xfrm>
            <a:off x="3396343" y="3918857"/>
            <a:ext cx="431074" cy="182880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0800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0799" name="Object 47"/>
          <p:cNvGraphicFramePr>
            <a:graphicFrameLocks noChangeAspect="1"/>
          </p:cNvGraphicFramePr>
          <p:nvPr/>
        </p:nvGraphicFramePr>
        <p:xfrm>
          <a:off x="4032658" y="3673566"/>
          <a:ext cx="3949700" cy="966788"/>
        </p:xfrm>
        <a:graphic>
          <a:graphicData uri="http://schemas.openxmlformats.org/presentationml/2006/ole">
            <p:oleObj spid="_x0000_s330799" name="Equation" r:id="rId4" imgW="3962160" imgH="952200" progId="Equation.DSMT4">
              <p:embed/>
            </p:oleObj>
          </a:graphicData>
        </a:graphic>
      </p:graphicFrame>
      <p:sp>
        <p:nvSpPr>
          <p:cNvPr id="330802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0801" name="Object 49"/>
          <p:cNvGraphicFramePr>
            <a:graphicFrameLocks noChangeAspect="1"/>
          </p:cNvGraphicFramePr>
          <p:nvPr/>
        </p:nvGraphicFramePr>
        <p:xfrm>
          <a:off x="572542" y="4573179"/>
          <a:ext cx="4105275" cy="749300"/>
        </p:xfrm>
        <a:graphic>
          <a:graphicData uri="http://schemas.openxmlformats.org/presentationml/2006/ole">
            <p:oleObj spid="_x0000_s330801" name="Equation" r:id="rId5" imgW="4063680" imgH="736560" progId="Equation.DSMT4">
              <p:embed/>
            </p:oleObj>
          </a:graphicData>
        </a:graphic>
      </p:graphicFrame>
      <p:sp>
        <p:nvSpPr>
          <p:cNvPr id="330804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0803" name="Object 51"/>
          <p:cNvGraphicFramePr>
            <a:graphicFrameLocks noChangeAspect="1"/>
          </p:cNvGraphicFramePr>
          <p:nvPr/>
        </p:nvGraphicFramePr>
        <p:xfrm>
          <a:off x="572542" y="5540330"/>
          <a:ext cx="4119563" cy="750887"/>
        </p:xfrm>
        <a:graphic>
          <a:graphicData uri="http://schemas.openxmlformats.org/presentationml/2006/ole">
            <p:oleObj spid="_x0000_s330803" name="Equation" r:id="rId6" imgW="4101840" imgH="7365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 bwMode="auto">
          <a:xfrm>
            <a:off x="3060700" y="2794000"/>
            <a:ext cx="2184400" cy="774700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Strain energy of the system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Potential energy of applied forces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Total potential energy</a:t>
            </a:r>
          </a:p>
        </p:txBody>
      </p:sp>
      <p:sp>
        <p:nvSpPr>
          <p:cNvPr id="3317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1777" name="Object 1"/>
          <p:cNvGraphicFramePr>
            <a:graphicFrameLocks noChangeAspect="1"/>
          </p:cNvGraphicFramePr>
          <p:nvPr/>
        </p:nvGraphicFramePr>
        <p:xfrm>
          <a:off x="4368800" y="596900"/>
          <a:ext cx="1376363" cy="798513"/>
        </p:xfrm>
        <a:graphic>
          <a:graphicData uri="http://schemas.openxmlformats.org/presentationml/2006/ole">
            <p:oleObj spid="_x0000_s331777" name="Equation" r:id="rId3" imgW="1371600" imgH="761760" progId="Equation.DSMT4">
              <p:embed/>
            </p:oleObj>
          </a:graphicData>
        </a:graphic>
      </p:graphicFrame>
      <p:sp>
        <p:nvSpPr>
          <p:cNvPr id="3317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1779" name="Object 3"/>
          <p:cNvGraphicFramePr>
            <a:graphicFrameLocks noChangeAspect="1"/>
          </p:cNvGraphicFramePr>
          <p:nvPr/>
        </p:nvGraphicFramePr>
        <p:xfrm>
          <a:off x="1236662" y="1655127"/>
          <a:ext cx="6665913" cy="1150938"/>
        </p:xfrm>
        <a:graphic>
          <a:graphicData uri="http://schemas.openxmlformats.org/presentationml/2006/ole">
            <p:oleObj spid="_x0000_s331779" name="Equation" r:id="rId4" imgW="6654600" imgH="1168200" progId="Equation.DSMT4">
              <p:embed/>
            </p:oleObj>
          </a:graphicData>
        </a:graphic>
      </p:graphicFrame>
      <p:sp>
        <p:nvSpPr>
          <p:cNvPr id="3317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1781" name="Object 5"/>
          <p:cNvGraphicFramePr>
            <a:graphicFrameLocks noChangeAspect="1"/>
          </p:cNvGraphicFramePr>
          <p:nvPr/>
        </p:nvGraphicFramePr>
        <p:xfrm>
          <a:off x="3151188" y="2882900"/>
          <a:ext cx="2016125" cy="596900"/>
        </p:xfrm>
        <a:graphic>
          <a:graphicData uri="http://schemas.openxmlformats.org/presentationml/2006/ole">
            <p:oleObj spid="_x0000_s331781" name="Equation" r:id="rId5" imgW="1993680" imgH="596880" progId="Equation.DSMT4">
              <p:embed/>
            </p:oleObj>
          </a:graphicData>
        </a:graphic>
      </p:graphicFrame>
      <p:sp>
        <p:nvSpPr>
          <p:cNvPr id="3317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1783" name="Object 7"/>
          <p:cNvGraphicFramePr>
            <a:graphicFrameLocks noChangeAspect="1"/>
          </p:cNvGraphicFramePr>
          <p:nvPr/>
        </p:nvGraphicFramePr>
        <p:xfrm>
          <a:off x="1055596" y="4195354"/>
          <a:ext cx="6883401" cy="1109663"/>
        </p:xfrm>
        <a:graphic>
          <a:graphicData uri="http://schemas.openxmlformats.org/presentationml/2006/ole">
            <p:oleObj spid="_x0000_s331783" name="Equation" r:id="rId6" imgW="6845040" imgH="1091880" progId="Equation.DSMT4">
              <p:embed/>
            </p:oleObj>
          </a:graphicData>
        </a:graphic>
      </p:graphicFrame>
      <p:sp>
        <p:nvSpPr>
          <p:cNvPr id="33178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1785" name="Object 9"/>
          <p:cNvGraphicFramePr>
            <a:graphicFrameLocks noChangeAspect="1"/>
          </p:cNvGraphicFramePr>
          <p:nvPr/>
        </p:nvGraphicFramePr>
        <p:xfrm>
          <a:off x="1058863" y="5765800"/>
          <a:ext cx="4159250" cy="596900"/>
        </p:xfrm>
        <a:graphic>
          <a:graphicData uri="http://schemas.openxmlformats.org/presentationml/2006/ole">
            <p:oleObj spid="_x0000_s331785" name="Equation" r:id="rId7" imgW="4152600" imgH="596880" progId="Equation.DSMT4">
              <p:embed/>
            </p:oleObj>
          </a:graphicData>
        </a:graphic>
      </p:graphicFrame>
      <p:sp>
        <p:nvSpPr>
          <p:cNvPr id="33178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1787" name="Object 11"/>
          <p:cNvGraphicFramePr>
            <a:graphicFrameLocks noChangeAspect="1"/>
          </p:cNvGraphicFramePr>
          <p:nvPr/>
        </p:nvGraphicFramePr>
        <p:xfrm>
          <a:off x="6796359" y="3134949"/>
          <a:ext cx="2030413" cy="373063"/>
        </p:xfrm>
        <a:graphic>
          <a:graphicData uri="http://schemas.openxmlformats.org/presentationml/2006/ole">
            <p:oleObj spid="_x0000_s331787" name="Equation" r:id="rId8" imgW="2019240" imgH="3553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 bwMode="auto">
          <a:xfrm>
            <a:off x="4521200" y="2451100"/>
            <a:ext cx="1663700" cy="584200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 potential energy is minimized with respect to the DOFs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Global FE equations</a:t>
            </a:r>
          </a:p>
          <a:p>
            <a:pPr>
              <a:spcBef>
                <a:spcPts val="1800"/>
              </a:spcBef>
            </a:pPr>
            <a:endParaRPr lang="en-US" dirty="0" smtClean="0"/>
          </a:p>
          <a:p>
            <a:pPr>
              <a:spcBef>
                <a:spcPts val="1800"/>
              </a:spcBef>
            </a:pPr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Forces in the springs </a:t>
            </a:r>
          </a:p>
          <a:p>
            <a:endParaRPr lang="en-US" dirty="0"/>
          </a:p>
        </p:txBody>
      </p:sp>
      <p:sp>
        <p:nvSpPr>
          <p:cNvPr id="3338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3825" name="Object 1"/>
          <p:cNvGraphicFramePr>
            <a:graphicFrameLocks noChangeAspect="1"/>
          </p:cNvGraphicFramePr>
          <p:nvPr/>
        </p:nvGraphicFramePr>
        <p:xfrm>
          <a:off x="1585913" y="1395413"/>
          <a:ext cx="5430837" cy="668337"/>
        </p:xfrm>
        <a:graphic>
          <a:graphicData uri="http://schemas.openxmlformats.org/presentationml/2006/ole">
            <p:oleObj spid="_x0000_s333825" name="Equation" r:id="rId3" imgW="5422680" imgH="672840" progId="Equation.DSMT4">
              <p:embed/>
            </p:oleObj>
          </a:graphicData>
        </a:graphic>
      </p:graphicFrame>
      <p:sp>
        <p:nvSpPr>
          <p:cNvPr id="3338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3827" name="Object 3"/>
          <p:cNvGraphicFramePr>
            <a:graphicFrameLocks noChangeAspect="1"/>
          </p:cNvGraphicFramePr>
          <p:nvPr/>
        </p:nvGraphicFramePr>
        <p:xfrm>
          <a:off x="1625600" y="2228850"/>
          <a:ext cx="1820863" cy="1084263"/>
        </p:xfrm>
        <a:graphic>
          <a:graphicData uri="http://schemas.openxmlformats.org/presentationml/2006/ole">
            <p:oleObj spid="_x0000_s333827" name="Equation" r:id="rId4" imgW="1815840" imgH="1091880" progId="Equation.DSMT4">
              <p:embed/>
            </p:oleObj>
          </a:graphicData>
        </a:graphic>
      </p:graphicFrame>
      <p:sp>
        <p:nvSpPr>
          <p:cNvPr id="8" name="Right Arrow 7"/>
          <p:cNvSpPr/>
          <p:nvPr/>
        </p:nvSpPr>
        <p:spPr bwMode="auto">
          <a:xfrm>
            <a:off x="838200" y="2603500"/>
            <a:ext cx="571500" cy="279400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38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3829" name="Object 5"/>
          <p:cNvGraphicFramePr>
            <a:graphicFrameLocks noChangeAspect="1"/>
          </p:cNvGraphicFramePr>
          <p:nvPr/>
        </p:nvGraphicFramePr>
        <p:xfrm>
          <a:off x="1030288" y="4073525"/>
          <a:ext cx="4303712" cy="1081088"/>
        </p:xfrm>
        <a:graphic>
          <a:graphicData uri="http://schemas.openxmlformats.org/presentationml/2006/ole">
            <p:oleObj spid="_x0000_s333829" name="Equation" r:id="rId5" imgW="4279680" imgH="1091880" progId="Equation.DSMT4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648200" y="2613025"/>
          <a:ext cx="1397000" cy="304800"/>
        </p:xfrm>
        <a:graphic>
          <a:graphicData uri="http://schemas.openxmlformats.org/presentationml/2006/ole">
            <p:oleObj spid="_x0000_s333831" name="Equation" r:id="rId6" imgW="1396800" imgH="304560" progId="Equation.DSMT4">
              <p:embed/>
            </p:oleObj>
          </a:graphicData>
        </a:graphic>
      </p:graphicFrame>
      <p:sp>
        <p:nvSpPr>
          <p:cNvPr id="12" name="Right Arrow 11"/>
          <p:cNvSpPr/>
          <p:nvPr/>
        </p:nvSpPr>
        <p:spPr bwMode="auto">
          <a:xfrm>
            <a:off x="3695700" y="2603500"/>
            <a:ext cx="571500" cy="279400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73500" y="3098800"/>
            <a:ext cx="29787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Finite element equations</a:t>
            </a:r>
            <a:endParaRPr lang="en-US" dirty="0"/>
          </a:p>
        </p:txBody>
      </p:sp>
      <p:sp>
        <p:nvSpPr>
          <p:cNvPr id="3338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3832" name="Object 8"/>
          <p:cNvGraphicFramePr>
            <a:graphicFrameLocks noChangeAspect="1"/>
          </p:cNvGraphicFramePr>
          <p:nvPr/>
        </p:nvGraphicFramePr>
        <p:xfrm>
          <a:off x="6599238" y="4025900"/>
          <a:ext cx="1725612" cy="1079500"/>
        </p:xfrm>
        <a:graphic>
          <a:graphicData uri="http://schemas.openxmlformats.org/presentationml/2006/ole">
            <p:oleObj spid="_x0000_s333832" name="Equation" r:id="rId7" imgW="1701720" imgH="1079280" progId="Equation.DSMT4">
              <p:embed/>
            </p:oleObj>
          </a:graphicData>
        </a:graphic>
      </p:graphicFrame>
      <p:sp>
        <p:nvSpPr>
          <p:cNvPr id="17" name="Right Arrow 16"/>
          <p:cNvSpPr/>
          <p:nvPr/>
        </p:nvSpPr>
        <p:spPr bwMode="auto">
          <a:xfrm>
            <a:off x="5626100" y="4483100"/>
            <a:ext cx="508000" cy="190500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38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3834" name="Object 10"/>
          <p:cNvGraphicFramePr>
            <a:graphicFrameLocks noChangeAspect="1"/>
          </p:cNvGraphicFramePr>
          <p:nvPr/>
        </p:nvGraphicFramePr>
        <p:xfrm>
          <a:off x="3524250" y="5386388"/>
          <a:ext cx="2235200" cy="388937"/>
        </p:xfrm>
        <a:graphic>
          <a:graphicData uri="http://schemas.openxmlformats.org/presentationml/2006/ole">
            <p:oleObj spid="_x0000_s333834" name="Equation" r:id="rId8" imgW="2234880" imgH="393480" progId="Equation.DSMT4">
              <p:embed/>
            </p:oleObj>
          </a:graphicData>
        </a:graphic>
      </p:graphicFrame>
      <p:sp>
        <p:nvSpPr>
          <p:cNvPr id="3338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3836" name="Object 12"/>
          <p:cNvGraphicFramePr>
            <a:graphicFrameLocks noChangeAspect="1"/>
          </p:cNvGraphicFramePr>
          <p:nvPr/>
        </p:nvGraphicFramePr>
        <p:xfrm>
          <a:off x="1046163" y="5816600"/>
          <a:ext cx="6800850" cy="812800"/>
        </p:xfrm>
        <a:graphic>
          <a:graphicData uri="http://schemas.openxmlformats.org/presentationml/2006/ole">
            <p:oleObj spid="_x0000_s333836" name="Equation" r:id="rId9" imgW="6845040" imgH="8125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RAYLEIGH-RITZ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PMPE is good for discrete system (exact solution)</a:t>
            </a:r>
          </a:p>
          <a:p>
            <a:r>
              <a:rPr lang="en-US" dirty="0" smtClean="0"/>
              <a:t>Rayleigh-Ritz method approximates a continuous system as a discrete system with finite number of DOFs</a:t>
            </a:r>
          </a:p>
          <a:p>
            <a:r>
              <a:rPr lang="en-US" dirty="0" smtClean="0"/>
              <a:t>Approximate the displacements by a function containing finite number of coefficients </a:t>
            </a:r>
          </a:p>
          <a:p>
            <a:r>
              <a:rPr lang="en-US" dirty="0" smtClean="0"/>
              <a:t>Apply PMPE to determine the coefficients that minimizes the total potential energy</a:t>
            </a:r>
          </a:p>
          <a:p>
            <a:r>
              <a:rPr lang="en-US" dirty="0" smtClean="0"/>
              <a:t>Assumed displacement (must satisfy the essential BC)</a:t>
            </a:r>
          </a:p>
          <a:p>
            <a:endParaRPr lang="en-US" dirty="0" smtClean="0"/>
          </a:p>
          <a:p>
            <a:r>
              <a:rPr lang="en-US" dirty="0" smtClean="0"/>
              <a:t>Total potential energy in terms of unknown coefficients</a:t>
            </a:r>
          </a:p>
          <a:p>
            <a:endParaRPr lang="en-US" dirty="0" smtClean="0"/>
          </a:p>
          <a:p>
            <a:r>
              <a:rPr lang="en-US" dirty="0" smtClean="0"/>
              <a:t>PMPE</a:t>
            </a:r>
            <a:endParaRPr lang="en-US" dirty="0"/>
          </a:p>
        </p:txBody>
      </p:sp>
      <p:sp>
        <p:nvSpPr>
          <p:cNvPr id="3348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4849" name="Object 1"/>
          <p:cNvGraphicFramePr>
            <a:graphicFrameLocks noChangeAspect="1"/>
          </p:cNvGraphicFramePr>
          <p:nvPr/>
        </p:nvGraphicFramePr>
        <p:xfrm>
          <a:off x="915988" y="4108450"/>
          <a:ext cx="3109912" cy="314325"/>
        </p:xfrm>
        <a:graphic>
          <a:graphicData uri="http://schemas.openxmlformats.org/presentationml/2006/ole">
            <p:oleObj spid="_x0000_s334849" name="Equation" r:id="rId3" imgW="3085920" imgH="317160" progId="Equation.DSMT4">
              <p:embed/>
            </p:oleObj>
          </a:graphicData>
        </a:graphic>
      </p:graphicFrame>
      <p:sp>
        <p:nvSpPr>
          <p:cNvPr id="3348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4851" name="Object 3"/>
          <p:cNvGraphicFramePr>
            <a:graphicFrameLocks noChangeAspect="1"/>
          </p:cNvGraphicFramePr>
          <p:nvPr/>
        </p:nvGraphicFramePr>
        <p:xfrm>
          <a:off x="944563" y="4997450"/>
          <a:ext cx="2470150" cy="314325"/>
        </p:xfrm>
        <a:graphic>
          <a:graphicData uri="http://schemas.openxmlformats.org/presentationml/2006/ole">
            <p:oleObj spid="_x0000_s334851" name="Equation" r:id="rId4" imgW="2463480" imgH="317160" progId="Equation.DSMT4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933450" y="5845175"/>
          <a:ext cx="2146300" cy="647700"/>
        </p:xfrm>
        <a:graphic>
          <a:graphicData uri="http://schemas.openxmlformats.org/presentationml/2006/ole">
            <p:oleObj spid="_x0000_s334853" name="Equation" r:id="rId5" imgW="2145960" imgH="6476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2019300"/>
            <a:ext cx="8909050" cy="4146550"/>
          </a:xfrm>
        </p:spPr>
        <p:txBody>
          <a:bodyPr/>
          <a:lstStyle/>
          <a:p>
            <a:r>
              <a:rPr lang="en-US" dirty="0" smtClean="0"/>
              <a:t>L = 1m, A = 100mm2, E = 100 </a:t>
            </a:r>
            <a:r>
              <a:rPr lang="en-US" dirty="0" err="1" smtClean="0"/>
              <a:t>GPa</a:t>
            </a:r>
            <a:r>
              <a:rPr lang="en-US" dirty="0" smtClean="0"/>
              <a:t>, F = 10kN, </a:t>
            </a:r>
            <a:r>
              <a:rPr lang="en-US" dirty="0" err="1" smtClean="0"/>
              <a:t>bx</a:t>
            </a:r>
            <a:r>
              <a:rPr lang="en-US" dirty="0" smtClean="0"/>
              <a:t> = 10kN/m</a:t>
            </a:r>
          </a:p>
          <a:p>
            <a:r>
              <a:rPr lang="en-US" dirty="0" smtClean="0"/>
              <a:t>Approximate solution</a:t>
            </a:r>
          </a:p>
          <a:p>
            <a:r>
              <a:rPr lang="en-US" dirty="0" smtClean="0"/>
              <a:t>Strain energy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Potential energy of forces</a:t>
            </a:r>
          </a:p>
          <a:p>
            <a:endParaRPr lang="en-US" dirty="0"/>
          </a:p>
        </p:txBody>
      </p:sp>
      <p:sp>
        <p:nvSpPr>
          <p:cNvPr id="33691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36897" name="Group 1"/>
          <p:cNvGrpSpPr>
            <a:grpSpLocks noChangeAspect="1"/>
          </p:cNvGrpSpPr>
          <p:nvPr/>
        </p:nvGrpSpPr>
        <p:grpSpPr bwMode="auto">
          <a:xfrm>
            <a:off x="1244600" y="724464"/>
            <a:ext cx="6858000" cy="1180521"/>
            <a:chOff x="3580" y="2848"/>
            <a:chExt cx="4500" cy="797"/>
          </a:xfrm>
        </p:grpSpPr>
        <p:sp>
          <p:nvSpPr>
            <p:cNvPr id="336910" name="Rectangle 14"/>
            <p:cNvSpPr>
              <a:spLocks noChangeArrowheads="1"/>
            </p:cNvSpPr>
            <p:nvPr/>
          </p:nvSpPr>
          <p:spPr bwMode="auto">
            <a:xfrm>
              <a:off x="3730" y="3182"/>
              <a:ext cx="3150" cy="309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36909" name="Rectangle 13" descr="Dark upward diagonal"/>
            <p:cNvSpPr>
              <a:spLocks noChangeArrowheads="1"/>
            </p:cNvSpPr>
            <p:nvPr/>
          </p:nvSpPr>
          <p:spPr bwMode="auto">
            <a:xfrm>
              <a:off x="3580" y="3028"/>
              <a:ext cx="150" cy="617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36908" name="Line 12"/>
            <p:cNvSpPr>
              <a:spLocks noChangeShapeType="1"/>
            </p:cNvSpPr>
            <p:nvPr/>
          </p:nvSpPr>
          <p:spPr bwMode="auto">
            <a:xfrm>
              <a:off x="3730" y="3028"/>
              <a:ext cx="1" cy="6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36907" name="Line 11"/>
            <p:cNvSpPr>
              <a:spLocks noChangeShapeType="1"/>
            </p:cNvSpPr>
            <p:nvPr/>
          </p:nvSpPr>
          <p:spPr bwMode="auto">
            <a:xfrm flipH="1">
              <a:off x="6880" y="3337"/>
              <a:ext cx="600" cy="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36906" name="Line 10"/>
            <p:cNvSpPr>
              <a:spLocks noChangeShapeType="1"/>
            </p:cNvSpPr>
            <p:nvPr/>
          </p:nvSpPr>
          <p:spPr bwMode="auto">
            <a:xfrm>
              <a:off x="3730" y="3337"/>
              <a:ext cx="3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36905" name="Line 9"/>
            <p:cNvSpPr>
              <a:spLocks noChangeShapeType="1"/>
            </p:cNvSpPr>
            <p:nvPr/>
          </p:nvSpPr>
          <p:spPr bwMode="auto">
            <a:xfrm>
              <a:off x="4180" y="3337"/>
              <a:ext cx="3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36904" name="Line 8"/>
            <p:cNvSpPr>
              <a:spLocks noChangeShapeType="1"/>
            </p:cNvSpPr>
            <p:nvPr/>
          </p:nvSpPr>
          <p:spPr bwMode="auto">
            <a:xfrm>
              <a:off x="4630" y="3337"/>
              <a:ext cx="3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36903" name="Line 7"/>
            <p:cNvSpPr>
              <a:spLocks noChangeShapeType="1"/>
            </p:cNvSpPr>
            <p:nvPr/>
          </p:nvSpPr>
          <p:spPr bwMode="auto">
            <a:xfrm flipV="1">
              <a:off x="5080" y="3337"/>
              <a:ext cx="30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36902" name="Line 6"/>
            <p:cNvSpPr>
              <a:spLocks noChangeShapeType="1"/>
            </p:cNvSpPr>
            <p:nvPr/>
          </p:nvSpPr>
          <p:spPr bwMode="auto">
            <a:xfrm>
              <a:off x="5530" y="3337"/>
              <a:ext cx="3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36901" name="Line 5"/>
            <p:cNvSpPr>
              <a:spLocks noChangeShapeType="1"/>
            </p:cNvSpPr>
            <p:nvPr/>
          </p:nvSpPr>
          <p:spPr bwMode="auto">
            <a:xfrm>
              <a:off x="5980" y="3337"/>
              <a:ext cx="3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36900" name="Line 4"/>
            <p:cNvSpPr>
              <a:spLocks noChangeShapeType="1"/>
            </p:cNvSpPr>
            <p:nvPr/>
          </p:nvSpPr>
          <p:spPr bwMode="auto">
            <a:xfrm>
              <a:off x="6430" y="3337"/>
              <a:ext cx="3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36899" name="Text Box 3"/>
            <p:cNvSpPr txBox="1">
              <a:spLocks noChangeArrowheads="1"/>
            </p:cNvSpPr>
            <p:nvPr/>
          </p:nvSpPr>
          <p:spPr bwMode="auto">
            <a:xfrm>
              <a:off x="7480" y="3182"/>
              <a:ext cx="600" cy="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F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6898" name="Text Box 2"/>
            <p:cNvSpPr txBox="1">
              <a:spLocks noChangeArrowheads="1"/>
            </p:cNvSpPr>
            <p:nvPr/>
          </p:nvSpPr>
          <p:spPr bwMode="auto">
            <a:xfrm>
              <a:off x="5380" y="2848"/>
              <a:ext cx="417" cy="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r>
                <a:rPr kumimoji="0" lang="en-US" sz="2400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691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6914" name="Object 18"/>
          <p:cNvGraphicFramePr>
            <a:graphicFrameLocks noChangeAspect="1"/>
          </p:cNvGraphicFramePr>
          <p:nvPr/>
        </p:nvGraphicFramePr>
        <p:xfrm>
          <a:off x="3495675" y="2482850"/>
          <a:ext cx="1970088" cy="360363"/>
        </p:xfrm>
        <a:graphic>
          <a:graphicData uri="http://schemas.openxmlformats.org/presentationml/2006/ole">
            <p:oleObj spid="_x0000_s336914" name="Equation" r:id="rId3" imgW="1981080" imgH="355320" progId="Equation.DSMT4">
              <p:embed/>
            </p:oleObj>
          </a:graphicData>
        </a:graphic>
      </p:graphicFrame>
      <p:sp>
        <p:nvSpPr>
          <p:cNvPr id="33691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6916" name="Object 20"/>
          <p:cNvGraphicFramePr>
            <a:graphicFrameLocks noChangeAspect="1"/>
          </p:cNvGraphicFramePr>
          <p:nvPr/>
        </p:nvGraphicFramePr>
        <p:xfrm>
          <a:off x="2468563" y="2838450"/>
          <a:ext cx="5794375" cy="723900"/>
        </p:xfrm>
        <a:graphic>
          <a:graphicData uri="http://schemas.openxmlformats.org/presentationml/2006/ole">
            <p:oleObj spid="_x0000_s336916" name="Equation" r:id="rId4" imgW="5816520" imgH="723600" progId="Equation.DSMT4">
              <p:embed/>
            </p:oleObj>
          </a:graphicData>
        </a:graphic>
      </p:graphicFrame>
      <p:sp>
        <p:nvSpPr>
          <p:cNvPr id="336919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6918" name="Object 22"/>
          <p:cNvGraphicFramePr>
            <a:graphicFrameLocks noChangeAspect="1"/>
          </p:cNvGraphicFramePr>
          <p:nvPr/>
        </p:nvGraphicFramePr>
        <p:xfrm>
          <a:off x="795927" y="3702231"/>
          <a:ext cx="7607300" cy="661988"/>
        </p:xfrm>
        <a:graphic>
          <a:graphicData uri="http://schemas.openxmlformats.org/presentationml/2006/ole">
            <p:oleObj spid="_x0000_s336918" name="Equation" r:id="rId5" imgW="7607160" imgH="660240" progId="Equation.DSMT4">
              <p:embed/>
            </p:oleObj>
          </a:graphicData>
        </a:graphic>
      </p:graphicFrame>
      <p:sp>
        <p:nvSpPr>
          <p:cNvPr id="336921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6920" name="Object 24"/>
          <p:cNvGraphicFramePr>
            <a:graphicFrameLocks noChangeAspect="1"/>
          </p:cNvGraphicFramePr>
          <p:nvPr/>
        </p:nvGraphicFramePr>
        <p:xfrm>
          <a:off x="688975" y="4937125"/>
          <a:ext cx="8099425" cy="1485900"/>
        </p:xfrm>
        <a:graphic>
          <a:graphicData uri="http://schemas.openxmlformats.org/presentationml/2006/ole">
            <p:oleObj spid="_x0000_s336920" name="Equation" r:id="rId6" imgW="8991360" imgH="16509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PMPE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Approximate solution</a:t>
            </a:r>
          </a:p>
          <a:p>
            <a:r>
              <a:rPr lang="en-US" dirty="0" smtClean="0"/>
              <a:t>Axial force</a:t>
            </a:r>
          </a:p>
          <a:p>
            <a:r>
              <a:rPr lang="en-US" dirty="0" smtClean="0"/>
              <a:t>Reaction force</a:t>
            </a:r>
            <a:endParaRPr lang="en-US" dirty="0"/>
          </a:p>
        </p:txBody>
      </p:sp>
      <p:sp>
        <p:nvSpPr>
          <p:cNvPr id="3379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21" name="Object 1"/>
          <p:cNvGraphicFramePr>
            <a:graphicFrameLocks noChangeAspect="1"/>
          </p:cNvGraphicFramePr>
          <p:nvPr/>
        </p:nvGraphicFramePr>
        <p:xfrm>
          <a:off x="939664" y="1295128"/>
          <a:ext cx="6429376" cy="1457325"/>
        </p:xfrm>
        <a:graphic>
          <a:graphicData uri="http://schemas.openxmlformats.org/presentationml/2006/ole">
            <p:oleObj spid="_x0000_s337921" name="Equation" r:id="rId3" imgW="6400800" imgH="1473120" progId="Equation.DSMT4">
              <p:embed/>
            </p:oleObj>
          </a:graphicData>
        </a:graphic>
      </p:graphicFrame>
      <p:sp>
        <p:nvSpPr>
          <p:cNvPr id="3379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23" name="Object 3"/>
          <p:cNvGraphicFramePr>
            <a:graphicFrameLocks noChangeAspect="1"/>
          </p:cNvGraphicFramePr>
          <p:nvPr/>
        </p:nvGraphicFramePr>
        <p:xfrm>
          <a:off x="1684338" y="831850"/>
          <a:ext cx="2054225" cy="330200"/>
        </p:xfrm>
        <a:graphic>
          <a:graphicData uri="http://schemas.openxmlformats.org/presentationml/2006/ole">
            <p:oleObj spid="_x0000_s337923" name="Equation" r:id="rId4" imgW="2031840" imgH="330120" progId="Equation.DSMT4">
              <p:embed/>
            </p:oleObj>
          </a:graphicData>
        </a:graphic>
      </p:graphicFrame>
      <p:sp>
        <p:nvSpPr>
          <p:cNvPr id="3379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25" name="Object 5"/>
          <p:cNvGraphicFramePr>
            <a:graphicFrameLocks noChangeAspect="1"/>
          </p:cNvGraphicFramePr>
          <p:nvPr/>
        </p:nvGraphicFramePr>
        <p:xfrm>
          <a:off x="923154" y="2971890"/>
          <a:ext cx="3206750" cy="1071563"/>
        </p:xfrm>
        <a:graphic>
          <a:graphicData uri="http://schemas.openxmlformats.org/presentationml/2006/ole">
            <p:oleObj spid="_x0000_s337925" name="Equation" r:id="rId5" imgW="3213000" imgH="1066680" progId="Equation.DSMT4">
              <p:embed/>
            </p:oleObj>
          </a:graphicData>
        </a:graphic>
      </p:graphicFrame>
      <p:sp>
        <p:nvSpPr>
          <p:cNvPr id="10" name="Right Arrow 9"/>
          <p:cNvSpPr/>
          <p:nvPr/>
        </p:nvSpPr>
        <p:spPr bwMode="auto">
          <a:xfrm>
            <a:off x="4598126" y="3278777"/>
            <a:ext cx="444137" cy="195943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79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27" name="Object 7"/>
          <p:cNvGraphicFramePr>
            <a:graphicFrameLocks noChangeAspect="1"/>
          </p:cNvGraphicFramePr>
          <p:nvPr/>
        </p:nvGraphicFramePr>
        <p:xfrm>
          <a:off x="5343752" y="3054124"/>
          <a:ext cx="1911350" cy="769937"/>
        </p:xfrm>
        <a:graphic>
          <a:graphicData uri="http://schemas.openxmlformats.org/presentationml/2006/ole">
            <p:oleObj spid="_x0000_s337927" name="Equation" r:id="rId6" imgW="1917360" imgH="736560" progId="Equation.DSMT4">
              <p:embed/>
            </p:oleObj>
          </a:graphicData>
        </a:graphic>
      </p:graphicFrame>
      <p:sp>
        <p:nvSpPr>
          <p:cNvPr id="3379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29" name="Object 9"/>
          <p:cNvGraphicFramePr>
            <a:graphicFrameLocks noChangeAspect="1"/>
          </p:cNvGraphicFramePr>
          <p:nvPr/>
        </p:nvGraphicFramePr>
        <p:xfrm>
          <a:off x="3646351" y="4317002"/>
          <a:ext cx="2425700" cy="363538"/>
        </p:xfrm>
        <a:graphic>
          <a:graphicData uri="http://schemas.openxmlformats.org/presentationml/2006/ole">
            <p:oleObj spid="_x0000_s337929" name="Equation" r:id="rId7" imgW="2425680" imgH="355320" progId="Equation.DSMT4">
              <p:embed/>
            </p:oleObj>
          </a:graphicData>
        </a:graphic>
      </p:graphicFrame>
      <p:sp>
        <p:nvSpPr>
          <p:cNvPr id="33793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31" name="Object 11"/>
          <p:cNvGraphicFramePr>
            <a:graphicFrameLocks noChangeAspect="1"/>
          </p:cNvGraphicFramePr>
          <p:nvPr/>
        </p:nvGraphicFramePr>
        <p:xfrm>
          <a:off x="2112781" y="4797515"/>
          <a:ext cx="3479800" cy="300038"/>
        </p:xfrm>
        <a:graphic>
          <a:graphicData uri="http://schemas.openxmlformats.org/presentationml/2006/ole">
            <p:oleObj spid="_x0000_s337931" name="Equation" r:id="rId8" imgW="3479760" imgH="304560" progId="Equation.DSMT4">
              <p:embed/>
            </p:oleObj>
          </a:graphicData>
        </a:graphic>
      </p:graphicFrame>
      <p:sp>
        <p:nvSpPr>
          <p:cNvPr id="33793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33" name="Object 13"/>
          <p:cNvGraphicFramePr>
            <a:graphicFrameLocks noChangeAspect="1"/>
          </p:cNvGraphicFramePr>
          <p:nvPr/>
        </p:nvGraphicFramePr>
        <p:xfrm>
          <a:off x="2734310" y="5237389"/>
          <a:ext cx="1714500" cy="314325"/>
        </p:xfrm>
        <a:graphic>
          <a:graphicData uri="http://schemas.openxmlformats.org/presentationml/2006/ole">
            <p:oleObj spid="_x0000_s337933" name="Equation" r:id="rId9" imgW="1714320" imgH="3045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 bwMode="auto">
          <a:xfrm>
            <a:off x="1389413" y="1187532"/>
            <a:ext cx="2161309" cy="878774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GALERKIN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Approximate solution is a linear combination of trial functions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Accuracy depends on the choice of trial functions</a:t>
            </a:r>
          </a:p>
          <a:p>
            <a:pPr lvl="1"/>
            <a:r>
              <a:rPr lang="en-US" dirty="0" smtClean="0"/>
              <a:t>The approximate solution must satisfy the essential BC</a:t>
            </a:r>
          </a:p>
          <a:p>
            <a:r>
              <a:rPr lang="en-US" dirty="0" err="1" smtClean="0"/>
              <a:t>Galerkin</a:t>
            </a:r>
            <a:r>
              <a:rPr lang="en-US" dirty="0" smtClean="0"/>
              <a:t> method</a:t>
            </a:r>
          </a:p>
          <a:p>
            <a:pPr lvl="1"/>
            <a:r>
              <a:rPr lang="en-US" dirty="0" smtClean="0"/>
              <a:t>Use </a:t>
            </a:r>
            <a:r>
              <a:rPr lang="en-US" i="1" dirty="0" smtClean="0"/>
              <a:t>N</a:t>
            </a:r>
            <a:r>
              <a:rPr lang="en-US" dirty="0" smtClean="0"/>
              <a:t> trial functions for weight functions</a:t>
            </a:r>
            <a:endParaRPr lang="en-US" dirty="0"/>
          </a:p>
        </p:txBody>
      </p:sp>
      <p:sp>
        <p:nvSpPr>
          <p:cNvPr id="278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8529" name="Object 1"/>
          <p:cNvGraphicFramePr>
            <a:graphicFrameLocks noChangeAspect="1"/>
          </p:cNvGraphicFramePr>
          <p:nvPr/>
        </p:nvGraphicFramePr>
        <p:xfrm>
          <a:off x="1480437" y="1226973"/>
          <a:ext cx="1930400" cy="782637"/>
        </p:xfrm>
        <a:graphic>
          <a:graphicData uri="http://schemas.openxmlformats.org/presentationml/2006/ole">
            <p:oleObj spid="_x0000_s278529" name="Equation" r:id="rId3" imgW="1930320" imgH="761760" progId="Equation.DSMT4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90753" y="1413163"/>
            <a:ext cx="16435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Trial function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3040083" y="1615044"/>
            <a:ext cx="1733798" cy="368135"/>
          </a:xfrm>
          <a:custGeom>
            <a:avLst/>
            <a:gdLst>
              <a:gd name="connsiteX0" fmla="*/ 1733798 w 1733798"/>
              <a:gd name="connsiteY0" fmla="*/ 0 h 368135"/>
              <a:gd name="connsiteX1" fmla="*/ 855023 w 1733798"/>
              <a:gd name="connsiteY1" fmla="*/ 0 h 368135"/>
              <a:gd name="connsiteX2" fmla="*/ 855023 w 1733798"/>
              <a:gd name="connsiteY2" fmla="*/ 368135 h 368135"/>
              <a:gd name="connsiteX3" fmla="*/ 0 w 1733798"/>
              <a:gd name="connsiteY3" fmla="*/ 368135 h 368135"/>
              <a:gd name="connsiteX4" fmla="*/ 0 w 1733798"/>
              <a:gd name="connsiteY4" fmla="*/ 166255 h 368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33798" h="368135">
                <a:moveTo>
                  <a:pt x="1733798" y="0"/>
                </a:moveTo>
                <a:lnTo>
                  <a:pt x="855023" y="0"/>
                </a:lnTo>
                <a:lnTo>
                  <a:pt x="855023" y="368135"/>
                </a:lnTo>
                <a:lnTo>
                  <a:pt x="0" y="368135"/>
                </a:lnTo>
                <a:lnTo>
                  <a:pt x="0" y="166255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8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8531" name="Object 3"/>
          <p:cNvGraphicFramePr>
            <a:graphicFrameLocks noChangeAspect="1"/>
          </p:cNvGraphicFramePr>
          <p:nvPr/>
        </p:nvGraphicFramePr>
        <p:xfrm>
          <a:off x="980374" y="3691762"/>
          <a:ext cx="3492500" cy="584200"/>
        </p:xfrm>
        <a:graphic>
          <a:graphicData uri="http://schemas.openxmlformats.org/presentationml/2006/ole">
            <p:oleObj spid="_x0000_s278531" name="Equation" r:id="rId4" imgW="3492360" imgH="583920" progId="Equation.DSMT4">
              <p:embed/>
            </p:oleObj>
          </a:graphicData>
        </a:graphic>
      </p:graphicFrame>
      <p:sp>
        <p:nvSpPr>
          <p:cNvPr id="278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8533" name="Object 5"/>
          <p:cNvGraphicFramePr>
            <a:graphicFrameLocks noChangeAspect="1"/>
          </p:cNvGraphicFramePr>
          <p:nvPr/>
        </p:nvGraphicFramePr>
        <p:xfrm>
          <a:off x="980374" y="4463865"/>
          <a:ext cx="4473575" cy="758825"/>
        </p:xfrm>
        <a:graphic>
          <a:graphicData uri="http://schemas.openxmlformats.org/presentationml/2006/ole">
            <p:oleObj spid="_x0000_s278533" name="Equation" r:id="rId5" imgW="4457520" imgH="736560" progId="Equation.DSMT4">
              <p:embed/>
            </p:oleObj>
          </a:graphicData>
        </a:graphic>
      </p:graphicFrame>
      <p:sp>
        <p:nvSpPr>
          <p:cNvPr id="12" name="Right Arrow 11"/>
          <p:cNvSpPr/>
          <p:nvPr/>
        </p:nvSpPr>
        <p:spPr bwMode="auto">
          <a:xfrm>
            <a:off x="368135" y="4738255"/>
            <a:ext cx="498763" cy="237506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85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8535" name="Object 7"/>
          <p:cNvGraphicFramePr>
            <a:graphicFrameLocks noChangeAspect="1"/>
          </p:cNvGraphicFramePr>
          <p:nvPr/>
        </p:nvGraphicFramePr>
        <p:xfrm>
          <a:off x="980374" y="5522913"/>
          <a:ext cx="5148262" cy="655637"/>
        </p:xfrm>
        <a:graphic>
          <a:graphicData uri="http://schemas.openxmlformats.org/presentationml/2006/ole">
            <p:oleObj spid="_x0000_s278535" name="Equation" r:id="rId6" imgW="5130720" imgH="672840" progId="Equation.DSMT4">
              <p:embed/>
            </p:oleObj>
          </a:graphicData>
        </a:graphic>
      </p:graphicFrame>
      <p:sp>
        <p:nvSpPr>
          <p:cNvPr id="15" name="Right Arrow 14"/>
          <p:cNvSpPr/>
          <p:nvPr/>
        </p:nvSpPr>
        <p:spPr bwMode="auto">
          <a:xfrm>
            <a:off x="368135" y="5745678"/>
            <a:ext cx="498763" cy="237506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GALERKIN METHOD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Galerkin</a:t>
            </a:r>
            <a:r>
              <a:rPr lang="en-US" dirty="0" smtClean="0"/>
              <a:t> method cont.</a:t>
            </a:r>
          </a:p>
          <a:p>
            <a:pPr lvl="1"/>
            <a:r>
              <a:rPr lang="en-US" dirty="0" smtClean="0"/>
              <a:t>Integration-by-parts: reduce the order of differentiation in u(x)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Apply natural BC and rearrange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Same order of differentiation for both trial function and approx. solution</a:t>
            </a:r>
          </a:p>
          <a:p>
            <a:pPr lvl="1"/>
            <a:r>
              <a:rPr lang="en-US" dirty="0" smtClean="0"/>
              <a:t>Substitute the approximate solution</a:t>
            </a:r>
            <a:endParaRPr lang="en-US" dirty="0"/>
          </a:p>
        </p:txBody>
      </p:sp>
      <p:sp>
        <p:nvSpPr>
          <p:cNvPr id="279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9553" name="Object 1"/>
          <p:cNvGraphicFramePr>
            <a:graphicFrameLocks noChangeAspect="1"/>
          </p:cNvGraphicFramePr>
          <p:nvPr/>
        </p:nvGraphicFramePr>
        <p:xfrm>
          <a:off x="702937" y="1754354"/>
          <a:ext cx="5908676" cy="782637"/>
        </p:xfrm>
        <a:graphic>
          <a:graphicData uri="http://schemas.openxmlformats.org/presentationml/2006/ole">
            <p:oleObj spid="_x0000_s279553" name="Equation" r:id="rId3" imgW="5930640" imgH="736560" progId="Equation.DSMT4">
              <p:embed/>
            </p:oleObj>
          </a:graphicData>
        </a:graphic>
      </p:graphicFrame>
      <p:sp>
        <p:nvSpPr>
          <p:cNvPr id="279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9555" name="Object 3"/>
          <p:cNvGraphicFramePr>
            <a:graphicFrameLocks noChangeAspect="1"/>
          </p:cNvGraphicFramePr>
          <p:nvPr/>
        </p:nvGraphicFramePr>
        <p:xfrm>
          <a:off x="702937" y="3506191"/>
          <a:ext cx="7662863" cy="603250"/>
        </p:xfrm>
        <a:graphic>
          <a:graphicData uri="http://schemas.openxmlformats.org/presentationml/2006/ole">
            <p:oleObj spid="_x0000_s279555" name="Equation" r:id="rId4" imgW="7670520" imgH="596880" progId="Equation.DSMT4">
              <p:embed/>
            </p:oleObj>
          </a:graphicData>
        </a:graphic>
      </p:graphicFrame>
      <p:sp>
        <p:nvSpPr>
          <p:cNvPr id="279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9557" name="Object 5"/>
          <p:cNvGraphicFramePr>
            <a:graphicFrameLocks noChangeAspect="1"/>
          </p:cNvGraphicFramePr>
          <p:nvPr/>
        </p:nvGraphicFramePr>
        <p:xfrm>
          <a:off x="702937" y="5320783"/>
          <a:ext cx="8262938" cy="790575"/>
        </p:xfrm>
        <a:graphic>
          <a:graphicData uri="http://schemas.openxmlformats.org/presentationml/2006/ole">
            <p:oleObj spid="_x0000_s279557" name="Equation" r:id="rId5" imgW="8305560" imgH="7999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 bwMode="auto">
          <a:xfrm>
            <a:off x="5450774" y="1674421"/>
            <a:ext cx="2006930" cy="700644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GALERKIN METHOD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Galerkin</a:t>
            </a:r>
            <a:r>
              <a:rPr lang="en-US" dirty="0" smtClean="0"/>
              <a:t> method cont.</a:t>
            </a:r>
          </a:p>
          <a:p>
            <a:pPr lvl="1"/>
            <a:r>
              <a:rPr lang="en-US" dirty="0" smtClean="0"/>
              <a:t>Write in matrix form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Coefficient matrix is symmetric; </a:t>
            </a:r>
            <a:r>
              <a:rPr lang="en-US" i="1" dirty="0" err="1" smtClean="0"/>
              <a:t>K</a:t>
            </a:r>
            <a:r>
              <a:rPr lang="en-US" i="1" baseline="-25000" dirty="0" err="1" smtClean="0"/>
              <a:t>ij</a:t>
            </a:r>
            <a:r>
              <a:rPr lang="en-US" dirty="0" smtClean="0"/>
              <a:t> = </a:t>
            </a:r>
            <a:r>
              <a:rPr lang="en-US" i="1" dirty="0" err="1" smtClean="0"/>
              <a:t>K</a:t>
            </a:r>
            <a:r>
              <a:rPr lang="en-US" i="1" baseline="-25000" dirty="0" err="1" smtClean="0"/>
              <a:t>ji</a:t>
            </a:r>
            <a:endParaRPr lang="en-US" i="1" baseline="-25000" dirty="0" smtClean="0"/>
          </a:p>
          <a:p>
            <a:pPr lvl="1"/>
            <a:r>
              <a:rPr lang="en-US" dirty="0" smtClean="0"/>
              <a:t>N equations with N unknown coefficients</a:t>
            </a:r>
            <a:endParaRPr lang="en-US" dirty="0"/>
          </a:p>
        </p:txBody>
      </p:sp>
      <p:sp>
        <p:nvSpPr>
          <p:cNvPr id="280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0577" name="Object 1"/>
          <p:cNvGraphicFramePr>
            <a:graphicFrameLocks noChangeAspect="1"/>
          </p:cNvGraphicFramePr>
          <p:nvPr/>
        </p:nvGraphicFramePr>
        <p:xfrm>
          <a:off x="934687" y="1571564"/>
          <a:ext cx="2762250" cy="817562"/>
        </p:xfrm>
        <a:graphic>
          <a:graphicData uri="http://schemas.openxmlformats.org/presentationml/2006/ole">
            <p:oleObj spid="_x0000_s280577" name="Equation" r:id="rId3" imgW="2768400" imgH="799920" progId="Equation.DSMT4">
              <p:embed/>
            </p:oleObj>
          </a:graphicData>
        </a:graphic>
      </p:graphicFrame>
      <p:sp>
        <p:nvSpPr>
          <p:cNvPr id="280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0579" name="Object 3"/>
          <p:cNvGraphicFramePr>
            <a:graphicFrameLocks noChangeAspect="1"/>
          </p:cNvGraphicFramePr>
          <p:nvPr/>
        </p:nvGraphicFramePr>
        <p:xfrm>
          <a:off x="5532973" y="1762826"/>
          <a:ext cx="1858963" cy="517525"/>
        </p:xfrm>
        <a:graphic>
          <a:graphicData uri="http://schemas.openxmlformats.org/presentationml/2006/ole">
            <p:oleObj spid="_x0000_s280579" name="Equation" r:id="rId4" imgW="1879560" imgH="520560" progId="Equation.DSMT4">
              <p:embed/>
            </p:oleObj>
          </a:graphicData>
        </a:graphic>
      </p:graphicFrame>
      <p:sp>
        <p:nvSpPr>
          <p:cNvPr id="8" name="Right Arrow 7"/>
          <p:cNvSpPr/>
          <p:nvPr/>
        </p:nvSpPr>
        <p:spPr bwMode="auto">
          <a:xfrm>
            <a:off x="4215740" y="1876301"/>
            <a:ext cx="641268" cy="213756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05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0581" name="Object 5"/>
          <p:cNvGraphicFramePr>
            <a:graphicFrameLocks noChangeAspect="1"/>
          </p:cNvGraphicFramePr>
          <p:nvPr/>
        </p:nvGraphicFramePr>
        <p:xfrm>
          <a:off x="934687" y="2637476"/>
          <a:ext cx="2211388" cy="614363"/>
        </p:xfrm>
        <a:graphic>
          <a:graphicData uri="http://schemas.openxmlformats.org/presentationml/2006/ole">
            <p:oleObj spid="_x0000_s280581" name="Equation" r:id="rId5" imgW="2222280" imgH="622080" progId="Equation.DSMT4">
              <p:embed/>
            </p:oleObj>
          </a:graphicData>
        </a:graphic>
      </p:graphicFrame>
      <p:sp>
        <p:nvSpPr>
          <p:cNvPr id="2805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0583" name="Object 7"/>
          <p:cNvGraphicFramePr>
            <a:graphicFrameLocks noChangeAspect="1"/>
          </p:cNvGraphicFramePr>
          <p:nvPr/>
        </p:nvGraphicFramePr>
        <p:xfrm>
          <a:off x="934687" y="3494974"/>
          <a:ext cx="5062538" cy="596900"/>
        </p:xfrm>
        <a:graphic>
          <a:graphicData uri="http://schemas.openxmlformats.org/presentationml/2006/ole">
            <p:oleObj spid="_x0000_s280583" name="Equation" r:id="rId6" imgW="5079960" imgH="5968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Differential equation			Trial functions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Approximate solution (satisfies the essential BC)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Coefficient matrix and RHS vector</a:t>
            </a:r>
            <a:endParaRPr lang="en-US" dirty="0"/>
          </a:p>
        </p:txBody>
      </p:sp>
      <p:graphicFrame>
        <p:nvGraphicFramePr>
          <p:cNvPr id="281602" name="Object 2"/>
          <p:cNvGraphicFramePr>
            <a:graphicFrameLocks noChangeAspect="1"/>
          </p:cNvGraphicFramePr>
          <p:nvPr/>
        </p:nvGraphicFramePr>
        <p:xfrm>
          <a:off x="736456" y="1186131"/>
          <a:ext cx="3749675" cy="1716088"/>
        </p:xfrm>
        <a:graphic>
          <a:graphicData uri="http://schemas.openxmlformats.org/presentationml/2006/ole">
            <p:oleObj spid="_x0000_s281602" name="Equation" r:id="rId3" imgW="3733560" imgH="1726920" progId="Equation.DSMT4">
              <p:embed/>
            </p:oleObj>
          </a:graphicData>
        </a:graphic>
      </p:graphicFrame>
      <p:sp>
        <p:nvSpPr>
          <p:cNvPr id="281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1603" name="Object 3"/>
          <p:cNvGraphicFramePr>
            <a:graphicFrameLocks noChangeAspect="1"/>
          </p:cNvGraphicFramePr>
          <p:nvPr/>
        </p:nvGraphicFramePr>
        <p:xfrm>
          <a:off x="5699063" y="1278887"/>
          <a:ext cx="3036887" cy="752475"/>
        </p:xfrm>
        <a:graphic>
          <a:graphicData uri="http://schemas.openxmlformats.org/presentationml/2006/ole">
            <p:oleObj spid="_x0000_s281603" name="Equation" r:id="rId4" imgW="3098520" imgH="761760" progId="Equation.DSMT4">
              <p:embed/>
            </p:oleObj>
          </a:graphicData>
        </a:graphic>
      </p:graphicFrame>
      <p:sp>
        <p:nvSpPr>
          <p:cNvPr id="281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16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1607" name="Object 7"/>
          <p:cNvGraphicFramePr>
            <a:graphicFrameLocks noChangeAspect="1"/>
          </p:cNvGraphicFramePr>
          <p:nvPr/>
        </p:nvGraphicFramePr>
        <p:xfrm>
          <a:off x="736456" y="3340740"/>
          <a:ext cx="3405188" cy="782637"/>
        </p:xfrm>
        <a:graphic>
          <a:graphicData uri="http://schemas.openxmlformats.org/presentationml/2006/ole">
            <p:oleObj spid="_x0000_s281607" name="Equation" r:id="rId5" imgW="3403440" imgH="761760" progId="Equation.DSMT4">
              <p:embed/>
            </p:oleObj>
          </a:graphicData>
        </a:graphic>
      </p:graphicFrame>
      <p:sp>
        <p:nvSpPr>
          <p:cNvPr id="2816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1609" name="Object 9"/>
          <p:cNvGraphicFramePr>
            <a:graphicFrameLocks noChangeAspect="1"/>
          </p:cNvGraphicFramePr>
          <p:nvPr/>
        </p:nvGraphicFramePr>
        <p:xfrm>
          <a:off x="714375" y="4759325"/>
          <a:ext cx="3125788" cy="1843088"/>
        </p:xfrm>
        <a:graphic>
          <a:graphicData uri="http://schemas.openxmlformats.org/presentationml/2006/ole">
            <p:oleObj spid="_x0000_s281609" name="Equation" r:id="rId6" imgW="3276360" imgH="1879560" progId="Equation.DSMT4">
              <p:embed/>
            </p:oleObj>
          </a:graphicData>
        </a:graphic>
      </p:graphicFrame>
      <p:sp>
        <p:nvSpPr>
          <p:cNvPr id="2816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1611" name="Object 11"/>
          <p:cNvGraphicFramePr>
            <a:graphicFrameLocks noChangeAspect="1"/>
          </p:cNvGraphicFramePr>
          <p:nvPr/>
        </p:nvGraphicFramePr>
        <p:xfrm>
          <a:off x="4435104" y="4705289"/>
          <a:ext cx="4441825" cy="1308100"/>
        </p:xfrm>
        <a:graphic>
          <a:graphicData uri="http://schemas.openxmlformats.org/presentationml/2006/ole">
            <p:oleObj spid="_x0000_s281611" name="Equation" r:id="rId7" imgW="4686120" imgH="13716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EXAMPLE1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Matrix equation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Approximate solution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Approximate solution is also the exact solution because the linear combination of the trial functions can represent the exact solution</a:t>
            </a:r>
            <a:endParaRPr lang="en-US" dirty="0"/>
          </a:p>
        </p:txBody>
      </p:sp>
      <p:sp>
        <p:nvSpPr>
          <p:cNvPr id="282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2625" name="Object 1"/>
          <p:cNvGraphicFramePr>
            <a:graphicFrameLocks noChangeAspect="1"/>
          </p:cNvGraphicFramePr>
          <p:nvPr/>
        </p:nvGraphicFramePr>
        <p:xfrm>
          <a:off x="771546" y="1225303"/>
          <a:ext cx="1585912" cy="668338"/>
        </p:xfrm>
        <a:graphic>
          <a:graphicData uri="http://schemas.openxmlformats.org/presentationml/2006/ole">
            <p:oleObj spid="_x0000_s282625" name="Equation" r:id="rId3" imgW="1574640" imgH="685800" progId="Equation.DSMT4">
              <p:embed/>
            </p:oleObj>
          </a:graphicData>
        </a:graphic>
      </p:graphicFrame>
      <p:sp>
        <p:nvSpPr>
          <p:cNvPr id="282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2627" name="Object 3"/>
          <p:cNvGraphicFramePr>
            <a:graphicFrameLocks noChangeAspect="1"/>
          </p:cNvGraphicFramePr>
          <p:nvPr/>
        </p:nvGraphicFramePr>
        <p:xfrm>
          <a:off x="3067999" y="1189429"/>
          <a:ext cx="1296988" cy="666750"/>
        </p:xfrm>
        <a:graphic>
          <a:graphicData uri="http://schemas.openxmlformats.org/presentationml/2006/ole">
            <p:oleObj spid="_x0000_s282627" name="Equation" r:id="rId4" imgW="1307880" imgH="685800" progId="Equation.DSMT4">
              <p:embed/>
            </p:oleObj>
          </a:graphicData>
        </a:graphic>
      </p:graphicFrame>
      <p:sp>
        <p:nvSpPr>
          <p:cNvPr id="282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2629" name="Object 5"/>
          <p:cNvGraphicFramePr>
            <a:graphicFrameLocks noChangeAspect="1"/>
          </p:cNvGraphicFramePr>
          <p:nvPr/>
        </p:nvGraphicFramePr>
        <p:xfrm>
          <a:off x="5871194" y="1129538"/>
          <a:ext cx="2560638" cy="709612"/>
        </p:xfrm>
        <a:graphic>
          <a:graphicData uri="http://schemas.openxmlformats.org/presentationml/2006/ole">
            <p:oleObj spid="_x0000_s282629" name="Equation" r:id="rId5" imgW="2527200" imgH="736560" progId="Equation.DSMT4">
              <p:embed/>
            </p:oleObj>
          </a:graphicData>
        </a:graphic>
      </p:graphicFrame>
      <p:sp>
        <p:nvSpPr>
          <p:cNvPr id="2826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2631" name="Object 7"/>
          <p:cNvGraphicFramePr>
            <a:graphicFrameLocks noChangeAspect="1"/>
          </p:cNvGraphicFramePr>
          <p:nvPr/>
        </p:nvGraphicFramePr>
        <p:xfrm>
          <a:off x="887515" y="2602656"/>
          <a:ext cx="1687513" cy="622300"/>
        </p:xfrm>
        <a:graphic>
          <a:graphicData uri="http://schemas.openxmlformats.org/presentationml/2006/ole">
            <p:oleObj spid="_x0000_s282631" name="Equation" r:id="rId6" imgW="1726920" imgH="634680" progId="Equation.DSMT4">
              <p:embed/>
            </p:oleObj>
          </a:graphicData>
        </a:graphic>
      </p:graphicFrame>
      <p:sp>
        <p:nvSpPr>
          <p:cNvPr id="12" name="Right Arrow 11"/>
          <p:cNvSpPr/>
          <p:nvPr/>
        </p:nvSpPr>
        <p:spPr bwMode="auto">
          <a:xfrm>
            <a:off x="4785756" y="1377538"/>
            <a:ext cx="748145" cy="273132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2596</TotalTime>
  <Words>1624</Words>
  <Application>Microsoft Office PowerPoint</Application>
  <PresentationFormat>On-screen Show (4:3)</PresentationFormat>
  <Paragraphs>491</Paragraphs>
  <Slides>47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47</vt:i4>
      </vt:variant>
    </vt:vector>
  </HeadingPairs>
  <TitlesOfParts>
    <vt:vector size="55" baseType="lpstr">
      <vt:lpstr>Arial</vt:lpstr>
      <vt:lpstr>굴림</vt:lpstr>
      <vt:lpstr>Times New Roman</vt:lpstr>
      <vt:lpstr>바탕</vt:lpstr>
      <vt:lpstr>Symbol</vt:lpstr>
      <vt:lpstr>Default Design</vt:lpstr>
      <vt:lpstr>Equation</vt:lpstr>
      <vt:lpstr>Picture</vt:lpstr>
      <vt:lpstr>CHAP 3 WEIGHTED RESIDUAL AND ENERGY METHOD FOR 1D PROBLEMS</vt:lpstr>
      <vt:lpstr>INTRODUCTION</vt:lpstr>
      <vt:lpstr>EXACT VS. APPROXIMATE SOLUTION</vt:lpstr>
      <vt:lpstr>EXACT VS. APPROXIMATE SOLUTION cont.</vt:lpstr>
      <vt:lpstr>GALERKIN METHOD</vt:lpstr>
      <vt:lpstr>GALERKIN METHOD cont.</vt:lpstr>
      <vt:lpstr>GALERKIN METHOD cont.</vt:lpstr>
      <vt:lpstr>EXAMPLE1</vt:lpstr>
      <vt:lpstr>EXAMPLE1 cont.</vt:lpstr>
      <vt:lpstr>EXAMPLE2</vt:lpstr>
      <vt:lpstr>EXAMPLE2 cont.</vt:lpstr>
      <vt:lpstr>HIGHER-ORDER DIFFERENTIAL EQUATIONS</vt:lpstr>
      <vt:lpstr>HIGHER-ORDER DE cont.</vt:lpstr>
      <vt:lpstr>EXMAPLE</vt:lpstr>
      <vt:lpstr>EXAMPLE cont.</vt:lpstr>
      <vt:lpstr>EXAMPLE cont.</vt:lpstr>
      <vt:lpstr>FINITE ELEMENT APPROXIMATION</vt:lpstr>
      <vt:lpstr>FINITE ELEMENT METHOD cont.</vt:lpstr>
      <vt:lpstr>TRIAL SOLUTION </vt:lpstr>
      <vt:lpstr>TRIAL SOLUTION cont.</vt:lpstr>
      <vt:lpstr>TRIAL SOLUTION cont.</vt:lpstr>
      <vt:lpstr>GALERKIN METHOD</vt:lpstr>
      <vt:lpstr>EXAMPLE</vt:lpstr>
      <vt:lpstr>EXAMPLE cont.</vt:lpstr>
      <vt:lpstr>EXAMPLE cont.</vt:lpstr>
      <vt:lpstr>EXAMPLE cont.</vt:lpstr>
      <vt:lpstr>FORMAL PROCEDURE</vt:lpstr>
      <vt:lpstr>FORMAL PROCEDURE cont.</vt:lpstr>
      <vt:lpstr>FORMAL PROCEDURE cont.</vt:lpstr>
      <vt:lpstr>FORMAL PROCEDURE cont.</vt:lpstr>
      <vt:lpstr>FORMAL PROCEDURE cont.</vt:lpstr>
      <vt:lpstr>EXAMPLE</vt:lpstr>
      <vt:lpstr>EXAMPLE cont.</vt:lpstr>
      <vt:lpstr>EXAMPLE cont.</vt:lpstr>
      <vt:lpstr>ENERGY METHOD</vt:lpstr>
      <vt:lpstr>PRINCIPLE OF VIRTUAL WORK</vt:lpstr>
      <vt:lpstr>PVW cont.</vt:lpstr>
      <vt:lpstr>PVW cont.</vt:lpstr>
      <vt:lpstr>VARIATION OF A FUNCTION</vt:lpstr>
      <vt:lpstr>PRINCIPLE OF MINIMUM POTENTIAL ENERGY</vt:lpstr>
      <vt:lpstr>PMPE cont.</vt:lpstr>
      <vt:lpstr>EXAMPLE: PMPE TO DISCRETE SYSTEMS</vt:lpstr>
      <vt:lpstr>EXAMPLE cont.</vt:lpstr>
      <vt:lpstr>EXAMPLE cont.</vt:lpstr>
      <vt:lpstr>RAYLEIGH-RITZ METHOD</vt:lpstr>
      <vt:lpstr>EXAMPLE</vt:lpstr>
      <vt:lpstr>EXAMPLE cont.</vt:lpstr>
    </vt:vector>
  </TitlesOfParts>
  <Company>The University of Florida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EML 4500 FINITE ELEMENT ANALYSIS AND DESIGN</dc:title>
  <dc:creator>Nam Ho Kim</dc:creator>
  <cp:lastModifiedBy>nkim</cp:lastModifiedBy>
  <cp:revision>66</cp:revision>
  <dcterms:created xsi:type="dcterms:W3CDTF">2004-08-20T00:16:17Z</dcterms:created>
  <dcterms:modified xsi:type="dcterms:W3CDTF">2009-07-03T03:19:48Z</dcterms:modified>
</cp:coreProperties>
</file>